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1"/>
    <p:sldMasterId id="2147483696" r:id="rId2"/>
    <p:sldMasterId id="2147483708" r:id="rId3"/>
  </p:sldMasterIdLst>
  <p:notesMasterIdLst>
    <p:notesMasterId r:id="rId18"/>
  </p:notesMasterIdLst>
  <p:handoutMasterIdLst>
    <p:handoutMasterId r:id="rId19"/>
  </p:handoutMasterIdLst>
  <p:sldIdLst>
    <p:sldId id="256" r:id="rId4"/>
    <p:sldId id="257" r:id="rId5"/>
    <p:sldId id="307" r:id="rId6"/>
    <p:sldId id="302" r:id="rId7"/>
    <p:sldId id="312" r:id="rId8"/>
    <p:sldId id="313" r:id="rId9"/>
    <p:sldId id="314" r:id="rId10"/>
    <p:sldId id="272" r:id="rId11"/>
    <p:sldId id="308" r:id="rId12"/>
    <p:sldId id="309" r:id="rId13"/>
    <p:sldId id="311" r:id="rId14"/>
    <p:sldId id="315" r:id="rId15"/>
    <p:sldId id="310" r:id="rId16"/>
    <p:sldId id="281"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cho, David Vincent" initials="BDV" lastIdx="2" clrIdx="0"/>
  <p:cmAuthor id="2" name="Heather Antti" initials="HJA" lastIdx="1" clrIdx="1">
    <p:extLst>
      <p:ext uri="{19B8F6BF-5375-455C-9EA6-DF929625EA0E}">
        <p15:presenceInfo xmlns:p15="http://schemas.microsoft.com/office/powerpoint/2012/main" userId="Heather Antt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5DAA"/>
    <a:srgbClr val="585858"/>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04"/>
    <p:restoredTop sz="94607"/>
  </p:normalViewPr>
  <p:slideViewPr>
    <p:cSldViewPr snapToGrid="0" snapToObjects="1">
      <p:cViewPr varScale="1">
        <p:scale>
          <a:sx n="54" d="100"/>
          <a:sy n="54" d="100"/>
        </p:scale>
        <p:origin x="118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472119-3831-48BB-9508-15914C34B413}" type="datetimeFigureOut">
              <a:rPr lang="en-US" smtClean="0"/>
              <a:pPr/>
              <a:t>08-Mar-22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6DEC9E-81A3-4513-BEBA-4A525C7B86A0}"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8DB3F3-860C-4A3A-BEC9-A48018DA9C27}" type="datetimeFigureOut">
              <a:rPr lang="en-US" smtClean="0"/>
              <a:pPr/>
              <a:t>08-Mar-22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BEC3E-2BB1-4E7B-A9CA-6246A2BD324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581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52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FA30063-0FDF-41BA-A3E2-EB4D2430030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5DAA"/>
        </a:solidFill>
        <a:effectLst/>
      </p:bgPr>
    </p:bg>
    <p:spTree>
      <p:nvGrpSpPr>
        <p:cNvPr id="1" name=""/>
        <p:cNvGrpSpPr/>
        <p:nvPr/>
      </p:nvGrpSpPr>
      <p:grpSpPr>
        <a:xfrm>
          <a:off x="0" y="0"/>
          <a:ext cx="0" cy="0"/>
          <a:chOff x="0" y="0"/>
          <a:chExt cx="0" cy="0"/>
        </a:xfrm>
      </p:grpSpPr>
      <p:pic>
        <p:nvPicPr>
          <p:cNvPr id="102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6" descr="RotaryMoE_RGB.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596900"/>
            <a:ext cx="3679825" cy="367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9" r:id="rId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2pPr>
      <a:lvl3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3pPr>
      <a:lvl4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4pPr>
      <a:lvl5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RotaryMBS_RGB.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0"/>
            <a:ext cx="9144000" cy="1287463"/>
          </a:xfrm>
          <a:prstGeom prst="rect">
            <a:avLst/>
          </a:prstGeom>
          <a:solidFill>
            <a:srgbClr val="005DAA"/>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FFFFFF"/>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10" r:id="rId1"/>
    <p:sldLayoutId id="2147483712"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5" name="Picture 2" descr="RotaryMBS_RGB.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2pPr>
      <a:lvl3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3pPr>
      <a:lvl4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4pPr>
      <a:lvl5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5pPr>
      <a:lvl6pPr marL="457200" algn="ctr" defTabSz="457200" rtl="0" fontAlgn="base">
        <a:spcBef>
          <a:spcPct val="0"/>
        </a:spcBef>
        <a:spcAft>
          <a:spcPct val="0"/>
        </a:spcAft>
        <a:defRPr sz="4400">
          <a:solidFill>
            <a:schemeClr val="tx1"/>
          </a:solidFill>
          <a:latin typeface="Georgia" pitchFamily="18" charset="0"/>
          <a:ea typeface="MS PGothic" pitchFamily="34" charset="-128"/>
        </a:defRPr>
      </a:lvl6pPr>
      <a:lvl7pPr marL="914400" algn="ctr" defTabSz="457200" rtl="0" fontAlgn="base">
        <a:spcBef>
          <a:spcPct val="0"/>
        </a:spcBef>
        <a:spcAft>
          <a:spcPct val="0"/>
        </a:spcAft>
        <a:defRPr sz="4400">
          <a:solidFill>
            <a:schemeClr val="tx1"/>
          </a:solidFill>
          <a:latin typeface="Georgia" pitchFamily="18" charset="0"/>
          <a:ea typeface="MS PGothic" pitchFamily="34" charset="-128"/>
        </a:defRPr>
      </a:lvl7pPr>
      <a:lvl8pPr marL="1371600" algn="ctr" defTabSz="457200" rtl="0" fontAlgn="base">
        <a:spcBef>
          <a:spcPct val="0"/>
        </a:spcBef>
        <a:spcAft>
          <a:spcPct val="0"/>
        </a:spcAft>
        <a:defRPr sz="4400">
          <a:solidFill>
            <a:schemeClr val="tx1"/>
          </a:solidFill>
          <a:latin typeface="Georgia" pitchFamily="18" charset="0"/>
          <a:ea typeface="MS PGothic" pitchFamily="34" charset="-128"/>
        </a:defRPr>
      </a:lvl8pPr>
      <a:lvl9pPr marL="1828800" algn="ctr" defTabSz="457200" rtl="0" fontAlgn="base">
        <a:spcBef>
          <a:spcPct val="0"/>
        </a:spcBef>
        <a:spcAft>
          <a:spcPct val="0"/>
        </a:spcAft>
        <a:defRPr sz="4400">
          <a:solidFill>
            <a:schemeClr val="tx1"/>
          </a:solidFill>
          <a:latin typeface="Georgia" pitchFamily="18"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defRPr sz="3200" kern="1200">
          <a:solidFill>
            <a:srgbClr val="585858"/>
          </a:solidFill>
          <a:latin typeface="+mn-lt"/>
          <a:ea typeface="MS PGothic" pitchFamily="34" charset="-128"/>
          <a:cs typeface="+mn-cs"/>
        </a:defRPr>
      </a:lvl1pPr>
      <a:lvl2pPr marL="457200" algn="l" defTabSz="457200" rtl="0" eaLnBrk="0" fontAlgn="base" hangingPunct="0">
        <a:spcBef>
          <a:spcPct val="20000"/>
        </a:spcBef>
        <a:spcAft>
          <a:spcPct val="0"/>
        </a:spcAft>
        <a:buFont typeface="Arial" pitchFamily="34" charset="0"/>
        <a:defRPr sz="2800" kern="1200">
          <a:solidFill>
            <a:srgbClr val="585858"/>
          </a:solidFill>
          <a:latin typeface="+mn-lt"/>
          <a:ea typeface="MS PGothic" pitchFamily="34" charset="-128"/>
          <a:cs typeface="+mn-cs"/>
        </a:defRPr>
      </a:lvl2pPr>
      <a:lvl3pPr marL="914400" algn="l" defTabSz="457200" rtl="0" eaLnBrk="0" fontAlgn="base" hangingPunct="0">
        <a:spcBef>
          <a:spcPct val="20000"/>
        </a:spcBef>
        <a:spcAft>
          <a:spcPct val="0"/>
        </a:spcAft>
        <a:buFont typeface="Arial" pitchFamily="34" charset="0"/>
        <a:defRPr sz="2400" kern="1200">
          <a:solidFill>
            <a:srgbClr val="585858"/>
          </a:solidFill>
          <a:latin typeface="+mn-lt"/>
          <a:ea typeface="MS PGothic" pitchFamily="34" charset="-128"/>
          <a:cs typeface="+mn-cs"/>
        </a:defRPr>
      </a:lvl3pPr>
      <a:lvl4pPr marL="1371600" algn="l" defTabSz="457200" rtl="0" eaLnBrk="0" fontAlgn="base" hangingPunct="0">
        <a:spcBef>
          <a:spcPct val="20000"/>
        </a:spcBef>
        <a:spcAft>
          <a:spcPct val="0"/>
        </a:spcAft>
        <a:buFont typeface="Arial" pitchFamily="34" charset="0"/>
        <a:defRPr sz="2000" kern="1200">
          <a:solidFill>
            <a:srgbClr val="585858"/>
          </a:solidFill>
          <a:latin typeface="+mn-lt"/>
          <a:ea typeface="MS PGothic" pitchFamily="34" charset="-128"/>
          <a:cs typeface="+mn-cs"/>
        </a:defRPr>
      </a:lvl4pPr>
      <a:lvl5pPr marL="1828800" algn="l" defTabSz="457200" rtl="0" eaLnBrk="0" fontAlgn="base" hangingPunct="0">
        <a:spcBef>
          <a:spcPct val="20000"/>
        </a:spcBef>
        <a:spcAft>
          <a:spcPct val="0"/>
        </a:spcAft>
        <a:buFont typeface="Arial" pitchFamily="34" charset="0"/>
        <a:defRPr sz="2000" kern="1200">
          <a:solidFill>
            <a:srgbClr val="585858"/>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rotary7670.org/"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mailto:drjohndewitt@m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72834" y="424710"/>
            <a:ext cx="4973637" cy="2998028"/>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en-US" sz="5400" b="1" spc="-150" dirty="0">
                <a:solidFill>
                  <a:srgbClr val="FFFFFF"/>
                </a:solidFill>
                <a:latin typeface="Arial Narrow Bold"/>
                <a:cs typeface="Arial Narrow Bold"/>
              </a:rPr>
              <a:t>        Grants     	Management 		Seminar</a:t>
            </a:r>
          </a:p>
        </p:txBody>
      </p:sp>
      <p:sp>
        <p:nvSpPr>
          <p:cNvPr id="4099" name="Title 1"/>
          <p:cNvSpPr txBox="1">
            <a:spLocks/>
          </p:cNvSpPr>
          <p:nvPr/>
        </p:nvSpPr>
        <p:spPr bwMode="auto">
          <a:xfrm>
            <a:off x="372834" y="4396033"/>
            <a:ext cx="4789715" cy="119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lvl="0" eaLnBrk="1" hangingPunct="1">
              <a:lnSpc>
                <a:spcPct val="90000"/>
              </a:lnSpc>
            </a:pPr>
            <a:r>
              <a:rPr lang="en-US" sz="3600" dirty="0">
                <a:solidFill>
                  <a:srgbClr val="FFFFFF"/>
                </a:solidFill>
                <a:latin typeface="Arial" pitchFamily="34" charset="0"/>
                <a:ea typeface="+mn-ea"/>
                <a:cs typeface="Arial" pitchFamily="34" charset="0"/>
              </a:rPr>
              <a:t>John DeWitt</a:t>
            </a:r>
          </a:p>
          <a:p>
            <a:pPr lvl="0" eaLnBrk="1" hangingPunct="1">
              <a:lnSpc>
                <a:spcPct val="90000"/>
              </a:lnSpc>
            </a:pPr>
            <a:r>
              <a:rPr lang="en-US" dirty="0">
                <a:solidFill>
                  <a:srgbClr val="FFFFFF"/>
                </a:solidFill>
                <a:latin typeface="Arial" pitchFamily="34" charset="0"/>
                <a:ea typeface="+mn-ea"/>
                <a:cs typeface="Arial" pitchFamily="34" charset="0"/>
              </a:rPr>
              <a:t>District 7670 District Grants Chair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B2103-5048-B245-94CC-D83C7DAA47D9}"/>
              </a:ext>
            </a:extLst>
          </p:cNvPr>
          <p:cNvSpPr>
            <a:spLocks noGrp="1"/>
          </p:cNvSpPr>
          <p:nvPr>
            <p:ph type="title"/>
          </p:nvPr>
        </p:nvSpPr>
        <p:spPr/>
        <p:txBody>
          <a:bodyPr/>
          <a:lstStyle/>
          <a:p>
            <a:r>
              <a:rPr lang="en-US" dirty="0"/>
              <a:t>The Application</a:t>
            </a:r>
          </a:p>
        </p:txBody>
      </p:sp>
      <p:sp>
        <p:nvSpPr>
          <p:cNvPr id="3" name="Slide Number Placeholder 2">
            <a:extLst>
              <a:ext uri="{FF2B5EF4-FFF2-40B4-BE49-F238E27FC236}">
                <a16:creationId xmlns:a16="http://schemas.microsoft.com/office/drawing/2014/main" id="{7B05A809-CBA1-AB4A-B960-64CD8D18B35A}"/>
              </a:ext>
            </a:extLst>
          </p:cNvPr>
          <p:cNvSpPr>
            <a:spLocks noGrp="1"/>
          </p:cNvSpPr>
          <p:nvPr>
            <p:ph type="sldNum" sz="quarter" idx="12"/>
          </p:nvPr>
        </p:nvSpPr>
        <p:spPr/>
        <p:txBody>
          <a:bodyPr/>
          <a:lstStyle/>
          <a:p>
            <a:fld id="{EFA30063-0FDF-41BA-A3E2-EB4D24300304}" type="slidenum">
              <a:rPr lang="en-US" smtClean="0"/>
              <a:pPr/>
              <a:t>10</a:t>
            </a:fld>
            <a:endParaRPr lang="en-US" dirty="0"/>
          </a:p>
        </p:txBody>
      </p:sp>
      <p:sp>
        <p:nvSpPr>
          <p:cNvPr id="4" name="TextBox 3">
            <a:extLst>
              <a:ext uri="{FF2B5EF4-FFF2-40B4-BE49-F238E27FC236}">
                <a16:creationId xmlns:a16="http://schemas.microsoft.com/office/drawing/2014/main" id="{DE7FA005-C7DB-EF49-B6C2-287742BCEFC2}"/>
              </a:ext>
            </a:extLst>
          </p:cNvPr>
          <p:cNvSpPr txBox="1"/>
          <p:nvPr/>
        </p:nvSpPr>
        <p:spPr>
          <a:xfrm>
            <a:off x="893379" y="1692166"/>
            <a:ext cx="7598980" cy="3693319"/>
          </a:xfrm>
          <a:prstGeom prst="rect">
            <a:avLst/>
          </a:prstGeom>
          <a:noFill/>
        </p:spPr>
        <p:txBody>
          <a:bodyPr wrap="square" rtlCol="0">
            <a:spAutoFit/>
          </a:bodyPr>
          <a:lstStyle/>
          <a:p>
            <a:r>
              <a:rPr lang="en-US" b="1" dirty="0"/>
              <a:t>The application is found on the DACB web site :Rotary 7670</a:t>
            </a:r>
          </a:p>
          <a:p>
            <a:r>
              <a:rPr lang="en-US" b="1" dirty="0"/>
              <a:t>Log in:</a:t>
            </a:r>
          </a:p>
          <a:p>
            <a:r>
              <a:rPr lang="en-US" b="1" dirty="0"/>
              <a:t>Go to “Grants”</a:t>
            </a:r>
          </a:p>
          <a:p>
            <a:r>
              <a:rPr lang="en-US" b="1" dirty="0"/>
              <a:t>Check year that you want to work on: Current year or 2022-23 for new  grant</a:t>
            </a:r>
          </a:p>
          <a:p>
            <a:r>
              <a:rPr lang="en-US" b="1" dirty="0"/>
              <a:t>Under the Navigation section-go to Club Grant View</a:t>
            </a:r>
          </a:p>
          <a:p>
            <a:r>
              <a:rPr lang="en-US" b="1" dirty="0"/>
              <a:t>Click on section “New Club Grant Request” ( check year again)</a:t>
            </a:r>
          </a:p>
          <a:p>
            <a:r>
              <a:rPr lang="en-US" b="1" dirty="0"/>
              <a:t>Fill out the various sections of the grant.</a:t>
            </a:r>
          </a:p>
          <a:p>
            <a:r>
              <a:rPr lang="en-US" b="1" dirty="0"/>
              <a:t>Make sure you save as you work on application</a:t>
            </a:r>
          </a:p>
          <a:p>
            <a:r>
              <a:rPr lang="en-US" b="1" dirty="0"/>
              <a:t>Budget section will be available as you move through project</a:t>
            </a:r>
          </a:p>
          <a:p>
            <a:r>
              <a:rPr lang="en-US" b="1" dirty="0"/>
              <a:t>When you finish the application, hit the button “Submit for signatures”</a:t>
            </a:r>
          </a:p>
          <a:p>
            <a:r>
              <a:rPr lang="en-US" b="1" dirty="0"/>
              <a:t>The required signature from recipients will get an email to sign the grant</a:t>
            </a:r>
          </a:p>
          <a:p>
            <a:r>
              <a:rPr lang="en-US" b="1" dirty="0"/>
              <a:t>When all signatures are obtained, hit the grant button “Submit to district”</a:t>
            </a:r>
          </a:p>
          <a:p>
            <a:r>
              <a:rPr lang="en-US" b="1" dirty="0"/>
              <a:t>The district committee will then review and notify the club of the status</a:t>
            </a:r>
          </a:p>
        </p:txBody>
      </p:sp>
    </p:spTree>
    <p:extLst>
      <p:ext uri="{BB962C8B-B14F-4D97-AF65-F5344CB8AC3E}">
        <p14:creationId xmlns:p14="http://schemas.microsoft.com/office/powerpoint/2010/main" val="1106162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F2505-5259-4242-B1C4-23D38B1A49EB}"/>
              </a:ext>
            </a:extLst>
          </p:cNvPr>
          <p:cNvSpPr>
            <a:spLocks noGrp="1"/>
          </p:cNvSpPr>
          <p:nvPr>
            <p:ph type="title"/>
          </p:nvPr>
        </p:nvSpPr>
        <p:spPr/>
        <p:txBody>
          <a:bodyPr/>
          <a:lstStyle/>
          <a:p>
            <a:r>
              <a:rPr lang="en-US" dirty="0"/>
              <a:t>FINAL REPORT</a:t>
            </a:r>
          </a:p>
        </p:txBody>
      </p:sp>
      <p:sp>
        <p:nvSpPr>
          <p:cNvPr id="3" name="Slide Number Placeholder 2">
            <a:extLst>
              <a:ext uri="{FF2B5EF4-FFF2-40B4-BE49-F238E27FC236}">
                <a16:creationId xmlns:a16="http://schemas.microsoft.com/office/drawing/2014/main" id="{D0A4DF64-E67C-6F4D-AA51-179F2D9E4037}"/>
              </a:ext>
            </a:extLst>
          </p:cNvPr>
          <p:cNvSpPr>
            <a:spLocks noGrp="1"/>
          </p:cNvSpPr>
          <p:nvPr>
            <p:ph type="sldNum" sz="quarter" idx="12"/>
          </p:nvPr>
        </p:nvSpPr>
        <p:spPr/>
        <p:txBody>
          <a:bodyPr/>
          <a:lstStyle/>
          <a:p>
            <a:fld id="{EFA30063-0FDF-41BA-A3E2-EB4D24300304}" type="slidenum">
              <a:rPr lang="en-US" smtClean="0"/>
              <a:pPr/>
              <a:t>11</a:t>
            </a:fld>
            <a:endParaRPr lang="en-US" dirty="0"/>
          </a:p>
        </p:txBody>
      </p:sp>
      <p:sp>
        <p:nvSpPr>
          <p:cNvPr id="4" name="TextBox 3">
            <a:extLst>
              <a:ext uri="{FF2B5EF4-FFF2-40B4-BE49-F238E27FC236}">
                <a16:creationId xmlns:a16="http://schemas.microsoft.com/office/drawing/2014/main" id="{9F225AA6-02ED-1E41-9D5F-E7EDEC4AFE92}"/>
              </a:ext>
            </a:extLst>
          </p:cNvPr>
          <p:cNvSpPr txBox="1"/>
          <p:nvPr/>
        </p:nvSpPr>
        <p:spPr>
          <a:xfrm>
            <a:off x="457200" y="2049517"/>
            <a:ext cx="9433156" cy="2862322"/>
          </a:xfrm>
          <a:prstGeom prst="rect">
            <a:avLst/>
          </a:prstGeom>
          <a:noFill/>
        </p:spPr>
        <p:txBody>
          <a:bodyPr wrap="square" rtlCol="0">
            <a:spAutoFit/>
          </a:bodyPr>
          <a:lstStyle/>
          <a:p>
            <a:r>
              <a:rPr lang="en-US" b="1" dirty="0"/>
              <a:t>The final report should be submitted as soon as possible. Most of the information</a:t>
            </a:r>
          </a:p>
          <a:p>
            <a:r>
              <a:rPr lang="en-US" b="1" dirty="0"/>
              <a:t>from the initial grant will already be included. Just answer the questions and</a:t>
            </a:r>
          </a:p>
          <a:p>
            <a:r>
              <a:rPr lang="en-US" b="1" dirty="0"/>
              <a:t>attach the required documentation, including copies of checks, receipts, invoices and </a:t>
            </a:r>
          </a:p>
          <a:p>
            <a:r>
              <a:rPr lang="en-US" b="1" dirty="0"/>
              <a:t>pictures. </a:t>
            </a:r>
          </a:p>
          <a:p>
            <a:r>
              <a:rPr lang="en-US" b="1" dirty="0"/>
              <a:t>Again, hit the “Collect signatures button”, and after they are collected, hit the send to </a:t>
            </a:r>
          </a:p>
          <a:p>
            <a:r>
              <a:rPr lang="en-US" b="1" dirty="0"/>
              <a:t>district button. </a:t>
            </a:r>
          </a:p>
          <a:p>
            <a:r>
              <a:rPr lang="en-US" b="1" dirty="0"/>
              <a:t>The report will be reviewed for compliance and stewardship. When approved the </a:t>
            </a:r>
          </a:p>
          <a:p>
            <a:r>
              <a:rPr lang="en-US" b="1" dirty="0"/>
              <a:t>treasurer will send a check to the club for the district match. </a:t>
            </a:r>
          </a:p>
          <a:p>
            <a:r>
              <a:rPr lang="en-US" b="1" dirty="0"/>
              <a:t>If there are questions or missing items, a member of the committee will email you and</a:t>
            </a:r>
          </a:p>
          <a:p>
            <a:r>
              <a:rPr lang="en-US" b="1" dirty="0"/>
              <a:t>Request the additional items.</a:t>
            </a:r>
          </a:p>
        </p:txBody>
      </p:sp>
    </p:spTree>
    <p:extLst>
      <p:ext uri="{BB962C8B-B14F-4D97-AF65-F5344CB8AC3E}">
        <p14:creationId xmlns:p14="http://schemas.microsoft.com/office/powerpoint/2010/main" val="291951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666DE-11ED-5341-A319-38B84FE17979}"/>
              </a:ext>
            </a:extLst>
          </p:cNvPr>
          <p:cNvSpPr>
            <a:spLocks noGrp="1"/>
          </p:cNvSpPr>
          <p:nvPr>
            <p:ph type="title"/>
          </p:nvPr>
        </p:nvSpPr>
        <p:spPr/>
        <p:txBody>
          <a:bodyPr/>
          <a:lstStyle/>
          <a:p>
            <a:r>
              <a:rPr lang="en-US" dirty="0"/>
              <a:t>Training </a:t>
            </a:r>
          </a:p>
        </p:txBody>
      </p:sp>
      <p:sp>
        <p:nvSpPr>
          <p:cNvPr id="3" name="Slide Number Placeholder 2">
            <a:extLst>
              <a:ext uri="{FF2B5EF4-FFF2-40B4-BE49-F238E27FC236}">
                <a16:creationId xmlns:a16="http://schemas.microsoft.com/office/drawing/2014/main" id="{D1C40FA1-E09F-8147-B418-309801FFDB4B}"/>
              </a:ext>
            </a:extLst>
          </p:cNvPr>
          <p:cNvSpPr>
            <a:spLocks noGrp="1"/>
          </p:cNvSpPr>
          <p:nvPr>
            <p:ph type="sldNum" sz="quarter" idx="12"/>
          </p:nvPr>
        </p:nvSpPr>
        <p:spPr/>
        <p:txBody>
          <a:bodyPr/>
          <a:lstStyle/>
          <a:p>
            <a:fld id="{EFA30063-0FDF-41BA-A3E2-EB4D24300304}" type="slidenum">
              <a:rPr lang="en-US" smtClean="0"/>
              <a:pPr/>
              <a:t>12</a:t>
            </a:fld>
            <a:endParaRPr lang="en-US" dirty="0"/>
          </a:p>
        </p:txBody>
      </p:sp>
      <p:sp>
        <p:nvSpPr>
          <p:cNvPr id="4" name="TextBox 3">
            <a:extLst>
              <a:ext uri="{FF2B5EF4-FFF2-40B4-BE49-F238E27FC236}">
                <a16:creationId xmlns:a16="http://schemas.microsoft.com/office/drawing/2014/main" id="{8087496D-CE51-5941-818E-E7A36304AB7E}"/>
              </a:ext>
            </a:extLst>
          </p:cNvPr>
          <p:cNvSpPr txBox="1"/>
          <p:nvPr/>
        </p:nvSpPr>
        <p:spPr>
          <a:xfrm>
            <a:off x="1520575" y="1993187"/>
            <a:ext cx="5059270" cy="369332"/>
          </a:xfrm>
          <a:prstGeom prst="rect">
            <a:avLst/>
          </a:prstGeom>
          <a:noFill/>
        </p:spPr>
        <p:txBody>
          <a:bodyPr wrap="none" rtlCol="0">
            <a:spAutoFit/>
          </a:bodyPr>
          <a:lstStyle/>
          <a:p>
            <a:r>
              <a:rPr lang="en-US" dirty="0"/>
              <a:t>We will have a optional training session after lunch, </a:t>
            </a:r>
          </a:p>
        </p:txBody>
      </p:sp>
    </p:spTree>
    <p:extLst>
      <p:ext uri="{BB962C8B-B14F-4D97-AF65-F5344CB8AC3E}">
        <p14:creationId xmlns:p14="http://schemas.microsoft.com/office/powerpoint/2010/main" val="1287963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03636-B7CF-FA45-96B2-4758769ECA4B}"/>
              </a:ext>
            </a:extLst>
          </p:cNvPr>
          <p:cNvSpPr>
            <a:spLocks noGrp="1"/>
          </p:cNvSpPr>
          <p:nvPr>
            <p:ph type="title"/>
          </p:nvPr>
        </p:nvSpPr>
        <p:spPr/>
        <p:txBody>
          <a:bodyPr/>
          <a:lstStyle/>
          <a:p>
            <a:endParaRPr lang="en-US" dirty="0"/>
          </a:p>
        </p:txBody>
      </p:sp>
      <p:sp>
        <p:nvSpPr>
          <p:cNvPr id="3" name="Slide Number Placeholder 2">
            <a:extLst>
              <a:ext uri="{FF2B5EF4-FFF2-40B4-BE49-F238E27FC236}">
                <a16:creationId xmlns:a16="http://schemas.microsoft.com/office/drawing/2014/main" id="{DF38E415-220E-A645-83A6-E880E9BFD774}"/>
              </a:ext>
            </a:extLst>
          </p:cNvPr>
          <p:cNvSpPr>
            <a:spLocks noGrp="1"/>
          </p:cNvSpPr>
          <p:nvPr>
            <p:ph type="sldNum" sz="quarter" idx="12"/>
          </p:nvPr>
        </p:nvSpPr>
        <p:spPr/>
        <p:txBody>
          <a:bodyPr/>
          <a:lstStyle/>
          <a:p>
            <a:fld id="{EFA30063-0FDF-41BA-A3E2-EB4D24300304}" type="slidenum">
              <a:rPr lang="en-US" smtClean="0"/>
              <a:pPr/>
              <a:t>13</a:t>
            </a:fld>
            <a:endParaRPr lang="en-US" dirty="0"/>
          </a:p>
        </p:txBody>
      </p:sp>
      <p:sp>
        <p:nvSpPr>
          <p:cNvPr id="4" name="Rectangle 3">
            <a:extLst>
              <a:ext uri="{FF2B5EF4-FFF2-40B4-BE49-F238E27FC236}">
                <a16:creationId xmlns:a16="http://schemas.microsoft.com/office/drawing/2014/main" id="{E2710930-8F15-BB47-868B-108324EA1C9E}"/>
              </a:ext>
            </a:extLst>
          </p:cNvPr>
          <p:cNvSpPr/>
          <p:nvPr/>
        </p:nvSpPr>
        <p:spPr>
          <a:xfrm>
            <a:off x="3191461" y="3244334"/>
            <a:ext cx="3059812" cy="923330"/>
          </a:xfrm>
          <a:prstGeom prst="rect">
            <a:avLst/>
          </a:prstGeom>
        </p:spPr>
        <p:txBody>
          <a:bodyPr wrap="none">
            <a:spAutoFit/>
          </a:bodyPr>
          <a:lstStyle/>
          <a:p>
            <a:r>
              <a:rPr lang="en-US" dirty="0">
                <a:hlinkClick r:id="rId2"/>
              </a:rPr>
              <a:t>http://www.rotary7670.org</a:t>
            </a:r>
            <a:endParaRPr lang="en-US" dirty="0"/>
          </a:p>
          <a:p>
            <a:endParaRPr lang="en-US" dirty="0"/>
          </a:p>
          <a:p>
            <a:r>
              <a:rPr lang="en-US" dirty="0"/>
              <a:t>Web connection to application</a:t>
            </a:r>
          </a:p>
        </p:txBody>
      </p:sp>
    </p:spTree>
    <p:extLst>
      <p:ext uri="{BB962C8B-B14F-4D97-AF65-F5344CB8AC3E}">
        <p14:creationId xmlns:p14="http://schemas.microsoft.com/office/powerpoint/2010/main" val="4091290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txBox="1">
            <a:spLocks/>
          </p:cNvSpPr>
          <p:nvPr/>
        </p:nvSpPr>
        <p:spPr bwMode="auto">
          <a:xfrm>
            <a:off x="220663" y="1403272"/>
            <a:ext cx="8732837" cy="442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spcBef>
                <a:spcPct val="20000"/>
              </a:spcBef>
              <a:buFont typeface="Arial" pitchFamily="34" charset="0"/>
              <a:buNone/>
            </a:pPr>
            <a:endParaRPr lang="en-US" sz="2400" dirty="0">
              <a:solidFill>
                <a:srgbClr val="585858"/>
              </a:solidFill>
              <a:latin typeface="Georgia" pitchFamily="18" charset="0"/>
            </a:endParaRPr>
          </a:p>
          <a:p>
            <a:pPr eaLnBrk="1" hangingPunct="1">
              <a:spcBef>
                <a:spcPct val="20000"/>
              </a:spcBef>
              <a:buFont typeface="Arial" pitchFamily="34" charset="0"/>
              <a:buNone/>
            </a:pPr>
            <a:endParaRPr lang="en-US" sz="2400" dirty="0">
              <a:solidFill>
                <a:srgbClr val="585858"/>
              </a:solidFill>
              <a:latin typeface="Georgia" pitchFamily="18" charset="0"/>
            </a:endParaRPr>
          </a:p>
          <a:p>
            <a:pPr eaLnBrk="1" hangingPunct="1">
              <a:spcBef>
                <a:spcPct val="20000"/>
              </a:spcBef>
              <a:buFont typeface="Arial" pitchFamily="34" charset="0"/>
              <a:buNone/>
            </a:pPr>
            <a:endParaRPr lang="en-US" sz="2400" dirty="0">
              <a:solidFill>
                <a:srgbClr val="585858"/>
              </a:solidFill>
              <a:latin typeface="Georgia" pitchFamily="18" charset="0"/>
            </a:endParaRPr>
          </a:p>
          <a:p>
            <a:pPr eaLnBrk="1" hangingPunct="1">
              <a:spcBef>
                <a:spcPct val="20000"/>
              </a:spcBef>
              <a:buFont typeface="Arial" pitchFamily="34" charset="0"/>
              <a:buNone/>
            </a:pPr>
            <a:endParaRPr lang="en-US" sz="2400" dirty="0">
              <a:solidFill>
                <a:srgbClr val="585858"/>
              </a:solidFill>
              <a:latin typeface="Georgia" pitchFamily="18" charset="0"/>
            </a:endParaRPr>
          </a:p>
          <a:p>
            <a:pPr eaLnBrk="1" hangingPunct="1">
              <a:spcBef>
                <a:spcPct val="20000"/>
              </a:spcBef>
              <a:buFont typeface="Arial" pitchFamily="34" charset="0"/>
              <a:buNone/>
            </a:pPr>
            <a:endParaRPr lang="en-US" sz="2400" dirty="0">
              <a:solidFill>
                <a:srgbClr val="585858"/>
              </a:solidFill>
              <a:latin typeface="Georgia" pitchFamily="18" charset="0"/>
            </a:endParaRPr>
          </a:p>
          <a:p>
            <a:pPr eaLnBrk="1" hangingPunct="1">
              <a:spcBef>
                <a:spcPct val="20000"/>
              </a:spcBef>
              <a:buFont typeface="Arial" pitchFamily="34" charset="0"/>
              <a:buNone/>
            </a:pPr>
            <a:r>
              <a:rPr lang="en-US" sz="2400" dirty="0">
                <a:solidFill>
                  <a:srgbClr val="585858"/>
                </a:solidFill>
                <a:latin typeface="Georgia" pitchFamily="18" charset="0"/>
              </a:rPr>
              <a:t>	Email:  </a:t>
            </a:r>
            <a:r>
              <a:rPr lang="en-US" sz="2400" dirty="0">
                <a:solidFill>
                  <a:srgbClr val="585858"/>
                </a:solidFill>
                <a:latin typeface="Georgia" pitchFamily="18" charset="0"/>
                <a:hlinkClick r:id="rId2"/>
              </a:rPr>
              <a:t>drjohndewitt@me.com</a:t>
            </a:r>
            <a:endParaRPr lang="en-US" sz="2400" dirty="0">
              <a:solidFill>
                <a:srgbClr val="585858"/>
              </a:solidFill>
              <a:latin typeface="Georgia" pitchFamily="18" charset="0"/>
            </a:endParaRPr>
          </a:p>
          <a:p>
            <a:pPr eaLnBrk="1" hangingPunct="1">
              <a:spcBef>
                <a:spcPct val="20000"/>
              </a:spcBef>
              <a:buFont typeface="Arial" pitchFamily="34" charset="0"/>
              <a:buNone/>
            </a:pPr>
            <a:r>
              <a:rPr lang="en-US" sz="2400" dirty="0">
                <a:solidFill>
                  <a:srgbClr val="585858"/>
                </a:solidFill>
                <a:latin typeface="Georgia" pitchFamily="18" charset="0"/>
              </a:rPr>
              <a:t>	Cell:  850-501-0852</a:t>
            </a:r>
          </a:p>
        </p:txBody>
      </p:sp>
      <p:sp>
        <p:nvSpPr>
          <p:cNvPr id="5123" name="Title 1"/>
          <p:cNvSpPr txBox="1">
            <a:spLocks/>
          </p:cNvSpPr>
          <p:nvPr/>
        </p:nvSpPr>
        <p:spPr bwMode="auto">
          <a:xfrm>
            <a:off x="188913" y="225425"/>
            <a:ext cx="8764587"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80000"/>
              </a:lnSpc>
            </a:pPr>
            <a:endParaRPr lang="en-US" sz="3600" b="1" dirty="0">
              <a:solidFill>
                <a:schemeClr val="bg1"/>
              </a:solidFill>
              <a:latin typeface="Arial Narrow Bold" pitchFamily="-84" charset="0"/>
            </a:endParaRPr>
          </a:p>
        </p:txBody>
      </p:sp>
      <p:sp>
        <p:nvSpPr>
          <p:cNvPr id="5" name="TextBox 4"/>
          <p:cNvSpPr txBox="1"/>
          <p:nvPr/>
        </p:nvSpPr>
        <p:spPr>
          <a:xfrm>
            <a:off x="1905000" y="381000"/>
            <a:ext cx="5355953" cy="646331"/>
          </a:xfrm>
          <a:prstGeom prst="rect">
            <a:avLst/>
          </a:prstGeom>
          <a:noFill/>
        </p:spPr>
        <p:txBody>
          <a:bodyPr wrap="none" rtlCol="0">
            <a:spAutoFit/>
          </a:bodyPr>
          <a:lstStyle/>
          <a:p>
            <a:r>
              <a:rPr lang="en-US" sz="3600" b="1" dirty="0">
                <a:solidFill>
                  <a:schemeClr val="bg1"/>
                </a:solidFill>
                <a:latin typeface="Arial Narrow Bold" pitchFamily="34" charset="0"/>
              </a:rPr>
              <a:t>Questions and Collaboration</a:t>
            </a:r>
          </a:p>
        </p:txBody>
      </p:sp>
      <p:sp>
        <p:nvSpPr>
          <p:cNvPr id="6" name="TextBox 5"/>
          <p:cNvSpPr txBox="1"/>
          <p:nvPr/>
        </p:nvSpPr>
        <p:spPr>
          <a:xfrm>
            <a:off x="2933920" y="1981200"/>
            <a:ext cx="3267240" cy="1015663"/>
          </a:xfrm>
          <a:prstGeom prst="rect">
            <a:avLst/>
          </a:prstGeom>
          <a:noFill/>
        </p:spPr>
        <p:txBody>
          <a:bodyPr wrap="none" rtlCol="0">
            <a:spAutoFit/>
          </a:bodyPr>
          <a:lstStyle/>
          <a:p>
            <a:pPr algn="ctr"/>
            <a:r>
              <a:rPr lang="en-US" sz="6000" dirty="0">
                <a:solidFill>
                  <a:srgbClr val="FF0000"/>
                </a:solidFill>
                <a:latin typeface="Arial Narrow Bold" pitchFamily="34" charset="0"/>
              </a:rPr>
              <a:t>Questions</a:t>
            </a:r>
          </a:p>
        </p:txBody>
      </p:sp>
    </p:spTree>
    <p:extLst>
      <p:ext uri="{BB962C8B-B14F-4D97-AF65-F5344CB8AC3E}">
        <p14:creationId xmlns:p14="http://schemas.microsoft.com/office/powerpoint/2010/main" val="63625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txBox="1">
            <a:spLocks/>
          </p:cNvSpPr>
          <p:nvPr/>
        </p:nvSpPr>
        <p:spPr bwMode="auto">
          <a:xfrm>
            <a:off x="1466850" y="1732687"/>
            <a:ext cx="8438595" cy="430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spcBef>
                <a:spcPct val="20000"/>
              </a:spcBef>
              <a:buFont typeface="Arial" pitchFamily="34" charset="0"/>
              <a:buNone/>
            </a:pPr>
            <a:endParaRPr lang="en-US" sz="24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p:txBody>
      </p:sp>
      <p:sp>
        <p:nvSpPr>
          <p:cNvPr id="5123" name="Title 1"/>
          <p:cNvSpPr txBox="1">
            <a:spLocks/>
          </p:cNvSpPr>
          <p:nvPr/>
        </p:nvSpPr>
        <p:spPr bwMode="auto">
          <a:xfrm>
            <a:off x="188913" y="312513"/>
            <a:ext cx="8764587"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lnSpc>
                <a:spcPct val="80000"/>
              </a:lnSpc>
            </a:pPr>
            <a:r>
              <a:rPr lang="en-US" sz="3600" b="1" dirty="0">
                <a:solidFill>
                  <a:schemeClr val="bg1"/>
                </a:solidFill>
                <a:latin typeface="Arial Narrow Bold" pitchFamily="-84" charset="0"/>
              </a:rPr>
              <a:t>Goals of Presentation</a:t>
            </a:r>
          </a:p>
        </p:txBody>
      </p:sp>
      <p:sp>
        <p:nvSpPr>
          <p:cNvPr id="4" name="Rectangle 3"/>
          <p:cNvSpPr/>
          <p:nvPr/>
        </p:nvSpPr>
        <p:spPr>
          <a:xfrm>
            <a:off x="1466850" y="1732687"/>
            <a:ext cx="6181725" cy="5103833"/>
          </a:xfrm>
          <a:prstGeom prst="rect">
            <a:avLst/>
          </a:prstGeom>
        </p:spPr>
        <p:txBody>
          <a:bodyPr wrap="square">
            <a:spAutoFit/>
          </a:bodyPr>
          <a:lstStyle/>
          <a:p>
            <a:pPr>
              <a:lnSpc>
                <a:spcPct val="150000"/>
              </a:lnSpc>
            </a:pPr>
            <a:r>
              <a:rPr lang="en-US" sz="3200" b="1" dirty="0"/>
              <a:t>Answer 5 Questions:</a:t>
            </a:r>
          </a:p>
          <a:p>
            <a:pPr marL="342900" indent="-342900">
              <a:lnSpc>
                <a:spcPct val="150000"/>
              </a:lnSpc>
              <a:buAutoNum type="arabicPeriod"/>
            </a:pPr>
            <a:r>
              <a:rPr lang="en-US" sz="3200" b="1" dirty="0"/>
              <a:t>What is a District Grant?</a:t>
            </a:r>
          </a:p>
          <a:p>
            <a:pPr marL="342900" indent="-342900">
              <a:lnSpc>
                <a:spcPct val="150000"/>
              </a:lnSpc>
              <a:buFontTx/>
              <a:buAutoNum type="arabicPeriod"/>
            </a:pPr>
            <a:r>
              <a:rPr lang="en-US" sz="3200" b="1" dirty="0"/>
              <a:t>Where does a club apply?</a:t>
            </a:r>
          </a:p>
          <a:p>
            <a:pPr marL="342900" indent="-342900">
              <a:lnSpc>
                <a:spcPct val="150000"/>
              </a:lnSpc>
              <a:buFontTx/>
              <a:buAutoNum type="arabicPeriod"/>
            </a:pPr>
            <a:r>
              <a:rPr lang="en-US" sz="3200" b="1" dirty="0"/>
              <a:t>Two types of grants-this year</a:t>
            </a:r>
          </a:p>
          <a:p>
            <a:pPr marL="342900" indent="-342900">
              <a:lnSpc>
                <a:spcPct val="150000"/>
              </a:lnSpc>
              <a:buAutoNum type="arabicPeriod"/>
            </a:pPr>
            <a:r>
              <a:rPr lang="en-US" sz="3200" b="1" dirty="0"/>
              <a:t>How to write a district grants? </a:t>
            </a:r>
          </a:p>
          <a:p>
            <a:pPr>
              <a:lnSpc>
                <a:spcPct val="150000"/>
              </a:lnSpc>
            </a:pPr>
            <a:r>
              <a:rPr lang="en-US" sz="3200" b="1" dirty="0"/>
              <a:t>5. Final report</a:t>
            </a:r>
          </a:p>
          <a:p>
            <a:pPr marL="342900" indent="-342900">
              <a:lnSpc>
                <a:spcPct val="150000"/>
              </a:lnSpc>
            </a:pPr>
            <a:endParaRPr lang="en-US"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95B3F-CD5D-E347-8368-66ABF39A65A7}"/>
              </a:ext>
            </a:extLst>
          </p:cNvPr>
          <p:cNvSpPr>
            <a:spLocks noGrp="1"/>
          </p:cNvSpPr>
          <p:nvPr>
            <p:ph type="title"/>
          </p:nvPr>
        </p:nvSpPr>
        <p:spPr/>
        <p:txBody>
          <a:bodyPr/>
          <a:lstStyle/>
          <a:p>
            <a:r>
              <a:rPr lang="en-US" dirty="0"/>
              <a:t>Use of a District Grant</a:t>
            </a:r>
          </a:p>
        </p:txBody>
      </p:sp>
      <p:sp>
        <p:nvSpPr>
          <p:cNvPr id="3" name="Slide Number Placeholder 2">
            <a:extLst>
              <a:ext uri="{FF2B5EF4-FFF2-40B4-BE49-F238E27FC236}">
                <a16:creationId xmlns:a16="http://schemas.microsoft.com/office/drawing/2014/main" id="{36B955B9-02AC-D449-A7D8-23EBD06B0A53}"/>
              </a:ext>
            </a:extLst>
          </p:cNvPr>
          <p:cNvSpPr>
            <a:spLocks noGrp="1"/>
          </p:cNvSpPr>
          <p:nvPr>
            <p:ph type="sldNum" sz="quarter" idx="12"/>
          </p:nvPr>
        </p:nvSpPr>
        <p:spPr/>
        <p:txBody>
          <a:bodyPr/>
          <a:lstStyle/>
          <a:p>
            <a:fld id="{EFA30063-0FDF-41BA-A3E2-EB4D24300304}" type="slidenum">
              <a:rPr lang="en-US" smtClean="0"/>
              <a:pPr/>
              <a:t>3</a:t>
            </a:fld>
            <a:endParaRPr lang="en-US" dirty="0"/>
          </a:p>
        </p:txBody>
      </p:sp>
      <p:sp>
        <p:nvSpPr>
          <p:cNvPr id="4" name="TextBox 3">
            <a:extLst>
              <a:ext uri="{FF2B5EF4-FFF2-40B4-BE49-F238E27FC236}">
                <a16:creationId xmlns:a16="http://schemas.microsoft.com/office/drawing/2014/main" id="{3FE8EE6D-6BD0-9B44-8295-230F86C866A6}"/>
              </a:ext>
            </a:extLst>
          </p:cNvPr>
          <p:cNvSpPr txBox="1"/>
          <p:nvPr/>
        </p:nvSpPr>
        <p:spPr>
          <a:xfrm>
            <a:off x="0" y="1324303"/>
            <a:ext cx="17250677" cy="4708981"/>
          </a:xfrm>
          <a:prstGeom prst="rect">
            <a:avLst/>
          </a:prstGeom>
          <a:noFill/>
        </p:spPr>
        <p:txBody>
          <a:bodyPr wrap="square" rtlCol="0">
            <a:spAutoFit/>
          </a:bodyPr>
          <a:lstStyle/>
          <a:p>
            <a:endParaRPr lang="en-US" dirty="0"/>
          </a:p>
          <a:p>
            <a:r>
              <a:rPr lang="en-US" sz="2400" b="1" dirty="0"/>
              <a:t>You can use district grants to fund a variety of district and club projects </a:t>
            </a:r>
          </a:p>
          <a:p>
            <a:r>
              <a:rPr lang="en-US" sz="2400" b="1" dirty="0"/>
              <a:t>and activities, including:</a:t>
            </a:r>
          </a:p>
          <a:p>
            <a:r>
              <a:rPr lang="en-US" sz="2400" b="1" dirty="0"/>
              <a:t>      </a:t>
            </a:r>
          </a:p>
          <a:p>
            <a:r>
              <a:rPr lang="en-US" sz="2400" b="1" dirty="0"/>
              <a:t>	 Humanitarian projects, including service travel and disaster </a:t>
            </a:r>
          </a:p>
          <a:p>
            <a:r>
              <a:rPr lang="en-US" sz="2400" b="1" dirty="0"/>
              <a:t>		recovery efforts</a:t>
            </a:r>
          </a:p>
          <a:p>
            <a:r>
              <a:rPr lang="en-US" sz="2400" b="1" dirty="0"/>
              <a:t>	Scholarships for any level, length of time, location, or area of study</a:t>
            </a:r>
          </a:p>
          <a:p>
            <a:r>
              <a:rPr lang="en-US" sz="2400" b="1" dirty="0"/>
              <a:t> 	Youth programs, including Rotary Youth Exchange, </a:t>
            </a:r>
          </a:p>
          <a:p>
            <a:r>
              <a:rPr lang="en-US" sz="2400" b="1" dirty="0"/>
              <a:t>		Rotary Youth Leadership Awards (RYLA), Rotaract, and Interact</a:t>
            </a:r>
          </a:p>
          <a:p>
            <a:r>
              <a:rPr lang="en-US" sz="2400" b="1" dirty="0"/>
              <a:t>	Vocational training teams, which are groups of professionals </a:t>
            </a:r>
          </a:p>
          <a:p>
            <a:r>
              <a:rPr lang="en-US" sz="2400" b="1" dirty="0"/>
              <a:t>		who travel abroad either to teach local professionals </a:t>
            </a:r>
          </a:p>
          <a:p>
            <a:r>
              <a:rPr lang="en-US" sz="2400" b="1" dirty="0"/>
              <a:t>		about their field or to learn more about it themselves</a:t>
            </a:r>
          </a:p>
          <a:p>
            <a:endParaRPr lang="en-US" dirty="0"/>
          </a:p>
        </p:txBody>
      </p:sp>
    </p:spTree>
    <p:extLst>
      <p:ext uri="{BB962C8B-B14F-4D97-AF65-F5344CB8AC3E}">
        <p14:creationId xmlns:p14="http://schemas.microsoft.com/office/powerpoint/2010/main" val="2627636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txBox="1">
            <a:spLocks/>
          </p:cNvSpPr>
          <p:nvPr/>
        </p:nvSpPr>
        <p:spPr bwMode="auto">
          <a:xfrm>
            <a:off x="514905" y="1262063"/>
            <a:ext cx="8438595" cy="4676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spcBef>
                <a:spcPct val="20000"/>
              </a:spcBef>
              <a:buFont typeface="Arial" pitchFamily="34" charset="0"/>
              <a:buNone/>
            </a:pPr>
            <a:endParaRPr lang="en-US" sz="24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r>
              <a:rPr lang="en-US" sz="2000" dirty="0">
                <a:solidFill>
                  <a:srgbClr val="585858"/>
                </a:solidFill>
                <a:latin typeface="Arial Narrow Bold" pitchFamily="34" charset="0"/>
              </a:rPr>
              <a:t>A project from one club or group of local clubs</a:t>
            </a:r>
          </a:p>
          <a:p>
            <a:pPr marL="1085850" lvl="1" indent="-342900" eaLnBrk="1" hangingPunct="1">
              <a:spcBef>
                <a:spcPct val="20000"/>
              </a:spcBef>
              <a:spcAft>
                <a:spcPts val="1200"/>
              </a:spcAft>
              <a:buFont typeface="Arial" pitchFamily="34" charset="0"/>
              <a:buChar char="•"/>
            </a:pPr>
            <a:r>
              <a:rPr lang="en-US" sz="2000" dirty="0">
                <a:solidFill>
                  <a:srgbClr val="585858"/>
                </a:solidFill>
                <a:latin typeface="Arial Narrow Bold" pitchFamily="34" charset="0"/>
              </a:rPr>
              <a:t>Each must submit application if each is asking for district match</a:t>
            </a:r>
          </a:p>
          <a:p>
            <a:pPr marL="342900" indent="-342900" eaLnBrk="1" hangingPunct="1">
              <a:spcBef>
                <a:spcPct val="20000"/>
              </a:spcBef>
              <a:spcAft>
                <a:spcPts val="1200"/>
              </a:spcAft>
              <a:buFont typeface="Arial" pitchFamily="34" charset="0"/>
              <a:buChar char="•"/>
            </a:pPr>
            <a:r>
              <a:rPr lang="en-US" sz="2000" dirty="0">
                <a:solidFill>
                  <a:srgbClr val="585858"/>
                </a:solidFill>
                <a:latin typeface="Arial Narrow Bold" pitchFamily="34" charset="0"/>
              </a:rPr>
              <a:t>Limit for a club is $2000 district contribution or for new competitive grant it will be $15,000</a:t>
            </a:r>
          </a:p>
          <a:p>
            <a:pPr marL="342900" indent="-342900" eaLnBrk="1" hangingPunct="1">
              <a:spcBef>
                <a:spcPct val="20000"/>
              </a:spcBef>
              <a:spcAft>
                <a:spcPts val="1200"/>
              </a:spcAft>
              <a:buFont typeface="Arial" pitchFamily="34" charset="0"/>
              <a:buChar char="•"/>
            </a:pPr>
            <a:r>
              <a:rPr lang="en-US" sz="2000" dirty="0">
                <a:solidFill>
                  <a:srgbClr val="585858"/>
                </a:solidFill>
                <a:latin typeface="Arial Narrow Bold" pitchFamily="34" charset="0"/>
              </a:rPr>
              <a:t>There is no limit on how many grants a club can submit-up to $2000 district match</a:t>
            </a:r>
          </a:p>
          <a:p>
            <a:pPr marL="342900" indent="-342900" eaLnBrk="1" hangingPunct="1">
              <a:spcBef>
                <a:spcPct val="20000"/>
              </a:spcBef>
              <a:spcAft>
                <a:spcPts val="1200"/>
              </a:spcAft>
              <a:buFont typeface="Arial" pitchFamily="34" charset="0"/>
              <a:buChar char="•"/>
            </a:pPr>
            <a:r>
              <a:rPr lang="en-US" sz="2000" dirty="0">
                <a:solidFill>
                  <a:srgbClr val="585858"/>
                </a:solidFill>
                <a:latin typeface="Arial Narrow Bold" pitchFamily="34" charset="0"/>
              </a:rPr>
              <a:t>Can fund existing projects to help increase numbers served</a:t>
            </a:r>
          </a:p>
          <a:p>
            <a:pPr marL="342900" indent="-342900" eaLnBrk="1" hangingPunct="1">
              <a:spcBef>
                <a:spcPct val="20000"/>
              </a:spcBef>
              <a:spcAft>
                <a:spcPts val="1200"/>
              </a:spcAft>
              <a:buFont typeface="Arial" pitchFamily="34" charset="0"/>
              <a:buChar char="•"/>
            </a:pPr>
            <a:r>
              <a:rPr lang="en-US" sz="2000" dirty="0">
                <a:solidFill>
                  <a:srgbClr val="585858"/>
                </a:solidFill>
                <a:latin typeface="Arial Narrow Bold" pitchFamily="34" charset="0"/>
              </a:rPr>
              <a:t>Club match can come from any source-letter of support required</a:t>
            </a:r>
          </a:p>
          <a:p>
            <a:pPr marL="342900" indent="-342900" eaLnBrk="1" hangingPunct="1">
              <a:spcBef>
                <a:spcPct val="20000"/>
              </a:spcBef>
              <a:spcAft>
                <a:spcPts val="1200"/>
              </a:spcAft>
              <a:buFont typeface="Arial" pitchFamily="34" charset="0"/>
              <a:buChar char="•"/>
            </a:pPr>
            <a:r>
              <a:rPr lang="en-US" sz="2000" u="sng" dirty="0">
                <a:solidFill>
                  <a:srgbClr val="585858"/>
                </a:solidFill>
                <a:latin typeface="Arial Narrow Bold" pitchFamily="34" charset="0"/>
              </a:rPr>
              <a:t>Grants must involve Rotary members-we are not a bank/or just a funding org.</a:t>
            </a:r>
          </a:p>
          <a:p>
            <a:pPr marL="342900" indent="-342900" eaLnBrk="1" hangingPunct="1">
              <a:spcBef>
                <a:spcPct val="20000"/>
              </a:spcBef>
              <a:spcAft>
                <a:spcPts val="1200"/>
              </a:spcAft>
              <a:buFont typeface="Arial" pitchFamily="34" charset="0"/>
              <a:buChar char="•"/>
            </a:pPr>
            <a:r>
              <a:rPr lang="en-US" sz="2000" dirty="0">
                <a:solidFill>
                  <a:srgbClr val="585858"/>
                </a:solidFill>
                <a:latin typeface="Arial Narrow Bold" pitchFamily="34" charset="0"/>
              </a:rPr>
              <a:t>Any changes to grant must be approved </a:t>
            </a:r>
          </a:p>
          <a:p>
            <a:pPr marL="342900" indent="-342900" eaLnBrk="1" hangingPunct="1">
              <a:spcBef>
                <a:spcPct val="20000"/>
              </a:spcBef>
              <a:spcAft>
                <a:spcPts val="1200"/>
              </a:spcAft>
              <a:buFont typeface="Arial" pitchFamily="34" charset="0"/>
              <a:buChar char="•"/>
            </a:pPr>
            <a:endParaRPr lang="en-US" sz="2400" dirty="0">
              <a:solidFill>
                <a:srgbClr val="585858"/>
              </a:solidFill>
              <a:latin typeface="Arial Narrow Bold" pitchFamily="34"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a:p>
            <a:pPr marL="342900" indent="-342900" eaLnBrk="1" hangingPunct="1">
              <a:spcBef>
                <a:spcPct val="20000"/>
              </a:spcBef>
              <a:spcAft>
                <a:spcPts val="1200"/>
              </a:spcAft>
              <a:buFont typeface="Arial" pitchFamily="34" charset="0"/>
              <a:buChar char="•"/>
            </a:pPr>
            <a:endParaRPr lang="en-US" sz="2800" dirty="0">
              <a:solidFill>
                <a:srgbClr val="585858"/>
              </a:solidFill>
              <a:latin typeface="Georgia" pitchFamily="18" charset="0"/>
            </a:endParaRPr>
          </a:p>
        </p:txBody>
      </p:sp>
      <p:sp>
        <p:nvSpPr>
          <p:cNvPr id="5123" name="Title 1"/>
          <p:cNvSpPr txBox="1">
            <a:spLocks/>
          </p:cNvSpPr>
          <p:nvPr/>
        </p:nvSpPr>
        <p:spPr bwMode="auto">
          <a:xfrm>
            <a:off x="188913" y="312513"/>
            <a:ext cx="8764587"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lnSpc>
                <a:spcPct val="80000"/>
              </a:lnSpc>
            </a:pPr>
            <a:r>
              <a:rPr lang="en-US" sz="3600" b="1" dirty="0">
                <a:solidFill>
                  <a:schemeClr val="bg1"/>
                </a:solidFill>
                <a:latin typeface="Arial Narrow Bold" pitchFamily="-84" charset="0"/>
              </a:rPr>
              <a:t>A DISTRICT GRANT IS…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443A3-16EB-0346-9663-E2CBA22E871A}"/>
              </a:ext>
            </a:extLst>
          </p:cNvPr>
          <p:cNvSpPr>
            <a:spLocks noGrp="1"/>
          </p:cNvSpPr>
          <p:nvPr>
            <p:ph type="title"/>
          </p:nvPr>
        </p:nvSpPr>
        <p:spPr/>
        <p:txBody>
          <a:bodyPr/>
          <a:lstStyle/>
          <a:p>
            <a:r>
              <a:rPr lang="en-US" dirty="0"/>
              <a:t>NEW COMPETIVE GRANT</a:t>
            </a:r>
          </a:p>
        </p:txBody>
      </p:sp>
      <p:sp>
        <p:nvSpPr>
          <p:cNvPr id="3" name="Slide Number Placeholder 2">
            <a:extLst>
              <a:ext uri="{FF2B5EF4-FFF2-40B4-BE49-F238E27FC236}">
                <a16:creationId xmlns:a16="http://schemas.microsoft.com/office/drawing/2014/main" id="{BAA7CBED-3ADD-8F4D-96FC-6A12BC772EE6}"/>
              </a:ext>
            </a:extLst>
          </p:cNvPr>
          <p:cNvSpPr>
            <a:spLocks noGrp="1"/>
          </p:cNvSpPr>
          <p:nvPr>
            <p:ph type="sldNum" sz="quarter" idx="12"/>
          </p:nvPr>
        </p:nvSpPr>
        <p:spPr/>
        <p:txBody>
          <a:bodyPr/>
          <a:lstStyle/>
          <a:p>
            <a:fld id="{EFA30063-0FDF-41BA-A3E2-EB4D24300304}" type="slidenum">
              <a:rPr lang="en-US" smtClean="0"/>
              <a:pPr/>
              <a:t>5</a:t>
            </a:fld>
            <a:endParaRPr lang="en-US" dirty="0"/>
          </a:p>
        </p:txBody>
      </p:sp>
      <p:sp>
        <p:nvSpPr>
          <p:cNvPr id="5" name="TextBox 4">
            <a:extLst>
              <a:ext uri="{FF2B5EF4-FFF2-40B4-BE49-F238E27FC236}">
                <a16:creationId xmlns:a16="http://schemas.microsoft.com/office/drawing/2014/main" id="{29E77A0D-8D3B-9041-80A8-F85DECFD493D}"/>
              </a:ext>
            </a:extLst>
          </p:cNvPr>
          <p:cNvSpPr txBox="1"/>
          <p:nvPr/>
        </p:nvSpPr>
        <p:spPr>
          <a:xfrm>
            <a:off x="71920" y="1828801"/>
            <a:ext cx="8702210" cy="2677656"/>
          </a:xfrm>
          <a:prstGeom prst="rect">
            <a:avLst/>
          </a:prstGeom>
          <a:noFill/>
        </p:spPr>
        <p:txBody>
          <a:bodyPr wrap="square" rtlCol="0">
            <a:spAutoFit/>
          </a:bodyPr>
          <a:lstStyle/>
          <a:p>
            <a:r>
              <a:rPr lang="en-US" sz="2400" dirty="0"/>
              <a:t>The district will award one (1) district grant to a club that desires</a:t>
            </a:r>
          </a:p>
          <a:p>
            <a:r>
              <a:rPr lang="en-US" sz="2400" dirty="0"/>
              <a:t> to implement a large grant over $30,000, where the district will </a:t>
            </a:r>
          </a:p>
          <a:p>
            <a:r>
              <a:rPr lang="en-US" sz="2400" dirty="0"/>
              <a:t>contribute $15,000 as a maximum match to the club’s contribution. </a:t>
            </a:r>
          </a:p>
          <a:p>
            <a:r>
              <a:rPr lang="en-US" sz="2400" dirty="0"/>
              <a:t>The funds from the club can be obtained directly from the club’s budget or any other source, including other clubs.</a:t>
            </a:r>
            <a:br>
              <a:rPr lang="en-US" sz="2400" dirty="0"/>
            </a:br>
            <a:br>
              <a:rPr lang="en-US" sz="2400" dirty="0"/>
            </a:br>
            <a:endParaRPr lang="en-US" sz="2400" dirty="0"/>
          </a:p>
        </p:txBody>
      </p:sp>
    </p:spTree>
    <p:extLst>
      <p:ext uri="{BB962C8B-B14F-4D97-AF65-F5344CB8AC3E}">
        <p14:creationId xmlns:p14="http://schemas.microsoft.com/office/powerpoint/2010/main" val="3958478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FBE587-29DE-B54E-8B8B-202E0F89A257}"/>
              </a:ext>
            </a:extLst>
          </p:cNvPr>
          <p:cNvSpPr>
            <a:spLocks noGrp="1"/>
          </p:cNvSpPr>
          <p:nvPr>
            <p:ph type="sldNum" sz="quarter" idx="4294967295"/>
          </p:nvPr>
        </p:nvSpPr>
        <p:spPr>
          <a:xfrm>
            <a:off x="7010400" y="6356350"/>
            <a:ext cx="2133600" cy="365125"/>
          </a:xfrm>
          <a:prstGeom prst="rect">
            <a:avLst/>
          </a:prstGeom>
        </p:spPr>
        <p:txBody>
          <a:bodyPr/>
          <a:lstStyle/>
          <a:p>
            <a:fld id="{EFA30063-0FDF-41BA-A3E2-EB4D24300304}" type="slidenum">
              <a:rPr lang="en-US" smtClean="0"/>
              <a:pPr/>
              <a:t>6</a:t>
            </a:fld>
            <a:endParaRPr lang="en-US" dirty="0"/>
          </a:p>
        </p:txBody>
      </p:sp>
      <p:sp>
        <p:nvSpPr>
          <p:cNvPr id="4" name="TextBox 3">
            <a:extLst>
              <a:ext uri="{FF2B5EF4-FFF2-40B4-BE49-F238E27FC236}">
                <a16:creationId xmlns:a16="http://schemas.microsoft.com/office/drawing/2014/main" id="{42290822-414E-9C4E-87FC-0559DFF6A0CF}"/>
              </a:ext>
            </a:extLst>
          </p:cNvPr>
          <p:cNvSpPr txBox="1"/>
          <p:nvPr/>
        </p:nvSpPr>
        <p:spPr>
          <a:xfrm>
            <a:off x="133564" y="1654140"/>
            <a:ext cx="48778267" cy="4893647"/>
          </a:xfrm>
          <a:prstGeom prst="rect">
            <a:avLst/>
          </a:prstGeom>
          <a:noFill/>
        </p:spPr>
        <p:txBody>
          <a:bodyPr wrap="square" rtlCol="0">
            <a:spAutoFit/>
          </a:bodyPr>
          <a:lstStyle/>
          <a:p>
            <a:r>
              <a:rPr lang="en-US" sz="2400" dirty="0"/>
              <a:t>The grant must focus on one of the Rotary areas of focus, provide a </a:t>
            </a:r>
          </a:p>
          <a:p>
            <a:r>
              <a:rPr lang="en-US" sz="2400" dirty="0"/>
              <a:t>significant sustainable project that has clear goals and measurable </a:t>
            </a:r>
          </a:p>
          <a:p>
            <a:r>
              <a:rPr lang="en-US" sz="2400" dirty="0"/>
              <a:t>objectives, and involve Rotarians in implementing the project. </a:t>
            </a:r>
          </a:p>
          <a:p>
            <a:endParaRPr lang="en-US" sz="2400" dirty="0"/>
          </a:p>
          <a:p>
            <a:r>
              <a:rPr lang="en-US" sz="2400" dirty="0"/>
              <a:t>This can either be a local or district-wide project or a global project, </a:t>
            </a:r>
          </a:p>
          <a:p>
            <a:r>
              <a:rPr lang="en-US" sz="2400" dirty="0"/>
              <a:t>which would involve Rotarians at the global site. Clear documentation </a:t>
            </a:r>
          </a:p>
          <a:p>
            <a:r>
              <a:rPr lang="en-US" sz="2400" dirty="0"/>
              <a:t>from any club involved must be included in the grant application. The </a:t>
            </a:r>
          </a:p>
          <a:p>
            <a:r>
              <a:rPr lang="en-US" sz="2400" dirty="0"/>
              <a:t>District match will only be given to the club applying.</a:t>
            </a:r>
          </a:p>
          <a:p>
            <a:endParaRPr lang="en-US" sz="2400" dirty="0"/>
          </a:p>
          <a:p>
            <a:r>
              <a:rPr lang="en-US" sz="2400" dirty="0"/>
              <a:t>The participating club will not need to complete any applications,</a:t>
            </a:r>
          </a:p>
          <a:p>
            <a:r>
              <a:rPr lang="en-US" sz="2400" dirty="0"/>
              <a:t> other than a letter of commitment.</a:t>
            </a:r>
            <a:br>
              <a:rPr lang="en-US" sz="2400" dirty="0"/>
            </a:br>
            <a:br>
              <a:rPr lang="en-US" sz="2400" dirty="0"/>
            </a:br>
            <a:endParaRPr lang="en-US" sz="2400" dirty="0"/>
          </a:p>
        </p:txBody>
      </p:sp>
      <p:sp>
        <p:nvSpPr>
          <p:cNvPr id="2" name="TextBox 1">
            <a:extLst>
              <a:ext uri="{FF2B5EF4-FFF2-40B4-BE49-F238E27FC236}">
                <a16:creationId xmlns:a16="http://schemas.microsoft.com/office/drawing/2014/main" id="{EA00EEB5-F212-FE40-AC2B-F446CF68EEE2}"/>
              </a:ext>
            </a:extLst>
          </p:cNvPr>
          <p:cNvSpPr txBox="1"/>
          <p:nvPr/>
        </p:nvSpPr>
        <p:spPr>
          <a:xfrm>
            <a:off x="2229492" y="554804"/>
            <a:ext cx="5310035" cy="738664"/>
          </a:xfrm>
          <a:prstGeom prst="rect">
            <a:avLst/>
          </a:prstGeom>
          <a:noFill/>
        </p:spPr>
        <p:txBody>
          <a:bodyPr wrap="square" rtlCol="0">
            <a:spAutoFit/>
          </a:bodyPr>
          <a:lstStyle/>
          <a:p>
            <a:r>
              <a:rPr lang="en-US" sz="2400" dirty="0"/>
              <a:t>New district grant-requirements</a:t>
            </a:r>
          </a:p>
          <a:p>
            <a:endParaRPr lang="en-US" dirty="0"/>
          </a:p>
        </p:txBody>
      </p:sp>
    </p:spTree>
    <p:extLst>
      <p:ext uri="{BB962C8B-B14F-4D97-AF65-F5344CB8AC3E}">
        <p14:creationId xmlns:p14="http://schemas.microsoft.com/office/powerpoint/2010/main" val="349811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BC8F6A-CF11-4F40-8B3E-3206F4759249}"/>
              </a:ext>
            </a:extLst>
          </p:cNvPr>
          <p:cNvSpPr txBox="1"/>
          <p:nvPr/>
        </p:nvSpPr>
        <p:spPr>
          <a:xfrm>
            <a:off x="431515" y="1613044"/>
            <a:ext cx="8322068" cy="3108543"/>
          </a:xfrm>
          <a:prstGeom prst="rect">
            <a:avLst/>
          </a:prstGeom>
          <a:noFill/>
        </p:spPr>
        <p:txBody>
          <a:bodyPr wrap="square" rtlCol="0">
            <a:spAutoFit/>
          </a:bodyPr>
          <a:lstStyle/>
          <a:p>
            <a:r>
              <a:rPr lang="en-US" sz="2000" dirty="0"/>
              <a:t>The format for the application is the same as the district application for district funds, (and labeled as such in the title). These grants will be reviewed separately from the other district grants, as these new grants will not restrict any district grants  that the club submits. </a:t>
            </a:r>
          </a:p>
          <a:p>
            <a:endParaRPr lang="en-US" sz="2000" dirty="0"/>
          </a:p>
          <a:p>
            <a:r>
              <a:rPr lang="en-US" sz="2000" dirty="0"/>
              <a:t>The grants for this special allocation will need to provide much more detail than the regular district grants. All of the rules regarding district grants, such as deadlines, club requirements, and final reports will apply to this application.</a:t>
            </a:r>
            <a:br>
              <a:rPr lang="en-US" sz="2000" dirty="0"/>
            </a:br>
            <a:br>
              <a:rPr lang="en-US" dirty="0"/>
            </a:br>
            <a:endParaRPr lang="en-US" dirty="0"/>
          </a:p>
        </p:txBody>
      </p:sp>
    </p:spTree>
    <p:extLst>
      <p:ext uri="{BB962C8B-B14F-4D97-AF65-F5344CB8AC3E}">
        <p14:creationId xmlns:p14="http://schemas.microsoft.com/office/powerpoint/2010/main" val="185563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txBox="1">
            <a:spLocks/>
          </p:cNvSpPr>
          <p:nvPr/>
        </p:nvSpPr>
        <p:spPr bwMode="auto">
          <a:xfrm>
            <a:off x="220663" y="1403272"/>
            <a:ext cx="8732837" cy="442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spcBef>
                <a:spcPct val="20000"/>
              </a:spcBef>
              <a:buFont typeface="Arial" pitchFamily="34" charset="0"/>
              <a:buNone/>
            </a:pPr>
            <a:endParaRPr lang="en-US" sz="2400" dirty="0">
              <a:solidFill>
                <a:srgbClr val="585858"/>
              </a:solidFill>
              <a:latin typeface="Georgia" pitchFamily="18" charset="0"/>
            </a:endParaRPr>
          </a:p>
        </p:txBody>
      </p:sp>
      <p:sp>
        <p:nvSpPr>
          <p:cNvPr id="5123" name="Title 1"/>
          <p:cNvSpPr txBox="1">
            <a:spLocks/>
          </p:cNvSpPr>
          <p:nvPr/>
        </p:nvSpPr>
        <p:spPr bwMode="auto">
          <a:xfrm>
            <a:off x="188913" y="225425"/>
            <a:ext cx="8764587"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80000"/>
              </a:lnSpc>
            </a:pPr>
            <a:endParaRPr lang="en-US" sz="3600" b="1" dirty="0">
              <a:solidFill>
                <a:schemeClr val="bg1"/>
              </a:solidFill>
              <a:latin typeface="Arial Narrow Bold" pitchFamily="-84" charset="0"/>
            </a:endParaRPr>
          </a:p>
        </p:txBody>
      </p:sp>
      <p:sp>
        <p:nvSpPr>
          <p:cNvPr id="4" name="Rectangle 3"/>
          <p:cNvSpPr/>
          <p:nvPr/>
        </p:nvSpPr>
        <p:spPr>
          <a:xfrm>
            <a:off x="1405530" y="391882"/>
            <a:ext cx="6289479" cy="646331"/>
          </a:xfrm>
          <a:prstGeom prst="rect">
            <a:avLst/>
          </a:prstGeom>
        </p:spPr>
        <p:txBody>
          <a:bodyPr wrap="none">
            <a:spAutoFit/>
          </a:bodyPr>
          <a:lstStyle/>
          <a:p>
            <a:pPr algn="ctr" defTabSz="914400" fontAlgn="auto">
              <a:spcAft>
                <a:spcPts val="0"/>
              </a:spcAft>
              <a:defRPr/>
            </a:pPr>
            <a:r>
              <a:rPr lang="en-US" sz="3600" b="1" dirty="0">
                <a:solidFill>
                  <a:schemeClr val="bg1"/>
                </a:solidFill>
                <a:latin typeface="Arial Narrow Bold" pitchFamily="34" charset="0"/>
              </a:rPr>
              <a:t>APPLYING FOR DISTRICT GRANT</a:t>
            </a:r>
          </a:p>
        </p:txBody>
      </p:sp>
      <p:sp>
        <p:nvSpPr>
          <p:cNvPr id="5" name="Rectangle 4"/>
          <p:cNvSpPr/>
          <p:nvPr/>
        </p:nvSpPr>
        <p:spPr>
          <a:xfrm>
            <a:off x="1340154" y="1620992"/>
            <a:ext cx="6019597" cy="3080587"/>
          </a:xfrm>
          <a:prstGeom prst="rect">
            <a:avLst/>
          </a:prstGeom>
        </p:spPr>
        <p:txBody>
          <a:bodyPr wrap="none">
            <a:spAutoFit/>
          </a:bodyPr>
          <a:lstStyle/>
          <a:p>
            <a:pPr>
              <a:lnSpc>
                <a:spcPct val="150000"/>
              </a:lnSpc>
              <a:buFont typeface="Arial" pitchFamily="34" charset="0"/>
              <a:buChar char="•"/>
            </a:pPr>
            <a:r>
              <a:rPr lang="en-US" sz="3200" b="1" u="sng" dirty="0">
                <a:latin typeface="Arial Narrow Bold" pitchFamily="34" charset="0"/>
              </a:rPr>
              <a:t>MAY 21, 2022 DEADLINE</a:t>
            </a:r>
            <a:endParaRPr lang="en-US" sz="3200" b="1" dirty="0">
              <a:latin typeface="Arial Narrow Bold" pitchFamily="34" charset="0"/>
            </a:endParaRPr>
          </a:p>
          <a:p>
            <a:pPr lvl="1">
              <a:lnSpc>
                <a:spcPct val="150000"/>
              </a:lnSpc>
              <a:buFont typeface="Arial" pitchFamily="34" charset="0"/>
              <a:buChar char="•"/>
            </a:pPr>
            <a:r>
              <a:rPr lang="en-US" sz="2000" b="1" dirty="0">
                <a:latin typeface="Arial Narrow Bold" pitchFamily="34" charset="0"/>
              </a:rPr>
              <a:t>  </a:t>
            </a:r>
            <a:r>
              <a:rPr lang="en-US" sz="2000" b="1" dirty="0">
                <a:solidFill>
                  <a:srgbClr val="0033CC"/>
                </a:solidFill>
                <a:latin typeface="Arial Narrow Bold" pitchFamily="34" charset="0"/>
              </a:rPr>
              <a:t>“Application on-line at DACB-club grants</a:t>
            </a:r>
          </a:p>
          <a:p>
            <a:pPr lvl="1">
              <a:lnSpc>
                <a:spcPct val="150000"/>
              </a:lnSpc>
              <a:buFont typeface="Arial" pitchFamily="34" charset="0"/>
              <a:buChar char="•"/>
            </a:pPr>
            <a:r>
              <a:rPr lang="en-US" sz="2000" b="1" dirty="0">
                <a:latin typeface="Arial Narrow Bold" pitchFamily="34" charset="0"/>
              </a:rPr>
              <a:t>  </a:t>
            </a:r>
            <a:r>
              <a:rPr lang="en-US" sz="2000" b="1" dirty="0">
                <a:solidFill>
                  <a:srgbClr val="0033CC"/>
                </a:solidFill>
                <a:latin typeface="Arial Narrow Bold" pitchFamily="34" charset="0"/>
              </a:rPr>
              <a:t>“When complete- hit send button to get signatures</a:t>
            </a:r>
          </a:p>
          <a:p>
            <a:pPr lvl="1">
              <a:lnSpc>
                <a:spcPct val="150000"/>
              </a:lnSpc>
              <a:buFont typeface="Arial" pitchFamily="34" charset="0"/>
              <a:buChar char="•"/>
            </a:pPr>
            <a:r>
              <a:rPr lang="en-US" sz="2000" b="1" dirty="0">
                <a:latin typeface="Arial Narrow Bold" pitchFamily="34" charset="0"/>
                <a:sym typeface="Wingdings" pitchFamily="2" charset="2"/>
              </a:rPr>
              <a:t>  “</a:t>
            </a:r>
            <a:r>
              <a:rPr lang="en-US" sz="2000" b="1" dirty="0">
                <a:solidFill>
                  <a:srgbClr val="0033CC"/>
                </a:solidFill>
                <a:latin typeface="Arial Narrow Bold" pitchFamily="34" charset="0"/>
                <a:sym typeface="Wingdings" pitchFamily="2" charset="2"/>
              </a:rPr>
              <a:t>Once signatures are obtained-send to district</a:t>
            </a:r>
          </a:p>
          <a:p>
            <a:pPr lvl="1">
              <a:lnSpc>
                <a:spcPct val="150000"/>
              </a:lnSpc>
              <a:buFont typeface="Arial" pitchFamily="34" charset="0"/>
              <a:buChar char="•"/>
            </a:pPr>
            <a:r>
              <a:rPr lang="en-US" sz="2000" b="1" dirty="0">
                <a:solidFill>
                  <a:srgbClr val="0033CC"/>
                </a:solidFill>
                <a:latin typeface="Arial Narrow Bold" pitchFamily="34" charset="0"/>
                <a:sym typeface="Wingdings" pitchFamily="2" charset="2"/>
              </a:rPr>
              <a:t>    District committee will review and notify club</a:t>
            </a:r>
          </a:p>
          <a:p>
            <a:pPr lvl="1">
              <a:lnSpc>
                <a:spcPct val="150000"/>
              </a:lnSpc>
              <a:buFont typeface="Arial" pitchFamily="34" charset="0"/>
              <a:buChar char="•"/>
            </a:pPr>
            <a:r>
              <a:rPr lang="en-US" sz="2000" b="1" dirty="0">
                <a:solidFill>
                  <a:srgbClr val="0033CC"/>
                </a:solidFill>
                <a:latin typeface="Arial Narrow Bold" pitchFamily="34" charset="0"/>
                <a:sym typeface="Wingdings" pitchFamily="2" charset="2"/>
              </a:rPr>
              <a:t>    Do NOT spend any money before you get approval</a:t>
            </a:r>
          </a:p>
        </p:txBody>
      </p:sp>
    </p:spTree>
    <p:extLst>
      <p:ext uri="{BB962C8B-B14F-4D97-AF65-F5344CB8AC3E}">
        <p14:creationId xmlns:p14="http://schemas.microsoft.com/office/powerpoint/2010/main" val="63625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0A472-956D-F04E-9C6D-3BD3AA3BCF4B}"/>
              </a:ext>
            </a:extLst>
          </p:cNvPr>
          <p:cNvSpPr>
            <a:spLocks noGrp="1"/>
          </p:cNvSpPr>
          <p:nvPr>
            <p:ph type="title"/>
          </p:nvPr>
        </p:nvSpPr>
        <p:spPr/>
        <p:txBody>
          <a:bodyPr/>
          <a:lstStyle/>
          <a:p>
            <a:r>
              <a:rPr lang="en-US" dirty="0"/>
              <a:t>What to remember</a:t>
            </a:r>
          </a:p>
        </p:txBody>
      </p:sp>
      <p:sp>
        <p:nvSpPr>
          <p:cNvPr id="3" name="Slide Number Placeholder 2">
            <a:extLst>
              <a:ext uri="{FF2B5EF4-FFF2-40B4-BE49-F238E27FC236}">
                <a16:creationId xmlns:a16="http://schemas.microsoft.com/office/drawing/2014/main" id="{E6276BC8-0939-2B41-A6C4-48045BAC1904}"/>
              </a:ext>
            </a:extLst>
          </p:cNvPr>
          <p:cNvSpPr>
            <a:spLocks noGrp="1"/>
          </p:cNvSpPr>
          <p:nvPr>
            <p:ph type="sldNum" sz="quarter" idx="12"/>
          </p:nvPr>
        </p:nvSpPr>
        <p:spPr/>
        <p:txBody>
          <a:bodyPr/>
          <a:lstStyle/>
          <a:p>
            <a:fld id="{EFA30063-0FDF-41BA-A3E2-EB4D24300304}" type="slidenum">
              <a:rPr lang="en-US" smtClean="0"/>
              <a:pPr/>
              <a:t>9</a:t>
            </a:fld>
            <a:endParaRPr lang="en-US" dirty="0"/>
          </a:p>
        </p:txBody>
      </p:sp>
      <p:sp>
        <p:nvSpPr>
          <p:cNvPr id="4" name="TextBox 3">
            <a:extLst>
              <a:ext uri="{FF2B5EF4-FFF2-40B4-BE49-F238E27FC236}">
                <a16:creationId xmlns:a16="http://schemas.microsoft.com/office/drawing/2014/main" id="{E4E92225-4E32-F346-A50E-614D5428A8F4}"/>
              </a:ext>
            </a:extLst>
          </p:cNvPr>
          <p:cNvSpPr txBox="1"/>
          <p:nvPr/>
        </p:nvSpPr>
        <p:spPr>
          <a:xfrm>
            <a:off x="819807" y="1855668"/>
            <a:ext cx="7866993" cy="4370427"/>
          </a:xfrm>
          <a:prstGeom prst="rect">
            <a:avLst/>
          </a:prstGeom>
          <a:noFill/>
        </p:spPr>
        <p:txBody>
          <a:bodyPr wrap="square" rtlCol="0">
            <a:spAutoFit/>
          </a:bodyPr>
          <a:lstStyle/>
          <a:p>
            <a:pPr marL="342900" indent="-342900">
              <a:buAutoNum type="arabicPeriod"/>
            </a:pPr>
            <a:r>
              <a:rPr lang="en-US" sz="2000" b="1" dirty="0"/>
              <a:t>Keeping good records of all transactions, invoices and checks</a:t>
            </a:r>
          </a:p>
          <a:p>
            <a:pPr marL="342900" indent="-342900">
              <a:buAutoNum type="arabicPeriod"/>
            </a:pPr>
            <a:r>
              <a:rPr lang="en-US" sz="2000" b="1" dirty="0"/>
              <a:t>Take pictures of the event or activity-must be included in final report</a:t>
            </a:r>
          </a:p>
          <a:p>
            <a:pPr marL="342900" indent="-342900">
              <a:buAutoNum type="arabicPeriod"/>
            </a:pPr>
            <a:r>
              <a:rPr lang="en-US" sz="2000" b="1" dirty="0"/>
              <a:t>Project must be completed by May 1, 2020</a:t>
            </a:r>
          </a:p>
          <a:p>
            <a:pPr marL="342900" indent="-342900">
              <a:buAutoNum type="arabicPeriod"/>
            </a:pPr>
            <a:r>
              <a:rPr lang="en-US" sz="2000" b="1" dirty="0"/>
              <a:t>Submit final report within 20 days of completion of project, but no later than May 1, 2023</a:t>
            </a:r>
          </a:p>
          <a:p>
            <a:pPr marL="342900" indent="-342900">
              <a:buAutoNum type="arabicPeriod"/>
            </a:pPr>
            <a:r>
              <a:rPr lang="en-US" sz="2000" b="1" dirty="0"/>
              <a:t>Final reports for  your 2021-22 project must have been submitted and approved before May 20, 2021 to be considered for a new district grant-also goals for your club must have been submitted</a:t>
            </a:r>
          </a:p>
          <a:p>
            <a:pPr marL="342900" indent="-342900">
              <a:buAutoNum type="arabicPeriod"/>
            </a:pPr>
            <a:r>
              <a:rPr lang="en-US" sz="2000" b="1" dirty="0"/>
              <a:t>Final reports for the 2020-21 grants must be submitted before May 20, 2022</a:t>
            </a:r>
          </a:p>
          <a:p>
            <a:pPr marL="342900" indent="-342900">
              <a:buAutoNum type="arabicPeriod"/>
            </a:pPr>
            <a:r>
              <a:rPr lang="en-US" sz="2000" b="1" dirty="0"/>
              <a:t>Any changes to your approved grant, MUST be approved before you implement change, as the club will not be reimbursed if not approved</a:t>
            </a:r>
            <a:r>
              <a:rPr lang="en-US" sz="2000" dirty="0"/>
              <a:t>.</a:t>
            </a:r>
          </a:p>
          <a:p>
            <a:pPr marL="342900" indent="-342900">
              <a:buAutoNum type="arabicPeriod"/>
            </a:pPr>
            <a:endParaRPr lang="en-US" dirty="0"/>
          </a:p>
        </p:txBody>
      </p:sp>
    </p:spTree>
    <p:extLst>
      <p:ext uri="{BB962C8B-B14F-4D97-AF65-F5344CB8AC3E}">
        <p14:creationId xmlns:p14="http://schemas.microsoft.com/office/powerpoint/2010/main" val="3111847440"/>
      </p:ext>
    </p:extLst>
  </p:cSld>
  <p:clrMapOvr>
    <a:masterClrMapping/>
  </p:clrMapOvr>
</p:sld>
</file>

<file path=ppt/theme/theme1.xml><?xml version="1.0" encoding="utf-8"?>
<a:theme xmlns:a="http://schemas.openxmlformats.org/drawingml/2006/main" name="LeadDev-Master_2013-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nchor="t"/>
      <a:lstStyle>
        <a:defPPr algn="r">
          <a:defRPr sz="1600" b="1" i="0" dirty="0" smtClean="0">
            <a:solidFill>
              <a:srgbClr val="01B4E7"/>
            </a:solidFill>
            <a:latin typeface="Arial Narrow Bold"/>
            <a:cs typeface="Arial Narrow Bold"/>
          </a:defRPr>
        </a:defPPr>
      </a:lstStyle>
    </a:tx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LeadDev-Master_2013-NEW</Template>
  <TotalTime>1398</TotalTime>
  <Words>1019</Words>
  <Application>Microsoft Office PowerPoint</Application>
  <PresentationFormat>On-screen Show (4:3)</PresentationFormat>
  <Paragraphs>135</Paragraphs>
  <Slides>14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Arial Narrow Bold</vt:lpstr>
      <vt:lpstr>Calibri</vt:lpstr>
      <vt:lpstr>Georgia</vt:lpstr>
      <vt:lpstr>LeadDev-Master_2013-NEW</vt:lpstr>
      <vt:lpstr>1_Custom Design</vt:lpstr>
      <vt:lpstr>2_Custom Design</vt:lpstr>
      <vt:lpstr>PowerPoint Presentation</vt:lpstr>
      <vt:lpstr>PowerPoint Presentation</vt:lpstr>
      <vt:lpstr>Use of a District Grant</vt:lpstr>
      <vt:lpstr>PowerPoint Presentation</vt:lpstr>
      <vt:lpstr>NEW COMPETIVE GRANT</vt:lpstr>
      <vt:lpstr>PowerPoint Presentation</vt:lpstr>
      <vt:lpstr>PowerPoint Presentation</vt:lpstr>
      <vt:lpstr>PowerPoint Presentation</vt:lpstr>
      <vt:lpstr>What to remember</vt:lpstr>
      <vt:lpstr>The Application</vt:lpstr>
      <vt:lpstr>FINAL REPORT</vt:lpstr>
      <vt:lpstr>Training </vt:lpstr>
      <vt:lpstr>PowerPoint Presentation</vt:lpstr>
      <vt:lpstr>PowerPoint Presentation</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Clark</dc:creator>
  <cp:lastModifiedBy>gary dills</cp:lastModifiedBy>
  <cp:revision>173</cp:revision>
  <cp:lastPrinted>2013-06-19T15:45:56Z</cp:lastPrinted>
  <dcterms:created xsi:type="dcterms:W3CDTF">2014-10-24T15:47:10Z</dcterms:created>
  <dcterms:modified xsi:type="dcterms:W3CDTF">2022-03-08T15:58:29Z</dcterms:modified>
</cp:coreProperties>
</file>