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3" r:id="rId4"/>
    <p:sldId id="265" r:id="rId5"/>
    <p:sldId id="271" r:id="rId6"/>
    <p:sldId id="268" r:id="rId7"/>
    <p:sldId id="266" r:id="rId8"/>
    <p:sldId id="274" r:id="rId9"/>
    <p:sldId id="267" r:id="rId10"/>
    <p:sldId id="269" r:id="rId11"/>
    <p:sldId id="270" r:id="rId12"/>
    <p:sldId id="272" r:id="rId13"/>
    <p:sldId id="273" r:id="rId14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7031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60" y="0"/>
            <a:ext cx="4160521" cy="367031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741AD039-7822-42DC-9E31-AD1DDB04EA56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1" y="3520441"/>
            <a:ext cx="7680960" cy="2880360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948171"/>
            <a:ext cx="4160521" cy="36703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60" y="6948171"/>
            <a:ext cx="4160521" cy="36703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967048E6-81B2-47FF-8C30-8EA853E5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89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ED67-FDD2-4BF2-A066-36E560F96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4E497-28D5-4182-A713-C3F750070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39BE7-8636-4911-B620-8AF78930A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0719A-72BE-4A01-AF82-0AA7F04D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99FDD-B463-4AFC-8D90-C2969AE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3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5F02-460C-454D-91CB-4F51191A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29177-992E-4FF8-9537-40CCCC334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4F9BD-1AED-47C1-A3E3-920D7C45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D019-B2E6-4F17-B959-C9AE703B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60A1-E0AE-462B-AAEF-830A6E9D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3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D2C77A-CD99-43EC-AB83-C4747FEB9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2802C-1E3F-4535-B99F-BBB0C3F56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1C1FF-2626-465E-ABF1-B2C87E59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362E6-A55B-48F0-B7FF-7E4762338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B8F75-51DB-47DA-B6D4-7F931389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4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1395-030A-4FD4-B0E4-687D0F747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DD912-3296-4911-8DF7-2E7B6F396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B87FB-A144-4B4C-9FA9-F0D59719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C2980-6C2F-4B2C-B4E6-0EBD2470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3E2FF-C28F-4A73-8E97-20714E08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AA99E-29A8-4F26-8370-ED8605F70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73" y="5588105"/>
            <a:ext cx="4617427" cy="13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83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3D754-8C91-42D8-9CD4-DFB35A35E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D1BF9-CDF5-4160-B63F-11F1E327A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6A876-E035-40E0-856A-D6EB3C4D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71A37-3605-4DBA-BC49-2B597EE1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08FC0-D41E-4529-BEA0-7F01C1D1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67ABC-B650-45D8-A4CD-06E4AD22E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EA178-AA08-425F-98A4-3824BF49B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29E69-AEA5-4E5E-8AEA-A5E883460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8B0D8-EC5A-4B6D-BA2E-43E45C68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A92B5-E2D3-45C4-8522-48039D81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0AA44-7C30-4BCB-9AD6-C6EC305C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8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36E5-6CC0-43CC-B518-B0D35731D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688A6-5DF0-4A88-B2F3-8FE3CEA36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B2DCE-D36F-4BF7-9182-99C940F9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73A65A-366A-41A3-A9D0-CC46EEB19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918EF-17BD-45AB-A1D8-B26D0CFAFB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3C63D8-A05A-4409-8868-4B2A8924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54B37-ADFA-4F85-97E3-D344EF9B6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12D4A-C1F5-493C-A3D1-98B626C9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4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34A8-08AE-497E-AACE-995971090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0FCF5-6B67-46E5-9F39-0A67A5DA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916D4-4A93-4D7C-BB80-FBFC292E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A7882-5A0F-4989-9FA6-33096C6A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9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69EE2E-FD9A-4ADC-BBF3-B2C7F0E1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DB8A67-6F81-4BA7-B767-F654B52F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41875-B115-4B72-85D8-7E58FCF6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C31D-839C-47B9-8A59-7A8E6B4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A4912-5C79-45B0-93C4-F4A1F295A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52D1B-3261-4D57-9138-CD33DDB82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61D02-1987-4A37-85E0-DB0802904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3A067-361E-4454-A94D-9B7D063D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A8381-491D-4A21-9A85-9FCB4E7C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60D3-85E4-4273-986D-1AD7F5BC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C0C011-FCE3-4310-AA44-262568274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035DC-232D-4890-8847-64FB4ACAD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6DBAD-1EE0-47F0-90FA-DDB7A65C1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38D1-1AB0-493F-898F-00EBD622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AC6B8-F031-499B-B2AB-BC2C5953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5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67F1B-B94A-4F4B-AD04-9F78CCF49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25327-F520-456A-8CE2-A7ADAABB4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7DF33-9F0D-458C-BC91-2CE4CDDD2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770F5-D2CB-43F5-90BA-217B536A0CFD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77DAA-AC09-46DB-9A9C-1B6079825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E60F8-BD86-4D07-9B78-FA949BA60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9758-386E-405D-BB82-8A9DFFE7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1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52662-F2A0-485B-B49D-15AA52225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0326"/>
            <a:ext cx="9144000" cy="1077481"/>
          </a:xfrm>
        </p:spPr>
        <p:txBody>
          <a:bodyPr/>
          <a:lstStyle/>
          <a:p>
            <a:r>
              <a:rPr lang="en-US" dirty="0"/>
              <a:t>Global Grant Scholarships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3EE923-9F8E-4205-BEE2-36F89E869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710" y="3420198"/>
            <a:ext cx="6125593" cy="182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93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842A-1D81-4D4E-AB3E-799BC9CB7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/>
              <a:t>How Much? Sample Scholarship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D06D4-72D5-4E4E-BF3E-A6773CAB8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92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Global grants have a minimum budget of $30,000 (max. $400,000)  </a:t>
            </a:r>
          </a:p>
          <a:p>
            <a:r>
              <a:rPr lang="en-US" dirty="0"/>
              <a:t>Local Club and District budgets drive the amount of the award. For instance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$5,000 Club Contribution </a:t>
            </a:r>
          </a:p>
          <a:p>
            <a:pPr marL="457200" lvl="1" indent="0">
              <a:buNone/>
            </a:pPr>
            <a:r>
              <a:rPr lang="en-US" dirty="0"/>
              <a:t>$15,000 District DDF Contribution </a:t>
            </a:r>
          </a:p>
          <a:p>
            <a:pPr marL="457200" lvl="1" indent="0">
              <a:buNone/>
            </a:pPr>
            <a:r>
              <a:rPr lang="en-US" dirty="0"/>
              <a:t>$12,000 Rotary Foundation Match Contribution (80% match of DDF funds)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Example Total Grant: $32,000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Scholar funds the rest </a:t>
            </a:r>
          </a:p>
        </p:txBody>
      </p:sp>
    </p:spTree>
    <p:extLst>
      <p:ext uri="{BB962C8B-B14F-4D97-AF65-F5344CB8AC3E}">
        <p14:creationId xmlns:p14="http://schemas.microsoft.com/office/powerpoint/2010/main" val="1621558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8399D-A3ED-4F42-9244-C01DF7F8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2022-2023 District 7670 Global Scholarship Grant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01695-93CB-4579-A7D6-48BB85F4A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44" y="2074200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Rachel Hoskins (Franklin) cell: (828) 421 2859 		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YahooSans"/>
              </a:rPr>
              <a:t>rhoskins@thefranklinpress.com</a:t>
            </a:r>
            <a:endParaRPr lang="en-US" sz="2000" dirty="0"/>
          </a:p>
          <a:p>
            <a:r>
              <a:rPr lang="en-US" sz="2000" dirty="0"/>
              <a:t>Fred Hartley (Tryon) cell: (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423) 341 4965</a:t>
            </a:r>
            <a:r>
              <a:rPr lang="en-US" sz="2000" dirty="0"/>
              <a:t>			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YahooSans"/>
              </a:rPr>
              <a:t>hartleyfred46@gmail.com</a:t>
            </a:r>
            <a:endParaRPr lang="en-US" sz="2000" dirty="0"/>
          </a:p>
          <a:p>
            <a:r>
              <a:rPr lang="en-US" sz="2000" dirty="0"/>
              <a:t>Jason White (Catawba Valley) cell: (828) 244 1471 		</a:t>
            </a:r>
            <a:r>
              <a:rPr lang="en-US" sz="2000" b="0" i="0" dirty="0">
                <a:solidFill>
                  <a:srgbClr val="1D2228"/>
                </a:solidFill>
                <a:effectLst/>
                <a:latin typeface="YahooSans"/>
              </a:rPr>
              <a:t>whitejason17@gmail.com</a:t>
            </a:r>
            <a:endParaRPr lang="en-US" sz="2000" dirty="0"/>
          </a:p>
          <a:p>
            <a:r>
              <a:rPr lang="en-US" sz="2000" dirty="0"/>
              <a:t>Rick Molland (Madison County) cell: (828) 450 8040 	rmolland@frontier.com</a:t>
            </a:r>
          </a:p>
        </p:txBody>
      </p:sp>
    </p:spTree>
    <p:extLst>
      <p:ext uri="{BB962C8B-B14F-4D97-AF65-F5344CB8AC3E}">
        <p14:creationId xmlns:p14="http://schemas.microsoft.com/office/powerpoint/2010/main" val="354847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149B-23E2-42AF-B731-20F38290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040"/>
            <a:ext cx="10515600" cy="1325563"/>
          </a:xfrm>
        </p:spPr>
        <p:txBody>
          <a:bodyPr/>
          <a:lstStyle/>
          <a:p>
            <a:r>
              <a:rPr lang="en-US" dirty="0"/>
              <a:t>A real-life example - Jessica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BD0D6-AD93-46FA-863D-897A29631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5"/>
            <a:ext cx="10515600" cy="50691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Sponsored by Rotary Club of Madison County </a:t>
            </a:r>
          </a:p>
          <a:p>
            <a:r>
              <a:rPr lang="en-US" dirty="0"/>
              <a:t>2019-2020 Final year Student at Mars Hill University studying Double Major - Psychology and Art Therapy </a:t>
            </a:r>
          </a:p>
          <a:p>
            <a:r>
              <a:rPr lang="en-US" dirty="0"/>
              <a:t>Wanted to study for a masters degree abroad – Spain or the UK </a:t>
            </a:r>
          </a:p>
          <a:p>
            <a:r>
              <a:rPr lang="en-US" dirty="0"/>
              <a:t>Chose University of Leeds for a Masters in Cognitive Development and Disorders </a:t>
            </a:r>
          </a:p>
          <a:p>
            <a:r>
              <a:rPr lang="en-US" dirty="0"/>
              <a:t>Club formed a Scholarship Committee </a:t>
            </a:r>
          </a:p>
          <a:p>
            <a:r>
              <a:rPr lang="en-US" dirty="0"/>
              <a:t>Interviewed by Rotarian Dan Lunsford (Retired president of MHU) and myself </a:t>
            </a:r>
          </a:p>
          <a:p>
            <a:r>
              <a:rPr lang="en-US" dirty="0"/>
              <a:t>Proposed to Club for pursuit of a Global Grant Scholarship </a:t>
            </a:r>
          </a:p>
          <a:p>
            <a:r>
              <a:rPr lang="en-US" dirty="0"/>
              <a:t>Proposed to the District for its approval in principle </a:t>
            </a:r>
          </a:p>
          <a:p>
            <a:r>
              <a:rPr lang="en-US" dirty="0"/>
              <a:t>Host Club - the Rotary Club of Leeds in District 1040 </a:t>
            </a:r>
          </a:p>
          <a:p>
            <a:r>
              <a:rPr lang="en-US" dirty="0"/>
              <a:t>Fast approval turn-around </a:t>
            </a:r>
          </a:p>
          <a:p>
            <a:pPr lvl="1"/>
            <a:r>
              <a:rPr lang="en-US" dirty="0"/>
              <a:t>Submitted June 19, 2020 </a:t>
            </a:r>
          </a:p>
          <a:p>
            <a:pPr lvl="1"/>
            <a:r>
              <a:rPr lang="en-US" dirty="0"/>
              <a:t>Awarded July 14, 2020 </a:t>
            </a:r>
          </a:p>
          <a:p>
            <a:r>
              <a:rPr lang="en-US" dirty="0"/>
              <a:t>12 Month course started September 2020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01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8E0BF3-73BE-4545-9FF7-BF0F656D7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404" y="411377"/>
            <a:ext cx="4017146" cy="60257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88650A-8CD8-41F6-ABED-B7B439FD43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487" y="5552189"/>
            <a:ext cx="573025" cy="77648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770CD4F-4829-4A1D-ADDA-60DC48609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531202" cy="10073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Jessica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F5FA0E-3325-459E-B9DA-3046C6843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074197"/>
            <a:ext cx="4895187" cy="513129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Native of Harrisburg, NC </a:t>
            </a:r>
          </a:p>
          <a:p>
            <a:r>
              <a:rPr lang="en-US" sz="2400" dirty="0"/>
              <a:t>Four year Student at Mars Hill University </a:t>
            </a:r>
          </a:p>
          <a:p>
            <a:r>
              <a:rPr lang="en-US" sz="2400" dirty="0"/>
              <a:t>Awarded Outstanding Graduate of the Psychology Department </a:t>
            </a:r>
          </a:p>
          <a:p>
            <a:r>
              <a:rPr lang="en-US" sz="2400" dirty="0"/>
              <a:t>Dean’s List 2016-2020  </a:t>
            </a:r>
          </a:p>
          <a:p>
            <a:r>
              <a:rPr lang="en-US" sz="2400" dirty="0"/>
              <a:t>4.0 GPA 2016-2020  </a:t>
            </a:r>
          </a:p>
          <a:p>
            <a:r>
              <a:rPr lang="en-US" sz="2400" dirty="0"/>
              <a:t>Mars Hill University Marshal 2017-2020  </a:t>
            </a:r>
          </a:p>
          <a:p>
            <a:r>
              <a:rPr lang="en-US" sz="2400" dirty="0"/>
              <a:t>Member of the MHU Women’s Swimming Team  </a:t>
            </a:r>
          </a:p>
          <a:p>
            <a:r>
              <a:rPr lang="en-US" sz="2400" dirty="0"/>
              <a:t>First year mentor from 2017-2018</a:t>
            </a:r>
          </a:p>
          <a:p>
            <a:r>
              <a:rPr lang="en-US" sz="2400" dirty="0"/>
              <a:t>Academic tutor to first year students  </a:t>
            </a:r>
          </a:p>
          <a:p>
            <a:r>
              <a:rPr lang="en-US" sz="2400" dirty="0"/>
              <a:t>Supplemental Instructor in the Psychology Department </a:t>
            </a:r>
          </a:p>
          <a:p>
            <a:r>
              <a:rPr lang="en-US" sz="2400" dirty="0"/>
              <a:t>Never travelled outside USA!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829F-BDF2-4038-8E76-0E6457E9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/>
              <a:t>What Are They?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5D381-E4DB-4E3C-9C51-C849B90D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060"/>
            <a:ext cx="10515600" cy="4729903"/>
          </a:xfrm>
        </p:spPr>
        <p:txBody>
          <a:bodyPr>
            <a:normAutofit/>
          </a:bodyPr>
          <a:lstStyle/>
          <a:p>
            <a:r>
              <a:rPr lang="en-US" dirty="0"/>
              <a:t>Global Grant Scholarships are</a:t>
            </a:r>
          </a:p>
          <a:p>
            <a:pPr lvl="1"/>
            <a:r>
              <a:rPr lang="en-US" dirty="0"/>
              <a:t>For post-graduate studies or research in a foreign country </a:t>
            </a:r>
          </a:p>
          <a:p>
            <a:pPr lvl="1"/>
            <a:r>
              <a:rPr lang="en-US" dirty="0"/>
              <a:t>Aligned with 7 Rotary areas of focus</a:t>
            </a:r>
          </a:p>
          <a:p>
            <a:pPr lvl="2"/>
            <a:r>
              <a:rPr lang="en-US" b="0" i="0" dirty="0">
                <a:solidFill>
                  <a:srgbClr val="222222"/>
                </a:solidFill>
                <a:effectLst/>
              </a:rPr>
              <a:t>Peace and conflict prevention/resolution </a:t>
            </a:r>
          </a:p>
          <a:p>
            <a:pPr lvl="2"/>
            <a:r>
              <a:rPr lang="en-US" b="0" i="0" dirty="0">
                <a:solidFill>
                  <a:srgbClr val="222222"/>
                </a:solidFill>
                <a:effectLst/>
              </a:rPr>
              <a:t>Disease prevention and treatment </a:t>
            </a:r>
          </a:p>
          <a:p>
            <a:pPr lvl="2"/>
            <a:r>
              <a:rPr lang="en-US" b="0" i="0" dirty="0">
                <a:solidFill>
                  <a:srgbClr val="222222"/>
                </a:solidFill>
                <a:effectLst/>
              </a:rPr>
              <a:t>Water and sanitation </a:t>
            </a:r>
          </a:p>
          <a:p>
            <a:pPr lvl="2"/>
            <a:r>
              <a:rPr lang="en-US" b="0" i="0" dirty="0">
                <a:solidFill>
                  <a:srgbClr val="222222"/>
                </a:solidFill>
                <a:effectLst/>
              </a:rPr>
              <a:t>Maternal and child health </a:t>
            </a:r>
          </a:p>
          <a:p>
            <a:pPr lvl="2"/>
            <a:r>
              <a:rPr lang="en-US" b="0" i="0" dirty="0">
                <a:solidFill>
                  <a:srgbClr val="222222"/>
                </a:solidFill>
                <a:effectLst/>
              </a:rPr>
              <a:t>Basic education and literacy </a:t>
            </a:r>
          </a:p>
          <a:p>
            <a:pPr lvl="2"/>
            <a:r>
              <a:rPr lang="en-US" b="0" i="0" dirty="0">
                <a:solidFill>
                  <a:srgbClr val="222222"/>
                </a:solidFill>
                <a:effectLst/>
              </a:rPr>
              <a:t>Economic and community development </a:t>
            </a:r>
          </a:p>
          <a:p>
            <a:pPr lvl="2"/>
            <a:r>
              <a:rPr lang="en-US" b="0" i="0" dirty="0">
                <a:solidFill>
                  <a:srgbClr val="222222"/>
                </a:solidFill>
                <a:effectLst/>
              </a:rPr>
              <a:t>Protecting the Environment</a:t>
            </a:r>
          </a:p>
          <a:p>
            <a:pPr lvl="1"/>
            <a:r>
              <a:rPr lang="en-US" dirty="0"/>
              <a:t>Funded by blend of Club, District and Foundation World Fund contributions, and Scholar’s personal financial contribution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4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8CFA-1A3D-4B27-8D14-AACFC4BAE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97980"/>
          </a:xfrm>
        </p:spPr>
        <p:txBody>
          <a:bodyPr/>
          <a:lstStyle/>
          <a:p>
            <a:r>
              <a:rPr lang="en-US" dirty="0"/>
              <a:t>Global Grant Scholarships vs. District Scholarships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14E78-242E-41B4-B54B-A8C834632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3390"/>
            <a:ext cx="10515600" cy="46962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District Scholarships are</a:t>
            </a:r>
          </a:p>
          <a:p>
            <a:pPr lvl="1"/>
            <a:r>
              <a:rPr lang="en-US" dirty="0"/>
              <a:t>Administered by the District  </a:t>
            </a:r>
          </a:p>
          <a:p>
            <a:pPr lvl="1"/>
            <a:r>
              <a:rPr lang="en-US" dirty="0"/>
              <a:t>Funded by the District </a:t>
            </a:r>
          </a:p>
          <a:p>
            <a:pPr lvl="1"/>
            <a:r>
              <a:rPr lang="en-US" dirty="0"/>
              <a:t>Flexible  </a:t>
            </a:r>
          </a:p>
          <a:p>
            <a:pPr lvl="1"/>
            <a:r>
              <a:rPr lang="en-US" dirty="0"/>
              <a:t>Entered into </a:t>
            </a:r>
            <a:r>
              <a:rPr lang="en-US" dirty="0" err="1"/>
              <a:t>DACdb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Global Grant Scholarships</a:t>
            </a:r>
          </a:p>
          <a:p>
            <a:pPr lvl="1"/>
            <a:r>
              <a:rPr lang="en-US" dirty="0"/>
              <a:t>Governed by Rotary Foundation Rules for Global Grants </a:t>
            </a:r>
          </a:p>
          <a:p>
            <a:pPr lvl="1"/>
            <a:r>
              <a:rPr lang="en-US" dirty="0"/>
              <a:t>Approved by the Club, District, and </a:t>
            </a:r>
            <a:r>
              <a:rPr lang="en-US" u="sng" dirty="0"/>
              <a:t>Rotary Foundation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Matched by Rotary Foundation World Funds </a:t>
            </a:r>
          </a:p>
          <a:p>
            <a:pPr lvl="1"/>
            <a:r>
              <a:rPr lang="en-US" dirty="0"/>
              <a:t>Intended for Post-graduate level coursework or research, up to 4 years </a:t>
            </a:r>
          </a:p>
          <a:p>
            <a:pPr lvl="1"/>
            <a:r>
              <a:rPr lang="en-US" dirty="0"/>
              <a:t>Fit one of 7 Rotary Areas of Focus </a:t>
            </a:r>
          </a:p>
          <a:p>
            <a:pPr lvl="1"/>
            <a:r>
              <a:rPr lang="en-US" dirty="0"/>
              <a:t>Have International and Host sponsors </a:t>
            </a:r>
          </a:p>
          <a:p>
            <a:pPr lvl="1"/>
            <a:r>
              <a:rPr lang="en-US" dirty="0"/>
              <a:t>Entered into Rotary.org Grant Center (not </a:t>
            </a:r>
            <a:r>
              <a:rPr lang="en-US" dirty="0" err="1"/>
              <a:t>DACdb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4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09FB9-6587-4E52-B898-7C3932C51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77" y="0"/>
            <a:ext cx="10515600" cy="1325563"/>
          </a:xfrm>
        </p:spPr>
        <p:txBody>
          <a:bodyPr/>
          <a:lstStyle/>
          <a:p>
            <a:r>
              <a:rPr lang="en-US" dirty="0"/>
              <a:t>Who is eligible?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FBC63-1C06-4289-8D3E-65D2EAD49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351338"/>
          </a:xfrm>
        </p:spPr>
        <p:txBody>
          <a:bodyPr/>
          <a:lstStyle/>
          <a:p>
            <a:r>
              <a:rPr lang="en-US" dirty="0"/>
              <a:t>Post-graduate studies – Masters or PhD level  </a:t>
            </a:r>
          </a:p>
          <a:p>
            <a:r>
              <a:rPr lang="en-US" dirty="0"/>
              <a:t>Study abroad </a:t>
            </a:r>
          </a:p>
          <a:p>
            <a:r>
              <a:rPr lang="en-US" dirty="0"/>
              <a:t>Long-term commitment to measurable, sustainable change in their area of focus </a:t>
            </a:r>
          </a:p>
          <a:p>
            <a:r>
              <a:rPr lang="en-US" dirty="0"/>
              <a:t>Any age </a:t>
            </a:r>
          </a:p>
          <a:p>
            <a:r>
              <a:rPr lang="en-US" u="sng" dirty="0"/>
              <a:t>Not</a:t>
            </a:r>
            <a:r>
              <a:rPr lang="en-US" dirty="0"/>
              <a:t> a Rotarian or someone closely related to a Rotarian </a:t>
            </a:r>
          </a:p>
        </p:txBody>
      </p:sp>
    </p:spTree>
    <p:extLst>
      <p:ext uri="{BB962C8B-B14F-4D97-AF65-F5344CB8AC3E}">
        <p14:creationId xmlns:p14="http://schemas.microsoft.com/office/powerpoint/2010/main" val="133487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07456-CE12-4BA4-B737-6BCD1BAB0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What else matters?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106B38-640C-41A6-A8E0-41FA02983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3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Candidate must have</a:t>
            </a:r>
          </a:p>
          <a:p>
            <a:r>
              <a:rPr lang="en-US" dirty="0"/>
              <a:t>Excellent leadership skills and potential </a:t>
            </a:r>
          </a:p>
          <a:p>
            <a:r>
              <a:rPr lang="en-US" dirty="0"/>
              <a:t>History of success in their academic field or vocation </a:t>
            </a:r>
          </a:p>
          <a:p>
            <a:r>
              <a:rPr lang="en-US" dirty="0"/>
              <a:t>Commitment to community service  </a:t>
            </a:r>
          </a:p>
          <a:p>
            <a:r>
              <a:rPr lang="en-US" dirty="0"/>
              <a:t>Well-defined and realistic goals  </a:t>
            </a:r>
          </a:p>
          <a:p>
            <a:r>
              <a:rPr lang="en-US" dirty="0"/>
              <a:t>Concrete ideas for advancing within their chosen field  </a:t>
            </a:r>
          </a:p>
          <a:p>
            <a:r>
              <a:rPr lang="en-US" dirty="0"/>
              <a:t>A desire to have a lifelong relationship with Rotary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BDE1DC-2D8A-4556-AA8F-AF70415D29CD}"/>
              </a:ext>
            </a:extLst>
          </p:cNvPr>
          <p:cNvSpPr txBox="1"/>
          <p:nvPr/>
        </p:nvSpPr>
        <p:spPr>
          <a:xfrm>
            <a:off x="3047260" y="2554056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577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AA03-ABF6-4794-B1E0-3A03B9287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Club Grant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C8EF2-8AB7-4FCC-A731-20FEEFE74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855" y="1177555"/>
            <a:ext cx="10515600" cy="505457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Attend Grant Management Seminar </a:t>
            </a:r>
          </a:p>
          <a:p>
            <a:r>
              <a:rPr lang="en-US" dirty="0"/>
              <a:t>Gain support within your Club </a:t>
            </a:r>
          </a:p>
          <a:p>
            <a:r>
              <a:rPr lang="en-US" dirty="0"/>
              <a:t>Set a Budget </a:t>
            </a:r>
          </a:p>
          <a:p>
            <a:r>
              <a:rPr lang="en-US" dirty="0"/>
              <a:t>Form a selection committee </a:t>
            </a:r>
          </a:p>
          <a:p>
            <a:r>
              <a:rPr lang="en-US" dirty="0"/>
              <a:t>Identify a candidate </a:t>
            </a:r>
          </a:p>
          <a:p>
            <a:r>
              <a:rPr lang="en-US" dirty="0"/>
              <a:t>Pre-screen selection with Club and District </a:t>
            </a:r>
          </a:p>
          <a:p>
            <a:r>
              <a:rPr lang="en-US" dirty="0"/>
              <a:t>Identify a club member to be lead grant writer and liaison during the grant period </a:t>
            </a:r>
          </a:p>
          <a:p>
            <a:r>
              <a:rPr lang="en-US" dirty="0"/>
              <a:t>Find a Partner Club in ‘Host’ town/city </a:t>
            </a:r>
          </a:p>
          <a:p>
            <a:r>
              <a:rPr lang="en-US" dirty="0"/>
              <a:t>Enter Application in </a:t>
            </a:r>
            <a:r>
              <a:rPr lang="en-US" dirty="0" err="1"/>
              <a:t>Rotary.Org</a:t>
            </a:r>
            <a:r>
              <a:rPr lang="en-US" dirty="0"/>
              <a:t> Grants Center</a:t>
            </a:r>
          </a:p>
          <a:p>
            <a:pPr lvl="1"/>
            <a:r>
              <a:rPr lang="en-US" dirty="0"/>
              <a:t>International Sponsor and Host Sponsor </a:t>
            </a:r>
          </a:p>
          <a:p>
            <a:pPr lvl="1"/>
            <a:r>
              <a:rPr lang="en-US" dirty="0"/>
              <a:t>Candidate personal and academic history </a:t>
            </a:r>
          </a:p>
          <a:p>
            <a:pPr lvl="1"/>
            <a:r>
              <a:rPr lang="en-US" dirty="0"/>
              <a:t>Accepted course of study  and</a:t>
            </a:r>
          </a:p>
          <a:p>
            <a:pPr lvl="1"/>
            <a:r>
              <a:rPr lang="en-US" dirty="0"/>
              <a:t>Budget and Grant Funding proposal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39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7D31F-29B4-4974-A580-0D021281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18255"/>
            <a:ext cx="10515600" cy="1325563"/>
          </a:xfrm>
        </p:spPr>
        <p:txBody>
          <a:bodyPr/>
          <a:lstStyle/>
          <a:p>
            <a:r>
              <a:rPr lang="en-US" dirty="0"/>
              <a:t>How to identify candidates….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007A5-165B-4C99-8B5F-5D514A64E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Scholarship Candidates may be</a:t>
            </a:r>
          </a:p>
          <a:p>
            <a:pPr lvl="1"/>
            <a:r>
              <a:rPr lang="en-US" sz="2800" dirty="0"/>
              <a:t>From your community </a:t>
            </a:r>
          </a:p>
          <a:p>
            <a:pPr lvl="1"/>
            <a:r>
              <a:rPr lang="en-US" sz="2800" dirty="0"/>
              <a:t>Attending college in or near your community </a:t>
            </a:r>
          </a:p>
          <a:p>
            <a:pPr lvl="1"/>
            <a:r>
              <a:rPr lang="en-US" sz="2800" dirty="0"/>
              <a:t>Brought to your attention by a Rotarian  </a:t>
            </a:r>
          </a:p>
          <a:p>
            <a:pPr lvl="1"/>
            <a:r>
              <a:rPr lang="en-US" sz="2800" dirty="0"/>
              <a:t>Brought to your attention by a member of your community </a:t>
            </a:r>
          </a:p>
          <a:p>
            <a:pPr lvl="1"/>
            <a:r>
              <a:rPr lang="en-US" sz="2800" dirty="0"/>
              <a:t>Respondents to a Club ‘scholarship advertisement’</a:t>
            </a:r>
          </a:p>
          <a:p>
            <a:pPr lvl="1"/>
            <a:r>
              <a:rPr lang="en-US" sz="2800" dirty="0"/>
              <a:t>Identified by the District’s Global Grant Scholarship team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1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71EA5-B2DB-4373-A577-3B580088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Attracting Global Scholar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10D36-086B-4746-A1CF-0F76CDF6F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Advertise – print or on-line media</a:t>
            </a:r>
          </a:p>
          <a:p>
            <a:r>
              <a:rPr lang="en-US" dirty="0"/>
              <a:t>Post on Club, District Facebook pages</a:t>
            </a:r>
          </a:p>
          <a:p>
            <a:r>
              <a:rPr lang="en-US" dirty="0"/>
              <a:t>Enlist Club members to propose candidates</a:t>
            </a:r>
          </a:p>
          <a:p>
            <a:r>
              <a:rPr lang="en-US" dirty="0"/>
              <a:t>Contact Colleges and Universities</a:t>
            </a:r>
          </a:p>
          <a:p>
            <a:pPr lvl="1"/>
            <a:r>
              <a:rPr lang="en-US" dirty="0"/>
              <a:t>Provost or Chief Academic Officer</a:t>
            </a:r>
          </a:p>
          <a:p>
            <a:pPr lvl="1"/>
            <a:r>
              <a:rPr lang="en-US" dirty="0"/>
              <a:t>Advisor for Honors Society or International Studies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04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911F-0C7A-4FA4-AF78-286CB542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Year Colleges in District 7670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5D28-3EA8-4BDE-AA4A-8698627F5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3784"/>
            <a:ext cx="5181600" cy="4351338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Appalachian State University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Brevard College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Gardner-Webb University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Lees-McRae College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Lenoir-Rhyne University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Mars Hill University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A63F4-9CF0-4296-A8AA-560EA1F94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523784"/>
            <a:ext cx="5466425" cy="4351338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Montreat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College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South College Asheville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University of North Carolina at Asheville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Warren Wilson College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Western Carolina University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3FFC4-F1DF-4CCC-8989-2CABCBA6FEA2}"/>
              </a:ext>
            </a:extLst>
          </p:cNvPr>
          <p:cNvSpPr txBox="1"/>
          <p:nvPr/>
        </p:nvSpPr>
        <p:spPr>
          <a:xfrm>
            <a:off x="3434918" y="3845840"/>
            <a:ext cx="5533746" cy="297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Nearby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University of North Carolina at Charlotte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South Carolina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Spartanburg</a:t>
            </a:r>
            <a:endParaRPr lang="en-US" dirty="0"/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Eastern Tennessee State University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Belmont Abbey College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Davidson College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Clemson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University of Tennessee Knoxville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1F56C4-F363-4738-AE8A-7DED5EBE5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793" y="5469966"/>
            <a:ext cx="4457207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0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5173</TotalTime>
  <Words>815</Words>
  <Application>Microsoft Office PowerPoint</Application>
  <PresentationFormat>Widescreen</PresentationFormat>
  <Paragraphs>139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YahooSans</vt:lpstr>
      <vt:lpstr>Office Theme</vt:lpstr>
      <vt:lpstr>Global Grant Scholarships</vt:lpstr>
      <vt:lpstr>What Are They?</vt:lpstr>
      <vt:lpstr>Global Grant Scholarships vs. District Scholarships</vt:lpstr>
      <vt:lpstr>Who is eligible?</vt:lpstr>
      <vt:lpstr>What else matters?</vt:lpstr>
      <vt:lpstr>Club Grant Application Process</vt:lpstr>
      <vt:lpstr>How to identify candidates….</vt:lpstr>
      <vt:lpstr>Attracting Global Scholar Candidates</vt:lpstr>
      <vt:lpstr>4 Year Colleges in District 7670 </vt:lpstr>
      <vt:lpstr>How Much? Sample Scholarship Formula</vt:lpstr>
      <vt:lpstr>2022-2023 District 7670 Global Scholarship Grant Team</vt:lpstr>
      <vt:lpstr>A real-life example - Jessica</vt:lpstr>
      <vt:lpstr>Jessica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Grant Scholarships</dc:title>
  <dc:creator>Rick Molland</dc:creator>
  <cp:lastModifiedBy>Rick Molland</cp:lastModifiedBy>
  <cp:revision>21</cp:revision>
  <cp:lastPrinted>2022-02-24T14:55:45Z</cp:lastPrinted>
  <dcterms:created xsi:type="dcterms:W3CDTF">2022-02-14T16:14:32Z</dcterms:created>
  <dcterms:modified xsi:type="dcterms:W3CDTF">2022-02-26T15:54:14Z</dcterms:modified>
</cp:coreProperties>
</file>