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4" r:id="rId3"/>
    <p:sldId id="263" r:id="rId4"/>
    <p:sldId id="265" r:id="rId5"/>
    <p:sldId id="271" r:id="rId6"/>
    <p:sldId id="268" r:id="rId7"/>
    <p:sldId id="266" r:id="rId8"/>
    <p:sldId id="274" r:id="rId9"/>
    <p:sldId id="267" r:id="rId10"/>
    <p:sldId id="269" r:id="rId11"/>
    <p:sldId id="270" r:id="rId12"/>
    <p:sldId id="272" r:id="rId13"/>
    <p:sldId id="273" r:id="rId14"/>
  </p:sldIdLst>
  <p:sldSz cx="12192000" cy="6858000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160521" cy="367031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60" y="0"/>
            <a:ext cx="4160521" cy="367031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r">
              <a:defRPr sz="1200"/>
            </a:lvl1pPr>
          </a:lstStyle>
          <a:p>
            <a:fld id="{741AD039-7822-42DC-9E31-AD1DDB04EA56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06675" y="914400"/>
            <a:ext cx="4387850" cy="2468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5" rIns="96651" bIns="483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1" y="3520441"/>
            <a:ext cx="7680960" cy="2880360"/>
          </a:xfrm>
          <a:prstGeom prst="rect">
            <a:avLst/>
          </a:prstGeom>
        </p:spPr>
        <p:txBody>
          <a:bodyPr vert="horz" lIns="96651" tIns="48325" rIns="96651" bIns="4832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948171"/>
            <a:ext cx="4160521" cy="367030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60" y="6948171"/>
            <a:ext cx="4160521" cy="367030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r">
              <a:defRPr sz="1200"/>
            </a:lvl1pPr>
          </a:lstStyle>
          <a:p>
            <a:fld id="{967048E6-81B2-47FF-8C30-8EA853E53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689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2ED67-FDD2-4BF2-A066-36E560F96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E4E497-28D5-4182-A713-C3F7500704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339BE7-8636-4911-B620-8AF78930A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770F5-D2CB-43F5-90BA-217B536A0CFD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0719A-72BE-4A01-AF82-0AA7F04DA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99FDD-B463-4AFC-8D90-C2969AEE1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9758-386E-405D-BB82-8A9DFFE79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132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25F02-460C-454D-91CB-4F51191A2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F29177-992E-4FF8-9537-40CCCC334D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4F9BD-1AED-47C1-A3E3-920D7C45F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770F5-D2CB-43F5-90BA-217B536A0CFD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8D019-B2E6-4F17-B959-C9AE703B9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E60A1-E0AE-462B-AAEF-830A6E9D8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9758-386E-405D-BB82-8A9DFFE79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37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D2C77A-CD99-43EC-AB83-C4747FEB94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12802C-1E3F-4535-B99F-BBB0C3F56A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1C1FF-2626-465E-ABF1-B2C87E594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770F5-D2CB-43F5-90BA-217B536A0CFD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362E6-A55B-48F0-B7FF-7E4762338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B8F75-51DB-47DA-B6D4-7F9313890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9758-386E-405D-BB82-8A9DFFE79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240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E1395-030A-4FD4-B0E4-687D0F747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DD912-3296-4911-8DF7-2E7B6F396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7B87FB-A144-4B4C-9FA9-F0D597191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770F5-D2CB-43F5-90BA-217B536A0CFD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C2980-6C2F-4B2C-B4E6-0EBD2470D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3E2FF-C28F-4A73-8E97-20714E086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9758-386E-405D-BB82-8A9DFFE7995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7AA99E-29A8-4F26-8370-ED8605F700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4573" y="5588105"/>
            <a:ext cx="4617427" cy="1373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837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3D754-8C91-42D8-9CD4-DFB35A35E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D1BF9-CDF5-4160-B63F-11F1E327A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6A876-E035-40E0-856A-D6EB3C4DE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770F5-D2CB-43F5-90BA-217B536A0CFD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71A37-3605-4DBA-BC49-2B597EE1C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08FC0-D41E-4529-BEA0-7F01C1D11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9758-386E-405D-BB82-8A9DFFE79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0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67ABC-B650-45D8-A4CD-06E4AD22E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EA178-AA08-425F-98A4-3824BF49B6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229E69-AEA5-4E5E-8AEA-A5E883460A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18B0D8-EC5A-4B6D-BA2E-43E45C687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770F5-D2CB-43F5-90BA-217B536A0CFD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9A92B5-E2D3-45C4-8522-48039D810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30AA44-7C30-4BCB-9AD6-C6EC305C2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9758-386E-405D-BB82-8A9DFFE79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89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B36E5-6CC0-43CC-B518-B0D35731D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688A6-5DF0-4A88-B2F3-8FE3CEA36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AB2DCE-D36F-4BF7-9182-99C940F9DC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73A65A-366A-41A3-A9D0-CC46EEB19C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1918EF-17BD-45AB-A1D8-B26D0CFAFB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3C63D8-A05A-4409-8868-4B2A8924D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770F5-D2CB-43F5-90BA-217B536A0CFD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D54B37-ADFA-4F85-97E3-D344EF9B6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012D4A-C1F5-493C-A3D1-98B626C9F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9758-386E-405D-BB82-8A9DFFE79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743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A34A8-08AE-497E-AACE-995971090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C0FCF5-6B67-46E5-9F39-0A67A5DA5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770F5-D2CB-43F5-90BA-217B536A0CFD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0916D4-4A93-4D7C-BB80-FBFC292E6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BA7882-5A0F-4989-9FA6-33096C6AD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9758-386E-405D-BB82-8A9DFFE79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090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69EE2E-FD9A-4ADC-BBF3-B2C7F0E1D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770F5-D2CB-43F5-90BA-217B536A0CFD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DB8A67-6F81-4BA7-B767-F654B52FC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741875-B115-4B72-85D8-7E58FCF63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9758-386E-405D-BB82-8A9DFFE79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111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AC31D-839C-47B9-8A59-7A8E6B428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A4912-5C79-45B0-93C4-F4A1F295A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B52D1B-3261-4D57-9138-CD33DDB82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F61D02-1987-4A37-85E0-DB0802904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770F5-D2CB-43F5-90BA-217B536A0CFD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F3A067-361E-4454-A94D-9B7D063DD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BA8381-491D-4A21-9A85-9FCB4E7C4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9758-386E-405D-BB82-8A9DFFE79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709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960D3-85E4-4273-986D-1AD7F5BC4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C0C011-FCE3-4310-AA44-2625682741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0035DC-232D-4890-8847-64FB4ACAD4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F6DBAD-1EE0-47F0-90FA-DDB7A65C1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770F5-D2CB-43F5-90BA-217B536A0CFD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738D1-1AB0-493F-898F-00EBD622E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EAC6B8-F031-499B-B2AB-BC2C59531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9758-386E-405D-BB82-8A9DFFE79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151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B67F1B-B94A-4F4B-AD04-9F78CCF49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25327-F520-456A-8CE2-A7ADAABB4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7DF33-9F0D-458C-BC91-2CE4CDDD2B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770F5-D2CB-43F5-90BA-217B536A0CFD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877DAA-AC09-46DB-9A9C-1B60798257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E60F8-BD86-4D07-9B78-FA949BA608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99758-386E-405D-BB82-8A9DFFE79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311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52662-F2A0-485B-B49D-15AA522257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00326"/>
            <a:ext cx="9144000" cy="1077481"/>
          </a:xfrm>
        </p:spPr>
        <p:txBody>
          <a:bodyPr/>
          <a:lstStyle/>
          <a:p>
            <a:r>
              <a:rPr lang="en-US" dirty="0"/>
              <a:t>Global Grant Scholarships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3EE923-9F8E-4205-BEE2-36F89E8699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710" y="3420198"/>
            <a:ext cx="6125593" cy="1821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793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4842A-1D81-4D4E-AB3E-799BC9CB7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/>
          <a:lstStyle/>
          <a:p>
            <a:r>
              <a:rPr lang="en-US" dirty="0"/>
              <a:t>How Much? Sample Scholarship Formula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D06D4-72D5-4E4E-BF3E-A6773CAB8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5928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Global grants have a minimum budget of $30,000 (max. $400,000)  </a:t>
            </a:r>
          </a:p>
          <a:p>
            <a:r>
              <a:rPr lang="en-US" dirty="0"/>
              <a:t>Local Club and District budgets drive the amount of the award. For instance</a:t>
            </a:r>
          </a:p>
          <a:p>
            <a:pPr marL="457200" lvl="1" indent="0">
              <a:buNone/>
            </a:pPr>
            <a:endParaRPr lang="en-US" sz="1200" dirty="0"/>
          </a:p>
          <a:p>
            <a:pPr marL="457200" lvl="1" indent="0">
              <a:buNone/>
            </a:pPr>
            <a:r>
              <a:rPr lang="en-US" dirty="0"/>
              <a:t>$5,000 Club Contribution </a:t>
            </a:r>
          </a:p>
          <a:p>
            <a:pPr marL="457200" lvl="1" indent="0">
              <a:buNone/>
            </a:pPr>
            <a:r>
              <a:rPr lang="en-US" dirty="0"/>
              <a:t>$15,000 District DDF Contribution </a:t>
            </a:r>
          </a:p>
          <a:p>
            <a:pPr marL="457200" lvl="1" indent="0">
              <a:buNone/>
            </a:pPr>
            <a:r>
              <a:rPr lang="en-US" dirty="0"/>
              <a:t>$12,000 Rotary Foundation Match Contribution (80% match of DDF funds)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Example Total Grant: $32,000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The Scholar funds the rest </a:t>
            </a:r>
          </a:p>
        </p:txBody>
      </p:sp>
    </p:spTree>
    <p:extLst>
      <p:ext uri="{BB962C8B-B14F-4D97-AF65-F5344CB8AC3E}">
        <p14:creationId xmlns:p14="http://schemas.microsoft.com/office/powerpoint/2010/main" val="1621558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8399D-A3ED-4F42-9244-C01DF7F85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2022-2023 District 7670 Global Scholarship Grant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01695-93CB-4579-A7D6-48BB85F4A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344" y="2074200"/>
            <a:ext cx="10515600" cy="4351338"/>
          </a:xfrm>
        </p:spPr>
        <p:txBody>
          <a:bodyPr>
            <a:normAutofit/>
          </a:bodyPr>
          <a:lstStyle/>
          <a:p>
            <a:r>
              <a:rPr lang="en-US" sz="2000" dirty="0"/>
              <a:t>Rachel Hoskins (Franklin) cell: (828) 421 2859 		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YahooSans"/>
              </a:rPr>
              <a:t>rhoskins@thefranklinpress.com</a:t>
            </a:r>
            <a:endParaRPr lang="en-US" sz="2000" dirty="0"/>
          </a:p>
          <a:p>
            <a:r>
              <a:rPr lang="en-US" sz="2000" dirty="0"/>
              <a:t>Fred Hartley (Tryon) cell: (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423) 341 4965</a:t>
            </a:r>
            <a:r>
              <a:rPr lang="en-US" sz="2000" dirty="0"/>
              <a:t>			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YahooSans"/>
              </a:rPr>
              <a:t>hartleyfred46@gmail.com</a:t>
            </a:r>
            <a:endParaRPr lang="en-US" sz="2000" dirty="0"/>
          </a:p>
          <a:p>
            <a:r>
              <a:rPr lang="en-US" sz="2000" dirty="0"/>
              <a:t>Jason White (Catawba Valley) cell: (828) 244 1471 		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YahooSans"/>
              </a:rPr>
              <a:t>whitejason17@gmail.com</a:t>
            </a:r>
            <a:endParaRPr lang="en-US" sz="2000" dirty="0"/>
          </a:p>
          <a:p>
            <a:r>
              <a:rPr lang="en-US" sz="2000" dirty="0"/>
              <a:t>Rick Molland (Madison County) cell: (828) 450 8040 	rmolland@frontier.com</a:t>
            </a:r>
          </a:p>
        </p:txBody>
      </p:sp>
    </p:spTree>
    <p:extLst>
      <p:ext uri="{BB962C8B-B14F-4D97-AF65-F5344CB8AC3E}">
        <p14:creationId xmlns:p14="http://schemas.microsoft.com/office/powerpoint/2010/main" val="3548475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2149B-23E2-42AF-B731-20F38290F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040"/>
            <a:ext cx="10515600" cy="1325563"/>
          </a:xfrm>
        </p:spPr>
        <p:txBody>
          <a:bodyPr/>
          <a:lstStyle/>
          <a:p>
            <a:r>
              <a:rPr lang="en-US" dirty="0"/>
              <a:t>A real-life example - Jessica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BD0D6-AD93-46FA-863D-897A29631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8485"/>
            <a:ext cx="10515600" cy="506915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Sponsored by Rotary Club of Madison County </a:t>
            </a:r>
          </a:p>
          <a:p>
            <a:r>
              <a:rPr lang="en-US" dirty="0"/>
              <a:t>2019-2020 Final year Student at Mars Hill University studying Double Major - Psychology and Art Therapy </a:t>
            </a:r>
          </a:p>
          <a:p>
            <a:r>
              <a:rPr lang="en-US" dirty="0"/>
              <a:t>Wanted to study for a masters degree abroad – Spain or the UK </a:t>
            </a:r>
          </a:p>
          <a:p>
            <a:r>
              <a:rPr lang="en-US" dirty="0"/>
              <a:t>Chose University of Leeds for a Masters in Cognitive Development and Disorders </a:t>
            </a:r>
          </a:p>
          <a:p>
            <a:r>
              <a:rPr lang="en-US" dirty="0"/>
              <a:t>Club formed a Scholarship Committee </a:t>
            </a:r>
          </a:p>
          <a:p>
            <a:r>
              <a:rPr lang="en-US" dirty="0"/>
              <a:t>Interviewed by Rotarian Dan Lunsford (Retired president of MHU) and myself </a:t>
            </a:r>
          </a:p>
          <a:p>
            <a:r>
              <a:rPr lang="en-US" dirty="0"/>
              <a:t>Proposed to Club for pursuit of a Global Grant Scholarship </a:t>
            </a:r>
          </a:p>
          <a:p>
            <a:r>
              <a:rPr lang="en-US" dirty="0"/>
              <a:t>Proposed to the District for its approval in principle </a:t>
            </a:r>
          </a:p>
          <a:p>
            <a:r>
              <a:rPr lang="en-US" dirty="0"/>
              <a:t>Host Club - the Rotary Club of Leeds in District 1040 </a:t>
            </a:r>
          </a:p>
          <a:p>
            <a:r>
              <a:rPr lang="en-US" dirty="0"/>
              <a:t>Fast approval turn-around </a:t>
            </a:r>
          </a:p>
          <a:p>
            <a:pPr lvl="1"/>
            <a:r>
              <a:rPr lang="en-US" dirty="0"/>
              <a:t>Submitted June 19, 2020 </a:t>
            </a:r>
          </a:p>
          <a:p>
            <a:pPr lvl="1"/>
            <a:r>
              <a:rPr lang="en-US" dirty="0"/>
              <a:t>Awarded July 14, 2020 </a:t>
            </a:r>
          </a:p>
          <a:p>
            <a:r>
              <a:rPr lang="en-US" dirty="0"/>
              <a:t>12 Month course started September 2020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101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C8E0BF3-73BE-4545-9FF7-BF0F656D7F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9404" y="411377"/>
            <a:ext cx="4017146" cy="60257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788650A-8CD8-41F6-ABED-B7B439FD43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9487" y="5552189"/>
            <a:ext cx="573025" cy="776480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0770CD4F-4829-4A1D-ADDA-60DC48609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531202" cy="100735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Jessica</a:t>
            </a:r>
            <a:br>
              <a:rPr lang="en-US" dirty="0"/>
            </a:b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8F5FA0E-3325-459E-B9DA-3046C6843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" y="1074197"/>
            <a:ext cx="4895187" cy="5131294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Native of Harrisburg, NC </a:t>
            </a:r>
          </a:p>
          <a:p>
            <a:r>
              <a:rPr lang="en-US" sz="2400" dirty="0"/>
              <a:t>Four year Student at Mars Hill University </a:t>
            </a:r>
          </a:p>
          <a:p>
            <a:r>
              <a:rPr lang="en-US" sz="2400" dirty="0"/>
              <a:t>Awarded Outstanding Graduate of the Psychology Department </a:t>
            </a:r>
          </a:p>
          <a:p>
            <a:r>
              <a:rPr lang="en-US" sz="2400" dirty="0"/>
              <a:t>Dean’s List 2016-2020  </a:t>
            </a:r>
          </a:p>
          <a:p>
            <a:r>
              <a:rPr lang="en-US" sz="2400" dirty="0"/>
              <a:t>4.0 GPA 2016-2020  </a:t>
            </a:r>
          </a:p>
          <a:p>
            <a:r>
              <a:rPr lang="en-US" sz="2400" dirty="0"/>
              <a:t>Mars Hill University Marshal 2017-2020  </a:t>
            </a:r>
          </a:p>
          <a:p>
            <a:r>
              <a:rPr lang="en-US" sz="2400" dirty="0"/>
              <a:t>Member of the MHU Women’s Swimming Team  </a:t>
            </a:r>
          </a:p>
          <a:p>
            <a:r>
              <a:rPr lang="en-US" sz="2400" dirty="0"/>
              <a:t>First year mentor from 2017-2018</a:t>
            </a:r>
          </a:p>
          <a:p>
            <a:r>
              <a:rPr lang="en-US" sz="2400" dirty="0"/>
              <a:t>Academic tutor to first year students  </a:t>
            </a:r>
          </a:p>
          <a:p>
            <a:r>
              <a:rPr lang="en-US" sz="2400" dirty="0"/>
              <a:t>Supplemental Instructor in the Psychology Department </a:t>
            </a:r>
          </a:p>
          <a:p>
            <a:r>
              <a:rPr lang="en-US" sz="2400" dirty="0"/>
              <a:t>Never travelled outside USA!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515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4829F-BDF2-4038-8E76-0E6457E92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/>
          <a:lstStyle/>
          <a:p>
            <a:r>
              <a:rPr lang="en-US" dirty="0"/>
              <a:t>What Are They?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5D381-E4DB-4E3C-9C51-C849B90D1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7060"/>
            <a:ext cx="10515600" cy="4729903"/>
          </a:xfrm>
        </p:spPr>
        <p:txBody>
          <a:bodyPr>
            <a:normAutofit/>
          </a:bodyPr>
          <a:lstStyle/>
          <a:p>
            <a:r>
              <a:rPr lang="en-US" dirty="0"/>
              <a:t>Global Grant Scholarships are</a:t>
            </a:r>
          </a:p>
          <a:p>
            <a:pPr lvl="1"/>
            <a:r>
              <a:rPr lang="en-US" dirty="0"/>
              <a:t>For post-graduate studies or research in a foreign country </a:t>
            </a:r>
          </a:p>
          <a:p>
            <a:pPr lvl="1"/>
            <a:r>
              <a:rPr lang="en-US" dirty="0"/>
              <a:t>Aligned with 7 Rotary areas of focus</a:t>
            </a:r>
          </a:p>
          <a:p>
            <a:pPr lvl="2"/>
            <a:r>
              <a:rPr lang="en-US" b="0" i="0" dirty="0">
                <a:solidFill>
                  <a:srgbClr val="222222"/>
                </a:solidFill>
                <a:effectLst/>
              </a:rPr>
              <a:t>Peace and conflict prevention/resolution </a:t>
            </a:r>
          </a:p>
          <a:p>
            <a:pPr lvl="2"/>
            <a:r>
              <a:rPr lang="en-US" b="0" i="0" dirty="0">
                <a:solidFill>
                  <a:srgbClr val="222222"/>
                </a:solidFill>
                <a:effectLst/>
              </a:rPr>
              <a:t>Disease prevention and treatment </a:t>
            </a:r>
          </a:p>
          <a:p>
            <a:pPr lvl="2"/>
            <a:r>
              <a:rPr lang="en-US" b="0" i="0" dirty="0">
                <a:solidFill>
                  <a:srgbClr val="222222"/>
                </a:solidFill>
                <a:effectLst/>
              </a:rPr>
              <a:t>Water and sanitation </a:t>
            </a:r>
          </a:p>
          <a:p>
            <a:pPr lvl="2"/>
            <a:r>
              <a:rPr lang="en-US" b="0" i="0" dirty="0">
                <a:solidFill>
                  <a:srgbClr val="222222"/>
                </a:solidFill>
                <a:effectLst/>
              </a:rPr>
              <a:t>Maternal and child health </a:t>
            </a:r>
          </a:p>
          <a:p>
            <a:pPr lvl="2"/>
            <a:r>
              <a:rPr lang="en-US" b="0" i="0" dirty="0">
                <a:solidFill>
                  <a:srgbClr val="222222"/>
                </a:solidFill>
                <a:effectLst/>
              </a:rPr>
              <a:t>Basic education and literacy </a:t>
            </a:r>
          </a:p>
          <a:p>
            <a:pPr lvl="2"/>
            <a:r>
              <a:rPr lang="en-US" b="0" i="0" dirty="0">
                <a:solidFill>
                  <a:srgbClr val="222222"/>
                </a:solidFill>
                <a:effectLst/>
              </a:rPr>
              <a:t>Economic and community development </a:t>
            </a:r>
          </a:p>
          <a:p>
            <a:pPr lvl="2"/>
            <a:r>
              <a:rPr lang="en-US" b="0" i="0" dirty="0">
                <a:solidFill>
                  <a:srgbClr val="222222"/>
                </a:solidFill>
                <a:effectLst/>
              </a:rPr>
              <a:t>Protecting the Environment</a:t>
            </a:r>
          </a:p>
          <a:p>
            <a:pPr lvl="1"/>
            <a:r>
              <a:rPr lang="en-US" dirty="0"/>
              <a:t>Funded by blend of Club, District and Foundation World Fund contributions, and Scholar’s personal financial contribution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946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88CFA-1A3D-4B27-8D14-AACFC4BAE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597980"/>
          </a:xfrm>
        </p:spPr>
        <p:txBody>
          <a:bodyPr/>
          <a:lstStyle/>
          <a:p>
            <a:r>
              <a:rPr lang="en-US" dirty="0"/>
              <a:t>Global Grant Scholarships vs. District Scholarships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14E78-242E-41B4-B54B-A8C834632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3390"/>
            <a:ext cx="10515600" cy="469628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District Scholarships are</a:t>
            </a:r>
          </a:p>
          <a:p>
            <a:pPr lvl="1"/>
            <a:r>
              <a:rPr lang="en-US" dirty="0"/>
              <a:t>Administered by the District  </a:t>
            </a:r>
          </a:p>
          <a:p>
            <a:pPr lvl="1"/>
            <a:r>
              <a:rPr lang="en-US" dirty="0"/>
              <a:t>Funded by the District </a:t>
            </a:r>
          </a:p>
          <a:p>
            <a:pPr lvl="1"/>
            <a:r>
              <a:rPr lang="en-US" dirty="0"/>
              <a:t>Flexible  </a:t>
            </a:r>
          </a:p>
          <a:p>
            <a:pPr lvl="1"/>
            <a:r>
              <a:rPr lang="en-US" dirty="0"/>
              <a:t>Entered into </a:t>
            </a:r>
            <a:r>
              <a:rPr lang="en-US" dirty="0" err="1"/>
              <a:t>DACdb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Global Grant Scholarships</a:t>
            </a:r>
          </a:p>
          <a:p>
            <a:pPr lvl="1"/>
            <a:r>
              <a:rPr lang="en-US" dirty="0"/>
              <a:t>Governed by Rotary Foundation Rules for Global Grants </a:t>
            </a:r>
          </a:p>
          <a:p>
            <a:pPr lvl="1"/>
            <a:r>
              <a:rPr lang="en-US" dirty="0"/>
              <a:t>Approved by the Club, District, and </a:t>
            </a:r>
            <a:r>
              <a:rPr lang="en-US" u="sng" dirty="0"/>
              <a:t>Rotary Foundation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Matched by Rotary Foundation World Funds </a:t>
            </a:r>
          </a:p>
          <a:p>
            <a:pPr lvl="1"/>
            <a:r>
              <a:rPr lang="en-US" dirty="0"/>
              <a:t>Intended for Post-graduate level coursework or research, up to 4 years </a:t>
            </a:r>
          </a:p>
          <a:p>
            <a:pPr lvl="1"/>
            <a:r>
              <a:rPr lang="en-US" dirty="0"/>
              <a:t>Fit one of 7 Rotary Areas of Focus </a:t>
            </a:r>
          </a:p>
          <a:p>
            <a:pPr lvl="1"/>
            <a:r>
              <a:rPr lang="en-US" dirty="0"/>
              <a:t>Have International and Host sponsors </a:t>
            </a:r>
          </a:p>
          <a:p>
            <a:pPr lvl="1"/>
            <a:r>
              <a:rPr lang="en-US" dirty="0"/>
              <a:t>Entered into Rotary.org Grant Center (not </a:t>
            </a:r>
            <a:r>
              <a:rPr lang="en-US" dirty="0" err="1"/>
              <a:t>DACdb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646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09FB9-6587-4E52-B898-7C3932C51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977" y="0"/>
            <a:ext cx="10515600" cy="1325563"/>
          </a:xfrm>
        </p:spPr>
        <p:txBody>
          <a:bodyPr/>
          <a:lstStyle/>
          <a:p>
            <a:r>
              <a:rPr lang="en-US" dirty="0"/>
              <a:t>Who is eligible?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FBC63-1C06-4289-8D3E-65D2EAD49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2258"/>
            <a:ext cx="10515600" cy="4351338"/>
          </a:xfrm>
        </p:spPr>
        <p:txBody>
          <a:bodyPr/>
          <a:lstStyle/>
          <a:p>
            <a:r>
              <a:rPr lang="en-US" dirty="0"/>
              <a:t>Post-graduate studies – Masters or PhD level  </a:t>
            </a:r>
          </a:p>
          <a:p>
            <a:r>
              <a:rPr lang="en-US" dirty="0"/>
              <a:t>Study abroad </a:t>
            </a:r>
          </a:p>
          <a:p>
            <a:r>
              <a:rPr lang="en-US" dirty="0"/>
              <a:t>Long-term commitment to measurable, sustainable change in their area of focus </a:t>
            </a:r>
          </a:p>
          <a:p>
            <a:r>
              <a:rPr lang="en-US" dirty="0"/>
              <a:t>Any age </a:t>
            </a:r>
          </a:p>
          <a:p>
            <a:r>
              <a:rPr lang="en-US" u="sng" dirty="0"/>
              <a:t>Not</a:t>
            </a:r>
            <a:r>
              <a:rPr lang="en-US" dirty="0"/>
              <a:t> a Rotarian or someone closely related to a Rotarian </a:t>
            </a:r>
          </a:p>
        </p:txBody>
      </p:sp>
    </p:spTree>
    <p:extLst>
      <p:ext uri="{BB962C8B-B14F-4D97-AF65-F5344CB8AC3E}">
        <p14:creationId xmlns:p14="http://schemas.microsoft.com/office/powerpoint/2010/main" val="1334878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07456-CE12-4BA4-B737-6BCD1BAB0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What else matters?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3106B38-640C-41A6-A8E0-41FA02983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031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Candidate must have</a:t>
            </a:r>
          </a:p>
          <a:p>
            <a:r>
              <a:rPr lang="en-US" dirty="0"/>
              <a:t>Excellent leadership skills and potential </a:t>
            </a:r>
          </a:p>
          <a:p>
            <a:r>
              <a:rPr lang="en-US" dirty="0"/>
              <a:t>History of success in their academic field or vocation </a:t>
            </a:r>
          </a:p>
          <a:p>
            <a:r>
              <a:rPr lang="en-US" dirty="0"/>
              <a:t>Commitment to community service  </a:t>
            </a:r>
          </a:p>
          <a:p>
            <a:r>
              <a:rPr lang="en-US" dirty="0"/>
              <a:t>Well-defined and realistic goals  </a:t>
            </a:r>
          </a:p>
          <a:p>
            <a:r>
              <a:rPr lang="en-US" dirty="0"/>
              <a:t>Concrete ideas for advancing within their chosen field  </a:t>
            </a:r>
          </a:p>
          <a:p>
            <a:r>
              <a:rPr lang="en-US" dirty="0"/>
              <a:t>A desire to have a lifelong relationship with Rotary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BDE1DC-2D8A-4556-AA8F-AF70415D29CD}"/>
              </a:ext>
            </a:extLst>
          </p:cNvPr>
          <p:cNvSpPr txBox="1"/>
          <p:nvPr/>
        </p:nvSpPr>
        <p:spPr>
          <a:xfrm>
            <a:off x="3047260" y="2554056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5771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5AA03-ABF6-4794-B1E0-3A03B9287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Club Grant Application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C8EF2-8AB7-4FCC-A731-20FEEFE74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855" y="1177555"/>
            <a:ext cx="10515600" cy="505457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Attend Grant Management Seminar </a:t>
            </a:r>
          </a:p>
          <a:p>
            <a:r>
              <a:rPr lang="en-US" dirty="0"/>
              <a:t>Gain support within your Club </a:t>
            </a:r>
          </a:p>
          <a:p>
            <a:r>
              <a:rPr lang="en-US" dirty="0"/>
              <a:t>Set a Budget </a:t>
            </a:r>
          </a:p>
          <a:p>
            <a:r>
              <a:rPr lang="en-US" dirty="0"/>
              <a:t>Form a selection committee </a:t>
            </a:r>
          </a:p>
          <a:p>
            <a:r>
              <a:rPr lang="en-US" dirty="0"/>
              <a:t>Identify a candidate </a:t>
            </a:r>
          </a:p>
          <a:p>
            <a:r>
              <a:rPr lang="en-US" dirty="0"/>
              <a:t>Pre-screen selection with Club and District </a:t>
            </a:r>
          </a:p>
          <a:p>
            <a:r>
              <a:rPr lang="en-US" dirty="0"/>
              <a:t>Identify a club member to be lead grant writer and liaison during the grant period </a:t>
            </a:r>
          </a:p>
          <a:p>
            <a:r>
              <a:rPr lang="en-US" dirty="0"/>
              <a:t>Find a Partner Club in ‘Host’ town/city </a:t>
            </a:r>
          </a:p>
          <a:p>
            <a:r>
              <a:rPr lang="en-US" dirty="0"/>
              <a:t>Enter Application in </a:t>
            </a:r>
            <a:r>
              <a:rPr lang="en-US" dirty="0" err="1"/>
              <a:t>Rotary.Org</a:t>
            </a:r>
            <a:r>
              <a:rPr lang="en-US" dirty="0"/>
              <a:t> Grants Center</a:t>
            </a:r>
          </a:p>
          <a:p>
            <a:pPr lvl="1"/>
            <a:r>
              <a:rPr lang="en-US" dirty="0"/>
              <a:t>International Sponsor and Host Sponsor </a:t>
            </a:r>
          </a:p>
          <a:p>
            <a:pPr lvl="1"/>
            <a:r>
              <a:rPr lang="en-US" dirty="0"/>
              <a:t>Candidate personal and academic history </a:t>
            </a:r>
          </a:p>
          <a:p>
            <a:pPr lvl="1"/>
            <a:r>
              <a:rPr lang="en-US" dirty="0"/>
              <a:t>Accepted course of study  and</a:t>
            </a:r>
          </a:p>
          <a:p>
            <a:pPr lvl="1"/>
            <a:r>
              <a:rPr lang="en-US" dirty="0"/>
              <a:t>Budget and Grant Funding proposal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239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7D31F-29B4-4974-A580-0D0212811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056" y="18255"/>
            <a:ext cx="10515600" cy="1325563"/>
          </a:xfrm>
        </p:spPr>
        <p:txBody>
          <a:bodyPr/>
          <a:lstStyle/>
          <a:p>
            <a:r>
              <a:rPr lang="en-US" dirty="0"/>
              <a:t>How to identify candidates….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007A5-165B-4C99-8B5F-5D514A64E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Scholarship Candidates may be</a:t>
            </a:r>
          </a:p>
          <a:p>
            <a:pPr lvl="1"/>
            <a:r>
              <a:rPr lang="en-US" sz="2800" dirty="0"/>
              <a:t>From your community </a:t>
            </a:r>
          </a:p>
          <a:p>
            <a:pPr lvl="1"/>
            <a:r>
              <a:rPr lang="en-US" sz="2800" dirty="0"/>
              <a:t>Attending college in or near your community </a:t>
            </a:r>
          </a:p>
          <a:p>
            <a:pPr lvl="1"/>
            <a:r>
              <a:rPr lang="en-US" sz="2800" dirty="0"/>
              <a:t>Brought to your attention by a Rotarian  </a:t>
            </a:r>
          </a:p>
          <a:p>
            <a:pPr lvl="1"/>
            <a:r>
              <a:rPr lang="en-US" sz="2800" dirty="0"/>
              <a:t>Brought to your attention by a member of your community </a:t>
            </a:r>
          </a:p>
          <a:p>
            <a:pPr lvl="1"/>
            <a:r>
              <a:rPr lang="en-US" sz="2800" dirty="0"/>
              <a:t>Respondents to a Club ‘scholarship advertisement’</a:t>
            </a:r>
          </a:p>
          <a:p>
            <a:pPr lvl="1"/>
            <a:r>
              <a:rPr lang="en-US" sz="2800" dirty="0"/>
              <a:t>Identified by the District’s Global Grant Scholarship team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118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71EA5-B2DB-4373-A577-3B5800886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Attracting Global Scholar Candidates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10D36-086B-4746-A1CF-0F76CDF6F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dirty="0"/>
              <a:t>Advertise – print or on-line media</a:t>
            </a:r>
          </a:p>
          <a:p>
            <a:r>
              <a:rPr lang="en-US" dirty="0"/>
              <a:t>Post on Club, District Facebook pages</a:t>
            </a:r>
          </a:p>
          <a:p>
            <a:r>
              <a:rPr lang="en-US" dirty="0"/>
              <a:t>Enlist Club members to propose candidates</a:t>
            </a:r>
          </a:p>
          <a:p>
            <a:r>
              <a:rPr lang="en-US" dirty="0"/>
              <a:t>Contact Colleges and Universities</a:t>
            </a:r>
          </a:p>
          <a:p>
            <a:pPr lvl="1"/>
            <a:r>
              <a:rPr lang="en-US" dirty="0"/>
              <a:t>Provost or Chief Academic Officer</a:t>
            </a:r>
          </a:p>
          <a:p>
            <a:pPr lvl="1"/>
            <a:r>
              <a:rPr lang="en-US" dirty="0"/>
              <a:t>Advisor for Honors Society or International Studies Schools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704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E911F-0C7A-4FA4-AF78-286CB5424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Year Colleges in District 7670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35D28-3EA8-4BDE-AA4A-8698627F56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23784"/>
            <a:ext cx="5181600" cy="4351338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Appalachian State University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Brevard College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Gardner-Webb University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Lees-McRae College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Lenoir-Rhyne University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Mars Hill University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5A63F4-9CF0-4296-A8AA-560EA1F94B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523784"/>
            <a:ext cx="5466425" cy="4351338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Montreat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College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South College Asheville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University of North Carolina at Asheville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Warren Wilson College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Western Carolina University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83FFC4-F1DF-4CCC-8989-2CABCBA6FEA2}"/>
              </a:ext>
            </a:extLst>
          </p:cNvPr>
          <p:cNvSpPr txBox="1"/>
          <p:nvPr/>
        </p:nvSpPr>
        <p:spPr>
          <a:xfrm>
            <a:off x="3434918" y="3845840"/>
            <a:ext cx="5533746" cy="2970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Nearby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University of North Carolina at Charlotte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University of South Carolina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Spartanburg</a:t>
            </a:r>
            <a:endParaRPr lang="en-US" dirty="0"/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Eastern Tennessee State University 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Belmont Abbey College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Davidson College 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Clemson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University of Tennessee Knoxville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1F56C4-F363-4738-AE8A-7DED5EBE5C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4793" y="5469966"/>
            <a:ext cx="4457207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908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5173</TotalTime>
  <Words>815</Words>
  <Application>Microsoft Office PowerPoint</Application>
  <PresentationFormat>Widescreen</PresentationFormat>
  <Paragraphs>139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YahooSans</vt:lpstr>
      <vt:lpstr>Office Theme</vt:lpstr>
      <vt:lpstr>Global Grant Scholarships</vt:lpstr>
      <vt:lpstr>What Are They?</vt:lpstr>
      <vt:lpstr>Global Grant Scholarships vs. District Scholarships</vt:lpstr>
      <vt:lpstr>Who is eligible?</vt:lpstr>
      <vt:lpstr>What else matters?</vt:lpstr>
      <vt:lpstr>Club Grant Application Process</vt:lpstr>
      <vt:lpstr>How to identify candidates….</vt:lpstr>
      <vt:lpstr>Attracting Global Scholar Candidates</vt:lpstr>
      <vt:lpstr>4 Year Colleges in District 7670 </vt:lpstr>
      <vt:lpstr>How Much? Sample Scholarship Formula</vt:lpstr>
      <vt:lpstr>2022-2023 District 7670 Global Scholarship Grant Team</vt:lpstr>
      <vt:lpstr>A real-life example - Jessica</vt:lpstr>
      <vt:lpstr>Jessica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Grant Scholarships</dc:title>
  <dc:creator>Rick Molland</dc:creator>
  <cp:lastModifiedBy>Rick Molland</cp:lastModifiedBy>
  <cp:revision>21</cp:revision>
  <cp:lastPrinted>2022-02-24T14:55:45Z</cp:lastPrinted>
  <dcterms:created xsi:type="dcterms:W3CDTF">2022-02-14T16:14:32Z</dcterms:created>
  <dcterms:modified xsi:type="dcterms:W3CDTF">2022-02-26T15:54:14Z</dcterms:modified>
</cp:coreProperties>
</file>