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9" r:id="rId5"/>
    <p:sldMasterId id="2147483681" r:id="rId6"/>
  </p:sldMasterIdLst>
  <p:notesMasterIdLst>
    <p:notesMasterId r:id="rId23"/>
  </p:notesMasterIdLst>
  <p:handoutMasterIdLst>
    <p:handoutMasterId r:id="rId24"/>
  </p:handoutMasterIdLst>
  <p:sldIdLst>
    <p:sldId id="290" r:id="rId7"/>
    <p:sldId id="256" r:id="rId8"/>
    <p:sldId id="376" r:id="rId9"/>
    <p:sldId id="300" r:id="rId10"/>
    <p:sldId id="298" r:id="rId11"/>
    <p:sldId id="283" r:id="rId12"/>
    <p:sldId id="303" r:id="rId13"/>
    <p:sldId id="305" r:id="rId14"/>
    <p:sldId id="304" r:id="rId15"/>
    <p:sldId id="307" r:id="rId16"/>
    <p:sldId id="301" r:id="rId17"/>
    <p:sldId id="413" r:id="rId18"/>
    <p:sldId id="320" r:id="rId19"/>
    <p:sldId id="321" r:id="rId20"/>
    <p:sldId id="412" r:id="rId21"/>
    <p:sldId id="41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595D"/>
    <a:srgbClr val="617E92"/>
    <a:srgbClr val="9B988D"/>
    <a:srgbClr val="2D5596"/>
    <a:srgbClr val="858E91"/>
    <a:srgbClr val="00B2B1"/>
    <a:srgbClr val="00B0E3"/>
    <a:srgbClr val="FFFFFF"/>
    <a:srgbClr val="ED2B7A"/>
    <a:srgbClr val="FF7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6C974E1-6573-8F39-3CFB-66D96561F9C8}" v="2" dt="2019-09-05T18:40:38.562"/>
    <p1510:client id="{56D18B83-5840-FE08-3970-36ED7A236394}" v="1" dt="2019-08-29T20:03:57.1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703"/>
    <p:restoredTop sz="60572" autoAdjust="0"/>
  </p:normalViewPr>
  <p:slideViewPr>
    <p:cSldViewPr snapToGrid="0" snapToObjects="1">
      <p:cViewPr varScale="1">
        <p:scale>
          <a:sx n="68" d="100"/>
          <a:sy n="68" d="100"/>
        </p:scale>
        <p:origin x="144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F58907-6429-4443-AE81-094262617D0D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9D98C1-D915-1D47-8B1C-7192028AD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250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2EFFD5-49AC-7B46-93A7-811784E66F77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CB2294-2815-0641-BA18-00635844A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6472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1200" dirty="0">
                <a:solidFill>
                  <a:srgbClr val="00B0F0"/>
                </a:solidFill>
                <a:latin typeface="Georgia" panose="02040502050405020303" pitchFamily="18" charset="0"/>
                <a:ea typeface="ヒラギノ角ゴ Pro W3" pitchFamily="-111" charset="-128"/>
              </a:rPr>
              <a:t>In this presentation, you’ll learn</a:t>
            </a:r>
            <a:r>
              <a:rPr lang="en-US" altLang="en-US" sz="1200" baseline="0" dirty="0">
                <a:solidFill>
                  <a:srgbClr val="00B0F0"/>
                </a:solidFill>
                <a:latin typeface="Georgia" panose="02040502050405020303" pitchFamily="18" charset="0"/>
                <a:ea typeface="ヒラギノ角ゴ Pro W3" pitchFamily="-111" charset="-128"/>
              </a:rPr>
              <a:t> about </a:t>
            </a:r>
            <a:r>
              <a:rPr lang="en-US" altLang="en-US" sz="1200" dirty="0">
                <a:solidFill>
                  <a:srgbClr val="00B0F0"/>
                </a:solidFill>
                <a:latin typeface="Georgia" panose="02040502050405020303" pitchFamily="18" charset="0"/>
                <a:ea typeface="ヒラギノ角ゴ Pro W3" pitchFamily="-111" charset="-128"/>
              </a:rPr>
              <a:t>Rotary Peace Fellowships and the Rotary Peace Centers, hear from alumni who are working in the peace and development field, and find information on how to apply for a fellowship program. 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  <a:ea typeface="ヒラギノ角ゴ Pro W3"/>
              <a:cs typeface="ヒラギノ角ゴ Pro W3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CB2294-2815-0641-BA18-00635844A3C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8924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>
                <a:latin typeface="Georgia" panose="02040502050405020303" pitchFamily="18" charset="0"/>
                <a:ea typeface="ヒラギノ角ゴ Pro W3" pitchFamily="-111" charset="-128"/>
              </a:rPr>
              <a:t>The Rotary Peace fellowship is generous and comprehensive. </a:t>
            </a:r>
          </a:p>
          <a:p>
            <a:endParaRPr lang="en-US" altLang="en-US" dirty="0">
              <a:latin typeface="Georgia" panose="02040502050405020303" pitchFamily="18" charset="0"/>
              <a:ea typeface="ヒラギノ角ゴ Pro W3" pitchFamily="-111" charset="-128"/>
            </a:endParaRPr>
          </a:p>
          <a:p>
            <a:r>
              <a:rPr lang="en-US" altLang="en-US" dirty="0">
                <a:latin typeface="Georgia" panose="02040502050405020303" pitchFamily="18" charset="0"/>
                <a:ea typeface="ヒラギノ角ゴ Pro W3" pitchFamily="-111" charset="-128"/>
              </a:rPr>
              <a:t>The fellowship funding includes tuition, accommodations, travel, and field experience expenses.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CB2294-2815-0641-BA18-00635844A3C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3603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1200" dirty="0">
                <a:latin typeface="Georgia" panose="02040502050405020303" pitchFamily="18" charset="0"/>
                <a:ea typeface="ヒラギノ角ゴ Pro W3" pitchFamily="-111" charset="-128"/>
              </a:rPr>
              <a:t>The application process is a collaboration between candidates and their local Rotary district.</a:t>
            </a:r>
          </a:p>
          <a:p>
            <a:endParaRPr lang="en-US" altLang="en-US" sz="1200" dirty="0">
              <a:latin typeface="Georgia" panose="02040502050405020303" pitchFamily="18" charset="0"/>
              <a:ea typeface="ヒラギノ角ゴ Pro W3" pitchFamily="-111" charset="-128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sz="1200" dirty="0">
                <a:latin typeface="Georgia" panose="02040502050405020303" pitchFamily="18" charset="0"/>
                <a:ea typeface="ヒラギノ角ゴ Pro W3" pitchFamily="-111" charset="-128"/>
              </a:rPr>
              <a:t>Candidates can access the online application beginning in February.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sz="1200" dirty="0">
                <a:latin typeface="Georgia" panose="02040502050405020303" pitchFamily="18" charset="0"/>
                <a:ea typeface="ヒラギノ角ゴ Pro W3" pitchFamily="-111" charset="-128"/>
              </a:rPr>
              <a:t>They must contact a Rotary district to request an interview and endorsement, which are required for consideration.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sz="1200" dirty="0">
                <a:latin typeface="Georgia" panose="02040502050405020303" pitchFamily="18" charset="0"/>
                <a:ea typeface="ヒラギノ角ゴ Pro W3" pitchFamily="-111" charset="-128"/>
              </a:rPr>
              <a:t>Candidates are encouraged</a:t>
            </a:r>
            <a:r>
              <a:rPr lang="en-US" altLang="en-US" sz="1200" baseline="0" dirty="0">
                <a:latin typeface="Georgia" panose="02040502050405020303" pitchFamily="18" charset="0"/>
                <a:ea typeface="ヒラギノ角ゴ Pro W3" pitchFamily="-111" charset="-128"/>
              </a:rPr>
              <a:t> to engage with a Rotary club to learn about Rotary’s work in their community and globally.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sz="1200" dirty="0">
                <a:latin typeface="Georgia" panose="02040502050405020303" pitchFamily="18" charset="0"/>
                <a:ea typeface="ヒラギノ角ゴ Pro W3" pitchFamily="-111" charset="-128"/>
              </a:rPr>
              <a:t>Candidates submit the online application to their district by 31 May.</a:t>
            </a:r>
            <a:r>
              <a:rPr lang="en-US" altLang="en-US" sz="1200" baseline="0" dirty="0">
                <a:latin typeface="Georgia" panose="02040502050405020303" pitchFamily="18" charset="0"/>
                <a:ea typeface="ヒラギノ角ゴ Pro W3" pitchFamily="-111" charset="-128"/>
              </a:rPr>
              <a:t> D</a:t>
            </a:r>
            <a:r>
              <a:rPr lang="en-US" altLang="en-US" sz="1200" dirty="0">
                <a:latin typeface="Georgia" panose="02040502050405020303" pitchFamily="18" charset="0"/>
                <a:ea typeface="ヒラギノ角ゴ Pro W3" pitchFamily="-111" charset="-128"/>
              </a:rPr>
              <a:t>istricts send endorsed applications to Rotary by 1 July.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sz="1200" dirty="0">
                <a:latin typeface="Georgia" panose="02040502050405020303" pitchFamily="18" charset="0"/>
                <a:ea typeface="ヒラギノ角ゴ Pro W3" pitchFamily="-111" charset="-128"/>
              </a:rPr>
              <a:t>Between July and October, the Rotary Peace Centers Committee, composed of Rotarians and university representatives, screens applications and selects the ﬁnalists.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sz="1200" dirty="0">
                <a:latin typeface="Georgia" panose="02040502050405020303" pitchFamily="18" charset="0"/>
                <a:ea typeface="ヒラギノ角ゴ Pro W3" pitchFamily="-111" charset="-128"/>
              </a:rPr>
              <a:t>All applicants are notified of the results in November. Master’s finalists then apply to the university for acceptance.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CB2294-2815-0641-BA18-00635844A3C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1817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1200" dirty="0">
                <a:latin typeface="Georgia" panose="02040502050405020303" pitchFamily="18" charset="0"/>
                <a:ea typeface="ヒラギノ角ゴ Pro W3" pitchFamily="-111" charset="-128"/>
              </a:rPr>
              <a:t>The application process is a collaboration between candidates and their local Rotary district.</a:t>
            </a:r>
          </a:p>
          <a:p>
            <a:endParaRPr lang="en-US" altLang="en-US" sz="1200" dirty="0">
              <a:latin typeface="Georgia" panose="02040502050405020303" pitchFamily="18" charset="0"/>
              <a:ea typeface="ヒラギノ角ゴ Pro W3" pitchFamily="-111" charset="-128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sz="1200" dirty="0">
                <a:latin typeface="Georgia" panose="02040502050405020303" pitchFamily="18" charset="0"/>
                <a:ea typeface="ヒラギノ角ゴ Pro W3" pitchFamily="-111" charset="-128"/>
              </a:rPr>
              <a:t>Candidates can access the online application beginning in February.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sz="1200" dirty="0">
                <a:latin typeface="Georgia" panose="02040502050405020303" pitchFamily="18" charset="0"/>
                <a:ea typeface="ヒラギノ角ゴ Pro W3" pitchFamily="-111" charset="-128"/>
              </a:rPr>
              <a:t>They must contact a Rotary district to request an interview and endorsement, which are required for consideration.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sz="1200" dirty="0">
                <a:latin typeface="Georgia" panose="02040502050405020303" pitchFamily="18" charset="0"/>
                <a:ea typeface="ヒラギノ角ゴ Pro W3" pitchFamily="-111" charset="-128"/>
              </a:rPr>
              <a:t>Candidates are encouraged</a:t>
            </a:r>
            <a:r>
              <a:rPr lang="en-US" altLang="en-US" sz="1200" baseline="0" dirty="0">
                <a:latin typeface="Georgia" panose="02040502050405020303" pitchFamily="18" charset="0"/>
                <a:ea typeface="ヒラギノ角ゴ Pro W3" pitchFamily="-111" charset="-128"/>
              </a:rPr>
              <a:t> to engage with a Rotary club to learn about Rotary’s work in their community and globally.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sz="1200" dirty="0">
                <a:latin typeface="Georgia" panose="02040502050405020303" pitchFamily="18" charset="0"/>
                <a:ea typeface="ヒラギノ角ゴ Pro W3" pitchFamily="-111" charset="-128"/>
              </a:rPr>
              <a:t>Candidates submit the online application to their district by 31 May.</a:t>
            </a:r>
            <a:r>
              <a:rPr lang="en-US" altLang="en-US" sz="1200" baseline="0" dirty="0">
                <a:latin typeface="Georgia" panose="02040502050405020303" pitchFamily="18" charset="0"/>
                <a:ea typeface="ヒラギノ角ゴ Pro W3" pitchFamily="-111" charset="-128"/>
              </a:rPr>
              <a:t> D</a:t>
            </a:r>
            <a:r>
              <a:rPr lang="en-US" altLang="en-US" sz="1200" dirty="0">
                <a:latin typeface="Georgia" panose="02040502050405020303" pitchFamily="18" charset="0"/>
                <a:ea typeface="ヒラギノ角ゴ Pro W3" pitchFamily="-111" charset="-128"/>
              </a:rPr>
              <a:t>istricts send endorsed applications to Rotary by 1 July.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sz="1200" dirty="0">
                <a:latin typeface="Georgia" panose="02040502050405020303" pitchFamily="18" charset="0"/>
                <a:ea typeface="ヒラギノ角ゴ Pro W3" pitchFamily="-111" charset="-128"/>
              </a:rPr>
              <a:t>Between July and October, the Rotary Peace Centers Committee, composed of Rotarians and university representatives, screens applications and selects the ﬁnalists.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sz="1200" dirty="0">
                <a:latin typeface="Georgia" panose="02040502050405020303" pitchFamily="18" charset="0"/>
                <a:ea typeface="ヒラギノ角ゴ Pro W3" pitchFamily="-111" charset="-128"/>
              </a:rPr>
              <a:t>All applicants are notified of the results in November. Master’s finalists then apply to the university for acceptance.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CB2294-2815-0641-BA18-00635844A3C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9587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CB2294-2815-0641-BA18-00635844A3C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9381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latin typeface="Georgia" panose="02040502050405020303" pitchFamily="18" charset="0"/>
                <a:ea typeface="ヒラギノ角ゴ Pro W3" pitchFamily="-111" charset="-128"/>
              </a:rPr>
              <a:t>The Rotary Peace Centers website has many additional resources that are available online to assist you and potential applicants.</a:t>
            </a:r>
          </a:p>
          <a:p>
            <a:endParaRPr lang="en-US" altLang="en-US" dirty="0">
              <a:latin typeface="Georgia" panose="02040502050405020303" pitchFamily="18" charset="0"/>
              <a:ea typeface="ヒラギノ角ゴ Pro W3" pitchFamily="-111" charset="-128"/>
            </a:endParaRPr>
          </a:p>
          <a:p>
            <a:pPr>
              <a:buFontTx/>
              <a:buChar char="•"/>
            </a:pPr>
            <a:r>
              <a:rPr lang="en-US" altLang="en-US" dirty="0">
                <a:latin typeface="Georgia" panose="02040502050405020303" pitchFamily="18" charset="0"/>
                <a:ea typeface="ヒラギノ角ゴ Pro W3" pitchFamily="-111" charset="-128"/>
              </a:rPr>
              <a:t> Application step-by-step instructions</a:t>
            </a:r>
            <a:endParaRPr lang="en-US" altLang="en-US" dirty="0">
              <a:latin typeface="Calibri" panose="020F0502020204030204" pitchFamily="34" charset="0"/>
              <a:ea typeface="ヒラギノ角ゴ Pro W3" pitchFamily="-111" charset="-128"/>
            </a:endParaRPr>
          </a:p>
          <a:p>
            <a:pPr>
              <a:buFontTx/>
              <a:buChar char="•"/>
            </a:pPr>
            <a:r>
              <a:rPr lang="en-US" altLang="en-US" dirty="0">
                <a:latin typeface="Calibri" panose="020F0502020204030204" pitchFamily="34" charset="0"/>
                <a:ea typeface="ヒラギノ角ゴ Pro W3" pitchFamily="-111" charset="-128"/>
              </a:rPr>
              <a:t> A tips sheet for applicants to improve and strengthen their application</a:t>
            </a:r>
          </a:p>
          <a:p>
            <a:pPr>
              <a:buFontTx/>
              <a:buChar char="•"/>
            </a:pPr>
            <a:r>
              <a:rPr lang="en-US" altLang="en-US" dirty="0">
                <a:latin typeface="Calibri" panose="020F0502020204030204" pitchFamily="34" charset="0"/>
                <a:ea typeface="ヒラギノ角ゴ Pro W3" pitchFamily="-111" charset="-128"/>
              </a:rPr>
              <a:t> Master’s and Certificate program fellowship guides</a:t>
            </a:r>
          </a:p>
          <a:p>
            <a:pPr>
              <a:buFontTx/>
              <a:buChar char="•"/>
            </a:pPr>
            <a:r>
              <a:rPr lang="en-US" altLang="en-US" dirty="0">
                <a:latin typeface="Calibri" panose="020F0502020204030204" pitchFamily="34" charset="0"/>
                <a:ea typeface="ヒラギノ角ゴ Pro W3" pitchFamily="-111" charset="-128"/>
              </a:rPr>
              <a:t> The application checklist video</a:t>
            </a:r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Georgia" panose="02040502050405020303" pitchFamily="18" charset="0"/>
                <a:ea typeface="ヒラギノ角ゴ Pro W3" pitchFamily="-111" charset="-128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Georgia" panose="02040502050405020303" pitchFamily="18" charset="0"/>
                <a:ea typeface="ヒラギノ角ゴ Pro W3" pitchFamily="-111" charset="-128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Georgia" panose="02040502050405020303" pitchFamily="18" charset="0"/>
                <a:ea typeface="ヒラギノ角ゴ Pro W3" pitchFamily="-111" charset="-128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Georgia" panose="02040502050405020303" pitchFamily="18" charset="0"/>
                <a:ea typeface="ヒラギノ角ゴ Pro W3" pitchFamily="-111" charset="-128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Georgia" panose="02040502050405020303" pitchFamily="18" charset="0"/>
                <a:ea typeface="ヒラギノ角ゴ Pro W3" pitchFamily="-111" charset="-128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panose="02040502050405020303" pitchFamily="18" charset="0"/>
                <a:ea typeface="ヒラギノ角ゴ Pro W3" pitchFamily="-111" charset="-128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panose="02040502050405020303" pitchFamily="18" charset="0"/>
                <a:ea typeface="ヒラギノ角ゴ Pro W3" pitchFamily="-111" charset="-128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panose="02040502050405020303" pitchFamily="18" charset="0"/>
                <a:ea typeface="ヒラギノ角ゴ Pro W3" pitchFamily="-111" charset="-128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panose="02040502050405020303" pitchFamily="18" charset="0"/>
                <a:ea typeface="ヒラギノ角ゴ Pro W3" pitchFamily="-111" charset="-128"/>
              </a:defRPr>
            </a:lvl9pPr>
          </a:lstStyle>
          <a:p>
            <a:pPr marL="0" marR="0" lvl="0" indent="0" algn="r" defTabSz="9318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36E87F-4E1A-457D-B07B-3DC417DB856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ヒラギノ角ゴ Pro W3" pitchFamily="-111" charset="-128"/>
              </a:rPr>
              <a:pPr marL="0" marR="0" lvl="0" indent="0" algn="r" defTabSz="9318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 panose="02040502050405020303" pitchFamily="18" charset="0"/>
              <a:ea typeface="ヒラギノ角ゴ Pro W3" pitchFamily="-111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CB2294-2815-0641-BA18-00635844A3C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1642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Georgia" panose="02040502050405020303" pitchFamily="18" charset="0"/>
                <a:ea typeface="ヒラギノ角ゴ Pro W3" pitchFamily="-111" charset="-128"/>
              </a:rPr>
              <a:t>The Rotary Peace Centers program was </a:t>
            </a:r>
            <a:r>
              <a:rPr lang="en-US" altLang="en-US" b="1">
                <a:latin typeface="Georgia" panose="02040502050405020303" pitchFamily="18" charset="0"/>
                <a:ea typeface="ヒラギノ角ゴ Pro W3" pitchFamily="-111" charset="-128"/>
              </a:rPr>
              <a:t>established</a:t>
            </a:r>
            <a:r>
              <a:rPr lang="en-US" altLang="en-US">
                <a:latin typeface="Georgia" panose="02040502050405020303" pitchFamily="18" charset="0"/>
                <a:ea typeface="ヒラギノ角ゴ Pro W3" pitchFamily="-111" charset="-128"/>
              </a:rPr>
              <a:t> in 2002 with a vision of creating sustainable peace, by </a:t>
            </a:r>
            <a:r>
              <a:rPr lang="en-US" altLang="en-US" b="1">
                <a:latin typeface="Georgia" panose="02040502050405020303" pitchFamily="18" charset="0"/>
                <a:ea typeface="ヒラギノ角ゴ Pro W3" pitchFamily="-111" charset="-128"/>
              </a:rPr>
              <a:t>building</a:t>
            </a:r>
            <a:r>
              <a:rPr lang="en-US" altLang="en-US">
                <a:latin typeface="Georgia" panose="02040502050405020303" pitchFamily="18" charset="0"/>
                <a:ea typeface="ヒラギノ角ゴ Pro W3" pitchFamily="-111" charset="-128"/>
              </a:rPr>
              <a:t> networks of peace builders and community leaders dedicated to preventing and resolving global conflicts. </a:t>
            </a:r>
          </a:p>
          <a:p>
            <a:endParaRPr lang="en-US" altLang="en-US">
              <a:latin typeface="Georgia" panose="02040502050405020303" pitchFamily="18" charset="0"/>
              <a:ea typeface="ヒラギノ角ゴ Pro W3" pitchFamily="-111" charset="-128"/>
            </a:endParaRP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Georgia" panose="02040502050405020303" pitchFamily="18" charset="0"/>
                <a:ea typeface="ヒラギノ角ゴ Pro W3" pitchFamily="-111" charset="-128"/>
              </a:defRPr>
            </a:lvl1pPr>
            <a:lvl2pPr marL="37931725" indent="-37474525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Georgia" panose="02040502050405020303" pitchFamily="18" charset="0"/>
                <a:ea typeface="ヒラギノ角ゴ Pro W3" pitchFamily="-111" charset="-128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Georgia" panose="02040502050405020303" pitchFamily="18" charset="0"/>
                <a:ea typeface="ヒラギノ角ゴ Pro W3" pitchFamily="-111" charset="-128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Georgia" panose="02040502050405020303" pitchFamily="18" charset="0"/>
                <a:ea typeface="ヒラギノ角ゴ Pro W3" pitchFamily="-111" charset="-128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Georgia" panose="02040502050405020303" pitchFamily="18" charset="0"/>
                <a:ea typeface="ヒラギノ角ゴ Pro W3" pitchFamily="-111" charset="-128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panose="02040502050405020303" pitchFamily="18" charset="0"/>
                <a:ea typeface="ヒラギノ角ゴ Pro W3" pitchFamily="-111" charset="-128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panose="02040502050405020303" pitchFamily="18" charset="0"/>
                <a:ea typeface="ヒラギノ角ゴ Pro W3" pitchFamily="-111" charset="-128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panose="02040502050405020303" pitchFamily="18" charset="0"/>
                <a:ea typeface="ヒラギノ角ゴ Pro W3" pitchFamily="-111" charset="-128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panose="02040502050405020303" pitchFamily="18" charset="0"/>
                <a:ea typeface="ヒラギノ角ゴ Pro W3" pitchFamily="-111" charset="-128"/>
              </a:defRPr>
            </a:lvl9pPr>
          </a:lstStyle>
          <a:p>
            <a:pPr marL="0" marR="0" lvl="0" indent="0" algn="r" defTabSz="9318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D47D2D-9391-4B9B-8E1B-B174D8E0842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ヒラギノ角ゴ Pro W3" pitchFamily="-111" charset="-128"/>
              </a:rPr>
              <a:pPr marL="0" marR="0" lvl="0" indent="0" algn="r" defTabSz="9318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 panose="02040502050405020303" pitchFamily="18" charset="0"/>
              <a:ea typeface="ヒラギノ角ゴ Pro W3" pitchFamily="-111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ヒラギノ角ゴ Pro W3" pitchFamily="-107" charset="-128"/>
                <a:cs typeface="ヒラギノ角ゴ Pro W3" pitchFamily="-107" charset="-128"/>
              </a:rPr>
              <a:t>To serve this vision, Rotary has developed partnerships with eight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ヒラギノ角ゴ Pro W3" pitchFamily="-107" charset="-128"/>
                <a:cs typeface="ヒラギノ角ゴ Pro W3" pitchFamily="-107" charset="-128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ヒラギノ角ゴ Pro W3" pitchFamily="-107" charset="-128"/>
                <a:cs typeface="ヒラギノ角ゴ Pro W3" pitchFamily="-107" charset="-128"/>
              </a:rPr>
              <a:t>renowned universities that host the Rotary Peace Centers. The centers empower, educate, and increase the capacity of peacebuilders through rigorous academic training, practice, and global networking opportunities.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CB2294-2815-0641-BA18-00635844A3C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8939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1200" dirty="0">
                <a:latin typeface="Georgia" panose="02040502050405020303" pitchFamily="18" charset="0"/>
                <a:ea typeface="ヒラギノ角ゴ Pro W3" pitchFamily="-111" charset="-128"/>
              </a:rPr>
              <a:t>We have</a:t>
            </a:r>
            <a:r>
              <a:rPr lang="en-US" altLang="en-US" sz="1200" baseline="0" dirty="0">
                <a:latin typeface="Georgia" panose="02040502050405020303" pitchFamily="18" charset="0"/>
                <a:ea typeface="ヒラギノ角ゴ Pro W3" pitchFamily="-111" charset="-128"/>
              </a:rPr>
              <a:t> </a:t>
            </a:r>
            <a:r>
              <a:rPr lang="en-US" altLang="en-US" sz="1200" b="1" baseline="0" dirty="0">
                <a:latin typeface="Georgia" panose="02040502050405020303" pitchFamily="18" charset="0"/>
                <a:ea typeface="ヒラギノ角ゴ Pro W3" pitchFamily="-111" charset="-128"/>
              </a:rPr>
              <a:t>seven</a:t>
            </a:r>
            <a:r>
              <a:rPr lang="en-US" altLang="en-US" sz="1200" b="1" dirty="0">
                <a:latin typeface="Georgia" panose="02040502050405020303" pitchFamily="18" charset="0"/>
                <a:ea typeface="ヒラギノ角ゴ Pro W3" pitchFamily="-111" charset="-128"/>
              </a:rPr>
              <a:t> Rotary Peace Centers </a:t>
            </a:r>
            <a:r>
              <a:rPr lang="en-US" altLang="en-US" sz="1200" b="0" dirty="0">
                <a:latin typeface="Georgia" panose="02040502050405020303" pitchFamily="18" charset="0"/>
                <a:ea typeface="ヒラギノ角ゴ Pro W3" pitchFamily="-111" charset="-128"/>
              </a:rPr>
              <a:t>at </a:t>
            </a:r>
            <a:r>
              <a:rPr lang="en-US" altLang="en-US" sz="1200" b="1" dirty="0">
                <a:latin typeface="Georgia" panose="02040502050405020303" pitchFamily="18" charset="0"/>
                <a:ea typeface="ヒラギノ角ゴ Pro W3" pitchFamily="-111" charset="-128"/>
              </a:rPr>
              <a:t>eight universities</a:t>
            </a:r>
            <a:r>
              <a:rPr lang="en-US" altLang="en-US" sz="1200" dirty="0">
                <a:latin typeface="Georgia" panose="02040502050405020303" pitchFamily="18" charset="0"/>
                <a:ea typeface="ヒラギノ角ゴ Pro W3" pitchFamily="-111" charset="-128"/>
              </a:rPr>
              <a:t>. </a:t>
            </a:r>
          </a:p>
          <a:p>
            <a:endParaRPr lang="en-US" altLang="en-US" sz="1200" b="1" dirty="0">
              <a:latin typeface="Georgia" panose="02040502050405020303" pitchFamily="18" charset="0"/>
              <a:ea typeface="ヒラギノ角ゴ Pro W3" pitchFamily="-111" charset="-128"/>
            </a:endParaRPr>
          </a:p>
          <a:p>
            <a:r>
              <a:rPr lang="en-US" altLang="en-US" sz="1200" b="0" dirty="0">
                <a:latin typeface="Georgia" panose="02040502050405020303" pitchFamily="18" charset="0"/>
                <a:ea typeface="ヒラギノ角ゴ Pro W3" pitchFamily="-111" charset="-128"/>
              </a:rPr>
              <a:t>Five </a:t>
            </a:r>
            <a:r>
              <a:rPr lang="en-US" altLang="en-US" sz="1200" dirty="0">
                <a:latin typeface="Georgia" panose="02040502050405020303" pitchFamily="18" charset="0"/>
                <a:ea typeface="ヒラギノ角ゴ Pro W3" pitchFamily="-111" charset="-128"/>
              </a:rPr>
              <a:t>centers</a:t>
            </a:r>
            <a:r>
              <a:rPr lang="en-US" altLang="en-US" sz="1200" baseline="0" dirty="0">
                <a:latin typeface="Georgia" panose="02040502050405020303" pitchFamily="18" charset="0"/>
                <a:ea typeface="ヒラギノ角ゴ Pro W3" pitchFamily="-111" charset="-128"/>
              </a:rPr>
              <a:t> </a:t>
            </a:r>
            <a:r>
              <a:rPr lang="en-US" altLang="en-US" sz="1200" dirty="0">
                <a:latin typeface="Georgia" panose="02040502050405020303" pitchFamily="18" charset="0"/>
                <a:ea typeface="ヒラギノ角ゴ Pro W3" pitchFamily="-111" charset="-128"/>
              </a:rPr>
              <a:t>offer </a:t>
            </a:r>
            <a:r>
              <a:rPr lang="en-US" altLang="en-US" sz="1200" b="1" dirty="0">
                <a:latin typeface="Georgia" panose="02040502050405020303" pitchFamily="18" charset="0"/>
                <a:ea typeface="ヒラギノ角ゴ Pro W3" pitchFamily="-111" charset="-128"/>
              </a:rPr>
              <a:t>master’s degrees</a:t>
            </a:r>
            <a:r>
              <a:rPr lang="en-US" altLang="en-US" sz="1200" dirty="0">
                <a:latin typeface="Georgia" panose="02040502050405020303" pitchFamily="18" charset="0"/>
                <a:ea typeface="ヒラギノ角ゴ Pro W3" pitchFamily="-111" charset="-128"/>
              </a:rPr>
              <a:t> in disciplines related to </a:t>
            </a:r>
            <a:r>
              <a:rPr lang="en-US" altLang="en-US" sz="1200" b="1" dirty="0">
                <a:latin typeface="Georgia" panose="02040502050405020303" pitchFamily="18" charset="0"/>
                <a:ea typeface="ヒラギノ角ゴ Pro W3" pitchFamily="-111" charset="-128"/>
              </a:rPr>
              <a:t>peace and development:</a:t>
            </a:r>
            <a:r>
              <a:rPr lang="en-US" altLang="en-US" sz="1200" dirty="0">
                <a:latin typeface="Georgia" panose="02040502050405020303" pitchFamily="18" charset="0"/>
                <a:ea typeface="ヒラギノ角ゴ Pro W3" pitchFamily="-111" charset="-128"/>
              </a:rPr>
              <a:t> </a:t>
            </a:r>
          </a:p>
          <a:p>
            <a:endParaRPr lang="en-US" altLang="en-US" sz="1200" dirty="0">
              <a:latin typeface="Georgia" panose="02040502050405020303" pitchFamily="18" charset="0"/>
              <a:ea typeface="ヒラギノ角ゴ Pro W3" pitchFamily="-111" charset="-128"/>
            </a:endParaRPr>
          </a:p>
          <a:p>
            <a:pPr>
              <a:buFontTx/>
              <a:buChar char="•"/>
            </a:pPr>
            <a:r>
              <a:rPr lang="en-US" altLang="en-US" sz="1200" dirty="0">
                <a:latin typeface="Georgia" panose="02040502050405020303" pitchFamily="18" charset="0"/>
                <a:ea typeface="ヒラギノ角ゴ Pro W3" pitchFamily="-111" charset="-128"/>
              </a:rPr>
              <a:t>A</a:t>
            </a:r>
            <a:r>
              <a:rPr lang="en-US" altLang="en-US" sz="1200" baseline="0" dirty="0">
                <a:latin typeface="Georgia" panose="02040502050405020303" pitchFamily="18" charset="0"/>
                <a:ea typeface="ヒラギノ角ゴ Pro W3" pitchFamily="-111" charset="-128"/>
              </a:rPr>
              <a:t> </a:t>
            </a:r>
            <a:r>
              <a:rPr lang="en-US" altLang="en-US" sz="1200" dirty="0">
                <a:latin typeface="Georgia" panose="02040502050405020303" pitchFamily="18" charset="0"/>
                <a:ea typeface="ヒラギノ角ゴ Pro W3" pitchFamily="-111" charset="-128"/>
              </a:rPr>
              <a:t>joint program at Duke University and the University of North Carolina-Chapel Hill, USA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altLang="en-US" sz="1200" dirty="0">
                <a:latin typeface="Georgia" panose="02040502050405020303" pitchFamily="18" charset="0"/>
                <a:ea typeface="ヒラギノ角ゴ Pro W3" pitchFamily="-111" charset="-128"/>
              </a:rPr>
              <a:t>International Christian University, Japan </a:t>
            </a:r>
          </a:p>
          <a:p>
            <a:pPr>
              <a:buFontTx/>
              <a:buChar char="•"/>
            </a:pPr>
            <a:r>
              <a:rPr lang="en-US" altLang="en-US" sz="1200" dirty="0">
                <a:latin typeface="Georgia" panose="02040502050405020303" pitchFamily="18" charset="0"/>
                <a:ea typeface="ヒラギノ角ゴ Pro W3" pitchFamily="-111" charset="-128"/>
              </a:rPr>
              <a:t>University of Bradford, England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altLang="en-US" sz="1200" dirty="0">
                <a:latin typeface="Georgia" panose="02040502050405020303" pitchFamily="18" charset="0"/>
                <a:ea typeface="ヒラギノ角ゴ Pro W3" pitchFamily="-111" charset="-128"/>
              </a:rPr>
              <a:t>University of Queensland, Australia </a:t>
            </a:r>
          </a:p>
          <a:p>
            <a:pPr>
              <a:buFontTx/>
              <a:buChar char="•"/>
            </a:pPr>
            <a:r>
              <a:rPr lang="en-US" altLang="en-US" sz="1200" dirty="0">
                <a:latin typeface="Georgia" panose="02040502050405020303" pitchFamily="18" charset="0"/>
                <a:ea typeface="ヒラギノ角ゴ Pro W3" pitchFamily="-111" charset="-128"/>
              </a:rPr>
              <a:t>Uppsala University,</a:t>
            </a:r>
            <a:r>
              <a:rPr lang="en-US" altLang="en-US" sz="1200" baseline="0" dirty="0">
                <a:latin typeface="Georgia" panose="02040502050405020303" pitchFamily="18" charset="0"/>
                <a:ea typeface="ヒラギノ角ゴ Pro W3" pitchFamily="-111" charset="-128"/>
              </a:rPr>
              <a:t> </a:t>
            </a:r>
            <a:r>
              <a:rPr lang="en-US" altLang="en-US" sz="1200" dirty="0">
                <a:latin typeface="Georgia" panose="02040502050405020303" pitchFamily="18" charset="0"/>
                <a:ea typeface="ヒラギノ角ゴ Pro W3" pitchFamily="-111" charset="-128"/>
              </a:rPr>
              <a:t>Sweden</a:t>
            </a:r>
          </a:p>
          <a:p>
            <a:endParaRPr lang="en-US" altLang="en-US" sz="1200" dirty="0">
              <a:latin typeface="Georgia" panose="02040502050405020303" pitchFamily="18" charset="0"/>
              <a:ea typeface="ヒラギノ角ゴ Pro W3" pitchFamily="-111" charset="-128"/>
            </a:endParaRPr>
          </a:p>
          <a:p>
            <a:r>
              <a:rPr lang="en-US" altLang="en-US" sz="1200" dirty="0">
                <a:latin typeface="Georgia" panose="02040502050405020303" pitchFamily="18" charset="0"/>
                <a:ea typeface="ヒラギノ角ゴ Pro W3" pitchFamily="-111" charset="-128"/>
              </a:rPr>
              <a:t>Two centers, at </a:t>
            </a:r>
            <a:r>
              <a:rPr lang="en-US" altLang="en-US" sz="1200" b="0" dirty="0" err="1">
                <a:latin typeface="Georgia" panose="02040502050405020303" pitchFamily="18" charset="0"/>
                <a:ea typeface="ヒラギノ角ゴ Pro W3" pitchFamily="-111" charset="-128"/>
              </a:rPr>
              <a:t>Chulalongkorn</a:t>
            </a:r>
            <a:r>
              <a:rPr lang="en-US" altLang="en-US" sz="1200" b="0" dirty="0">
                <a:latin typeface="Georgia" panose="02040502050405020303" pitchFamily="18" charset="0"/>
                <a:ea typeface="ヒラギノ角ゴ Pro W3" pitchFamily="-111" charset="-128"/>
              </a:rPr>
              <a:t> University in Thailand and Makerere University in Uganda, offer a </a:t>
            </a:r>
            <a:r>
              <a:rPr lang="en-US" altLang="en-US" sz="1200" b="1" dirty="0">
                <a:latin typeface="Georgia" panose="02040502050405020303" pitchFamily="18" charset="0"/>
                <a:ea typeface="ヒラギノ角ゴ Pro W3" pitchFamily="-111" charset="-128"/>
              </a:rPr>
              <a:t>professional</a:t>
            </a:r>
            <a:r>
              <a:rPr lang="en-US" altLang="en-US" sz="1200" b="1" baseline="0" dirty="0">
                <a:latin typeface="Georgia" panose="02040502050405020303" pitchFamily="18" charset="0"/>
                <a:ea typeface="ヒラギノ角ゴ Pro W3" pitchFamily="-111" charset="-128"/>
              </a:rPr>
              <a:t> development </a:t>
            </a:r>
            <a:r>
              <a:rPr lang="en-US" altLang="en-US" sz="1200" b="1" dirty="0">
                <a:latin typeface="Georgia" panose="02040502050405020303" pitchFamily="18" charset="0"/>
                <a:ea typeface="ヒラギノ角ゴ Pro W3" pitchFamily="-111" charset="-128"/>
              </a:rPr>
              <a:t>certificate</a:t>
            </a:r>
            <a:r>
              <a:rPr lang="en-US" altLang="en-US" sz="1200" dirty="0">
                <a:latin typeface="Georgia" panose="02040502050405020303" pitchFamily="18" charset="0"/>
                <a:ea typeface="ヒラギノ角ゴ Pro W3" pitchFamily="-111" charset="-128"/>
              </a:rPr>
              <a:t> in </a:t>
            </a:r>
            <a:r>
              <a:rPr lang="en-US" altLang="en-US" sz="1200" b="1" dirty="0">
                <a:latin typeface="Georgia" panose="02040502050405020303" pitchFamily="18" charset="0"/>
                <a:ea typeface="ヒラギノ角ゴ Pro W3" pitchFamily="-111" charset="-128"/>
              </a:rPr>
              <a:t>peace and conflict studies</a:t>
            </a:r>
            <a:r>
              <a:rPr lang="en-US" altLang="en-US" sz="1200" dirty="0">
                <a:latin typeface="Georgia" panose="02040502050405020303" pitchFamily="18" charset="0"/>
                <a:ea typeface="ヒラギノ角ゴ Pro W3" pitchFamily="-111" charset="-128"/>
              </a:rPr>
              <a:t>. The </a:t>
            </a:r>
            <a:r>
              <a:rPr lang="en-US" altLang="en-US" sz="1200" baseline="0" dirty="0">
                <a:latin typeface="Georgia" panose="02040502050405020303" pitchFamily="18" charset="0"/>
                <a:ea typeface="ヒラギノ角ゴ Pro W3" pitchFamily="-111" charset="-128"/>
              </a:rPr>
              <a:t>yearlong program blends online learning, classroom studies, and a social change initiative. </a:t>
            </a:r>
            <a:endParaRPr lang="en-US" altLang="en-US" sz="1200" dirty="0">
              <a:latin typeface="Georgia" panose="02040502050405020303" pitchFamily="18" charset="0"/>
              <a:ea typeface="ヒラギノ角ゴ Pro W3" pitchFamily="-111" charset="-12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CB2294-2815-0641-BA18-00635844A3C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1310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>
                <a:latin typeface="Georgia" panose="02040502050405020303" pitchFamily="18" charset="0"/>
                <a:ea typeface="ヒラギノ角ゴ Pro W3" pitchFamily="-111" charset="-128"/>
              </a:rPr>
              <a:t>Up to 130 Rotary Peace Fellows are selected each year to earn a master’s degree </a:t>
            </a:r>
            <a:r>
              <a:rPr lang="en-US" altLang="en-US" b="1" dirty="0">
                <a:latin typeface="Georgia" panose="02040502050405020303" pitchFamily="18" charset="0"/>
                <a:ea typeface="ヒラギノ角ゴ Pro W3" pitchFamily="-111" charset="-128"/>
              </a:rPr>
              <a:t>or</a:t>
            </a:r>
            <a:r>
              <a:rPr lang="en-US" altLang="en-US" dirty="0">
                <a:latin typeface="Georgia" panose="02040502050405020303" pitchFamily="18" charset="0"/>
                <a:ea typeface="ヒラギノ角ゴ Pro W3" pitchFamily="-111" charset="-128"/>
              </a:rPr>
              <a:t> a professional development certificate. </a:t>
            </a:r>
          </a:p>
          <a:p>
            <a:endParaRPr lang="en-US" altLang="en-US" dirty="0">
              <a:latin typeface="Georgia" panose="02040502050405020303" pitchFamily="18" charset="0"/>
              <a:ea typeface="ヒラギノ角ゴ Pro W3" pitchFamily="-111" charset="-128"/>
            </a:endParaRPr>
          </a:p>
          <a:p>
            <a:r>
              <a:rPr lang="en-US" altLang="en-US" dirty="0">
                <a:latin typeface="Georgia" panose="02040502050405020303" pitchFamily="18" charset="0"/>
                <a:ea typeface="ヒラギノ角ゴ Pro W3" pitchFamily="-111" charset="-128"/>
              </a:rPr>
              <a:t>The two programs were created to provide those near the start of their careers, as well as those with</a:t>
            </a:r>
            <a:r>
              <a:rPr lang="en-US" altLang="en-US" baseline="0" dirty="0">
                <a:latin typeface="Georgia" panose="02040502050405020303" pitchFamily="18" charset="0"/>
                <a:ea typeface="ヒラギノ角ゴ Pro W3" pitchFamily="-111" charset="-128"/>
              </a:rPr>
              <a:t> proven </a:t>
            </a:r>
            <a:r>
              <a:rPr lang="en-US" altLang="en-US" dirty="0">
                <a:latin typeface="Georgia" panose="02040502050405020303" pitchFamily="18" charset="0"/>
                <a:ea typeface="ヒラギノ角ゴ Pro W3" pitchFamily="-111" charset="-128"/>
              </a:rPr>
              <a:t>experience, with the educational opportunities that</a:t>
            </a:r>
            <a:r>
              <a:rPr lang="en-US" altLang="en-US" baseline="0" dirty="0">
                <a:latin typeface="Georgia" panose="02040502050405020303" pitchFamily="18" charset="0"/>
                <a:ea typeface="ヒラギノ角ゴ Pro W3" pitchFamily="-111" charset="-128"/>
              </a:rPr>
              <a:t> will</a:t>
            </a:r>
            <a:r>
              <a:rPr lang="en-US" altLang="en-US" dirty="0">
                <a:latin typeface="Georgia" panose="02040502050405020303" pitchFamily="18" charset="0"/>
                <a:ea typeface="ヒラギノ角ゴ Pro W3" pitchFamily="-111" charset="-128"/>
              </a:rPr>
              <a:t> further their careers in peacebuilding</a:t>
            </a:r>
            <a:r>
              <a:rPr lang="en-US" altLang="en-US" baseline="0" dirty="0">
                <a:latin typeface="Georgia" panose="02040502050405020303" pitchFamily="18" charset="0"/>
                <a:ea typeface="ヒラギノ角ゴ Pro W3" pitchFamily="-111" charset="-128"/>
              </a:rPr>
              <a:t> and development. </a:t>
            </a:r>
            <a:endParaRPr lang="en-US" altLang="en-US" dirty="0">
              <a:latin typeface="Georgia" panose="02040502050405020303" pitchFamily="18" charset="0"/>
              <a:ea typeface="ヒラギノ角ゴ Pro W3" pitchFamily="-111" charset="-128"/>
            </a:endParaRPr>
          </a:p>
          <a:p>
            <a:endParaRPr lang="en-US" altLang="en-US" dirty="0">
              <a:latin typeface="Georgia" panose="02040502050405020303" pitchFamily="18" charset="0"/>
              <a:ea typeface="ヒラギノ角ゴ Pro W3" pitchFamily="-111" charset="-128"/>
            </a:endParaRPr>
          </a:p>
          <a:p>
            <a:r>
              <a:rPr lang="en-US" altLang="en-US" dirty="0">
                <a:latin typeface="Georgia" panose="02040502050405020303" pitchFamily="18" charset="0"/>
                <a:ea typeface="ヒラギノ角ゴ Pro W3" pitchFamily="-111" charset="-128"/>
              </a:rPr>
              <a:t>Each year, </a:t>
            </a:r>
            <a:r>
              <a:rPr lang="en-US" altLang="en-US" b="1" dirty="0">
                <a:latin typeface="Georgia" panose="02040502050405020303" pitchFamily="18" charset="0"/>
                <a:ea typeface="ヒラギノ角ゴ Pro W3" pitchFamily="-111" charset="-128"/>
              </a:rPr>
              <a:t>50 fellows</a:t>
            </a:r>
            <a:r>
              <a:rPr lang="en-US" altLang="en-US" dirty="0">
                <a:latin typeface="Georgia" panose="02040502050405020303" pitchFamily="18" charset="0"/>
                <a:ea typeface="ヒラギノ角ゴ Pro W3" pitchFamily="-111" charset="-128"/>
              </a:rPr>
              <a:t> are assigned to a </a:t>
            </a:r>
            <a:r>
              <a:rPr lang="en-US" altLang="en-US" b="1" dirty="0">
                <a:latin typeface="Georgia" panose="02040502050405020303" pitchFamily="18" charset="0"/>
                <a:ea typeface="ヒラギノ角ゴ Pro W3" pitchFamily="-111" charset="-128"/>
              </a:rPr>
              <a:t>master’s</a:t>
            </a:r>
            <a:r>
              <a:rPr lang="en-US" altLang="en-US" b="1" baseline="0" dirty="0">
                <a:latin typeface="Georgia" panose="02040502050405020303" pitchFamily="18" charset="0"/>
                <a:ea typeface="ヒラギノ角ゴ Pro W3" pitchFamily="-111" charset="-128"/>
              </a:rPr>
              <a:t> </a:t>
            </a:r>
            <a:r>
              <a:rPr lang="en-US" altLang="en-US" b="1" dirty="0">
                <a:latin typeface="Georgia" panose="02040502050405020303" pitchFamily="18" charset="0"/>
                <a:ea typeface="ヒラギノ角ゴ Pro W3" pitchFamily="-111" charset="-128"/>
              </a:rPr>
              <a:t>program </a:t>
            </a:r>
            <a:r>
              <a:rPr lang="en-US" altLang="en-US" b="0" dirty="0">
                <a:latin typeface="Georgia" panose="02040502050405020303" pitchFamily="18" charset="0"/>
                <a:ea typeface="ヒラギノ角ゴ Pro W3" pitchFamily="-111" charset="-128"/>
              </a:rPr>
              <a:t>(10 per center) that</a:t>
            </a:r>
            <a:r>
              <a:rPr lang="en-US" altLang="en-US" dirty="0">
                <a:latin typeface="Georgia" panose="02040502050405020303" pitchFamily="18" charset="0"/>
                <a:ea typeface="ヒラギノ角ゴ Pro W3" pitchFamily="-111" charset="-128"/>
              </a:rPr>
              <a:t> lasts from </a:t>
            </a:r>
            <a:r>
              <a:rPr lang="en-US" altLang="en-US" b="1" dirty="0">
                <a:latin typeface="Georgia" panose="02040502050405020303" pitchFamily="18" charset="0"/>
                <a:ea typeface="ヒラギノ角ゴ Pro W3" pitchFamily="-111" charset="-128"/>
              </a:rPr>
              <a:t>15</a:t>
            </a:r>
            <a:r>
              <a:rPr lang="en-US" altLang="en-US" b="1" baseline="0" dirty="0">
                <a:latin typeface="Georgia" panose="02040502050405020303" pitchFamily="18" charset="0"/>
                <a:ea typeface="ヒラギノ角ゴ Pro W3" pitchFamily="-111" charset="-128"/>
              </a:rPr>
              <a:t> </a:t>
            </a:r>
            <a:r>
              <a:rPr lang="en-US" altLang="en-US" b="1" dirty="0">
                <a:latin typeface="Georgia" panose="02040502050405020303" pitchFamily="18" charset="0"/>
                <a:ea typeface="ヒラギノ角ゴ Pro W3" pitchFamily="-111" charset="-128"/>
              </a:rPr>
              <a:t>months to two years</a:t>
            </a:r>
            <a:r>
              <a:rPr lang="en-US" altLang="en-US" dirty="0">
                <a:latin typeface="Georgia" panose="02040502050405020303" pitchFamily="18" charset="0"/>
                <a:ea typeface="ヒラギノ角ゴ Pro W3" pitchFamily="-111" charset="-128"/>
              </a:rPr>
              <a:t>. </a:t>
            </a:r>
          </a:p>
          <a:p>
            <a:endParaRPr lang="en-US" altLang="en-US" dirty="0">
              <a:latin typeface="Georgia" panose="02040502050405020303" pitchFamily="18" charset="0"/>
              <a:ea typeface="ヒラギノ角ゴ Pro W3" pitchFamily="-111" charset="-128"/>
            </a:endParaRPr>
          </a:p>
          <a:p>
            <a:r>
              <a:rPr lang="en-US" altLang="en-US" b="0" dirty="0">
                <a:latin typeface="Georgia" panose="02040502050405020303" pitchFamily="18" charset="0"/>
                <a:ea typeface="ヒラギノ角ゴ Pro W3" pitchFamily="-111" charset="-128"/>
              </a:rPr>
              <a:t>Up to </a:t>
            </a:r>
            <a:r>
              <a:rPr lang="en-US" altLang="en-US" b="1" dirty="0">
                <a:latin typeface="Georgia" panose="02040502050405020303" pitchFamily="18" charset="0"/>
                <a:ea typeface="ヒラギノ角ゴ Pro W3" pitchFamily="-111" charset="-128"/>
              </a:rPr>
              <a:t>80 fellows</a:t>
            </a:r>
            <a:r>
              <a:rPr lang="en-US" altLang="en-US" dirty="0">
                <a:latin typeface="Georgia" panose="02040502050405020303" pitchFamily="18" charset="0"/>
                <a:ea typeface="ヒラギノ角ゴ Pro W3" pitchFamily="-111" charset="-128"/>
              </a:rPr>
              <a:t> are selected to participate in the </a:t>
            </a:r>
            <a:r>
              <a:rPr lang="en-US" altLang="en-US" b="1" dirty="0">
                <a:latin typeface="Georgia" panose="02040502050405020303" pitchFamily="18" charset="0"/>
                <a:ea typeface="ヒラギノ角ゴ Pro W3" pitchFamily="-111" charset="-128"/>
              </a:rPr>
              <a:t>one-year certificate program</a:t>
            </a:r>
            <a:r>
              <a:rPr lang="en-US" altLang="en-US" b="0" dirty="0">
                <a:latin typeface="Georgia" panose="02040502050405020303" pitchFamily="18" charset="0"/>
                <a:ea typeface="ヒラギノ角ゴ Pro W3" pitchFamily="-111" charset="-128"/>
              </a:rPr>
              <a:t>,</a:t>
            </a:r>
            <a:r>
              <a:rPr lang="en-US" altLang="en-US" dirty="0">
                <a:latin typeface="Georgia" panose="02040502050405020303" pitchFamily="18" charset="0"/>
                <a:ea typeface="ヒラギノ角ゴ Pro W3" pitchFamily="-111" charset="-128"/>
              </a:rPr>
              <a:t> with two cohorts of up to 20 fellows participating </a:t>
            </a:r>
            <a:r>
              <a:rPr lang="en-US" altLang="en-US" b="0" baseline="0" dirty="0">
                <a:latin typeface="Georgia" panose="02040502050405020303" pitchFamily="18" charset="0"/>
                <a:ea typeface="ヒラギノ角ゴ Pro W3" pitchFamily="-111" charset="-128"/>
              </a:rPr>
              <a:t>at each of the two certificate centers. </a:t>
            </a:r>
            <a:endParaRPr lang="en-US" altLang="en-US" dirty="0">
              <a:latin typeface="Georgia" panose="02040502050405020303" pitchFamily="18" charset="0"/>
              <a:ea typeface="ヒラギノ角ゴ Pro W3" pitchFamily="-111" charset="-128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Arial" pitchFamily="-107" charset="0"/>
              <a:ea typeface="ヒラギノ角ゴ Pro W3" pitchFamily="-107" charset="-128"/>
              <a:cs typeface="ヒラギノ角ゴ Pro W3" pitchFamily="-107" charset="-12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CB2294-2815-0641-BA18-00635844A3C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8134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ヒラギノ角ゴ Pro W3" pitchFamily="-107" charset="-128"/>
                <a:cs typeface="ヒラギノ角ゴ Pro W3" pitchFamily="-107" charset="-128"/>
              </a:rPr>
              <a:t>Teaching in the master’s programs is grounded in practical research.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ヒラギノ角ゴ Pro W3" pitchFamily="-107" charset="-128"/>
                <a:cs typeface="ヒラギノ角ゴ Pro W3" pitchFamily="-107" charset="-128"/>
              </a:rPr>
              <a:t> 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ヒラギノ角ゴ Pro W3" pitchFamily="-107" charset="-128"/>
                <a:cs typeface="ヒラギノ角ゴ Pro W3" pitchFamily="-107" charset="-128"/>
              </a:rPr>
              <a:t>tudents are enrolled graduate students with diverse backgrounds and professional experience.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Georgia" panose="02040502050405020303" pitchFamily="18" charset="0"/>
              <a:ea typeface="ヒラギノ角ゴ Pro W3" pitchFamily="-107" charset="-128"/>
              <a:cs typeface="ヒラギノ角ゴ Pro W3" pitchFamily="-107" charset="-128"/>
            </a:endParaRPr>
          </a:p>
          <a:p>
            <a:r>
              <a:rPr lang="en-US" altLang="en-US" dirty="0">
                <a:latin typeface="Georgia" panose="02040502050405020303" pitchFamily="18" charset="0"/>
                <a:ea typeface="ヒラギノ角ゴ Pro W3" pitchFamily="-111" charset="-128"/>
              </a:rPr>
              <a:t>Fellows selected for the master’s program benefit from: </a:t>
            </a:r>
          </a:p>
          <a:p>
            <a:endParaRPr lang="en-US" altLang="en-US" dirty="0">
              <a:latin typeface="Georgia" panose="02040502050405020303" pitchFamily="18" charset="0"/>
              <a:ea typeface="ヒラギノ角ゴ Pro W3" pitchFamily="-111" charset="-128"/>
            </a:endParaRPr>
          </a:p>
          <a:p>
            <a:pPr>
              <a:buFontTx/>
              <a:buChar char="•"/>
            </a:pPr>
            <a:r>
              <a:rPr lang="en-US" altLang="en-US" dirty="0">
                <a:latin typeface="Georgia" panose="02040502050405020303" pitchFamily="18" charset="0"/>
                <a:ea typeface="ヒラギノ角ゴ Pro W3" pitchFamily="-111" charset="-128"/>
              </a:rPr>
              <a:t>Academic training with diverse</a:t>
            </a:r>
            <a:r>
              <a:rPr lang="en-US" altLang="en-US" baseline="0" dirty="0">
                <a:latin typeface="Georgia" panose="02040502050405020303" pitchFamily="18" charset="0"/>
                <a:ea typeface="ヒラギノ角ゴ Pro W3" pitchFamily="-111" charset="-128"/>
              </a:rPr>
              <a:t> curriculums.</a:t>
            </a:r>
            <a:r>
              <a:rPr lang="en-US" altLang="en-US" dirty="0">
                <a:latin typeface="Georgia" panose="02040502050405020303" pitchFamily="18" charset="0"/>
                <a:ea typeface="ヒラギノ角ゴ Pro W3" pitchFamily="-111" charset="-128"/>
              </a:rPr>
              <a:t> The centers build on the unique strengths of their university hosts and offer courses that examines peace and conflict through various frameworks. At all centers, the</a:t>
            </a:r>
            <a:r>
              <a:rPr lang="en-US" altLang="en-US" baseline="0" dirty="0">
                <a:latin typeface="Georgia" panose="02040502050405020303" pitchFamily="18" charset="0"/>
                <a:ea typeface="ヒラギノ角ゴ Pro W3" pitchFamily="-111" charset="-128"/>
              </a:rPr>
              <a:t> </a:t>
            </a:r>
            <a:r>
              <a:rPr lang="en-US" altLang="en-US" dirty="0">
                <a:latin typeface="Georgia" panose="02040502050405020303" pitchFamily="18" charset="0"/>
                <a:ea typeface="ヒラギノ角ゴ Pro W3" pitchFamily="-111" charset="-128"/>
              </a:rPr>
              <a:t>core coursework includes peace and conflict resolution with a focus on negotiation, mediation, human rights, or international development. </a:t>
            </a:r>
          </a:p>
          <a:p>
            <a:endParaRPr lang="en-US" altLang="en-US" dirty="0">
              <a:latin typeface="Georgia" panose="02040502050405020303" pitchFamily="18" charset="0"/>
              <a:ea typeface="ヒラギノ角ゴ Pro W3" pitchFamily="-111" charset="-128"/>
            </a:endParaRPr>
          </a:p>
          <a:p>
            <a:pPr>
              <a:buFontTx/>
              <a:buChar char="•"/>
            </a:pPr>
            <a:r>
              <a:rPr lang="en-US" altLang="en-US" dirty="0">
                <a:latin typeface="Georgia" panose="02040502050405020303" pitchFamily="18" charset="0"/>
                <a:ea typeface="ヒラギノ角ゴ Pro W3" pitchFamily="-111" charset="-128"/>
              </a:rPr>
              <a:t>A fully</a:t>
            </a:r>
            <a:r>
              <a:rPr lang="en-US" altLang="en-US" baseline="0" dirty="0">
                <a:latin typeface="Georgia" panose="02040502050405020303" pitchFamily="18" charset="0"/>
                <a:ea typeface="ヒラギノ角ゴ Pro W3" pitchFamily="-111" charset="-128"/>
              </a:rPr>
              <a:t> funded</a:t>
            </a:r>
            <a:r>
              <a:rPr lang="en-US" altLang="en-US" dirty="0">
                <a:latin typeface="Georgia" panose="02040502050405020303" pitchFamily="18" charset="0"/>
                <a:ea typeface="ヒラギノ角ゴ Pro W3" pitchFamily="-111" charset="-128"/>
              </a:rPr>
              <a:t> applied field experience of 2-3 months that they design and carry out. It’s an </a:t>
            </a:r>
            <a:r>
              <a:rPr lang="en-US" altLang="en-US" baseline="0" dirty="0">
                <a:latin typeface="Georgia" panose="02040502050405020303" pitchFamily="18" charset="0"/>
                <a:ea typeface="ヒラギノ角ゴ Pro W3" pitchFamily="-111" charset="-128"/>
              </a:rPr>
              <a:t>opportunity to put theory into practice. </a:t>
            </a:r>
            <a:endParaRPr lang="en-US" altLang="en-US" dirty="0">
              <a:latin typeface="Georgia" panose="02040502050405020303" pitchFamily="18" charset="0"/>
              <a:ea typeface="ヒラギノ角ゴ Pro W3" pitchFamily="-111" charset="-128"/>
            </a:endParaRPr>
          </a:p>
          <a:p>
            <a:pPr>
              <a:buFontTx/>
              <a:buNone/>
            </a:pPr>
            <a:endParaRPr lang="en-US" altLang="en-US" dirty="0">
              <a:latin typeface="Georgia" panose="02040502050405020303" pitchFamily="18" charset="0"/>
              <a:ea typeface="ヒラギノ角ゴ Pro W3" pitchFamily="-111" charset="-128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altLang="en-US" dirty="0">
                <a:latin typeface="Georgia" panose="02040502050405020303" pitchFamily="18" charset="0"/>
                <a:ea typeface="ヒラギノ角ゴ Pro W3" pitchFamily="-111" charset="-128"/>
              </a:rPr>
              <a:t>Opportunities</a:t>
            </a:r>
            <a:r>
              <a:rPr lang="en-US" altLang="en-US" baseline="0" dirty="0">
                <a:latin typeface="Georgia" panose="02040502050405020303" pitchFamily="18" charset="0"/>
                <a:ea typeface="ヒラギノ角ゴ Pro W3" pitchFamily="-111" charset="-128"/>
              </a:rPr>
              <a:t> to </a:t>
            </a:r>
            <a:r>
              <a:rPr lang="en-US" altLang="en-US" dirty="0">
                <a:latin typeface="Georgia" panose="02040502050405020303" pitchFamily="18" charset="0"/>
                <a:ea typeface="ヒラギノ角ゴ Pro W3" pitchFamily="-111" charset="-128"/>
              </a:rPr>
              <a:t>network with a cohort of diverse peace fellows as well as with Rotarians at home and in their host countries.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latin typeface="Georgia" panose="02040502050405020303" pitchFamily="18" charset="0"/>
              <a:ea typeface="ヒラギノ角ゴ Pro W3" pitchFamily="-111" charset="-128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altLang="en-US" baseline="0" dirty="0">
                <a:latin typeface="Georgia" panose="02040502050405020303" pitchFamily="18" charset="0"/>
                <a:ea typeface="ヒラギノ角ゴ Pro W3" pitchFamily="-111" charset="-128"/>
              </a:rPr>
              <a:t>A Rotary-sponsored workshop series that helps them develop professional skills in resiliency. </a:t>
            </a:r>
            <a:endParaRPr lang="en-US" altLang="en-US" dirty="0">
              <a:latin typeface="Georgia" panose="02040502050405020303" pitchFamily="18" charset="0"/>
              <a:ea typeface="ヒラギノ角ゴ Pro W3" pitchFamily="-111" charset="-128"/>
            </a:endParaRPr>
          </a:p>
          <a:p>
            <a:r>
              <a:rPr lang="en-US" altLang="en-US" dirty="0">
                <a:latin typeface="Georgia" panose="02040502050405020303" pitchFamily="18" charset="0"/>
                <a:ea typeface="ヒラギノ角ゴ Pro W3" pitchFamily="-111" charset="-128"/>
              </a:rPr>
              <a:t>	</a:t>
            </a:r>
          </a:p>
          <a:p>
            <a:pPr>
              <a:buFontTx/>
              <a:buChar char="•"/>
            </a:pPr>
            <a:r>
              <a:rPr lang="en-US" altLang="en-US" dirty="0">
                <a:latin typeface="Georgia" panose="02040502050405020303" pitchFamily="18" charset="0"/>
                <a:ea typeface="ヒラギノ角ゴ Pro W3" pitchFamily="-111" charset="-128"/>
              </a:rPr>
              <a:t>The chance to present their research during an annual seminar hosted by the universities and local Rotarians.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CB2294-2815-0641-BA18-00635844A3C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4095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kern="1200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ヒラギノ角ゴ Pro W3" pitchFamily="-107" charset="-128"/>
                <a:cs typeface="ヒラギノ角ゴ Pro W3" pitchFamily="-107" charset="-128"/>
              </a:rPr>
              <a:t>The ideal master’s candidate</a:t>
            </a:r>
            <a:r>
              <a:rPr lang="en-AU" sz="1200" b="1" kern="1200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ヒラギノ角ゴ Pro W3" pitchFamily="-107" charset="-128"/>
                <a:cs typeface="ヒラギノ角ゴ Pro W3" pitchFamily="-107" charset="-128"/>
              </a:rPr>
              <a:t> 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ヒラギノ角ゴ Pro W3" pitchFamily="-107" charset="-128"/>
                <a:cs typeface="ヒラギノ角ゴ Pro W3" pitchFamily="-107" charset="-128"/>
              </a:rPr>
              <a:t>is academically strong, has a bachelor’s degree in a related field, and has work experience in peace and development. </a:t>
            </a:r>
          </a:p>
          <a:p>
            <a:endParaRPr lang="en-AU" sz="1200" kern="1200" dirty="0">
              <a:solidFill>
                <a:schemeClr val="tx1"/>
              </a:solidFill>
              <a:effectLst/>
              <a:latin typeface="Georgia" panose="02040502050405020303" pitchFamily="18" charset="0"/>
              <a:ea typeface="ヒラギノ角ゴ Pro W3" pitchFamily="-107" charset="-128"/>
              <a:cs typeface="ヒラギノ角ゴ Pro W3" pitchFamily="-107" charset="-128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ヒラギノ角ゴ Pro W3" pitchFamily="-107" charset="-128"/>
                <a:cs typeface="ヒラギノ角ゴ Pro W3" pitchFamily="-107" charset="-128"/>
              </a:rPr>
              <a:t>Candidates need to demonstrate a commitment to peace and conflict resolution, be able to undertake extensive reading and discussion in the pursuit of knowledge, and be able to actively participate within a diverse cohort of students. </a:t>
            </a:r>
          </a:p>
          <a:p>
            <a:endParaRPr lang="en-AU" sz="1200" kern="1200" dirty="0">
              <a:solidFill>
                <a:schemeClr val="tx1"/>
              </a:solidFill>
              <a:effectLst/>
              <a:latin typeface="Georgia" panose="02040502050405020303" pitchFamily="18" charset="0"/>
              <a:ea typeface="ヒラギノ角ゴ Pro W3" pitchFamily="-107" charset="-128"/>
              <a:cs typeface="ヒラギノ角ゴ Pro W3" pitchFamily="-107" charset="-128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ヒラギノ角ゴ Pro W3" pitchFamily="-107" charset="-128"/>
                <a:cs typeface="ヒラギノ角ゴ Pro W3" pitchFamily="-107" charset="-128"/>
              </a:rPr>
              <a:t>After the program,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ヒラギノ角ゴ Pro W3" pitchFamily="-107" charset="-128"/>
                <a:cs typeface="ヒラギノ角ゴ Pro W3" pitchFamily="-107" charset="-128"/>
              </a:rPr>
              <a:t>candidates should be willing to share their own work and experience, staying in touch with peace fellows in their region and maintaining strong connections with Rotary members.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Georgia" panose="02040502050405020303" pitchFamily="18" charset="0"/>
              <a:ea typeface="ヒラギノ角ゴ Pro W3" pitchFamily="-107" charset="-128"/>
              <a:cs typeface="ヒラギノ角ゴ Pro W3" pitchFamily="-107" charset="-128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ヒラギノ角ゴ Pro W3" pitchFamily="-107" charset="-128"/>
                <a:cs typeface="ヒラギノ角ゴ Pro W3" pitchFamily="-107" charset="-128"/>
              </a:rPr>
              <a:t>Master’s degree candidates must also: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Georgia" panose="02040502050405020303" pitchFamily="18" charset="0"/>
              <a:ea typeface="ヒラギノ角ゴ Pro W3" pitchFamily="-107" charset="-128"/>
              <a:cs typeface="ヒラギノ角ゴ Pro W3" pitchFamily="-107" charset="-128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ヒラギノ角ゴ Pro W3" pitchFamily="-107" charset="-128"/>
                <a:cs typeface="ヒラギノ角ゴ Pro W3" pitchFamily="-107" charset="-128"/>
              </a:rPr>
              <a:t>Be proficient in English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ヒラギノ角ゴ Pro W3" pitchFamily="-107" charset="-128"/>
                <a:cs typeface="ヒラギノ角ゴ Pro W3" pitchFamily="-107" charset="-128"/>
              </a:rPr>
              <a:t>Have a strong commitment to cross-cultural understanding and peace as shown through professional and academic achievements and personal or community service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ヒラギノ角ゴ Pro W3" pitchFamily="-107" charset="-128"/>
                <a:cs typeface="ヒラギノ角ゴ Pro W3" pitchFamily="-107" charset="-128"/>
              </a:rPr>
              <a:t>Demonstrate leadership skills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ヒラギノ角ゴ Pro W3" pitchFamily="-107" charset="-128"/>
                <a:cs typeface="ヒラギノ角ゴ Pro W3" pitchFamily="-107" charset="-128"/>
              </a:rPr>
              <a:t>Have at least three years of full-time experience in peace or development 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CB2294-2815-0641-BA18-00635844A3C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9699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The professional development certificate program is aimed at people who</a:t>
            </a:r>
            <a:r>
              <a:rPr lang="en-US" sz="1200" baseline="0" dirty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are already working in a related field. </a:t>
            </a:r>
          </a:p>
          <a:p>
            <a:endParaRPr lang="en-US" sz="1200" dirty="0">
              <a:solidFill>
                <a:schemeClr val="bg2">
                  <a:lumMod val="10000"/>
                </a:schemeClr>
              </a:solidFill>
              <a:latin typeface="Georgia" panose="02040502050405020303" pitchFamily="18" charset="0"/>
            </a:endParaRPr>
          </a:p>
          <a:p>
            <a:r>
              <a:rPr lang="en-US" sz="1200" dirty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During the one-year program, students with diverse backgrounds and professional experience gain practical skills to promote peace</a:t>
            </a:r>
            <a:r>
              <a:rPr lang="en-US" sz="1200" baseline="0" dirty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in their communities and around the globe. Fellows complete field studies</a:t>
            </a:r>
            <a:r>
              <a:rPr lang="en-US" sz="1200" baseline="0" dirty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 and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 they design and carry out a social change initiative.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Georgia" panose="02040502050405020303" pitchFamily="18" charset="0"/>
              <a:ea typeface="ヒラギノ角ゴ Pro W3" pitchFamily="-107" charset="-128"/>
              <a:cs typeface="ヒラギノ角ゴ Pro W3" pitchFamily="-107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baseline="0" dirty="0">
                <a:latin typeface="Georgia" panose="02040502050405020303" pitchFamily="18" charset="0"/>
              </a:rPr>
              <a:t>Rotary </a:t>
            </a:r>
            <a:r>
              <a:rPr lang="en-US" sz="1200" dirty="0">
                <a:latin typeface="Georgia" panose="02040502050405020303" pitchFamily="18" charset="0"/>
              </a:rPr>
              <a:t>selects</a:t>
            </a:r>
            <a:r>
              <a:rPr lang="en-US" sz="1200" baseline="0" dirty="0">
                <a:latin typeface="Georgia" panose="02040502050405020303" pitchFamily="18" charset="0"/>
              </a:rPr>
              <a:t> a </a:t>
            </a:r>
            <a:r>
              <a:rPr lang="en-US" sz="1200" dirty="0">
                <a:latin typeface="Georgia" panose="02040502050405020303" pitchFamily="18" charset="0"/>
              </a:rPr>
              <a:t>cohort of up to 20 peace fellows twice per year</a:t>
            </a:r>
            <a:r>
              <a:rPr lang="en-US" sz="1200" baseline="0" dirty="0">
                <a:latin typeface="Georgia" panose="02040502050405020303" pitchFamily="18" charset="0"/>
              </a:rPr>
              <a:t> for each center. The c</a:t>
            </a:r>
            <a:r>
              <a:rPr lang="en-US" sz="1200" dirty="0">
                <a:latin typeface="Georgia" panose="02040502050405020303" pitchFamily="18" charset="0"/>
              </a:rPr>
              <a:t>ohorts</a:t>
            </a:r>
            <a:r>
              <a:rPr lang="en-US" sz="1200" baseline="0" dirty="0">
                <a:latin typeface="Georgia" panose="02040502050405020303" pitchFamily="18" charset="0"/>
              </a:rPr>
              <a:t> will have some overlap </a:t>
            </a:r>
            <a:r>
              <a:rPr lang="en-US" sz="1200" dirty="0">
                <a:latin typeface="Georgia" panose="02040502050405020303" pitchFamily="18" charset="0"/>
              </a:rPr>
              <a:t>to encourage </a:t>
            </a:r>
            <a:r>
              <a:rPr lang="en-US" sz="1200" baseline="0" dirty="0">
                <a:latin typeface="Georgia" panose="02040502050405020303" pitchFamily="18" charset="0"/>
              </a:rPr>
              <a:t>a sense of community and increase networking opportunities.</a:t>
            </a:r>
            <a:endParaRPr lang="en-US" sz="1200" dirty="0">
              <a:latin typeface="Georgia" panose="02040502050405020303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200" dirty="0">
              <a:latin typeface="Georgia" panose="02040502050405020303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dirty="0">
                <a:latin typeface="Georgia" panose="02040502050405020303" pitchFamily="18" charset="0"/>
              </a:rPr>
              <a:t>The</a:t>
            </a:r>
            <a:r>
              <a:rPr lang="en-US" sz="1200" baseline="0" dirty="0">
                <a:latin typeface="Georgia" panose="02040502050405020303" pitchFamily="18" charset="0"/>
              </a:rPr>
              <a:t> </a:t>
            </a:r>
            <a:r>
              <a:rPr lang="en-US" sz="1200" dirty="0">
                <a:latin typeface="Georgia" panose="02040502050405020303" pitchFamily="18" charset="0"/>
              </a:rPr>
              <a:t>program includes: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Georgia" panose="02040502050405020303" pitchFamily="18" charset="0"/>
              </a:rPr>
              <a:t>An online preliminary course that provides baseline knowledge and sets expectations</a:t>
            </a:r>
            <a:r>
              <a:rPr lang="en-US" sz="1200" baseline="0" dirty="0">
                <a:latin typeface="Georgia" panose="02040502050405020303" pitchFamily="18" charset="0"/>
              </a:rPr>
              <a:t> </a:t>
            </a:r>
            <a:r>
              <a:rPr lang="en-US" sz="1200" dirty="0">
                <a:latin typeface="Georgia" panose="02040502050405020303" pitchFamily="18" charset="0"/>
              </a:rPr>
              <a:t>for incoming</a:t>
            </a:r>
            <a:r>
              <a:rPr lang="en-US" sz="1200" baseline="0" dirty="0">
                <a:latin typeface="Georgia" panose="02040502050405020303" pitchFamily="18" charset="0"/>
              </a:rPr>
              <a:t> fellows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Georgia" panose="02040502050405020303" pitchFamily="18" charset="0"/>
              </a:rPr>
              <a:t>A 10-week on-site</a:t>
            </a:r>
            <a:r>
              <a:rPr lang="en-US" sz="1200" baseline="0" dirty="0">
                <a:latin typeface="Georgia" panose="02040502050405020303" pitchFamily="18" charset="0"/>
              </a:rPr>
              <a:t> course that</a:t>
            </a:r>
            <a:r>
              <a:rPr lang="en-US" sz="1200" dirty="0">
                <a:latin typeface="Georgia" panose="02040502050405020303" pitchFamily="18" charset="0"/>
              </a:rPr>
              <a:t> includes</a:t>
            </a:r>
            <a:r>
              <a:rPr lang="en-US" sz="1200" baseline="0" dirty="0">
                <a:latin typeface="Georgia" panose="02040502050405020303" pitchFamily="18" charset="0"/>
              </a:rPr>
              <a:t> field studies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dirty="0">
                <a:latin typeface="Georgia" panose="02040502050405020303" pitchFamily="18" charset="0"/>
              </a:rPr>
              <a:t>An</a:t>
            </a:r>
            <a:r>
              <a:rPr lang="en-US" sz="1200" b="0" baseline="0" dirty="0">
                <a:latin typeface="Georgia" panose="02040502050405020303" pitchFamily="18" charset="0"/>
              </a:rPr>
              <a:t> independent project period during which </a:t>
            </a:r>
            <a:r>
              <a:rPr lang="en-US" sz="1200" b="0" dirty="0">
                <a:latin typeface="Georgia" panose="02040502050405020303" pitchFamily="18" charset="0"/>
              </a:rPr>
              <a:t>fellows work on a</a:t>
            </a:r>
            <a:r>
              <a:rPr lang="en-US" sz="1200" b="0" baseline="0" dirty="0">
                <a:latin typeface="Georgia" panose="02040502050405020303" pitchFamily="18" charset="0"/>
              </a:rPr>
              <a:t> social change initiative </a:t>
            </a:r>
            <a:r>
              <a:rPr lang="en-US" sz="1200" b="0" dirty="0">
                <a:latin typeface="Georgia" panose="02040502050405020303" pitchFamily="18" charset="0"/>
              </a:rPr>
              <a:t>in</a:t>
            </a:r>
            <a:r>
              <a:rPr lang="en-US" sz="1200" b="0" baseline="0" dirty="0">
                <a:latin typeface="Georgia" panose="02040502050405020303" pitchFamily="18" charset="0"/>
              </a:rPr>
              <a:t> </a:t>
            </a:r>
            <a:r>
              <a:rPr lang="en-US" sz="1200" b="0" dirty="0">
                <a:latin typeface="Georgia" panose="02040502050405020303" pitchFamily="18" charset="0"/>
              </a:rPr>
              <a:t>their community or workplace. They</a:t>
            </a:r>
            <a:r>
              <a:rPr lang="en-US" sz="1200" b="0" baseline="0" dirty="0">
                <a:latin typeface="Georgia" panose="02040502050405020303" pitchFamily="18" charset="0"/>
              </a:rPr>
              <a:t> receive interactive online sessions and mentorship.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Georgia" panose="02040502050405020303" pitchFamily="18" charset="0"/>
              </a:rPr>
              <a:t>A one-week capstone</a:t>
            </a:r>
            <a:r>
              <a:rPr lang="en-US" sz="1200" baseline="0" dirty="0">
                <a:latin typeface="Georgia" panose="02040502050405020303" pitchFamily="18" charset="0"/>
              </a:rPr>
              <a:t> seminar for fellows </a:t>
            </a:r>
            <a:r>
              <a:rPr lang="en-US" sz="1200" dirty="0">
                <a:latin typeface="Georgia" panose="02040502050405020303" pitchFamily="18" charset="0"/>
              </a:rPr>
              <a:t>to reflect and report on their</a:t>
            </a:r>
            <a:r>
              <a:rPr lang="en-US" sz="1200" baseline="0" dirty="0">
                <a:latin typeface="Georgia" panose="02040502050405020303" pitchFamily="18" charset="0"/>
              </a:rPr>
              <a:t> Positive P</a:t>
            </a:r>
            <a:r>
              <a:rPr lang="en-US" sz="1200" dirty="0">
                <a:latin typeface="Georgia" panose="02040502050405020303" pitchFamily="18" charset="0"/>
              </a:rPr>
              <a:t>eace efforts and the impact. </a:t>
            </a:r>
            <a:endParaRPr lang="en-GB" sz="1200" dirty="0">
              <a:latin typeface="Georgia" panose="02040502050405020303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 dirty="0">
              <a:latin typeface="Georgia" panose="02040502050405020303" pitchFamily="18" charset="0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Georgia" panose="02040502050405020303" pitchFamily="18" charset="0"/>
              <a:ea typeface="ヒラギノ角ゴ Pro W3" pitchFamily="-107" charset="-128"/>
              <a:cs typeface="ヒラギノ角ゴ Pro W3" pitchFamily="-107" charset="-12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CB2294-2815-0641-BA18-00635844A3C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7165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ヒラギノ角ゴ Pro W3" pitchFamily="-107" charset="-128"/>
                <a:cs typeface="ヒラギノ角ゴ Pro W3" pitchFamily="-107" charset="-128"/>
              </a:rPr>
              <a:t>The ideal candidate is a proven peace and development leader with at least five years of relevant work experience.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Georgia" panose="02040502050405020303" pitchFamily="18" charset="0"/>
              <a:ea typeface="ヒラギノ角ゴ Pro W3" pitchFamily="-107" charset="-128"/>
              <a:cs typeface="ヒラギノ角ゴ Pro W3" pitchFamily="-107" charset="-128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ヒラギノ角ゴ Pro W3" pitchFamily="-107" charset="-128"/>
                <a:cs typeface="ヒラギノ角ゴ Pro W3" pitchFamily="-107" charset="-128"/>
              </a:rPr>
              <a:t>Candidates need to come to the program with an idea for a social change initiative to promote peace and development in the program region or their community.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ヒラギノ角ゴ Pro W3" pitchFamily="-107" charset="-128"/>
                <a:cs typeface="ヒラギノ角ゴ Pro W3" pitchFamily="-107" charset="-128"/>
              </a:rPr>
              <a:t> They also need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ヒラギノ角ゴ Pro W3" pitchFamily="-107" charset="-128"/>
                <a:cs typeface="ヒラギノ角ゴ Pro W3" pitchFamily="-107" charset="-128"/>
              </a:rPr>
              <a:t> a clear vision of how the fellowship experience and network will advance their peace work and increase their impact.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Georgia" panose="02040502050405020303" pitchFamily="18" charset="0"/>
              <a:ea typeface="ヒラギノ角ゴ Pro W3" pitchFamily="-107" charset="-128"/>
              <a:cs typeface="ヒラギノ角ゴ Pro W3" pitchFamily="-107" charset="-128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ヒラギノ角ゴ Pro W3" pitchFamily="-107" charset="-128"/>
                <a:cs typeface="ヒラギノ角ゴ Pro W3" pitchFamily="-107" charset="-128"/>
              </a:rPr>
              <a:t>After the program, candidates should be willing to share their own work and experience, staying in touch with peace fellows in their region and maintaining strong connections with Rotary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ヒラギノ角ゴ Pro W3" pitchFamily="-107" charset="-128"/>
                <a:cs typeface="ヒラギノ角ゴ Pro W3" pitchFamily="-107" charset="-128"/>
              </a:rPr>
              <a:t> members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ヒラギノ角ゴ Pro W3" pitchFamily="-107" charset="-128"/>
                <a:cs typeface="ヒラギノ角ゴ Pro W3" pitchFamily="-107" charset="-128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ヒラギノ角ゴ Pro W3" pitchFamily="-107" charset="-128"/>
                <a:cs typeface="ヒラギノ角ゴ Pro W3" pitchFamily="-107" charset="-128"/>
              </a:rPr>
              <a:t>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ヒラギノ角ゴ Pro W3" pitchFamily="-107" charset="-128"/>
                <a:cs typeface="ヒラギノ角ゴ Pro W3" pitchFamily="-107" charset="-128"/>
              </a:rPr>
              <a:t>Certificate candidates must also: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ヒラギノ角ゴ Pro W3" pitchFamily="-107" charset="-128"/>
                <a:cs typeface="ヒラギノ角ゴ Pro W3" pitchFamily="-107" charset="-128"/>
              </a:rPr>
              <a:t>Be proficient in English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ヒラギノ角ゴ Pro W3" pitchFamily="-107" charset="-128"/>
                <a:cs typeface="ヒラギノ角ゴ Pro W3" pitchFamily="-107" charset="-128"/>
              </a:rPr>
              <a:t>Have a bachelor’s degree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ヒラギノ角ゴ Pro W3" pitchFamily="-107" charset="-128"/>
                <a:cs typeface="ヒラギノ角ゴ Pro W3" pitchFamily="-107" charset="-128"/>
              </a:rPr>
              <a:t>Have a strong commitment to cross-cultural understanding and peace as shown through professional and academic achievements and personal or community service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ヒラギノ角ゴ Pro W3" pitchFamily="-107" charset="-128"/>
                <a:cs typeface="ヒラギノ角ゴ Pro W3" pitchFamily="-107" charset="-128"/>
              </a:rPr>
              <a:t>Demonstrate leadership skills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ヒラギノ角ゴ Pro W3" pitchFamily="-107" charset="-128"/>
                <a:cs typeface="ヒラギノ角ゴ Pro W3" pitchFamily="-107" charset="-128"/>
              </a:rPr>
              <a:t>Be able to explain how their plan to promote peace aligns with Rotary’s mission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200" kern="1200" dirty="0">
              <a:solidFill>
                <a:schemeClr val="tx1"/>
              </a:solidFill>
              <a:effectLst/>
              <a:latin typeface="Georgia" panose="02040502050405020303" pitchFamily="18" charset="0"/>
              <a:ea typeface="ヒラギノ角ゴ Pro W3" pitchFamily="-107" charset="-128"/>
              <a:cs typeface="ヒラギノ角ゴ Pro W3" pitchFamily="-107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kern="1200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ヒラギノ角ゴ Pro W3" pitchFamily="-107" charset="-128"/>
                <a:cs typeface="ヒラギノ角ゴ Pro W3" pitchFamily="-107" charset="-128"/>
              </a:rPr>
              <a:t>Candidates for Makerere University should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ヒラギノ角ゴ Pro W3" pitchFamily="-107" charset="-128"/>
                <a:cs typeface="ヒラギノ角ゴ Pro W3" pitchFamily="-107" charset="-128"/>
              </a:rPr>
              <a:t> also 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ヒラギノ角ゴ Pro W3" pitchFamily="-107" charset="-128"/>
                <a:cs typeface="ヒラギノ角ゴ Pro W3" pitchFamily="-107" charset="-128"/>
              </a:rPr>
              <a:t>ither be from the region or working in the area.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CB2294-2815-0641-BA18-00635844A3C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554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534E8-6B0C-8A41-9869-A3F5CDF2CC98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41C85-46E5-8649-8CB5-559295B1D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931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xt Section Alternativ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0DB262A-17B2-BB45-8AF9-6B1E5914EE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736600"/>
            <a:ext cx="12196373" cy="833418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33C1993-645F-A34B-ACA3-411227D0BBEB}"/>
              </a:ext>
            </a:extLst>
          </p:cNvPr>
          <p:cNvSpPr/>
          <p:nvPr userDrawn="1"/>
        </p:nvSpPr>
        <p:spPr>
          <a:xfrm>
            <a:off x="-1" y="0"/>
            <a:ext cx="4780548" cy="6858000"/>
          </a:xfrm>
          <a:prstGeom prst="rect">
            <a:avLst/>
          </a:prstGeom>
          <a:solidFill>
            <a:schemeClr val="tx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orbel" panose="020B0503020204020204" pitchFamily="34" charset="0"/>
            </a:endParaRP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C4E2529B-3A8B-F54B-8B5C-A48E7A4684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9066" y="2405657"/>
            <a:ext cx="4076577" cy="1169986"/>
          </a:xfrm>
        </p:spPr>
        <p:txBody>
          <a:bodyPr>
            <a:normAutofit/>
          </a:bodyPr>
          <a:lstStyle>
            <a:lvl1pPr marL="0" indent="0" algn="l">
              <a:lnSpc>
                <a:spcPts val="3780"/>
              </a:lnSpc>
              <a:buNone/>
              <a:defRPr sz="4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NEXT SECTION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47600026-DEF8-B440-8F95-CFB859A806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9066" y="3708725"/>
            <a:ext cx="5418138" cy="1008062"/>
          </a:xfrm>
        </p:spPr>
        <p:txBody>
          <a:bodyPr>
            <a:normAutofit/>
          </a:bodyPr>
          <a:lstStyle>
            <a:lvl1pPr marL="0" indent="0" algn="l">
              <a:buNone/>
              <a:defRPr sz="33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41630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xt Section Alternativ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848F57-449D-574A-BF84-3D34E0CF73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33C1993-645F-A34B-ACA3-411227D0BBEB}"/>
              </a:ext>
            </a:extLst>
          </p:cNvPr>
          <p:cNvSpPr/>
          <p:nvPr userDrawn="1"/>
        </p:nvSpPr>
        <p:spPr>
          <a:xfrm>
            <a:off x="-1" y="0"/>
            <a:ext cx="4780548" cy="6858000"/>
          </a:xfrm>
          <a:prstGeom prst="rect">
            <a:avLst/>
          </a:prstGeom>
          <a:solidFill>
            <a:srgbClr val="FF7600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orbel" panose="020B0503020204020204" pitchFamily="34" charset="0"/>
            </a:endParaRP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C4E2529B-3A8B-F54B-8B5C-A48E7A4684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9066" y="2405657"/>
            <a:ext cx="4076577" cy="1169986"/>
          </a:xfrm>
        </p:spPr>
        <p:txBody>
          <a:bodyPr>
            <a:normAutofit/>
          </a:bodyPr>
          <a:lstStyle>
            <a:lvl1pPr marL="0" indent="0" algn="l">
              <a:lnSpc>
                <a:spcPts val="3780"/>
              </a:lnSpc>
              <a:buNone/>
              <a:defRPr sz="4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NEXT SECTION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47600026-DEF8-B440-8F95-CFB859A806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9066" y="3708725"/>
            <a:ext cx="5418138" cy="1008062"/>
          </a:xfrm>
        </p:spPr>
        <p:txBody>
          <a:bodyPr>
            <a:normAutofit/>
          </a:bodyPr>
          <a:lstStyle>
            <a:lvl1pPr marL="0" indent="0" algn="l">
              <a:buNone/>
              <a:defRPr sz="33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24312686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8C9EF979-CC8D-314F-B43C-A942FB23D129}"/>
              </a:ext>
            </a:extLst>
          </p:cNvPr>
          <p:cNvSpPr/>
          <p:nvPr userDrawn="1"/>
        </p:nvSpPr>
        <p:spPr>
          <a:xfrm>
            <a:off x="6104965" y="-201706"/>
            <a:ext cx="6266329" cy="7194177"/>
          </a:xfrm>
          <a:prstGeom prst="rect">
            <a:avLst/>
          </a:prstGeom>
          <a:solidFill>
            <a:srgbClr val="2D55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DD1230-1B2D-7445-BE7C-4FC8B15DE5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81634"/>
            <a:ext cx="6400800" cy="96012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B185BE4-600A-5044-B551-A244C2ED2F4A}"/>
              </a:ext>
            </a:extLst>
          </p:cNvPr>
          <p:cNvCxnSpPr/>
          <p:nvPr userDrawn="1"/>
        </p:nvCxnSpPr>
        <p:spPr>
          <a:xfrm>
            <a:off x="6647145" y="2578042"/>
            <a:ext cx="4072437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038C5A4-57B3-BD42-B31C-3E93C05C0F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64521" y="1250142"/>
            <a:ext cx="4921250" cy="603447"/>
          </a:xfrm>
        </p:spPr>
        <p:txBody>
          <a:bodyPr>
            <a:normAutofit/>
          </a:bodyPr>
          <a:lstStyle>
            <a:lvl1pPr marL="0" indent="0">
              <a:buNone/>
              <a:defRPr sz="4400" b="1" i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PICTURE FOCUS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566C69C-3BB8-864F-800A-A0CC2C1EC0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64521" y="1890318"/>
            <a:ext cx="4200525" cy="607042"/>
          </a:xfrm>
        </p:spPr>
        <p:txBody>
          <a:bodyPr>
            <a:normAutofit/>
          </a:bodyPr>
          <a:lstStyle>
            <a:lvl1pPr marL="0" indent="0">
              <a:buNone/>
              <a:defRPr sz="33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With Bullets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5054D8B-8E68-3A41-A062-EDB98E9576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64521" y="2876336"/>
            <a:ext cx="5307012" cy="2876550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200" b="0" i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 complex idea can be conveyed with a single image, namely Making it possible to absorb large amounts of information quickly. You could put a chart or graph here, or keep the photo.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5934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71AF3A2-6931-E344-9E03-C62D9DC64BE4}"/>
              </a:ext>
            </a:extLst>
          </p:cNvPr>
          <p:cNvSpPr/>
          <p:nvPr userDrawn="1"/>
        </p:nvSpPr>
        <p:spPr>
          <a:xfrm>
            <a:off x="0" y="0"/>
            <a:ext cx="6441140" cy="6858000"/>
          </a:xfrm>
          <a:prstGeom prst="rect">
            <a:avLst/>
          </a:prstGeom>
          <a:solidFill>
            <a:srgbClr val="ED2B7A"/>
          </a:solidFill>
          <a:ln>
            <a:solidFill>
              <a:srgbClr val="ED2B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1A9CFEA-EA8E-CC43-9DBF-B37FA75A604B}"/>
              </a:ext>
            </a:extLst>
          </p:cNvPr>
          <p:cNvCxnSpPr/>
          <p:nvPr userDrawn="1"/>
        </p:nvCxnSpPr>
        <p:spPr>
          <a:xfrm>
            <a:off x="501840" y="2578042"/>
            <a:ext cx="4072437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F852ECD0-76D3-2749-8E9C-74C93C4EB6E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9216" y="1250142"/>
            <a:ext cx="4921250" cy="603447"/>
          </a:xfrm>
        </p:spPr>
        <p:txBody>
          <a:bodyPr>
            <a:normAutofit/>
          </a:bodyPr>
          <a:lstStyle>
            <a:lvl1pPr marL="0" indent="0">
              <a:buNone/>
              <a:defRPr sz="4400" b="1" i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PICTURE FOCUS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B5CAD6EF-9DB1-B64C-A3E7-1806B66E3B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9216" y="1890318"/>
            <a:ext cx="4200525" cy="607042"/>
          </a:xfrm>
        </p:spPr>
        <p:txBody>
          <a:bodyPr>
            <a:normAutofit/>
          </a:bodyPr>
          <a:lstStyle>
            <a:lvl1pPr marL="0" indent="0">
              <a:buNone/>
              <a:defRPr sz="33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With Bullets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8654FE26-F157-2446-B37F-B73D106C94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9216" y="2876336"/>
            <a:ext cx="5307012" cy="2876550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200" b="0" i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 complex idea can be conveyed with a single image, namely Making it possible to absorb large amounts of information quickly. You could put a chart or graph here, or keep the photo.</a:t>
            </a:r>
          </a:p>
          <a:p>
            <a:pPr lvl="0"/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42C7B54-D5F5-B74B-A82E-A4EF6F171A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1140" y="0"/>
            <a:ext cx="59247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497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Bullet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7FF0A41-6BB1-364E-A5B0-48466DFB0CCE}"/>
              </a:ext>
            </a:extLst>
          </p:cNvPr>
          <p:cNvSpPr/>
          <p:nvPr userDrawn="1"/>
        </p:nvSpPr>
        <p:spPr>
          <a:xfrm>
            <a:off x="0" y="1540042"/>
            <a:ext cx="12192000" cy="53179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7883156C-E5A2-C946-B590-EB170840CF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9828" y="699193"/>
            <a:ext cx="9149184" cy="840849"/>
          </a:xfrm>
        </p:spPr>
        <p:txBody>
          <a:bodyPr>
            <a:normAutofit/>
          </a:bodyPr>
          <a:lstStyle>
            <a:lvl1pPr marL="0" indent="0">
              <a:buNone/>
              <a:defRPr sz="4400" b="1" i="0">
                <a:solidFill>
                  <a:srgbClr val="48595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BASIC BULLET POINTS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8462692F-5641-3042-9CEB-4263A84931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9828" y="2090490"/>
            <a:ext cx="7861300" cy="1631278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b="0" i="0">
                <a:solidFill>
                  <a:srgbClr val="48595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Just use bullet points</a:t>
            </a:r>
          </a:p>
        </p:txBody>
      </p:sp>
    </p:spTree>
    <p:extLst>
      <p:ext uri="{BB962C8B-B14F-4D97-AF65-F5344CB8AC3E}">
        <p14:creationId xmlns:p14="http://schemas.microsoft.com/office/powerpoint/2010/main" val="33039042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Bulle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F64729D-5538-694A-B3D2-289D6EDA091F}"/>
              </a:ext>
            </a:extLst>
          </p:cNvPr>
          <p:cNvSpPr/>
          <p:nvPr userDrawn="1"/>
        </p:nvSpPr>
        <p:spPr>
          <a:xfrm>
            <a:off x="0" y="1540042"/>
            <a:ext cx="12192000" cy="5317958"/>
          </a:xfrm>
          <a:prstGeom prst="rect">
            <a:avLst/>
          </a:prstGeom>
          <a:solidFill>
            <a:srgbClr val="00B0E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2CC22EF4-F1A5-EF42-8F89-DB16D670475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9828" y="699193"/>
            <a:ext cx="9149184" cy="840849"/>
          </a:xfrm>
        </p:spPr>
        <p:txBody>
          <a:bodyPr>
            <a:normAutofit/>
          </a:bodyPr>
          <a:lstStyle>
            <a:lvl1pPr marL="0" indent="0">
              <a:buNone/>
              <a:defRPr sz="4400" b="1" i="0">
                <a:solidFill>
                  <a:srgbClr val="48595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BASIC BULLET POINTS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D03C77B6-3DD2-2941-9410-F5F92D41429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9828" y="2090490"/>
            <a:ext cx="7861300" cy="1631278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b="0" i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Just use bullet points</a:t>
            </a:r>
          </a:p>
        </p:txBody>
      </p:sp>
    </p:spTree>
    <p:extLst>
      <p:ext uri="{BB962C8B-B14F-4D97-AF65-F5344CB8AC3E}">
        <p14:creationId xmlns:p14="http://schemas.microsoft.com/office/powerpoint/2010/main" val="38229747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Bullet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F64729D-5538-694A-B3D2-289D6EDA091F}"/>
              </a:ext>
            </a:extLst>
          </p:cNvPr>
          <p:cNvSpPr/>
          <p:nvPr userDrawn="1"/>
        </p:nvSpPr>
        <p:spPr>
          <a:xfrm>
            <a:off x="0" y="1540042"/>
            <a:ext cx="12192000" cy="5317958"/>
          </a:xfrm>
          <a:prstGeom prst="rect">
            <a:avLst/>
          </a:prstGeom>
          <a:solidFill>
            <a:srgbClr val="2D55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2CC22EF4-F1A5-EF42-8F89-DB16D670475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9828" y="699193"/>
            <a:ext cx="9149184" cy="840849"/>
          </a:xfrm>
        </p:spPr>
        <p:txBody>
          <a:bodyPr>
            <a:normAutofit/>
          </a:bodyPr>
          <a:lstStyle>
            <a:lvl1pPr marL="0" indent="0">
              <a:buNone/>
              <a:defRPr sz="4400" b="1" i="0">
                <a:solidFill>
                  <a:srgbClr val="48595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BASIC BULLET POINTS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D03C77B6-3DD2-2941-9410-F5F92D41429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9828" y="2090490"/>
            <a:ext cx="7861300" cy="1631278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b="0" i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Just use bullet points</a:t>
            </a:r>
          </a:p>
        </p:txBody>
      </p:sp>
    </p:spTree>
    <p:extLst>
      <p:ext uri="{BB962C8B-B14F-4D97-AF65-F5344CB8AC3E}">
        <p14:creationId xmlns:p14="http://schemas.microsoft.com/office/powerpoint/2010/main" val="25659689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Bullet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E85ACFB-A2E1-0C43-923F-0EFEC1EAC06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B0E3">
              <a:alpha val="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2CC22EF4-F1A5-EF42-8F89-DB16D670475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9828" y="699193"/>
            <a:ext cx="9149184" cy="840849"/>
          </a:xfrm>
        </p:spPr>
        <p:txBody>
          <a:bodyPr>
            <a:normAutofit/>
          </a:bodyPr>
          <a:lstStyle>
            <a:lvl1pPr marL="0" indent="0">
              <a:buNone/>
              <a:defRPr sz="4400" b="1" i="0">
                <a:solidFill>
                  <a:srgbClr val="48595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BASIC BULLET POINTS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D03C77B6-3DD2-2941-9410-F5F92D41429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9828" y="2090490"/>
            <a:ext cx="7861300" cy="1631278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b="0" i="0">
                <a:solidFill>
                  <a:srgbClr val="48595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Just use bullet points</a:t>
            </a:r>
          </a:p>
        </p:txBody>
      </p:sp>
    </p:spTree>
    <p:extLst>
      <p:ext uri="{BB962C8B-B14F-4D97-AF65-F5344CB8AC3E}">
        <p14:creationId xmlns:p14="http://schemas.microsoft.com/office/powerpoint/2010/main" val="9917558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Bullet with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0E88EA7-F39F-384A-A612-3502CEA95A1A}"/>
              </a:ext>
            </a:extLst>
          </p:cNvPr>
          <p:cNvCxnSpPr/>
          <p:nvPr userDrawn="1"/>
        </p:nvCxnSpPr>
        <p:spPr>
          <a:xfrm>
            <a:off x="450920" y="2293799"/>
            <a:ext cx="4072437" cy="0"/>
          </a:xfrm>
          <a:prstGeom prst="line">
            <a:avLst/>
          </a:prstGeom>
          <a:ln w="28575">
            <a:solidFill>
              <a:srgbClr val="4859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5D89390E-F6E4-C44F-BC00-98FFD554AFF6}"/>
              </a:ext>
            </a:extLst>
          </p:cNvPr>
          <p:cNvSpPr/>
          <p:nvPr userDrawn="1"/>
        </p:nvSpPr>
        <p:spPr>
          <a:xfrm>
            <a:off x="6078071" y="0"/>
            <a:ext cx="6113929" cy="6858000"/>
          </a:xfrm>
          <a:prstGeom prst="rect">
            <a:avLst/>
          </a:prstGeom>
          <a:solidFill>
            <a:srgbClr val="00B2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EF444E9-2905-9449-81C8-A630953E9D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7558" y="302559"/>
            <a:ext cx="5354955" cy="6252882"/>
          </a:xfrm>
          <a:prstGeom prst="rect">
            <a:avLst/>
          </a:prstGeom>
        </p:spPr>
      </p:pic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8D960C12-0FCE-754C-BF69-F5A83B046E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7410" y="948435"/>
            <a:ext cx="4823870" cy="840849"/>
          </a:xfrm>
        </p:spPr>
        <p:txBody>
          <a:bodyPr>
            <a:normAutofit/>
          </a:bodyPr>
          <a:lstStyle>
            <a:lvl1pPr marL="0" indent="0">
              <a:buNone/>
              <a:defRPr sz="4400" b="1" i="0">
                <a:solidFill>
                  <a:srgbClr val="48595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BASIC BULLET POINTS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F8B712B-3E36-6044-94E4-7886B76F731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7570" y="2339732"/>
            <a:ext cx="4144838" cy="1094348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b="0" i="0">
                <a:solidFill>
                  <a:srgbClr val="48595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Just use bullet points</a:t>
            </a:r>
          </a:p>
        </p:txBody>
      </p:sp>
    </p:spTree>
    <p:extLst>
      <p:ext uri="{BB962C8B-B14F-4D97-AF65-F5344CB8AC3E}">
        <p14:creationId xmlns:p14="http://schemas.microsoft.com/office/powerpoint/2010/main" val="9762189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ld Statem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0B374D4-90D1-8A4A-AC7A-05E8EFB5E1E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8595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390DE6E-4626-5D42-8C7E-6C29813F5C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3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635001"/>
            <a:ext cx="12283109" cy="81887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5160229-D2AF-0646-BA62-63EDBDAF3097}"/>
              </a:ext>
            </a:extLst>
          </p:cNvPr>
          <p:cNvSpPr txBox="1"/>
          <p:nvPr userDrawn="1"/>
        </p:nvSpPr>
        <p:spPr>
          <a:xfrm>
            <a:off x="440363" y="3914606"/>
            <a:ext cx="7766087" cy="131478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ts val="5000"/>
              </a:lnSpc>
            </a:pPr>
            <a:r>
              <a:rPr lang="en-US" sz="66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MAKE A BOLD STATEMENT HERE</a:t>
            </a:r>
          </a:p>
        </p:txBody>
      </p:sp>
    </p:spTree>
    <p:extLst>
      <p:ext uri="{BB962C8B-B14F-4D97-AF65-F5344CB8AC3E}">
        <p14:creationId xmlns:p14="http://schemas.microsoft.com/office/powerpoint/2010/main" val="276188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3279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ld Statem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0B374D4-90D1-8A4A-AC7A-05E8EFB5E1E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8595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3595F9-EBB1-B341-97D4-F55B0D88D2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56" y="-636104"/>
            <a:ext cx="12193656" cy="81291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5160229-D2AF-0646-BA62-63EDBDAF3097}"/>
              </a:ext>
            </a:extLst>
          </p:cNvPr>
          <p:cNvSpPr txBox="1"/>
          <p:nvPr userDrawn="1"/>
        </p:nvSpPr>
        <p:spPr>
          <a:xfrm>
            <a:off x="440363" y="3914606"/>
            <a:ext cx="7766087" cy="131478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ts val="5000"/>
              </a:lnSpc>
            </a:pPr>
            <a:r>
              <a:rPr lang="en-US" sz="66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MAKE A BOLD STATEMENT HERE</a:t>
            </a:r>
          </a:p>
        </p:txBody>
      </p:sp>
    </p:spTree>
    <p:extLst>
      <p:ext uri="{BB962C8B-B14F-4D97-AF65-F5344CB8AC3E}">
        <p14:creationId xmlns:p14="http://schemas.microsoft.com/office/powerpoint/2010/main" val="25007882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EB9E3-B69D-4053-A3A5-5707AED52610}" type="datetimeFigureOut">
              <a:rPr lang="en-US" smtClean="0"/>
              <a:pPr/>
              <a:t>2/26/2022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E107A-ED6C-46B6-BC16-28BBA11FA60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2762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EB9E3-B69D-4053-A3A5-5707AED52610}" type="datetimeFigureOut">
              <a:rPr lang="en-US" smtClean="0"/>
              <a:pPr/>
              <a:t>2/26/2022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E107A-ED6C-46B6-BC16-28BBA11FA60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1745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EB9E3-B69D-4053-A3A5-5707AED52610}" type="datetimeFigureOut">
              <a:rPr lang="en-US" smtClean="0"/>
              <a:pPr/>
              <a:t>2/26/2022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E107A-ED6C-46B6-BC16-28BBA11FA60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0404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EB9E3-B69D-4053-A3A5-5707AED52610}" type="datetimeFigureOut">
              <a:rPr lang="en-US" smtClean="0"/>
              <a:pPr/>
              <a:t>2/26/2022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E107A-ED6C-46B6-BC16-28BBA11FA60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3823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EB9E3-B69D-4053-A3A5-5707AED52610}" type="datetimeFigureOut">
              <a:rPr lang="en-US" smtClean="0"/>
              <a:pPr/>
              <a:t>2/26/2022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E107A-ED6C-46B6-BC16-28BBA11FA60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98812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EB9E3-B69D-4053-A3A5-5707AED52610}" type="datetimeFigureOut">
              <a:rPr lang="en-US" smtClean="0"/>
              <a:pPr/>
              <a:t>2/26/2022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E107A-ED6C-46B6-BC16-28BBA11FA60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4460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EB9E3-B69D-4053-A3A5-5707AED52610}" type="datetimeFigureOut">
              <a:rPr lang="en-US" smtClean="0"/>
              <a:pPr/>
              <a:t>2/26/2022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E107A-ED6C-46B6-BC16-28BBA11FA60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36470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EB9E3-B69D-4053-A3A5-5707AED52610}" type="datetimeFigureOut">
              <a:rPr lang="en-US" smtClean="0"/>
              <a:pPr/>
              <a:t>2/26/2022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E107A-ED6C-46B6-BC16-28BBA11FA60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2959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EB9E3-B69D-4053-A3A5-5707AED52610}" type="datetimeFigureOut">
              <a:rPr lang="en-US" smtClean="0"/>
              <a:pPr/>
              <a:t>2/26/2022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E107A-ED6C-46B6-BC16-28BBA11FA60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366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2DB5180-D299-8947-BCE7-B3193FE8766B}"/>
              </a:ext>
            </a:extLst>
          </p:cNvPr>
          <p:cNvSpPr/>
          <p:nvPr userDrawn="1"/>
        </p:nvSpPr>
        <p:spPr>
          <a:xfrm>
            <a:off x="0" y="-94129"/>
            <a:ext cx="12192000" cy="6952129"/>
          </a:xfrm>
          <a:prstGeom prst="rect">
            <a:avLst/>
          </a:prstGeom>
          <a:solidFill>
            <a:srgbClr val="48595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7B2BD2C-FD24-E24B-B849-0DD246B2DF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87951"/>
            <a:ext cx="12209657" cy="81397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E20028-56CE-7E4B-9834-95E70FCC34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0723" y="5743823"/>
            <a:ext cx="1650555" cy="6195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4D0753-E9B1-464C-B3C5-F21E23C65D6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5093" y="480927"/>
            <a:ext cx="2454908" cy="2464650"/>
          </a:xfrm>
          <a:prstGeom prst="rect">
            <a:avLst/>
          </a:prstGeom>
          <a:effectLst>
            <a:outerShdw blurRad="342900" dist="50800" dir="5400000" algn="ctr" rotWithShape="0">
              <a:srgbClr val="000000">
                <a:alpha val="46000"/>
              </a:srgbClr>
            </a:outerShdw>
          </a:effectLst>
        </p:spPr>
      </p:pic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3E38F784-D792-B846-AF28-266CEEC284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46200" y="4622483"/>
            <a:ext cx="9499600" cy="731837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>
              <a:defRPr/>
            </a:pPr>
            <a:r>
              <a:rPr lang="en-US" sz="2800" spc="300" dirty="0">
                <a:solidFill>
                  <a:schemeClr val="tx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Subtitle/More Information</a:t>
            </a:r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74460C4A-F4C4-C74F-8400-14E7CB2C62F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0883" y="3668711"/>
            <a:ext cx="10770235" cy="953771"/>
          </a:xfrm>
        </p:spPr>
        <p:txBody>
          <a:bodyPr>
            <a:normAutofit/>
          </a:bodyPr>
          <a:lstStyle>
            <a:lvl1pPr marL="0" indent="0" algn="ctr">
              <a:buNone/>
              <a:defRPr sz="5400" b="0" i="0" spc="6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EXAMPLE TITLE</a:t>
            </a:r>
          </a:p>
        </p:txBody>
      </p:sp>
    </p:spTree>
    <p:extLst>
      <p:ext uri="{BB962C8B-B14F-4D97-AF65-F5344CB8AC3E}">
        <p14:creationId xmlns:p14="http://schemas.microsoft.com/office/powerpoint/2010/main" val="8261430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EB9E3-B69D-4053-A3A5-5707AED52610}" type="datetimeFigureOut">
              <a:rPr lang="en-US" smtClean="0"/>
              <a:pPr/>
              <a:t>2/26/2022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E107A-ED6C-46B6-BC16-28BBA11FA60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4549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EB9E3-B69D-4053-A3A5-5707AED52610}" type="datetimeFigureOut">
              <a:rPr lang="en-US" smtClean="0"/>
              <a:pPr/>
              <a:t>2/26/2022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E107A-ED6C-46B6-BC16-28BBA11FA60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31164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>
              <a:defRPr/>
            </a:pPr>
            <a:endParaRPr lang="en-US" altLang="en-US" sz="24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-101600" y="457200"/>
            <a:ext cx="12395200" cy="533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>
              <a:defRPr/>
            </a:pPr>
            <a:endParaRPr lang="en-US" altLang="en-US" sz="24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457200"/>
            <a:ext cx="11684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1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053975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>
              <a:defRPr/>
            </a:pPr>
            <a:endParaRPr lang="en-US" altLang="en-US" sz="24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-101600" y="457200"/>
            <a:ext cx="12395200" cy="533400"/>
          </a:xfrm>
          <a:prstGeom prst="rect">
            <a:avLst/>
          </a:prstGeom>
          <a:solidFill>
            <a:srgbClr val="005DAA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>
              <a:defRPr/>
            </a:pPr>
            <a:endParaRPr lang="en-US" altLang="en-US" sz="24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457200"/>
            <a:ext cx="11684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1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21811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>
              <a:defRPr/>
            </a:pPr>
            <a:endParaRPr lang="en-US" altLang="en-US" sz="24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-101600" y="457200"/>
            <a:ext cx="12395200" cy="5334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>
              <a:defRPr/>
            </a:pPr>
            <a:endParaRPr lang="en-US" altLang="en-US" sz="24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457200"/>
            <a:ext cx="11684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1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960200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>
              <a:defRPr/>
            </a:pPr>
            <a:endParaRPr lang="en-US" altLang="en-US" sz="24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-101600" y="457200"/>
            <a:ext cx="12395200" cy="533400"/>
          </a:xfrm>
          <a:prstGeom prst="rect">
            <a:avLst/>
          </a:prstGeom>
          <a:solidFill>
            <a:srgbClr val="009999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>
              <a:defRPr/>
            </a:pPr>
            <a:endParaRPr lang="en-US" altLang="en-US" sz="24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457200"/>
            <a:ext cx="11684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1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63461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>
              <a:defRPr/>
            </a:pPr>
            <a:endParaRPr lang="en-US" altLang="en-US" sz="24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-101600" y="457200"/>
            <a:ext cx="12395200" cy="533400"/>
          </a:xfrm>
          <a:prstGeom prst="rect">
            <a:avLst/>
          </a:prstGeom>
          <a:solidFill>
            <a:srgbClr val="FF7600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>
              <a:defRPr/>
            </a:pPr>
            <a:endParaRPr lang="en-US" altLang="en-US" sz="24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457200"/>
            <a:ext cx="11684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1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244260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08000" y="228600"/>
            <a:ext cx="11684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>
                    <a:lumMod val="85000"/>
                  </a:schemeClr>
                </a:solidFill>
                <a:latin typeface="Georgia"/>
                <a:cs typeface="Georgi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804913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0" i="0" cap="all">
                <a:latin typeface="Georgia"/>
                <a:cs typeface="Georgi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Georgia"/>
                <a:cs typeface="Georgi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261156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Georgia"/>
                <a:cs typeface="Georgi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Georgia"/>
                <a:cs typeface="Georgia"/>
              </a:defRPr>
            </a:lvl1pPr>
            <a:lvl2pPr>
              <a:defRPr sz="2400">
                <a:latin typeface="Georgia"/>
                <a:cs typeface="Georgia"/>
              </a:defRPr>
            </a:lvl2pPr>
            <a:lvl3pPr>
              <a:defRPr sz="20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800"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Georgia"/>
                <a:cs typeface="Georgia"/>
              </a:defRPr>
            </a:lvl1pPr>
            <a:lvl2pPr>
              <a:defRPr sz="2400">
                <a:latin typeface="Georgia"/>
                <a:cs typeface="Georgia"/>
              </a:defRPr>
            </a:lvl2pPr>
            <a:lvl3pPr>
              <a:defRPr sz="20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800"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53049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ACBBF8A-2EAC-474A-BF14-68A417E03CE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8595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9FC88DD-BCB7-A142-B389-FA6F890272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35000"/>
            <a:ext cx="12192000" cy="812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1739868-A763-D34B-9072-61DC0FC2EB9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0723" y="5743823"/>
            <a:ext cx="1650555" cy="6195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0D09B0C-E1A0-1949-98D9-2C0B0C5C3E7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82717" y="569061"/>
            <a:ext cx="2454908" cy="2464650"/>
          </a:xfrm>
          <a:prstGeom prst="rect">
            <a:avLst/>
          </a:prstGeom>
          <a:effectLst>
            <a:outerShdw blurRad="342900" dist="50800" dir="5400000" algn="ctr" rotWithShape="0">
              <a:srgbClr val="000000">
                <a:alpha val="46000"/>
              </a:srgbClr>
            </a:outerShdw>
          </a:effectLst>
        </p:spPr>
      </p:pic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14FDD8A3-8B32-2C41-A917-D1E7E1B4E69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46200" y="4622483"/>
            <a:ext cx="9499600" cy="731837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>
              <a:defRPr/>
            </a:pPr>
            <a:r>
              <a:rPr lang="en-US" sz="2800" spc="300" dirty="0">
                <a:solidFill>
                  <a:schemeClr val="tx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Subtitle/More Information</a:t>
            </a:r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EF8EDECA-ADAD-5B4D-89A0-E2889B7368A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0883" y="3668711"/>
            <a:ext cx="10770235" cy="953771"/>
          </a:xfrm>
        </p:spPr>
        <p:txBody>
          <a:bodyPr>
            <a:normAutofit/>
          </a:bodyPr>
          <a:lstStyle>
            <a:lvl1pPr marL="0" indent="0" algn="ctr">
              <a:buNone/>
              <a:defRPr sz="5400" b="0" i="0" spc="6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EXAMPLE TITLE</a:t>
            </a:r>
          </a:p>
        </p:txBody>
      </p:sp>
    </p:spTree>
    <p:extLst>
      <p:ext uri="{BB962C8B-B14F-4D97-AF65-F5344CB8AC3E}">
        <p14:creationId xmlns:p14="http://schemas.microsoft.com/office/powerpoint/2010/main" val="150479963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Georgia"/>
                <a:cs typeface="Georgi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Georgia"/>
                <a:cs typeface="Georgi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eorgia"/>
                <a:cs typeface="Georgia"/>
              </a:defRPr>
            </a:lvl1pPr>
            <a:lvl2pPr>
              <a:defRPr sz="2000">
                <a:latin typeface="Georgia"/>
                <a:cs typeface="Georgia"/>
              </a:defRPr>
            </a:lvl2pPr>
            <a:lvl3pPr>
              <a:defRPr sz="1800">
                <a:latin typeface="Georgia"/>
                <a:cs typeface="Georgia"/>
              </a:defRPr>
            </a:lvl3pPr>
            <a:lvl4pPr>
              <a:defRPr sz="16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Georgia"/>
                <a:cs typeface="Georgi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eorgia"/>
                <a:cs typeface="Georgia"/>
              </a:defRPr>
            </a:lvl1pPr>
            <a:lvl2pPr>
              <a:defRPr sz="2000">
                <a:latin typeface="Georgia"/>
                <a:cs typeface="Georgia"/>
              </a:defRPr>
            </a:lvl2pPr>
            <a:lvl3pPr>
              <a:defRPr sz="1800">
                <a:latin typeface="Georgia"/>
                <a:cs typeface="Georgia"/>
              </a:defRPr>
            </a:lvl3pPr>
            <a:lvl4pPr>
              <a:defRPr sz="16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687758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Georgia"/>
                <a:cs typeface="Georgi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310869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35565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Georgia"/>
                <a:cs typeface="Georgi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Georgia"/>
                <a:cs typeface="Georgia"/>
              </a:defRPr>
            </a:lvl1pPr>
            <a:lvl2pPr>
              <a:defRPr sz="2800">
                <a:latin typeface="Georgia"/>
                <a:cs typeface="Georgia"/>
              </a:defRPr>
            </a:lvl2pPr>
            <a:lvl3pPr>
              <a:defRPr sz="2400">
                <a:latin typeface="Georgia"/>
                <a:cs typeface="Georgia"/>
              </a:defRPr>
            </a:lvl3pPr>
            <a:lvl4pPr>
              <a:defRPr sz="2000">
                <a:latin typeface="Georgia"/>
                <a:cs typeface="Georgia"/>
              </a:defRPr>
            </a:lvl4pPr>
            <a:lvl5pPr>
              <a:defRPr sz="2000">
                <a:latin typeface="Georgia"/>
                <a:cs typeface="Georgia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eorgia"/>
                <a:cs typeface="Georgi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15131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Georgia"/>
                <a:cs typeface="Georgi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eorgia"/>
                <a:cs typeface="Georgi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744326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919372"/>
      </p:ext>
    </p:extLst>
  </p:cSld>
  <p:clrMapOvr>
    <a:masterClrMapping/>
  </p:clrMapOvr>
  <p:transition spd="slow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9611454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09B59EB-8248-E249-8CA0-3BA786B4E30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8595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14B017-F73F-1441-BBBD-F10E4A9CE2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15153"/>
            <a:ext cx="12200215" cy="7543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7FB16F-3EC1-3D45-A074-B27064201F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0723" y="5743823"/>
            <a:ext cx="1650555" cy="6195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9C7E683-E9AE-824E-BA8E-D3E835E4CAF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27023" y="200868"/>
            <a:ext cx="2454908" cy="2464650"/>
          </a:xfrm>
          <a:prstGeom prst="rect">
            <a:avLst/>
          </a:prstGeom>
          <a:effectLst>
            <a:outerShdw blurRad="342900" dist="50800" dir="5400000" algn="ctr" rotWithShape="0">
              <a:srgbClr val="000000">
                <a:alpha val="46000"/>
              </a:srgbClr>
            </a:outerShdw>
          </a:effectLst>
        </p:spPr>
      </p:pic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38FFD636-3642-B44F-8A54-0435C25B5F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46200" y="4622483"/>
            <a:ext cx="9499600" cy="731837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>
              <a:defRPr/>
            </a:pPr>
            <a:r>
              <a:rPr lang="en-US" sz="2800" spc="300" dirty="0">
                <a:solidFill>
                  <a:schemeClr val="tx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Subtitle/More Information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30CCAC73-228B-6D42-936F-5F6BD164A5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0883" y="3668711"/>
            <a:ext cx="10770235" cy="953771"/>
          </a:xfrm>
        </p:spPr>
        <p:txBody>
          <a:bodyPr>
            <a:normAutofit/>
          </a:bodyPr>
          <a:lstStyle>
            <a:lvl1pPr marL="0" indent="0" algn="ctr">
              <a:buNone/>
              <a:defRPr sz="5400" b="0" i="0" spc="6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EXAMPLE TITLE</a:t>
            </a:r>
          </a:p>
        </p:txBody>
      </p:sp>
    </p:spTree>
    <p:extLst>
      <p:ext uri="{BB962C8B-B14F-4D97-AF65-F5344CB8AC3E}">
        <p14:creationId xmlns:p14="http://schemas.microsoft.com/office/powerpoint/2010/main" val="252554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7310A27-2620-244E-90DA-320E460860C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8595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A89145-865C-2445-8B27-997371D1BB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2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70000"/>
            <a:ext cx="12192000" cy="812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C532B3-276A-DD42-A1E0-21981E6BBA8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0723" y="5743823"/>
            <a:ext cx="1650555" cy="6195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904F3D-4099-F344-B137-DB81BB12F00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82751" y="1561675"/>
            <a:ext cx="2454908" cy="2464650"/>
          </a:xfrm>
          <a:prstGeom prst="rect">
            <a:avLst/>
          </a:prstGeom>
          <a:effectLst>
            <a:outerShdw blurRad="342900" dist="50800" dir="5400000" algn="ctr" rotWithShape="0">
              <a:srgbClr val="000000">
                <a:alpha val="46000"/>
              </a:srgbClr>
            </a:outerShdw>
          </a:effectLst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9E42D59-E2F8-CC49-8F3F-9A8755D111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46200" y="4622483"/>
            <a:ext cx="9499600" cy="731837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>
              <a:defRPr/>
            </a:pPr>
            <a:r>
              <a:rPr lang="en-US" sz="2800" spc="300" dirty="0">
                <a:solidFill>
                  <a:schemeClr val="tx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Subtitle/More Information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72638574-6B2C-CC4C-9FF7-B352F0A67A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0883" y="3668711"/>
            <a:ext cx="10770235" cy="953771"/>
          </a:xfrm>
        </p:spPr>
        <p:txBody>
          <a:bodyPr>
            <a:normAutofit/>
          </a:bodyPr>
          <a:lstStyle>
            <a:lvl1pPr marL="0" indent="0" algn="ctr">
              <a:buNone/>
              <a:defRPr sz="5400" b="0" i="0" spc="6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EXAMPLE TITLE</a:t>
            </a:r>
          </a:p>
        </p:txBody>
      </p:sp>
    </p:spTree>
    <p:extLst>
      <p:ext uri="{BB962C8B-B14F-4D97-AF65-F5344CB8AC3E}">
        <p14:creationId xmlns:p14="http://schemas.microsoft.com/office/powerpoint/2010/main" val="1426125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xt Sec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F501B06-1ECD-274C-9596-D4C053FE82F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8595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FACEC21-C821-484D-94BB-ABAF3D3BB8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2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35000"/>
            <a:ext cx="12192000" cy="8128000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A580FB6-161E-0646-B9D4-366412576B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88676" y="3708725"/>
            <a:ext cx="9614646" cy="1169986"/>
          </a:xfrm>
        </p:spPr>
        <p:txBody>
          <a:bodyPr>
            <a:normAutofit/>
          </a:bodyPr>
          <a:lstStyle>
            <a:lvl1pPr marL="0" indent="0" algn="ctr">
              <a:buNone/>
              <a:defRPr sz="6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NEXT SECTION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1296921-B28F-054B-968B-762AF63C5BA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86930" y="4571999"/>
            <a:ext cx="5418138" cy="1008062"/>
          </a:xfrm>
        </p:spPr>
        <p:txBody>
          <a:bodyPr>
            <a:normAutofit/>
          </a:bodyPr>
          <a:lstStyle>
            <a:lvl1pPr marL="0" indent="0" algn="ctr">
              <a:buNone/>
              <a:defRPr sz="33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238603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C8EDD06-198A-4145-BB4E-BD2377E5D03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8595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673BD5-1E7B-AE49-8733-7A43C5BE1C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2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223377" cy="8148918"/>
          </a:xfrm>
          <a:prstGeom prst="rect">
            <a:avLst/>
          </a:prstGeom>
        </p:spPr>
      </p:pic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FC381368-B885-454B-BA76-F248922E10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88676" y="3708725"/>
            <a:ext cx="9614646" cy="1169986"/>
          </a:xfrm>
        </p:spPr>
        <p:txBody>
          <a:bodyPr>
            <a:normAutofit/>
          </a:bodyPr>
          <a:lstStyle>
            <a:lvl1pPr marL="0" indent="0" algn="ctr">
              <a:buNone/>
              <a:defRPr sz="6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NEXT SECTION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1572112C-E228-AD48-B6A3-9956D67FDE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86930" y="4571999"/>
            <a:ext cx="5418138" cy="1008062"/>
          </a:xfrm>
        </p:spPr>
        <p:txBody>
          <a:bodyPr>
            <a:normAutofit/>
          </a:bodyPr>
          <a:lstStyle>
            <a:lvl1pPr marL="0" indent="0" algn="ctr">
              <a:buNone/>
              <a:defRPr sz="33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854248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Sec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FDC2439-20CC-8749-BE2D-6E22851E9A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8595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8EAD9C5-1664-E340-ACA2-9B10C79239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4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10988"/>
            <a:ext cx="12223377" cy="8148918"/>
          </a:xfrm>
          <a:prstGeom prst="rect">
            <a:avLst/>
          </a:prstGeom>
        </p:spPr>
      </p:pic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2D2D6B62-11B9-8044-B81D-8B3BEFC4566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88676" y="3708725"/>
            <a:ext cx="9614646" cy="1169986"/>
          </a:xfrm>
        </p:spPr>
        <p:txBody>
          <a:bodyPr>
            <a:normAutofit/>
          </a:bodyPr>
          <a:lstStyle>
            <a:lvl1pPr marL="0" indent="0" algn="ctr">
              <a:buNone/>
              <a:defRPr sz="6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NEXT SECTION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CC76D1B9-3A80-9F41-897E-EE1B29947C1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86930" y="4571999"/>
            <a:ext cx="5418138" cy="1008062"/>
          </a:xfrm>
        </p:spPr>
        <p:txBody>
          <a:bodyPr>
            <a:normAutofit/>
          </a:bodyPr>
          <a:lstStyle>
            <a:lvl1pPr marL="0" indent="0" algn="ctr">
              <a:buNone/>
              <a:defRPr sz="33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431098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image" Target="../media/image17.png"/><Relationship Id="rId2" Type="http://schemas.openxmlformats.org/officeDocument/2006/relationships/slideLayout" Target="../slideLayouts/slideLayout33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34E8-6B0C-8A41-9869-A3F5CDF2CC98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41C85-46E5-8649-8CB5-559295B1D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679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1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55" r:id="rId12"/>
    <p:sldLayoutId id="2147483656" r:id="rId13"/>
    <p:sldLayoutId id="2147483662" r:id="rId14"/>
    <p:sldLayoutId id="2147483663" r:id="rId15"/>
    <p:sldLayoutId id="2147483664" r:id="rId16"/>
    <p:sldLayoutId id="2147483665" r:id="rId17"/>
    <p:sldLayoutId id="2147483668" r:id="rId18"/>
    <p:sldLayoutId id="2147483666" r:id="rId19"/>
    <p:sldLayoutId id="2147483667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8EB9E3-B69D-4053-A3A5-5707AED52610}" type="datetimeFigureOut">
              <a:rPr lang="en-US" smtClean="0"/>
              <a:pPr/>
              <a:t>2/26/2022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1E107A-ED6C-46B6-BC16-28BBA11FA60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8356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18" y="6172200"/>
            <a:ext cx="265853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448800" y="6477001"/>
            <a:ext cx="2133600" cy="13811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algn="r">
              <a:defRPr/>
            </a:pPr>
            <a:r>
              <a:rPr lang="en-US" altLang="en-US" sz="900">
                <a:solidFill>
                  <a:srgbClr val="BCBDC0"/>
                </a:solidFill>
                <a:latin typeface="Georgia" panose="02040502050405020303" pitchFamily="18" charset="0"/>
              </a:rPr>
              <a:t>TITLE  |  </a:t>
            </a:r>
            <a:fld id="{BD8BE33B-1BAB-4E96-B6B3-6E094FCFBF5F}" type="slidenum">
              <a:rPr lang="en-US" altLang="en-US" sz="900" smtClean="0">
                <a:solidFill>
                  <a:srgbClr val="BCBDC0"/>
                </a:solidFill>
                <a:latin typeface="Georgia" panose="02040502050405020303" pitchFamily="18" charset="0"/>
              </a:rPr>
              <a:pPr algn="r">
                <a:defRPr/>
              </a:pPr>
              <a:t>‹#›</a:t>
            </a:fld>
            <a:r>
              <a:rPr lang="en-US" altLang="en-US" sz="900">
                <a:solidFill>
                  <a:srgbClr val="BCBDC0"/>
                </a:solidFill>
                <a:latin typeface="Georgia" panose="02040502050405020303" pitchFamily="18" charset="0"/>
              </a:rPr>
              <a:t>  </a:t>
            </a:r>
            <a:endParaRPr lang="en-US" altLang="en-US" sz="900">
              <a:solidFill>
                <a:srgbClr val="958D85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0816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pitchFamily="34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pitchFamily="34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pitchFamily="34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pitchFamily="34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pitchFamily="3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MS PGothic" pitchFamily="34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pitchFamily="34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emf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about:blank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rotary.org/en/our-programs/peace-fellowships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about:blank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milton.butterworth@unchealth.unc.edu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m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m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55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Image may contain: 9 people, people smiling, people standing, shoes and outdoor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2990" b="22023"/>
          <a:stretch/>
        </p:blipFill>
        <p:spPr bwMode="auto">
          <a:xfrm>
            <a:off x="0" y="39703"/>
            <a:ext cx="12192000" cy="4468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32065" y="4773821"/>
            <a:ext cx="8703769" cy="167999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pc="6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Rotary Peace Centers Fellowship</a:t>
            </a:r>
            <a:endParaRPr kumimoji="0" lang="en-US" b="0" i="0" u="none" strike="noStrike" kern="1200" cap="none" spc="300" normalizeH="0" baseline="0" noProof="0" dirty="0">
              <a:ln>
                <a:noFill/>
              </a:ln>
              <a:solidFill>
                <a:srgbClr val="48595D"/>
              </a:solidFill>
              <a:effectLst/>
              <a:uLnTx/>
              <a:uFillTx/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78956F-5F2C-074B-95DC-0C89F8C9A00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9227" y="6033190"/>
            <a:ext cx="1650555" cy="61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9523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0">
              <a:schemeClr val="bg1"/>
            </a:gs>
            <a:gs pos="50000">
              <a:srgbClr val="2D5596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50920" y="373727"/>
            <a:ext cx="5091464" cy="1107996"/>
          </a:xfrm>
          <a:prstGeom prst="rect">
            <a:avLst/>
          </a:prstGeom>
        </p:spPr>
        <p:txBody>
          <a:bodyPr wrap="square" lIns="0" rIns="0" anchor="b">
            <a:spAutoFit/>
          </a:bodyPr>
          <a:lstStyle/>
          <a:p>
            <a:pPr lvl="0"/>
            <a:r>
              <a:rPr lang="en-US" sz="3300" dirty="0">
                <a:solidFill>
                  <a:srgbClr val="48595D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Certificate candidates must: 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450920" y="1512126"/>
            <a:ext cx="4942174" cy="0"/>
          </a:xfrm>
          <a:prstGeom prst="line">
            <a:avLst/>
          </a:prstGeom>
          <a:ln w="28575">
            <a:solidFill>
              <a:srgbClr val="4859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309158" y="1643710"/>
            <a:ext cx="5610808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859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proficient in English</a:t>
            </a:r>
          </a:p>
          <a:p>
            <a:pPr lvl="0"/>
            <a:endParaRPr lang="en-US" dirty="0">
              <a:solidFill>
                <a:srgbClr val="48595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859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a bachelor’s degree </a:t>
            </a:r>
          </a:p>
          <a:p>
            <a:pPr lvl="0"/>
            <a:endParaRPr lang="en-US" dirty="0">
              <a:solidFill>
                <a:srgbClr val="48595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859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a strong and proven commitment to cross-cultural understanding and peace</a:t>
            </a:r>
          </a:p>
          <a:p>
            <a:pPr lvl="0"/>
            <a:endParaRPr lang="en-US" dirty="0">
              <a:solidFill>
                <a:srgbClr val="48595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859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Demonstrate leadership skills </a:t>
            </a:r>
          </a:p>
          <a:p>
            <a:pPr lvl="0"/>
            <a:endParaRPr lang="en-US" dirty="0">
              <a:solidFill>
                <a:srgbClr val="48595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859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at least </a:t>
            </a:r>
            <a:r>
              <a:rPr lang="en-US" dirty="0">
                <a:solidFill>
                  <a:srgbClr val="48595D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five years of full-time experience </a:t>
            </a:r>
            <a:r>
              <a:rPr lang="en-US" dirty="0">
                <a:solidFill>
                  <a:srgbClr val="4859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peace or development work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48595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8595D"/>
                </a:solidFill>
                <a:latin typeface="Arial" panose="020B0604020202020204" pitchFamily="34" charset="0"/>
                <a:ea typeface="ヒラギノ角ゴ Pro W3" pitchFamily="-107" charset="-128"/>
                <a:cs typeface="Arial" panose="020B0604020202020204" pitchFamily="34" charset="0"/>
              </a:rPr>
              <a:t>Be able to explain how their plan to promote peace aligns with Rotary’s mission </a:t>
            </a:r>
          </a:p>
          <a:p>
            <a:endParaRPr lang="en-US" dirty="0">
              <a:solidFill>
                <a:srgbClr val="48595D"/>
              </a:solidFill>
              <a:latin typeface="Arial" panose="020B0604020202020204" pitchFamily="34" charset="0"/>
              <a:ea typeface="ヒラギノ角ゴ Pro W3" pitchFamily="-107" charset="-128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8595D"/>
                </a:solidFill>
                <a:latin typeface="Arial" panose="020B0604020202020204" pitchFamily="34" charset="0"/>
                <a:ea typeface="ヒラギノ角ゴ Pro W3" pitchFamily="-107" charset="-128"/>
                <a:cs typeface="Arial" panose="020B0604020202020204" pitchFamily="34" charset="0"/>
              </a:rPr>
              <a:t>Candidates for Makerere University should </a:t>
            </a:r>
            <a:br>
              <a:rPr lang="en-US" dirty="0">
                <a:solidFill>
                  <a:srgbClr val="48595D"/>
                </a:solidFill>
                <a:latin typeface="Arial" panose="020B0604020202020204" pitchFamily="34" charset="0"/>
                <a:ea typeface="ヒラギノ角ゴ Pro W3" pitchFamily="-107" charset="-128"/>
                <a:cs typeface="Arial" panose="020B0604020202020204" pitchFamily="34" charset="0"/>
              </a:rPr>
            </a:br>
            <a:r>
              <a:rPr lang="en-US" dirty="0">
                <a:solidFill>
                  <a:srgbClr val="48595D"/>
                </a:solidFill>
                <a:latin typeface="Arial" panose="020B0604020202020204" pitchFamily="34" charset="0"/>
                <a:ea typeface="ヒラギノ角ゴ Pro W3" pitchFamily="-107" charset="-128"/>
                <a:cs typeface="Arial" panose="020B0604020202020204" pitchFamily="34" charset="0"/>
              </a:rPr>
              <a:t>also either be from the region or working </a:t>
            </a:r>
            <a:br>
              <a:rPr lang="en-US" dirty="0">
                <a:solidFill>
                  <a:srgbClr val="48595D"/>
                </a:solidFill>
                <a:latin typeface="Arial" panose="020B0604020202020204" pitchFamily="34" charset="0"/>
                <a:ea typeface="ヒラギノ角ゴ Pro W3" pitchFamily="-107" charset="-128"/>
                <a:cs typeface="Arial" panose="020B0604020202020204" pitchFamily="34" charset="0"/>
              </a:rPr>
            </a:br>
            <a:r>
              <a:rPr lang="en-US" dirty="0">
                <a:solidFill>
                  <a:srgbClr val="48595D"/>
                </a:solidFill>
                <a:latin typeface="Arial" panose="020B0604020202020204" pitchFamily="34" charset="0"/>
                <a:ea typeface="ヒラギノ角ゴ Pro W3" pitchFamily="-107" charset="-128"/>
                <a:cs typeface="Arial" panose="020B0604020202020204" pitchFamily="34" charset="0"/>
              </a:rPr>
              <a:t>in the area.</a:t>
            </a:r>
          </a:p>
          <a:p>
            <a:pPr lvl="0"/>
            <a:endParaRPr lang="en-US" sz="1600" dirty="0">
              <a:solidFill>
                <a:srgbClr val="858E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1447" y="205274"/>
            <a:ext cx="5408645" cy="6438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1437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0">
              <a:srgbClr val="2D5596"/>
            </a:gs>
            <a:gs pos="50000">
              <a:schemeClr val="bg1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636590" y="242596"/>
            <a:ext cx="5266172" cy="6858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lnSpc>
                <a:spcPct val="150000"/>
              </a:lnSpc>
              <a:buSzPct val="115000"/>
            </a:pPr>
            <a:r>
              <a:rPr lang="en-US" sz="2000" b="1" dirty="0">
                <a:solidFill>
                  <a:srgbClr val="48595D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Master’s funding includes: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859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Tuition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859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Room and board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859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Travel to and from country of study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859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Internship expenses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859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Conference/research expenses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859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Insurance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859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Contingency fund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48595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>
                <a:solidFill>
                  <a:srgbClr val="48595D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Certificate funding includes: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859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Tuition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859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On-campus accommodations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859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Travel to and from country of study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859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Field study expenses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859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Course materials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859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Insurance</a:t>
            </a:r>
          </a:p>
          <a:p>
            <a:endParaRPr lang="en-US" sz="2000" dirty="0">
              <a:solidFill>
                <a:srgbClr val="617E9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chemeClr val="bg2">
                  <a:lumMod val="1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50920" y="2170777"/>
            <a:ext cx="3692610" cy="1118448"/>
          </a:xfrm>
          <a:prstGeom prst="rect">
            <a:avLst/>
          </a:prstGeom>
        </p:spPr>
        <p:txBody>
          <a:bodyPr wrap="square" lIns="0" rIns="0" anchor="b">
            <a:spAutoFit/>
          </a:bodyPr>
          <a:lstStyle/>
          <a:p>
            <a:pPr lvl="0">
              <a:lnSpc>
                <a:spcPts val="4000"/>
              </a:lnSpc>
            </a:pPr>
            <a:r>
              <a:rPr lang="en-US" sz="4400" b="1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Fellowship funding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40364" y="3852597"/>
            <a:ext cx="5266172" cy="1569660"/>
          </a:xfrm>
          <a:prstGeom prst="rect">
            <a:avLst/>
          </a:prstGeom>
        </p:spPr>
        <p:txBody>
          <a:bodyPr wrap="square" lIns="0" anchor="t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average funding:</a:t>
            </a:r>
          </a:p>
          <a:p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Master’s fellowship: US$75,000</a:t>
            </a:r>
          </a:p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Certificate fellowship: US$11,000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450920" y="3438650"/>
            <a:ext cx="4072437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7886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B58910-04FE-F041-B23E-E6D77357CD21}"/>
              </a:ext>
            </a:extLst>
          </p:cNvPr>
          <p:cNvSpPr/>
          <p:nvPr/>
        </p:nvSpPr>
        <p:spPr>
          <a:xfrm flipV="1">
            <a:off x="0" y="0"/>
            <a:ext cx="12192000" cy="1190445"/>
          </a:xfrm>
          <a:prstGeom prst="rect">
            <a:avLst/>
          </a:prstGeom>
          <a:solidFill>
            <a:srgbClr val="617E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78BC29EA-25D2-CA4E-A2EA-DCEDFBC5AC68}"/>
              </a:ext>
            </a:extLst>
          </p:cNvPr>
          <p:cNvSpPr txBox="1">
            <a:spLocks/>
          </p:cNvSpPr>
          <p:nvPr/>
        </p:nvSpPr>
        <p:spPr>
          <a:xfrm>
            <a:off x="155893" y="349596"/>
            <a:ext cx="9149184" cy="8408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4400" b="1" i="0" kern="1200">
                <a:solidFill>
                  <a:srgbClr val="48595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rgbClr val="FFFFFF"/>
                </a:solidFill>
              </a:rPr>
              <a:t>              Timeline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87BCBF-E1E2-4753-BB05-331B13E57903}"/>
              </a:ext>
            </a:extLst>
          </p:cNvPr>
          <p:cNvSpPr txBox="1"/>
          <p:nvPr/>
        </p:nvSpPr>
        <p:spPr>
          <a:xfrm>
            <a:off x="155893" y="1254295"/>
            <a:ext cx="12404651" cy="5247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US" sz="1200" b="0" i="0" u="none" strike="noStrike" baseline="0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algn="ctr"/>
            <a:r>
              <a:rPr lang="en-US" sz="2400" b="0" i="0" u="none" strike="noStrike" baseline="0" dirty="0">
                <a:solidFill>
                  <a:srgbClr val="000000"/>
                </a:solidFill>
                <a:latin typeface="Georgia" panose="02040502050405020303" pitchFamily="18" charset="0"/>
              </a:rPr>
              <a:t> </a:t>
            </a:r>
            <a:r>
              <a:rPr lang="en-US" sz="2400" b="1" i="0" u="none" strike="noStrike" baseline="0" dirty="0">
                <a:solidFill>
                  <a:srgbClr val="16458F"/>
                </a:solidFill>
                <a:latin typeface="Georgia" panose="02040502050405020303" pitchFamily="18" charset="0"/>
              </a:rPr>
              <a:t>2022 Rotary Peace Fellowship </a:t>
            </a:r>
            <a:endParaRPr lang="en-US" sz="2400" b="0" i="0" u="none" strike="noStrike" baseline="0" dirty="0">
              <a:solidFill>
                <a:srgbClr val="16458F"/>
              </a:solidFill>
              <a:latin typeface="Georgia" panose="02040502050405020303" pitchFamily="18" charset="0"/>
            </a:endParaRPr>
          </a:p>
          <a:p>
            <a:pPr algn="ctr"/>
            <a:r>
              <a:rPr lang="en-US" sz="2400" b="1" i="0" u="none" strike="noStrike" baseline="0" dirty="0">
                <a:solidFill>
                  <a:srgbClr val="16458F"/>
                </a:solidFill>
                <a:latin typeface="Georgia" panose="02040502050405020303" pitchFamily="18" charset="0"/>
              </a:rPr>
              <a:t>Important Dates and Deadlines for Districts </a:t>
            </a:r>
            <a:endParaRPr lang="en-US" sz="2400" b="0" i="0" u="none" strike="noStrike" baseline="0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r>
              <a:rPr lang="en-US" sz="2000" b="1" i="0" u="none" strike="noStrike" baseline="0" dirty="0">
                <a:solidFill>
                  <a:srgbClr val="0070C0"/>
                </a:solidFill>
                <a:latin typeface="Georgia" panose="02040502050405020303" pitchFamily="18" charset="0"/>
              </a:rPr>
              <a:t>January </a:t>
            </a:r>
            <a:r>
              <a:rPr lang="en-US" sz="2000" b="0" i="0" u="none" strike="noStrike" baseline="0" dirty="0">
                <a:solidFill>
                  <a:srgbClr val="0070C0"/>
                </a:solidFill>
                <a:latin typeface="Georgia" panose="02040502050405020303" pitchFamily="18" charset="0"/>
              </a:rPr>
              <a:t>	Complete all required trainings in the Rotary Learning Center; Submit district capacity survey; Appoint a subcommittee. 	</a:t>
            </a:r>
          </a:p>
          <a:p>
            <a:endParaRPr lang="en-US" sz="2000" b="0" i="0" u="none" strike="noStrike" baseline="0" dirty="0">
              <a:solidFill>
                <a:srgbClr val="0070C0"/>
              </a:solidFill>
              <a:latin typeface="Georgia" panose="02040502050405020303" pitchFamily="18" charset="0"/>
            </a:endParaRPr>
          </a:p>
          <a:p>
            <a:r>
              <a:rPr lang="en-US" sz="2000" b="1" i="0" u="none" strike="noStrike" baseline="0" dirty="0">
                <a:solidFill>
                  <a:srgbClr val="0070C0"/>
                </a:solidFill>
                <a:latin typeface="Georgia" panose="02040502050405020303" pitchFamily="18" charset="0"/>
              </a:rPr>
              <a:t>1 February - 15 May </a:t>
            </a:r>
            <a:r>
              <a:rPr lang="en-US" sz="2000" b="0" i="0" u="none" strike="noStrike" baseline="0" dirty="0">
                <a:solidFill>
                  <a:srgbClr val="0070C0"/>
                </a:solidFill>
                <a:latin typeface="Georgia" panose="02040502050405020303" pitchFamily="18" charset="0"/>
              </a:rPr>
              <a:t>	2022 Rotary Peace Fellowship application opens. Recruit and connect with candidates using promotional materials and other resources for Rotarians on our website. 	</a:t>
            </a:r>
          </a:p>
          <a:p>
            <a:endParaRPr lang="en-US" sz="2000" b="1" i="0" u="none" strike="noStrike" baseline="0" dirty="0">
              <a:solidFill>
                <a:srgbClr val="0070C0"/>
              </a:solidFill>
              <a:latin typeface="Georgia" panose="02040502050405020303" pitchFamily="18" charset="0"/>
            </a:endParaRPr>
          </a:p>
          <a:p>
            <a:r>
              <a:rPr lang="en-US" sz="2000" b="1" i="0" u="none" strike="noStrike" baseline="0" dirty="0">
                <a:solidFill>
                  <a:srgbClr val="0070C0"/>
                </a:solidFill>
                <a:latin typeface="Georgia" panose="02040502050405020303" pitchFamily="18" charset="0"/>
              </a:rPr>
              <a:t>15 May </a:t>
            </a:r>
            <a:r>
              <a:rPr lang="en-US" sz="2000" b="0" i="0" u="none" strike="noStrike" baseline="0" dirty="0">
                <a:solidFill>
                  <a:srgbClr val="0070C0"/>
                </a:solidFill>
                <a:latin typeface="Georgia" panose="02040502050405020303" pitchFamily="18" charset="0"/>
              </a:rPr>
              <a:t>	</a:t>
            </a:r>
            <a:r>
              <a:rPr lang="en-US" sz="2000" b="1" i="0" u="none" strike="noStrike" baseline="0" dirty="0">
                <a:solidFill>
                  <a:srgbClr val="0070C0"/>
                </a:solidFill>
                <a:latin typeface="Georgia" panose="02040502050405020303" pitchFamily="18" charset="0"/>
              </a:rPr>
              <a:t>Completed applications due. </a:t>
            </a:r>
            <a:r>
              <a:rPr lang="en-US" sz="2000" b="0" i="0" u="none" strike="noStrike" baseline="0" dirty="0">
                <a:solidFill>
                  <a:srgbClr val="0070C0"/>
                </a:solidFill>
                <a:latin typeface="Georgia" panose="02040502050405020303" pitchFamily="18" charset="0"/>
              </a:rPr>
              <a:t>Staff will review all submitted applications and assign those that are eligible, qualified, and complete to Embark queues for endorsement consideration. 	</a:t>
            </a:r>
          </a:p>
          <a:p>
            <a:endParaRPr lang="en-US" sz="2000" b="1" i="0" u="none" strike="noStrike" baseline="0" dirty="0">
              <a:solidFill>
                <a:srgbClr val="0070C0"/>
              </a:solidFill>
              <a:latin typeface="Georgia" panose="02040502050405020303" pitchFamily="18" charset="0"/>
            </a:endParaRPr>
          </a:p>
          <a:p>
            <a:r>
              <a:rPr lang="en-US" sz="2000" b="1" i="0" u="none" strike="noStrike" baseline="0" dirty="0">
                <a:solidFill>
                  <a:srgbClr val="0070C0"/>
                </a:solidFill>
                <a:latin typeface="Georgia" panose="02040502050405020303" pitchFamily="18" charset="0"/>
              </a:rPr>
              <a:t>1-30 June </a:t>
            </a:r>
            <a:r>
              <a:rPr lang="en-US" sz="2000" b="0" i="0" u="none" strike="noStrike" baseline="0" dirty="0">
                <a:solidFill>
                  <a:srgbClr val="0070C0"/>
                </a:solidFill>
                <a:latin typeface="Georgia" panose="02040502050405020303" pitchFamily="18" charset="0"/>
              </a:rPr>
              <a:t>	Review applications and interview candidates. Submit an endorsement decision for each candidate in Embark. </a:t>
            </a:r>
          </a:p>
          <a:p>
            <a:r>
              <a:rPr lang="en-US" sz="2000" b="0" i="0" u="none" strike="noStrike" baseline="0" dirty="0">
                <a:solidFill>
                  <a:srgbClr val="0070C0"/>
                </a:solidFill>
                <a:latin typeface="Georgia" panose="02040502050405020303" pitchFamily="18" charset="0"/>
              </a:rPr>
              <a:t>	</a:t>
            </a:r>
          </a:p>
          <a:p>
            <a:r>
              <a:rPr lang="en-US" sz="2000" b="1" i="0" u="none" strike="noStrike" baseline="0" dirty="0">
                <a:solidFill>
                  <a:srgbClr val="0070C0"/>
                </a:solidFill>
                <a:latin typeface="Georgia" panose="02040502050405020303" pitchFamily="18" charset="0"/>
              </a:rPr>
              <a:t>1 July </a:t>
            </a:r>
            <a:r>
              <a:rPr lang="en-US" sz="2000" b="0" i="0" u="none" strike="noStrike" baseline="0" dirty="0">
                <a:solidFill>
                  <a:srgbClr val="0070C0"/>
                </a:solidFill>
                <a:latin typeface="Georgia" panose="02040502050405020303" pitchFamily="18" charset="0"/>
              </a:rPr>
              <a:t>	</a:t>
            </a:r>
            <a:r>
              <a:rPr lang="en-US" sz="2000" b="1" i="0" u="none" strike="noStrike" baseline="0" dirty="0">
                <a:solidFill>
                  <a:srgbClr val="0070C0"/>
                </a:solidFill>
                <a:latin typeface="Georgia" panose="02040502050405020303" pitchFamily="18" charset="0"/>
              </a:rPr>
              <a:t>District endorsements due. </a:t>
            </a:r>
            <a:r>
              <a:rPr lang="en-US" sz="2400" b="0" i="0" u="none" strike="noStrike" baseline="0" dirty="0">
                <a:solidFill>
                  <a:srgbClr val="0070C0"/>
                </a:solidFill>
                <a:latin typeface="Georgia" panose="02040502050405020303" pitchFamily="18" charset="0"/>
              </a:rPr>
              <a:t>	</a:t>
            </a:r>
            <a:r>
              <a:rPr lang="en-US" sz="2400" b="0" i="0" u="none" strike="noStrike" baseline="0" dirty="0">
                <a:solidFill>
                  <a:srgbClr val="FFFFFF"/>
                </a:solidFill>
                <a:latin typeface="Georgia" panose="02040502050405020303" pitchFamily="18" charset="0"/>
              </a:rPr>
              <a:t>	</a:t>
            </a:r>
          </a:p>
          <a:p>
            <a:endParaRPr lang="en-US" sz="1100" b="0" i="0" u="none" strike="noStrike" baseline="0" dirty="0">
              <a:solidFill>
                <a:srgbClr val="FFFFFF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8106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B58910-04FE-F041-B23E-E6D77357CD21}"/>
              </a:ext>
            </a:extLst>
          </p:cNvPr>
          <p:cNvSpPr/>
          <p:nvPr/>
        </p:nvSpPr>
        <p:spPr>
          <a:xfrm flipV="1">
            <a:off x="0" y="0"/>
            <a:ext cx="12192000" cy="1190445"/>
          </a:xfrm>
          <a:prstGeom prst="rect">
            <a:avLst/>
          </a:prstGeom>
          <a:solidFill>
            <a:srgbClr val="617E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78BC29EA-25D2-CA4E-A2EA-DCEDFBC5AC68}"/>
              </a:ext>
            </a:extLst>
          </p:cNvPr>
          <p:cNvSpPr txBox="1">
            <a:spLocks/>
          </p:cNvSpPr>
          <p:nvPr/>
        </p:nvSpPr>
        <p:spPr>
          <a:xfrm>
            <a:off x="155893" y="349596"/>
            <a:ext cx="9149184" cy="8408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4400" b="1" i="0" kern="1200">
                <a:solidFill>
                  <a:srgbClr val="48595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FFFF"/>
                </a:solidFill>
              </a:rPr>
              <a:t>How to apply </a:t>
            </a:r>
          </a:p>
        </p:txBody>
      </p:sp>
      <p:sp>
        <p:nvSpPr>
          <p:cNvPr id="4" name="Rectangle 3"/>
          <p:cNvSpPr/>
          <p:nvPr/>
        </p:nvSpPr>
        <p:spPr>
          <a:xfrm>
            <a:off x="155893" y="1540041"/>
            <a:ext cx="7688424" cy="5186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606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 </a:t>
            </a:r>
            <a:r>
              <a:rPr lang="en-US" altLang="en-US" dirty="0">
                <a:solidFill>
                  <a:srgbClr val="060606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rotary.org/peace-fellowships</a:t>
            </a:r>
            <a:r>
              <a:rPr lang="en-US" altLang="en-US" dirty="0">
                <a:solidFill>
                  <a:srgbClr val="0606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en-US" dirty="0">
                <a:solidFill>
                  <a:srgbClr val="0606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 the eligibility requirements and restrictions.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>
                <a:solidFill>
                  <a:srgbClr val="0606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Applications are available in </a:t>
            </a:r>
            <a:r>
              <a:rPr lang="en-US" altLang="en-US" b="1" dirty="0">
                <a:solidFill>
                  <a:srgbClr val="0606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February</a:t>
            </a:r>
            <a:r>
              <a:rPr lang="en-US" altLang="en-US" dirty="0">
                <a:solidFill>
                  <a:srgbClr val="0606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lvl="0">
              <a:spcAft>
                <a:spcPts val="300"/>
              </a:spcAft>
            </a:pPr>
            <a:endParaRPr lang="en-US" altLang="en-US" dirty="0">
              <a:solidFill>
                <a:srgbClr val="06060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606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the curriculum and programs at each Rotary Peace Center. Prepare to rank two centers for the master’s program and choose one for the certificate program. </a:t>
            </a:r>
          </a:p>
          <a:p>
            <a:pPr>
              <a:spcAft>
                <a:spcPts val="300"/>
              </a:spcAft>
            </a:pPr>
            <a:endParaRPr lang="en-US" altLang="en-US" dirty="0">
              <a:solidFill>
                <a:srgbClr val="06060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60606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Connect with a local Rotary district</a:t>
            </a:r>
            <a:r>
              <a:rPr lang="en-US" altLang="en-US" dirty="0">
                <a:solidFill>
                  <a:srgbClr val="0606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request an interview and endorsement, which are required.</a:t>
            </a:r>
          </a:p>
          <a:p>
            <a:pPr>
              <a:spcAft>
                <a:spcPts val="300"/>
              </a:spcAft>
            </a:pPr>
            <a:endParaRPr lang="en-US" altLang="en-US" dirty="0">
              <a:solidFill>
                <a:srgbClr val="06060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606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the </a:t>
            </a:r>
            <a:r>
              <a:rPr lang="en-US" altLang="en-US" dirty="0">
                <a:solidFill>
                  <a:srgbClr val="060606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Club Finder </a:t>
            </a:r>
            <a:r>
              <a:rPr lang="en-US" altLang="en-US" dirty="0">
                <a:solidFill>
                  <a:srgbClr val="0606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locate a club near you and engage with Rotary.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altLang="en-US" dirty="0">
              <a:solidFill>
                <a:srgbClr val="06060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60606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Submit the online application to the district by </a:t>
            </a:r>
            <a:r>
              <a:rPr lang="en-US" altLang="en-US" b="1" dirty="0">
                <a:solidFill>
                  <a:srgbClr val="060606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15 May</a:t>
            </a:r>
            <a:r>
              <a:rPr lang="en-US" altLang="en-US" dirty="0">
                <a:solidFill>
                  <a:srgbClr val="0606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You’ll be notified of the Rotary Foundation’s decision in </a:t>
            </a:r>
            <a:r>
              <a:rPr lang="en-US" altLang="en-US" b="1" dirty="0">
                <a:solidFill>
                  <a:srgbClr val="0606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November</a:t>
            </a:r>
            <a:r>
              <a:rPr lang="en-US" altLang="en-US" dirty="0">
                <a:solidFill>
                  <a:srgbClr val="0606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altLang="en-US" dirty="0">
              <a:solidFill>
                <a:srgbClr val="06060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606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Once selected, master’s fellowship finalists must apply separately for university admission. </a:t>
            </a:r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44317" y="2284759"/>
            <a:ext cx="4139273" cy="3405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77359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78BC29EA-25D2-CA4E-A2EA-DCEDFBC5AC68}"/>
              </a:ext>
            </a:extLst>
          </p:cNvPr>
          <p:cNvSpPr txBox="1">
            <a:spLocks/>
          </p:cNvSpPr>
          <p:nvPr/>
        </p:nvSpPr>
        <p:spPr>
          <a:xfrm>
            <a:off x="155893" y="349596"/>
            <a:ext cx="9149184" cy="8408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4400" b="1" i="0" kern="1200">
                <a:solidFill>
                  <a:srgbClr val="48595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FFFF"/>
                </a:solidFill>
              </a:rPr>
              <a:t>Rotary Peace Centers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8104" y="4723026"/>
            <a:ext cx="3432517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Caption here. Replace the map image with a graphic from the web or your documents.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2269" y="2270046"/>
            <a:ext cx="8872477" cy="490595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362269" y="349596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ヒラギノ角ゴ Pro W3" pitchFamily="-107" charset="-128"/>
                <a:cs typeface="Arial" panose="020B0604020202020204" pitchFamily="34" charset="0"/>
              </a:rPr>
              <a:t>For more information</a:t>
            </a:r>
          </a:p>
          <a:p>
            <a:pPr algn="ctr"/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ヒラギノ角ゴ Pro W3" pitchFamily="-107" charset="-128"/>
                <a:cs typeface="Arial" panose="020B0604020202020204" pitchFamily="34" charset="0"/>
                <a:hlinkClick r:id="rId4"/>
              </a:rPr>
              <a:t>https://www.rotary.org/en/peace-fellowships</a:t>
            </a:r>
            <a:endParaRPr lang="en-US" sz="3200" dirty="0">
              <a:solidFill>
                <a:srgbClr val="000000"/>
              </a:solidFill>
              <a:latin typeface="Arial" panose="020B0604020202020204" pitchFamily="34" charset="0"/>
              <a:ea typeface="ヒラギノ角ゴ Pro W3" pitchFamily="-107" charset="-128"/>
              <a:cs typeface="Arial" panose="020B0604020202020204" pitchFamily="34" charset="0"/>
            </a:endParaRPr>
          </a:p>
          <a:p>
            <a:pPr lvl="0">
              <a:spcAft>
                <a:spcPts val="300"/>
              </a:spcAft>
            </a:pPr>
            <a:endParaRPr lang="en-US" altLang="en-US" sz="3200" dirty="0">
              <a:solidFill>
                <a:srgbClr val="06060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4949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3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altLang="en-US" sz="2800" b="1">
                <a:latin typeface="Georgia" panose="02040502050405020303" pitchFamily="18" charset="0"/>
              </a:rPr>
              <a:t>Resources</a:t>
            </a:r>
          </a:p>
        </p:txBody>
      </p:sp>
      <p:sp>
        <p:nvSpPr>
          <p:cNvPr id="54275" name="Content Placeholder 4"/>
          <p:cNvSpPr>
            <a:spLocks noGrp="1"/>
          </p:cNvSpPr>
          <p:nvPr>
            <p:ph idx="1"/>
          </p:nvPr>
        </p:nvSpPr>
        <p:spPr bwMode="auto">
          <a:xfrm>
            <a:off x="1828801" y="1481139"/>
            <a:ext cx="6880225" cy="2054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lang="en-US" altLang="en-US" sz="2000" b="1" dirty="0">
                <a:solidFill>
                  <a:schemeClr val="tx2"/>
                </a:solidFill>
                <a:latin typeface="Georgia" panose="02040502050405020303" pitchFamily="18" charset="0"/>
              </a:rPr>
              <a:t>For future applicants:</a:t>
            </a:r>
          </a:p>
          <a:p>
            <a:pPr marL="0" indent="0">
              <a:buNone/>
            </a:pPr>
            <a:r>
              <a:rPr lang="en-US" altLang="en-US" sz="2000" dirty="0">
                <a:solidFill>
                  <a:schemeClr val="tx2"/>
                </a:solidFill>
                <a:latin typeface="Georgia" panose="02040502050405020303" pitchFamily="18" charset="0"/>
              </a:rPr>
              <a:t>	</a:t>
            </a:r>
            <a:r>
              <a:rPr lang="en-US" altLang="en-US" sz="2000" dirty="0">
                <a:solidFill>
                  <a:schemeClr val="tx2"/>
                </a:solidFill>
                <a:latin typeface="Georgia" panose="02040502050405020303" pitchFamily="18" charset="0"/>
                <a:hlinkClick r:id="rId3"/>
              </a:rPr>
              <a:t>Application instructions</a:t>
            </a:r>
          </a:p>
          <a:p>
            <a:pPr marL="0" indent="0">
              <a:buNone/>
            </a:pPr>
            <a:r>
              <a:rPr lang="en-US" altLang="en-US" sz="2000" dirty="0">
                <a:solidFill>
                  <a:schemeClr val="tx2"/>
                </a:solidFill>
                <a:latin typeface="Georgia" panose="02040502050405020303" pitchFamily="18" charset="0"/>
              </a:rPr>
              <a:t>	</a:t>
            </a:r>
            <a:r>
              <a:rPr lang="en-US" altLang="en-US" sz="2000" dirty="0">
                <a:solidFill>
                  <a:schemeClr val="tx2"/>
                </a:solidFill>
                <a:latin typeface="Georgia" panose="02040502050405020303" pitchFamily="18" charset="0"/>
                <a:hlinkClick r:id="rId3"/>
              </a:rPr>
              <a:t>Tips to improve your application</a:t>
            </a:r>
            <a:endParaRPr lang="en-US" altLang="en-US" sz="2000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en-US" altLang="en-US" sz="2000" dirty="0">
                <a:solidFill>
                  <a:schemeClr val="tx2"/>
                </a:solidFill>
                <a:latin typeface="Georgia" panose="02040502050405020303" pitchFamily="18" charset="0"/>
              </a:rPr>
              <a:t>	</a:t>
            </a:r>
            <a:r>
              <a:rPr lang="en-US" altLang="en-US" sz="2000" dirty="0">
                <a:solidFill>
                  <a:schemeClr val="tx2"/>
                </a:solidFill>
                <a:latin typeface="Georgia" panose="02040502050405020303" pitchFamily="18" charset="0"/>
                <a:hlinkClick r:id="rId3"/>
              </a:rPr>
              <a:t>Fellowship Guides </a:t>
            </a:r>
            <a:r>
              <a:rPr lang="en-US" altLang="en-US" sz="2000" dirty="0">
                <a:solidFill>
                  <a:schemeClr val="tx2"/>
                </a:solidFill>
                <a:latin typeface="Georgia" panose="02040502050405020303" pitchFamily="18" charset="0"/>
              </a:rPr>
              <a:t> (Master’s and Certificate)</a:t>
            </a:r>
          </a:p>
          <a:p>
            <a:pPr marL="0" indent="0">
              <a:buNone/>
            </a:pPr>
            <a:r>
              <a:rPr lang="en-US" altLang="en-US" sz="2000" dirty="0">
                <a:solidFill>
                  <a:schemeClr val="tx2"/>
                </a:solidFill>
                <a:latin typeface="Georgia" panose="02040502050405020303" pitchFamily="18" charset="0"/>
              </a:rPr>
              <a:t>	</a:t>
            </a:r>
            <a:r>
              <a:rPr lang="en-US" altLang="en-US" sz="2000" dirty="0">
                <a:solidFill>
                  <a:schemeClr val="tx2"/>
                </a:solidFill>
                <a:latin typeface="Georgia" panose="02040502050405020303" pitchFamily="18" charset="0"/>
                <a:hlinkClick r:id="rId3"/>
              </a:rPr>
              <a:t>Application checklist video </a:t>
            </a:r>
            <a:endParaRPr lang="en-US" altLang="en-US" sz="2400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en-US" altLang="en-US" sz="2400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en-US" altLang="en-US" sz="2400" dirty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 marL="0" indent="0">
              <a:buNone/>
            </a:pPr>
            <a:endParaRPr lang="en-US" altLang="en-US" sz="24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54276" name="TextBox 1"/>
          <p:cNvSpPr txBox="1">
            <a:spLocks noChangeArrowheads="1"/>
          </p:cNvSpPr>
          <p:nvPr/>
        </p:nvSpPr>
        <p:spPr bwMode="auto">
          <a:xfrm>
            <a:off x="4038600" y="533401"/>
            <a:ext cx="662940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1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1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1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1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1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1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1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1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11" charset="-128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>
                <a:solidFill>
                  <a:srgbClr val="00246C"/>
                </a:solidFill>
                <a:latin typeface="Arial Narrow" panose="020B0606020202030204" pitchFamily="34" charset="0"/>
              </a:rPr>
              <a:t>Visit</a:t>
            </a:r>
            <a:r>
              <a:rPr lang="en-US" altLang="en-US" sz="2000">
                <a:solidFill>
                  <a:srgbClr val="00246C"/>
                </a:solidFill>
                <a:latin typeface="Arial Narrow" panose="020B0606020202030204" pitchFamily="34" charset="0"/>
              </a:rPr>
              <a:t> </a:t>
            </a:r>
            <a:r>
              <a:rPr lang="en-US" altLang="en-US" sz="2000">
                <a:solidFill>
                  <a:srgbClr val="958D85"/>
                </a:solidFill>
                <a:latin typeface="Arial Narrow" panose="020B0606020202030204" pitchFamily="34" charset="0"/>
                <a:hlinkClick r:id="rId3"/>
              </a:rPr>
              <a:t>www.rotary.org/en/peace-fellowships</a:t>
            </a:r>
            <a:r>
              <a:rPr lang="en-US" altLang="en-US" sz="2000">
                <a:solidFill>
                  <a:srgbClr val="958D85"/>
                </a:solidFill>
                <a:latin typeface="Arial Narrow" panose="020B0606020202030204" pitchFamily="34" charset="0"/>
              </a:rPr>
              <a:t> </a:t>
            </a:r>
            <a:r>
              <a:rPr lang="en-US" altLang="en-US" sz="2000">
                <a:solidFill>
                  <a:srgbClr val="00246C"/>
                </a:solidFill>
                <a:latin typeface="Arial Narrow" panose="020B0606020202030204" pitchFamily="34" charset="0"/>
              </a:rPr>
              <a:t>to access resources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altLang="en-US" sz="1800">
              <a:solidFill>
                <a:srgbClr val="958D85"/>
              </a:solidFill>
              <a:latin typeface="Calibri" panose="020F0502020204030204" pitchFamily="34" charset="0"/>
            </a:endParaRPr>
          </a:p>
        </p:txBody>
      </p:sp>
      <p:grpSp>
        <p:nvGrpSpPr>
          <p:cNvPr id="54277" name="Group 6"/>
          <p:cNvGrpSpPr>
            <a:grpSpLocks/>
          </p:cNvGrpSpPr>
          <p:nvPr/>
        </p:nvGrpSpPr>
        <p:grpSpPr bwMode="auto">
          <a:xfrm>
            <a:off x="2344738" y="3803651"/>
            <a:ext cx="2895600" cy="2005013"/>
            <a:chOff x="6430380" y="747922"/>
            <a:chExt cx="1968030" cy="1180798"/>
          </a:xfrm>
        </p:grpSpPr>
        <p:sp>
          <p:nvSpPr>
            <p:cNvPr id="8" name="Rounded Rectangle 7"/>
            <p:cNvSpPr/>
            <p:nvPr/>
          </p:nvSpPr>
          <p:spPr>
            <a:xfrm>
              <a:off x="6430380" y="747922"/>
              <a:ext cx="1968030" cy="1167709"/>
            </a:xfrm>
            <a:prstGeom prst="roundRect">
              <a:avLst>
                <a:gd name="adj" fmla="val 10000"/>
              </a:avLst>
            </a:pr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ounded Rectangle 4"/>
            <p:cNvSpPr/>
            <p:nvPr/>
          </p:nvSpPr>
          <p:spPr>
            <a:xfrm>
              <a:off x="6471381" y="764750"/>
              <a:ext cx="1898976" cy="11639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8580" tIns="68580" rIns="68580" bIns="68580"/>
            <a:lstStyle>
              <a:lvl1pPr defTabSz="8001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1pPr>
              <a:lvl2pPr marL="114300" indent="-114300" defTabSz="8001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2pPr>
              <a:lvl3pPr marL="1143000" indent="-228600" defTabSz="8001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3pPr>
              <a:lvl4pPr marL="1600200" indent="-228600" defTabSz="8001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4pPr>
              <a:lvl5pPr marL="2057400" indent="-228600" defTabSz="8001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5pPr>
              <a:lvl6pPr marL="2514600" indent="-228600" defTabSz="8001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6pPr>
              <a:lvl7pPr marL="2971800" indent="-228600" defTabSz="8001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7pPr>
              <a:lvl8pPr marL="3429000" indent="-228600" defTabSz="8001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8pPr>
              <a:lvl9pPr marL="3886200" indent="-228600" defTabSz="8001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9pPr>
            </a:lstStyle>
            <a:p>
              <a:pPr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altLang="en-US" sz="1800" b="1" dirty="0">
                  <a:solidFill>
                    <a:srgbClr val="00246C"/>
                  </a:solidFill>
                  <a:latin typeface="Georgia" panose="02040502050405020303" pitchFamily="18" charset="0"/>
                </a:rPr>
                <a:t>APPLICATION DEADLINE</a:t>
              </a:r>
            </a:p>
            <a:p>
              <a:pPr lvl="1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"/>
                <a:defRPr/>
              </a:pPr>
              <a:r>
                <a:rPr lang="en-US" altLang="en-US" sz="1800" b="1" u="sng" dirty="0">
                  <a:solidFill>
                    <a:srgbClr val="FF0000"/>
                  </a:solidFill>
                  <a:latin typeface="Georgia" panose="02040502050405020303" pitchFamily="18" charset="0"/>
                </a:rPr>
                <a:t>15 May </a:t>
              </a:r>
              <a:r>
                <a:rPr lang="en-US" altLang="en-US" sz="1800" b="1" dirty="0">
                  <a:solidFill>
                    <a:srgbClr val="FFFFFF"/>
                  </a:solidFill>
                  <a:latin typeface="Georgia" panose="02040502050405020303" pitchFamily="18" charset="0"/>
                </a:rPr>
                <a:t>to Rotary District</a:t>
              </a:r>
            </a:p>
            <a:p>
              <a:pPr lvl="1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"/>
                <a:defRPr/>
              </a:pPr>
              <a:r>
                <a:rPr lang="en-US" altLang="en-US" sz="1800" b="1" dirty="0">
                  <a:solidFill>
                    <a:srgbClr val="FFFFFF"/>
                  </a:solidFill>
                  <a:latin typeface="Georgia" panose="02040502050405020303" pitchFamily="18" charset="0"/>
                </a:rPr>
                <a:t>1 July to The Rotary Foundation</a:t>
              </a:r>
            </a:p>
          </p:txBody>
        </p:sp>
      </p:grpSp>
      <p:pic>
        <p:nvPicPr>
          <p:cNvPr id="54278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535363"/>
            <a:ext cx="4419600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78BC29EA-25D2-CA4E-A2EA-DCEDFBC5AC68}"/>
              </a:ext>
            </a:extLst>
          </p:cNvPr>
          <p:cNvSpPr txBox="1">
            <a:spLocks/>
          </p:cNvSpPr>
          <p:nvPr/>
        </p:nvSpPr>
        <p:spPr>
          <a:xfrm>
            <a:off x="155893" y="349596"/>
            <a:ext cx="9149184" cy="8408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4400" b="1" i="0" kern="1200">
                <a:solidFill>
                  <a:srgbClr val="48595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FFFF"/>
                </a:solidFill>
              </a:rPr>
              <a:t>Rotary Peace Centers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8104" y="4723026"/>
            <a:ext cx="3432517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Caption here. Replace the map image with a graphic from the web or your documents.</a:t>
            </a:r>
          </a:p>
        </p:txBody>
      </p:sp>
      <p:sp>
        <p:nvSpPr>
          <p:cNvPr id="9" name="Rectangle 8"/>
          <p:cNvSpPr/>
          <p:nvPr/>
        </p:nvSpPr>
        <p:spPr>
          <a:xfrm>
            <a:off x="1362269" y="349596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ヒラギノ角ゴ Pro W3" pitchFamily="-107" charset="-128"/>
                <a:cs typeface="Arial" panose="020B0604020202020204" pitchFamily="34" charset="0"/>
              </a:rPr>
              <a:t>For more information</a:t>
            </a:r>
            <a:endParaRPr lang="en-US" altLang="en-US" sz="32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Milton T Butterworth ">
            <a:extLst>
              <a:ext uri="{FF2B5EF4-FFF2-40B4-BE49-F238E27FC236}">
                <a16:creationId xmlns:a16="http://schemas.microsoft.com/office/drawing/2014/main" id="{85CBD543-E2A8-486A-835A-8D1D58745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40" y="1184054"/>
            <a:ext cx="4489891" cy="4489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9F1C69B-4E88-4739-B464-9D23800F40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4020791"/>
              </p:ext>
            </p:extLst>
          </p:nvPr>
        </p:nvGraphicFramePr>
        <p:xfrm>
          <a:off x="5342278" y="1190566"/>
          <a:ext cx="6716151" cy="3493770"/>
        </p:xfrm>
        <a:graphic>
          <a:graphicData uri="http://schemas.openxmlformats.org/drawingml/2006/table">
            <a:tbl>
              <a:tblPr/>
              <a:tblGrid>
                <a:gridCol w="6716151">
                  <a:extLst>
                    <a:ext uri="{9D8B030D-6E8A-4147-A177-3AD203B41FA5}">
                      <a16:colId xmlns:a16="http://schemas.microsoft.com/office/drawing/2014/main" val="2000501956"/>
                    </a:ext>
                  </a:extLst>
                </a:gridCol>
              </a:tblGrid>
              <a:tr h="1825727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effectLst/>
                          <a:latin typeface="Tahoma" panose="020B0604030504040204" pitchFamily="34" charset="0"/>
                        </a:rPr>
                        <a:t>Milton T Butterworth</a:t>
                      </a:r>
                    </a:p>
                    <a:p>
                      <a:endParaRPr lang="en-US" sz="4400" b="1" dirty="0">
                        <a:effectLst/>
                        <a:latin typeface="Tahoma" panose="020B0604030504040204" pitchFamily="34" charset="0"/>
                      </a:endParaRPr>
                    </a:p>
                    <a:p>
                      <a:r>
                        <a:rPr lang="en-US" sz="2800" dirty="0">
                          <a:effectLst/>
                          <a:latin typeface="Tahoma" panose="020B0604030504040204" pitchFamily="34" charset="0"/>
                          <a:hlinkClick r:id="rId4"/>
                        </a:rPr>
                        <a:t>milton.butterworth@unchealth.unc.edu</a:t>
                      </a:r>
                      <a:r>
                        <a:rPr lang="en-US" sz="2800" dirty="0">
                          <a:effectLst/>
                          <a:latin typeface="Tahoma" panose="020B0604030504040204" pitchFamily="34" charset="0"/>
                        </a:rPr>
                        <a:t>  </a:t>
                      </a:r>
                    </a:p>
                    <a:p>
                      <a:endParaRPr lang="en-US" sz="2800" dirty="0">
                        <a:effectLst/>
                        <a:latin typeface="Tahoma" panose="020B0604030504040204" pitchFamily="34" charset="0"/>
                      </a:endParaRPr>
                    </a:p>
                    <a:p>
                      <a:r>
                        <a:rPr lang="en-US" sz="2800" b="0" i="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Cell:    828-551-5537</a:t>
                      </a:r>
                    </a:p>
                    <a:p>
                      <a:endParaRPr lang="en-US" sz="2800" b="0" i="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  <a:p>
                      <a:r>
                        <a:rPr lang="en-US" sz="2800" b="0" i="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Rotary Club of Hendersonville </a:t>
                      </a:r>
                      <a:endParaRPr lang="en-US" sz="2800" dirty="0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26359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56882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143000"/>
          </a:xfr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/>
          <a:p>
            <a:pPr>
              <a:spcBef>
                <a:spcPts val="0"/>
              </a:spcBef>
              <a:tabLst>
                <a:tab pos="457200" algn="l"/>
              </a:tabLst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Global  Grant Scholarship vs. </a:t>
            </a:r>
            <a:b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Rotary Peace Fellowship?</a:t>
            </a:r>
            <a:endParaRPr lang="en-US" sz="3600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905000" y="1143000"/>
            <a:ext cx="4040188" cy="639762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Global Grant Scholarship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1754188" y="1752600"/>
            <a:ext cx="4191000" cy="4572000"/>
          </a:xfrm>
        </p:spPr>
        <p:txBody>
          <a:bodyPr>
            <a:normAutofit fontScale="85000" lnSpcReduction="20000"/>
          </a:bodyPr>
          <a:lstStyle/>
          <a:p>
            <a:pPr marL="0" indent="0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Funded</a:t>
            </a:r>
            <a:r>
              <a:rPr lang="en-US" sz="2000" dirty="0"/>
              <a:t>: by Club and District</a:t>
            </a:r>
          </a:p>
          <a:p>
            <a:pPr marL="0" indent="0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Qualifications</a:t>
            </a:r>
            <a:r>
              <a:rPr lang="en-US" sz="2000" dirty="0"/>
              <a:t>: Bach degree and acceptance letter.</a:t>
            </a:r>
          </a:p>
          <a:p>
            <a:pPr marL="0" indent="0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Application process</a:t>
            </a:r>
            <a:r>
              <a:rPr lang="en-US" sz="2000" u="sng" dirty="0"/>
              <a:t> open year- round</a:t>
            </a:r>
            <a:r>
              <a:rPr lang="en-US" sz="2000" dirty="0"/>
              <a:t>. For scholars with a Fall start, date must complete/send grant application to District by 15 May and then TRF by 30 Jun. </a:t>
            </a:r>
          </a:p>
          <a:p>
            <a:pPr marL="0" indent="0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Selection</a:t>
            </a:r>
            <a:r>
              <a:rPr lang="en-US" sz="2000" dirty="0"/>
              <a:t>: virtually any international university.</a:t>
            </a:r>
          </a:p>
          <a:p>
            <a:pPr marL="0" indent="0"/>
            <a:r>
              <a:rPr lang="en-US" sz="2000" b="1" dirty="0"/>
              <a:t>University Acceptance: </a:t>
            </a:r>
            <a:r>
              <a:rPr lang="en-US" sz="2000" dirty="0"/>
              <a:t>Before      			           selection</a:t>
            </a:r>
          </a:p>
          <a:p>
            <a:pPr marL="0" indent="0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Decision</a:t>
            </a:r>
            <a:r>
              <a:rPr lang="en-US" sz="2000" dirty="0"/>
              <a:t>: Foundation decision takes about 3-4 weeks.</a:t>
            </a:r>
          </a:p>
          <a:p>
            <a:pPr marL="0" indent="0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Reports</a:t>
            </a:r>
            <a:r>
              <a:rPr lang="en-US" sz="2000" dirty="0"/>
              <a:t>: Annual &amp; final grant progress report by club.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6096001" y="1143000"/>
            <a:ext cx="4041775" cy="639762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Peace Fellowship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6172200" y="1828800"/>
            <a:ext cx="4191000" cy="4495800"/>
          </a:xfrm>
        </p:spPr>
        <p:txBody>
          <a:bodyPr>
            <a:normAutofit fontScale="85000" lnSpcReduction="20000"/>
          </a:bodyPr>
          <a:lstStyle/>
          <a:p>
            <a:pPr marL="0" indent="0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Funded</a:t>
            </a:r>
            <a:r>
              <a:rPr lang="en-US" sz="2000" dirty="0"/>
              <a:t>: Entirely by RI</a:t>
            </a:r>
          </a:p>
          <a:p>
            <a:pPr marL="0" indent="0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Qualification</a:t>
            </a:r>
            <a:r>
              <a:rPr lang="en-US" sz="2000" dirty="0"/>
              <a:t>: Bach. degree and three years field experience. </a:t>
            </a:r>
          </a:p>
          <a:p>
            <a:pPr marL="0" indent="0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Application process</a:t>
            </a:r>
            <a:r>
              <a:rPr lang="en-US" sz="2000" dirty="0"/>
              <a:t> </a:t>
            </a:r>
            <a:r>
              <a:rPr lang="en-US" sz="2000" u="sng" dirty="0"/>
              <a:t>season open only from Feb - Jun </a:t>
            </a:r>
            <a:r>
              <a:rPr lang="en-US" sz="2000" dirty="0"/>
              <a:t>each year. Vetted applicants must reach District committee for interview by 1 Jun, endorsement to TRF by 1 July.</a:t>
            </a:r>
          </a:p>
          <a:p>
            <a:pPr marL="0" indent="0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Selection</a:t>
            </a:r>
            <a:r>
              <a:rPr lang="en-US" sz="2000" dirty="0"/>
              <a:t>: restricted to eight  select universities  offering Rotary fellow program.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University Acceptance: </a:t>
            </a:r>
            <a:r>
              <a:rPr lang="en-US" sz="2200" dirty="0">
                <a:solidFill>
                  <a:prstClr val="black"/>
                </a:solidFill>
                <a:latin typeface="Calibri"/>
              </a:rPr>
              <a:t>After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			           selection</a:t>
            </a:r>
            <a:endParaRPr lang="en-US" sz="2000" dirty="0"/>
          </a:p>
          <a:p>
            <a:pPr marL="0" indent="0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Decision</a:t>
            </a:r>
            <a:r>
              <a:rPr lang="en-US" sz="2000" dirty="0"/>
              <a:t>: TRF decision takes  four months, announced  in November for July academic start.</a:t>
            </a:r>
          </a:p>
          <a:p>
            <a:pPr marL="0" indent="0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Reports</a:t>
            </a:r>
            <a:r>
              <a:rPr lang="en-US" sz="2000" dirty="0"/>
              <a:t>: None</a:t>
            </a:r>
          </a:p>
          <a:p>
            <a:pPr marL="0" indent="0"/>
            <a:r>
              <a:rPr lang="en-US" sz="2200" dirty="0">
                <a:solidFill>
                  <a:srgbClr val="FF0000"/>
                </a:solidFill>
              </a:rPr>
              <a:t>Highly competitive !</a:t>
            </a:r>
          </a:p>
          <a:p>
            <a:pPr marL="0" indent="0">
              <a:buNone/>
            </a:pPr>
            <a:r>
              <a:rPr lang="en-US" sz="2000" dirty="0"/>
              <a:t>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2400" b="1">
                <a:latin typeface="Georgia" panose="02040502050405020303" pitchFamily="18" charset="0"/>
              </a:rPr>
              <a:t>Rotary Peace Centers - Fellowships</a:t>
            </a:r>
            <a:endParaRPr lang="en-US" altLang="en-US" sz="2400">
              <a:latin typeface="Georgia" panose="02040502050405020303" pitchFamily="18" charset="0"/>
            </a:endParaRPr>
          </a:p>
        </p:txBody>
      </p:sp>
      <p:sp>
        <p:nvSpPr>
          <p:cNvPr id="21507" name="Rectangle 5"/>
          <p:cNvSpPr>
            <a:spLocks noChangeArrowheads="1"/>
          </p:cNvSpPr>
          <p:nvPr/>
        </p:nvSpPr>
        <p:spPr bwMode="auto">
          <a:xfrm>
            <a:off x="6324600" y="1905000"/>
            <a:ext cx="4191000" cy="331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11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1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1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1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1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1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1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1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11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ts val="300"/>
              </a:spcAft>
            </a:pPr>
            <a:r>
              <a:rPr lang="en-US" altLang="en-US" sz="2300" b="1">
                <a:solidFill>
                  <a:srgbClr val="697D8F"/>
                </a:solidFill>
                <a:latin typeface="Georgia" panose="02040502050405020303" pitchFamily="18" charset="0"/>
              </a:rPr>
              <a:t>The Rotary Peace Centers program has a vision of sustainable peace:  </a:t>
            </a:r>
          </a:p>
          <a:p>
            <a:pPr algn="ctr" fontAlgn="base">
              <a:spcBef>
                <a:spcPct val="0"/>
              </a:spcBef>
              <a:spcAft>
                <a:spcPts val="300"/>
              </a:spcAft>
            </a:pPr>
            <a:r>
              <a:rPr lang="en-US" altLang="en-US" sz="2300">
                <a:solidFill>
                  <a:srgbClr val="697D8F"/>
                </a:solidFill>
                <a:latin typeface="Georgia" panose="02040502050405020303" pitchFamily="18" charset="0"/>
              </a:rPr>
              <a:t>encompassing a network of peacebuilders and community leaders dedicated to preventing and resolving conflicts across the global community</a:t>
            </a:r>
          </a:p>
        </p:txBody>
      </p:sp>
      <p:pic>
        <p:nvPicPr>
          <p:cNvPr id="21508" name="Picture 5" descr="C:\Users\cunnings\Desktop\PCDN ADS\20150604_BR_06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800" y="2065338"/>
            <a:ext cx="4495800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59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6767219" y="2277623"/>
            <a:ext cx="5266172" cy="2677656"/>
          </a:xfrm>
          <a:prstGeom prst="rect">
            <a:avLst/>
          </a:prstGeom>
        </p:spPr>
        <p:txBody>
          <a:bodyPr wrap="square" lIns="0" anchor="t">
            <a:spAutoFit/>
          </a:bodyPr>
          <a:lstStyle/>
          <a:p>
            <a:pPr>
              <a:spcAft>
                <a:spcPts val="225"/>
              </a:spcAft>
              <a:defRPr/>
            </a:pP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Rotary partners with 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eight leading universities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host Rotary Peace Center programs that empower, educate, and increase the capacity of peacebuilders.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17"/>
          <a:stretch/>
        </p:blipFill>
        <p:spPr>
          <a:xfrm>
            <a:off x="-1142573" y="-55984"/>
            <a:ext cx="7352522" cy="691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0274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B58910-04FE-F041-B23E-E6D77357CD21}"/>
              </a:ext>
            </a:extLst>
          </p:cNvPr>
          <p:cNvSpPr/>
          <p:nvPr/>
        </p:nvSpPr>
        <p:spPr>
          <a:xfrm flipV="1">
            <a:off x="0" y="0"/>
            <a:ext cx="12192000" cy="1190445"/>
          </a:xfrm>
          <a:prstGeom prst="rect">
            <a:avLst/>
          </a:prstGeom>
          <a:solidFill>
            <a:srgbClr val="2D55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78BC29EA-25D2-CA4E-A2EA-DCEDFBC5AC68}"/>
              </a:ext>
            </a:extLst>
          </p:cNvPr>
          <p:cNvSpPr txBox="1">
            <a:spLocks/>
          </p:cNvSpPr>
          <p:nvPr/>
        </p:nvSpPr>
        <p:spPr>
          <a:xfrm>
            <a:off x="155893" y="349596"/>
            <a:ext cx="9149184" cy="8408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4400" b="1" i="0" kern="1200">
                <a:solidFill>
                  <a:srgbClr val="48595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FFFF"/>
                </a:solidFill>
              </a:rPr>
              <a:t>Rotary Peace Centers</a:t>
            </a: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502" y="1540041"/>
            <a:ext cx="10300996" cy="5176276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30485" y="6007615"/>
            <a:ext cx="4419600" cy="850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900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0">
              <a:srgbClr val="2D5596"/>
            </a:gs>
            <a:gs pos="50000">
              <a:schemeClr val="bg1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636590" y="0"/>
            <a:ext cx="5266172" cy="6858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lnSpc>
                <a:spcPct val="150000"/>
              </a:lnSpc>
              <a:buSzPct val="115000"/>
            </a:pPr>
            <a:r>
              <a:rPr lang="en-US" sz="2000" b="1" dirty="0">
                <a:solidFill>
                  <a:srgbClr val="48595D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Master’s program:</a:t>
            </a:r>
          </a:p>
          <a:p>
            <a:pPr marL="342900" indent="-342900">
              <a:lnSpc>
                <a:spcPct val="150000"/>
              </a:lnSpc>
              <a:buSzPct val="115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8595D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Those near the start of their careers</a:t>
            </a:r>
          </a:p>
          <a:p>
            <a:pPr marL="342900" indent="-342900">
              <a:lnSpc>
                <a:spcPct val="150000"/>
              </a:lnSpc>
              <a:buSzPct val="115000"/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48595D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50</a:t>
            </a:r>
            <a:r>
              <a:rPr lang="en-US" sz="2000" dirty="0">
                <a:solidFill>
                  <a:srgbClr val="48595D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fellows per year (10 per center)</a:t>
            </a:r>
          </a:p>
          <a:p>
            <a:pPr marL="342900" indent="-342900">
              <a:lnSpc>
                <a:spcPct val="150000"/>
              </a:lnSpc>
              <a:buSzPct val="115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8595D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15-24 month course</a:t>
            </a:r>
          </a:p>
          <a:p>
            <a:pPr marL="342900" indent="-342900">
              <a:lnSpc>
                <a:spcPct val="150000"/>
              </a:lnSpc>
              <a:buSzPct val="115000"/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48595D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SzPct val="115000"/>
            </a:pPr>
            <a:r>
              <a:rPr lang="en-US" sz="2000" b="1" dirty="0">
                <a:solidFill>
                  <a:srgbClr val="48595D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Certificate program:</a:t>
            </a:r>
          </a:p>
          <a:p>
            <a:pPr marL="342900" indent="-342900">
              <a:lnSpc>
                <a:spcPct val="150000"/>
              </a:lnSpc>
              <a:buSzPct val="115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8595D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Proven peace and development leaders</a:t>
            </a:r>
          </a:p>
          <a:p>
            <a:pPr marL="342900" indent="-342900">
              <a:lnSpc>
                <a:spcPct val="150000"/>
              </a:lnSpc>
              <a:buSzPct val="115000"/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48595D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80</a:t>
            </a:r>
            <a:r>
              <a:rPr lang="en-US" sz="2000" dirty="0">
                <a:solidFill>
                  <a:srgbClr val="48595D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fellows per year (20 per cohort) </a:t>
            </a:r>
          </a:p>
          <a:p>
            <a:pPr marL="342900" indent="-342900">
              <a:lnSpc>
                <a:spcPct val="150000"/>
              </a:lnSpc>
              <a:buSzPct val="115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8595D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One-year program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00210" y="734414"/>
            <a:ext cx="4587611" cy="1938992"/>
          </a:xfrm>
          <a:prstGeom prst="rect">
            <a:avLst/>
          </a:prstGeom>
        </p:spPr>
        <p:txBody>
          <a:bodyPr wrap="square" lIns="0" rIns="0" anchor="b">
            <a:spAutoFit/>
          </a:bodyPr>
          <a:lstStyle/>
          <a:p>
            <a:pPr algn="ctr">
              <a:spcAft>
                <a:spcPts val="225"/>
              </a:spcAft>
              <a:defRPr/>
            </a:pPr>
            <a:r>
              <a:rPr lang="en-US" alt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</a:t>
            </a:r>
            <a:r>
              <a:rPr lang="en-US" alt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130</a:t>
            </a:r>
            <a:r>
              <a:rPr lang="en-US" alt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Rotary Peace Fellows are chosen annually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547" y="2975633"/>
            <a:ext cx="5187821" cy="3458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4111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0">
              <a:schemeClr val="bg1"/>
            </a:gs>
            <a:gs pos="50000">
              <a:srgbClr val="2D5596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50920" y="784932"/>
            <a:ext cx="5091464" cy="1113125"/>
          </a:xfrm>
          <a:prstGeom prst="rect">
            <a:avLst/>
          </a:prstGeom>
        </p:spPr>
        <p:txBody>
          <a:bodyPr wrap="square" lIns="0" rIns="0" anchor="b">
            <a:spAutoFit/>
          </a:bodyPr>
          <a:lstStyle/>
          <a:p>
            <a:pPr lvl="0">
              <a:lnSpc>
                <a:spcPts val="4000"/>
              </a:lnSpc>
            </a:pPr>
            <a:r>
              <a:rPr lang="en-US" sz="4400" b="1" dirty="0">
                <a:solidFill>
                  <a:srgbClr val="48595D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Master’s program</a:t>
            </a:r>
          </a:p>
          <a:p>
            <a:pPr lvl="0"/>
            <a:r>
              <a:rPr lang="en-US" sz="3300" dirty="0">
                <a:solidFill>
                  <a:srgbClr val="48595D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Fellowship components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450920" y="1989832"/>
            <a:ext cx="4942174" cy="0"/>
          </a:xfrm>
          <a:prstGeom prst="line">
            <a:avLst/>
          </a:prstGeom>
          <a:ln w="28575">
            <a:solidFill>
              <a:srgbClr val="4859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25143" y="248287"/>
            <a:ext cx="5507224" cy="6357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Screen Clippi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3935" y="2466012"/>
            <a:ext cx="1776614" cy="1833460"/>
          </a:xfrm>
          <a:prstGeom prst="rect">
            <a:avLst/>
          </a:prstGeom>
        </p:spPr>
      </p:pic>
      <p:pic>
        <p:nvPicPr>
          <p:cNvPr id="12" name="Picture 11" descr="Screen Clippin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64850" y="2466012"/>
            <a:ext cx="1642040" cy="1833460"/>
          </a:xfrm>
          <a:prstGeom prst="rect">
            <a:avLst/>
          </a:prstGeom>
        </p:spPr>
      </p:pic>
      <p:pic>
        <p:nvPicPr>
          <p:cNvPr id="13" name="Picture 12" descr="Screen Clippin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5125" y="2466012"/>
            <a:ext cx="1548883" cy="1833460"/>
          </a:xfrm>
          <a:prstGeom prst="rect">
            <a:avLst/>
          </a:prstGeom>
        </p:spPr>
      </p:pic>
      <p:pic>
        <p:nvPicPr>
          <p:cNvPr id="14" name="Picture 13" descr="Screen Clipping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2242" y="4621110"/>
            <a:ext cx="1548882" cy="1833460"/>
          </a:xfrm>
          <a:prstGeom prst="rect">
            <a:avLst/>
          </a:prstGeom>
        </p:spPr>
      </p:pic>
      <p:pic>
        <p:nvPicPr>
          <p:cNvPr id="15" name="Picture 14" descr="Screen Clipping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3327" y="4621110"/>
            <a:ext cx="1766239" cy="1833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165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0">
              <a:schemeClr val="bg1"/>
            </a:gs>
            <a:gs pos="50000">
              <a:srgbClr val="2D5596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50920" y="519717"/>
            <a:ext cx="5091464" cy="1107996"/>
          </a:xfrm>
          <a:prstGeom prst="rect">
            <a:avLst/>
          </a:prstGeom>
        </p:spPr>
        <p:txBody>
          <a:bodyPr wrap="square" lIns="0" rIns="0" anchor="b">
            <a:spAutoFit/>
          </a:bodyPr>
          <a:lstStyle/>
          <a:p>
            <a:pPr lvl="0"/>
            <a:r>
              <a:rPr lang="en-US" sz="3300" dirty="0">
                <a:solidFill>
                  <a:srgbClr val="48595D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Master’s degree candidates must: 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450920" y="1840542"/>
            <a:ext cx="4942174" cy="0"/>
          </a:xfrm>
          <a:prstGeom prst="line">
            <a:avLst/>
          </a:prstGeom>
          <a:ln w="28575">
            <a:solidFill>
              <a:srgbClr val="4859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304800" y="2283596"/>
            <a:ext cx="523758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859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proficient in English</a:t>
            </a:r>
          </a:p>
          <a:p>
            <a:pPr lvl="0"/>
            <a:endParaRPr lang="en-US" sz="2000" dirty="0">
              <a:solidFill>
                <a:srgbClr val="48595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859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a bachelor’s degree </a:t>
            </a:r>
          </a:p>
          <a:p>
            <a:pPr lvl="0"/>
            <a:endParaRPr lang="en-US" sz="2000" dirty="0">
              <a:solidFill>
                <a:srgbClr val="48595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859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a strong and proven commitment to cross-cultural understanding and peace</a:t>
            </a:r>
          </a:p>
          <a:p>
            <a:pPr lvl="0"/>
            <a:endParaRPr lang="en-US" sz="2000" dirty="0">
              <a:solidFill>
                <a:srgbClr val="48595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859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Demonstrate leadership skills </a:t>
            </a:r>
          </a:p>
          <a:p>
            <a:pPr lvl="0"/>
            <a:endParaRPr lang="en-US" sz="2000" dirty="0">
              <a:solidFill>
                <a:srgbClr val="48595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859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at least </a:t>
            </a:r>
            <a:r>
              <a:rPr lang="en-US" sz="2000" dirty="0">
                <a:solidFill>
                  <a:srgbClr val="48595D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three years of full-time experience</a:t>
            </a:r>
            <a:r>
              <a:rPr lang="en-US" sz="2000" dirty="0">
                <a:solidFill>
                  <a:srgbClr val="4859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peace or development work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6286" y="317241"/>
            <a:ext cx="5395963" cy="6270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9353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0">
              <a:schemeClr val="bg1"/>
            </a:gs>
            <a:gs pos="50000">
              <a:srgbClr val="2D5596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590463" y="429661"/>
            <a:ext cx="5293088" cy="1113125"/>
          </a:xfrm>
          <a:prstGeom prst="rect">
            <a:avLst/>
          </a:prstGeom>
        </p:spPr>
        <p:txBody>
          <a:bodyPr wrap="square" lIns="0" rIns="0" anchor="b">
            <a:spAutoFit/>
          </a:bodyPr>
          <a:lstStyle/>
          <a:p>
            <a:pPr lvl="0">
              <a:lnSpc>
                <a:spcPts val="4000"/>
              </a:lnSpc>
            </a:pP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Certificate program</a:t>
            </a:r>
          </a:p>
          <a:p>
            <a:pPr lvl="0"/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Fellowship components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6590463" y="1956462"/>
            <a:ext cx="4942174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" t="5830" r="4239" b="1478"/>
          <a:stretch/>
        </p:blipFill>
        <p:spPr>
          <a:xfrm>
            <a:off x="0" y="242596"/>
            <a:ext cx="6107850" cy="6959007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3368" y="2926701"/>
            <a:ext cx="5348151" cy="3567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11170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Rotary Palette">
      <a:dk1>
        <a:srgbClr val="01B4E7"/>
      </a:dk1>
      <a:lt1>
        <a:srgbClr val="FFFFFF"/>
      </a:lt1>
      <a:dk2>
        <a:srgbClr val="01B4E7"/>
      </a:dk2>
      <a:lt2>
        <a:srgbClr val="FFFFFF"/>
      </a:lt2>
      <a:accent1>
        <a:srgbClr val="F7A81B"/>
      </a:accent1>
      <a:accent2>
        <a:srgbClr val="D91B5C"/>
      </a:accent2>
      <a:accent3>
        <a:srgbClr val="009999"/>
      </a:accent3>
      <a:accent4>
        <a:srgbClr val="872175"/>
      </a:accent4>
      <a:accent5>
        <a:srgbClr val="FF7600"/>
      </a:accent5>
      <a:accent6>
        <a:srgbClr val="005DAA"/>
      </a:accent6>
      <a:hlink>
        <a:srgbClr val="17458F"/>
      </a:hlink>
      <a:folHlink>
        <a:srgbClr val="C9DEE9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Design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C0041018965C148B8386E7CAFFFD3D7" ma:contentTypeVersion="8" ma:contentTypeDescription="Create a new document." ma:contentTypeScope="" ma:versionID="679cfdc95dae346a0ca1cfcdf3aaecd6">
  <xsd:schema xmlns:xsd="http://www.w3.org/2001/XMLSchema" xmlns:xs="http://www.w3.org/2001/XMLSchema" xmlns:p="http://schemas.microsoft.com/office/2006/metadata/properties" xmlns:ns2="41d4868e-e7c5-4a0f-bea8-40f63a832f74" xmlns:ns3="069370df-1b75-469d-a9d4-424b0b9f5a67" targetNamespace="http://schemas.microsoft.com/office/2006/metadata/properties" ma:root="true" ma:fieldsID="f116359a7c4b5f93ab883130c5fc3b9c" ns2:_="" ns3:_="">
    <xsd:import namespace="41d4868e-e7c5-4a0f-bea8-40f63a832f74"/>
    <xsd:import namespace="069370df-1b75-469d-a9d4-424b0b9f5a6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d4868e-e7c5-4a0f-bea8-40f63a832f7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9370df-1b75-469d-a9d4-424b0b9f5a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28AEC73-C6AF-4D82-A88D-40F25B0FCCE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1d4868e-e7c5-4a0f-bea8-40f63a832f74"/>
    <ds:schemaRef ds:uri="069370df-1b75-469d-a9d4-424b0b9f5a6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03B2602-251D-43AC-BA87-8AC0BBC6823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4E338B2-120F-4B07-96F9-4BE3D65B8E2C}">
  <ds:schemaRefs>
    <ds:schemaRef ds:uri="http://schemas.microsoft.com/sharepoint/v3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schemas.microsoft.com/office/2006/documentManagement/types"/>
    <ds:schemaRef ds:uri="1f097dfa-9cbd-4f84-9850-6e7cae909781"/>
    <ds:schemaRef ds:uri="http://purl.org/dc/elements/1.1/"/>
    <ds:schemaRef ds:uri="http://schemas.microsoft.com/office/2006/metadata/properties"/>
    <ds:schemaRef ds:uri="31cc3d0e-5959-4987-9d20-de23da659f5c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55260</TotalTime>
  <Words>2188</Words>
  <Application>Microsoft Office PowerPoint</Application>
  <PresentationFormat>Widescreen</PresentationFormat>
  <Paragraphs>246</Paragraphs>
  <Slides>16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Arial</vt:lpstr>
      <vt:lpstr>Arial Narrow</vt:lpstr>
      <vt:lpstr>Calibri</vt:lpstr>
      <vt:lpstr>Calibri Light</vt:lpstr>
      <vt:lpstr>Corbel</vt:lpstr>
      <vt:lpstr>Georgia</vt:lpstr>
      <vt:lpstr>Tahoma</vt:lpstr>
      <vt:lpstr>Times New Roman</vt:lpstr>
      <vt:lpstr>Office Theme</vt:lpstr>
      <vt:lpstr>1_Office Theme</vt:lpstr>
      <vt:lpstr>Custom Design</vt:lpstr>
      <vt:lpstr>PowerPoint Presentation</vt:lpstr>
      <vt:lpstr>Global  Grant Scholarship vs.  Rotary Peace Fellowship?</vt:lpstr>
      <vt:lpstr>Rotary Peace Centers - Fellowships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Resources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 Brown</dc:creator>
  <cp:lastModifiedBy>John Davis</cp:lastModifiedBy>
  <cp:revision>216</cp:revision>
  <cp:lastPrinted>2017-11-30T20:29:21Z</cp:lastPrinted>
  <dcterms:created xsi:type="dcterms:W3CDTF">2017-11-08T19:31:04Z</dcterms:created>
  <dcterms:modified xsi:type="dcterms:W3CDTF">2022-02-26T15:43:16Z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0x0101001C0041018965C148B8386E7CAFFFD3D7</vt:lpwstr>
  </property>
</Properties>
</file>