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  <p:sldMasterId id="2147483715" r:id="rId4"/>
  </p:sldMasterIdLst>
  <p:notesMasterIdLst>
    <p:notesMasterId r:id="rId30"/>
  </p:notesMasterIdLst>
  <p:handoutMasterIdLst>
    <p:handoutMasterId r:id="rId31"/>
  </p:handoutMasterIdLst>
  <p:sldIdLst>
    <p:sldId id="363" r:id="rId5"/>
    <p:sldId id="256" r:id="rId6"/>
    <p:sldId id="257" r:id="rId7"/>
    <p:sldId id="312" r:id="rId8"/>
    <p:sldId id="270" r:id="rId9"/>
    <p:sldId id="302" r:id="rId10"/>
    <p:sldId id="269" r:id="rId11"/>
    <p:sldId id="267" r:id="rId12"/>
    <p:sldId id="268" r:id="rId13"/>
    <p:sldId id="313" r:id="rId14"/>
    <p:sldId id="271" r:id="rId15"/>
    <p:sldId id="287" r:id="rId16"/>
    <p:sldId id="368" r:id="rId17"/>
    <p:sldId id="272" r:id="rId18"/>
    <p:sldId id="364" r:id="rId19"/>
    <p:sldId id="366" r:id="rId20"/>
    <p:sldId id="365" r:id="rId21"/>
    <p:sldId id="367" r:id="rId22"/>
    <p:sldId id="290" r:id="rId23"/>
    <p:sldId id="300" r:id="rId24"/>
    <p:sldId id="303" r:id="rId25"/>
    <p:sldId id="307" r:id="rId26"/>
    <p:sldId id="276" r:id="rId27"/>
    <p:sldId id="278" r:id="rId28"/>
    <p:sldId id="310" r:id="rId29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cho, David Vincent" initials="BDV" lastIdx="2" clrIdx="0"/>
  <p:cmAuthor id="2" name="Heather Antti" initials="HJA" lastIdx="1" clrIdx="1">
    <p:extLst>
      <p:ext uri="{19B8F6BF-5375-455C-9EA6-DF929625EA0E}">
        <p15:presenceInfo xmlns:p15="http://schemas.microsoft.com/office/powerpoint/2012/main" userId="Heather Ant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CC"/>
    <a:srgbClr val="005DAA"/>
    <a:srgbClr val="585858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454" autoAdjust="0"/>
  </p:normalViewPr>
  <p:slideViewPr>
    <p:cSldViewPr snapToGrid="0" snapToObjects="1">
      <p:cViewPr varScale="1">
        <p:scale>
          <a:sx n="113" d="100"/>
          <a:sy n="113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2472119-3831-48BB-9508-15914C34B41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26DEC9E-81A3-4513-BEBA-4A525C7B8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B8DB3F3-860C-4A3A-BEC9-A48018DA9C27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4BEC3E-2BB1-4E7B-A9CA-6246A2BD3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FFD52F4-E570-42E9-85B9-3E3B8E293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4A4C62-0276-45A8-8640-922DA29DB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itchFamily="-84" charset="-128"/>
              </a:rPr>
              <a:t>	What difference does one contribution make?   It’s a raindrop, but If your contribution joins 1.2 million other Rotarian contributions, it becomes a river of Good Will. 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A257F2D-6457-40C7-B42F-4C809CE97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2866F-10FA-46CE-A3D6-3F48369C161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8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1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5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30063-0FDF-41BA-A3E2-EB4D2430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7A0E6-461B-45ED-AD1A-44D13EDB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391F-7269-4B43-85EE-C913574B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3F11D-6162-412D-9468-B87E7015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7CB5-EFA2-4200-A0B4-8D32FB14F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1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33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50">
                <a:solidFill>
                  <a:srgbClr val="00AEEF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656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33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50">
                <a:solidFill>
                  <a:srgbClr val="005DAA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138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33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240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33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5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4641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33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5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260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4" r:id="rId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419FF-0740-4807-8364-088D815374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6B129C8-5D30-4365-9326-AA6EFCEDF1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6175"/>
            <a:ext cx="21272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F3BB5B-3A84-4358-8591-CEA51D1C8D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8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ransition spd="med">
    <p:fade/>
  </p:transition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sarahleatham@gmail.com" TargetMode="External"/><Relationship Id="rId3" Type="http://schemas.openxmlformats.org/officeDocument/2006/relationships/hyperlink" Target="mailto:rhoskins@thefranklinpress.com" TargetMode="External"/><Relationship Id="rId7" Type="http://schemas.openxmlformats.org/officeDocument/2006/relationships/hyperlink" Target="mailto:paulgarnerrotary@gmail.com" TargetMode="External"/><Relationship Id="rId2" Type="http://schemas.openxmlformats.org/officeDocument/2006/relationships/hyperlink" Target="mailto:rmolland@frontie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chapman@dnet.net" TargetMode="External"/><Relationship Id="rId5" Type="http://schemas.openxmlformats.org/officeDocument/2006/relationships/hyperlink" Target="mailto:whitejason17@gmail.com" TargetMode="External"/><Relationship Id="rId4" Type="http://schemas.openxmlformats.org/officeDocument/2006/relationships/hyperlink" Target="mailto:hartleyfred46@gmail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6278-7144-4A3B-A744-50988933129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29505" y="3429000"/>
            <a:ext cx="6972300" cy="1543050"/>
          </a:xfrm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TRF is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ROTARY’S Way of </a:t>
            </a:r>
            <a:br>
              <a:rPr lang="en-US" dirty="0">
                <a:ea typeface="+mj-ea"/>
              </a:rPr>
            </a:br>
            <a:r>
              <a:rPr lang="en-US" b="1" dirty="0">
                <a:solidFill>
                  <a:srgbClr val="FFFF00"/>
                </a:solidFill>
                <a:ea typeface="+mj-ea"/>
              </a:rPr>
              <a:t>DOING GOOD IN THE WORLD</a:t>
            </a:r>
          </a:p>
        </p:txBody>
      </p:sp>
      <p:pic>
        <p:nvPicPr>
          <p:cNvPr id="17411" name="Picture 4" descr="Image result for photos what a rotary $1000 donation provides">
            <a:extLst>
              <a:ext uri="{FF2B5EF4-FFF2-40B4-BE49-F238E27FC236}">
                <a16:creationId xmlns:a16="http://schemas.microsoft.com/office/drawing/2014/main" id="{10D30109-6AE8-42D4-B16D-294F2BAD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28700"/>
            <a:ext cx="3571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2021-22 Theme-Rotary Club Supplies - Russell Hampton Company">
            <a:extLst>
              <a:ext uri="{FF2B5EF4-FFF2-40B4-BE49-F238E27FC236}">
                <a16:creationId xmlns:a16="http://schemas.microsoft.com/office/drawing/2014/main" id="{09303F70-F922-46CF-AE90-195AF1D3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8" y="3846112"/>
            <a:ext cx="1984772" cy="20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37D7-68C8-4F69-9BF2-8EA7194F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>
                <a:solidFill>
                  <a:prstClr val="white"/>
                </a:solidFill>
              </a:rPr>
              <a:t>GLOBAL GRANT SCHOLARSHIPS</a:t>
            </a:r>
            <a:br>
              <a:rPr lang="en-US" sz="4400" spc="0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E9440-36B7-4B75-89AB-4F2FD0897F99}"/>
              </a:ext>
            </a:extLst>
          </p:cNvPr>
          <p:cNvSpPr txBox="1"/>
          <p:nvPr/>
        </p:nvSpPr>
        <p:spPr>
          <a:xfrm>
            <a:off x="873457" y="1683603"/>
            <a:ext cx="846161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Must be Graduate level</a:t>
            </a:r>
          </a:p>
          <a:p>
            <a:r>
              <a:rPr lang="en-US" sz="2800" b="1" dirty="0"/>
              <a:t>Area of Study aligns with 1 of 7 Rotary Areas of Focus</a:t>
            </a:r>
          </a:p>
          <a:p>
            <a:r>
              <a:rPr lang="en-US" sz="2800" b="1" dirty="0"/>
              <a:t>Study periods of 1-4 years</a:t>
            </a:r>
          </a:p>
          <a:p>
            <a:r>
              <a:rPr lang="en-US" sz="2800" b="1" dirty="0"/>
              <a:t>Selected area of focus strongly relates to:</a:t>
            </a:r>
          </a:p>
          <a:p>
            <a:r>
              <a:rPr lang="en-US" sz="2800" b="1" dirty="0"/>
              <a:t>		</a:t>
            </a:r>
            <a:r>
              <a:rPr lang="en-US" sz="2400" dirty="0"/>
              <a:t>1. Previous work, volunteer, and study experience</a:t>
            </a:r>
          </a:p>
          <a:p>
            <a:r>
              <a:rPr lang="en-US" sz="2400" dirty="0"/>
              <a:t>		2. Selected Academic program</a:t>
            </a:r>
          </a:p>
          <a:p>
            <a:r>
              <a:rPr lang="en-US" sz="2400" dirty="0"/>
              <a:t>		3. Future career plans (immediate and long-range)</a:t>
            </a:r>
          </a:p>
          <a:p>
            <a:r>
              <a:rPr lang="en-US" sz="2800" b="1" dirty="0"/>
              <a:t>Host and international sponsor clubs</a:t>
            </a:r>
          </a:p>
          <a:p>
            <a:r>
              <a:rPr lang="en-US" sz="2800" b="1" dirty="0"/>
              <a:t>$30,000 minimum budget</a:t>
            </a:r>
          </a:p>
        </p:txBody>
      </p:sp>
    </p:spTree>
    <p:extLst>
      <p:ext uri="{BB962C8B-B14F-4D97-AF65-F5344CB8AC3E}">
        <p14:creationId xmlns:p14="http://schemas.microsoft.com/office/powerpoint/2010/main" val="151169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098" y="1403272"/>
            <a:ext cx="82296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dirty="0"/>
              <a:t>Is your </a:t>
            </a:r>
            <a:r>
              <a:rPr lang="en-US" sz="2000" u="sng" dirty="0"/>
              <a:t>club qualified</a:t>
            </a:r>
            <a:r>
              <a:rPr lang="en-US" sz="2000" dirty="0"/>
              <a:t>?   Attended the GMS?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 Identify project, conduct </a:t>
            </a:r>
            <a:r>
              <a:rPr lang="en-US" sz="2000" u="sng" dirty="0"/>
              <a:t>needs assessment</a:t>
            </a:r>
            <a:r>
              <a:rPr lang="en-US" sz="2000" dirty="0"/>
              <a:t>, a site visit*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 Create strong </a:t>
            </a:r>
            <a:r>
              <a:rPr lang="en-US" sz="2000" u="sng" dirty="0"/>
              <a:t>partnershi</a:t>
            </a:r>
            <a:r>
              <a:rPr lang="en-US" sz="2000" dirty="0"/>
              <a:t>p with host country club, the community and NGO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Partner with other Dist 7670 clubs  $$$$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Outline your application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“Global Grant Application Template”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Define project plan with clear partner roles and responsibilities, objectives and measurable outcomes in area(s) of focus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Define budget needs and start a </a:t>
            </a:r>
            <a:r>
              <a:rPr lang="en-US" u="sng" dirty="0"/>
              <a:t>funding</a:t>
            </a:r>
            <a:r>
              <a:rPr lang="en-US" dirty="0"/>
              <a:t> campaign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Your application will be reviewed/approved  by the Dist. 7670 Foundation Committee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04987" y="359226"/>
            <a:ext cx="5934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 Narrow Bold" pitchFamily="34" charset="0"/>
              </a:rPr>
              <a:t>How Can Your Club Participate</a:t>
            </a:r>
          </a:p>
        </p:txBody>
      </p:sp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502" y="27214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“We’re Here to Help”</a:t>
            </a:r>
            <a:br>
              <a:rPr lang="en-US" sz="3600" b="1" dirty="0">
                <a:solidFill>
                  <a:schemeClr val="bg1"/>
                </a:solidFill>
                <a:latin typeface="Arial Narrow Bold" pitchFamily="34" charset="0"/>
              </a:rPr>
            </a:br>
            <a:r>
              <a:rPr lang="en-US" sz="1400" b="1" u="sng" dirty="0">
                <a:solidFill>
                  <a:schemeClr val="bg1"/>
                </a:solidFill>
                <a:latin typeface="Arial Narrow Bold" pitchFamily="34" charset="0"/>
              </a:rPr>
              <a:t>coljohnret@gmail.com</a:t>
            </a:r>
            <a:br>
              <a:rPr lang="en-US" sz="1400" u="sng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4852" y="3015342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3702" y="2853417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14052" y="1567542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04852" y="1567542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04852" y="5606142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04852" y="4310742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37852" y="4310742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1523" y="2896804"/>
            <a:ext cx="1619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33CC"/>
                </a:solidFill>
              </a:rPr>
              <a:t>Grants  Sub-</a:t>
            </a:r>
          </a:p>
          <a:p>
            <a:pPr algn="ctr"/>
            <a:r>
              <a:rPr lang="en-US" sz="1600" b="1" u="sng" dirty="0">
                <a:solidFill>
                  <a:srgbClr val="0033CC"/>
                </a:solidFill>
              </a:rPr>
              <a:t>Committee Chair</a:t>
            </a:r>
          </a:p>
          <a:p>
            <a:pPr algn="ctr"/>
            <a:r>
              <a:rPr lang="en-US" sz="1600" dirty="0"/>
              <a:t>john Davis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0252" y="1719942"/>
            <a:ext cx="1404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33CC"/>
                </a:solidFill>
              </a:rPr>
              <a:t>District Grants</a:t>
            </a:r>
          </a:p>
          <a:p>
            <a:pPr algn="ctr"/>
            <a:r>
              <a:rPr lang="en-US" sz="1600" dirty="0"/>
              <a:t>John DeWitt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3084" y="3150507"/>
            <a:ext cx="139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33CC"/>
                </a:solidFill>
              </a:rPr>
              <a:t>Scholarships TEAM </a:t>
            </a:r>
          </a:p>
          <a:p>
            <a:pPr algn="ctr"/>
            <a:r>
              <a:rPr lang="en-US" sz="1600" b="1" u="sng">
                <a:solidFill>
                  <a:srgbClr val="0033CC"/>
                </a:solidFill>
              </a:rPr>
              <a:t>Next Slide 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214026" y="4386942"/>
            <a:ext cx="17434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0033CC"/>
                </a:solidFill>
              </a:rPr>
              <a:t>Humanitarian Grants</a:t>
            </a:r>
          </a:p>
          <a:p>
            <a:pPr algn="ctr"/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679387" y="4463142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0033CC"/>
                </a:solidFill>
              </a:rPr>
              <a:t>Global Grants </a:t>
            </a:r>
          </a:p>
          <a:p>
            <a:pPr algn="ctr"/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1510" y="5665411"/>
            <a:ext cx="1646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0033CC"/>
                </a:solidFill>
              </a:rPr>
              <a:t>Vocational Training </a:t>
            </a:r>
          </a:p>
          <a:p>
            <a:pPr algn="ctr"/>
            <a:r>
              <a:rPr lang="en-US" sz="1400" b="1" u="sng" dirty="0">
                <a:solidFill>
                  <a:srgbClr val="0033CC"/>
                </a:solidFill>
              </a:rPr>
              <a:t>Team</a:t>
            </a:r>
            <a:endParaRPr lang="en-US" sz="1200" b="1" u="sng" dirty="0">
              <a:solidFill>
                <a:srgbClr val="0033CC"/>
              </a:solidFill>
            </a:endParaRPr>
          </a:p>
          <a:p>
            <a:pPr algn="ctr"/>
            <a:endParaRPr lang="en-US" sz="1600" dirty="0"/>
          </a:p>
          <a:p>
            <a:endParaRPr lang="en-US" sz="1600" dirty="0"/>
          </a:p>
        </p:txBody>
      </p:sp>
      <p:cxnSp>
        <p:nvCxnSpPr>
          <p:cNvPr id="26" name="Straight Connector 25"/>
          <p:cNvCxnSpPr>
            <a:stCxn id="18" idx="3"/>
            <a:endCxn id="13" idx="1"/>
          </p:cNvCxnSpPr>
          <p:nvPr/>
        </p:nvCxnSpPr>
        <p:spPr>
          <a:xfrm flipV="1">
            <a:off x="2430749" y="2024742"/>
            <a:ext cx="1183303" cy="12875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7" idx="1"/>
          </p:cNvCxnSpPr>
          <p:nvPr/>
        </p:nvCxnSpPr>
        <p:spPr>
          <a:xfrm>
            <a:off x="2490102" y="3312303"/>
            <a:ext cx="1047750" cy="14556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4" idx="1"/>
          </p:cNvCxnSpPr>
          <p:nvPr/>
        </p:nvCxnSpPr>
        <p:spPr>
          <a:xfrm>
            <a:off x="5290452" y="2024742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3"/>
            <a:endCxn id="16" idx="1"/>
          </p:cNvCxnSpPr>
          <p:nvPr/>
        </p:nvCxnSpPr>
        <p:spPr>
          <a:xfrm>
            <a:off x="5214252" y="4767942"/>
            <a:ext cx="99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7" idx="3"/>
            <a:endCxn id="6" idx="1"/>
          </p:cNvCxnSpPr>
          <p:nvPr/>
        </p:nvCxnSpPr>
        <p:spPr>
          <a:xfrm flipV="1">
            <a:off x="5214252" y="3472542"/>
            <a:ext cx="990600" cy="1295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3"/>
            <a:endCxn id="15" idx="1"/>
          </p:cNvCxnSpPr>
          <p:nvPr/>
        </p:nvCxnSpPr>
        <p:spPr>
          <a:xfrm>
            <a:off x="5214252" y="4767942"/>
            <a:ext cx="990600" cy="1295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9938F-0037-4B19-9398-F18849B72A98}"/>
              </a:ext>
            </a:extLst>
          </p:cNvPr>
          <p:cNvSpPr/>
          <p:nvPr/>
        </p:nvSpPr>
        <p:spPr>
          <a:xfrm>
            <a:off x="3553013" y="5512800"/>
            <a:ext cx="1676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17B7A-63E7-453C-A611-A35C46F662B9}"/>
              </a:ext>
            </a:extLst>
          </p:cNvPr>
          <p:cNvSpPr txBox="1"/>
          <p:nvPr/>
        </p:nvSpPr>
        <p:spPr>
          <a:xfrm>
            <a:off x="3661489" y="5431391"/>
            <a:ext cx="1614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33CC"/>
                </a:solidFill>
              </a:rPr>
              <a:t>Peace Fellowships</a:t>
            </a:r>
          </a:p>
          <a:p>
            <a:pPr algn="ctr"/>
            <a:r>
              <a:rPr lang="en-US" sz="1600" dirty="0"/>
              <a:t>Milton  Butterworth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12077-6758-493C-A3C5-0420A031B988}"/>
              </a:ext>
            </a:extLst>
          </p:cNvPr>
          <p:cNvSpPr txBox="1"/>
          <p:nvPr/>
        </p:nvSpPr>
        <p:spPr>
          <a:xfrm>
            <a:off x="639762" y="1333634"/>
            <a:ext cx="1980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How we are Structured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351963-5174-45BB-AE2E-5BFE6DAB8862}"/>
              </a:ext>
            </a:extLst>
          </p:cNvPr>
          <p:cNvSpPr txBox="1"/>
          <p:nvPr/>
        </p:nvSpPr>
        <p:spPr>
          <a:xfrm>
            <a:off x="2289412" y="2970747"/>
            <a:ext cx="4578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“We’re Here to Help”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34" charset="0"/>
                <a:ea typeface="MS PGothic" pitchFamily="34" charset="-128"/>
                <a:cs typeface="+mj-cs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91FA3-0DEE-4539-84C3-5EE48CC657CA}"/>
              </a:ext>
            </a:extLst>
          </p:cNvPr>
          <p:cNvSpPr txBox="1"/>
          <p:nvPr/>
        </p:nvSpPr>
        <p:spPr>
          <a:xfrm>
            <a:off x="180264" y="1236526"/>
            <a:ext cx="9103436" cy="603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Rick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Molland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(Madison County) cell: 828 450 8040 	   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rmolland@frontier.com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Rachel Hoskins (Franklin) cell: 828 421 2859 		   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rhoskins@thefranklinpress.com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 Hartley (Tryon) cell: 828 244 1470 			            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hartleyfred46@gmail.com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Jason White (Catawba Valley) cell:423 341 4965 		    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whitejason17@gmail.com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Judy Chapman (Franklin) cell: 828 371 4511	  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jchapman@dnet.net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Garner (Franklin) cell: 407 913 4216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paulgarnerrotary@gmail.com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			         Sarah Leatham (Hendersonville) cell:  828 606 1740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sarahleatham@gmail.com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43D33-465E-4B07-9D3C-9C4A13562F44}"/>
              </a:ext>
            </a:extLst>
          </p:cNvPr>
          <p:cNvSpPr txBox="1"/>
          <p:nvPr/>
        </p:nvSpPr>
        <p:spPr>
          <a:xfrm>
            <a:off x="764275" y="159308"/>
            <a:ext cx="76290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“We’re Here to Help”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34" charset="0"/>
                <a:ea typeface="MS PGothic" pitchFamily="34" charset="-128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2022-2023  Grant Team members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8D875-9815-465A-BC38-9BFA177F426C}"/>
              </a:ext>
            </a:extLst>
          </p:cNvPr>
          <p:cNvSpPr txBox="1"/>
          <p:nvPr/>
        </p:nvSpPr>
        <p:spPr>
          <a:xfrm>
            <a:off x="2448066" y="1324708"/>
            <a:ext cx="4247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 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132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400" y="391882"/>
            <a:ext cx="5671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Arial Narrow Bold" pitchFamily="34" charset="0"/>
              </a:rPr>
              <a:t>Applying for a Global Grant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879" y="1100138"/>
            <a:ext cx="8761566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latin typeface="+mn-lt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Read !! </a:t>
            </a:r>
            <a:r>
              <a:rPr lang="en-US" sz="2400" dirty="0">
                <a:latin typeface="+mn-lt"/>
              </a:rPr>
              <a:t>the references found on TRF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Grant Center </a:t>
            </a:r>
            <a:r>
              <a:rPr lang="en-US" sz="2400" dirty="0">
                <a:latin typeface="+mn-lt"/>
              </a:rPr>
              <a:t>web page sidebar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+mn-lt"/>
              </a:rPr>
              <a:t>     </a:t>
            </a:r>
            <a:r>
              <a:rPr lang="en-US" sz="2000" u="sng" dirty="0">
                <a:solidFill>
                  <a:srgbClr val="0033CC"/>
                </a:solidFill>
                <a:latin typeface="+mn-lt"/>
              </a:rPr>
              <a:t>A Guide to Global Grants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 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 </a:t>
            </a:r>
            <a:r>
              <a:rPr lang="en-US" sz="2000" u="sng" dirty="0">
                <a:solidFill>
                  <a:srgbClr val="0033CC"/>
                </a:solidFill>
                <a:latin typeface="+mn-lt"/>
              </a:rPr>
              <a:t>Terms and Conditions for Rotary Foundation Grants </a:t>
            </a:r>
            <a:endParaRPr lang="en-US" sz="2000" u="sng" dirty="0">
              <a:latin typeface="+mn-lt"/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+mn-lt"/>
                <a:sym typeface="Wingdings" pitchFamily="2" charset="2"/>
              </a:rPr>
              <a:t>     </a:t>
            </a:r>
            <a:r>
              <a:rPr lang="en-US" sz="2000" u="sng" dirty="0">
                <a:solidFill>
                  <a:srgbClr val="0033CC"/>
                </a:solidFill>
                <a:latin typeface="+mn-lt"/>
                <a:sym typeface="Wingdings" pitchFamily="2" charset="2"/>
              </a:rPr>
              <a:t>How to use the Grant Center</a:t>
            </a:r>
            <a:endParaRPr lang="en-US" u="sng" dirty="0">
              <a:solidFill>
                <a:srgbClr val="0033CC"/>
              </a:solidFill>
              <a:latin typeface="+mn-lt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0033CC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Use the  </a:t>
            </a:r>
            <a:r>
              <a:rPr lang="en-US" sz="24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Global Grant Application Template</a:t>
            </a:r>
            <a:endParaRPr lang="en-US" sz="3200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 To </a:t>
            </a:r>
            <a:r>
              <a:rPr lang="en-US" sz="2400" dirty="0">
                <a:latin typeface="+mn-lt"/>
              </a:rPr>
              <a:t>Start the application process:</a:t>
            </a:r>
            <a:endParaRPr lang="en-US" sz="3200" dirty="0">
              <a:latin typeface="+mn-lt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Log in 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https://my.rotary.org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Tab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“Take Action”, “Apply for Grants”,  “Global Grants”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+mn-lt"/>
                <a:sym typeface="Wingdings" pitchFamily="2" charset="2"/>
              </a:rPr>
              <a:t> Tab </a:t>
            </a:r>
            <a:r>
              <a:rPr lang="en-US" dirty="0">
                <a:solidFill>
                  <a:srgbClr val="0033CC"/>
                </a:solidFill>
                <a:latin typeface="+mn-lt"/>
                <a:sym typeface="Wingdings" pitchFamily="2" charset="2"/>
              </a:rPr>
              <a:t>“Tools” </a:t>
            </a:r>
            <a:r>
              <a:rPr lang="en-US" dirty="0">
                <a:latin typeface="+mn-lt"/>
                <a:hlinkClick r:id="rId2"/>
              </a:rPr>
              <a:t>Start </a:t>
            </a:r>
            <a:r>
              <a:rPr lang="en-US" dirty="0">
                <a:solidFill>
                  <a:srgbClr val="0033CC"/>
                </a:solidFill>
                <a:latin typeface="+mn-lt"/>
                <a:hlinkClick r:id="rId2"/>
              </a:rPr>
              <a:t>your grant application</a:t>
            </a:r>
            <a:endParaRPr lang="en-US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E49EF-5F1A-44D0-A992-BDDA2718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49"/>
            <a:ext cx="9880979" cy="67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B68C7-7AC7-4524-BA57-E0F3480F6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676263" cy="72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5A3E7-8DEE-46AB-8C2D-5E8C5FD3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53934" cy="72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82FAE-D6BA-4F34-A61F-1904C4DB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-122830"/>
            <a:ext cx="9253181" cy="72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1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RF_RG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867400"/>
            <a:ext cx="1963976" cy="7407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93922"/>
            <a:ext cx="9144000" cy="9906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Understanding Your Funding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51280"/>
            <a:ext cx="8382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 sources of funds</a:t>
            </a:r>
            <a:r>
              <a:rPr lang="en-US" sz="2000" dirty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Donor cash from clubs and individuals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District 7670 District Designated Funds (DDF)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Rotary Foundation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Fund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“matching funds”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sz="2000" u="sng" dirty="0"/>
              <a:t>How it works</a:t>
            </a:r>
            <a:r>
              <a:rPr lang="en-US" sz="2000" dirty="0"/>
              <a:t>: World Fund  will match DDF $1 with $0.80</a:t>
            </a:r>
          </a:p>
          <a:p>
            <a:pPr>
              <a:buNone/>
            </a:pPr>
            <a:endParaRPr lang="en-US" sz="2000" u="sng" dirty="0"/>
          </a:p>
          <a:p>
            <a:pPr>
              <a:buNone/>
            </a:pPr>
            <a:r>
              <a:rPr lang="en-US" sz="2000" b="1" u="sng" dirty="0"/>
              <a:t>Example	</a:t>
            </a:r>
            <a:r>
              <a:rPr lang="en-US" sz="2000" dirty="0"/>
              <a:t>			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00" b="1" dirty="0"/>
          </a:p>
          <a:p>
            <a:pPr>
              <a:buNone/>
            </a:pPr>
            <a:r>
              <a:rPr lang="en-US" sz="1600" b="1" dirty="0"/>
              <a:t>Club Cash      $ 8,000  		 </a:t>
            </a:r>
            <a:r>
              <a:rPr lang="en-US" sz="1600" b="1" dirty="0">
                <a:solidFill>
                  <a:srgbClr val="FF0000"/>
                </a:solidFill>
              </a:rPr>
              <a:t>W.F. Match</a:t>
            </a:r>
            <a:r>
              <a:rPr lang="en-US" sz="1600" b="1" dirty="0"/>
              <a:t>        </a:t>
            </a:r>
            <a:endParaRPr lang="en-US" sz="16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b="1" dirty="0"/>
              <a:t>7670 DDF    $ 15,000                   = </a:t>
            </a:r>
            <a:r>
              <a:rPr lang="en-US" sz="1600" b="1" dirty="0">
                <a:solidFill>
                  <a:srgbClr val="FF0000"/>
                </a:solidFill>
              </a:rPr>
              <a:t>$15,000 x $0.80</a:t>
            </a:r>
          </a:p>
          <a:p>
            <a:pPr>
              <a:buNone/>
            </a:pPr>
            <a:r>
              <a:rPr lang="en-US" sz="1600" b="1" dirty="0"/>
              <a:t>W.F. Match $ 12,000</a:t>
            </a:r>
            <a:r>
              <a:rPr lang="en-US" sz="1600" b="1" dirty="0">
                <a:solidFill>
                  <a:srgbClr val="FF0000"/>
                </a:solidFill>
              </a:rPr>
              <a:t>						 </a:t>
            </a:r>
          </a:p>
          <a:p>
            <a:pPr>
              <a:buNone/>
            </a:pPr>
            <a:r>
              <a:rPr lang="en-US" sz="1600" b="1" dirty="0"/>
              <a:t>Total             </a:t>
            </a:r>
            <a:r>
              <a:rPr 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en-US" sz="16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35,000      </a:t>
            </a:r>
            <a:r>
              <a:rPr lang="en-US" sz="1600" b="1"/>
              <a:t>        </a:t>
            </a:r>
          </a:p>
          <a:p>
            <a:pPr>
              <a:buNone/>
            </a:pPr>
            <a:r>
              <a:rPr lang="en-US" sz="16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</a:t>
            </a: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Note: </a:t>
            </a:r>
            <a:r>
              <a:rPr lang="en-US" sz="1400" dirty="0"/>
              <a:t>TRF will charge a 5% fee on all of your cash donations if sent and held at The Rotary Foundation. </a:t>
            </a:r>
          </a:p>
          <a:p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6075667" y="2995412"/>
            <a:ext cx="2376705" cy="24503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Clubs $84.8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4895" y="3752166"/>
            <a:ext cx="118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Fund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$12,000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96759" y="3429000"/>
            <a:ext cx="1005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Clubs 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$8,000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81699" y="4466233"/>
            <a:ext cx="1097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DDF 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$15,000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264020" y="3042042"/>
            <a:ext cx="21853" cy="12140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264020" y="4144003"/>
            <a:ext cx="1188353" cy="1120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377991" y="4256088"/>
            <a:ext cx="907882" cy="7711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 rot="352622">
            <a:off x="4733770" y="3417017"/>
            <a:ext cx="1508392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Added</a:t>
            </a:r>
          </a:p>
        </p:txBody>
      </p:sp>
    </p:spTree>
    <p:extLst>
      <p:ext uri="{BB962C8B-B14F-4D97-AF65-F5344CB8AC3E}">
        <p14:creationId xmlns:p14="http://schemas.microsoft.com/office/powerpoint/2010/main" val="240680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2834" y="424709"/>
            <a:ext cx="4973637" cy="35877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8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Grants Management Seminar –</a:t>
            </a:r>
          </a:p>
          <a:p>
            <a:pPr algn="l">
              <a:defRPr/>
            </a:pPr>
            <a:endParaRPr lang="en-US" sz="48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l">
              <a:defRPr/>
            </a:pPr>
            <a:r>
              <a:rPr lang="en-US" sz="40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Global Grants,</a:t>
            </a:r>
          </a:p>
          <a:p>
            <a:pPr algn="l">
              <a:defRPr/>
            </a:pPr>
            <a:r>
              <a:rPr lang="en-US" sz="40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What You Need to Know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372834" y="4396033"/>
            <a:ext cx="4789715" cy="11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John Davis</a:t>
            </a:r>
          </a:p>
          <a:p>
            <a:pPr lvl="0" eaLnBrk="1" hangingPunct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Dist 7670 Grants /Global Grants Chair</a:t>
            </a:r>
          </a:p>
          <a:p>
            <a:pPr lvl="0" eaLnBrk="1" hangingPunct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coljohnret@gmail.com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8020" y="6334940"/>
            <a:ext cx="314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solidFill>
                  <a:srgbClr val="FFFF00"/>
                </a:solidFill>
              </a:rPr>
              <a:t>v3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9217" y="6020078"/>
            <a:ext cx="1375698" cy="276999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algn="r"/>
            <a:r>
              <a:rPr lang="en-US" sz="1200" b="1" i="0" dirty="0">
                <a:solidFill>
                  <a:schemeClr val="bg1"/>
                </a:solidFill>
                <a:latin typeface="Arial Narrow Bold"/>
                <a:cs typeface="Arial Narrow Bold"/>
              </a:rPr>
              <a:t>GMS  </a:t>
            </a:r>
            <a:r>
              <a:rPr lang="en-US" sz="1200" b="1" dirty="0">
                <a:solidFill>
                  <a:schemeClr val="bg1"/>
                </a:solidFill>
                <a:latin typeface="Arial Narrow Bold"/>
                <a:cs typeface="Arial Narrow Bold"/>
              </a:rPr>
              <a:t>5</a:t>
            </a:r>
            <a:r>
              <a:rPr lang="en-US" sz="1200" b="1" i="0" dirty="0">
                <a:solidFill>
                  <a:schemeClr val="bg1"/>
                </a:solidFill>
                <a:latin typeface="Arial Narrow Bold"/>
                <a:cs typeface="Arial Narrow Bold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 Narrow Bold"/>
                <a:cs typeface="Arial Narrow Bold"/>
              </a:rPr>
              <a:t>March </a:t>
            </a:r>
            <a:r>
              <a:rPr lang="en-US" sz="1200" b="1" i="0" dirty="0">
                <a:solidFill>
                  <a:schemeClr val="bg1"/>
                </a:solidFill>
                <a:latin typeface="Arial Narrow Bold"/>
                <a:cs typeface="Arial Narrow Bold"/>
              </a:rPr>
              <a:t> 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Arial Narrow Bold" pitchFamily="34" charset="0"/>
              </a:rPr>
              <a:t>Global Grant Life 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31" y="1775048"/>
            <a:ext cx="86830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Draft  </a:t>
            </a:r>
            <a:r>
              <a:rPr lang="en-US" b="1" dirty="0">
                <a:latin typeface="+mn-lt"/>
                <a:ea typeface="Calibri" pitchFamily="34" charset="0"/>
                <a:cs typeface="Times New Roman" pitchFamily="18" charset="0"/>
              </a:rPr>
              <a:t>-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Partners plan project and draft application on TRF website</a:t>
            </a:r>
          </a:p>
          <a:p>
            <a:pPr lvl="0" defTabSz="914400"/>
            <a:endParaRPr lang="en-US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defTabSz="91440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Authorization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  - Both Clubs and their district leaders must sign off on the application and the use of funds  </a:t>
            </a:r>
          </a:p>
          <a:p>
            <a:pPr lvl="0" defTabSz="914400"/>
            <a:endParaRPr lang="en-US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defTabSz="91440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Submit</a:t>
            </a:r>
            <a:r>
              <a:rPr lang="en-US" b="1" dirty="0">
                <a:latin typeface="+mn-lt"/>
                <a:ea typeface="Calibri" pitchFamily="34" charset="0"/>
                <a:cs typeface="Times New Roman" pitchFamily="18" charset="0"/>
              </a:rPr>
              <a:t>  -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Grant planners submit application to TRF </a:t>
            </a:r>
          </a:p>
          <a:p>
            <a:pPr lvl="0" defTabSz="914400" eaLnBrk="0" hangingPunct="0"/>
            <a:endParaRPr lang="en-US" sz="800" dirty="0">
              <a:latin typeface="+mn-lt"/>
              <a:cs typeface="Arial" pitchFamily="34" charset="0"/>
            </a:endParaRPr>
          </a:p>
          <a:p>
            <a:pPr lvl="0" defTabSz="914400" eaLnBrk="0" hangingPunct="0"/>
            <a:endParaRPr lang="en-US" sz="800" dirty="0">
              <a:latin typeface="+mn-lt"/>
              <a:cs typeface="Arial" pitchFamily="34" charset="0"/>
            </a:endParaRPr>
          </a:p>
          <a:p>
            <a:pPr lvl="0" defTabSz="914400" eaLnBrk="0" hangingPunc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ea typeface="Calibri" pitchFamily="34" charset="0"/>
                <a:cs typeface="Times New Roman" pitchFamily="18" charset="0"/>
              </a:rPr>
              <a:t>TRF Approval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&amp; Payment </a:t>
            </a:r>
            <a:r>
              <a:rPr lang="en-US" b="1" dirty="0">
                <a:latin typeface="+mn-lt"/>
                <a:ea typeface="Calibri" pitchFamily="34" charset="0"/>
                <a:cs typeface="Times New Roman" pitchFamily="18" charset="0"/>
              </a:rPr>
              <a:t>-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TRF Regional Grants Officer (RGO) will review and approve. Then forward payment instructions and grant payment to  your selected bank acct.</a:t>
            </a:r>
          </a:p>
          <a:p>
            <a:pPr lvl="0" defTabSz="914400" eaLnBrk="0" hangingPunct="0"/>
            <a:endParaRPr lang="en-US" sz="800" dirty="0">
              <a:latin typeface="+mn-lt"/>
              <a:cs typeface="Arial" pitchFamily="34" charset="0"/>
            </a:endParaRPr>
          </a:p>
          <a:p>
            <a:pPr lvl="0" defTabSz="914400" eaLnBrk="0" hangingPunct="0"/>
            <a:endParaRPr lang="en-US" sz="800" dirty="0">
              <a:latin typeface="+mn-lt"/>
              <a:cs typeface="Arial" pitchFamily="34" charset="0"/>
            </a:endParaRPr>
          </a:p>
          <a:p>
            <a:pPr lvl="0" defTabSz="914400" eaLnBrk="0" hangingPunc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Execution Phase</a:t>
            </a:r>
            <a:r>
              <a:rPr lang="en-US" b="1" dirty="0">
                <a:latin typeface="+mn-lt"/>
                <a:ea typeface="Calibri" pitchFamily="34" charset="0"/>
                <a:cs typeface="Times New Roman" pitchFamily="18" charset="0"/>
              </a:rPr>
              <a:t> -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Partners carry out the project          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Keep good records!</a:t>
            </a:r>
            <a:endParaRPr 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lvl="0" defTabSz="914400" eaLnBrk="0" hangingPunct="0"/>
            <a:endParaRPr lang="en-US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defTabSz="914400" eaLnBrk="0" hangingPunc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Reports</a:t>
            </a:r>
            <a:r>
              <a:rPr lang="en-US" b="1" dirty="0">
                <a:latin typeface="+mn-lt"/>
                <a:ea typeface="Calibri" pitchFamily="34" charset="0"/>
                <a:cs typeface="Times New Roman" pitchFamily="18" charset="0"/>
              </a:rPr>
              <a:t>-  A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nnual progress</a:t>
            </a:r>
            <a:r>
              <a:rPr lang="en-US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reports to TRF (Final report with in two months of completion )</a:t>
            </a:r>
          </a:p>
          <a:p>
            <a:pPr lvl="0" defTabSz="914400" eaLnBrk="0" hangingPunct="0"/>
            <a:endParaRPr lang="en-US" sz="800" dirty="0">
              <a:latin typeface="+mn-lt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5951483" y="3437941"/>
            <a:ext cx="699513" cy="2457450"/>
          </a:xfrm>
          <a:prstGeom prst="downArrow">
            <a:avLst/>
          </a:prstGeom>
          <a:noFill/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725" y="1500050"/>
            <a:ext cx="6743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>
                <a:latin typeface="Arial Narrow Bold" pitchFamily="34" charset="0"/>
              </a:rPr>
              <a:t>  </a:t>
            </a:r>
            <a:r>
              <a:rPr lang="en-US" sz="4000" dirty="0">
                <a:latin typeface="+mn-lt"/>
              </a:rPr>
              <a:t>Needs Assessment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+mn-lt"/>
              </a:rPr>
              <a:t>  Solid Partnership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 Good Planning</a:t>
            </a:r>
            <a:endParaRPr lang="en-US" sz="40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+mn-lt"/>
              </a:rPr>
              <a:t>  Communications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+mn-lt"/>
              </a:rPr>
              <a:t>  Good Stewardship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+mn-lt"/>
              </a:rPr>
              <a:t>  Timely Reports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342900"/>
            <a:ext cx="515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What’s Important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5206" y="5371755"/>
            <a:ext cx="629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your Regional Grants Officer at TRF</a:t>
            </a:r>
          </a:p>
        </p:txBody>
      </p:sp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Good Stewardship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“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and careful management of Rotary Foundation grant funds”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1" y="1529399"/>
            <a:ext cx="892048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your project  -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Meet the objectives and measurable outcomes of the grant application?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Meet the goal of the Area of Focus?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Use grant funds according to approved budget?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Will your project outcome be sustainable overtime?</a:t>
            </a:r>
          </a:p>
          <a:p>
            <a:pPr lvl="1">
              <a:buFont typeface="Arial" pitchFamily="34" charset="0"/>
              <a:buChar char="•"/>
            </a:pPr>
            <a:endParaRPr lang="en-US" sz="1000" dirty="0"/>
          </a:p>
          <a:p>
            <a:r>
              <a:rPr lang="en-US" dirty="0"/>
              <a:t>Then provide detailed documentation  and accounting data -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Evidence of completion - project activity photos, brochures, news articles, etc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Spreadsheet  or journals summarizing line items expenditures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Copies of receipts, purchase orders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Bank statements, cleared checks</a:t>
            </a:r>
          </a:p>
          <a:p>
            <a:endParaRPr lang="en-US" sz="1050" dirty="0"/>
          </a:p>
          <a:p>
            <a:r>
              <a:rPr lang="en-US" dirty="0"/>
              <a:t>Submit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Reports  with documentation </a:t>
            </a:r>
            <a:r>
              <a:rPr lang="en-US" dirty="0"/>
              <a:t>to the Rotary Foundation every 12 months and final report within 2 months of completing grant.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3025" y="5316716"/>
            <a:ext cx="6339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 7670 Stewardship Committee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 your final report before it is signed off and forwarded to TRF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1420" y="359229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 Narrow Bold" pitchFamily="34" charset="0"/>
              </a:rPr>
              <a:t>LESSONS LEARNED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025" y="1792514"/>
            <a:ext cx="79792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PATIENCE  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The planning and application process may take </a:t>
            </a:r>
            <a:r>
              <a:rPr lang="en-US" sz="2400" b="1" dirty="0">
                <a:latin typeface="+mn-lt"/>
              </a:rPr>
              <a:t>many months</a:t>
            </a:r>
            <a:r>
              <a:rPr lang="en-US" sz="2400" dirty="0">
                <a:latin typeface="+mn-lt"/>
              </a:rPr>
              <a:t>.  </a:t>
            </a:r>
          </a:p>
          <a:p>
            <a:pPr lvl="1"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TRF may challenge your project’s need’s assessment, sustainability, training and required partner MOU.</a:t>
            </a:r>
          </a:p>
          <a:p>
            <a:pPr defTabSz="914400" fontAlgn="auto"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UNDERSTAND </a:t>
            </a:r>
            <a:r>
              <a:rPr lang="en-US" sz="2400" dirty="0">
                <a:latin typeface="+mn-lt"/>
              </a:rPr>
              <a:t> </a:t>
            </a:r>
          </a:p>
          <a:p>
            <a:pPr lvl="1"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Your host partner’s culture. It will be different. They may be </a:t>
            </a:r>
            <a:r>
              <a:rPr lang="en-US" sz="2400" dirty="0"/>
              <a:t>hesitant to act, </a:t>
            </a:r>
            <a:r>
              <a:rPr lang="en-US" sz="2400" dirty="0">
                <a:latin typeface="+mn-lt"/>
              </a:rPr>
              <a:t>slow to communicate (poor Internet), and have convoluted banking system.  Be patient !</a:t>
            </a:r>
          </a:p>
          <a:p>
            <a:pPr defTabSz="914400" fontAlgn="auto"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algn="ctr" defTabSz="914400" fontAlgn="auto">
              <a:spcAft>
                <a:spcPts val="0"/>
              </a:spcAft>
              <a:defRPr/>
            </a:pPr>
            <a:endParaRPr lang="en-US" b="1" dirty="0">
              <a:latin typeface="Arial Narrow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8422" y="374196"/>
            <a:ext cx="5427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 Narrow Bold" pitchFamily="34" charset="0"/>
              </a:rPr>
              <a:t>Where Are The Opportunities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560" y="1371600"/>
            <a:ext cx="7599680" cy="580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Partner with another Dist 7670 club</a:t>
            </a:r>
          </a:p>
          <a:p>
            <a:endParaRPr lang="en-US" sz="1050" dirty="0">
              <a:latin typeface="+mn-lt"/>
            </a:endParaRPr>
          </a:p>
          <a:p>
            <a:r>
              <a:rPr lang="en-US" sz="2400" dirty="0">
                <a:latin typeface="+mn-lt"/>
              </a:rPr>
              <a:t>Attend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2400" dirty="0">
                <a:latin typeface="+mn-lt"/>
              </a:rPr>
              <a:t>Rotary Project Fairs -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2400" dirty="0">
                <a:solidFill>
                  <a:srgbClr val="0033CC"/>
                </a:solidFill>
                <a:latin typeface="+mn-lt"/>
              </a:rPr>
              <a:t>	Google : </a:t>
            </a:r>
            <a:r>
              <a:rPr lang="en-US" sz="2400" u="sng" dirty="0">
                <a:solidFill>
                  <a:srgbClr val="0033CC"/>
                </a:solidFill>
                <a:latin typeface="+mn-lt"/>
              </a:rPr>
              <a:t>Project fairs/ My Rotary</a:t>
            </a:r>
          </a:p>
          <a:p>
            <a:endParaRPr lang="en-US" sz="1200" dirty="0">
              <a:latin typeface="+mn-lt"/>
            </a:endParaRPr>
          </a:p>
          <a:p>
            <a:r>
              <a:rPr lang="en-US" sz="2400" dirty="0">
                <a:latin typeface="+mn-lt"/>
              </a:rPr>
              <a:t>Web Search</a:t>
            </a:r>
          </a:p>
          <a:p>
            <a:r>
              <a:rPr lang="en-US" sz="2400" dirty="0">
                <a:solidFill>
                  <a:srgbClr val="0033CC"/>
                </a:solidFill>
                <a:latin typeface="+mn-lt"/>
              </a:rPr>
              <a:t>	Google: </a:t>
            </a:r>
            <a:r>
              <a:rPr lang="en-US" sz="2400" u="sng" dirty="0">
                <a:solidFill>
                  <a:srgbClr val="0033CC"/>
                </a:solidFill>
                <a:latin typeface="+mn-lt"/>
              </a:rPr>
              <a:t> Rotary matching grants website</a:t>
            </a:r>
          </a:p>
          <a:p>
            <a:endParaRPr lang="en-US" sz="1600" dirty="0">
              <a:latin typeface="+mn-lt"/>
            </a:endParaRPr>
          </a:p>
          <a:p>
            <a:r>
              <a:rPr lang="en-US" sz="2400" dirty="0">
                <a:latin typeface="+mn-lt"/>
              </a:rPr>
              <a:t>Friendship Exchange Trips</a:t>
            </a:r>
          </a:p>
          <a:p>
            <a:endParaRPr lang="en-US" sz="1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Engage NGO or charitable org</a:t>
            </a:r>
          </a:p>
          <a:p>
            <a:endParaRPr lang="en-US" sz="1100" dirty="0">
              <a:latin typeface="+mn-lt"/>
            </a:endParaRPr>
          </a:p>
          <a:p>
            <a:r>
              <a:rPr lang="en-US" sz="2400" dirty="0">
                <a:latin typeface="+mn-lt"/>
              </a:rPr>
              <a:t>Attend Rotary International Convention- Taiwan</a:t>
            </a:r>
          </a:p>
          <a:p>
            <a:r>
              <a:rPr lang="en-US" sz="2400" dirty="0">
                <a:latin typeface="+mn-lt"/>
              </a:rPr>
              <a:t>For Scholarships Go where the students are “Universities”</a:t>
            </a:r>
          </a:p>
          <a:p>
            <a:endParaRPr lang="en-US" sz="2400" dirty="0">
              <a:latin typeface="+mn-lt"/>
            </a:endParaRPr>
          </a:p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		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1600" dirty="0">
                <a:latin typeface="+mn-lt"/>
              </a:rPr>
              <a:t>Note: may use Dist Grant funds.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 Narrow Bold" pitchFamily="34" charset="0"/>
              </a:rPr>
              <a:t>If In Doubt Call 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2339" y="3166516"/>
            <a:ext cx="41586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John Davis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Email: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u="sng" dirty="0">
                <a:solidFill>
                  <a:srgbClr val="0033CC"/>
                </a:solidFill>
                <a:latin typeface="+mn-lt"/>
              </a:rPr>
              <a:t>coljohnret@gmail.com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  (828) 754-3044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Cell (910) 964-0719</a:t>
            </a:r>
          </a:p>
          <a:p>
            <a:endParaRPr lang="en-US" sz="2400" u="sng" dirty="0">
              <a:solidFill>
                <a:srgbClr val="0033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41B26-80D2-4543-B1C1-322E5055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3" y="1787856"/>
            <a:ext cx="2688609" cy="35168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514905" y="1519238"/>
            <a:ext cx="843859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312513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Goals of 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1592" y="1213943"/>
            <a:ext cx="6899228" cy="5103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Answer 5 Questions: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/>
              <a:t>What is a Global Grant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/>
              <a:t>What are the 3 types of Global Grants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/>
              <a:t>What are the basic considerations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/>
              <a:t>How Can Your Club Participate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/>
              <a:t>What’s Important</a:t>
            </a:r>
          </a:p>
          <a:p>
            <a:pPr marL="342900" indent="-342900">
              <a:lnSpc>
                <a:spcPct val="150000"/>
              </a:lnSpc>
            </a:pP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514905" y="1519238"/>
            <a:ext cx="843859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312513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47EF4-3619-4E57-A76E-7247A406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030287"/>
            <a:ext cx="7458075" cy="47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7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345" y="315681"/>
            <a:ext cx="5562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 Narrow Bold" pitchFamily="34" charset="0"/>
              </a:rPr>
              <a:t>Three Types of Global Grants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9" y="1241698"/>
            <a:ext cx="75220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Humanitarian project</a:t>
            </a:r>
            <a:br>
              <a:rPr lang="en-US" sz="2000" b="1" dirty="0">
                <a:latin typeface="+mn-lt"/>
              </a:rPr>
            </a:br>
            <a:r>
              <a:rPr lang="en-US" sz="2000" dirty="0">
                <a:latin typeface="+mn-lt"/>
              </a:rPr>
              <a:t>Address community needs and produce sustainable, measurable outcomes</a:t>
            </a:r>
          </a:p>
          <a:p>
            <a:pPr lvl="2">
              <a:buNone/>
            </a:pPr>
            <a:r>
              <a:rPr lang="en-US" b="1" dirty="0">
                <a:latin typeface="+mn-lt"/>
              </a:rPr>
              <a:t>Water and Sanitation construction projects, medical equip,  rehab structures, educational equipment, furnishings </a:t>
            </a:r>
            <a:r>
              <a:rPr lang="en-US" sz="1400" dirty="0">
                <a:latin typeface="+mn-lt"/>
              </a:rPr>
              <a:t>(limited)</a:t>
            </a:r>
            <a:r>
              <a:rPr lang="en-US" b="1" dirty="0">
                <a:latin typeface="+mn-lt"/>
              </a:rPr>
              <a:t>,  etc. </a:t>
            </a:r>
          </a:p>
          <a:p>
            <a:pPr>
              <a:buNone/>
            </a:pPr>
            <a:endParaRPr lang="en-US" sz="2000" b="1" dirty="0">
              <a:latin typeface="+mn-lt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Vocational Training Teams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Build skills within a community by sending teams of professionals that will travel abroad to train or learn from host country they visit    </a:t>
            </a:r>
          </a:p>
          <a:p>
            <a:pPr>
              <a:buNone/>
            </a:pPr>
            <a:r>
              <a:rPr lang="en-US" sz="2000" dirty="0">
                <a:latin typeface="+mn-lt"/>
              </a:rPr>
              <a:t>		</a:t>
            </a:r>
            <a:r>
              <a:rPr lang="en-US" b="1" dirty="0">
                <a:latin typeface="+mn-lt"/>
              </a:rPr>
              <a:t>Medical Teams (doctors, dentist, nurses)</a:t>
            </a:r>
          </a:p>
          <a:p>
            <a:pPr>
              <a:buNone/>
            </a:pPr>
            <a:r>
              <a:rPr lang="en-US" b="1" dirty="0">
                <a:latin typeface="+mn-lt"/>
              </a:rPr>
              <a:t>		School Teachers exchange</a:t>
            </a:r>
            <a:endParaRPr lang="en-US" dirty="0">
              <a:latin typeface="+mn-lt"/>
            </a:endParaRPr>
          </a:p>
          <a:p>
            <a:pPr>
              <a:buNone/>
            </a:pPr>
            <a:endParaRPr lang="en-US" sz="2000" b="1" dirty="0">
              <a:latin typeface="+mn-lt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Scholarship Programs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Fund </a:t>
            </a:r>
            <a:r>
              <a:rPr lang="en-US" sz="2000" u="sng" dirty="0">
                <a:latin typeface="+mn-lt"/>
              </a:rPr>
              <a:t>international</a:t>
            </a:r>
            <a:r>
              <a:rPr lang="en-US" sz="2000" dirty="0">
                <a:latin typeface="+mn-lt"/>
              </a:rPr>
              <a:t> graduate-level study for a career within an Area of Focus</a:t>
            </a:r>
          </a:p>
        </p:txBody>
      </p:sp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617103" y="1278946"/>
            <a:ext cx="8438595" cy="462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Large</a:t>
            </a:r>
            <a:r>
              <a:rPr lang="en-US" sz="2400" b="1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en-US" sz="2400" b="1" dirty="0">
                <a:solidFill>
                  <a:srgbClr val="585858"/>
                </a:solidFill>
                <a:latin typeface="+mn-lt"/>
              </a:rPr>
              <a:t> </a:t>
            </a:r>
            <a:r>
              <a:rPr lang="en-US" sz="2400" b="1" u="sng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International</a:t>
            </a:r>
            <a:r>
              <a:rPr lang="en-US" sz="2400" b="1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solidFill>
                  <a:srgbClr val="585858"/>
                </a:solidFill>
                <a:latin typeface="+mn-lt"/>
              </a:rPr>
              <a:t>project, value at least </a:t>
            </a:r>
            <a:r>
              <a:rPr lang="en-US" sz="2400" b="1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$30,000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Must have a Partnership</a:t>
            </a:r>
            <a:r>
              <a:rPr lang="en-US" sz="2400" b="1" dirty="0">
                <a:solidFill>
                  <a:srgbClr val="585858"/>
                </a:solidFill>
                <a:latin typeface="+mn-lt"/>
              </a:rPr>
              <a:t>  with an overseas club and/or district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585858"/>
                </a:solidFill>
                <a:latin typeface="+mn-lt"/>
              </a:rPr>
              <a:t>Responds to </a:t>
            </a:r>
            <a:r>
              <a:rPr lang="en-US" sz="2400" b="1" u="sng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Community Needs &amp; requires a Community Assessment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585858"/>
                </a:solidFill>
                <a:latin typeface="+mn-lt"/>
              </a:rPr>
              <a:t>Align </a:t>
            </a:r>
            <a:r>
              <a:rPr lang="en-US" sz="2400" b="1">
                <a:solidFill>
                  <a:srgbClr val="585858"/>
                </a:solidFill>
                <a:latin typeface="+mn-lt"/>
              </a:rPr>
              <a:t>with one Rotary </a:t>
            </a:r>
            <a:r>
              <a:rPr lang="en-US" sz="2400" b="1" u="sng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Areas of Focus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585858"/>
                </a:solidFill>
                <a:latin typeface="+mn-lt"/>
              </a:rPr>
              <a:t>Measurable, </a:t>
            </a:r>
            <a:r>
              <a:rPr lang="en-US" sz="2400" b="1" u="sng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Sustainable</a:t>
            </a:r>
            <a:r>
              <a:rPr lang="en-US" sz="2400" b="1" dirty="0">
                <a:solidFill>
                  <a:srgbClr val="585858"/>
                </a:solidFill>
                <a:latin typeface="+mn-lt"/>
              </a:rPr>
              <a:t> Outcome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585858"/>
                </a:solidFill>
                <a:latin typeface="+mn-lt"/>
              </a:rPr>
              <a:t>Three sources of funds: Club, DDF &amp; </a:t>
            </a:r>
            <a:r>
              <a:rPr lang="en-US" sz="2400" b="1" u="sng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World Fund 80% match of DDF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585858"/>
                </a:solidFill>
                <a:latin typeface="+mn-lt"/>
              </a:rPr>
              <a:t>Timing- Flexible, multi-year, </a:t>
            </a:r>
            <a:r>
              <a:rPr lang="en-US" sz="2400" b="1" dirty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deadline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312513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A Global Grant 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4062" y="167152"/>
            <a:ext cx="52074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Narrow Bold" pitchFamily="34" charset="0"/>
              </a:rPr>
              <a:t>First Consideration-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Narrow Bold" pitchFamily="34" charset="0"/>
              </a:rPr>
              <a:t>Community Needs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013" y="1475131"/>
            <a:ext cx="79191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Document the Need - </a:t>
            </a:r>
            <a:r>
              <a:rPr lang="en-US" sz="2400" dirty="0">
                <a:latin typeface="+mn-lt"/>
                <a:cs typeface="Arial" pitchFamily="34" charset="0"/>
              </a:rPr>
              <a:t>Humanitarian and VTT applicants </a:t>
            </a:r>
            <a:r>
              <a:rPr lang="en-US" sz="2400" u="sng" dirty="0">
                <a:latin typeface="+mn-lt"/>
                <a:cs typeface="Arial" pitchFamily="34" charset="0"/>
              </a:rPr>
              <a:t>required to</a:t>
            </a:r>
            <a:r>
              <a:rPr lang="en-US" sz="2400" dirty="0">
                <a:latin typeface="+mn-lt"/>
                <a:cs typeface="Arial" pitchFamily="34" charset="0"/>
              </a:rPr>
              <a:t> formally document the need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  Describes Beneficiary Community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  Demographics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  Who conducted assessment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  Methods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  Community Participants</a:t>
            </a:r>
            <a:endParaRPr lang="en-US" sz="20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  The need your project addresses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What is their need, not our perception of need? i.e. Toxic Charity</a:t>
            </a:r>
            <a:endParaRPr lang="en-US" sz="2000" dirty="0">
              <a:latin typeface="+mn-lt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  Project’s primary goal and how to accomplish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  Challenges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Arial" pitchFamily="34" charset="0"/>
              </a:rPr>
              <a:t>  Documented results are uploaded in your grant application</a:t>
            </a:r>
          </a:p>
          <a:p>
            <a:pPr algn="ctr"/>
            <a:endParaRPr lang="en-US" sz="2000" b="1" dirty="0">
              <a:solidFill>
                <a:srgbClr val="0033CC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District grant funds may be used to fund assessment site visit</a:t>
            </a: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18891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334" y="1524000"/>
            <a:ext cx="8502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Sustainability</a:t>
            </a:r>
            <a:r>
              <a:rPr lang="en-US" sz="2400" dirty="0">
                <a:latin typeface="+mn-lt"/>
              </a:rPr>
              <a:t> – Giving a community the skills, knowledge and means to maintain project outcome for the long-term, after Rotary leaves</a:t>
            </a:r>
          </a:p>
          <a:p>
            <a:endParaRPr lang="en-US" sz="900" dirty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  Locally sourced materials and products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  Easy to maintain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  Training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  Timely Repairability &amp; Affordable </a:t>
            </a:r>
          </a:p>
          <a:p>
            <a:endParaRPr lang="en-US" sz="1100" dirty="0">
              <a:latin typeface="+mn-lt"/>
            </a:endParaRPr>
          </a:p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 create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toxic charity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244" y="225425"/>
            <a:ext cx="601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Narrow Bold" pitchFamily="34" charset="0"/>
              </a:rPr>
              <a:t>The Project Must be Sustainable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5121" y="6030059"/>
            <a:ext cx="354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Nigeria - abandoned water well after 5 years </a:t>
            </a:r>
          </a:p>
          <a:p>
            <a:r>
              <a:rPr lang="en-US" sz="1400" dirty="0"/>
              <a:t>due lack of community  maintenance </a:t>
            </a:r>
          </a:p>
        </p:txBody>
      </p:sp>
      <p:pic>
        <p:nvPicPr>
          <p:cNvPr id="2050" name="Picture 2" descr="C:\Users\User\Pictures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019" y="3239987"/>
            <a:ext cx="3118581" cy="2832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3819" y="359225"/>
            <a:ext cx="4311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Narrow Bold" pitchFamily="34" charset="0"/>
              </a:rPr>
              <a:t>Rotary Areas of Focus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468" y="1358442"/>
            <a:ext cx="79248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 grant must meet Rotary Area of Focus criteria</a:t>
            </a:r>
          </a:p>
          <a:p>
            <a:r>
              <a:rPr lang="en-US" sz="2800" b="1" dirty="0">
                <a:latin typeface="+mn-lt"/>
              </a:rPr>
              <a:t>	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(see TRF  Rotary Grants Terms and Conditions)</a:t>
            </a:r>
            <a:r>
              <a:rPr lang="en-US" sz="2800" b="1" dirty="0">
                <a:latin typeface="+mn-lt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Peace and Conflict Prevention/Resolution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Disease Prevention and Treatment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Water and Sanitation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Maternal and Child Health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Basic Education and Literacy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Economic and Community Development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Supporting the Environment (July 2021)</a:t>
            </a:r>
          </a:p>
          <a:p>
            <a:pPr lvl="1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9799609">
            <a:off x="6432138" y="5191197"/>
            <a:ext cx="1508392" cy="484632"/>
          </a:xfrm>
          <a:prstGeom prst="rightArrow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481180">
            <a:off x="6892612" y="5244069"/>
            <a:ext cx="61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3156</TotalTime>
  <Words>1490</Words>
  <Application>Microsoft Office PowerPoint</Application>
  <PresentationFormat>On-screen Show (4:3)</PresentationFormat>
  <Paragraphs>249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Arial Narrow</vt:lpstr>
      <vt:lpstr>Arial Narrow Bold</vt:lpstr>
      <vt:lpstr>Calibri</vt:lpstr>
      <vt:lpstr>Georgia</vt:lpstr>
      <vt:lpstr>LeadDev-Master_2013-NEW</vt:lpstr>
      <vt:lpstr>1_Custom Design</vt:lpstr>
      <vt:lpstr>2_Custom Design</vt:lpstr>
      <vt:lpstr>RICommunications_white</vt:lpstr>
      <vt:lpstr>TRF is ROTARY’S Way of  DOING GOOD IN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GRANT SCHOLARSHIPS </vt:lpstr>
      <vt:lpstr>PowerPoint Presentation</vt:lpstr>
      <vt:lpstr>“We’re Here to Help” coljohnret@gmail.com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Your Funding </vt:lpstr>
      <vt:lpstr>Global Grant Life Cycle</vt:lpstr>
      <vt:lpstr>PowerPoint Presentation</vt:lpstr>
      <vt:lpstr>Good Stewardship “Responsible and careful management of Rotary Foundation grant funds” </vt:lpstr>
      <vt:lpstr>PowerPoint Presentation</vt:lpstr>
      <vt:lpstr>PowerPoint Presentation</vt:lpstr>
      <vt:lpstr>If In Doubt Call Me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John Davis</cp:lastModifiedBy>
  <cp:revision>323</cp:revision>
  <cp:lastPrinted>2013-06-19T15:45:56Z</cp:lastPrinted>
  <dcterms:created xsi:type="dcterms:W3CDTF">2014-10-24T15:47:10Z</dcterms:created>
  <dcterms:modified xsi:type="dcterms:W3CDTF">2022-02-26T15:26:00Z</dcterms:modified>
</cp:coreProperties>
</file>