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notesMasterIdLst>
    <p:notesMasterId r:id="rId23"/>
  </p:notesMasterIdLst>
  <p:handoutMasterIdLst>
    <p:handoutMasterId r:id="rId24"/>
  </p:handoutMasterIdLst>
  <p:sldIdLst>
    <p:sldId id="256" r:id="rId4"/>
    <p:sldId id="257" r:id="rId5"/>
    <p:sldId id="302" r:id="rId6"/>
    <p:sldId id="269" r:id="rId7"/>
    <p:sldId id="267" r:id="rId8"/>
    <p:sldId id="268" r:id="rId9"/>
    <p:sldId id="270" r:id="rId10"/>
    <p:sldId id="271" r:id="rId11"/>
    <p:sldId id="287" r:id="rId12"/>
    <p:sldId id="272" r:id="rId13"/>
    <p:sldId id="290" r:id="rId14"/>
    <p:sldId id="300" r:id="rId15"/>
    <p:sldId id="303" r:id="rId16"/>
    <p:sldId id="307" r:id="rId17"/>
    <p:sldId id="276" r:id="rId18"/>
    <p:sldId id="278" r:id="rId19"/>
    <p:sldId id="310" r:id="rId20"/>
    <p:sldId id="309" r:id="rId21"/>
    <p:sldId id="305" r:id="rId22"/>
  </p:sldIdLst>
  <p:sldSz cx="9144000" cy="6858000" type="screen4x3"/>
  <p:notesSz cx="7102475" cy="93884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cho, David Vincent" initials="BDV" lastIdx="2" clrIdx="0"/>
  <p:cmAuthor id="2" name="Heather Antti" initials="HJA" lastIdx="1" clrIdx="1">
    <p:extLst>
      <p:ext uri="{19B8F6BF-5375-455C-9EA6-DF929625EA0E}">
        <p15:presenceInfo xmlns:p15="http://schemas.microsoft.com/office/powerpoint/2012/main" userId="Heather Ant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5DAA"/>
    <a:srgbClr val="585858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24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2472119-3831-48BB-9508-15914C34B413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26DEC9E-81A3-4513-BEBA-4A525C7B86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B8DB3F3-860C-4A3A-BEC9-A48018DA9C27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64BEC3E-2BB1-4E7B-A9CA-6246A2BD3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81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5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FA30063-0FDF-41BA-A3E2-EB4D24300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7A0E6-461B-45ED-AD1A-44D13EDB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E391F-7269-4B43-85EE-C913574B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F11D-6162-412D-9468-B87E7015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07CB5-EFA2-4200-A0B4-8D32FB14FC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3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96900"/>
            <a:ext cx="3679825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2" r:id="rId2"/>
    <p:sldLayoutId id="2147483714" r:id="rId3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RotaryMBS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y.rotary.org/secure/1316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robertfelt@bellsouth.net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72834" y="424709"/>
            <a:ext cx="4973637" cy="516224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4800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Grants Management Seminar –</a:t>
            </a:r>
          </a:p>
          <a:p>
            <a:pPr algn="l">
              <a:defRPr/>
            </a:pPr>
            <a:endParaRPr lang="en-US" sz="48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defRPr/>
            </a:pPr>
            <a:r>
              <a:rPr lang="en-US" sz="4800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Global Grants</a:t>
            </a: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372834" y="4396033"/>
            <a:ext cx="4789715" cy="119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Bob Felt</a:t>
            </a:r>
          </a:p>
          <a:p>
            <a:pPr lvl="0" eaLnBrk="1" hangingPunct="1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Dist 7670 Grants /Global Grants Chair</a:t>
            </a:r>
          </a:p>
          <a:p>
            <a:pPr lvl="0" eaLnBrk="1" hangingPunct="1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robertfelt@bellsouth.net</a:t>
            </a:r>
          </a:p>
        </p:txBody>
      </p:sp>
      <p:sp>
        <p:nvSpPr>
          <p:cNvPr id="4" name="Rectangle 3"/>
          <p:cNvSpPr/>
          <p:nvPr/>
        </p:nvSpPr>
        <p:spPr>
          <a:xfrm>
            <a:off x="8468020" y="6334940"/>
            <a:ext cx="31451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FFFF00"/>
                </a:solidFill>
              </a:rPr>
              <a:t>v3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63426" y="6020078"/>
            <a:ext cx="1691489" cy="276999"/>
          </a:xfrm>
          <a:prstGeom prst="rect">
            <a:avLst/>
          </a:prstGeom>
        </p:spPr>
        <p:txBody>
          <a:bodyPr wrap="none" rtlCol="0" anchor="t">
            <a:spAutoFit/>
          </a:bodyPr>
          <a:lstStyle/>
          <a:p>
            <a:pPr algn="r"/>
            <a:r>
              <a:rPr lang="en-US" sz="1200" b="1" i="0" dirty="0">
                <a:solidFill>
                  <a:schemeClr val="bg1"/>
                </a:solidFill>
                <a:latin typeface="Arial Narrow Bold"/>
                <a:cs typeface="Arial Narrow Bold"/>
              </a:rPr>
              <a:t>GMS/ 28 September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4400" y="391882"/>
            <a:ext cx="56717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Arial Narrow Bold" pitchFamily="34" charset="0"/>
              </a:rPr>
              <a:t>Applying for a Global Grant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879" y="1100138"/>
            <a:ext cx="8761566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>
                <a:latin typeface="+mn-lt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Read !! </a:t>
            </a:r>
            <a:r>
              <a:rPr lang="en-US" sz="2400" dirty="0">
                <a:latin typeface="+mn-lt"/>
              </a:rPr>
              <a:t>the references found on TRF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Grant Center </a:t>
            </a:r>
            <a:r>
              <a:rPr lang="en-US" sz="2400" dirty="0">
                <a:latin typeface="+mn-lt"/>
              </a:rPr>
              <a:t>web page sidebar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33CC"/>
                </a:solidFill>
                <a:latin typeface="+mn-lt"/>
              </a:rPr>
              <a:t>     </a:t>
            </a:r>
            <a:r>
              <a:rPr lang="en-US" sz="2000" u="sng" dirty="0">
                <a:solidFill>
                  <a:srgbClr val="0033CC"/>
                </a:solidFill>
                <a:latin typeface="+mn-lt"/>
              </a:rPr>
              <a:t>A Guide to Global Grants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  </a:t>
            </a:r>
            <a:r>
              <a:rPr lang="en-US" sz="2000" dirty="0">
                <a:solidFill>
                  <a:srgbClr val="0033CC"/>
                </a:solidFill>
                <a:latin typeface="+mn-lt"/>
              </a:rPr>
              <a:t>  </a:t>
            </a:r>
            <a:r>
              <a:rPr lang="en-US" sz="2000" u="sng" dirty="0">
                <a:solidFill>
                  <a:srgbClr val="0033CC"/>
                </a:solidFill>
                <a:latin typeface="+mn-lt"/>
              </a:rPr>
              <a:t>Terms and Conditions for Rotary Found. Grants </a:t>
            </a:r>
            <a:endParaRPr lang="en-US" sz="2000" u="sng" dirty="0">
              <a:latin typeface="+mn-lt"/>
              <a:sym typeface="Wingdings" pitchFamily="2" charset="2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33CC"/>
                </a:solidFill>
                <a:latin typeface="+mn-lt"/>
                <a:sym typeface="Wingdings" pitchFamily="2" charset="2"/>
              </a:rPr>
              <a:t>     </a:t>
            </a:r>
            <a:r>
              <a:rPr lang="en-US" sz="2000" u="sng" dirty="0">
                <a:solidFill>
                  <a:srgbClr val="0033CC"/>
                </a:solidFill>
                <a:latin typeface="+mn-lt"/>
                <a:sym typeface="Wingdings" pitchFamily="2" charset="2"/>
              </a:rPr>
              <a:t>How to use the Grant Center</a:t>
            </a:r>
            <a:endParaRPr lang="en-US" u="sng" dirty="0">
              <a:solidFill>
                <a:srgbClr val="0033CC"/>
              </a:solidFill>
              <a:latin typeface="+mn-lt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rgbClr val="0033CC"/>
                </a:solidFill>
                <a:latin typeface="+mn-lt"/>
                <a:sym typeface="Wingdings" pitchFamily="2" charset="2"/>
              </a:rPr>
              <a:t> </a:t>
            </a:r>
            <a:r>
              <a:rPr lang="en-US" sz="2400" dirty="0">
                <a:latin typeface="+mn-lt"/>
                <a:sym typeface="Wingdings" pitchFamily="2" charset="2"/>
              </a:rPr>
              <a:t>Use the  </a:t>
            </a:r>
            <a:r>
              <a:rPr lang="en-US" sz="2400" u="sng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sym typeface="Wingdings" pitchFamily="2" charset="2"/>
              </a:rPr>
              <a:t>Global Grant Application Template</a:t>
            </a:r>
            <a:endParaRPr lang="en-US" sz="3200" u="sng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Start the application process</a:t>
            </a:r>
            <a:endParaRPr lang="en-US" sz="3200" dirty="0">
              <a:latin typeface="+mn-lt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 Log in </a:t>
            </a:r>
            <a:r>
              <a:rPr lang="en-US" sz="2000" dirty="0">
                <a:solidFill>
                  <a:srgbClr val="0033CC"/>
                </a:solidFill>
                <a:latin typeface="+mn-lt"/>
              </a:rPr>
              <a:t>https://my.rotary.org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latin typeface="+mn-lt"/>
              </a:rPr>
              <a:t> Tab </a:t>
            </a:r>
            <a:r>
              <a:rPr lang="en-US" dirty="0">
                <a:solidFill>
                  <a:srgbClr val="0033CC"/>
                </a:solidFill>
                <a:latin typeface="+mn-lt"/>
              </a:rPr>
              <a:t>“Take Action”, “Apply for Grants”,  “Global Grants”</a:t>
            </a:r>
          </a:p>
          <a:p>
            <a:pPr lvl="3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latin typeface="+mn-lt"/>
                <a:sym typeface="Wingdings" pitchFamily="2" charset="2"/>
              </a:rPr>
              <a:t> Tab </a:t>
            </a:r>
            <a:r>
              <a:rPr lang="en-US" dirty="0">
                <a:solidFill>
                  <a:srgbClr val="0033CC"/>
                </a:solidFill>
                <a:latin typeface="+mn-lt"/>
                <a:sym typeface="Wingdings" pitchFamily="2" charset="2"/>
              </a:rPr>
              <a:t>“Tools” </a:t>
            </a:r>
            <a:r>
              <a:rPr lang="en-US" dirty="0">
                <a:latin typeface="+mn-lt"/>
                <a:hlinkClick r:id="rId2"/>
              </a:rPr>
              <a:t>Start </a:t>
            </a:r>
            <a:r>
              <a:rPr lang="en-US" dirty="0">
                <a:solidFill>
                  <a:srgbClr val="0033CC"/>
                </a:solidFill>
                <a:latin typeface="+mn-lt"/>
                <a:hlinkClick r:id="rId2"/>
              </a:rPr>
              <a:t>your grant application</a:t>
            </a:r>
            <a:endParaRPr lang="en-US" dirty="0">
              <a:solidFill>
                <a:srgbClr val="0033C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TRF_RG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5867400"/>
            <a:ext cx="1963976" cy="740700"/>
          </a:xfr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93922"/>
            <a:ext cx="9144000" cy="9906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+mn-lt"/>
              </a:rPr>
              <a:t>Understanding Your Funding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 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351280"/>
            <a:ext cx="83820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sources of funds</a:t>
            </a:r>
            <a:r>
              <a:rPr lang="en-US" sz="2000" dirty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Donor cash from clubs and individuals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District 7670 District Designated Funds (DDF)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Rotary Foundation World Fund “matching funds”</a:t>
            </a:r>
          </a:p>
          <a:p>
            <a:endParaRPr lang="en-US" sz="900" dirty="0">
              <a:solidFill>
                <a:srgbClr val="FF0000"/>
              </a:solidFill>
            </a:endParaRPr>
          </a:p>
          <a:p>
            <a:r>
              <a:rPr lang="en-US" sz="2000" u="sng" dirty="0"/>
              <a:t>How it works</a:t>
            </a:r>
            <a:r>
              <a:rPr lang="en-US" sz="2000" dirty="0"/>
              <a:t>: World Fund  will match club cash from </a:t>
            </a:r>
          </a:p>
          <a:p>
            <a:r>
              <a:rPr lang="en-US" sz="2000" dirty="0"/>
              <a:t>donors at 50 cents on the dollar, matches DDF $1 for $1</a:t>
            </a:r>
          </a:p>
          <a:p>
            <a:pPr>
              <a:buNone/>
            </a:pPr>
            <a:endParaRPr lang="en-US" sz="2000" u="sng" dirty="0"/>
          </a:p>
          <a:p>
            <a:pPr>
              <a:buNone/>
            </a:pPr>
            <a:r>
              <a:rPr lang="en-US" sz="2000" u="sng" dirty="0"/>
              <a:t>Example	</a:t>
            </a:r>
            <a:r>
              <a:rPr lang="en-US" sz="2000" dirty="0"/>
              <a:t>			     </a:t>
            </a:r>
            <a:r>
              <a:rPr lang="en-US" sz="1600" b="1" dirty="0">
                <a:solidFill>
                  <a:srgbClr val="FF0000"/>
                </a:solidFill>
              </a:rPr>
              <a:t>W.F. Match</a:t>
            </a:r>
          </a:p>
          <a:p>
            <a:pPr>
              <a:buNone/>
            </a:pPr>
            <a:endParaRPr lang="en-US" sz="200" b="1" dirty="0"/>
          </a:p>
          <a:p>
            <a:pPr>
              <a:buNone/>
            </a:pPr>
            <a:r>
              <a:rPr lang="en-US" sz="1600" b="1" dirty="0"/>
              <a:t>Club Cash      $ 8,000 x  50%  =    </a:t>
            </a:r>
            <a:r>
              <a:rPr lang="en-US" sz="1600" b="1" dirty="0">
                <a:solidFill>
                  <a:srgbClr val="FF0000"/>
                </a:solidFill>
              </a:rPr>
              <a:t>$4,000</a:t>
            </a:r>
            <a:endParaRPr lang="en-US" sz="1600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600" b="1" dirty="0"/>
              <a:t>7670 DDF    $ 15,000 x 100% =  </a:t>
            </a:r>
            <a:r>
              <a:rPr lang="en-US" sz="1600" b="1" dirty="0">
                <a:solidFill>
                  <a:srgbClr val="FF0000"/>
                </a:solidFill>
              </a:rPr>
              <a:t>$15,000</a:t>
            </a:r>
          </a:p>
          <a:p>
            <a:pPr>
              <a:buNone/>
            </a:pPr>
            <a:r>
              <a:rPr lang="en-US" sz="1600" b="1" dirty="0">
                <a:solidFill>
                  <a:srgbClr val="FF0000"/>
                </a:solidFill>
              </a:rPr>
              <a:t>						</a:t>
            </a:r>
          </a:p>
          <a:p>
            <a:pPr>
              <a:buNone/>
            </a:pPr>
            <a:r>
              <a:rPr lang="en-US" sz="1600" b="1" dirty="0"/>
              <a:t>Total             </a:t>
            </a:r>
            <a:r>
              <a:rPr lang="en-US" sz="1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$ 23,000        </a:t>
            </a:r>
            <a:r>
              <a:rPr lang="en-US" sz="1600" b="1" dirty="0"/>
              <a:t>+         </a:t>
            </a:r>
            <a:r>
              <a:rPr lang="en-US" sz="1600" b="1" dirty="0">
                <a:solidFill>
                  <a:srgbClr val="FF0000"/>
                </a:solidFill>
              </a:rPr>
              <a:t>$19,000  </a:t>
            </a:r>
            <a:r>
              <a:rPr lang="en-US" sz="1600" b="1" dirty="0"/>
              <a:t>=    </a:t>
            </a:r>
            <a:r>
              <a:rPr lang="en-US" sz="1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$42,000 Total Value</a:t>
            </a:r>
          </a:p>
          <a:p>
            <a:pPr>
              <a:buNone/>
            </a:pPr>
            <a:r>
              <a:rPr lang="en-US" sz="16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  <a:r>
              <a:rPr lang="en-US" sz="1400" dirty="0"/>
              <a:t>TRF levies a 5% fee on all cash donations sent and held at the foundation. </a:t>
            </a:r>
          </a:p>
          <a:p>
            <a:pPr>
              <a:buNone/>
            </a:pPr>
            <a:r>
              <a:rPr lang="en-US" sz="1400" dirty="0"/>
              <a:t>Use the Global Grant Calculator !</a:t>
            </a:r>
          </a:p>
          <a:p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6075667" y="2995412"/>
            <a:ext cx="2376705" cy="24503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Clubs $84.8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64895" y="3752166"/>
            <a:ext cx="11801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Fund</a:t>
            </a:r>
          </a:p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$19,000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96759" y="3429000"/>
            <a:ext cx="1005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Clubs </a:t>
            </a:r>
          </a:p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$8,000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051039" y="4398497"/>
            <a:ext cx="1097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DDF </a:t>
            </a:r>
          </a:p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$15,000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7264020" y="3042042"/>
            <a:ext cx="21853" cy="12140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264020" y="4144003"/>
            <a:ext cx="1188353" cy="1120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583680" y="4256088"/>
            <a:ext cx="680306" cy="10281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ight Arrow 39"/>
          <p:cNvSpPr/>
          <p:nvPr/>
        </p:nvSpPr>
        <p:spPr>
          <a:xfrm rot="352622">
            <a:off x="4708369" y="3771459"/>
            <a:ext cx="1508392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Added</a:t>
            </a:r>
          </a:p>
        </p:txBody>
      </p:sp>
    </p:spTree>
    <p:extLst>
      <p:ext uri="{BB962C8B-B14F-4D97-AF65-F5344CB8AC3E}">
        <p14:creationId xmlns:p14="http://schemas.microsoft.com/office/powerpoint/2010/main" val="2406805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  <a:latin typeface="Arial Narrow Bold" pitchFamily="34" charset="0"/>
              </a:rPr>
              <a:t>Global Grant Life Cycle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84731" y="1775048"/>
            <a:ext cx="86830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Draft  </a:t>
            </a:r>
            <a:r>
              <a:rPr lang="en-US" b="1" dirty="0">
                <a:latin typeface="+mn-lt"/>
                <a:ea typeface="Calibri" pitchFamily="34" charset="0"/>
                <a:cs typeface="Times New Roman" pitchFamily="18" charset="0"/>
              </a:rPr>
              <a:t>- 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Partners </a:t>
            </a:r>
            <a:r>
              <a:rPr lang="en-US">
                <a:latin typeface="+mn-lt"/>
                <a:ea typeface="Calibri" pitchFamily="34" charset="0"/>
                <a:cs typeface="Times New Roman" pitchFamily="18" charset="0"/>
              </a:rPr>
              <a:t>plan project 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and draft application on TRF website</a:t>
            </a:r>
          </a:p>
          <a:p>
            <a:pPr lvl="0" defTabSz="914400"/>
            <a:endParaRPr lang="en-US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lvl="0" defTabSz="91440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Authorization 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  - Both Clubs and their district leaders must sign off on the application and use of funds  </a:t>
            </a:r>
          </a:p>
          <a:p>
            <a:pPr lvl="0" defTabSz="914400"/>
            <a:endParaRPr lang="en-US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lvl="0" defTabSz="91440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Submit</a:t>
            </a:r>
            <a:r>
              <a:rPr lang="en-US" b="1" dirty="0">
                <a:latin typeface="+mn-lt"/>
                <a:ea typeface="Calibri" pitchFamily="34" charset="0"/>
                <a:cs typeface="Times New Roman" pitchFamily="18" charset="0"/>
              </a:rPr>
              <a:t>  - 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Grant planners submit application to TRF </a:t>
            </a:r>
          </a:p>
          <a:p>
            <a:pPr lvl="0" defTabSz="914400" eaLnBrk="0" hangingPunct="0"/>
            <a:endParaRPr lang="en-US" sz="800" dirty="0">
              <a:latin typeface="+mn-lt"/>
              <a:cs typeface="Arial" pitchFamily="34" charset="0"/>
            </a:endParaRPr>
          </a:p>
          <a:p>
            <a:pPr lvl="0" defTabSz="914400" eaLnBrk="0" hangingPunct="0"/>
            <a:endParaRPr lang="en-US" sz="800" dirty="0">
              <a:latin typeface="+mn-lt"/>
              <a:cs typeface="Arial" pitchFamily="34" charset="0"/>
            </a:endParaRPr>
          </a:p>
          <a:p>
            <a:pPr lvl="0" defTabSz="914400" eaLnBrk="0" hangingPunct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TRF Approval &amp; Payment </a:t>
            </a:r>
            <a:r>
              <a:rPr lang="en-US" b="1" dirty="0">
                <a:latin typeface="+mn-lt"/>
                <a:ea typeface="Calibri" pitchFamily="34" charset="0"/>
                <a:cs typeface="Times New Roman" pitchFamily="18" charset="0"/>
              </a:rPr>
              <a:t>-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TRF Regional Grants Officer (RGO) will review and approve. Then forward payment instructions and grant payment to  your selected bank acct.</a:t>
            </a:r>
          </a:p>
          <a:p>
            <a:pPr lvl="0" defTabSz="914400" eaLnBrk="0" hangingPunct="0"/>
            <a:endParaRPr lang="en-US" sz="800" dirty="0">
              <a:latin typeface="+mn-lt"/>
              <a:cs typeface="Arial" pitchFamily="34" charset="0"/>
            </a:endParaRPr>
          </a:p>
          <a:p>
            <a:pPr lvl="0" defTabSz="914400" eaLnBrk="0" hangingPunct="0"/>
            <a:endParaRPr lang="en-US" sz="800" dirty="0">
              <a:latin typeface="+mn-lt"/>
              <a:cs typeface="Arial" pitchFamily="34" charset="0"/>
            </a:endParaRPr>
          </a:p>
          <a:p>
            <a:pPr lvl="0" defTabSz="914400" eaLnBrk="0" hangingPunct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Execution Phase</a:t>
            </a:r>
            <a:r>
              <a:rPr lang="en-US" b="1" dirty="0">
                <a:latin typeface="+mn-lt"/>
                <a:ea typeface="Calibri" pitchFamily="34" charset="0"/>
                <a:cs typeface="Times New Roman" pitchFamily="18" charset="0"/>
              </a:rPr>
              <a:t> - 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Partners carry out the project             </a:t>
            </a:r>
            <a:r>
              <a:rPr lang="en-US" sz="20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Keep good records!</a:t>
            </a:r>
            <a:endParaRPr lang="en-US" sz="800" b="1" dirty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lvl="0" defTabSz="914400" eaLnBrk="0" hangingPunct="0"/>
            <a:endParaRPr lang="en-US" b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lvl="0" defTabSz="914400" eaLnBrk="0" hangingPunct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Reports</a:t>
            </a:r>
            <a:r>
              <a:rPr lang="en-US" b="1" dirty="0">
                <a:latin typeface="+mn-lt"/>
                <a:ea typeface="Calibri" pitchFamily="34" charset="0"/>
                <a:cs typeface="Times New Roman" pitchFamily="18" charset="0"/>
              </a:rPr>
              <a:t>-  A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nnual progress</a:t>
            </a:r>
            <a:r>
              <a:rPr lang="en-US" b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>
                <a:latin typeface="+mn-lt"/>
                <a:ea typeface="Calibri" pitchFamily="34" charset="0"/>
                <a:cs typeface="Times New Roman" pitchFamily="18" charset="0"/>
              </a:rPr>
              <a:t>reports to TRF (Final report with in two months of completion )</a:t>
            </a:r>
          </a:p>
          <a:p>
            <a:pPr lvl="0" defTabSz="914400" eaLnBrk="0" hangingPunct="0"/>
            <a:endParaRPr lang="en-US" sz="800" dirty="0">
              <a:latin typeface="+mn-lt"/>
              <a:cs typeface="Arial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 rot="5400000">
            <a:off x="5951483" y="3437941"/>
            <a:ext cx="699513" cy="2457450"/>
          </a:xfrm>
          <a:prstGeom prst="downArrow">
            <a:avLst/>
          </a:prstGeom>
          <a:noFill/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8725" y="1500050"/>
            <a:ext cx="67436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>
                <a:latin typeface="Arial Narrow Bold" pitchFamily="34" charset="0"/>
              </a:rPr>
              <a:t>  </a:t>
            </a:r>
            <a:r>
              <a:rPr lang="en-US" sz="4000" dirty="0">
                <a:latin typeface="+mn-lt"/>
              </a:rPr>
              <a:t>Needs Assessment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>
                <a:latin typeface="+mn-lt"/>
              </a:rPr>
              <a:t>  Solid Partnership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  Good Planning</a:t>
            </a:r>
            <a:endParaRPr lang="en-US" sz="4000" dirty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4000" dirty="0">
                <a:latin typeface="+mn-lt"/>
              </a:rPr>
              <a:t>  Communications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>
                <a:latin typeface="+mn-lt"/>
              </a:rPr>
              <a:t>  Good Stewardship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>
                <a:latin typeface="+mn-lt"/>
              </a:rPr>
              <a:t>  Timely Reports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0" y="342900"/>
            <a:ext cx="51530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What’s Important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5206" y="5371755"/>
            <a:ext cx="6291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to know your Regional Grants Officer at TRF</a:t>
            </a: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58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</a:rPr>
              <a:t>Good Stewardship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“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and careful management of Rotary Foundation grant funds”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121" y="1529399"/>
            <a:ext cx="8920480" cy="373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Did your project  -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Meet the objectives and measurable outcomes of the grant application?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Meet the goal of the Area of Focus?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Use grant funds according to approved budget?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Will your project outcome be sustainable overtime?</a:t>
            </a:r>
          </a:p>
          <a:p>
            <a:pPr lvl="1">
              <a:buFont typeface="Arial" pitchFamily="34" charset="0"/>
              <a:buChar char="•"/>
            </a:pPr>
            <a:endParaRPr lang="en-US" sz="1000" dirty="0"/>
          </a:p>
          <a:p>
            <a:r>
              <a:rPr lang="en-US" dirty="0"/>
              <a:t>Then provide detained documentation  and accounting data -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Evidence of completion - project activity photos, brochures, news articles, etc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Spreadsheet  or journals summarizing line items expenditures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Copies of receipts, purchase orders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Bank statements, cleared checks</a:t>
            </a:r>
          </a:p>
          <a:p>
            <a:endParaRPr lang="en-US" sz="1050" dirty="0"/>
          </a:p>
          <a:p>
            <a:r>
              <a:rPr lang="en-US" dirty="0"/>
              <a:t>Submit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 Reports  with documentation </a:t>
            </a:r>
            <a:r>
              <a:rPr lang="en-US" dirty="0"/>
              <a:t>to the Rotary Foundation every 12 months and final report within 2 months of completing grant.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5825" y="5147629"/>
            <a:ext cx="6339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 7670 Stewardship Committee </a:t>
            </a: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audit your final report before it is signed off and forwarded to TRF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1420" y="359229"/>
            <a:ext cx="3929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  <a:t>LESSONS LEARNED</a:t>
            </a:r>
          </a:p>
        </p:txBody>
      </p:sp>
      <p:sp>
        <p:nvSpPr>
          <p:cNvPr id="5" name="Rectangle 4"/>
          <p:cNvSpPr/>
          <p:nvPr/>
        </p:nvSpPr>
        <p:spPr>
          <a:xfrm>
            <a:off x="581025" y="1792514"/>
            <a:ext cx="797922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auto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PATIENCE  </a:t>
            </a:r>
          </a:p>
          <a:p>
            <a:pPr defTabSz="914400" fontAlgn="auto"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The planning and application process may take </a:t>
            </a:r>
            <a:r>
              <a:rPr lang="en-US" sz="2400" b="1" dirty="0">
                <a:latin typeface="+mn-lt"/>
              </a:rPr>
              <a:t>many months</a:t>
            </a:r>
            <a:r>
              <a:rPr lang="en-US" sz="2400" dirty="0">
                <a:latin typeface="+mn-lt"/>
              </a:rPr>
              <a:t>.  </a:t>
            </a:r>
          </a:p>
          <a:p>
            <a:pPr lvl="1" defTabSz="914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 TRF may challenge your project’s sustainability, training and required partner MOU.</a:t>
            </a:r>
          </a:p>
          <a:p>
            <a:pPr defTabSz="914400" fontAlgn="auto"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  <a:p>
            <a:pPr defTabSz="914400" fontAlgn="auto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UNDERSTAND </a:t>
            </a:r>
            <a:r>
              <a:rPr lang="en-US" sz="2400" dirty="0">
                <a:latin typeface="+mn-lt"/>
              </a:rPr>
              <a:t> </a:t>
            </a:r>
          </a:p>
          <a:p>
            <a:pPr lvl="1" defTabSz="9144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</a:rPr>
              <a:t> Your host partner’s culture. They may be slow to communicate (poor Internet) or hesitant to act, have convoluted banking system</a:t>
            </a:r>
          </a:p>
          <a:p>
            <a:pPr defTabSz="914400" fontAlgn="auto">
              <a:spcAft>
                <a:spcPts val="0"/>
              </a:spcAft>
              <a:defRPr/>
            </a:pPr>
            <a:endParaRPr lang="en-US" sz="2400" b="1" dirty="0">
              <a:latin typeface="+mn-lt"/>
            </a:endParaRPr>
          </a:p>
          <a:p>
            <a:pPr algn="ctr" defTabSz="914400" fontAlgn="auto">
              <a:spcAft>
                <a:spcPts val="0"/>
              </a:spcAft>
              <a:defRPr/>
            </a:pPr>
            <a:endParaRPr lang="en-US" b="1" dirty="0">
              <a:latin typeface="Arial Narrow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8422" y="374196"/>
            <a:ext cx="5427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  <a:t>Where Are The Opportunities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4560" y="1371600"/>
            <a:ext cx="7599680" cy="5486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</a:rPr>
              <a:t>Partner with another Dist 7670 club</a:t>
            </a:r>
          </a:p>
          <a:p>
            <a:endParaRPr lang="en-US" sz="1050" dirty="0">
              <a:latin typeface="+mn-lt"/>
            </a:endParaRPr>
          </a:p>
          <a:p>
            <a:r>
              <a:rPr lang="en-US" sz="2400" dirty="0">
                <a:latin typeface="+mn-lt"/>
              </a:rPr>
              <a:t>Attend Project Fairs - there are currently 11 fairs listed </a:t>
            </a:r>
            <a:r>
              <a:rPr lang="en-US" sz="2400" b="1" dirty="0">
                <a:solidFill>
                  <a:srgbClr val="FF0000"/>
                </a:solidFill>
                <a:latin typeface="+mn-lt"/>
              </a:rPr>
              <a:t>*</a:t>
            </a:r>
          </a:p>
          <a:p>
            <a:r>
              <a:rPr lang="en-US" sz="2400" dirty="0">
                <a:solidFill>
                  <a:srgbClr val="0033CC"/>
                </a:solidFill>
                <a:latin typeface="+mn-lt"/>
              </a:rPr>
              <a:t>	Google : </a:t>
            </a:r>
            <a:r>
              <a:rPr lang="en-US" sz="2400" u="sng" dirty="0">
                <a:solidFill>
                  <a:srgbClr val="0033CC"/>
                </a:solidFill>
                <a:latin typeface="+mn-lt"/>
              </a:rPr>
              <a:t>Project fairs/ My Rotary</a:t>
            </a:r>
          </a:p>
          <a:p>
            <a:endParaRPr lang="en-US" sz="1200" dirty="0">
              <a:latin typeface="+mn-lt"/>
            </a:endParaRPr>
          </a:p>
          <a:p>
            <a:r>
              <a:rPr lang="en-US" sz="2400" dirty="0">
                <a:latin typeface="+mn-lt"/>
              </a:rPr>
              <a:t>Web Search</a:t>
            </a:r>
          </a:p>
          <a:p>
            <a:r>
              <a:rPr lang="en-US" sz="2400" dirty="0">
                <a:solidFill>
                  <a:srgbClr val="0033CC"/>
                </a:solidFill>
                <a:latin typeface="+mn-lt"/>
              </a:rPr>
              <a:t>	Google: </a:t>
            </a:r>
            <a:r>
              <a:rPr lang="en-US" sz="2400" u="sng" dirty="0">
                <a:solidFill>
                  <a:srgbClr val="0033CC"/>
                </a:solidFill>
                <a:latin typeface="+mn-lt"/>
              </a:rPr>
              <a:t> Rotary matching grants website</a:t>
            </a:r>
          </a:p>
          <a:p>
            <a:endParaRPr lang="en-US" sz="1600" dirty="0">
              <a:latin typeface="+mn-lt"/>
            </a:endParaRPr>
          </a:p>
          <a:p>
            <a:r>
              <a:rPr lang="en-US" sz="2400" dirty="0">
                <a:latin typeface="+mn-lt"/>
              </a:rPr>
              <a:t>Friendship Exchange Trips</a:t>
            </a:r>
          </a:p>
          <a:p>
            <a:endParaRPr lang="en-US" sz="1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Engage NGO or charitable org</a:t>
            </a:r>
          </a:p>
          <a:p>
            <a:endParaRPr lang="en-US" sz="1100" dirty="0">
              <a:latin typeface="+mn-lt"/>
            </a:endParaRPr>
          </a:p>
          <a:p>
            <a:r>
              <a:rPr lang="en-US" sz="2400" dirty="0">
                <a:latin typeface="+mn-lt"/>
              </a:rPr>
              <a:t>Attend Rotary International Convention- Honolulu!!</a:t>
            </a:r>
          </a:p>
          <a:p>
            <a:endParaRPr lang="en-US" sz="2400" dirty="0">
              <a:latin typeface="+mn-lt"/>
            </a:endParaRP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		</a:t>
            </a:r>
            <a:r>
              <a:rPr lang="en-US" sz="2000" b="1" dirty="0">
                <a:solidFill>
                  <a:srgbClr val="FF0000"/>
                </a:solidFill>
                <a:latin typeface="+mn-lt"/>
              </a:rPr>
              <a:t>*</a:t>
            </a:r>
            <a:r>
              <a:rPr lang="en-US" sz="1600" dirty="0">
                <a:latin typeface="+mn-lt"/>
              </a:rPr>
              <a:t>Note: may use Dist Grant funds.</a:t>
            </a: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  <a:t>If In Doubt Call 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2339" y="2858713"/>
            <a:ext cx="451437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Bob Felt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Email:</a:t>
            </a:r>
            <a:r>
              <a:rPr lang="en-US" sz="2400" dirty="0">
                <a:solidFill>
                  <a:srgbClr val="0033CC"/>
                </a:solidFill>
                <a:latin typeface="Georgia" pitchFamily="18" charset="0"/>
              </a:rPr>
              <a:t> </a:t>
            </a:r>
            <a:r>
              <a:rPr lang="en-US" sz="2400" u="sng" dirty="0">
                <a:solidFill>
                  <a:srgbClr val="0033CC"/>
                </a:solidFill>
                <a:latin typeface="Georgia" pitchFamily="18" charset="0"/>
                <a:hlinkClick r:id="rId2"/>
              </a:rPr>
              <a:t>robertfelt@bellsouth.net</a:t>
            </a:r>
            <a:endParaRPr lang="en-US" sz="2400" u="sng" dirty="0">
              <a:solidFill>
                <a:srgbClr val="0033CC"/>
              </a:solidFill>
              <a:latin typeface="Georgia" pitchFamily="18" charset="0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Cell: 703-915-2796</a:t>
            </a:r>
          </a:p>
          <a:p>
            <a:endParaRPr lang="en-US" sz="2400" u="sng" dirty="0">
              <a:solidFill>
                <a:srgbClr val="0033CC"/>
              </a:solidFill>
            </a:endParaRPr>
          </a:p>
        </p:txBody>
      </p:sp>
      <p:pic>
        <p:nvPicPr>
          <p:cNvPr id="30722" name="Picture 2" descr="C:\Users\User\Pictures\IMG_2775 mug sh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9807" y="2810583"/>
            <a:ext cx="1636412" cy="179111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381000"/>
            <a:ext cx="5355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  <a:t>Questions and Collaboration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33920" y="1981200"/>
            <a:ext cx="326724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Arial Narrow Bold" pitchFamily="34" charset="0"/>
              </a:rPr>
              <a:t>Questions</a:t>
            </a: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Arial Narrow Bold" pitchFamily="34" charset="0"/>
              </a:rPr>
              <a:t>&amp;</a:t>
            </a: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Arial Narrow Bold" pitchFamily="34" charset="0"/>
              </a:rPr>
              <a:t>Open </a:t>
            </a:r>
            <a:r>
              <a:rPr lang="en-US" sz="6000" dirty="0" err="1">
                <a:solidFill>
                  <a:srgbClr val="FF0000"/>
                </a:solidFill>
                <a:latin typeface="Arial Narrow Bold" pitchFamily="34" charset="0"/>
              </a:rPr>
              <a:t>Mic</a:t>
            </a:r>
            <a:r>
              <a:rPr lang="en-US" sz="6000" dirty="0">
                <a:solidFill>
                  <a:srgbClr val="FF0000"/>
                </a:solidFill>
                <a:latin typeface="Arial Narrow 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6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3125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Goals of Presentation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466850" y="1732687"/>
            <a:ext cx="64389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Answer 4 Questions: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/>
              <a:t>What is a Global Grant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/>
              <a:t>What are the basic considerations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/>
              <a:t>How Can Your Club Participate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200" b="1" dirty="0"/>
              <a:t>What’s Important</a:t>
            </a:r>
          </a:p>
          <a:p>
            <a:pPr marL="342900" indent="-342900">
              <a:lnSpc>
                <a:spcPct val="150000"/>
              </a:lnSpc>
            </a:pP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392985" y="1682358"/>
            <a:ext cx="8438595" cy="4620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Large</a:t>
            </a:r>
            <a:r>
              <a:rPr lang="en-US" sz="2400" b="1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</a:t>
            </a:r>
            <a:r>
              <a:rPr lang="en-US" sz="2400" b="1" dirty="0">
                <a:solidFill>
                  <a:srgbClr val="585858"/>
                </a:solidFill>
                <a:latin typeface="+mn-lt"/>
              </a:rPr>
              <a:t> </a:t>
            </a: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International</a:t>
            </a:r>
            <a:r>
              <a:rPr lang="en-US" sz="2400" b="1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400" b="1" dirty="0">
                <a:solidFill>
                  <a:srgbClr val="585858"/>
                </a:solidFill>
                <a:latin typeface="+mn-lt"/>
              </a:rPr>
              <a:t>project, value at least </a:t>
            </a:r>
            <a:r>
              <a:rPr lang="en-US" sz="2400" b="1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$30,000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Partnership</a:t>
            </a:r>
            <a:r>
              <a:rPr lang="en-US" sz="2400" b="1" dirty="0">
                <a:solidFill>
                  <a:srgbClr val="585858"/>
                </a:solidFill>
                <a:latin typeface="+mn-lt"/>
              </a:rPr>
              <a:t>  with overseas clubs and districts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solidFill>
                  <a:srgbClr val="585858"/>
                </a:solidFill>
                <a:latin typeface="+mn-lt"/>
              </a:rPr>
              <a:t>Responds to well-defined </a:t>
            </a: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Community Needs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solidFill>
                  <a:srgbClr val="585858"/>
                </a:solidFill>
                <a:latin typeface="+mn-lt"/>
              </a:rPr>
              <a:t>Aligned to Rotary </a:t>
            </a: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Areas of Focus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solidFill>
                  <a:srgbClr val="585858"/>
                </a:solidFill>
                <a:latin typeface="+mn-lt"/>
              </a:rPr>
              <a:t>Measurable </a:t>
            </a: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Sustainable</a:t>
            </a:r>
            <a:r>
              <a:rPr lang="en-US" sz="2400" b="1" dirty="0">
                <a:solidFill>
                  <a:srgbClr val="585858"/>
                </a:solidFill>
                <a:latin typeface="+mn-lt"/>
              </a:rPr>
              <a:t> Outcome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solidFill>
                  <a:srgbClr val="585858"/>
                </a:solidFill>
                <a:latin typeface="+mn-lt"/>
              </a:rPr>
              <a:t>Three sources of funds: Club, DDF &amp; </a:t>
            </a:r>
            <a:r>
              <a:rPr lang="en-US" sz="2400" b="1" u="sng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World Fund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solidFill>
                  <a:srgbClr val="585858"/>
                </a:solidFill>
                <a:latin typeface="+mn-lt"/>
              </a:rPr>
              <a:t>Timing- Flexible, multi-year, </a:t>
            </a:r>
            <a:r>
              <a:rPr lang="en-US" sz="2400" b="1" dirty="0">
                <a:solidFill>
                  <a:srgbClr val="5858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deadline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3125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A Global Grant 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4062" y="167152"/>
            <a:ext cx="520745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Narrow Bold" pitchFamily="34" charset="0"/>
              </a:rPr>
              <a:t>First Consideration-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 Narrow Bold" pitchFamily="34" charset="0"/>
              </a:rPr>
              <a:t>Community Needs Assessment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8013" y="1475131"/>
            <a:ext cx="79191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Document the Need - </a:t>
            </a:r>
            <a:r>
              <a:rPr lang="en-US" sz="2400" dirty="0">
                <a:latin typeface="+mn-lt"/>
                <a:cs typeface="Arial" pitchFamily="34" charset="0"/>
              </a:rPr>
              <a:t>Humanitarian and VTT applicants </a:t>
            </a:r>
            <a:r>
              <a:rPr lang="en-US" sz="2400" u="sng" dirty="0">
                <a:latin typeface="+mn-lt"/>
                <a:cs typeface="Arial" pitchFamily="34" charset="0"/>
              </a:rPr>
              <a:t>required to</a:t>
            </a:r>
            <a:r>
              <a:rPr lang="en-US" sz="2400" dirty="0">
                <a:latin typeface="+mn-lt"/>
                <a:cs typeface="Arial" pitchFamily="34" charset="0"/>
              </a:rPr>
              <a:t> formally document the need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Describes Beneficiary Community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Demographics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Who conducted assessment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Methods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Community Participants</a:t>
            </a:r>
            <a:endParaRPr lang="en-US" sz="2000" dirty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The need your project addresses 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+mn-lt"/>
                <a:cs typeface="Arial" pitchFamily="34" charset="0"/>
              </a:rPr>
              <a:t> What is their need, not our perception of need?</a:t>
            </a:r>
            <a:endParaRPr lang="en-US" sz="2000" dirty="0">
              <a:latin typeface="+mn-lt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Project’s primary goal and how to accomplish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Challenges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  Documented results are uploaded in your grant application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+mn-lt"/>
              <a:cs typeface="Arial" pitchFamily="34" charset="0"/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District grant funds may be used to fund assessment site visit</a:t>
            </a:r>
          </a:p>
          <a:p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7684" y="1524000"/>
            <a:ext cx="772087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Sustainability</a:t>
            </a:r>
            <a:r>
              <a:rPr lang="en-US" sz="2400" dirty="0">
                <a:latin typeface="+mn-lt"/>
              </a:rPr>
              <a:t> – Giving a community the skills, knowledge and means to maintain project outcome for the long-term, after Rotary leaves</a:t>
            </a:r>
          </a:p>
          <a:p>
            <a:endParaRPr lang="en-US" sz="900" dirty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  Locally sourced materials and products</a:t>
            </a:r>
          </a:p>
          <a:p>
            <a:pPr lvl="1">
              <a:buFont typeface="Arial" pitchFamily="34" charset="0"/>
              <a:buChar char="•"/>
            </a:pPr>
            <a:endParaRPr lang="en-US" sz="2400" dirty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  Training </a:t>
            </a:r>
          </a:p>
          <a:p>
            <a:endParaRPr lang="en-US" sz="1100" dirty="0">
              <a:latin typeface="+mn-lt"/>
            </a:endParaRPr>
          </a:p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Don’t create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toxic charity</a:t>
            </a:r>
          </a:p>
          <a:p>
            <a:pPr lvl="1"/>
            <a:r>
              <a:rPr lang="en-US" dirty="0"/>
              <a:t>Africa (2009) - 70% of wells </a:t>
            </a:r>
          </a:p>
          <a:p>
            <a:r>
              <a:rPr lang="en-US" dirty="0"/>
              <a:t>	abandoned after 5 yrs due to </a:t>
            </a:r>
          </a:p>
          <a:p>
            <a:r>
              <a:rPr lang="en-US" dirty="0"/>
              <a:t>	expensive operating cost and/or </a:t>
            </a:r>
          </a:p>
          <a:p>
            <a:r>
              <a:rPr lang="en-US" dirty="0"/>
              <a:t>	poor maintenance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1086" y="225425"/>
            <a:ext cx="3844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 Narrow Bold" pitchFamily="34" charset="0"/>
              </a:rPr>
              <a:t>Must be Sustainable</a:t>
            </a:r>
          </a:p>
        </p:txBody>
      </p:sp>
      <p:pic>
        <p:nvPicPr>
          <p:cNvPr id="6" name="Picture 43" descr="C:\Documents and Settings\Administrator\Local Settings\Temporary Internet Files\Content.Word\keekonyokie water 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2812" y="3461858"/>
            <a:ext cx="2964454" cy="221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38127" y="5675312"/>
            <a:ext cx="1875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Abandoned water well </a:t>
            </a: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43819" y="359225"/>
            <a:ext cx="4311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 Narrow Bold" pitchFamily="34" charset="0"/>
              </a:rPr>
              <a:t>Rotary Areas of Focus </a:t>
            </a:r>
          </a:p>
        </p:txBody>
      </p:sp>
      <p:sp>
        <p:nvSpPr>
          <p:cNvPr id="5" name="Rectangle 4"/>
          <p:cNvSpPr/>
          <p:nvPr/>
        </p:nvSpPr>
        <p:spPr>
          <a:xfrm>
            <a:off x="586468" y="1460046"/>
            <a:ext cx="79248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Your grant must meet Rotary Focus Area criteria</a:t>
            </a:r>
          </a:p>
          <a:p>
            <a:endParaRPr lang="en-US" sz="2800" b="1" dirty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Peace and Conflict Prevention/Resolution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Disease Prevention and Treatment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Water and Sanitation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Maternal and Child Health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Basic Education and Literacy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+mn-lt"/>
              </a:rPr>
              <a:t> Economic and Community Development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74345" y="315681"/>
            <a:ext cx="5562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  <a:t>Three Types of Global Grants 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9" y="1241698"/>
            <a:ext cx="75220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Humanitarian project</a:t>
            </a:r>
            <a:br>
              <a:rPr lang="en-US" sz="2000" b="1" dirty="0">
                <a:latin typeface="+mn-lt"/>
              </a:rPr>
            </a:br>
            <a:r>
              <a:rPr lang="en-US" sz="2000" dirty="0">
                <a:latin typeface="+mn-lt"/>
              </a:rPr>
              <a:t>Address community needs and produce sustainable, measurable outcomes</a:t>
            </a:r>
          </a:p>
          <a:p>
            <a:pPr lvl="2">
              <a:buNone/>
            </a:pPr>
            <a:r>
              <a:rPr lang="en-US" b="1" dirty="0">
                <a:latin typeface="+mn-lt"/>
              </a:rPr>
              <a:t>Water and Sanitation construction projects, medical equip, vehicle, rehab structure, educational equipment, furnishings, etc </a:t>
            </a:r>
          </a:p>
          <a:p>
            <a:pPr>
              <a:buNone/>
            </a:pPr>
            <a:endParaRPr lang="en-US" sz="2000" b="1" dirty="0">
              <a:latin typeface="+mn-lt"/>
            </a:endParaRPr>
          </a:p>
          <a:p>
            <a:pPr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Vocational Training Teams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Build skills within a community by sending teams of professionals that will travel abroad to train or learn from host country they visit    </a:t>
            </a:r>
          </a:p>
          <a:p>
            <a:pPr>
              <a:buNone/>
            </a:pPr>
            <a:r>
              <a:rPr lang="en-US" sz="2000" dirty="0">
                <a:latin typeface="+mn-lt"/>
              </a:rPr>
              <a:t>		</a:t>
            </a:r>
            <a:r>
              <a:rPr lang="en-US" b="1" dirty="0">
                <a:latin typeface="+mn-lt"/>
              </a:rPr>
              <a:t>Medical Teams (doctors, dentist, nurses)</a:t>
            </a:r>
          </a:p>
          <a:p>
            <a:pPr>
              <a:buNone/>
            </a:pPr>
            <a:r>
              <a:rPr lang="en-US" b="1" dirty="0">
                <a:latin typeface="+mn-lt"/>
              </a:rPr>
              <a:t>		School Teachers exchange</a:t>
            </a:r>
            <a:endParaRPr lang="en-US" dirty="0">
              <a:latin typeface="+mn-lt"/>
            </a:endParaRPr>
          </a:p>
          <a:p>
            <a:pPr>
              <a:buNone/>
            </a:pPr>
            <a:endParaRPr lang="en-US" sz="2000" b="1" dirty="0">
              <a:latin typeface="+mn-lt"/>
            </a:endParaRPr>
          </a:p>
          <a:p>
            <a:pPr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Scholarship Programs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Fund </a:t>
            </a:r>
            <a:r>
              <a:rPr lang="en-US" sz="2000" u="sng" dirty="0">
                <a:latin typeface="+mn-lt"/>
              </a:rPr>
              <a:t>international</a:t>
            </a:r>
            <a:r>
              <a:rPr lang="en-US" sz="2000" dirty="0">
                <a:latin typeface="+mn-lt"/>
              </a:rPr>
              <a:t> graduate-level study for a career within an Area of Focus</a:t>
            </a: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098" y="1403272"/>
            <a:ext cx="822960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/>
              <a:t> </a:t>
            </a:r>
            <a:r>
              <a:rPr lang="en-US" sz="2000" dirty="0"/>
              <a:t>Is your </a:t>
            </a:r>
            <a:r>
              <a:rPr lang="en-US" sz="2000" u="sng" dirty="0"/>
              <a:t>club qualified</a:t>
            </a:r>
            <a:r>
              <a:rPr lang="en-US" sz="2000" dirty="0"/>
              <a:t>?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/>
              <a:t> Identify project, conduct </a:t>
            </a:r>
            <a:r>
              <a:rPr lang="en-US" sz="2000" u="sng" dirty="0"/>
              <a:t>needs assessment</a:t>
            </a:r>
            <a:r>
              <a:rPr lang="en-US" sz="2000" dirty="0"/>
              <a:t>, a site visit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/>
              <a:t> Create strong </a:t>
            </a:r>
            <a:r>
              <a:rPr lang="en-US" sz="2000" u="sng" dirty="0"/>
              <a:t>partnershi</a:t>
            </a:r>
            <a:r>
              <a:rPr lang="en-US" sz="2000" dirty="0"/>
              <a:t>p with host country club, the community and NGO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/>
              <a:t>Partner with other Dist 7670 clubs  $$$$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/>
              <a:t>Outline your application </a:t>
            </a:r>
            <a:r>
              <a:rPr 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“Global Grant Application Template”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Define project plan with clear partner roles and responsibilities, objectives and measurable outcomes in area(s) of focus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Define budget needs and start a </a:t>
            </a:r>
            <a:r>
              <a:rPr lang="en-US" u="sng" dirty="0"/>
              <a:t>funding</a:t>
            </a:r>
            <a:r>
              <a:rPr lang="en-US" dirty="0"/>
              <a:t> campaign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/>
              <a:t>Your application will be reviewed/approved  by the Dist. 7670 Foundation Committee</a:t>
            </a:r>
          </a:p>
        </p:txBody>
      </p:sp>
      <p:sp>
        <p:nvSpPr>
          <p:cNvPr id="5" name="Rectangle 4"/>
          <p:cNvSpPr/>
          <p:nvPr/>
        </p:nvSpPr>
        <p:spPr>
          <a:xfrm>
            <a:off x="1604987" y="359226"/>
            <a:ext cx="59340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  <a:t>How Can Your Club Participate</a:t>
            </a: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4502" y="27214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“We’re Here to Help”</a:t>
            </a:r>
            <a:br>
              <a:rPr lang="en-US" sz="3600" b="1" dirty="0">
                <a:solidFill>
                  <a:schemeClr val="bg1"/>
                </a:solidFill>
                <a:latin typeface="Arial Narrow Bold" pitchFamily="34" charset="0"/>
              </a:rPr>
            </a:br>
            <a:r>
              <a:rPr lang="en-US" sz="1400" u="sng" dirty="0">
                <a:solidFill>
                  <a:schemeClr val="bg1"/>
                </a:solidFill>
              </a:rPr>
              <a:t>robertfelt@bellsouth.net</a:t>
            </a:r>
            <a:br>
              <a:rPr lang="en-US" sz="1400" u="sng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4852" y="3015342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13702" y="2853417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14052" y="1567542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04852" y="1567542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04852" y="5606142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04852" y="4310742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37852" y="4310742"/>
            <a:ext cx="1676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63729" y="3015342"/>
            <a:ext cx="16161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>
                <a:solidFill>
                  <a:srgbClr val="0033CC"/>
                </a:solidFill>
              </a:rPr>
              <a:t>Grants Chairman</a:t>
            </a:r>
          </a:p>
          <a:p>
            <a:pPr algn="ctr"/>
            <a:r>
              <a:rPr lang="en-US" sz="1600" dirty="0"/>
              <a:t>Bob Felt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90252" y="1719942"/>
            <a:ext cx="1404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District Grants</a:t>
            </a:r>
          </a:p>
          <a:p>
            <a:pPr algn="ctr"/>
            <a:r>
              <a:rPr lang="en-US" sz="1600" dirty="0"/>
              <a:t>John DeWitt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57252" y="1720742"/>
            <a:ext cx="1214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John DeWitt</a:t>
            </a:r>
          </a:p>
          <a:p>
            <a:r>
              <a:rPr lang="en-US" sz="1600" dirty="0"/>
              <a:t>Bob Felt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7252" y="3091542"/>
            <a:ext cx="1399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rgbClr val="0033CC"/>
                </a:solidFill>
              </a:rPr>
              <a:t>Scholarships </a:t>
            </a:r>
            <a:r>
              <a:rPr lang="en-US" sz="1600" dirty="0"/>
              <a:t>Bob Felt</a:t>
            </a:r>
          </a:p>
          <a:p>
            <a:r>
              <a:rPr lang="en-US" sz="1600" dirty="0"/>
              <a:t>John Davis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14026" y="4386942"/>
            <a:ext cx="174342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33CC"/>
                </a:solidFill>
              </a:rPr>
              <a:t>Humanitarian Grants</a:t>
            </a:r>
          </a:p>
          <a:p>
            <a:r>
              <a:rPr lang="en-US" sz="1600" dirty="0"/>
              <a:t>Bob Felt</a:t>
            </a:r>
          </a:p>
          <a:p>
            <a:r>
              <a:rPr lang="en-US" sz="1600" dirty="0"/>
              <a:t>Jim Efland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72532" y="4463142"/>
            <a:ext cx="1837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>
                <a:solidFill>
                  <a:srgbClr val="0033CC"/>
                </a:solidFill>
              </a:rPr>
              <a:t>Global Grants Chair</a:t>
            </a:r>
          </a:p>
          <a:p>
            <a:pPr algn="ctr"/>
            <a:r>
              <a:rPr lang="en-US" sz="1600" dirty="0"/>
              <a:t>Bob Felt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46964" y="5581079"/>
            <a:ext cx="161948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0033CC"/>
                </a:solidFill>
              </a:rPr>
              <a:t>Volunteer Training </a:t>
            </a:r>
          </a:p>
          <a:p>
            <a:pPr algn="ctr"/>
            <a:r>
              <a:rPr lang="en-US" sz="1400" b="1" u="sng" dirty="0">
                <a:solidFill>
                  <a:srgbClr val="0033CC"/>
                </a:solidFill>
              </a:rPr>
              <a:t>Teams</a:t>
            </a:r>
            <a:endParaRPr lang="en-US" sz="1200" b="1" u="sng" dirty="0">
              <a:solidFill>
                <a:srgbClr val="0033CC"/>
              </a:solidFill>
            </a:endParaRPr>
          </a:p>
          <a:p>
            <a:r>
              <a:rPr lang="en-US" sz="1600" dirty="0"/>
              <a:t>John DeWitt</a:t>
            </a:r>
          </a:p>
          <a:p>
            <a:r>
              <a:rPr lang="en-US" sz="1600" dirty="0"/>
              <a:t>Joe Castro</a:t>
            </a:r>
          </a:p>
          <a:p>
            <a:endParaRPr lang="en-US" sz="1600" dirty="0"/>
          </a:p>
        </p:txBody>
      </p:sp>
      <p:cxnSp>
        <p:nvCxnSpPr>
          <p:cNvPr id="26" name="Straight Connector 25"/>
          <p:cNvCxnSpPr>
            <a:stCxn id="18" idx="3"/>
            <a:endCxn id="13" idx="1"/>
          </p:cNvCxnSpPr>
          <p:nvPr/>
        </p:nvCxnSpPr>
        <p:spPr>
          <a:xfrm flipV="1">
            <a:off x="2479877" y="2024742"/>
            <a:ext cx="1134175" cy="12829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8" idx="3"/>
            <a:endCxn id="17" idx="1"/>
          </p:cNvCxnSpPr>
          <p:nvPr/>
        </p:nvCxnSpPr>
        <p:spPr>
          <a:xfrm>
            <a:off x="2479877" y="3307730"/>
            <a:ext cx="1057975" cy="14602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4" idx="1"/>
          </p:cNvCxnSpPr>
          <p:nvPr/>
        </p:nvCxnSpPr>
        <p:spPr>
          <a:xfrm>
            <a:off x="5290452" y="2024742"/>
            <a:ext cx="9144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7" idx="3"/>
            <a:endCxn id="16" idx="1"/>
          </p:cNvCxnSpPr>
          <p:nvPr/>
        </p:nvCxnSpPr>
        <p:spPr>
          <a:xfrm>
            <a:off x="5214252" y="4767942"/>
            <a:ext cx="990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7" idx="3"/>
            <a:endCxn id="6" idx="1"/>
          </p:cNvCxnSpPr>
          <p:nvPr/>
        </p:nvCxnSpPr>
        <p:spPr>
          <a:xfrm flipV="1">
            <a:off x="5214252" y="3472542"/>
            <a:ext cx="9906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3"/>
            <a:endCxn id="15" idx="1"/>
          </p:cNvCxnSpPr>
          <p:nvPr/>
        </p:nvCxnSpPr>
        <p:spPr>
          <a:xfrm>
            <a:off x="5214252" y="4767942"/>
            <a:ext cx="9906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1587</TotalTime>
  <Words>1164</Words>
  <Application>Microsoft Office PowerPoint</Application>
  <PresentationFormat>On-screen Show (4:3)</PresentationFormat>
  <Paragraphs>219</Paragraphs>
  <Slides>19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Narrow Bold</vt:lpstr>
      <vt:lpstr>Calibri</vt:lpstr>
      <vt:lpstr>Georgia</vt:lpstr>
      <vt:lpstr>LeadDev-Master_2013-NEW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“We’re Here to Help” robertfelt@bellsouth.net  </vt:lpstr>
      <vt:lpstr>PowerPoint Presentation</vt:lpstr>
      <vt:lpstr>Understanding Your Funding </vt:lpstr>
      <vt:lpstr>Global Grant Life Cycle</vt:lpstr>
      <vt:lpstr>PowerPoint Presentation</vt:lpstr>
      <vt:lpstr>Good Stewardship “Responsible and careful management of Rotary Foundation grant funds” </vt:lpstr>
      <vt:lpstr>PowerPoint Presentation</vt:lpstr>
      <vt:lpstr>PowerPoint Presentation</vt:lpstr>
      <vt:lpstr>If In Doubt Call Me</vt:lpstr>
      <vt:lpstr>PowerPoint Presentation</vt:lpstr>
      <vt:lpstr>PowerPoint Presentation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Clark</dc:creator>
  <cp:lastModifiedBy>Billi black</cp:lastModifiedBy>
  <cp:revision>262</cp:revision>
  <cp:lastPrinted>2013-06-19T15:45:56Z</cp:lastPrinted>
  <dcterms:created xsi:type="dcterms:W3CDTF">2014-10-24T15:47:10Z</dcterms:created>
  <dcterms:modified xsi:type="dcterms:W3CDTF">2020-10-20T09:20:48Z</dcterms:modified>
</cp:coreProperties>
</file>