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12"/>
  </p:notesMasterIdLst>
  <p:sldIdLst>
    <p:sldId id="259" r:id="rId4"/>
    <p:sldId id="269" r:id="rId5"/>
    <p:sldId id="262" r:id="rId6"/>
    <p:sldId id="268" r:id="rId7"/>
    <p:sldId id="270" r:id="rId8"/>
    <p:sldId id="271" r:id="rId9"/>
    <p:sldId id="272" r:id="rId10"/>
    <p:sldId id="263"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cho, David Vincent" initials="BDV" lastIdx="2" clrIdx="0"/>
  <p:cmAuthor id="2" name="Heather Antti" initials="HJA" lastIdx="1" clrIdx="1">
    <p:extLst>
      <p:ext uri="{19B8F6BF-5375-455C-9EA6-DF929625EA0E}">
        <p15:presenceInfo xmlns:p15="http://schemas.microsoft.com/office/powerpoint/2012/main" userId="Heather An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5DAA"/>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8" d="100"/>
          <a:sy n="18" d="100"/>
        </p:scale>
        <p:origin x="3164"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D8A5A-598C-5B41-824B-C73629EF325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8ECE22B-C626-D54A-86F7-334A6E8CC49C}">
      <dgm:prSet phldrT="[Text]"/>
      <dgm:spPr/>
      <dgm:t>
        <a:bodyPr/>
        <a:lstStyle/>
        <a:p>
          <a:r>
            <a:rPr lang="en-US" dirty="0"/>
            <a:t>ROTARY DISCUSSION GROUPS</a:t>
          </a:r>
        </a:p>
      </dgm:t>
    </dgm:pt>
    <dgm:pt modelId="{EAA76433-467F-9340-A04A-84362EB54CD4}" type="parTrans" cxnId="{7D55C31B-69AE-B148-85AB-52761E5B7E52}">
      <dgm:prSet/>
      <dgm:spPr/>
      <dgm:t>
        <a:bodyPr/>
        <a:lstStyle/>
        <a:p>
          <a:endParaRPr lang="en-US"/>
        </a:p>
      </dgm:t>
    </dgm:pt>
    <dgm:pt modelId="{C3F95F4E-0CAA-9B43-8444-83007A6A884D}" type="sibTrans" cxnId="{7D55C31B-69AE-B148-85AB-52761E5B7E52}">
      <dgm:prSet/>
      <dgm:spPr/>
      <dgm:t>
        <a:bodyPr/>
        <a:lstStyle/>
        <a:p>
          <a:endParaRPr lang="en-US"/>
        </a:p>
      </dgm:t>
    </dgm:pt>
    <dgm:pt modelId="{9EE19FB7-0106-9F40-8F5A-A7D1152D2778}">
      <dgm:prSet phldrT="[Text]"/>
      <dgm:spPr/>
      <dgm:t>
        <a:bodyPr/>
        <a:lstStyle/>
        <a:p>
          <a:r>
            <a:rPr lang="en-US" dirty="0"/>
            <a:t>ROTARY ACTION GROUPS</a:t>
          </a:r>
        </a:p>
      </dgm:t>
    </dgm:pt>
    <dgm:pt modelId="{57F61E1F-DB8B-F342-A6A2-0A84AD663959}" type="parTrans" cxnId="{BC084C82-7752-504A-A0C3-E64636688E60}">
      <dgm:prSet/>
      <dgm:spPr/>
      <dgm:t>
        <a:bodyPr/>
        <a:lstStyle/>
        <a:p>
          <a:endParaRPr lang="en-US"/>
        </a:p>
      </dgm:t>
    </dgm:pt>
    <dgm:pt modelId="{60FE8951-3A80-904F-BEC8-07ADA755A8E9}" type="sibTrans" cxnId="{BC084C82-7752-504A-A0C3-E64636688E60}">
      <dgm:prSet/>
      <dgm:spPr/>
      <dgm:t>
        <a:bodyPr/>
        <a:lstStyle/>
        <a:p>
          <a:endParaRPr lang="en-US"/>
        </a:p>
      </dgm:t>
    </dgm:pt>
    <dgm:pt modelId="{F8B56B59-991C-B046-A690-DC4A29978D87}">
      <dgm:prSet phldrT="[Text]"/>
      <dgm:spPr/>
      <dgm:t>
        <a:bodyPr/>
        <a:lstStyle/>
        <a:p>
          <a:r>
            <a:rPr lang="en-US" dirty="0"/>
            <a:t>INTERCOUNTRY COMMITTEES</a:t>
          </a:r>
        </a:p>
      </dgm:t>
    </dgm:pt>
    <dgm:pt modelId="{05DB4AD1-1B45-2A4E-80DE-B4F6F3E0AF37}" type="parTrans" cxnId="{BE8ACD4A-FD14-6F4A-9BDD-A023EB6816FF}">
      <dgm:prSet/>
      <dgm:spPr/>
      <dgm:t>
        <a:bodyPr/>
        <a:lstStyle/>
        <a:p>
          <a:endParaRPr lang="en-US"/>
        </a:p>
      </dgm:t>
    </dgm:pt>
    <dgm:pt modelId="{23640C87-31E7-4142-85B4-7D0BDF576BB0}" type="sibTrans" cxnId="{BE8ACD4A-FD14-6F4A-9BDD-A023EB6816FF}">
      <dgm:prSet/>
      <dgm:spPr/>
      <dgm:t>
        <a:bodyPr/>
        <a:lstStyle/>
        <a:p>
          <a:endParaRPr lang="en-US"/>
        </a:p>
      </dgm:t>
    </dgm:pt>
    <dgm:pt modelId="{AD6CBB21-FA5B-4343-899D-3EE8A95EF5EC}">
      <dgm:prSet phldrT="[Text]"/>
      <dgm:spPr/>
      <dgm:t>
        <a:bodyPr/>
        <a:lstStyle/>
        <a:p>
          <a:r>
            <a:rPr lang="en-US" dirty="0"/>
            <a:t>PROJECTS FAIRS</a:t>
          </a:r>
        </a:p>
      </dgm:t>
    </dgm:pt>
    <dgm:pt modelId="{A2FBAABA-BAE2-0B48-8CEC-9214D9B2AAA4}" type="parTrans" cxnId="{57D36D97-CEB5-9F4A-ACAA-3229010C1C5D}">
      <dgm:prSet/>
      <dgm:spPr/>
      <dgm:t>
        <a:bodyPr/>
        <a:lstStyle/>
        <a:p>
          <a:endParaRPr lang="en-US"/>
        </a:p>
      </dgm:t>
    </dgm:pt>
    <dgm:pt modelId="{E9F64612-6AB9-024F-B92B-337CC84FB3E0}" type="sibTrans" cxnId="{57D36D97-CEB5-9F4A-ACAA-3229010C1C5D}">
      <dgm:prSet/>
      <dgm:spPr/>
      <dgm:t>
        <a:bodyPr/>
        <a:lstStyle/>
        <a:p>
          <a:endParaRPr lang="en-US"/>
        </a:p>
      </dgm:t>
    </dgm:pt>
    <dgm:pt modelId="{AF7D3B25-04D5-644A-8780-FA35A6931130}">
      <dgm:prSet phldrT="[Text]"/>
      <dgm:spPr/>
      <dgm:t>
        <a:bodyPr/>
        <a:lstStyle/>
        <a:p>
          <a:r>
            <a:rPr lang="en-US" dirty="0"/>
            <a:t>ROTARY FELLOWSHIPS</a:t>
          </a:r>
        </a:p>
      </dgm:t>
    </dgm:pt>
    <dgm:pt modelId="{35ADDF4C-11C1-F346-8A59-5BDB27A90D42}" type="sibTrans" cxnId="{D168D077-1E2E-554A-B9C2-CA562723CCA9}">
      <dgm:prSet/>
      <dgm:spPr/>
      <dgm:t>
        <a:bodyPr/>
        <a:lstStyle/>
        <a:p>
          <a:endParaRPr lang="en-US"/>
        </a:p>
      </dgm:t>
    </dgm:pt>
    <dgm:pt modelId="{BD7611E2-6DE0-3B49-AABB-7B6534736961}" type="parTrans" cxnId="{D168D077-1E2E-554A-B9C2-CA562723CCA9}">
      <dgm:prSet/>
      <dgm:spPr/>
      <dgm:t>
        <a:bodyPr/>
        <a:lstStyle/>
        <a:p>
          <a:endParaRPr lang="en-US"/>
        </a:p>
      </dgm:t>
    </dgm:pt>
    <dgm:pt modelId="{3456B500-F958-A14C-A045-CE5E08829629}" type="pres">
      <dgm:prSet presAssocID="{5EED8A5A-598C-5B41-824B-C73629EF3254}" presName="cycle" presStyleCnt="0">
        <dgm:presLayoutVars>
          <dgm:dir/>
          <dgm:resizeHandles val="exact"/>
        </dgm:presLayoutVars>
      </dgm:prSet>
      <dgm:spPr/>
    </dgm:pt>
    <dgm:pt modelId="{E1FCF9A4-A3FD-614D-992E-C9B7D5D0BB94}" type="pres">
      <dgm:prSet presAssocID="{58ECE22B-C626-D54A-86F7-334A6E8CC49C}" presName="node" presStyleLbl="node1" presStyleIdx="0" presStyleCnt="5">
        <dgm:presLayoutVars>
          <dgm:bulletEnabled val="1"/>
        </dgm:presLayoutVars>
      </dgm:prSet>
      <dgm:spPr/>
    </dgm:pt>
    <dgm:pt modelId="{E948EE26-FEF7-FE47-8236-62AFB2515FFD}" type="pres">
      <dgm:prSet presAssocID="{58ECE22B-C626-D54A-86F7-334A6E8CC49C}" presName="spNode" presStyleCnt="0"/>
      <dgm:spPr/>
    </dgm:pt>
    <dgm:pt modelId="{CA8D763D-8C7B-6044-8993-CFD7CA18C19F}" type="pres">
      <dgm:prSet presAssocID="{C3F95F4E-0CAA-9B43-8444-83007A6A884D}" presName="sibTrans" presStyleLbl="sibTrans1D1" presStyleIdx="0" presStyleCnt="5"/>
      <dgm:spPr/>
    </dgm:pt>
    <dgm:pt modelId="{1E904A10-005C-FD4C-A2B0-F357467CEF0E}" type="pres">
      <dgm:prSet presAssocID="{9EE19FB7-0106-9F40-8F5A-A7D1152D2778}" presName="node" presStyleLbl="node1" presStyleIdx="1" presStyleCnt="5">
        <dgm:presLayoutVars>
          <dgm:bulletEnabled val="1"/>
        </dgm:presLayoutVars>
      </dgm:prSet>
      <dgm:spPr/>
    </dgm:pt>
    <dgm:pt modelId="{228DE22F-EDBE-BC4D-AB43-279A834CB716}" type="pres">
      <dgm:prSet presAssocID="{9EE19FB7-0106-9F40-8F5A-A7D1152D2778}" presName="spNode" presStyleCnt="0"/>
      <dgm:spPr/>
    </dgm:pt>
    <dgm:pt modelId="{A183C8AB-1F09-1A46-B2AA-83F68B2C4EA8}" type="pres">
      <dgm:prSet presAssocID="{60FE8951-3A80-904F-BEC8-07ADA755A8E9}" presName="sibTrans" presStyleLbl="sibTrans1D1" presStyleIdx="1" presStyleCnt="5"/>
      <dgm:spPr/>
    </dgm:pt>
    <dgm:pt modelId="{4F12724B-8258-9645-BEB2-FAFFBA41E75F}" type="pres">
      <dgm:prSet presAssocID="{F8B56B59-991C-B046-A690-DC4A29978D87}" presName="node" presStyleLbl="node1" presStyleIdx="2" presStyleCnt="5">
        <dgm:presLayoutVars>
          <dgm:bulletEnabled val="1"/>
        </dgm:presLayoutVars>
      </dgm:prSet>
      <dgm:spPr/>
    </dgm:pt>
    <dgm:pt modelId="{57D75D2B-2AD1-544C-A7F1-BA6570417336}" type="pres">
      <dgm:prSet presAssocID="{F8B56B59-991C-B046-A690-DC4A29978D87}" presName="spNode" presStyleCnt="0"/>
      <dgm:spPr/>
    </dgm:pt>
    <dgm:pt modelId="{974832D3-7D14-DA44-A830-8678E8D2336E}" type="pres">
      <dgm:prSet presAssocID="{23640C87-31E7-4142-85B4-7D0BDF576BB0}" presName="sibTrans" presStyleLbl="sibTrans1D1" presStyleIdx="2" presStyleCnt="5"/>
      <dgm:spPr/>
    </dgm:pt>
    <dgm:pt modelId="{57661E35-60A7-3041-86A6-A04341B25A93}" type="pres">
      <dgm:prSet presAssocID="{AD6CBB21-FA5B-4343-899D-3EE8A95EF5EC}" presName="node" presStyleLbl="node1" presStyleIdx="3" presStyleCnt="5">
        <dgm:presLayoutVars>
          <dgm:bulletEnabled val="1"/>
        </dgm:presLayoutVars>
      </dgm:prSet>
      <dgm:spPr/>
    </dgm:pt>
    <dgm:pt modelId="{8B317A33-5918-B243-977C-416FD2E3D2BE}" type="pres">
      <dgm:prSet presAssocID="{AD6CBB21-FA5B-4343-899D-3EE8A95EF5EC}" presName="spNode" presStyleCnt="0"/>
      <dgm:spPr/>
    </dgm:pt>
    <dgm:pt modelId="{13D173FA-9E40-BD40-A14E-C5443BE836BB}" type="pres">
      <dgm:prSet presAssocID="{E9F64612-6AB9-024F-B92B-337CC84FB3E0}" presName="sibTrans" presStyleLbl="sibTrans1D1" presStyleIdx="3" presStyleCnt="5"/>
      <dgm:spPr/>
    </dgm:pt>
    <dgm:pt modelId="{901E6EBE-AB6D-3448-9E1E-76AED5056BAC}" type="pres">
      <dgm:prSet presAssocID="{AF7D3B25-04D5-644A-8780-FA35A6931130}" presName="node" presStyleLbl="node1" presStyleIdx="4" presStyleCnt="5">
        <dgm:presLayoutVars>
          <dgm:bulletEnabled val="1"/>
        </dgm:presLayoutVars>
      </dgm:prSet>
      <dgm:spPr/>
    </dgm:pt>
    <dgm:pt modelId="{63866CDB-FB95-C54D-873B-DCD2B6F28AC2}" type="pres">
      <dgm:prSet presAssocID="{AF7D3B25-04D5-644A-8780-FA35A6931130}" presName="spNode" presStyleCnt="0"/>
      <dgm:spPr/>
    </dgm:pt>
    <dgm:pt modelId="{AD153C09-9486-F347-8784-90726E8C80F4}" type="pres">
      <dgm:prSet presAssocID="{35ADDF4C-11C1-F346-8A59-5BDB27A90D42}" presName="sibTrans" presStyleLbl="sibTrans1D1" presStyleIdx="4" presStyleCnt="5"/>
      <dgm:spPr/>
    </dgm:pt>
  </dgm:ptLst>
  <dgm:cxnLst>
    <dgm:cxn modelId="{A1668505-9B03-F043-953F-19F1EDC6D73D}" type="presOf" srcId="{58ECE22B-C626-D54A-86F7-334A6E8CC49C}" destId="{E1FCF9A4-A3FD-614D-992E-C9B7D5D0BB94}" srcOrd="0" destOrd="0" presId="urn:microsoft.com/office/officeart/2005/8/layout/cycle6"/>
    <dgm:cxn modelId="{7D55C31B-69AE-B148-85AB-52761E5B7E52}" srcId="{5EED8A5A-598C-5B41-824B-C73629EF3254}" destId="{58ECE22B-C626-D54A-86F7-334A6E8CC49C}" srcOrd="0" destOrd="0" parTransId="{EAA76433-467F-9340-A04A-84362EB54CD4}" sibTransId="{C3F95F4E-0CAA-9B43-8444-83007A6A884D}"/>
    <dgm:cxn modelId="{78DD1721-9FB6-A64B-BC54-0EC1369C502F}" type="presOf" srcId="{5EED8A5A-598C-5B41-824B-C73629EF3254}" destId="{3456B500-F958-A14C-A045-CE5E08829629}" srcOrd="0" destOrd="0" presId="urn:microsoft.com/office/officeart/2005/8/layout/cycle6"/>
    <dgm:cxn modelId="{5318C337-8379-9648-A85A-B66F06BD3D61}" type="presOf" srcId="{AD6CBB21-FA5B-4343-899D-3EE8A95EF5EC}" destId="{57661E35-60A7-3041-86A6-A04341B25A93}" srcOrd="0" destOrd="0" presId="urn:microsoft.com/office/officeart/2005/8/layout/cycle6"/>
    <dgm:cxn modelId="{BE8ACD4A-FD14-6F4A-9BDD-A023EB6816FF}" srcId="{5EED8A5A-598C-5B41-824B-C73629EF3254}" destId="{F8B56B59-991C-B046-A690-DC4A29978D87}" srcOrd="2" destOrd="0" parTransId="{05DB4AD1-1B45-2A4E-80DE-B4F6F3E0AF37}" sibTransId="{23640C87-31E7-4142-85B4-7D0BDF576BB0}"/>
    <dgm:cxn modelId="{5EEC986B-1662-154B-A4A7-DD6517448624}" type="presOf" srcId="{60FE8951-3A80-904F-BEC8-07ADA755A8E9}" destId="{A183C8AB-1F09-1A46-B2AA-83F68B2C4EA8}" srcOrd="0" destOrd="0" presId="urn:microsoft.com/office/officeart/2005/8/layout/cycle6"/>
    <dgm:cxn modelId="{DF36E26E-A7A3-334C-80E4-1C96ACEC5101}" type="presOf" srcId="{E9F64612-6AB9-024F-B92B-337CC84FB3E0}" destId="{13D173FA-9E40-BD40-A14E-C5443BE836BB}" srcOrd="0" destOrd="0" presId="urn:microsoft.com/office/officeart/2005/8/layout/cycle6"/>
    <dgm:cxn modelId="{C672786F-9EA3-C741-B2BB-BC033B43F3A7}" type="presOf" srcId="{AF7D3B25-04D5-644A-8780-FA35A6931130}" destId="{901E6EBE-AB6D-3448-9E1E-76AED5056BAC}" srcOrd="0" destOrd="0" presId="urn:microsoft.com/office/officeart/2005/8/layout/cycle6"/>
    <dgm:cxn modelId="{D168D077-1E2E-554A-B9C2-CA562723CCA9}" srcId="{5EED8A5A-598C-5B41-824B-C73629EF3254}" destId="{AF7D3B25-04D5-644A-8780-FA35A6931130}" srcOrd="4" destOrd="0" parTransId="{BD7611E2-6DE0-3B49-AABB-7B6534736961}" sibTransId="{35ADDF4C-11C1-F346-8A59-5BDB27A90D42}"/>
    <dgm:cxn modelId="{BC084C82-7752-504A-A0C3-E64636688E60}" srcId="{5EED8A5A-598C-5B41-824B-C73629EF3254}" destId="{9EE19FB7-0106-9F40-8F5A-A7D1152D2778}" srcOrd="1" destOrd="0" parTransId="{57F61E1F-DB8B-F342-A6A2-0A84AD663959}" sibTransId="{60FE8951-3A80-904F-BEC8-07ADA755A8E9}"/>
    <dgm:cxn modelId="{23835F95-1512-A149-AB0F-21B933CE682D}" type="presOf" srcId="{23640C87-31E7-4142-85B4-7D0BDF576BB0}" destId="{974832D3-7D14-DA44-A830-8678E8D2336E}" srcOrd="0" destOrd="0" presId="urn:microsoft.com/office/officeart/2005/8/layout/cycle6"/>
    <dgm:cxn modelId="{DB415695-B9BD-1441-B883-323540DF7F9B}" type="presOf" srcId="{F8B56B59-991C-B046-A690-DC4A29978D87}" destId="{4F12724B-8258-9645-BEB2-FAFFBA41E75F}" srcOrd="0" destOrd="0" presId="urn:microsoft.com/office/officeart/2005/8/layout/cycle6"/>
    <dgm:cxn modelId="{57D36D97-CEB5-9F4A-ACAA-3229010C1C5D}" srcId="{5EED8A5A-598C-5B41-824B-C73629EF3254}" destId="{AD6CBB21-FA5B-4343-899D-3EE8A95EF5EC}" srcOrd="3" destOrd="0" parTransId="{A2FBAABA-BAE2-0B48-8CEC-9214D9B2AAA4}" sibTransId="{E9F64612-6AB9-024F-B92B-337CC84FB3E0}"/>
    <dgm:cxn modelId="{E76C03D0-BA6B-8A4B-AF53-C706D293C3F8}" type="presOf" srcId="{C3F95F4E-0CAA-9B43-8444-83007A6A884D}" destId="{CA8D763D-8C7B-6044-8993-CFD7CA18C19F}" srcOrd="0" destOrd="0" presId="urn:microsoft.com/office/officeart/2005/8/layout/cycle6"/>
    <dgm:cxn modelId="{078968E7-560B-AE44-9C4C-7D8B1F26CDEE}" type="presOf" srcId="{9EE19FB7-0106-9F40-8F5A-A7D1152D2778}" destId="{1E904A10-005C-FD4C-A2B0-F357467CEF0E}" srcOrd="0" destOrd="0" presId="urn:microsoft.com/office/officeart/2005/8/layout/cycle6"/>
    <dgm:cxn modelId="{B6B7A1FA-80EB-3C4E-9BA8-0BA716604EAA}" type="presOf" srcId="{35ADDF4C-11C1-F346-8A59-5BDB27A90D42}" destId="{AD153C09-9486-F347-8784-90726E8C80F4}" srcOrd="0" destOrd="0" presId="urn:microsoft.com/office/officeart/2005/8/layout/cycle6"/>
    <dgm:cxn modelId="{AB5ACEFC-0FEB-B340-8626-9A4D3E596767}" type="presParOf" srcId="{3456B500-F958-A14C-A045-CE5E08829629}" destId="{E1FCF9A4-A3FD-614D-992E-C9B7D5D0BB94}" srcOrd="0" destOrd="0" presId="urn:microsoft.com/office/officeart/2005/8/layout/cycle6"/>
    <dgm:cxn modelId="{7441ADC6-60ED-AA4D-B39D-CFFB48673F6D}" type="presParOf" srcId="{3456B500-F958-A14C-A045-CE5E08829629}" destId="{E948EE26-FEF7-FE47-8236-62AFB2515FFD}" srcOrd="1" destOrd="0" presId="urn:microsoft.com/office/officeart/2005/8/layout/cycle6"/>
    <dgm:cxn modelId="{B79404FE-4FB7-0640-BF14-D73805E831F9}" type="presParOf" srcId="{3456B500-F958-A14C-A045-CE5E08829629}" destId="{CA8D763D-8C7B-6044-8993-CFD7CA18C19F}" srcOrd="2" destOrd="0" presId="urn:microsoft.com/office/officeart/2005/8/layout/cycle6"/>
    <dgm:cxn modelId="{F56798D0-556B-164D-86AF-D5C7968277C4}" type="presParOf" srcId="{3456B500-F958-A14C-A045-CE5E08829629}" destId="{1E904A10-005C-FD4C-A2B0-F357467CEF0E}" srcOrd="3" destOrd="0" presId="urn:microsoft.com/office/officeart/2005/8/layout/cycle6"/>
    <dgm:cxn modelId="{E5F84255-95F2-404C-9D4A-3F7BB30F805F}" type="presParOf" srcId="{3456B500-F958-A14C-A045-CE5E08829629}" destId="{228DE22F-EDBE-BC4D-AB43-279A834CB716}" srcOrd="4" destOrd="0" presId="urn:microsoft.com/office/officeart/2005/8/layout/cycle6"/>
    <dgm:cxn modelId="{BD68759B-A877-1545-8B84-8E85DAAFA90E}" type="presParOf" srcId="{3456B500-F958-A14C-A045-CE5E08829629}" destId="{A183C8AB-1F09-1A46-B2AA-83F68B2C4EA8}" srcOrd="5" destOrd="0" presId="urn:microsoft.com/office/officeart/2005/8/layout/cycle6"/>
    <dgm:cxn modelId="{67003663-95FA-C74B-A8BA-71D4FE05FD9E}" type="presParOf" srcId="{3456B500-F958-A14C-A045-CE5E08829629}" destId="{4F12724B-8258-9645-BEB2-FAFFBA41E75F}" srcOrd="6" destOrd="0" presId="urn:microsoft.com/office/officeart/2005/8/layout/cycle6"/>
    <dgm:cxn modelId="{FC620104-C805-CA49-BBF4-76211B68347A}" type="presParOf" srcId="{3456B500-F958-A14C-A045-CE5E08829629}" destId="{57D75D2B-2AD1-544C-A7F1-BA6570417336}" srcOrd="7" destOrd="0" presId="urn:microsoft.com/office/officeart/2005/8/layout/cycle6"/>
    <dgm:cxn modelId="{928EB1AA-6FD8-BD48-9D7B-0B28629C6A92}" type="presParOf" srcId="{3456B500-F958-A14C-A045-CE5E08829629}" destId="{974832D3-7D14-DA44-A830-8678E8D2336E}" srcOrd="8" destOrd="0" presId="urn:microsoft.com/office/officeart/2005/8/layout/cycle6"/>
    <dgm:cxn modelId="{910E7E36-FE5C-D548-8D5D-BBEB259B7746}" type="presParOf" srcId="{3456B500-F958-A14C-A045-CE5E08829629}" destId="{57661E35-60A7-3041-86A6-A04341B25A93}" srcOrd="9" destOrd="0" presId="urn:microsoft.com/office/officeart/2005/8/layout/cycle6"/>
    <dgm:cxn modelId="{A540282F-4990-5944-A052-3307B51CA3A6}" type="presParOf" srcId="{3456B500-F958-A14C-A045-CE5E08829629}" destId="{8B317A33-5918-B243-977C-416FD2E3D2BE}" srcOrd="10" destOrd="0" presId="urn:microsoft.com/office/officeart/2005/8/layout/cycle6"/>
    <dgm:cxn modelId="{2F56A2B1-0B61-F04F-A230-E4293C45C814}" type="presParOf" srcId="{3456B500-F958-A14C-A045-CE5E08829629}" destId="{13D173FA-9E40-BD40-A14E-C5443BE836BB}" srcOrd="11" destOrd="0" presId="urn:microsoft.com/office/officeart/2005/8/layout/cycle6"/>
    <dgm:cxn modelId="{B63A301F-7191-4E46-AA78-80A194939671}" type="presParOf" srcId="{3456B500-F958-A14C-A045-CE5E08829629}" destId="{901E6EBE-AB6D-3448-9E1E-76AED5056BAC}" srcOrd="12" destOrd="0" presId="urn:microsoft.com/office/officeart/2005/8/layout/cycle6"/>
    <dgm:cxn modelId="{78E09873-CF51-AC4E-A586-7B93D52E823D}" type="presParOf" srcId="{3456B500-F958-A14C-A045-CE5E08829629}" destId="{63866CDB-FB95-C54D-873B-DCD2B6F28AC2}" srcOrd="13" destOrd="0" presId="urn:microsoft.com/office/officeart/2005/8/layout/cycle6"/>
    <dgm:cxn modelId="{D1DBF3F0-824A-594D-84E8-12F7BD20BDD7}" type="presParOf" srcId="{3456B500-F958-A14C-A045-CE5E08829629}" destId="{AD153C09-9486-F347-8784-90726E8C80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F9A4-A3FD-614D-992E-C9B7D5D0BB94}">
      <dsp:nvSpPr>
        <dsp:cNvPr id="0" name=""/>
        <dsp:cNvSpPr/>
      </dsp:nvSpPr>
      <dsp:spPr>
        <a:xfrm>
          <a:off x="3684165" y="850"/>
          <a:ext cx="1364505" cy="886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ROTARY DISCUSSION GROUPS</a:t>
          </a:r>
        </a:p>
      </dsp:txBody>
      <dsp:txXfrm>
        <a:off x="3727461" y="44146"/>
        <a:ext cx="1277913" cy="800336"/>
      </dsp:txXfrm>
    </dsp:sp>
    <dsp:sp modelId="{CA8D763D-8C7B-6044-8993-CFD7CA18C19F}">
      <dsp:nvSpPr>
        <dsp:cNvPr id="0" name=""/>
        <dsp:cNvSpPr/>
      </dsp:nvSpPr>
      <dsp:spPr>
        <a:xfrm>
          <a:off x="2592689" y="444314"/>
          <a:ext cx="3547458" cy="3547458"/>
        </a:xfrm>
        <a:custGeom>
          <a:avLst/>
          <a:gdLst/>
          <a:ahLst/>
          <a:cxnLst/>
          <a:rect l="0" t="0" r="0" b="0"/>
          <a:pathLst>
            <a:path>
              <a:moveTo>
                <a:pt x="2465377" y="140408"/>
              </a:moveTo>
              <a:arcTo wR="1773729" hR="1773729" stAng="17577047" swAng="19638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904A10-005C-FD4C-A2B0-F357467CEF0E}">
      <dsp:nvSpPr>
        <dsp:cNvPr id="0" name=""/>
        <dsp:cNvSpPr/>
      </dsp:nvSpPr>
      <dsp:spPr>
        <a:xfrm>
          <a:off x="5371082" y="1226467"/>
          <a:ext cx="1364505" cy="886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ROTARY ACTION GROUPS</a:t>
          </a:r>
        </a:p>
      </dsp:txBody>
      <dsp:txXfrm>
        <a:off x="5414378" y="1269763"/>
        <a:ext cx="1277913" cy="800336"/>
      </dsp:txXfrm>
    </dsp:sp>
    <dsp:sp modelId="{A183C8AB-1F09-1A46-B2AA-83F68B2C4EA8}">
      <dsp:nvSpPr>
        <dsp:cNvPr id="0" name=""/>
        <dsp:cNvSpPr/>
      </dsp:nvSpPr>
      <dsp:spPr>
        <a:xfrm>
          <a:off x="2592689" y="444314"/>
          <a:ext cx="3547458" cy="3547458"/>
        </a:xfrm>
        <a:custGeom>
          <a:avLst/>
          <a:gdLst/>
          <a:ahLst/>
          <a:cxnLst/>
          <a:rect l="0" t="0" r="0" b="0"/>
          <a:pathLst>
            <a:path>
              <a:moveTo>
                <a:pt x="3545002" y="1680427"/>
              </a:moveTo>
              <a:arcTo wR="1773729" hR="1773729" stAng="21419085" swAng="21980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12724B-8258-9645-BEB2-FAFFBA41E75F}">
      <dsp:nvSpPr>
        <dsp:cNvPr id="0" name=""/>
        <dsp:cNvSpPr/>
      </dsp:nvSpPr>
      <dsp:spPr>
        <a:xfrm>
          <a:off x="4726737" y="3209556"/>
          <a:ext cx="1364505" cy="886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INTERCOUNTRY COMMITTEES</a:t>
          </a:r>
        </a:p>
      </dsp:txBody>
      <dsp:txXfrm>
        <a:off x="4770033" y="3252852"/>
        <a:ext cx="1277913" cy="800336"/>
      </dsp:txXfrm>
    </dsp:sp>
    <dsp:sp modelId="{974832D3-7D14-DA44-A830-8678E8D2336E}">
      <dsp:nvSpPr>
        <dsp:cNvPr id="0" name=""/>
        <dsp:cNvSpPr/>
      </dsp:nvSpPr>
      <dsp:spPr>
        <a:xfrm>
          <a:off x="2592689" y="444314"/>
          <a:ext cx="3547458" cy="3547458"/>
        </a:xfrm>
        <a:custGeom>
          <a:avLst/>
          <a:gdLst/>
          <a:ahLst/>
          <a:cxnLst/>
          <a:rect l="0" t="0" r="0" b="0"/>
          <a:pathLst>
            <a:path>
              <a:moveTo>
                <a:pt x="2126988" y="3511924"/>
              </a:moveTo>
              <a:arcTo wR="1773729" hR="1773729" stAng="4710722" swAng="13785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661E35-60A7-3041-86A6-A04341B25A93}">
      <dsp:nvSpPr>
        <dsp:cNvPr id="0" name=""/>
        <dsp:cNvSpPr/>
      </dsp:nvSpPr>
      <dsp:spPr>
        <a:xfrm>
          <a:off x="2641593" y="3209556"/>
          <a:ext cx="1364505" cy="886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PROJECTS FAIRS</a:t>
          </a:r>
        </a:p>
      </dsp:txBody>
      <dsp:txXfrm>
        <a:off x="2684889" y="3252852"/>
        <a:ext cx="1277913" cy="800336"/>
      </dsp:txXfrm>
    </dsp:sp>
    <dsp:sp modelId="{13D173FA-9E40-BD40-A14E-C5443BE836BB}">
      <dsp:nvSpPr>
        <dsp:cNvPr id="0" name=""/>
        <dsp:cNvSpPr/>
      </dsp:nvSpPr>
      <dsp:spPr>
        <a:xfrm>
          <a:off x="2592689" y="444314"/>
          <a:ext cx="3547458" cy="3547458"/>
        </a:xfrm>
        <a:custGeom>
          <a:avLst/>
          <a:gdLst/>
          <a:ahLst/>
          <a:cxnLst/>
          <a:rect l="0" t="0" r="0" b="0"/>
          <a:pathLst>
            <a:path>
              <a:moveTo>
                <a:pt x="296686" y="2755798"/>
              </a:moveTo>
              <a:arcTo wR="1773729" hR="1773729" stAng="8782831" swAng="21980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1E6EBE-AB6D-3448-9E1E-76AED5056BAC}">
      <dsp:nvSpPr>
        <dsp:cNvPr id="0" name=""/>
        <dsp:cNvSpPr/>
      </dsp:nvSpPr>
      <dsp:spPr>
        <a:xfrm>
          <a:off x="1997248" y="1226467"/>
          <a:ext cx="1364505" cy="8869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ROTARY FELLOWSHIPS</a:t>
          </a:r>
        </a:p>
      </dsp:txBody>
      <dsp:txXfrm>
        <a:off x="2040544" y="1269763"/>
        <a:ext cx="1277913" cy="800336"/>
      </dsp:txXfrm>
    </dsp:sp>
    <dsp:sp modelId="{AD153C09-9486-F347-8784-90726E8C80F4}">
      <dsp:nvSpPr>
        <dsp:cNvPr id="0" name=""/>
        <dsp:cNvSpPr/>
      </dsp:nvSpPr>
      <dsp:spPr>
        <a:xfrm>
          <a:off x="2592689" y="444314"/>
          <a:ext cx="3547458" cy="3547458"/>
        </a:xfrm>
        <a:custGeom>
          <a:avLst/>
          <a:gdLst/>
          <a:ahLst/>
          <a:cxnLst/>
          <a:rect l="0" t="0" r="0" b="0"/>
          <a:pathLst>
            <a:path>
              <a:moveTo>
                <a:pt x="308773" y="773719"/>
              </a:moveTo>
              <a:arcTo wR="1773729" hR="1773729" stAng="12859097" swAng="19638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67E0C-134F-BD41-AB2F-77674D7CB5C2}" type="datetimeFigureOut">
              <a:rPr lang="en-US" smtClean="0"/>
              <a:t>10/20/2020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7697E-71BB-E94E-AEE8-BC67B1602330}" type="slidenum">
              <a:rPr lang="en-US" smtClean="0"/>
              <a:t>‹#›</a:t>
            </a:fld>
            <a:endParaRPr lang="en-US"/>
          </a:p>
        </p:txBody>
      </p:sp>
    </p:spTree>
    <p:extLst>
      <p:ext uri="{BB962C8B-B14F-4D97-AF65-F5344CB8AC3E}">
        <p14:creationId xmlns:p14="http://schemas.microsoft.com/office/powerpoint/2010/main" val="139223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you need to write down is Rotary7670.org. This is this location where all the information is ready and waiting for you, to take the first step toward your clubs Global Grant.  If you want to partner with a club first</a:t>
            </a:r>
          </a:p>
        </p:txBody>
      </p:sp>
      <p:sp>
        <p:nvSpPr>
          <p:cNvPr id="4" name="Slide Number Placeholder 3"/>
          <p:cNvSpPr>
            <a:spLocks noGrp="1"/>
          </p:cNvSpPr>
          <p:nvPr>
            <p:ph type="sldNum" sz="quarter" idx="5"/>
          </p:nvPr>
        </p:nvSpPr>
        <p:spPr/>
        <p:txBody>
          <a:bodyPr/>
          <a:lstStyle/>
          <a:p>
            <a:fld id="{B2A7697E-71BB-E94E-AEE8-BC67B1602330}" type="slidenum">
              <a:rPr lang="en-US" smtClean="0"/>
              <a:t>2</a:t>
            </a:fld>
            <a:endParaRPr lang="en-US"/>
          </a:p>
        </p:txBody>
      </p:sp>
    </p:spTree>
    <p:extLst>
      <p:ext uri="{BB962C8B-B14F-4D97-AF65-F5344CB8AC3E}">
        <p14:creationId xmlns:p14="http://schemas.microsoft.com/office/powerpoint/2010/main" val="54017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chemeClr val="tx1"/>
                </a:solidFill>
                <a:effectLst/>
                <a:latin typeface="+mn-lt"/>
                <a:ea typeface="+mn-ea"/>
                <a:cs typeface="+mn-cs"/>
              </a:rPr>
              <a:t>Rotary Discussion Groups </a:t>
            </a:r>
            <a:r>
              <a:rPr lang="en-US" sz="1400" b="0" i="0" u="none" strike="noStrike" kern="1200" dirty="0">
                <a:solidFill>
                  <a:schemeClr val="tx1"/>
                </a:solidFill>
                <a:effectLst/>
                <a:latin typeface="+mn-lt"/>
                <a:ea typeface="+mn-ea"/>
                <a:cs typeface="+mn-cs"/>
              </a:rPr>
              <a:t>- a forum where members can exchange project ideas and request help. </a:t>
            </a:r>
            <a:r>
              <a:rPr lang="en-US" sz="1400" kern="1200" dirty="0">
                <a:solidFill>
                  <a:schemeClr val="tx1"/>
                </a:solidFill>
                <a:effectLst/>
                <a:latin typeface="+mn-lt"/>
                <a:ea typeface="+mn-ea"/>
                <a:cs typeface="+mn-cs"/>
              </a:rPr>
              <a:t>A place to find others who share your interests and activities, connect with project partners, and tap into the diversity of global perspectives that is Rotary.</a:t>
            </a:r>
          </a:p>
          <a:p>
            <a:pPr marL="171450" indent="-171450">
              <a:buFont typeface="Arial" panose="020B0604020202020204" pitchFamily="34" charset="0"/>
              <a:buChar char="•"/>
            </a:pPr>
            <a:r>
              <a:rPr lang="en-US" sz="1400" b="1" i="0" u="none" strike="noStrike" kern="1200" dirty="0">
                <a:solidFill>
                  <a:schemeClr val="tx1"/>
                </a:solidFill>
                <a:effectLst/>
                <a:latin typeface="+mn-lt"/>
                <a:ea typeface="+mn-ea"/>
                <a:cs typeface="+mn-cs"/>
              </a:rPr>
              <a:t>Rotary Action Groups </a:t>
            </a:r>
            <a:r>
              <a:rPr lang="en-US" sz="1400" b="0" i="0" u="none" strike="noStrike" kern="1200" dirty="0">
                <a:solidFill>
                  <a:schemeClr val="tx1"/>
                </a:solidFill>
                <a:effectLst/>
                <a:latin typeface="+mn-lt"/>
                <a:ea typeface="+mn-ea"/>
                <a:cs typeface="+mn-cs"/>
              </a:rPr>
              <a:t>- Networks of Rotary members and others who are experts in a particular field that can help clubs and districts with their projects</a:t>
            </a:r>
          </a:p>
          <a:p>
            <a:pPr marL="171450" indent="-171450">
              <a:buFont typeface="Arial" panose="020B0604020202020204" pitchFamily="34" charset="0"/>
              <a:buChar char="•"/>
            </a:pPr>
            <a:r>
              <a:rPr lang="en-US" sz="1400" b="0" i="0" u="none" strike="noStrike" kern="1200" dirty="0">
                <a:solidFill>
                  <a:schemeClr val="tx1"/>
                </a:solidFill>
                <a:effectLst/>
                <a:latin typeface="+mn-lt"/>
                <a:ea typeface="+mn-ea"/>
                <a:cs typeface="+mn-cs"/>
              </a:rPr>
              <a:t>Intercountry Committees - Networks of Rotary clubs or districts in two or more countries that work together on service projects, forming new clubs, and other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kern="1200" dirty="0">
                <a:solidFill>
                  <a:schemeClr val="tx1"/>
                </a:solidFill>
                <a:effectLst/>
                <a:latin typeface="+mn-lt"/>
                <a:ea typeface="+mn-ea"/>
                <a:cs typeface="+mn-cs"/>
              </a:rPr>
              <a:t>Project Fairs </a:t>
            </a:r>
            <a:r>
              <a:rPr lang="en-US" sz="1400" b="0" i="0" u="none" strike="noStrike"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Rotary’s project fairs connect clubs that are seeking international service projects with those that are interested in collaborating with global partners. Project fairs typically last two to three days and may include visits to service projects or opportunities to experience the local culture</a:t>
            </a:r>
            <a:endParaRPr lang="en-US" sz="14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b="1" i="0" u="none" strike="noStrike" kern="1200" dirty="0">
                <a:solidFill>
                  <a:schemeClr val="tx1"/>
                </a:solidFill>
                <a:effectLst/>
                <a:latin typeface="+mn-lt"/>
                <a:ea typeface="+mn-ea"/>
                <a:cs typeface="+mn-cs"/>
              </a:rPr>
              <a:t>Rotary Fellowships </a:t>
            </a:r>
            <a:r>
              <a:rPr lang="en-US" sz="1400" b="0" i="0" u="none" strike="noStrike" kern="1200" dirty="0">
                <a:solidFill>
                  <a:schemeClr val="tx1"/>
                </a:solidFill>
                <a:effectLst/>
                <a:latin typeface="+mn-lt"/>
                <a:ea typeface="+mn-ea"/>
                <a:cs typeface="+mn-cs"/>
              </a:rPr>
              <a:t>- Independent social groups with a shared interest in a hobby, recreational activity, or profession</a:t>
            </a:r>
          </a:p>
        </p:txBody>
      </p:sp>
      <p:sp>
        <p:nvSpPr>
          <p:cNvPr id="4" name="Slide Number Placeholder 3"/>
          <p:cNvSpPr>
            <a:spLocks noGrp="1"/>
          </p:cNvSpPr>
          <p:nvPr>
            <p:ph type="sldNum" sz="quarter" idx="5"/>
          </p:nvPr>
        </p:nvSpPr>
        <p:spPr/>
        <p:txBody>
          <a:bodyPr/>
          <a:lstStyle/>
          <a:p>
            <a:fld id="{B2A7697E-71BB-E94E-AEE8-BC67B1602330}" type="slidenum">
              <a:rPr lang="en-US" smtClean="0"/>
              <a:t>3</a:t>
            </a:fld>
            <a:endParaRPr lang="en-US"/>
          </a:p>
        </p:txBody>
      </p:sp>
    </p:spTree>
    <p:extLst>
      <p:ext uri="{BB962C8B-B14F-4D97-AF65-F5344CB8AC3E}">
        <p14:creationId xmlns:p14="http://schemas.microsoft.com/office/powerpoint/2010/main" val="65915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FF0000"/>
                </a:solidFill>
              </a:rPr>
              <a:t>Partnering with another district </a:t>
            </a:r>
            <a:r>
              <a:rPr lang="en-US" dirty="0"/>
              <a:t>is a wonderful way to leverage funding of multiple clubs toward a common goal.</a:t>
            </a:r>
          </a:p>
          <a:p>
            <a:pPr marL="171450" indent="-171450">
              <a:buFont typeface="Arial" panose="020B0604020202020204" pitchFamily="34" charset="0"/>
              <a:buChar char="•"/>
            </a:pPr>
            <a:r>
              <a:rPr lang="en-US" b="1" dirty="0"/>
              <a:t>Friendship Exchange </a:t>
            </a:r>
            <a:r>
              <a:rPr lang="en-US" dirty="0"/>
              <a:t>allows participants to take turns hosting one another in their homes and clubs.  It promotes international understanding, builds lasing friendships, opportunities for active project involvement and support, as well as a great way to find partners for grants.</a:t>
            </a:r>
          </a:p>
          <a:p>
            <a:pPr marL="171450" indent="-171450">
              <a:buFont typeface="Arial" panose="020B0604020202020204" pitchFamily="34" charset="0"/>
              <a:buChar char="•"/>
            </a:pPr>
            <a:r>
              <a:rPr lang="en-US" b="1" dirty="0"/>
              <a:t>Attending your district conference </a:t>
            </a:r>
            <a:r>
              <a:rPr lang="en-US" dirty="0"/>
              <a:t>enables for you to hear about other club projects, both in and out of your district.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Rotarians and </a:t>
            </a:r>
            <a:r>
              <a:rPr lang="en-US" sz="1200" b="1" kern="1200" dirty="0" err="1">
                <a:solidFill>
                  <a:schemeClr val="tx1"/>
                </a:solidFill>
                <a:effectLst/>
                <a:latin typeface="+mn-lt"/>
                <a:ea typeface="+mn-ea"/>
                <a:cs typeface="+mn-cs"/>
              </a:rPr>
              <a:t>Rotaractors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You have a whole network of talent and expertise in your backyard, or I should say, in your district Rotary clubs.  Use </a:t>
            </a:r>
            <a:r>
              <a:rPr lang="en-US" sz="1200" kern="1200" dirty="0" err="1">
                <a:solidFill>
                  <a:schemeClr val="tx1"/>
                </a:solidFill>
                <a:effectLst/>
                <a:latin typeface="+mn-lt"/>
                <a:ea typeface="+mn-ea"/>
                <a:cs typeface="+mn-cs"/>
              </a:rPr>
              <a:t>Dacdb</a:t>
            </a:r>
            <a:r>
              <a:rPr lang="en-US" sz="1200" kern="1200" dirty="0">
                <a:solidFill>
                  <a:schemeClr val="tx1"/>
                </a:solidFill>
                <a:effectLst/>
                <a:latin typeface="+mn-lt"/>
                <a:ea typeface="+mn-ea"/>
                <a:cs typeface="+mn-cs"/>
              </a:rPr>
              <a:t> to sort by profession or ask your District International Service Chair for help in locating an expert in the field you need.  </a:t>
            </a:r>
            <a:r>
              <a:rPr lang="en-US" sz="1200" kern="1200" dirty="0" err="1">
                <a:solidFill>
                  <a:schemeClr val="tx1"/>
                </a:solidFill>
                <a:effectLst/>
                <a:latin typeface="+mn-lt"/>
                <a:ea typeface="+mn-ea"/>
                <a:cs typeface="+mn-cs"/>
              </a:rPr>
              <a:t>Rotaractors</a:t>
            </a:r>
            <a:r>
              <a:rPr lang="en-US" sz="1200" kern="1200" dirty="0">
                <a:solidFill>
                  <a:schemeClr val="tx1"/>
                </a:solidFill>
                <a:effectLst/>
                <a:latin typeface="+mn-lt"/>
                <a:ea typeface="+mn-ea"/>
                <a:cs typeface="+mn-cs"/>
              </a:rPr>
              <a:t> are also a good source of information and viable partners in putting together service projects, so don’t forget to include them in your network.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Rotary community Corps </a:t>
            </a:r>
            <a:r>
              <a:rPr lang="en-US" sz="1200" kern="1200" dirty="0">
                <a:solidFill>
                  <a:schemeClr val="tx1"/>
                </a:solidFill>
                <a:effectLst/>
                <a:latin typeface="+mn-lt"/>
                <a:ea typeface="+mn-ea"/>
                <a:cs typeface="+mn-cs"/>
              </a:rPr>
              <a:t>is a group of non-Rotarians who share our commitment to changing the world through service projects. </a:t>
            </a:r>
            <a:r>
              <a:rPr lang="en-US" sz="1200" b="1" kern="1200" dirty="0">
                <a:solidFill>
                  <a:schemeClr val="tx1"/>
                </a:solidFill>
                <a:effectLst/>
                <a:latin typeface="+mn-lt"/>
                <a:ea typeface="+mn-ea"/>
                <a:cs typeface="+mn-cs"/>
              </a:rPr>
              <a:t>Rotary Reps </a:t>
            </a:r>
            <a:r>
              <a:rPr lang="en-US" sz="1200" kern="1200" dirty="0">
                <a:solidFill>
                  <a:schemeClr val="tx1"/>
                </a:solidFill>
                <a:effectLst/>
                <a:latin typeface="+mn-lt"/>
                <a:ea typeface="+mn-ea"/>
                <a:cs typeface="+mn-cs"/>
              </a:rPr>
              <a:t>are individuals selected by the RI president to help inspire and motivate participants at each district conference.  May be approached throughout the year also for guidance and help.</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TRF Cadre of Technical Advisors </a:t>
            </a:r>
            <a:r>
              <a:rPr lang="en-US" sz="1200" kern="1200" dirty="0">
                <a:solidFill>
                  <a:schemeClr val="tx1"/>
                </a:solidFill>
                <a:effectLst/>
                <a:latin typeface="+mn-lt"/>
                <a:ea typeface="+mn-ea"/>
                <a:cs typeface="+mn-cs"/>
              </a:rPr>
              <a:t>is composed of volunteer Rotarians from around the world who have technical and professional expertise on one of more of Rotary’s seven areas of focus. They provide assistance and technical expertise to Rotarians planning and implementing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Work with non-governmental or charitable organizations </a:t>
            </a:r>
            <a:r>
              <a:rPr lang="en-US" dirty="0"/>
              <a:t>that are already experts in the field of your project’s area of focus. Organizations that already partner with Rotary International – American Cancer Society, Cooperative for (WHO, Bill and Melinda Gates Foundation, Dig Deep)</a:t>
            </a:r>
          </a:p>
          <a:p>
            <a:endParaRPr lang="en-US" dirty="0"/>
          </a:p>
        </p:txBody>
      </p:sp>
      <p:sp>
        <p:nvSpPr>
          <p:cNvPr id="4" name="Slide Number Placeholder 3"/>
          <p:cNvSpPr>
            <a:spLocks noGrp="1"/>
          </p:cNvSpPr>
          <p:nvPr>
            <p:ph type="sldNum" sz="quarter" idx="5"/>
          </p:nvPr>
        </p:nvSpPr>
        <p:spPr/>
        <p:txBody>
          <a:bodyPr/>
          <a:lstStyle/>
          <a:p>
            <a:fld id="{B2A7697E-71BB-E94E-AEE8-BC67B1602330}" type="slidenum">
              <a:rPr lang="en-US" smtClean="0"/>
              <a:t>5</a:t>
            </a:fld>
            <a:endParaRPr lang="en-US"/>
          </a:p>
        </p:txBody>
      </p:sp>
    </p:spTree>
    <p:extLst>
      <p:ext uri="{BB962C8B-B14F-4D97-AF65-F5344CB8AC3E}">
        <p14:creationId xmlns:p14="http://schemas.microsoft.com/office/powerpoint/2010/main" val="361742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7697E-71BB-E94E-AEE8-BC67B1602330}" type="slidenum">
              <a:rPr lang="en-US" smtClean="0"/>
              <a:t>7</a:t>
            </a:fld>
            <a:endParaRPr lang="en-US"/>
          </a:p>
        </p:txBody>
      </p:sp>
    </p:spTree>
    <p:extLst>
      <p:ext uri="{BB962C8B-B14F-4D97-AF65-F5344CB8AC3E}">
        <p14:creationId xmlns:p14="http://schemas.microsoft.com/office/powerpoint/2010/main" val="191282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85858"/>
                </a:solidFill>
                <a:latin typeface="Arial" panose="020B0604020202020204" pitchFamily="34" charset="0"/>
                <a:cs typeface="Arial" panose="020B0604020202020204" pitchFamily="34" charset="0"/>
              </a:rPr>
              <a:t>Find your passion and connect it to a project that results in sustainable and measurable outcomes, in one or more of Rotary’s seven areas of focus, while increasing your reach with partners through Global Grants!</a:t>
            </a:r>
          </a:p>
          <a:p>
            <a:endParaRPr lang="en-US" dirty="0"/>
          </a:p>
        </p:txBody>
      </p:sp>
      <p:sp>
        <p:nvSpPr>
          <p:cNvPr id="4" name="Slide Number Placeholder 3"/>
          <p:cNvSpPr>
            <a:spLocks noGrp="1"/>
          </p:cNvSpPr>
          <p:nvPr>
            <p:ph type="sldNum" sz="quarter" idx="5"/>
          </p:nvPr>
        </p:nvSpPr>
        <p:spPr/>
        <p:txBody>
          <a:bodyPr/>
          <a:lstStyle/>
          <a:p>
            <a:fld id="{B2A7697E-71BB-E94E-AEE8-BC67B1602330}" type="slidenum">
              <a:rPr lang="en-US" smtClean="0"/>
              <a:t>8</a:t>
            </a:fld>
            <a:endParaRPr lang="en-US"/>
          </a:p>
        </p:txBody>
      </p:sp>
    </p:spTree>
    <p:extLst>
      <p:ext uri="{BB962C8B-B14F-4D97-AF65-F5344CB8AC3E}">
        <p14:creationId xmlns:p14="http://schemas.microsoft.com/office/powerpoint/2010/main" val="401370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52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1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2" descr="RotaryMBS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s://www.ngoadvisor.net/ong/ceres-temp/" TargetMode="External"/><Relationship Id="rId13" Type="http://schemas.openxmlformats.org/officeDocument/2006/relationships/hyperlink" Target="https://www.ngoadvisor.net/ong/apopo-temp/" TargetMode="External"/><Relationship Id="rId18" Type="http://schemas.openxmlformats.org/officeDocument/2006/relationships/hyperlink" Target="https://www.ngoadvisor.net/ong/landesa/" TargetMode="External"/><Relationship Id="rId3" Type="http://schemas.openxmlformats.org/officeDocument/2006/relationships/hyperlink" Target="https://www.ngoadvisor.net/ong/brac/" TargetMode="External"/><Relationship Id="rId21" Type="http://schemas.openxmlformats.org/officeDocument/2006/relationships/hyperlink" Target="https://www.ngoadvisor.net/ong/clinton-foundation/" TargetMode="External"/><Relationship Id="rId7" Type="http://schemas.openxmlformats.org/officeDocument/2006/relationships/hyperlink" Target="https://www.ngoadvisor.net/ong/partners-in-health-temp/" TargetMode="External"/><Relationship Id="rId12" Type="http://schemas.openxmlformats.org/officeDocument/2006/relationships/hyperlink" Target="https://www.ngoadvisor.net/ong/mercy-corps/" TargetMode="External"/><Relationship Id="rId17" Type="http://schemas.openxmlformats.org/officeDocument/2006/relationships/hyperlink" Target="https://www.ngoadvisor.net/ong/barefoot-college/" TargetMode="External"/><Relationship Id="rId2" Type="http://schemas.openxmlformats.org/officeDocument/2006/relationships/notesSlide" Target="../notesSlides/notesSlide4.xml"/><Relationship Id="rId16" Type="http://schemas.openxmlformats.org/officeDocument/2006/relationships/hyperlink" Target="https://www.ngoadvisor.net/ong/international-rescue-committee/" TargetMode="External"/><Relationship Id="rId20" Type="http://schemas.openxmlformats.org/officeDocument/2006/relationships/hyperlink" Target="https://www.ngoadvisor.net/ong/one-acre-fund/" TargetMode="External"/><Relationship Id="rId1" Type="http://schemas.openxmlformats.org/officeDocument/2006/relationships/slideLayout" Target="../slideLayouts/slideLayout1.xml"/><Relationship Id="rId6" Type="http://schemas.openxmlformats.org/officeDocument/2006/relationships/hyperlink" Target="https://www.ngoadvisor.net/ong/danish-refugee-council/" TargetMode="External"/><Relationship Id="rId11" Type="http://schemas.openxmlformats.org/officeDocument/2006/relationships/hyperlink" Target="https://www.ngoadvisor.net/ong/cure-violence/" TargetMode="External"/><Relationship Id="rId5" Type="http://schemas.openxmlformats.org/officeDocument/2006/relationships/hyperlink" Target="https://www.ngoadvisor.net/ong/acumen-fund/" TargetMode="External"/><Relationship Id="rId15" Type="http://schemas.openxmlformats.org/officeDocument/2006/relationships/hyperlink" Target="https://www.ngoadvisor.net/ong/handicap-international-temp/" TargetMode="External"/><Relationship Id="rId10" Type="http://schemas.openxmlformats.org/officeDocument/2006/relationships/hyperlink" Target="https://www.ngoadvisor.net/ong/msf/" TargetMode="External"/><Relationship Id="rId19" Type="http://schemas.openxmlformats.org/officeDocument/2006/relationships/hyperlink" Target="https://www.ngoadvisor.net/ong/ashoka-temp/" TargetMode="External"/><Relationship Id="rId4" Type="http://schemas.openxmlformats.org/officeDocument/2006/relationships/hyperlink" Target="https://www.ngoadvisor.net/ong/wikimedia-foundations/" TargetMode="External"/><Relationship Id="rId9" Type="http://schemas.openxmlformats.org/officeDocument/2006/relationships/hyperlink" Target="https://www.ngoadvisor.net/ong/care-international/" TargetMode="External"/><Relationship Id="rId14" Type="http://schemas.openxmlformats.org/officeDocument/2006/relationships/hyperlink" Target="https://www.ngoadvisor.net/ong/root-capital/" TargetMode="External"/><Relationship Id="rId22" Type="http://schemas.openxmlformats.org/officeDocument/2006/relationships/hyperlink" Target="https://www.ngoadvisor.net/ong/heifer-internation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928" y="2346367"/>
            <a:ext cx="7860145" cy="1938992"/>
          </a:xfrm>
          <a:prstGeom prst="rect">
            <a:avLst/>
          </a:prstGeom>
        </p:spPr>
        <p:txBody>
          <a:bodyPr wrap="square">
            <a:spAutoFit/>
          </a:bodyPr>
          <a:lstStyle/>
          <a:p>
            <a:pPr algn="ctr" defTabSz="457200" fontAlgn="base">
              <a:spcBef>
                <a:spcPct val="0"/>
              </a:spcBef>
              <a:spcAft>
                <a:spcPct val="0"/>
              </a:spcAft>
            </a:pPr>
            <a:r>
              <a:rPr lang="en-US" sz="4000" b="1" dirty="0">
                <a:solidFill>
                  <a:schemeClr val="accent1"/>
                </a:solidFill>
                <a:latin typeface="Arial" charset="0"/>
                <a:cs typeface="Arial" charset="0"/>
              </a:rPr>
              <a:t>Finding Global Grant Opportunities: International and Within the United States</a:t>
            </a:r>
          </a:p>
        </p:txBody>
      </p:sp>
      <p:pic>
        <p:nvPicPr>
          <p:cNvPr id="11" name="Picture 10">
            <a:extLst>
              <a:ext uri="{FF2B5EF4-FFF2-40B4-BE49-F238E27FC236}">
                <a16:creationId xmlns:a16="http://schemas.microsoft.com/office/drawing/2014/main" id="{AEBE1093-280F-F342-834A-8E6C37A6C3B4}"/>
              </a:ext>
            </a:extLst>
          </p:cNvPr>
          <p:cNvPicPr>
            <a:picLocks noChangeAspect="1"/>
          </p:cNvPicPr>
          <p:nvPr/>
        </p:nvPicPr>
        <p:blipFill>
          <a:blip r:embed="rId2"/>
          <a:stretch>
            <a:fillRect/>
          </a:stretch>
        </p:blipFill>
        <p:spPr>
          <a:xfrm>
            <a:off x="4061113" y="4499214"/>
            <a:ext cx="4762500" cy="1701800"/>
          </a:xfrm>
          <a:prstGeom prst="rect">
            <a:avLst/>
          </a:prstGeom>
        </p:spPr>
      </p:pic>
      <p:pic>
        <p:nvPicPr>
          <p:cNvPr id="13" name="Picture 12">
            <a:extLst>
              <a:ext uri="{FF2B5EF4-FFF2-40B4-BE49-F238E27FC236}">
                <a16:creationId xmlns:a16="http://schemas.microsoft.com/office/drawing/2014/main" id="{91F31F78-F1F4-3445-BF88-FA1749FF337F}"/>
              </a:ext>
            </a:extLst>
          </p:cNvPr>
          <p:cNvPicPr>
            <a:picLocks noChangeAspect="1"/>
          </p:cNvPicPr>
          <p:nvPr/>
        </p:nvPicPr>
        <p:blipFill>
          <a:blip r:embed="rId3"/>
          <a:stretch>
            <a:fillRect/>
          </a:stretch>
        </p:blipFill>
        <p:spPr>
          <a:xfrm>
            <a:off x="5846617" y="110887"/>
            <a:ext cx="2976996" cy="2247900"/>
          </a:xfrm>
          <a:prstGeom prst="rect">
            <a:avLst/>
          </a:prstGeom>
        </p:spPr>
      </p:pic>
      <p:pic>
        <p:nvPicPr>
          <p:cNvPr id="14" name="Picture 13">
            <a:extLst>
              <a:ext uri="{FF2B5EF4-FFF2-40B4-BE49-F238E27FC236}">
                <a16:creationId xmlns:a16="http://schemas.microsoft.com/office/drawing/2014/main" id="{C18F7CD7-83C1-7B44-8147-4026FB7968A9}"/>
              </a:ext>
            </a:extLst>
          </p:cNvPr>
          <p:cNvPicPr>
            <a:picLocks noChangeAspect="1"/>
          </p:cNvPicPr>
          <p:nvPr/>
        </p:nvPicPr>
        <p:blipFill>
          <a:blip r:embed="rId4"/>
          <a:stretch>
            <a:fillRect/>
          </a:stretch>
        </p:blipFill>
        <p:spPr>
          <a:xfrm>
            <a:off x="320387" y="98467"/>
            <a:ext cx="2741468" cy="2247900"/>
          </a:xfrm>
          <a:prstGeom prst="rect">
            <a:avLst/>
          </a:prstGeom>
        </p:spPr>
      </p:pic>
      <p:pic>
        <p:nvPicPr>
          <p:cNvPr id="15" name="Picture 14">
            <a:extLst>
              <a:ext uri="{FF2B5EF4-FFF2-40B4-BE49-F238E27FC236}">
                <a16:creationId xmlns:a16="http://schemas.microsoft.com/office/drawing/2014/main" id="{EB0B4506-CAD7-DC41-89DD-3067AD7DD19C}"/>
              </a:ext>
            </a:extLst>
          </p:cNvPr>
          <p:cNvPicPr>
            <a:picLocks noChangeAspect="1"/>
          </p:cNvPicPr>
          <p:nvPr/>
        </p:nvPicPr>
        <p:blipFill>
          <a:blip r:embed="rId5"/>
          <a:stretch>
            <a:fillRect/>
          </a:stretch>
        </p:blipFill>
        <p:spPr>
          <a:xfrm>
            <a:off x="320387" y="4285359"/>
            <a:ext cx="2741468" cy="1584367"/>
          </a:xfrm>
          <a:prstGeom prst="rect">
            <a:avLst/>
          </a:prstGeom>
        </p:spPr>
      </p:pic>
      <p:pic>
        <p:nvPicPr>
          <p:cNvPr id="16" name="Picture 15">
            <a:extLst>
              <a:ext uri="{FF2B5EF4-FFF2-40B4-BE49-F238E27FC236}">
                <a16:creationId xmlns:a16="http://schemas.microsoft.com/office/drawing/2014/main" id="{A89EBAD5-2D40-3343-9D88-E113FC0F7D83}"/>
              </a:ext>
            </a:extLst>
          </p:cNvPr>
          <p:cNvPicPr>
            <a:picLocks noChangeAspect="1"/>
          </p:cNvPicPr>
          <p:nvPr/>
        </p:nvPicPr>
        <p:blipFill>
          <a:blip r:embed="rId6"/>
          <a:stretch>
            <a:fillRect/>
          </a:stretch>
        </p:blipFill>
        <p:spPr>
          <a:xfrm>
            <a:off x="3192318" y="98466"/>
            <a:ext cx="2523836" cy="22478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23E62-0859-C049-8044-4468451C3F3C}"/>
              </a:ext>
            </a:extLst>
          </p:cNvPr>
          <p:cNvSpPr txBox="1"/>
          <p:nvPr/>
        </p:nvSpPr>
        <p:spPr>
          <a:xfrm>
            <a:off x="207818" y="193964"/>
            <a:ext cx="7384473" cy="523220"/>
          </a:xfrm>
          <a:prstGeom prst="rect">
            <a:avLst/>
          </a:prstGeom>
          <a:noFill/>
        </p:spPr>
        <p:txBody>
          <a:bodyPr wrap="square" rtlCol="0">
            <a:spAutoFit/>
          </a:bodyPr>
          <a:lstStyle/>
          <a:p>
            <a:r>
              <a:rPr lang="en-US" sz="2800" dirty="0">
                <a:solidFill>
                  <a:schemeClr val="bg1"/>
                </a:solidFill>
              </a:rPr>
              <a:t>All You Need to Know for the next Six Slides</a:t>
            </a:r>
          </a:p>
        </p:txBody>
      </p:sp>
      <p:sp>
        <p:nvSpPr>
          <p:cNvPr id="3" name="TextBox 2">
            <a:extLst>
              <a:ext uri="{FF2B5EF4-FFF2-40B4-BE49-F238E27FC236}">
                <a16:creationId xmlns:a16="http://schemas.microsoft.com/office/drawing/2014/main" id="{F87B2372-A31E-8941-A804-577F2A45B8C9}"/>
              </a:ext>
            </a:extLst>
          </p:cNvPr>
          <p:cNvSpPr txBox="1"/>
          <p:nvPr/>
        </p:nvSpPr>
        <p:spPr>
          <a:xfrm>
            <a:off x="1343891" y="2286001"/>
            <a:ext cx="6248400" cy="3293209"/>
          </a:xfrm>
          <a:prstGeom prst="rect">
            <a:avLst/>
          </a:prstGeom>
          <a:noFill/>
        </p:spPr>
        <p:txBody>
          <a:bodyPr wrap="square" rtlCol="0">
            <a:spAutoFit/>
          </a:bodyPr>
          <a:lstStyle/>
          <a:p>
            <a:r>
              <a:rPr lang="en-US" sz="2800" b="1" dirty="0"/>
              <a:t>Rotary7670.org</a:t>
            </a:r>
          </a:p>
          <a:p>
            <a:pPr marL="742950" lvl="1" indent="-285750">
              <a:buFont typeface="Arial" panose="020B0604020202020204" pitchFamily="34" charset="0"/>
              <a:buChar char="•"/>
            </a:pPr>
            <a:r>
              <a:rPr lang="en-US" dirty="0"/>
              <a:t>Left-hand side of the screen, third grey button down</a:t>
            </a:r>
          </a:p>
          <a:p>
            <a:pPr marL="742950" lvl="1" indent="-285750">
              <a:buFont typeface="Arial" panose="020B0604020202020204" pitchFamily="34" charset="0"/>
              <a:buChar char="•"/>
            </a:pPr>
            <a:r>
              <a:rPr lang="en-US" dirty="0"/>
              <a:t>click on Global Grant Opportunities and all information will be available to you.</a:t>
            </a:r>
          </a:p>
          <a:p>
            <a:pPr marL="1200150" lvl="2" indent="-285750">
              <a:buFont typeface="Arial" panose="020B0604020202020204" pitchFamily="34" charset="0"/>
              <a:buChar char="•"/>
            </a:pPr>
            <a:r>
              <a:rPr lang="en-US" dirty="0">
                <a:solidFill>
                  <a:schemeClr val="accent1"/>
                </a:solidFill>
              </a:rPr>
              <a:t>District Global Grant Opportunities</a:t>
            </a:r>
          </a:p>
          <a:p>
            <a:pPr marL="1200150" lvl="2" indent="-285750">
              <a:buFont typeface="Arial" panose="020B0604020202020204" pitchFamily="34" charset="0"/>
              <a:buChar char="•"/>
            </a:pPr>
            <a:r>
              <a:rPr lang="en-US" dirty="0">
                <a:solidFill>
                  <a:schemeClr val="accent1"/>
                </a:solidFill>
              </a:rPr>
              <a:t>International Global Grant Opportunities</a:t>
            </a:r>
          </a:p>
          <a:p>
            <a:pPr marL="1200150" lvl="2" indent="-285750">
              <a:buFont typeface="Arial" panose="020B0604020202020204" pitchFamily="34" charset="0"/>
              <a:buChar char="•"/>
            </a:pPr>
            <a:r>
              <a:rPr lang="en-US" dirty="0">
                <a:solidFill>
                  <a:schemeClr val="accent1"/>
                </a:solidFill>
              </a:rPr>
              <a:t>District 7670 Club International Service Chairs</a:t>
            </a:r>
          </a:p>
          <a:p>
            <a:pPr marL="1200150" lvl="2" indent="-285750">
              <a:buFont typeface="Arial" panose="020B0604020202020204" pitchFamily="34" charset="0"/>
              <a:buChar char="•"/>
            </a:pPr>
            <a:r>
              <a:rPr lang="en-US" dirty="0">
                <a:solidFill>
                  <a:schemeClr val="accent1"/>
                </a:solidFill>
              </a:rPr>
              <a:t>The Rotary Foundation Cadre of Technical Advisors</a:t>
            </a:r>
          </a:p>
          <a:p>
            <a:pPr marL="1200150" lvl="2" indent="-285750">
              <a:buFont typeface="Arial" panose="020B0604020202020204" pitchFamily="34" charset="0"/>
              <a:buChar char="•"/>
            </a:pPr>
            <a:r>
              <a:rPr lang="en-US" dirty="0">
                <a:solidFill>
                  <a:schemeClr val="accent1"/>
                </a:solidFill>
              </a:rPr>
              <a:t>Project Fairs</a:t>
            </a:r>
          </a:p>
          <a:p>
            <a:pPr marL="1200150" lvl="2" indent="-285750">
              <a:buFont typeface="Arial" panose="020B0604020202020204" pitchFamily="34" charset="0"/>
              <a:buChar char="•"/>
            </a:pPr>
            <a:r>
              <a:rPr lang="en-US" dirty="0">
                <a:solidFill>
                  <a:schemeClr val="accent1"/>
                </a:solidFill>
              </a:rPr>
              <a:t>All of the slides in this presentation</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192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0CDA71-302A-8040-BD76-DF039E19C073}"/>
              </a:ext>
            </a:extLst>
          </p:cNvPr>
          <p:cNvGraphicFramePr/>
          <p:nvPr>
            <p:extLst>
              <p:ext uri="{D42A27DB-BD31-4B8C-83A1-F6EECF244321}">
                <p14:modId xmlns:p14="http://schemas.microsoft.com/office/powerpoint/2010/main" val="353513753"/>
              </p:ext>
            </p:extLst>
          </p:nvPr>
        </p:nvGraphicFramePr>
        <p:xfrm>
          <a:off x="220663" y="1745672"/>
          <a:ext cx="8732837"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Resources at the International Level</a:t>
            </a:r>
          </a:p>
        </p:txBody>
      </p:sp>
    </p:spTree>
    <p:extLst>
      <p:ext uri="{BB962C8B-B14F-4D97-AF65-F5344CB8AC3E}">
        <p14:creationId xmlns:p14="http://schemas.microsoft.com/office/powerpoint/2010/main" val="50385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C74682B-C728-5F42-B3EE-57582A7C2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763" y="4054475"/>
            <a:ext cx="5791200" cy="2803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3B50EB-75BA-9542-8832-E310FA15298D}"/>
              </a:ext>
            </a:extLst>
          </p:cNvPr>
          <p:cNvSpPr txBox="1"/>
          <p:nvPr/>
        </p:nvSpPr>
        <p:spPr>
          <a:xfrm>
            <a:off x="0" y="96982"/>
            <a:ext cx="7654637" cy="646331"/>
          </a:xfrm>
          <a:prstGeom prst="rect">
            <a:avLst/>
          </a:prstGeom>
          <a:noFill/>
        </p:spPr>
        <p:txBody>
          <a:bodyPr wrap="square" rtlCol="0">
            <a:spAutoFit/>
          </a:bodyPr>
          <a:lstStyle/>
          <a:p>
            <a:r>
              <a:rPr lang="en-US" sz="3600" dirty="0">
                <a:solidFill>
                  <a:schemeClr val="bg1"/>
                </a:solidFill>
              </a:rPr>
              <a:t>Project Fairs 2020/2021</a:t>
            </a:r>
          </a:p>
        </p:txBody>
      </p:sp>
      <p:sp>
        <p:nvSpPr>
          <p:cNvPr id="6" name="TextBox 5">
            <a:extLst>
              <a:ext uri="{FF2B5EF4-FFF2-40B4-BE49-F238E27FC236}">
                <a16:creationId xmlns:a16="http://schemas.microsoft.com/office/drawing/2014/main" id="{4B58D2FB-2107-1346-959F-F57E6A2F24BF}"/>
              </a:ext>
            </a:extLst>
          </p:cNvPr>
          <p:cNvSpPr txBox="1"/>
          <p:nvPr/>
        </p:nvSpPr>
        <p:spPr>
          <a:xfrm>
            <a:off x="318655" y="1372364"/>
            <a:ext cx="8506690" cy="2862322"/>
          </a:xfrm>
          <a:prstGeom prst="rect">
            <a:avLst/>
          </a:prstGeom>
          <a:noFill/>
        </p:spPr>
        <p:txBody>
          <a:bodyPr wrap="square" rtlCol="0">
            <a:spAutoFit/>
          </a:bodyPr>
          <a:lstStyle/>
          <a:p>
            <a:r>
              <a:rPr lang="en-US" dirty="0"/>
              <a:t>Virtual Project Fairs</a:t>
            </a:r>
          </a:p>
          <a:p>
            <a:pPr lvl="1"/>
            <a:r>
              <a:rPr lang="en-US" dirty="0"/>
              <a:t>West Africa - November 13 – 19 2020</a:t>
            </a:r>
          </a:p>
          <a:p>
            <a:pPr lvl="1"/>
            <a:r>
              <a:rPr lang="en-US" dirty="0"/>
              <a:t>Ecuador – November 13 – 19, 2020</a:t>
            </a:r>
          </a:p>
          <a:p>
            <a:pPr lvl="1"/>
            <a:r>
              <a:rPr lang="en-US" dirty="0" err="1"/>
              <a:t>Uniendo</a:t>
            </a:r>
            <a:r>
              <a:rPr lang="en-US" dirty="0"/>
              <a:t> America – January 28 – 30, 2020</a:t>
            </a:r>
          </a:p>
          <a:p>
            <a:pPr lvl="1"/>
            <a:r>
              <a:rPr lang="en-US" dirty="0"/>
              <a:t>Peru – September 18 – 26, 2021</a:t>
            </a:r>
            <a:br>
              <a:rPr lang="en-US" dirty="0"/>
            </a:br>
            <a:endParaRPr lang="en-US" dirty="0"/>
          </a:p>
          <a:p>
            <a:r>
              <a:rPr lang="en-US" dirty="0"/>
              <a:t>In Person Project Fairs</a:t>
            </a:r>
          </a:p>
          <a:p>
            <a:r>
              <a:rPr lang="en-US" dirty="0"/>
              <a:t>		Medellin, Colombia – February 4-6, 2020</a:t>
            </a:r>
          </a:p>
          <a:p>
            <a:r>
              <a:rPr lang="en-US" dirty="0"/>
              <a:t>		Padua, Italy – March 24 – 28, 2021</a:t>
            </a:r>
          </a:p>
          <a:p>
            <a:pPr lvl="1"/>
            <a:endParaRPr lang="en-US" dirty="0"/>
          </a:p>
        </p:txBody>
      </p:sp>
    </p:spTree>
    <p:extLst>
      <p:ext uri="{BB962C8B-B14F-4D97-AF65-F5344CB8AC3E}">
        <p14:creationId xmlns:p14="http://schemas.microsoft.com/office/powerpoint/2010/main" val="115005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78F91-74C3-B546-B850-392B14810D43}"/>
              </a:ext>
            </a:extLst>
          </p:cNvPr>
          <p:cNvSpPr txBox="1"/>
          <p:nvPr/>
        </p:nvSpPr>
        <p:spPr>
          <a:xfrm>
            <a:off x="207816" y="207818"/>
            <a:ext cx="8174183" cy="523220"/>
          </a:xfrm>
          <a:prstGeom prst="rect">
            <a:avLst/>
          </a:prstGeom>
          <a:noFill/>
        </p:spPr>
        <p:txBody>
          <a:bodyPr wrap="square" rtlCol="0">
            <a:spAutoFit/>
          </a:bodyPr>
          <a:lstStyle/>
          <a:p>
            <a:r>
              <a:rPr lang="en-US" sz="2800" dirty="0">
                <a:solidFill>
                  <a:schemeClr val="bg1"/>
                </a:solidFill>
              </a:rPr>
              <a:t>Resources to Consider within the United States</a:t>
            </a:r>
          </a:p>
        </p:txBody>
      </p:sp>
      <p:sp>
        <p:nvSpPr>
          <p:cNvPr id="3" name="TextBox 2">
            <a:extLst>
              <a:ext uri="{FF2B5EF4-FFF2-40B4-BE49-F238E27FC236}">
                <a16:creationId xmlns:a16="http://schemas.microsoft.com/office/drawing/2014/main" id="{2C62F95C-4C2A-7B41-B94F-68AD4CB58C0C}"/>
              </a:ext>
            </a:extLst>
          </p:cNvPr>
          <p:cNvSpPr txBox="1"/>
          <p:nvPr/>
        </p:nvSpPr>
        <p:spPr>
          <a:xfrm>
            <a:off x="1288473" y="1933575"/>
            <a:ext cx="6040582"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Partner With Another District</a:t>
            </a:r>
          </a:p>
          <a:p>
            <a:pPr marL="285750" indent="-285750">
              <a:buFont typeface="Arial" panose="020B0604020202020204" pitchFamily="34" charset="0"/>
              <a:buChar char="•"/>
            </a:pPr>
            <a:r>
              <a:rPr lang="en-US" sz="2400" dirty="0"/>
              <a:t>Friendship Exchange Trips</a:t>
            </a:r>
          </a:p>
          <a:p>
            <a:pPr marL="285750" indent="-285750">
              <a:buFont typeface="Arial" panose="020B0604020202020204" pitchFamily="34" charset="0"/>
              <a:buChar char="•"/>
            </a:pPr>
            <a:r>
              <a:rPr lang="en-US" sz="2400" dirty="0"/>
              <a:t>Attend District Conferences</a:t>
            </a:r>
          </a:p>
          <a:p>
            <a:pPr marL="285750" indent="-285750">
              <a:buFont typeface="Arial" panose="020B0604020202020204" pitchFamily="34" charset="0"/>
              <a:buChar char="•"/>
            </a:pPr>
            <a:r>
              <a:rPr lang="en-US" sz="2400" dirty="0"/>
              <a:t>Rotarians and </a:t>
            </a:r>
            <a:r>
              <a:rPr lang="en-US" sz="2400" dirty="0" err="1"/>
              <a:t>Rotaractors</a:t>
            </a:r>
            <a:endParaRPr lang="en-US" sz="2400" dirty="0"/>
          </a:p>
          <a:p>
            <a:pPr marL="285750" indent="-285750">
              <a:buFont typeface="Arial" panose="020B0604020202020204" pitchFamily="34" charset="0"/>
              <a:buChar char="•"/>
            </a:pPr>
            <a:r>
              <a:rPr lang="en-US" sz="2400" dirty="0"/>
              <a:t>Rotary Community Corps and Rotary Reps.</a:t>
            </a:r>
          </a:p>
          <a:p>
            <a:pPr marL="285750" indent="-285750">
              <a:buFont typeface="Arial" panose="020B0604020202020204" pitchFamily="34" charset="0"/>
              <a:buChar char="•"/>
            </a:pPr>
            <a:r>
              <a:rPr lang="en-US" sz="2400" dirty="0"/>
              <a:t>TRF Cadre of Technical Advisors</a:t>
            </a:r>
          </a:p>
          <a:p>
            <a:pPr marL="285750" indent="-285750">
              <a:buFont typeface="Arial" panose="020B0604020202020204" pitchFamily="34" charset="0"/>
              <a:buChar char="•"/>
            </a:pPr>
            <a:r>
              <a:rPr lang="en-US" sz="2400" dirty="0"/>
              <a:t>Non-Governmental Organizations or Charitable Organizations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3028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4472B9F2-1E27-3549-BF92-E0526DA37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91" y="1562100"/>
            <a:ext cx="2852882" cy="16521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perative for Education | Skees Family Foundation">
            <a:extLst>
              <a:ext uri="{FF2B5EF4-FFF2-40B4-BE49-F238E27FC236}">
                <a16:creationId xmlns:a16="http://schemas.microsoft.com/office/drawing/2014/main" id="{D8E257A4-BC91-2943-B663-F42364C53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7695"/>
            <a:ext cx="3114964" cy="2109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saster Aid USA">
            <a:extLst>
              <a:ext uri="{FF2B5EF4-FFF2-40B4-BE49-F238E27FC236}">
                <a16:creationId xmlns:a16="http://schemas.microsoft.com/office/drawing/2014/main" id="{B0773DC1-483D-6F43-BC48-4FE517E4F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874" y="1868632"/>
            <a:ext cx="3837710" cy="1039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lly Parton's Imagination Library | USA, UK, IE, CA, AU">
            <a:extLst>
              <a:ext uri="{FF2B5EF4-FFF2-40B4-BE49-F238E27FC236}">
                <a16:creationId xmlns:a16="http://schemas.microsoft.com/office/drawing/2014/main" id="{D3200CC2-E1FE-3E45-92F6-F15B43A95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3243443"/>
            <a:ext cx="2108200" cy="14374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thers2Mothers - All Brand No Flakes">
            <a:extLst>
              <a:ext uri="{FF2B5EF4-FFF2-40B4-BE49-F238E27FC236}">
                <a16:creationId xmlns:a16="http://schemas.microsoft.com/office/drawing/2014/main" id="{6765B723-C144-5A4E-A726-949B0202B8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042" y="4948455"/>
            <a:ext cx="3837711" cy="16266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oject C.U.R.E. updated their profile... - Project C.U.R.E. | Facebook">
            <a:extLst>
              <a:ext uri="{FF2B5EF4-FFF2-40B4-BE49-F238E27FC236}">
                <a16:creationId xmlns:a16="http://schemas.microsoft.com/office/drawing/2014/main" id="{73F41AB4-A964-DA49-A115-0483CCB0C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4517" y="5048358"/>
            <a:ext cx="1788968" cy="16266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e Against Hunger with Strategy | Charity Organization">
            <a:extLst>
              <a:ext uri="{FF2B5EF4-FFF2-40B4-BE49-F238E27FC236}">
                <a16:creationId xmlns:a16="http://schemas.microsoft.com/office/drawing/2014/main" id="{70BF622C-E0FE-6247-AFA9-D718909380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2" y="4955163"/>
            <a:ext cx="2527875" cy="18023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rtnersGlobal Organizations | Global Innovation Exchange">
            <a:extLst>
              <a:ext uri="{FF2B5EF4-FFF2-40B4-BE49-F238E27FC236}">
                <a16:creationId xmlns:a16="http://schemas.microsoft.com/office/drawing/2014/main" id="{6E234D42-6CA4-DB4A-B1E2-EF7F612ADE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7562" y="2907722"/>
            <a:ext cx="2475923" cy="1940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0FA2F3-B4E7-BA47-8EF0-F68B49100723}"/>
              </a:ext>
            </a:extLst>
          </p:cNvPr>
          <p:cNvSpPr txBox="1"/>
          <p:nvPr/>
        </p:nvSpPr>
        <p:spPr>
          <a:xfrm>
            <a:off x="264391" y="183033"/>
            <a:ext cx="6958735" cy="507831"/>
          </a:xfrm>
          <a:prstGeom prst="rect">
            <a:avLst/>
          </a:prstGeom>
          <a:noFill/>
        </p:spPr>
        <p:txBody>
          <a:bodyPr wrap="square" rtlCol="0">
            <a:spAutoFit/>
          </a:bodyPr>
          <a:lstStyle/>
          <a:p>
            <a:r>
              <a:rPr lang="en-US" sz="2700" dirty="0">
                <a:solidFill>
                  <a:schemeClr val="bg1"/>
                </a:solidFill>
              </a:rPr>
              <a:t>Collaborating Partners with Rotary International</a:t>
            </a:r>
          </a:p>
        </p:txBody>
      </p:sp>
    </p:spTree>
    <p:extLst>
      <p:ext uri="{BB962C8B-B14F-4D97-AF65-F5344CB8AC3E}">
        <p14:creationId xmlns:p14="http://schemas.microsoft.com/office/powerpoint/2010/main" val="70402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D6627-75D6-9F42-B653-431314A11854}"/>
              </a:ext>
            </a:extLst>
          </p:cNvPr>
          <p:cNvSpPr txBox="1"/>
          <p:nvPr/>
        </p:nvSpPr>
        <p:spPr>
          <a:xfrm>
            <a:off x="221673" y="124691"/>
            <a:ext cx="6082145" cy="492443"/>
          </a:xfrm>
          <a:prstGeom prst="rect">
            <a:avLst/>
          </a:prstGeom>
          <a:noFill/>
        </p:spPr>
        <p:txBody>
          <a:bodyPr wrap="square" rtlCol="0">
            <a:spAutoFit/>
          </a:bodyPr>
          <a:lstStyle/>
          <a:p>
            <a:r>
              <a:rPr lang="en-US" sz="2600" dirty="0">
                <a:solidFill>
                  <a:schemeClr val="bg1"/>
                </a:solidFill>
              </a:rPr>
              <a:t>Non-Governmental Organizations </a:t>
            </a:r>
          </a:p>
        </p:txBody>
      </p:sp>
      <p:sp>
        <p:nvSpPr>
          <p:cNvPr id="3" name="TextBox 2">
            <a:extLst>
              <a:ext uri="{FF2B5EF4-FFF2-40B4-BE49-F238E27FC236}">
                <a16:creationId xmlns:a16="http://schemas.microsoft.com/office/drawing/2014/main" id="{ED7D8A1A-0F61-9848-947C-73F290E09719}"/>
              </a:ext>
            </a:extLst>
          </p:cNvPr>
          <p:cNvSpPr txBox="1"/>
          <p:nvPr/>
        </p:nvSpPr>
        <p:spPr>
          <a:xfrm>
            <a:off x="2410692" y="1191491"/>
            <a:ext cx="3602181" cy="5262979"/>
          </a:xfrm>
          <a:prstGeom prst="rect">
            <a:avLst/>
          </a:prstGeom>
          <a:noFill/>
        </p:spPr>
        <p:txBody>
          <a:bodyPr wrap="square" rtlCol="0">
            <a:spAutoFit/>
          </a:bodyPr>
          <a:lstStyle/>
          <a:p>
            <a:br>
              <a:rPr lang="en-US" sz="1400" dirty="0"/>
            </a:br>
            <a:r>
              <a:rPr lang="en-US" sz="1400" dirty="0">
                <a:solidFill>
                  <a:srgbClr val="FF0000"/>
                </a:solidFill>
              </a:rPr>
              <a:t>The TOP 20 </a:t>
            </a:r>
          </a:p>
          <a:p>
            <a:r>
              <a:rPr lang="en-US" sz="1400" b="1" dirty="0">
                <a:hlinkClick r:id="rId3"/>
              </a:rPr>
              <a:t>01</a:t>
            </a:r>
            <a:r>
              <a:rPr lang="en-US" sz="1400" dirty="0">
                <a:hlinkClick r:id="rId3"/>
              </a:rPr>
              <a:t> BRAC</a:t>
            </a:r>
            <a:endParaRPr lang="en-US" sz="1400" dirty="0"/>
          </a:p>
          <a:p>
            <a:r>
              <a:rPr lang="en-US" sz="1400" b="1" dirty="0"/>
              <a:t>02</a:t>
            </a:r>
            <a:r>
              <a:rPr lang="en-US" sz="1400" dirty="0"/>
              <a:t> </a:t>
            </a:r>
            <a:r>
              <a:rPr lang="en-US" sz="1400" dirty="0">
                <a:hlinkClick r:id="rId4"/>
              </a:rPr>
              <a:t>The Wikimedia Foundation</a:t>
            </a:r>
            <a:endParaRPr lang="en-US" sz="1400" dirty="0"/>
          </a:p>
          <a:p>
            <a:r>
              <a:rPr lang="en-US" sz="1400" b="1" dirty="0">
                <a:hlinkClick r:id="rId5"/>
              </a:rPr>
              <a:t>03</a:t>
            </a:r>
            <a:r>
              <a:rPr lang="en-US" sz="1400" dirty="0">
                <a:hlinkClick r:id="rId5"/>
              </a:rPr>
              <a:t> Acumen Fund</a:t>
            </a:r>
            <a:endParaRPr lang="en-US" sz="1400" dirty="0"/>
          </a:p>
          <a:p>
            <a:r>
              <a:rPr lang="en-US" sz="1400" b="1" dirty="0">
                <a:hlinkClick r:id="rId6"/>
              </a:rPr>
              <a:t>04</a:t>
            </a:r>
            <a:r>
              <a:rPr lang="en-US" sz="1400" dirty="0">
                <a:hlinkClick r:id="rId6"/>
              </a:rPr>
              <a:t> Danish Refugee Council</a:t>
            </a:r>
            <a:endParaRPr lang="en-US" sz="1400" dirty="0"/>
          </a:p>
          <a:p>
            <a:r>
              <a:rPr lang="en-US" sz="1400" b="1" dirty="0"/>
              <a:t>05</a:t>
            </a:r>
            <a:r>
              <a:rPr lang="en-US" sz="1400" dirty="0"/>
              <a:t> </a:t>
            </a:r>
            <a:r>
              <a:rPr lang="en-US" sz="1400" dirty="0">
                <a:hlinkClick r:id="rId7"/>
              </a:rPr>
              <a:t>Partners in Health</a:t>
            </a:r>
            <a:endParaRPr lang="en-US" sz="1400" dirty="0"/>
          </a:p>
          <a:p>
            <a:r>
              <a:rPr lang="en-US" sz="1400" b="1" dirty="0"/>
              <a:t>06</a:t>
            </a:r>
            <a:r>
              <a:rPr lang="en-US" sz="1400" dirty="0"/>
              <a:t> </a:t>
            </a:r>
            <a:r>
              <a:rPr lang="en-US" sz="1400" dirty="0">
                <a:hlinkClick r:id="rId8"/>
              </a:rPr>
              <a:t>Ceres</a:t>
            </a:r>
            <a:endParaRPr lang="en-US" sz="1400" dirty="0"/>
          </a:p>
          <a:p>
            <a:r>
              <a:rPr lang="en-US" sz="1400" b="1" dirty="0"/>
              <a:t>07</a:t>
            </a:r>
            <a:r>
              <a:rPr lang="en-US" sz="1400" dirty="0"/>
              <a:t> </a:t>
            </a:r>
            <a:r>
              <a:rPr lang="en-US" sz="1400" dirty="0">
                <a:hlinkClick r:id="rId9"/>
              </a:rPr>
              <a:t>CARE International</a:t>
            </a:r>
            <a:endParaRPr lang="en-US" sz="1400" dirty="0"/>
          </a:p>
          <a:p>
            <a:r>
              <a:rPr lang="en-US" sz="1400" b="1" dirty="0">
                <a:hlinkClick r:id="rId10"/>
              </a:rPr>
              <a:t>08</a:t>
            </a:r>
            <a:r>
              <a:rPr lang="en-US" sz="1400" dirty="0">
                <a:hlinkClick r:id="rId10"/>
              </a:rPr>
              <a:t> Médecins Sans Frontières</a:t>
            </a:r>
            <a:endParaRPr lang="en-US" sz="1400" dirty="0"/>
          </a:p>
          <a:p>
            <a:r>
              <a:rPr lang="en-US" sz="1400" b="1" dirty="0">
                <a:hlinkClick r:id="rId11"/>
              </a:rPr>
              <a:t>09</a:t>
            </a:r>
            <a:r>
              <a:rPr lang="en-US" sz="1400" dirty="0">
                <a:hlinkClick r:id="rId11"/>
              </a:rPr>
              <a:t> Cure Violence</a:t>
            </a:r>
            <a:endParaRPr lang="en-US" sz="1400" dirty="0"/>
          </a:p>
          <a:p>
            <a:r>
              <a:rPr lang="en-US" sz="1400" b="1" dirty="0">
                <a:hlinkClick r:id="rId12"/>
              </a:rPr>
              <a:t>10</a:t>
            </a:r>
            <a:r>
              <a:rPr lang="en-US" sz="1400" dirty="0">
                <a:hlinkClick r:id="rId12"/>
              </a:rPr>
              <a:t> Mercy Corps</a:t>
            </a:r>
            <a:endParaRPr lang="en-US" sz="1400" dirty="0"/>
          </a:p>
          <a:p>
            <a:r>
              <a:rPr lang="en-US" sz="1400" b="1" dirty="0">
                <a:hlinkClick r:id="rId13"/>
              </a:rPr>
              <a:t>11</a:t>
            </a:r>
            <a:r>
              <a:rPr lang="en-US" sz="1400" dirty="0">
                <a:hlinkClick r:id="rId13"/>
              </a:rPr>
              <a:t> Apopo</a:t>
            </a:r>
            <a:endParaRPr lang="en-US" sz="1400" dirty="0"/>
          </a:p>
          <a:p>
            <a:r>
              <a:rPr lang="en-US" sz="1400" b="1" dirty="0">
                <a:hlinkClick r:id="rId14"/>
              </a:rPr>
              <a:t>12</a:t>
            </a:r>
            <a:r>
              <a:rPr lang="en-US" sz="1400" dirty="0">
                <a:hlinkClick r:id="rId14"/>
              </a:rPr>
              <a:t> Root Capital</a:t>
            </a:r>
            <a:endParaRPr lang="en-US" sz="1400" dirty="0"/>
          </a:p>
          <a:p>
            <a:r>
              <a:rPr lang="en-US" sz="1400" b="1" dirty="0">
                <a:hlinkClick r:id="rId15"/>
              </a:rPr>
              <a:t>13</a:t>
            </a:r>
            <a:r>
              <a:rPr lang="en-US" sz="1400" dirty="0">
                <a:hlinkClick r:id="rId15"/>
              </a:rPr>
              <a:t> Handicap International</a:t>
            </a:r>
            <a:endParaRPr lang="en-US" sz="1400" dirty="0"/>
          </a:p>
          <a:p>
            <a:r>
              <a:rPr lang="en-US" sz="1400" b="1" dirty="0">
                <a:solidFill>
                  <a:schemeClr val="tx2"/>
                </a:solidFill>
              </a:rPr>
              <a:t>14</a:t>
            </a:r>
            <a:r>
              <a:rPr lang="en-US" sz="1400" dirty="0"/>
              <a:t> </a:t>
            </a:r>
            <a:r>
              <a:rPr lang="en-US" sz="1400" dirty="0">
                <a:hlinkClick r:id="rId16"/>
              </a:rPr>
              <a:t>IRC</a:t>
            </a:r>
            <a:endParaRPr lang="en-US" sz="1400" dirty="0"/>
          </a:p>
          <a:p>
            <a:r>
              <a:rPr lang="en-US" sz="1400" b="1" dirty="0">
                <a:hlinkClick r:id="rId17"/>
              </a:rPr>
              <a:t>15</a:t>
            </a:r>
            <a:r>
              <a:rPr lang="en-US" sz="1400" dirty="0">
                <a:hlinkClick r:id="rId17"/>
              </a:rPr>
              <a:t> Barefoot College</a:t>
            </a:r>
            <a:endParaRPr lang="en-US" sz="1400" dirty="0"/>
          </a:p>
          <a:p>
            <a:r>
              <a:rPr lang="en-US" sz="1400" b="1" dirty="0">
                <a:hlinkClick r:id="rId18"/>
              </a:rPr>
              <a:t>16</a:t>
            </a:r>
            <a:r>
              <a:rPr lang="en-US" sz="1400" dirty="0">
                <a:hlinkClick r:id="rId18"/>
              </a:rPr>
              <a:t> Landesa</a:t>
            </a:r>
            <a:endParaRPr lang="en-US" sz="1400" dirty="0"/>
          </a:p>
          <a:p>
            <a:r>
              <a:rPr lang="en-US" sz="1400" b="1" dirty="0">
                <a:hlinkClick r:id="rId19"/>
              </a:rPr>
              <a:t>17</a:t>
            </a:r>
            <a:r>
              <a:rPr lang="en-US" sz="1400" dirty="0">
                <a:hlinkClick r:id="rId19"/>
              </a:rPr>
              <a:t> Ashoka</a:t>
            </a:r>
            <a:endParaRPr lang="en-US" sz="1400" dirty="0"/>
          </a:p>
          <a:p>
            <a:r>
              <a:rPr lang="en-US" sz="1400" b="1" dirty="0">
                <a:hlinkClick r:id="rId20"/>
              </a:rPr>
              <a:t>18</a:t>
            </a:r>
            <a:r>
              <a:rPr lang="en-US" sz="1400" dirty="0">
                <a:hlinkClick r:id="rId20"/>
              </a:rPr>
              <a:t> One Acre Fund</a:t>
            </a:r>
            <a:endParaRPr lang="en-US" sz="1400" dirty="0"/>
          </a:p>
          <a:p>
            <a:r>
              <a:rPr lang="en-US" sz="1400" b="1" dirty="0">
                <a:hlinkClick r:id="rId21"/>
              </a:rPr>
              <a:t>19</a:t>
            </a:r>
            <a:r>
              <a:rPr lang="en-US" sz="1400" dirty="0">
                <a:hlinkClick r:id="rId21"/>
              </a:rPr>
              <a:t> Clinton Health Access Initiative</a:t>
            </a:r>
            <a:endParaRPr lang="en-US" sz="1400" dirty="0"/>
          </a:p>
          <a:p>
            <a:r>
              <a:rPr lang="en-US" sz="1400" b="1" dirty="0">
                <a:hlinkClick r:id="rId22"/>
              </a:rPr>
              <a:t>20</a:t>
            </a:r>
            <a:r>
              <a:rPr lang="en-US" sz="1400" dirty="0">
                <a:hlinkClick r:id="rId22"/>
              </a:rPr>
              <a:t> Heifer International</a:t>
            </a:r>
            <a:endParaRPr lang="en-US" sz="1400" dirty="0"/>
          </a:p>
          <a:p>
            <a:r>
              <a:rPr lang="en-US" sz="1400" dirty="0">
                <a:solidFill>
                  <a:srgbClr val="FF0000"/>
                </a:solidFill>
              </a:rPr>
              <a:t>https://</a:t>
            </a:r>
            <a:r>
              <a:rPr lang="en-US" sz="1400" dirty="0" err="1">
                <a:solidFill>
                  <a:srgbClr val="FF0000"/>
                </a:solidFill>
              </a:rPr>
              <a:t>www.ngoadvisor.net</a:t>
            </a:r>
            <a:r>
              <a:rPr lang="en-US" sz="1400" dirty="0">
                <a:solidFill>
                  <a:srgbClr val="FF0000"/>
                </a:solidFill>
              </a:rPr>
              <a:t>/top100ngos</a:t>
            </a:r>
          </a:p>
          <a:p>
            <a:endParaRPr lang="en-US" sz="1400" dirty="0"/>
          </a:p>
        </p:txBody>
      </p:sp>
    </p:spTree>
    <p:extLst>
      <p:ext uri="{BB962C8B-B14F-4D97-AF65-F5344CB8AC3E}">
        <p14:creationId xmlns:p14="http://schemas.microsoft.com/office/powerpoint/2010/main" val="171492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1510145" y="2175164"/>
            <a:ext cx="7897092" cy="417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spcAft>
                <a:spcPts val="1200"/>
              </a:spcAft>
            </a:pPr>
            <a:endParaRPr lang="en-US" sz="2800" dirty="0">
              <a:solidFill>
                <a:srgbClr val="585858"/>
              </a:solidFill>
              <a:latin typeface="Arial" panose="020B0604020202020204" pitchFamily="34" charset="0"/>
              <a:cs typeface="Arial" panose="020B0604020202020204" pitchFamily="34" charset="0"/>
            </a:endParaRPr>
          </a:p>
          <a:p>
            <a:pPr eaLnBrk="1" hangingPunct="1">
              <a:spcBef>
                <a:spcPct val="20000"/>
              </a:spcBef>
              <a:spcAft>
                <a:spcPts val="1200"/>
              </a:spcAft>
            </a:pPr>
            <a:endParaRPr lang="en-US" sz="2400" b="1" dirty="0">
              <a:solidFill>
                <a:srgbClr val="585858"/>
              </a:solidFill>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2400" b="1" dirty="0">
              <a:solidFill>
                <a:srgbClr val="585858"/>
              </a:solidFill>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dirty="0">
              <a:solidFill>
                <a:srgbClr val="585858"/>
              </a:solidFill>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dirty="0">
              <a:solidFill>
                <a:srgbClr val="585858"/>
              </a:solidFill>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dirty="0">
              <a:solidFill>
                <a:srgbClr val="585858"/>
              </a:solidFill>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b="1" u="sng" dirty="0">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b="1" u="sng" dirty="0">
              <a:latin typeface="Arial" panose="020B0604020202020204" pitchFamily="34" charset="0"/>
              <a:cs typeface="Arial" panose="020B0604020202020204" pitchFamily="34" charset="0"/>
            </a:endParaRPr>
          </a:p>
          <a:p>
            <a:pPr marL="342900" indent="-342900" eaLnBrk="1" hangingPunct="1">
              <a:spcBef>
                <a:spcPct val="20000"/>
              </a:spcBef>
              <a:spcAft>
                <a:spcPts val="1200"/>
              </a:spcAft>
              <a:buFont typeface="Arial" pitchFamily="34" charset="0"/>
              <a:buChar char="•"/>
            </a:pPr>
            <a:endParaRPr lang="en-US" sz="1600" b="1" u="sng" dirty="0">
              <a:latin typeface="Arial" panose="020B0604020202020204" pitchFamily="34" charset="0"/>
              <a:cs typeface="Arial" panose="020B0604020202020204" pitchFamily="34" charset="0"/>
            </a:endParaRPr>
          </a:p>
          <a:p>
            <a:endParaRPr lang="en-US" sz="1600" u="sng"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3600" b="1" dirty="0">
                <a:solidFill>
                  <a:schemeClr val="bg1"/>
                </a:solidFill>
                <a:latin typeface="Arial Narrow Bold" pitchFamily="-84" charset="0"/>
              </a:rPr>
              <a:t>TAKE ACTION</a:t>
            </a:r>
          </a:p>
        </p:txBody>
      </p:sp>
      <p:pic>
        <p:nvPicPr>
          <p:cNvPr id="1026" name="Picture 2" descr="Home Page | Rotary Club of Moe">
            <a:extLst>
              <a:ext uri="{FF2B5EF4-FFF2-40B4-BE49-F238E27FC236}">
                <a16:creationId xmlns:a16="http://schemas.microsoft.com/office/drawing/2014/main" id="{B88B0CE9-51D6-7146-A0C5-8210111FD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041" y="1493016"/>
            <a:ext cx="5898240" cy="492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253411"/>
      </p:ext>
    </p:extLst>
  </p:cSld>
  <p:clrMapOvr>
    <a:masterClrMapping/>
  </p:clrMapOvr>
</p:sld>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extLst>
    <a:ext uri="{05A4C25C-085E-4340-85A3-A5531E510DB2}">
      <thm15:themeFamily xmlns:thm15="http://schemas.microsoft.com/office/thememl/2012/main" name="Z_Grant Management PowerPoint      Template" id="{84EF8523-8E55-8C44-A21F-67E81D220232}" vid="{0448088E-E405-124C-85A9-09C9CD7F4B3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Z_Grant Management PowerPoint      Template" id="{84EF8523-8E55-8C44-A21F-67E81D220232}" vid="{311EE9A0-B465-1D43-B61C-FA3FEF4EDE9E}"/>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Z_Grant Management PowerPoint      Template" id="{84EF8523-8E55-8C44-A21F-67E81D220232}" vid="{6CF84C5D-D552-A646-99C3-D323584E7B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LeadDev-Master_2013-NEW</Template>
  <TotalTime>563</TotalTime>
  <Words>843</Words>
  <Application>Microsoft Office PowerPoint</Application>
  <PresentationFormat>On-screen Show (4:3)</PresentationFormat>
  <Paragraphs>91</Paragraphs>
  <Slides>8</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Arial Narrow Bold</vt:lpstr>
      <vt:lpstr>Calibri</vt:lpstr>
      <vt:lpstr>Georgia</vt:lpstr>
      <vt:lpstr>LeadDev-Master_2013-NEW</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Burns</dc:creator>
  <cp:lastModifiedBy>Billi black</cp:lastModifiedBy>
  <cp:revision>51</cp:revision>
  <cp:lastPrinted>2013-06-19T15:45:56Z</cp:lastPrinted>
  <dcterms:created xsi:type="dcterms:W3CDTF">2020-09-26T17:20:32Z</dcterms:created>
  <dcterms:modified xsi:type="dcterms:W3CDTF">2020-10-20T09:17:08Z</dcterms:modified>
</cp:coreProperties>
</file>