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87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1" r:id="rId15"/>
    <p:sldId id="272" r:id="rId16"/>
    <p:sldId id="273" r:id="rId17"/>
    <p:sldId id="274" r:id="rId18"/>
    <p:sldId id="275" r:id="rId19"/>
    <p:sldId id="286" r:id="rId20"/>
    <p:sldId id="276" r:id="rId21"/>
    <p:sldId id="277" r:id="rId22"/>
    <p:sldId id="278" r:id="rId23"/>
    <p:sldId id="279" r:id="rId24"/>
    <p:sldId id="280" r:id="rId25"/>
    <p:sldId id="281" r:id="rId26"/>
    <p:sldId id="283" r:id="rId27"/>
    <p:sldId id="288" r:id="rId28"/>
    <p:sldId id="284" r:id="rId29"/>
    <p:sldId id="289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6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5E833-96F5-4B58-8358-4845CBA9FDD9}" type="datetimeFigureOut">
              <a:rPr lang="en-US" smtClean="0"/>
              <a:t>4/24/24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8EA75-DCC2-4B63-BD98-5E082E185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574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5E833-96F5-4B58-8358-4845CBA9FDD9}" type="datetimeFigureOut">
              <a:rPr lang="en-US" smtClean="0"/>
              <a:t>4/24/24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8EA75-DCC2-4B63-BD98-5E082E185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194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5E833-96F5-4B58-8358-4845CBA9FDD9}" type="datetimeFigureOut">
              <a:rPr lang="en-US" smtClean="0"/>
              <a:t>4/24/24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8EA75-DCC2-4B63-BD98-5E082E185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508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5E833-96F5-4B58-8358-4845CBA9FDD9}" type="datetimeFigureOut">
              <a:rPr lang="en-US" smtClean="0"/>
              <a:t>4/24/24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8EA75-DCC2-4B63-BD98-5E082E185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773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5E833-96F5-4B58-8358-4845CBA9FDD9}" type="datetimeFigureOut">
              <a:rPr lang="en-US" smtClean="0"/>
              <a:t>4/24/24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8EA75-DCC2-4B63-BD98-5E082E185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286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5E833-96F5-4B58-8358-4845CBA9FDD9}" type="datetimeFigureOut">
              <a:rPr lang="en-US" smtClean="0"/>
              <a:t>4/24/24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8EA75-DCC2-4B63-BD98-5E082E185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654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5E833-96F5-4B58-8358-4845CBA9FDD9}" type="datetimeFigureOut">
              <a:rPr lang="en-US" smtClean="0"/>
              <a:t>4/24/24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8EA75-DCC2-4B63-BD98-5E082E185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263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5E833-96F5-4B58-8358-4845CBA9FDD9}" type="datetimeFigureOut">
              <a:rPr lang="en-US" smtClean="0"/>
              <a:t>4/24/24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8EA75-DCC2-4B63-BD98-5E082E185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785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5E833-96F5-4B58-8358-4845CBA9FDD9}" type="datetimeFigureOut">
              <a:rPr lang="en-US" smtClean="0"/>
              <a:t>4/24/24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8EA75-DCC2-4B63-BD98-5E082E185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676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5E833-96F5-4B58-8358-4845CBA9FDD9}" type="datetimeFigureOut">
              <a:rPr lang="en-US" smtClean="0"/>
              <a:t>4/24/24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8EA75-DCC2-4B63-BD98-5E082E185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437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5E833-96F5-4B58-8358-4845CBA9FDD9}" type="datetimeFigureOut">
              <a:rPr lang="en-US" smtClean="0"/>
              <a:t>4/24/24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8EA75-DCC2-4B63-BD98-5E082E185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130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A5E833-96F5-4B58-8358-4845CBA9FDD9}" type="datetimeFigureOut">
              <a:rPr lang="en-US" smtClean="0"/>
              <a:t>4/24/24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48EA75-DCC2-4B63-BD98-5E082E185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530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43177" y="3411538"/>
            <a:ext cx="9144000" cy="2387600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Arial Black" panose="020B0A04020102020204" pitchFamily="34" charset="0"/>
              </a:rPr>
              <a:t>In Memoriam</a:t>
            </a:r>
            <a:br>
              <a:rPr lang="en-US" b="1" dirty="0">
                <a:solidFill>
                  <a:srgbClr val="0070C0"/>
                </a:solidFill>
                <a:latin typeface="Arial Black" panose="020B0A04020102020204" pitchFamily="34" charset="0"/>
              </a:rPr>
            </a:br>
            <a:r>
              <a:rPr lang="en-US" sz="4800" b="1" dirty="0">
                <a:solidFill>
                  <a:srgbClr val="0070C0"/>
                </a:solidFill>
                <a:latin typeface="Arial Black" panose="020B0A04020102020204" pitchFamily="34" charset="0"/>
              </a:rPr>
              <a:t>April 20, 2024</a:t>
            </a:r>
          </a:p>
        </p:txBody>
      </p:sp>
      <p:pic>
        <p:nvPicPr>
          <p:cNvPr id="1026" name="Picture 2" descr="https://rotary7670.org/images/custom_head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1" y="1074995"/>
            <a:ext cx="11125200" cy="252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52559" y="3226872"/>
            <a:ext cx="5206042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6394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28869" y="310552"/>
            <a:ext cx="7453222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Dr. Shirley Collins Browning</a:t>
            </a:r>
            <a:endParaRPr lang="en-US" sz="2800" dirty="0"/>
          </a:p>
          <a:p>
            <a:pPr algn="ctr"/>
            <a:r>
              <a:rPr lang="en-US" sz="2800" dirty="0"/>
              <a:t>August 24, 1939—May 10, 2023 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BS and Masters from University of Kentucky </a:t>
            </a:r>
          </a:p>
          <a:p>
            <a:pPr algn="ctr"/>
            <a:r>
              <a:rPr lang="en-US" sz="2800" dirty="0"/>
              <a:t>PhD from University of Connecticut </a:t>
            </a:r>
          </a:p>
          <a:p>
            <a:pPr algn="ctr"/>
            <a:r>
              <a:rPr lang="en-US" sz="2800" dirty="0"/>
              <a:t>Professor of Economics , Associate Vice Chancellor for Academic Affairs, UNC Asheville </a:t>
            </a:r>
          </a:p>
          <a:p>
            <a:pPr algn="ctr"/>
            <a:r>
              <a:rPr lang="en-US" sz="2800" dirty="0"/>
              <a:t>Served in US Army </a:t>
            </a:r>
          </a:p>
          <a:p>
            <a:pPr algn="ctr"/>
            <a:endParaRPr lang="en-US" sz="2800" dirty="0"/>
          </a:p>
          <a:p>
            <a:pPr algn="ctr"/>
            <a:r>
              <a:rPr lang="en-US" sz="2800" b="1" dirty="0"/>
              <a:t>Asheville Breakfast Rotary Club </a:t>
            </a:r>
          </a:p>
          <a:p>
            <a:pPr algn="ctr"/>
            <a:r>
              <a:rPr lang="en-US" sz="2800" dirty="0"/>
              <a:t>Past President: 1990-1991 </a:t>
            </a:r>
          </a:p>
          <a:p>
            <a:pPr algn="ctr"/>
            <a:r>
              <a:rPr lang="en-US" sz="2800" dirty="0"/>
              <a:t>Paul Harris Fellow, Paul Harris Society, </a:t>
            </a:r>
          </a:p>
          <a:p>
            <a:pPr algn="ctr"/>
            <a:r>
              <a:rPr lang="en-US" sz="2800" dirty="0"/>
              <a:t>Sustaining Member, </a:t>
            </a:r>
          </a:p>
          <a:p>
            <a:pPr algn="ctr"/>
            <a:r>
              <a:rPr lang="en-US" sz="2800" dirty="0"/>
              <a:t>Benefactor, Bequest Society</a:t>
            </a:r>
          </a:p>
        </p:txBody>
      </p:sp>
      <p:pic>
        <p:nvPicPr>
          <p:cNvPr id="3" name="Picture 2" descr="Obituaries in Asheville, NC | Asheville Citizen-Time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72" y="563649"/>
            <a:ext cx="3964125" cy="561286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3217653" y="517585"/>
            <a:ext cx="1311216" cy="571931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4287" y="465826"/>
            <a:ext cx="1216324" cy="57106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227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44529" y="241539"/>
            <a:ext cx="7289322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Richard Davis Howe (Rick) </a:t>
            </a:r>
            <a:endParaRPr lang="en-US" sz="3600" dirty="0"/>
          </a:p>
          <a:p>
            <a:pPr algn="ctr"/>
            <a:r>
              <a:rPr lang="en-US" sz="2800" dirty="0"/>
              <a:t>May 6, 1939—March 27, 2024 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BS and MA in Education from Appalachian State</a:t>
            </a:r>
          </a:p>
          <a:p>
            <a:pPr algn="ctr"/>
            <a:r>
              <a:rPr lang="en-US" sz="2800" dirty="0"/>
              <a:t>PhD from University of California </a:t>
            </a:r>
          </a:p>
          <a:p>
            <a:pPr algn="ctr"/>
            <a:r>
              <a:rPr lang="en-US" sz="2800" dirty="0"/>
              <a:t>Assistant to the Chancellor and Professor, College of Education at Appalachian State University </a:t>
            </a:r>
          </a:p>
          <a:p>
            <a:pPr algn="ctr"/>
            <a:endParaRPr lang="en-US" sz="2800" dirty="0"/>
          </a:p>
          <a:p>
            <a:pPr algn="ctr"/>
            <a:r>
              <a:rPr lang="en-US" sz="2800" b="1" dirty="0"/>
              <a:t>Rotary Club of Boone </a:t>
            </a:r>
          </a:p>
          <a:p>
            <a:pPr algn="ctr"/>
            <a:r>
              <a:rPr lang="en-US" sz="2800" dirty="0"/>
              <a:t>6 Terms as President of Rotary Club of Boone </a:t>
            </a:r>
          </a:p>
          <a:p>
            <a:pPr algn="ctr"/>
            <a:r>
              <a:rPr lang="en-US" sz="2800" dirty="0"/>
              <a:t>2 terms as District Governor of District 7670 </a:t>
            </a:r>
          </a:p>
          <a:p>
            <a:pPr algn="ctr"/>
            <a:r>
              <a:rPr lang="en-US" sz="2800" dirty="0"/>
              <a:t>Raised over $10 million for The Rotary Foundation</a:t>
            </a:r>
          </a:p>
        </p:txBody>
      </p:sp>
      <p:pic>
        <p:nvPicPr>
          <p:cNvPr id="3" name="Picture 2" descr="Richard How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38" y="930534"/>
            <a:ext cx="4209691" cy="50475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17315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01728" y="741872"/>
            <a:ext cx="648706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Benjamin Wilson Covington III (Ben) </a:t>
            </a:r>
            <a:endParaRPr lang="en-US" sz="3600" dirty="0"/>
          </a:p>
          <a:p>
            <a:pPr algn="ctr"/>
            <a:r>
              <a:rPr lang="en-US" sz="2800" dirty="0"/>
              <a:t>January 14, 1939—July 31, 2023 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BA from West Point, Masters in National Security, National War College </a:t>
            </a:r>
          </a:p>
          <a:p>
            <a:pPr algn="ctr"/>
            <a:r>
              <a:rPr lang="en-US" sz="2800" dirty="0"/>
              <a:t>ABD from Columbia University </a:t>
            </a:r>
          </a:p>
          <a:p>
            <a:pPr algn="ctr"/>
            <a:r>
              <a:rPr lang="en-US" sz="2800" dirty="0"/>
              <a:t>Colonel in US Army </a:t>
            </a:r>
          </a:p>
          <a:p>
            <a:pPr algn="ctr"/>
            <a:r>
              <a:rPr lang="en-US" sz="2800" dirty="0"/>
              <a:t>Professor of Philosophy and English Literature at West Point </a:t>
            </a:r>
          </a:p>
          <a:p>
            <a:pPr algn="ctr"/>
            <a:endParaRPr lang="en-US" sz="2800" dirty="0"/>
          </a:p>
          <a:p>
            <a:pPr algn="ctr"/>
            <a:r>
              <a:rPr lang="en-US" sz="2800" b="1" dirty="0"/>
              <a:t>Rotary Club of Boone Sunrise</a:t>
            </a:r>
          </a:p>
        </p:txBody>
      </p:sp>
      <p:pic>
        <p:nvPicPr>
          <p:cNvPr id="3" name="Picture 2" descr="Times Herald-Record Obituaries in Middletown, NY | Times Herald-Recor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787" y="916707"/>
            <a:ext cx="4084895" cy="52598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16145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88657" y="1302588"/>
            <a:ext cx="5805578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Thomas </a:t>
            </a:r>
            <a:r>
              <a:rPr lang="en-US" sz="3600" b="1" dirty="0" err="1"/>
              <a:t>Taulbee</a:t>
            </a:r>
            <a:r>
              <a:rPr lang="en-US" sz="3600" b="1" dirty="0"/>
              <a:t> </a:t>
            </a:r>
            <a:endParaRPr lang="en-US" sz="3600" dirty="0"/>
          </a:p>
          <a:p>
            <a:pPr algn="ctr"/>
            <a:r>
              <a:rPr lang="en-US" sz="2800" dirty="0"/>
              <a:t>May 24, 1960—November 26, 2023</a:t>
            </a:r>
          </a:p>
          <a:p>
            <a:pPr algn="ctr"/>
            <a:r>
              <a:rPr lang="en-US" sz="2800" dirty="0"/>
              <a:t> </a:t>
            </a:r>
          </a:p>
          <a:p>
            <a:pPr algn="ctr"/>
            <a:r>
              <a:rPr lang="en-US" sz="2800" dirty="0"/>
              <a:t>University of Miami </a:t>
            </a:r>
          </a:p>
          <a:p>
            <a:pPr algn="ctr"/>
            <a:r>
              <a:rPr lang="en-US" sz="2800" dirty="0"/>
              <a:t>Chamber Executive, </a:t>
            </a:r>
          </a:p>
          <a:p>
            <a:pPr algn="ctr"/>
            <a:r>
              <a:rPr lang="en-US" sz="2800" dirty="0"/>
              <a:t>Cashiers Area Chamber of Commerce </a:t>
            </a:r>
          </a:p>
          <a:p>
            <a:pPr algn="ctr"/>
            <a:endParaRPr lang="en-US" sz="2800" dirty="0"/>
          </a:p>
          <a:p>
            <a:pPr algn="ctr"/>
            <a:r>
              <a:rPr lang="en-US" sz="2800" b="1" dirty="0"/>
              <a:t>Rotary Club of Cashiers Valley</a:t>
            </a:r>
          </a:p>
        </p:txBody>
      </p:sp>
      <p:pic>
        <p:nvPicPr>
          <p:cNvPr id="3" name="Picture 2" descr="cashiers-nc-chamber-thoma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058" y="1190444"/>
            <a:ext cx="5762444" cy="45806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25117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44860" y="396815"/>
            <a:ext cx="6211019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Nancie Wilson </a:t>
            </a:r>
            <a:endParaRPr lang="en-US" sz="3600" dirty="0"/>
          </a:p>
          <a:p>
            <a:pPr algn="ctr"/>
            <a:r>
              <a:rPr lang="en-US" sz="2800" dirty="0"/>
              <a:t>October 4, 1943—November 12, 2023 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BA in Psychology, </a:t>
            </a:r>
          </a:p>
          <a:p>
            <a:pPr algn="ctr"/>
            <a:r>
              <a:rPr lang="en-US" sz="2800" dirty="0"/>
              <a:t>MA in Counseling Psychology </a:t>
            </a:r>
          </a:p>
          <a:p>
            <a:pPr algn="ctr"/>
            <a:r>
              <a:rPr lang="en-US" sz="2800" dirty="0"/>
              <a:t>University of Central Florida </a:t>
            </a:r>
          </a:p>
          <a:p>
            <a:pPr algn="ctr"/>
            <a:r>
              <a:rPr lang="en-US" sz="2800" dirty="0"/>
              <a:t>Psychology Instructor at </a:t>
            </a:r>
          </a:p>
          <a:p>
            <a:pPr algn="ctr"/>
            <a:r>
              <a:rPr lang="en-US" sz="2800" dirty="0"/>
              <a:t>Southwestern Community College </a:t>
            </a:r>
          </a:p>
          <a:p>
            <a:pPr algn="ctr"/>
            <a:r>
              <a:rPr lang="en-US" sz="2800" dirty="0"/>
              <a:t>Investigative Reporter </a:t>
            </a:r>
          </a:p>
          <a:p>
            <a:pPr algn="ctr"/>
            <a:endParaRPr lang="en-US" sz="2800" dirty="0"/>
          </a:p>
          <a:p>
            <a:pPr algn="ctr"/>
            <a:r>
              <a:rPr lang="en-US" sz="2800" b="1" dirty="0"/>
              <a:t>Rotary Club of Franklin </a:t>
            </a:r>
          </a:p>
          <a:p>
            <a:pPr algn="ctr"/>
            <a:r>
              <a:rPr lang="en-US" sz="2800" dirty="0"/>
              <a:t>Past President 2013-2014 </a:t>
            </a:r>
          </a:p>
          <a:p>
            <a:pPr algn="ctr"/>
            <a:r>
              <a:rPr lang="en-US" sz="2800" dirty="0"/>
              <a:t>Paul Harris Fellow, Sustaining Member</a:t>
            </a:r>
          </a:p>
        </p:txBody>
      </p:sp>
      <p:pic>
        <p:nvPicPr>
          <p:cNvPr id="3" name="Picture 2" descr="A person making a face&#10;&#10;Description automatically generate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679" y="612475"/>
            <a:ext cx="3930729" cy="5601317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7171253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46785" y="1242204"/>
            <a:ext cx="6116128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John Richard </a:t>
            </a:r>
            <a:r>
              <a:rPr lang="en-US" sz="3600" b="1" dirty="0" err="1"/>
              <a:t>Hubsch</a:t>
            </a:r>
            <a:endParaRPr lang="en-US" sz="3600" dirty="0"/>
          </a:p>
          <a:p>
            <a:pPr algn="ctr"/>
            <a:r>
              <a:rPr lang="en-US" sz="2800" dirty="0"/>
              <a:t>1951– June 9, 2023 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Florida State University </a:t>
            </a:r>
          </a:p>
          <a:p>
            <a:pPr algn="ctr"/>
            <a:r>
              <a:rPr lang="en-US" sz="2800" dirty="0"/>
              <a:t>Special Agent with the US Government </a:t>
            </a:r>
          </a:p>
          <a:p>
            <a:pPr algn="ctr"/>
            <a:endParaRPr lang="en-US" sz="2800" dirty="0"/>
          </a:p>
          <a:p>
            <a:pPr algn="ctr"/>
            <a:r>
              <a:rPr lang="en-US" sz="2800" b="1" dirty="0"/>
              <a:t>Rotary Club of Franklin </a:t>
            </a:r>
          </a:p>
          <a:p>
            <a:pPr algn="ctr"/>
            <a:r>
              <a:rPr lang="en-US" sz="2800" dirty="0"/>
              <a:t>Paul Harris Fellow</a:t>
            </a:r>
          </a:p>
        </p:txBody>
      </p:sp>
      <p:pic>
        <p:nvPicPr>
          <p:cNvPr id="3" name="Picture 2" descr="A person in a suit and tie&#10;&#10;Description automatically generate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801" y="832622"/>
            <a:ext cx="4187531" cy="53352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68303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63706" y="1112807"/>
            <a:ext cx="676310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Gerald Leroy </a:t>
            </a:r>
            <a:r>
              <a:rPr lang="en-US" sz="3600" b="1" dirty="0" err="1"/>
              <a:t>Liedl</a:t>
            </a:r>
            <a:r>
              <a:rPr lang="en-US" sz="3600" b="1" dirty="0"/>
              <a:t> (Jerry) </a:t>
            </a:r>
            <a:endParaRPr lang="en-US" sz="3600" dirty="0"/>
          </a:p>
          <a:p>
            <a:pPr algn="ctr"/>
            <a:r>
              <a:rPr lang="en-US" sz="2800" dirty="0"/>
              <a:t>March 2, 1933– November 12, 2023</a:t>
            </a:r>
          </a:p>
          <a:p>
            <a:pPr algn="ctr"/>
            <a:r>
              <a:rPr lang="en-US" sz="2800" dirty="0"/>
              <a:t> </a:t>
            </a:r>
          </a:p>
          <a:p>
            <a:pPr algn="ctr"/>
            <a:r>
              <a:rPr lang="en-US" sz="2800" dirty="0"/>
              <a:t>BS in Metallurgical Engineering, and PhD, Purdue University </a:t>
            </a:r>
          </a:p>
          <a:p>
            <a:pPr algn="ctr"/>
            <a:r>
              <a:rPr lang="en-US" sz="2800" dirty="0"/>
              <a:t>Professor of Engineering, Purdue University </a:t>
            </a:r>
          </a:p>
          <a:p>
            <a:pPr algn="ctr"/>
            <a:endParaRPr lang="en-US" sz="2800" dirty="0"/>
          </a:p>
          <a:p>
            <a:pPr algn="ctr"/>
            <a:r>
              <a:rPr lang="en-US" sz="2800" b="1" dirty="0"/>
              <a:t>Rotary Club of Hendersonville</a:t>
            </a:r>
            <a:r>
              <a:rPr lang="en-US" sz="2800" dirty="0"/>
              <a:t> </a:t>
            </a:r>
          </a:p>
          <a:p>
            <a:pPr algn="ctr"/>
            <a:r>
              <a:rPr lang="en-US" sz="2800" dirty="0"/>
              <a:t>Paul Harris Fellow, Sustaining Member </a:t>
            </a:r>
          </a:p>
          <a:p>
            <a:pPr algn="ctr"/>
            <a:r>
              <a:rPr lang="en-US" sz="2800" dirty="0"/>
              <a:t>21 Years in Previous Rotary Clubs</a:t>
            </a:r>
          </a:p>
        </p:txBody>
      </p:sp>
      <p:pic>
        <p:nvPicPr>
          <p:cNvPr id="3" name="Picture 2" descr="Obituaries in Hendersonville, NC | Times-New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281" y="933959"/>
            <a:ext cx="3869235" cy="49837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85427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92770" y="370935"/>
            <a:ext cx="7168551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Henry Gustavus </a:t>
            </a:r>
            <a:r>
              <a:rPr lang="en-US" sz="3600" b="1" dirty="0" err="1"/>
              <a:t>Hoffmeyer</a:t>
            </a:r>
            <a:endParaRPr lang="en-US" sz="2800" dirty="0"/>
          </a:p>
          <a:p>
            <a:pPr algn="ctr"/>
            <a:r>
              <a:rPr lang="en-US" sz="2800" dirty="0"/>
              <a:t>July 25, 1933—January 4, 2024 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Retired from BellSouth </a:t>
            </a:r>
          </a:p>
          <a:p>
            <a:pPr algn="ctr"/>
            <a:endParaRPr lang="en-US" sz="2800" dirty="0"/>
          </a:p>
          <a:p>
            <a:pPr algn="ctr"/>
            <a:r>
              <a:rPr lang="en-US" sz="2800" b="1" dirty="0"/>
              <a:t>Rotary Club of Hendersonville-Four Seasons </a:t>
            </a:r>
          </a:p>
          <a:p>
            <a:pPr algn="ctr"/>
            <a:r>
              <a:rPr lang="en-US" sz="2800" dirty="0"/>
              <a:t>Rotarian of the Year: 1988-1989 and 2015-2016 </a:t>
            </a:r>
          </a:p>
          <a:p>
            <a:pPr algn="ctr"/>
            <a:r>
              <a:rPr lang="en-US" sz="2800" dirty="0"/>
              <a:t>Meritorious Service Award, </a:t>
            </a:r>
          </a:p>
          <a:p>
            <a:pPr algn="ctr"/>
            <a:r>
              <a:rPr lang="en-US" sz="2800" dirty="0"/>
              <a:t>Service Above Self Award </a:t>
            </a:r>
          </a:p>
          <a:p>
            <a:pPr algn="ctr"/>
            <a:r>
              <a:rPr lang="en-US" sz="2800" dirty="0"/>
              <a:t>Paul Harris Fellow, Paul Harris Society, Benefactor, Major Donor </a:t>
            </a:r>
          </a:p>
          <a:p>
            <a:pPr algn="ctr"/>
            <a:r>
              <a:rPr lang="en-US" sz="2800" dirty="0"/>
              <a:t>27 Years in Previous Rotary Clubs</a:t>
            </a:r>
          </a:p>
        </p:txBody>
      </p:sp>
      <p:pic>
        <p:nvPicPr>
          <p:cNvPr id="3" name="Picture 2" descr="henry hoffmeyer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46" y="1629024"/>
            <a:ext cx="4047424" cy="33007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34120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65298" y="1104181"/>
            <a:ext cx="689250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Roger Dean Hull</a:t>
            </a:r>
            <a:endParaRPr lang="en-US" sz="3600" dirty="0"/>
          </a:p>
          <a:p>
            <a:pPr algn="ctr"/>
            <a:r>
              <a:rPr lang="en-US" sz="2800" dirty="0"/>
              <a:t>August 18, 1936– August 18, 2023 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US Coast Guard 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Honorary Member </a:t>
            </a:r>
          </a:p>
          <a:p>
            <a:pPr algn="ctr"/>
            <a:r>
              <a:rPr lang="en-US" sz="2800" dirty="0"/>
              <a:t>of </a:t>
            </a:r>
          </a:p>
          <a:p>
            <a:pPr algn="ctr"/>
            <a:r>
              <a:rPr lang="en-US" sz="2800" b="1" dirty="0"/>
              <a:t>Rotary Club of Hendersonville—Four Seasons</a:t>
            </a:r>
          </a:p>
          <a:p>
            <a:pPr algn="ctr"/>
            <a:r>
              <a:rPr lang="en-US" sz="2800" dirty="0"/>
              <a:t>Rotary International Spouse Award,</a:t>
            </a:r>
          </a:p>
          <a:p>
            <a:pPr algn="ctr"/>
            <a:r>
              <a:rPr lang="en-US" sz="2800" dirty="0"/>
              <a:t>Paul Harris Fellow</a:t>
            </a:r>
          </a:p>
        </p:txBody>
      </p:sp>
      <p:pic>
        <p:nvPicPr>
          <p:cNvPr id="5" name="Picture 4" descr="A couple of people wearing santa hats and standing next to a sign&#10;&#10;Description automatically generated">
            <a:extLst>
              <a:ext uri="{FF2B5EF4-FFF2-40B4-BE49-F238E27FC236}">
                <a16:creationId xmlns:a16="http://schemas.microsoft.com/office/drawing/2014/main" id="{CE966D9E-D0F1-B30C-23E6-B3A86D75EB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8190" y="1651444"/>
            <a:ext cx="4740147" cy="3555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6033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65298" y="1753537"/>
            <a:ext cx="6892506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Regina Dawn Waller</a:t>
            </a:r>
            <a:endParaRPr lang="en-US" sz="3600" dirty="0"/>
          </a:p>
          <a:p>
            <a:pPr algn="ctr"/>
            <a:r>
              <a:rPr lang="en-US" sz="2800" dirty="0"/>
              <a:t>May 3, 1981– March 9, 2024 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Graduate, NC School of Banking</a:t>
            </a:r>
          </a:p>
          <a:p>
            <a:pPr algn="ctr"/>
            <a:r>
              <a:rPr lang="en-US" sz="2800" dirty="0"/>
              <a:t>Manager, First Horizon</a:t>
            </a:r>
          </a:p>
          <a:p>
            <a:pPr algn="ctr"/>
            <a:endParaRPr lang="en-US" sz="2800" dirty="0"/>
          </a:p>
          <a:p>
            <a:pPr algn="ctr"/>
            <a:r>
              <a:rPr lang="en-US" sz="2800" b="1" dirty="0"/>
              <a:t>Rotary Club of Hickory Sunrise</a:t>
            </a:r>
          </a:p>
          <a:p>
            <a:pPr algn="ctr"/>
            <a:r>
              <a:rPr lang="en-US" sz="2800" dirty="0"/>
              <a:t>Past President</a:t>
            </a:r>
          </a:p>
        </p:txBody>
      </p:sp>
      <p:pic>
        <p:nvPicPr>
          <p:cNvPr id="4" name="Picture 3" descr="A person in a suit&#10;&#10;Description automatically generated">
            <a:extLst>
              <a:ext uri="{FF2B5EF4-FFF2-40B4-BE49-F238E27FC236}">
                <a16:creationId xmlns:a16="http://schemas.microsoft.com/office/drawing/2014/main" id="{069EE68B-B35B-17DD-DA8A-B375FC8B52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59" y="987381"/>
            <a:ext cx="3896139" cy="3896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267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77442" y="517587"/>
            <a:ext cx="7125418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Frank S. Smith III</a:t>
            </a:r>
            <a:endParaRPr lang="en-US" sz="3600" dirty="0"/>
          </a:p>
          <a:p>
            <a:pPr algn="ctr"/>
            <a:r>
              <a:rPr lang="en-US" sz="2800" dirty="0"/>
              <a:t>March 9, 1941—January 19, 2024 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Degree in Applied Mathematics </a:t>
            </a:r>
          </a:p>
          <a:p>
            <a:pPr algn="ctr"/>
            <a:r>
              <a:rPr lang="en-US" sz="2800" dirty="0"/>
              <a:t>from NC State University </a:t>
            </a:r>
          </a:p>
          <a:p>
            <a:pPr algn="ctr"/>
            <a:r>
              <a:rPr lang="en-US" sz="2800" dirty="0"/>
              <a:t>Attended Harvard Business School </a:t>
            </a:r>
          </a:p>
          <a:p>
            <a:pPr algn="ctr"/>
            <a:r>
              <a:rPr lang="en-US" sz="2800" dirty="0"/>
              <a:t>Founder and Owner - Hunter Banks Company, premier fly fishing retail stores </a:t>
            </a:r>
          </a:p>
          <a:p>
            <a:pPr algn="ctr"/>
            <a:endParaRPr lang="en-US" sz="2800" dirty="0"/>
          </a:p>
          <a:p>
            <a:pPr algn="ctr"/>
            <a:endParaRPr lang="en-US" sz="2800" dirty="0"/>
          </a:p>
          <a:p>
            <a:pPr algn="ctr"/>
            <a:r>
              <a:rPr lang="en-US" sz="2800" b="1" dirty="0"/>
              <a:t>Rotary Club of Asheville </a:t>
            </a:r>
          </a:p>
          <a:p>
            <a:pPr algn="ctr"/>
            <a:r>
              <a:rPr lang="en-US" sz="2800" dirty="0"/>
              <a:t>Paul Harris Fellow and a Sustaining Member</a:t>
            </a:r>
          </a:p>
        </p:txBody>
      </p:sp>
      <p:pic>
        <p:nvPicPr>
          <p:cNvPr id="3" name="Picture 2" descr="Obituaries in Asheville, NC | Asheville Citizen-Time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58" y="654780"/>
            <a:ext cx="4136940" cy="54182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83909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11947" y="879894"/>
            <a:ext cx="650431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George Salman Schmitt</a:t>
            </a:r>
            <a:endParaRPr lang="en-US" sz="3600" dirty="0"/>
          </a:p>
          <a:p>
            <a:pPr algn="ctr"/>
            <a:r>
              <a:rPr lang="en-US" sz="2800" dirty="0"/>
              <a:t>September 25, 1930—April 22, 2023</a:t>
            </a:r>
          </a:p>
          <a:p>
            <a:pPr algn="ctr"/>
            <a:r>
              <a:rPr lang="en-US" sz="2800" dirty="0"/>
              <a:t> </a:t>
            </a:r>
          </a:p>
          <a:p>
            <a:pPr algn="ctr"/>
            <a:r>
              <a:rPr lang="en-US" sz="2800" dirty="0"/>
              <a:t>Served in the US Navy </a:t>
            </a:r>
          </a:p>
          <a:p>
            <a:pPr algn="ctr"/>
            <a:r>
              <a:rPr lang="en-US" sz="2800" dirty="0"/>
              <a:t>Owner and founder of Schmitt Building Contractors </a:t>
            </a:r>
          </a:p>
          <a:p>
            <a:pPr algn="ctr"/>
            <a:endParaRPr lang="en-US" sz="2800" dirty="0"/>
          </a:p>
          <a:p>
            <a:pPr algn="ctr"/>
            <a:r>
              <a:rPr lang="en-US" sz="2800" b="1" dirty="0"/>
              <a:t>Rotary Club of Highlands </a:t>
            </a:r>
          </a:p>
          <a:p>
            <a:pPr algn="ctr"/>
            <a:r>
              <a:rPr lang="en-US" sz="2800" dirty="0"/>
              <a:t>Past President </a:t>
            </a:r>
          </a:p>
          <a:p>
            <a:pPr algn="ctr"/>
            <a:r>
              <a:rPr lang="en-US" sz="2800" dirty="0"/>
              <a:t>Paul Harris Fellow, Sustaining Member</a:t>
            </a:r>
          </a:p>
        </p:txBody>
      </p:sp>
      <p:pic>
        <p:nvPicPr>
          <p:cNvPr id="3" name="Picture 2" descr="George Schmitt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04" y="879894"/>
            <a:ext cx="4027146" cy="53741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88519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06839" y="655607"/>
            <a:ext cx="6487064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algn="ctr"/>
            <a:r>
              <a:rPr lang="en-US" sz="3600" b="1" dirty="0"/>
              <a:t>Thomas </a:t>
            </a:r>
            <a:r>
              <a:rPr lang="en-US" sz="3600" b="1" dirty="0" err="1"/>
              <a:t>Sligh</a:t>
            </a:r>
            <a:r>
              <a:rPr lang="en-US" sz="3600" b="1" dirty="0"/>
              <a:t> </a:t>
            </a:r>
            <a:r>
              <a:rPr lang="en-US" sz="3600" b="1" dirty="0" err="1"/>
              <a:t>Stribling</a:t>
            </a:r>
            <a:r>
              <a:rPr lang="en-US" sz="3600" b="1" dirty="0"/>
              <a:t> (Tom) </a:t>
            </a:r>
            <a:endParaRPr lang="en-US" sz="3600" dirty="0"/>
          </a:p>
          <a:p>
            <a:pPr algn="ctr"/>
            <a:r>
              <a:rPr lang="en-US" sz="2800" dirty="0"/>
              <a:t>December 8, 1942—January 31, 2024 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BS in Marketing from University of Alabama </a:t>
            </a:r>
          </a:p>
          <a:p>
            <a:pPr algn="ctr"/>
            <a:r>
              <a:rPr lang="en-US" sz="2800" dirty="0"/>
              <a:t>Graduate of Stanford University </a:t>
            </a:r>
          </a:p>
          <a:p>
            <a:pPr algn="ctr"/>
            <a:r>
              <a:rPr lang="en-US" sz="2800" dirty="0"/>
              <a:t>Executive Program </a:t>
            </a:r>
          </a:p>
          <a:p>
            <a:pPr algn="ctr"/>
            <a:r>
              <a:rPr lang="en-US" sz="2800" dirty="0"/>
              <a:t>Lieutenant Commander, US Navy </a:t>
            </a:r>
          </a:p>
          <a:p>
            <a:pPr algn="ctr"/>
            <a:r>
              <a:rPr lang="en-US" sz="2800" dirty="0"/>
              <a:t>Retired from Pfizer, Inc. </a:t>
            </a:r>
          </a:p>
          <a:p>
            <a:pPr algn="ctr"/>
            <a:endParaRPr lang="en-US" sz="2800" dirty="0"/>
          </a:p>
          <a:p>
            <a:pPr algn="ctr"/>
            <a:r>
              <a:rPr lang="en-US" sz="2800" b="1" dirty="0"/>
              <a:t>Rotary Club of Highlands </a:t>
            </a:r>
          </a:p>
          <a:p>
            <a:pPr algn="ctr"/>
            <a:r>
              <a:rPr lang="en-US" sz="2800" dirty="0"/>
              <a:t>Sustaining Member</a:t>
            </a:r>
          </a:p>
        </p:txBody>
      </p:sp>
      <p:pic>
        <p:nvPicPr>
          <p:cNvPr id="3" name="Picture 2" descr="A person wearing glasses and a green shirt&#10;&#10;Description automatically generate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575" y="655607"/>
            <a:ext cx="3891699" cy="53483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43835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97880" y="1164566"/>
            <a:ext cx="6849374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Robert Alexander Ingram</a:t>
            </a:r>
            <a:endParaRPr lang="en-US" sz="3600" dirty="0"/>
          </a:p>
          <a:p>
            <a:pPr algn="ctr"/>
            <a:r>
              <a:rPr lang="en-US" sz="2800" dirty="0"/>
              <a:t>December 6, 1942—March 24, 2023 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BS in Business Administration, </a:t>
            </a:r>
          </a:p>
          <a:p>
            <a:pPr algn="ctr"/>
            <a:r>
              <a:rPr lang="en-US" sz="2800" dirty="0"/>
              <a:t>Eastern Illinois University </a:t>
            </a:r>
          </a:p>
          <a:p>
            <a:pPr algn="ctr"/>
            <a:r>
              <a:rPr lang="en-US" sz="2800" dirty="0"/>
              <a:t>Retired from </a:t>
            </a:r>
            <a:r>
              <a:rPr lang="en-US" sz="2800" dirty="0" err="1"/>
              <a:t>GlaxoWellcome</a:t>
            </a:r>
            <a:r>
              <a:rPr lang="en-US" sz="2800" dirty="0"/>
              <a:t> 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Rotary Club of Highlands</a:t>
            </a:r>
          </a:p>
        </p:txBody>
      </p:sp>
      <p:pic>
        <p:nvPicPr>
          <p:cNvPr id="3" name="Picture 2" descr="Robert Alexander Ingram obituary, 1942-2023, Durham, NC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763" y="862486"/>
            <a:ext cx="3505697" cy="50466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37015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07170" y="1069675"/>
            <a:ext cx="598673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Diane Baxter </a:t>
            </a:r>
            <a:r>
              <a:rPr lang="en-US" sz="3600" b="1" dirty="0" err="1"/>
              <a:t>Brogden</a:t>
            </a:r>
            <a:endParaRPr lang="en-US" sz="3600" dirty="0"/>
          </a:p>
          <a:p>
            <a:pPr algn="ctr"/>
            <a:r>
              <a:rPr lang="en-US" sz="2800" dirty="0"/>
              <a:t>March 10, 1944—February 22, 2024</a:t>
            </a:r>
          </a:p>
          <a:p>
            <a:pPr algn="ctr"/>
            <a:r>
              <a:rPr lang="en-US" sz="2800" dirty="0"/>
              <a:t> </a:t>
            </a:r>
          </a:p>
          <a:p>
            <a:pPr algn="ctr"/>
            <a:r>
              <a:rPr lang="en-US" sz="2800" dirty="0"/>
              <a:t>Chapel Hill University </a:t>
            </a:r>
          </a:p>
          <a:p>
            <a:pPr algn="ctr"/>
            <a:r>
              <a:rPr lang="en-US" sz="2800" dirty="0"/>
              <a:t>Pharmacist </a:t>
            </a:r>
          </a:p>
          <a:p>
            <a:pPr algn="ctr"/>
            <a:endParaRPr lang="en-US" sz="2800" dirty="0"/>
          </a:p>
          <a:p>
            <a:pPr algn="ctr"/>
            <a:r>
              <a:rPr lang="en-US" sz="2800" b="1" dirty="0"/>
              <a:t>Lincolnton Sunrise Rotary Club </a:t>
            </a:r>
          </a:p>
          <a:p>
            <a:pPr algn="ctr"/>
            <a:r>
              <a:rPr lang="en-US" sz="2800" dirty="0"/>
              <a:t>Past President </a:t>
            </a:r>
          </a:p>
          <a:p>
            <a:pPr algn="ctr"/>
            <a:r>
              <a:rPr lang="en-US" sz="2800" dirty="0"/>
              <a:t>Charter Member</a:t>
            </a:r>
          </a:p>
        </p:txBody>
      </p:sp>
      <p:pic>
        <p:nvPicPr>
          <p:cNvPr id="3" name="Picture 2" descr="A person in a red sweater&#10;&#10;Description automatically generate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45" y="1319840"/>
            <a:ext cx="4917343" cy="39422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05682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71668" y="741871"/>
            <a:ext cx="7806905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Reverend Doctor Bob D. Shepherd </a:t>
            </a:r>
            <a:endParaRPr lang="en-US" sz="3600" dirty="0"/>
          </a:p>
          <a:p>
            <a:pPr algn="ctr"/>
            <a:r>
              <a:rPr lang="en-US" sz="2800" dirty="0"/>
              <a:t>Died April 30, 2023 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Retired  from Baptist ministry in 1994 </a:t>
            </a:r>
          </a:p>
          <a:p>
            <a:pPr algn="ctr"/>
            <a:r>
              <a:rPr lang="en-US" sz="2800" dirty="0"/>
              <a:t>Vice President for Academic Achievement, </a:t>
            </a:r>
          </a:p>
          <a:p>
            <a:pPr algn="ctr"/>
            <a:r>
              <a:rPr lang="en-US" sz="2800" dirty="0"/>
              <a:t>Gardner-Webb University </a:t>
            </a:r>
          </a:p>
          <a:p>
            <a:pPr algn="ctr"/>
            <a:endParaRPr lang="en-US" sz="2800" dirty="0"/>
          </a:p>
          <a:p>
            <a:pPr algn="ctr"/>
            <a:r>
              <a:rPr lang="en-US" sz="2800" b="1" dirty="0"/>
              <a:t>Rotary Club of Morganton </a:t>
            </a:r>
          </a:p>
          <a:p>
            <a:pPr algn="ctr"/>
            <a:r>
              <a:rPr lang="en-US" sz="2800" dirty="0"/>
              <a:t>Rotarian of the Year: 1990 </a:t>
            </a:r>
          </a:p>
          <a:p>
            <a:pPr algn="ctr"/>
            <a:r>
              <a:rPr lang="en-US" sz="2800" dirty="0"/>
              <a:t>Paul Harris Fellow, Sustaining Member </a:t>
            </a:r>
          </a:p>
          <a:p>
            <a:pPr algn="ctr"/>
            <a:r>
              <a:rPr lang="en-US" sz="2800" dirty="0"/>
              <a:t>Rotary Member for 60 years</a:t>
            </a:r>
          </a:p>
        </p:txBody>
      </p:sp>
      <p:pic>
        <p:nvPicPr>
          <p:cNvPr id="3" name="Picture 2" descr="Rev. Dr.  Bob D. Shepherd obituary, 1929-2023, Morganton, NC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13" y="938840"/>
            <a:ext cx="3408866" cy="50047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47526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87661" y="1095555"/>
            <a:ext cx="647843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Richard  Quill Griffin</a:t>
            </a:r>
            <a:endParaRPr lang="en-US" sz="3600" dirty="0"/>
          </a:p>
          <a:p>
            <a:pPr algn="ctr"/>
            <a:r>
              <a:rPr lang="en-US" sz="2800" dirty="0"/>
              <a:t>December 7, 1945—January 3, 2024 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BS in Biology, Florida State University </a:t>
            </a:r>
          </a:p>
          <a:p>
            <a:pPr algn="ctr"/>
            <a:r>
              <a:rPr lang="en-US" sz="2800" dirty="0"/>
              <a:t>PhD from Southern College of Optometry </a:t>
            </a:r>
          </a:p>
          <a:p>
            <a:pPr algn="ctr"/>
            <a:r>
              <a:rPr lang="en-US" sz="2800" dirty="0"/>
              <a:t>Served in the US Navy </a:t>
            </a:r>
          </a:p>
          <a:p>
            <a:pPr algn="ctr"/>
            <a:r>
              <a:rPr lang="en-US" sz="2800" dirty="0"/>
              <a:t>Optometrist</a:t>
            </a:r>
          </a:p>
          <a:p>
            <a:pPr algn="ctr"/>
            <a:endParaRPr lang="en-US" sz="2800" dirty="0"/>
          </a:p>
          <a:p>
            <a:pPr algn="ctr"/>
            <a:r>
              <a:rPr lang="en-US" sz="2800" b="1" dirty="0"/>
              <a:t>Rotary Club of Spruce Pine</a:t>
            </a:r>
          </a:p>
        </p:txBody>
      </p:sp>
      <p:pic>
        <p:nvPicPr>
          <p:cNvPr id="3" name="Picture 2" descr="Richard Quill Griffin obituary, Pensacola, FL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854" y="982620"/>
            <a:ext cx="3598749" cy="52456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57930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07169" y="327803"/>
            <a:ext cx="6219645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Dwight J Caudle (Tony) </a:t>
            </a:r>
            <a:endParaRPr lang="en-US" sz="3600" dirty="0"/>
          </a:p>
          <a:p>
            <a:pPr algn="ctr"/>
            <a:r>
              <a:rPr lang="en-US" sz="2800" dirty="0"/>
              <a:t>March 18, 1925– March 17, 2023</a:t>
            </a:r>
          </a:p>
          <a:p>
            <a:pPr algn="ctr"/>
            <a:r>
              <a:rPr lang="en-US" sz="2800" dirty="0"/>
              <a:t> </a:t>
            </a:r>
          </a:p>
          <a:p>
            <a:pPr algn="ctr"/>
            <a:r>
              <a:rPr lang="en-US" sz="2800" dirty="0"/>
              <a:t>US Navy, WWII </a:t>
            </a:r>
          </a:p>
          <a:p>
            <a:pPr algn="ctr"/>
            <a:r>
              <a:rPr lang="en-US" sz="2800" dirty="0"/>
              <a:t>Sergeant on the North Carolina Highway Patrol for 38 years </a:t>
            </a:r>
          </a:p>
          <a:p>
            <a:pPr algn="ctr"/>
            <a:endParaRPr lang="en-US" sz="2800" dirty="0"/>
          </a:p>
          <a:p>
            <a:pPr algn="ctr"/>
            <a:r>
              <a:rPr lang="en-US" sz="2800" b="1" dirty="0"/>
              <a:t>Rotary Club of Waynesville </a:t>
            </a:r>
          </a:p>
          <a:p>
            <a:pPr algn="ctr"/>
            <a:r>
              <a:rPr lang="en-US" sz="2800" dirty="0"/>
              <a:t>Paul Harris Fellow, Sustaining Member </a:t>
            </a:r>
          </a:p>
          <a:p>
            <a:pPr algn="ctr"/>
            <a:r>
              <a:rPr lang="en-US" sz="2800" dirty="0"/>
              <a:t>ALUMNI of Rotary </a:t>
            </a:r>
          </a:p>
          <a:p>
            <a:pPr algn="ctr"/>
            <a:r>
              <a:rPr lang="en-US" sz="2800" dirty="0"/>
              <a:t>Waynesville Rotary gives an annual “Tony” Award in his honor for someone who exemplifies Service Above Self</a:t>
            </a:r>
          </a:p>
        </p:txBody>
      </p:sp>
      <p:pic>
        <p:nvPicPr>
          <p:cNvPr id="3" name="Picture 2" descr="Dwight &quot;Tony&quot; Caudle Profile Phot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867" y="617657"/>
            <a:ext cx="4493488" cy="56019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94134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79698" y="1121434"/>
            <a:ext cx="581420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Colonel John Victor Hawkins</a:t>
            </a:r>
            <a:endParaRPr lang="en-US" sz="3600" dirty="0"/>
          </a:p>
          <a:p>
            <a:pPr algn="ctr"/>
            <a:r>
              <a:rPr lang="en-US" sz="2800" dirty="0"/>
              <a:t>June 30, 1931—February 13, 2024 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University of Colorado</a:t>
            </a:r>
          </a:p>
          <a:p>
            <a:pPr algn="ctr"/>
            <a:r>
              <a:rPr lang="en-US" sz="2800" dirty="0"/>
              <a:t>Colonel, US Air Force</a:t>
            </a:r>
          </a:p>
          <a:p>
            <a:pPr algn="ctr"/>
            <a:endParaRPr lang="en-US" sz="2800" dirty="0"/>
          </a:p>
          <a:p>
            <a:pPr algn="ctr"/>
            <a:r>
              <a:rPr lang="en-US" sz="2800" b="1" dirty="0"/>
              <a:t>Rotary Club of Waynesville</a:t>
            </a:r>
          </a:p>
        </p:txBody>
      </p:sp>
      <p:pic>
        <p:nvPicPr>
          <p:cNvPr id="5" name="Picture 4" descr="A close-up of a person&#10;&#10;Description automatically generated">
            <a:extLst>
              <a:ext uri="{FF2B5EF4-FFF2-40B4-BE49-F238E27FC236}">
                <a16:creationId xmlns:a16="http://schemas.microsoft.com/office/drawing/2014/main" id="{D4223941-D59A-A463-42F3-3405A92AA8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383" y="859766"/>
            <a:ext cx="390525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6841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01728" y="586597"/>
            <a:ext cx="6202393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Robert Arthur Herrmann (Bob) </a:t>
            </a:r>
            <a:endParaRPr lang="en-US" sz="3600" dirty="0"/>
          </a:p>
          <a:p>
            <a:pPr algn="ctr"/>
            <a:r>
              <a:rPr lang="en-US" sz="2800" dirty="0"/>
              <a:t>January 2, 1944—February 29, 2024 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Retired as a State Farm Agent </a:t>
            </a:r>
          </a:p>
          <a:p>
            <a:pPr algn="ctr"/>
            <a:endParaRPr lang="en-US" sz="2800" dirty="0"/>
          </a:p>
          <a:p>
            <a:pPr algn="ctr"/>
            <a:r>
              <a:rPr lang="en-US" sz="2800" b="1" dirty="0"/>
              <a:t>Rotary Club of Waynesville </a:t>
            </a:r>
          </a:p>
          <a:p>
            <a:pPr algn="ctr"/>
            <a:r>
              <a:rPr lang="en-US" sz="2800" dirty="0"/>
              <a:t>Past President </a:t>
            </a:r>
          </a:p>
          <a:p>
            <a:pPr algn="ctr"/>
            <a:r>
              <a:rPr lang="en-US" sz="2800" dirty="0"/>
              <a:t>Paul Harris Fellow, Sustaining Member, Bequest Society </a:t>
            </a:r>
          </a:p>
          <a:p>
            <a:pPr algn="ctr"/>
            <a:r>
              <a:rPr lang="en-US" sz="2800" dirty="0"/>
              <a:t>22 Years in Previous Rotary Clubs </a:t>
            </a:r>
          </a:p>
          <a:p>
            <a:pPr algn="ctr"/>
            <a:r>
              <a:rPr lang="en-US" sz="2800" dirty="0"/>
              <a:t>Rotarian for 40 years</a:t>
            </a:r>
          </a:p>
        </p:txBody>
      </p:sp>
      <p:pic>
        <p:nvPicPr>
          <p:cNvPr id="3" name="Picture 2" descr="Robert (Bob) Arthur Herrmann Profile Phot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96" y="728788"/>
            <a:ext cx="4117808" cy="52924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25284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43177" y="3411538"/>
            <a:ext cx="9144000" cy="2387600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Arial Black" panose="020B0A04020102020204" pitchFamily="34" charset="0"/>
              </a:rPr>
              <a:t>In Memoriam</a:t>
            </a:r>
            <a:br>
              <a:rPr lang="en-US" b="1" dirty="0">
                <a:solidFill>
                  <a:srgbClr val="0070C0"/>
                </a:solidFill>
                <a:latin typeface="Arial Black" panose="020B0A04020102020204" pitchFamily="34" charset="0"/>
              </a:rPr>
            </a:br>
            <a:r>
              <a:rPr lang="en-US" sz="4800" b="1" dirty="0">
                <a:solidFill>
                  <a:srgbClr val="0070C0"/>
                </a:solidFill>
                <a:latin typeface="Arial Black" panose="020B0A04020102020204" pitchFamily="34" charset="0"/>
              </a:rPr>
              <a:t>April 20, 2024</a:t>
            </a:r>
          </a:p>
        </p:txBody>
      </p:sp>
      <p:pic>
        <p:nvPicPr>
          <p:cNvPr id="1026" name="Picture 2" descr="https://rotary7670.org/images/custom_head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1" y="1074995"/>
            <a:ext cx="11125200" cy="252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52559" y="3226872"/>
            <a:ext cx="5206042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875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26015" y="481174"/>
            <a:ext cx="6219645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Charles E. </a:t>
            </a:r>
            <a:r>
              <a:rPr lang="en-US" sz="3600" b="1" dirty="0" err="1"/>
              <a:t>Reiley</a:t>
            </a:r>
            <a:r>
              <a:rPr lang="en-US" sz="3600" b="1" dirty="0"/>
              <a:t> (Chuck) </a:t>
            </a:r>
            <a:endParaRPr lang="en-US" sz="3600" dirty="0"/>
          </a:p>
          <a:p>
            <a:pPr algn="ctr"/>
            <a:r>
              <a:rPr lang="en-US" sz="2800" dirty="0"/>
              <a:t>December 4, 1939—October 22, 2023</a:t>
            </a:r>
          </a:p>
          <a:p>
            <a:pPr algn="ctr"/>
            <a:r>
              <a:rPr lang="en-US" sz="2800" dirty="0"/>
              <a:t> </a:t>
            </a:r>
          </a:p>
          <a:p>
            <a:pPr algn="ctr"/>
            <a:r>
              <a:rPr lang="en-US" sz="2800" dirty="0"/>
              <a:t>Degree from Wake Forest University </a:t>
            </a:r>
          </a:p>
          <a:p>
            <a:pPr algn="ctr"/>
            <a:r>
              <a:rPr lang="en-US" sz="2800" dirty="0"/>
              <a:t>Retired from Bell South </a:t>
            </a:r>
          </a:p>
          <a:p>
            <a:pPr algn="ctr"/>
            <a:endParaRPr lang="en-US" sz="2800" dirty="0"/>
          </a:p>
          <a:p>
            <a:pPr algn="ctr"/>
            <a:endParaRPr lang="en-US" sz="2800" dirty="0"/>
          </a:p>
          <a:p>
            <a:pPr algn="ctr"/>
            <a:r>
              <a:rPr lang="en-US" sz="2800" b="1" dirty="0"/>
              <a:t>Rotary Club of Asheville </a:t>
            </a:r>
          </a:p>
          <a:p>
            <a:pPr algn="ctr"/>
            <a:r>
              <a:rPr lang="en-US" sz="2800" dirty="0"/>
              <a:t>Past District Governor of District 7670 </a:t>
            </a:r>
          </a:p>
          <a:p>
            <a:pPr algn="ctr"/>
            <a:r>
              <a:rPr lang="en-US" sz="2800" dirty="0"/>
              <a:t>Past President of Rotary Club of Asheville </a:t>
            </a:r>
          </a:p>
          <a:p>
            <a:pPr algn="ctr"/>
            <a:r>
              <a:rPr lang="en-US" sz="2800" dirty="0"/>
              <a:t>Paul Harris Fellow, Paul Harris Society, Sustaining Member, Benefactor, </a:t>
            </a:r>
          </a:p>
          <a:p>
            <a:pPr algn="ctr"/>
            <a:r>
              <a:rPr lang="en-US" sz="2800" dirty="0"/>
              <a:t>Major Donor, Meritorious Service Award</a:t>
            </a:r>
          </a:p>
        </p:txBody>
      </p:sp>
      <p:pic>
        <p:nvPicPr>
          <p:cNvPr id="3" name="Picture 2" descr="A close-up of a person smiling&#10;&#10;Description automatically generate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469" y="805106"/>
            <a:ext cx="3921312" cy="53972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5593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41011" y="405442"/>
            <a:ext cx="6996023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Carol Lee King</a:t>
            </a:r>
            <a:endParaRPr lang="en-US" sz="3600" dirty="0"/>
          </a:p>
          <a:p>
            <a:pPr algn="ctr"/>
            <a:r>
              <a:rPr lang="en-US" sz="2800" dirty="0"/>
              <a:t>December 16, 1945—January 1, 2024 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Degree in Accounting from UNC Asheville </a:t>
            </a:r>
          </a:p>
          <a:p>
            <a:pPr algn="ctr"/>
            <a:r>
              <a:rPr lang="en-US" sz="2800" dirty="0"/>
              <a:t>Owner of Carol King &amp; Associates CPA firm </a:t>
            </a:r>
          </a:p>
          <a:p>
            <a:pPr algn="ctr"/>
            <a:endParaRPr lang="en-US" sz="2800" dirty="0"/>
          </a:p>
          <a:p>
            <a:pPr algn="ctr"/>
            <a:r>
              <a:rPr lang="en-US" sz="2800" b="1" dirty="0"/>
              <a:t>Rotary Club of Asheville </a:t>
            </a:r>
          </a:p>
          <a:p>
            <a:pPr algn="ctr"/>
            <a:r>
              <a:rPr lang="en-US" sz="2800" dirty="0"/>
              <a:t>First Female Governor of Rotary District 7670 </a:t>
            </a:r>
          </a:p>
          <a:p>
            <a:pPr algn="ctr"/>
            <a:r>
              <a:rPr lang="en-US" sz="2800" dirty="0"/>
              <a:t>Past President of Rotary Club of Asheville </a:t>
            </a:r>
          </a:p>
          <a:p>
            <a:pPr algn="ctr"/>
            <a:r>
              <a:rPr lang="en-US" sz="2800" dirty="0"/>
              <a:t>Paul Harris Fellow, Paul Harris Society, Sustaining Member, Benefactor, </a:t>
            </a:r>
          </a:p>
          <a:p>
            <a:pPr algn="ctr"/>
            <a:r>
              <a:rPr lang="en-US" sz="2800" dirty="0"/>
              <a:t>Bequest Society, Major Donor, </a:t>
            </a:r>
          </a:p>
          <a:p>
            <a:pPr algn="ctr"/>
            <a:r>
              <a:rPr lang="en-US" sz="2800" dirty="0"/>
              <a:t>ALUMNI of Rotary</a:t>
            </a:r>
          </a:p>
        </p:txBody>
      </p:sp>
      <p:pic>
        <p:nvPicPr>
          <p:cNvPr id="3" name="Picture 2" descr="Obituaries in Asheville, NC | Asheville Citizen-Time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96" y="1188129"/>
            <a:ext cx="3696707" cy="42516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7654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71425" y="1657273"/>
            <a:ext cx="712541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Luther Ernest Barnhardt, Jr</a:t>
            </a:r>
            <a:endParaRPr lang="en-US" sz="3600" dirty="0"/>
          </a:p>
          <a:p>
            <a:pPr algn="ctr"/>
            <a:r>
              <a:rPr lang="en-US" sz="2800" dirty="0"/>
              <a:t>September 8, 1933—March 10, 2024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Phi Beta Kappa, Duke University</a:t>
            </a:r>
          </a:p>
          <a:p>
            <a:pPr algn="ctr"/>
            <a:r>
              <a:rPr lang="en-US" sz="2800" dirty="0"/>
              <a:t>Duke University Medical School</a:t>
            </a:r>
            <a:br>
              <a:rPr lang="en-US" sz="2800" dirty="0"/>
            </a:br>
            <a:r>
              <a:rPr lang="en-US" sz="2800" dirty="0"/>
              <a:t>Radiologist</a:t>
            </a:r>
          </a:p>
          <a:p>
            <a:pPr algn="ctr"/>
            <a:endParaRPr lang="en-US" sz="2800" dirty="0"/>
          </a:p>
          <a:p>
            <a:pPr algn="ctr"/>
            <a:endParaRPr lang="en-US" sz="2800" dirty="0"/>
          </a:p>
          <a:p>
            <a:pPr algn="ctr"/>
            <a:r>
              <a:rPr lang="en-US" sz="2800" b="1" dirty="0"/>
              <a:t>Rotary Club of Asheville-Biltmore </a:t>
            </a:r>
          </a:p>
        </p:txBody>
      </p:sp>
      <p:pic>
        <p:nvPicPr>
          <p:cNvPr id="5" name="Picture 4" descr="A person wearing a hat and holding a ball&#10;&#10;Description automatically generated">
            <a:extLst>
              <a:ext uri="{FF2B5EF4-FFF2-40B4-BE49-F238E27FC236}">
                <a16:creationId xmlns:a16="http://schemas.microsoft.com/office/drawing/2014/main" id="{EDB3A6F1-DE5E-BF92-B181-9B9F0854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978" y="1570386"/>
            <a:ext cx="3368770" cy="415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504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72664" y="845389"/>
            <a:ext cx="628003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Dianne Mastandrea</a:t>
            </a:r>
            <a:endParaRPr lang="en-US" sz="3600" dirty="0"/>
          </a:p>
          <a:p>
            <a:pPr algn="ctr"/>
            <a:r>
              <a:rPr lang="en-US" sz="2800" dirty="0"/>
              <a:t>August 16, 1942—January 11, 2024</a:t>
            </a:r>
          </a:p>
          <a:p>
            <a:pPr algn="ctr"/>
            <a:r>
              <a:rPr lang="en-US" sz="2800" dirty="0"/>
              <a:t> </a:t>
            </a:r>
          </a:p>
          <a:p>
            <a:pPr algn="ctr"/>
            <a:r>
              <a:rPr lang="en-US" sz="2800" dirty="0"/>
              <a:t>Employee at Deerfield Episcopal Retirement Community </a:t>
            </a:r>
          </a:p>
          <a:p>
            <a:pPr algn="ctr"/>
            <a:endParaRPr lang="en-US" sz="2800" dirty="0"/>
          </a:p>
          <a:p>
            <a:pPr algn="ctr"/>
            <a:r>
              <a:rPr lang="en-US" sz="2800" b="1" dirty="0"/>
              <a:t>Rotary Club of Asheville—Biltmore </a:t>
            </a:r>
          </a:p>
          <a:p>
            <a:pPr algn="ctr"/>
            <a:r>
              <a:rPr lang="en-US" sz="2800" dirty="0"/>
              <a:t>Paul Harris Fellow</a:t>
            </a:r>
          </a:p>
        </p:txBody>
      </p:sp>
      <p:pic>
        <p:nvPicPr>
          <p:cNvPr id="3" name="Picture 2" descr="dianne mastandrea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780" y="845389"/>
            <a:ext cx="4463224" cy="50637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2206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01064" y="2122098"/>
            <a:ext cx="722893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1940-2023 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Episcopal Parish Priest for more than 50 years </a:t>
            </a:r>
          </a:p>
          <a:p>
            <a:pPr algn="ctr"/>
            <a:r>
              <a:rPr lang="en-US" sz="2800" dirty="0"/>
              <a:t>Dean of St. George’s College in Jerusalem </a:t>
            </a:r>
          </a:p>
          <a:p>
            <a:pPr algn="ctr"/>
            <a:r>
              <a:rPr lang="en-US" sz="2800" dirty="0"/>
              <a:t>for four years </a:t>
            </a:r>
          </a:p>
          <a:p>
            <a:pPr algn="ctr"/>
            <a:endParaRPr lang="en-US" sz="2800" dirty="0"/>
          </a:p>
          <a:p>
            <a:pPr algn="ctr"/>
            <a:r>
              <a:rPr lang="en-US" sz="2800" b="1" dirty="0"/>
              <a:t>Rotary Club  of Asheville-Biltmore </a:t>
            </a:r>
          </a:p>
          <a:p>
            <a:pPr algn="ctr"/>
            <a:r>
              <a:rPr lang="en-US" sz="2800" dirty="0"/>
              <a:t>Past  President </a:t>
            </a:r>
          </a:p>
          <a:p>
            <a:pPr algn="ctr"/>
            <a:r>
              <a:rPr lang="en-US" sz="2800" dirty="0"/>
              <a:t>Paul Harris Fellow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41298" y="733245"/>
            <a:ext cx="88507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The Very Reverend Doctor Sidney Ross Jones (Ross) </a:t>
            </a:r>
            <a:endParaRPr lang="en-US" sz="3600" dirty="0"/>
          </a:p>
        </p:txBody>
      </p:sp>
      <p:pic>
        <p:nvPicPr>
          <p:cNvPr id="4" name="Picture 3" descr="Provided by Business Websit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713" y="1730309"/>
            <a:ext cx="3762351" cy="34800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4584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91842" y="1112808"/>
            <a:ext cx="5891841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William Michael Winters (Bill) </a:t>
            </a:r>
            <a:endParaRPr lang="en-US" sz="3600" dirty="0"/>
          </a:p>
          <a:p>
            <a:pPr algn="ctr"/>
            <a:r>
              <a:rPr lang="en-US" sz="2800" dirty="0"/>
              <a:t>May 7, 1949—September 3, 2023 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Masters in Business Administration </a:t>
            </a:r>
          </a:p>
          <a:p>
            <a:pPr algn="ctr"/>
            <a:r>
              <a:rPr lang="en-US" sz="2800" dirty="0"/>
              <a:t>Retired from Kaiser Permanente </a:t>
            </a:r>
          </a:p>
          <a:p>
            <a:pPr algn="ctr"/>
            <a:r>
              <a:rPr lang="en-US" sz="2800" dirty="0"/>
              <a:t>in Baltimore and Laurel, Maryland </a:t>
            </a:r>
          </a:p>
          <a:p>
            <a:pPr algn="ctr"/>
            <a:endParaRPr lang="en-US" sz="2800" dirty="0"/>
          </a:p>
          <a:p>
            <a:pPr algn="ctr"/>
            <a:r>
              <a:rPr lang="en-US" sz="2800" b="1" dirty="0"/>
              <a:t>Rotary Club of Asheville—Biltmore</a:t>
            </a:r>
          </a:p>
        </p:txBody>
      </p:sp>
      <p:pic>
        <p:nvPicPr>
          <p:cNvPr id="3" name="Picture 2" descr="William Michael Winters Obituary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001" y="819796"/>
            <a:ext cx="4006682" cy="51151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51033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72951" y="888520"/>
            <a:ext cx="791904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Samuel Jerome Crow (Jerry) </a:t>
            </a:r>
            <a:endParaRPr lang="en-US" sz="3600" dirty="0"/>
          </a:p>
          <a:p>
            <a:pPr algn="ctr"/>
            <a:r>
              <a:rPr lang="en-US" sz="2800" dirty="0"/>
              <a:t>April 25, 1937—November 6, 2023 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Emory University </a:t>
            </a:r>
          </a:p>
          <a:p>
            <a:pPr algn="ctr"/>
            <a:r>
              <a:rPr lang="en-US" sz="2800" dirty="0"/>
              <a:t>and Wake Forest University Law School </a:t>
            </a:r>
          </a:p>
          <a:p>
            <a:pPr algn="ctr"/>
            <a:r>
              <a:rPr lang="en-US" sz="2800" dirty="0"/>
              <a:t>Commissioned to the </a:t>
            </a:r>
          </a:p>
          <a:p>
            <a:pPr algn="ctr"/>
            <a:r>
              <a:rPr lang="en-US" sz="2800" dirty="0"/>
              <a:t>Judge Advocate General’s Corps, US Army </a:t>
            </a:r>
          </a:p>
          <a:p>
            <a:pPr algn="ctr"/>
            <a:r>
              <a:rPr lang="en-US" sz="2800" dirty="0"/>
              <a:t>Lawyer</a:t>
            </a:r>
          </a:p>
          <a:p>
            <a:pPr algn="ctr"/>
            <a:endParaRPr lang="en-US" sz="2800" dirty="0"/>
          </a:p>
          <a:p>
            <a:pPr algn="ctr"/>
            <a:r>
              <a:rPr lang="en-US" sz="2800" b="1" dirty="0"/>
              <a:t>Rotary Club of Asheville-Biltmore</a:t>
            </a:r>
          </a:p>
        </p:txBody>
      </p:sp>
      <p:pic>
        <p:nvPicPr>
          <p:cNvPr id="3" name="Picture 2" descr="Obituaries in Asheville, NC | Asheville Citizen-Time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294" y="888520"/>
            <a:ext cx="3817476" cy="50550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42388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1160</Words>
  <Application>Microsoft Macintosh PowerPoint</Application>
  <PresentationFormat>Widescreen</PresentationFormat>
  <Paragraphs>265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Arial Black</vt:lpstr>
      <vt:lpstr>Calibri</vt:lpstr>
      <vt:lpstr>Calibri Light</vt:lpstr>
      <vt:lpstr>Office Theme</vt:lpstr>
      <vt:lpstr>In Memoriam April 20, 2024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 Memoriam April 20, 2024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Memoriam April 20, 2024</dc:title>
  <dc:creator>Janet Greene</dc:creator>
  <cp:lastModifiedBy>Billi black</cp:lastModifiedBy>
  <cp:revision>15</cp:revision>
  <dcterms:created xsi:type="dcterms:W3CDTF">2024-04-16T17:08:29Z</dcterms:created>
  <dcterms:modified xsi:type="dcterms:W3CDTF">2024-04-24T11:12:23Z</dcterms:modified>
</cp:coreProperties>
</file>