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Lst>
  <p:notesMasterIdLst>
    <p:notesMasterId r:id="rId28"/>
  </p:notesMasterIdLst>
  <p:sldIdLst>
    <p:sldId id="498" r:id="rId4"/>
    <p:sldId id="499" r:id="rId5"/>
    <p:sldId id="500" r:id="rId6"/>
    <p:sldId id="256" r:id="rId7"/>
    <p:sldId id="257" r:id="rId8"/>
    <p:sldId id="262" r:id="rId9"/>
    <p:sldId id="488" r:id="rId10"/>
    <p:sldId id="482" r:id="rId11"/>
    <p:sldId id="259" r:id="rId12"/>
    <p:sldId id="467" r:id="rId13"/>
    <p:sldId id="489" r:id="rId14"/>
    <p:sldId id="490" r:id="rId15"/>
    <p:sldId id="268" r:id="rId16"/>
    <p:sldId id="299" r:id="rId17"/>
    <p:sldId id="292" r:id="rId18"/>
    <p:sldId id="265" r:id="rId19"/>
    <p:sldId id="501" r:id="rId20"/>
    <p:sldId id="263" r:id="rId21"/>
    <p:sldId id="264" r:id="rId22"/>
    <p:sldId id="502" r:id="rId23"/>
    <p:sldId id="503" r:id="rId24"/>
    <p:sldId id="266" r:id="rId25"/>
    <p:sldId id="267" r:id="rId26"/>
    <p:sldId id="269"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cho, David Vincent" initials="BDV" lastIdx="2" clrIdx="0">
    <p:extLst/>
  </p:cmAuthor>
  <p:cmAuthor id="2" name="Heather Antti" initials="HJA" lastIdx="1" clrIdx="1">
    <p:extLst>
      <p:ext uri="{19B8F6BF-5375-455C-9EA6-DF929625EA0E}">
        <p15:presenceInfo xmlns:p15="http://schemas.microsoft.com/office/powerpoint/2012/main" userId="Heather Antt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005DAA"/>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p:restoredTop sz="94624"/>
  </p:normalViewPr>
  <p:slideViewPr>
    <p:cSldViewPr snapToGrid="0" snapToObjects="1">
      <p:cViewPr varScale="1">
        <p:scale>
          <a:sx n="72" d="100"/>
          <a:sy n="72" d="100"/>
        </p:scale>
        <p:origin x="1506"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Lbls>
            <c:dLbl>
              <c:idx val="3"/>
              <c:spPr/>
              <c:txPr>
                <a:bodyPr lIns="38100" tIns="19050" rIns="38100" bIns="19050">
                  <a:spAutoFit/>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31E-4928-B84D-B07BF61A4E10}"/>
                </c:ext>
              </c:extLst>
            </c:dLbl>
            <c:dLbl>
              <c:idx val="5"/>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E3-4DC4-924E-78AED48F0228}"/>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Sheet1!$A$2:$A$8</c:f>
              <c:numCache>
                <c:formatCode>General</c:formatCode>
                <c:ptCount val="7"/>
                <c:pt idx="0">
                  <c:v>2013</c:v>
                </c:pt>
                <c:pt idx="1">
                  <c:v>2014</c:v>
                </c:pt>
                <c:pt idx="2">
                  <c:v>2015</c:v>
                </c:pt>
                <c:pt idx="3">
                  <c:v>2016</c:v>
                </c:pt>
                <c:pt idx="4">
                  <c:v>2017</c:v>
                </c:pt>
                <c:pt idx="5">
                  <c:v>2018</c:v>
                </c:pt>
              </c:numCache>
            </c:numRef>
          </c:cat>
          <c:val>
            <c:numRef>
              <c:f>Sheet1!$B$2:$B$8</c:f>
              <c:numCache>
                <c:formatCode>General</c:formatCode>
                <c:ptCount val="7"/>
                <c:pt idx="0">
                  <c:v>416</c:v>
                </c:pt>
                <c:pt idx="1">
                  <c:v>359</c:v>
                </c:pt>
                <c:pt idx="2">
                  <c:v>74</c:v>
                </c:pt>
                <c:pt idx="3">
                  <c:v>37</c:v>
                </c:pt>
                <c:pt idx="4">
                  <c:v>22</c:v>
                </c:pt>
                <c:pt idx="5">
                  <c:v>14</c:v>
                </c:pt>
              </c:numCache>
            </c:numRef>
          </c:val>
          <c:extLst>
            <c:ext xmlns:c16="http://schemas.microsoft.com/office/drawing/2014/chart" uri="{C3380CC4-5D6E-409C-BE32-E72D297353CC}">
              <c16:uniqueId val="{00000000-D70A-43F8-BA2B-62C96FBA0F77}"/>
            </c:ext>
          </c:extLst>
        </c:ser>
        <c:dLbls>
          <c:showLegendKey val="0"/>
          <c:showVal val="0"/>
          <c:showCatName val="0"/>
          <c:showSerName val="0"/>
          <c:showPercent val="0"/>
          <c:showBubbleSize val="0"/>
        </c:dLbls>
        <c:gapWidth val="150"/>
        <c:axId val="63695872"/>
        <c:axId val="63857408"/>
      </c:barChart>
      <c:catAx>
        <c:axId val="63695872"/>
        <c:scaling>
          <c:orientation val="minMax"/>
        </c:scaling>
        <c:delete val="0"/>
        <c:axPos val="b"/>
        <c:numFmt formatCode="General" sourceLinked="1"/>
        <c:majorTickMark val="out"/>
        <c:minorTickMark val="none"/>
        <c:tickLblPos val="nextTo"/>
        <c:txPr>
          <a:bodyPr/>
          <a:lstStyle/>
          <a:p>
            <a:pPr>
              <a:defRPr b="1"/>
            </a:pPr>
            <a:endParaRPr lang="en-US"/>
          </a:p>
        </c:txPr>
        <c:crossAx val="63857408"/>
        <c:crosses val="autoZero"/>
        <c:auto val="1"/>
        <c:lblAlgn val="ctr"/>
        <c:lblOffset val="100"/>
        <c:noMultiLvlLbl val="0"/>
      </c:catAx>
      <c:valAx>
        <c:axId val="63857408"/>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63695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F5040-315D-4417-8F62-D3C4BE03EFCD}" type="datetimeFigureOut">
              <a:rPr lang="en-US" smtClean="0"/>
              <a:t>10/2/2018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7824E-FA0C-499D-B8A3-0F8A317DD743}" type="slidenum">
              <a:rPr lang="en-US" smtClean="0"/>
              <a:t>‹#›</a:t>
            </a:fld>
            <a:endParaRPr lang="en-US"/>
          </a:p>
        </p:txBody>
      </p:sp>
    </p:spTree>
    <p:extLst>
      <p:ext uri="{BB962C8B-B14F-4D97-AF65-F5344CB8AC3E}">
        <p14:creationId xmlns:p14="http://schemas.microsoft.com/office/powerpoint/2010/main" val="331312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leader – please</a:t>
            </a:r>
            <a:r>
              <a:rPr lang="en-US" baseline="0" dirty="0"/>
              <a:t> add the title of the session here.</a:t>
            </a:r>
            <a:endParaRPr lang="en-US" dirty="0"/>
          </a:p>
        </p:txBody>
      </p:sp>
      <p:sp>
        <p:nvSpPr>
          <p:cNvPr id="4" name="Slide Number Placeholder 3"/>
          <p:cNvSpPr>
            <a:spLocks noGrp="1"/>
          </p:cNvSpPr>
          <p:nvPr>
            <p:ph type="sldNum" sz="quarter" idx="10"/>
          </p:nvPr>
        </p:nvSpPr>
        <p:spPr/>
        <p:txBody>
          <a:bodyPr/>
          <a:lstStyle/>
          <a:p>
            <a:fld id="{368C373C-C236-455C-85DC-A881B3707CB4}" type="slidenum">
              <a:rPr lang="en-US" smtClean="0"/>
              <a:pPr/>
              <a:t>1</a:t>
            </a:fld>
            <a:endParaRPr lang="en-US" dirty="0"/>
          </a:p>
        </p:txBody>
      </p:sp>
    </p:spTree>
    <p:extLst>
      <p:ext uri="{BB962C8B-B14F-4D97-AF65-F5344CB8AC3E}">
        <p14:creationId xmlns:p14="http://schemas.microsoft.com/office/powerpoint/2010/main" val="138882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81100" y="696913"/>
            <a:ext cx="46482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r>
              <a:rPr lang="en-US" sz="1200" kern="1200" baseline="0" dirty="0">
                <a:solidFill>
                  <a:schemeClr val="tx1"/>
                </a:solidFill>
                <a:latin typeface="Arial" pitchFamily="-107" charset="0"/>
                <a:ea typeface="ヒラギノ角ゴ Pro W3" pitchFamily="-107" charset="-128"/>
                <a:cs typeface="ヒラギノ角ゴ Pro W3" pitchFamily="-107" charset="-128"/>
              </a:rPr>
              <a:t>In 1988, more than 350,000 people were stricken by polio, nearly 1,000 new polio cases every day.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a:p>
            <a:pPr fontAlgn="base"/>
            <a:r>
              <a:rPr lang="en-US" sz="1200" kern="1200" dirty="0">
                <a:solidFill>
                  <a:schemeClr val="tx1"/>
                </a:solidFill>
                <a:latin typeface="Arial" pitchFamily="-107" charset="0"/>
                <a:ea typeface="ヒラギノ角ゴ Pro W3" pitchFamily="-107" charset="-128"/>
                <a:cs typeface="ヒラギノ角ゴ Pro W3" pitchFamily="-107" charset="-128"/>
              </a:rPr>
              <a:t>Since</a:t>
            </a:r>
            <a:r>
              <a:rPr lang="en-US" sz="1200" kern="1200" baseline="0" dirty="0">
                <a:solidFill>
                  <a:schemeClr val="tx1"/>
                </a:solidFill>
                <a:latin typeface="Arial" pitchFamily="-107" charset="0"/>
                <a:ea typeface="ヒラギノ角ゴ Pro W3" pitchFamily="-107" charset="-128"/>
                <a:cs typeface="ヒラギノ角ゴ Pro W3" pitchFamily="-107" charset="-128"/>
              </a:rPr>
              <a:t> the global initiative began 30 years ago, Rotary and it’s partners have reduced polio cases by more than 99.9% worldwide.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a:p>
            <a:pPr fontAlgn="base"/>
            <a:r>
              <a:rPr lang="en-US" sz="1200" kern="1200" baseline="0" dirty="0">
                <a:solidFill>
                  <a:schemeClr val="tx1"/>
                </a:solidFill>
                <a:latin typeface="Arial" pitchFamily="-107" charset="0"/>
                <a:ea typeface="ヒラギノ角ゴ Pro W3" pitchFamily="-107" charset="-128"/>
                <a:cs typeface="ヒラギノ角ゴ Pro W3" pitchFamily="-107" charset="-128"/>
              </a:rPr>
              <a:t>In 1988, 125 countries had polio cases, in 2018 there are only 3 endemic countries, </a:t>
            </a:r>
            <a:r>
              <a:rPr lang="en-US" sz="1200" b="1" kern="1200" baseline="0" dirty="0">
                <a:solidFill>
                  <a:schemeClr val="tx1"/>
                </a:solidFill>
                <a:latin typeface="Arial" pitchFamily="-107" charset="0"/>
                <a:ea typeface="ヒラギノ角ゴ Pro W3" pitchFamily="-107" charset="-128"/>
                <a:cs typeface="ヒラギノ角ゴ Pro W3" pitchFamily="-107" charset="-128"/>
              </a:rPr>
              <a:t>Pakistan, Afghanistan</a:t>
            </a:r>
            <a:r>
              <a:rPr lang="en-US" sz="1200" kern="1200" baseline="0" dirty="0">
                <a:solidFill>
                  <a:schemeClr val="tx1"/>
                </a:solidFill>
                <a:latin typeface="Arial" pitchFamily="-107" charset="0"/>
                <a:ea typeface="ヒラギノ角ゴ Pro W3" pitchFamily="-107" charset="-128"/>
                <a:cs typeface="ヒラギノ角ゴ Pro W3" pitchFamily="-107" charset="-128"/>
              </a:rPr>
              <a:t>, and </a:t>
            </a:r>
            <a:r>
              <a:rPr lang="en-US" sz="1200" b="1" kern="1200" baseline="0" dirty="0">
                <a:solidFill>
                  <a:schemeClr val="tx1"/>
                </a:solidFill>
                <a:latin typeface="Arial" pitchFamily="-107" charset="0"/>
                <a:ea typeface="ヒラギノ角ゴ Pro W3" pitchFamily="-107" charset="-128"/>
                <a:cs typeface="ヒラギノ角ゴ Pro W3" pitchFamily="-107" charset="-128"/>
              </a:rPr>
              <a:t>Nigeria</a:t>
            </a:r>
            <a:r>
              <a:rPr lang="en-US" sz="1200" kern="1200" baseline="0" dirty="0">
                <a:solidFill>
                  <a:schemeClr val="tx1"/>
                </a:solidFill>
                <a:latin typeface="Arial" pitchFamily="-107" charset="0"/>
                <a:ea typeface="ヒラギノ角ゴ Pro W3" pitchFamily="-107" charset="-128"/>
                <a:cs typeface="ヒラギノ角ゴ Pro W3" pitchFamily="-107" charset="-128"/>
              </a:rPr>
              <a:t>.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a:p>
            <a:pPr fontAlgn="base"/>
            <a:r>
              <a:rPr lang="en-US" sz="1200" kern="1200" baseline="0" dirty="0">
                <a:solidFill>
                  <a:schemeClr val="tx1"/>
                </a:solidFill>
                <a:latin typeface="Arial" pitchFamily="-107" charset="0"/>
                <a:ea typeface="ヒラギノ角ゴ Pro W3" pitchFamily="-107" charset="-128"/>
                <a:cs typeface="ヒラギノ角ゴ Pro W3" pitchFamily="-107" charset="-128"/>
              </a:rPr>
              <a:t> </a:t>
            </a:r>
          </a:p>
          <a:p>
            <a:pPr fontAlgn="base"/>
            <a:endParaRPr lang="en-US" sz="1200" kern="1200" baseline="0" dirty="0">
              <a:solidFill>
                <a:schemeClr val="tx1"/>
              </a:solidFill>
              <a:latin typeface="Arial" pitchFamily="-107" charset="0"/>
              <a:ea typeface="ヒラギノ角ゴ Pro W3" pitchFamily="-107" charset="-128"/>
              <a:cs typeface="ヒラギノ角ゴ Pro W3" pitchFamily="-107"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878B62-E79F-466F-AED6-D4DA6056C977}" type="slidenum">
              <a:rPr lang="en-US" sz="1200"/>
              <a:pPr/>
              <a:t>7</a:t>
            </a:fld>
            <a:endParaRPr lang="en-US" sz="1200" dirty="0"/>
          </a:p>
        </p:txBody>
      </p:sp>
    </p:spTree>
    <p:extLst>
      <p:ext uri="{BB962C8B-B14F-4D97-AF65-F5344CB8AC3E}">
        <p14:creationId xmlns:p14="http://schemas.microsoft.com/office/powerpoint/2010/main" val="196143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81100" y="696913"/>
            <a:ext cx="46482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aseline="0" dirty="0">
                <a:latin typeface="Arial" pitchFamily="34" charset="0"/>
                <a:ea typeface="ＭＳ Ｐゴシック" pitchFamily="34" charset="-128"/>
              </a:rPr>
              <a:t>This slide illustrates the dramatic decline in polio cases over the past several years and indicates the progress we continue to make.</a:t>
            </a:r>
          </a:p>
          <a:p>
            <a:endParaRPr lang="en-US" baseline="0" dirty="0">
              <a:latin typeface="Arial" pitchFamily="34" charset="0"/>
              <a:ea typeface="ＭＳ Ｐゴシック" pitchFamily="34" charset="-128"/>
            </a:endParaRPr>
          </a:p>
          <a:p>
            <a:r>
              <a:rPr lang="en-US" baseline="0" dirty="0">
                <a:latin typeface="Arial" pitchFamily="34" charset="0"/>
                <a:ea typeface="ＭＳ Ｐゴシック" pitchFamily="34" charset="-128"/>
              </a:rPr>
              <a:t>To date in 2018, 11 polio cases have been reported in Afghanistan and 3 in Pakistan.</a:t>
            </a:r>
          </a:p>
          <a:p>
            <a:endParaRPr lang="en-US" baseline="0" dirty="0">
              <a:latin typeface="Arial" pitchFamily="34" charset="0"/>
              <a:ea typeface="ＭＳ Ｐゴシック" pitchFamily="34" charset="-128"/>
            </a:endParaRPr>
          </a:p>
          <a:p>
            <a:pPr lvl="0"/>
            <a:r>
              <a:rPr lang="en-US" sz="1200" kern="1200" dirty="0">
                <a:solidFill>
                  <a:schemeClr val="tx1"/>
                </a:solidFill>
                <a:effectLst/>
                <a:latin typeface="Arial" pitchFamily="-107" charset="0"/>
                <a:ea typeface="ヒラギノ角ゴ Pro W3" pitchFamily="-107" charset="-128"/>
                <a:cs typeface="ヒラギノ角ゴ Pro W3" pitchFamily="-107" charset="-128"/>
              </a:rPr>
              <a:t>Last</a:t>
            </a:r>
            <a:r>
              <a:rPr lang="en-US" sz="1200" kern="1200" baseline="0" dirty="0">
                <a:solidFill>
                  <a:schemeClr val="tx1"/>
                </a:solidFill>
                <a:effectLst/>
                <a:latin typeface="Arial" pitchFamily="-107" charset="0"/>
                <a:ea typeface="ヒラギノ角ゴ Pro W3" pitchFamily="-107" charset="-128"/>
                <a:cs typeface="ヒラギノ角ゴ Pro W3" pitchFamily="-107" charset="-128"/>
              </a:rPr>
              <a:t> year, </a:t>
            </a:r>
            <a:r>
              <a:rPr lang="en-US" sz="1200" kern="1200" dirty="0">
                <a:solidFill>
                  <a:schemeClr val="tx1"/>
                </a:solidFill>
                <a:effectLst/>
                <a:latin typeface="Arial" pitchFamily="-107" charset="0"/>
                <a:ea typeface="ヒラギノ角ゴ Pro W3" pitchFamily="-107" charset="-128"/>
                <a:cs typeface="ヒラギノ角ゴ Pro W3" pitchFamily="-107" charset="-128"/>
              </a:rPr>
              <a:t>2017, 22 polio cases were reported: Pakistan (8), Afghanistan (14). </a:t>
            </a:r>
          </a:p>
          <a:p>
            <a:pPr lvl="0"/>
            <a:endParaRPr lang="en-US" sz="1200" kern="1200" dirty="0">
              <a:solidFill>
                <a:schemeClr val="tx1"/>
              </a:solidFill>
              <a:effectLst/>
              <a:latin typeface="Arial" pitchFamily="-107" charset="0"/>
              <a:ea typeface="ヒラギノ角ゴ Pro W3" pitchFamily="-107" charset="-128"/>
              <a:cs typeface="ヒラギノ角ゴ Pro W3" pitchFamily="-107" charset="-128"/>
            </a:endParaRPr>
          </a:p>
          <a:p>
            <a:pPr lvl="0"/>
            <a:r>
              <a:rPr lang="en-US" sz="1200" kern="1200" dirty="0">
                <a:solidFill>
                  <a:schemeClr val="tx1"/>
                </a:solidFill>
                <a:effectLst/>
                <a:latin typeface="Arial" pitchFamily="-107" charset="0"/>
                <a:ea typeface="ヒラギノ角ゴ Pro W3" pitchFamily="-107" charset="-128"/>
                <a:cs typeface="ヒラギノ角ゴ Pro W3" pitchFamily="-107" charset="-128"/>
              </a:rPr>
              <a:t>In 2014, we celebrated one of the world’s greatest achievements in global health: India being certified as polio-free. India was once considered the hardest place on earth to stop polio because of its dense population and challenges with sanitation. India’s success proves polio can be stopped in even the most challenging conditions.</a:t>
            </a:r>
          </a:p>
          <a:p>
            <a:endParaRPr lang="en-US" baseline="0" dirty="0">
              <a:latin typeface="Arial" pitchFamily="34" charset="0"/>
              <a:ea typeface="ＭＳ Ｐゴシック" pitchFamily="34" charset="-128"/>
            </a:endParaRP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31726" rtl="0" eaLnBrk="0" fontAlgn="base" latinLnBrk="0" hangingPunct="0">
              <a:lnSpc>
                <a:spcPct val="100000"/>
              </a:lnSpc>
              <a:spcBef>
                <a:spcPct val="0"/>
              </a:spcBef>
              <a:spcAft>
                <a:spcPct val="0"/>
              </a:spcAft>
              <a:buClrTx/>
              <a:buSzTx/>
              <a:buFontTx/>
              <a:buNone/>
              <a:tabLst/>
              <a:defRPr/>
            </a:pPr>
            <a:fld id="{4A878B62-E79F-466F-AED6-D4DA6056C977}" type="slidenum">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rPr>
              <a:pPr marL="0" marR="0" lvl="0" indent="0" algn="r" defTabSz="931726"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p:txBody>
      </p:sp>
    </p:spTree>
    <p:extLst>
      <p:ext uri="{BB962C8B-B14F-4D97-AF65-F5344CB8AC3E}">
        <p14:creationId xmlns:p14="http://schemas.microsoft.com/office/powerpoint/2010/main" val="313252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pPr>
            <a:r>
              <a:rPr lang="en-US" dirty="0">
                <a:solidFill>
                  <a:prstClr val="black"/>
                </a:solidFill>
                <a:cs typeface="Arial" pitchFamily="34" charset="0"/>
              </a:rPr>
              <a:t>Polio is:</a:t>
            </a:r>
          </a:p>
          <a:p>
            <a:pPr marL="174708" indent="-174708">
              <a:lnSpc>
                <a:spcPct val="125000"/>
              </a:lnSpc>
              <a:buFont typeface="Arial" panose="020B0604020202020204" pitchFamily="34" charset="0"/>
              <a:buChar char="•"/>
            </a:pPr>
            <a:r>
              <a:rPr lang="en-US" dirty="0">
                <a:solidFill>
                  <a:prstClr val="black"/>
                </a:solidFill>
                <a:cs typeface="Arial" pitchFamily="34" charset="0"/>
              </a:rPr>
              <a:t>Caused by the poliovirus</a:t>
            </a:r>
          </a:p>
          <a:p>
            <a:pPr marL="174708" indent="-174708">
              <a:lnSpc>
                <a:spcPct val="125000"/>
              </a:lnSpc>
              <a:buFont typeface="Arial" panose="020B0604020202020204" pitchFamily="34" charset="0"/>
              <a:buChar char="•"/>
            </a:pPr>
            <a:r>
              <a:rPr lang="en-US" dirty="0">
                <a:solidFill>
                  <a:prstClr val="black"/>
                </a:solidFill>
                <a:cs typeface="Arial" pitchFamily="34" charset="0"/>
              </a:rPr>
              <a:t>Can cause lifelong paralysis</a:t>
            </a:r>
          </a:p>
          <a:p>
            <a:pPr marL="174708" indent="-174708">
              <a:lnSpc>
                <a:spcPct val="125000"/>
              </a:lnSpc>
              <a:buFont typeface="Arial" panose="020B0604020202020204" pitchFamily="34" charset="0"/>
              <a:buChar char="•"/>
            </a:pPr>
            <a:r>
              <a:rPr lang="en-US" dirty="0">
                <a:solidFill>
                  <a:prstClr val="black"/>
                </a:solidFill>
                <a:cs typeface="Arial" pitchFamily="34" charset="0"/>
              </a:rPr>
              <a:t>Primarily affects children under age 5</a:t>
            </a:r>
          </a:p>
          <a:p>
            <a:pPr marL="174708" indent="-174708">
              <a:lnSpc>
                <a:spcPct val="125000"/>
              </a:lnSpc>
              <a:buFont typeface="Arial" panose="020B0604020202020204" pitchFamily="34" charset="0"/>
              <a:buChar char="•"/>
            </a:pPr>
            <a:r>
              <a:rPr lang="en-US" dirty="0">
                <a:solidFill>
                  <a:prstClr val="black"/>
                </a:solidFill>
                <a:cs typeface="Arial" pitchFamily="34" charset="0"/>
              </a:rPr>
              <a:t>Incurable</a:t>
            </a:r>
          </a:p>
          <a:p>
            <a:pPr marL="174708" indent="-174708">
              <a:lnSpc>
                <a:spcPct val="125000"/>
              </a:lnSpc>
              <a:buFont typeface="Arial" panose="020B0604020202020204" pitchFamily="34" charset="0"/>
              <a:buChar char="•"/>
            </a:pPr>
            <a:r>
              <a:rPr lang="en-US" dirty="0">
                <a:solidFill>
                  <a:prstClr val="black"/>
                </a:solidFill>
                <a:cs typeface="Arial" pitchFamily="34" charset="0"/>
              </a:rPr>
              <a:t>Can be prevented by a safe and effective vaccine</a:t>
            </a:r>
          </a:p>
        </p:txBody>
      </p:sp>
      <p:sp>
        <p:nvSpPr>
          <p:cNvPr id="4" name="Slide Number Placeholder 3"/>
          <p:cNvSpPr>
            <a:spLocks noGrp="1"/>
          </p:cNvSpPr>
          <p:nvPr>
            <p:ph type="sldNum" sz="quarter" idx="10"/>
          </p:nvPr>
        </p:nvSpPr>
        <p:spPr/>
        <p:txBody>
          <a:bodyPr/>
          <a:lstStyle/>
          <a:p>
            <a:fld id="{DE390F79-BB99-44DC-97DB-FE7DF16A110F}" type="slidenum">
              <a:rPr lang="en-US" smtClean="0"/>
              <a:t>9</a:t>
            </a:fld>
            <a:endParaRPr lang="en-US" dirty="0"/>
          </a:p>
        </p:txBody>
      </p:sp>
    </p:spTree>
    <p:extLst>
      <p:ext uri="{BB962C8B-B14F-4D97-AF65-F5344CB8AC3E}">
        <p14:creationId xmlns:p14="http://schemas.microsoft.com/office/powerpoint/2010/main" val="53902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Over the next couple of years, hundreds</a:t>
            </a:r>
            <a:r>
              <a:rPr lang="en-US" baseline="0" dirty="0"/>
              <a:t> of millions of children will continue to be immunized against polio to protect the gains we have made in up to 60 countries which requires over 150,000 polio workers all supported by the Global Polio Eradication Initiative.  </a:t>
            </a:r>
          </a:p>
          <a:p>
            <a:endParaRPr lang="en-US" baseline="0" dirty="0"/>
          </a:p>
          <a:p>
            <a:r>
              <a:rPr lang="en-US" baseline="0" dirty="0"/>
              <a:t>And as cases continue to decline, methods to detect the disease are already intensifying by testing samples from people AND expanding activities to detect virus in sewer systems in an increasing number of high risk countries to be absolutely sure there is no poliovirus. If a virus is found in the sewage system, an expert committee of the partnership determines if an immunization response is needed.  </a:t>
            </a:r>
          </a:p>
          <a:p>
            <a:endParaRPr lang="en-US" baseline="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10</a:t>
            </a:fld>
            <a:endParaRPr lang="en-US" dirty="0"/>
          </a:p>
        </p:txBody>
      </p:sp>
    </p:spTree>
    <p:extLst>
      <p:ext uri="{BB962C8B-B14F-4D97-AF65-F5344CB8AC3E}">
        <p14:creationId xmlns:p14="http://schemas.microsoft.com/office/powerpoint/2010/main" val="3831466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Contributions of c</a:t>
            </a:r>
            <a:r>
              <a:rPr lang="en-US" dirty="0"/>
              <a:t>ash and District Designated Funds will</a:t>
            </a:r>
            <a:r>
              <a:rPr lang="en-US" baseline="0" dirty="0"/>
              <a:t> help meet the goals of our fundraising campaign. </a:t>
            </a:r>
            <a:r>
              <a:rPr lang="en-US" b="1" dirty="0"/>
              <a:t>Contributions to PolioPlus</a:t>
            </a:r>
            <a:r>
              <a:rPr lang="en-US" b="1" baseline="0" dirty="0"/>
              <a:t> </a:t>
            </a:r>
            <a:r>
              <a:rPr lang="en-US" b="1" dirty="0"/>
              <a:t>qualify for Paul Harris Fellow and Major Donor recognition.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All clubs are being asked to contribute at least US$1500 and Districts are being asked to contribute 20% of their DDF.  </a:t>
            </a: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a:t>Districts</a:t>
            </a:r>
            <a:r>
              <a:rPr lang="en-US" b="0" baseline="0" dirty="0"/>
              <a:t> that annually give 20% or more of the DDF to PolioPlus will receive certificates of appreciation, and district that give 20% of their DDF, dating back to 2013-14 until polio eradication is certified, will be recognized on a plaque at Rotary world headquarters.  </a:t>
            </a: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11</a:t>
            </a:fld>
            <a:endParaRPr lang="en-US" dirty="0"/>
          </a:p>
        </p:txBody>
      </p:sp>
    </p:spTree>
    <p:extLst>
      <p:ext uri="{BB962C8B-B14F-4D97-AF65-F5344CB8AC3E}">
        <p14:creationId xmlns:p14="http://schemas.microsoft.com/office/powerpoint/2010/main" val="2691355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xfrm>
            <a:off x="1181100" y="696913"/>
            <a:ext cx="4648200" cy="3486150"/>
          </a:xfrm>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itchFamily="-107" charset="0"/>
                <a:ea typeface="ヒラギノ角ゴ Pro W3" pitchFamily="-107" charset="-128"/>
                <a:cs typeface="ヒラギノ角ゴ Pro W3" pitchFamily="-107" charset="-128"/>
              </a:rPr>
              <a:t>One way to Learn, Share and Donate is through World Polio Day by hosting a special event  or tuning into the livestream on 24 October. </a:t>
            </a:r>
          </a:p>
          <a:p>
            <a:r>
              <a:rPr lang="en-US" sz="1200" kern="1200" dirty="0">
                <a:solidFill>
                  <a:schemeClr val="tx1"/>
                </a:solidFill>
                <a:effectLst/>
                <a:latin typeface="Arial" pitchFamily="-107" charset="0"/>
                <a:ea typeface="ヒラギノ角ゴ Pro W3" pitchFamily="-107" charset="-128"/>
                <a:cs typeface="ヒラギノ角ゴ Pro W3" pitchFamily="-107" charset="-128"/>
              </a:rPr>
              <a:t> </a:t>
            </a:r>
          </a:p>
          <a:p>
            <a:r>
              <a:rPr lang="en-US" sz="1200" kern="1200" dirty="0">
                <a:solidFill>
                  <a:schemeClr val="tx1"/>
                </a:solidFill>
                <a:effectLst/>
                <a:latin typeface="Arial" pitchFamily="-107" charset="0"/>
                <a:ea typeface="ヒラギノ角ゴ Pro W3" pitchFamily="-107" charset="-128"/>
                <a:cs typeface="ヒラギノ角ゴ Pro W3" pitchFamily="-107" charset="-128"/>
              </a:rPr>
              <a:t>Clubs and districts are encouraged to register their events at </a:t>
            </a:r>
            <a:r>
              <a:rPr lang="en-US" sz="1200" b="1" u="sng" kern="1200" dirty="0">
                <a:solidFill>
                  <a:schemeClr val="tx2">
                    <a:lumMod val="40000"/>
                    <a:lumOff val="60000"/>
                  </a:schemeClr>
                </a:solidFill>
                <a:effectLst/>
                <a:latin typeface="Arial" pitchFamily="-107" charset="0"/>
                <a:ea typeface="ヒラギノ角ゴ Pro W3" pitchFamily="-107" charset="-128"/>
                <a:cs typeface="ヒラギノ角ゴ Pro W3" pitchFamily="-107" charset="-128"/>
              </a:rPr>
              <a:t>endpolio.org </a:t>
            </a:r>
            <a:r>
              <a:rPr lang="en-US" sz="1200" kern="1200" dirty="0">
                <a:solidFill>
                  <a:schemeClr val="tx1"/>
                </a:solidFill>
                <a:effectLst/>
                <a:latin typeface="Arial" pitchFamily="-107" charset="0"/>
                <a:ea typeface="ヒラギノ角ゴ Pro W3" pitchFamily="-107" charset="-128"/>
                <a:cs typeface="ヒラギノ角ゴ Pro W3" pitchFamily="-107" charset="-128"/>
              </a:rPr>
              <a:t>where you will find updates and resources related to World Polio Day. </a:t>
            </a:r>
          </a:p>
          <a:p>
            <a:r>
              <a:rPr lang="en-US" sz="1200" kern="1200" dirty="0">
                <a:solidFill>
                  <a:schemeClr val="tx1"/>
                </a:solidFill>
                <a:effectLst/>
                <a:latin typeface="Arial" pitchFamily="-107" charset="0"/>
                <a:ea typeface="ヒラギノ角ゴ Pro W3" pitchFamily="-107" charset="-128"/>
                <a:cs typeface="ヒラギノ角ゴ Pro W3" pitchFamily="-107" charset="-128"/>
              </a:rPr>
              <a:t> </a:t>
            </a:r>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726" eaLnBrk="0" hangingPunct="0">
              <a:defRPr sz="2400">
                <a:solidFill>
                  <a:schemeClr val="tx1"/>
                </a:solidFill>
                <a:latin typeface="Arial" pitchFamily="34" charset="0"/>
                <a:ea typeface="ＭＳ Ｐゴシック" pitchFamily="34" charset="-128"/>
              </a:defRPr>
            </a:lvl1pPr>
            <a:lvl2pPr marL="742841" indent="-285708" defTabSz="931726" eaLnBrk="0" hangingPunct="0">
              <a:defRPr sz="2400">
                <a:solidFill>
                  <a:schemeClr val="tx1"/>
                </a:solidFill>
                <a:latin typeface="Arial" pitchFamily="34" charset="0"/>
                <a:ea typeface="ＭＳ Ｐゴシック" pitchFamily="34" charset="-128"/>
              </a:defRPr>
            </a:lvl2pPr>
            <a:lvl3pPr marL="1142833" indent="-228567" defTabSz="931726" eaLnBrk="0" hangingPunct="0">
              <a:defRPr sz="2400">
                <a:solidFill>
                  <a:schemeClr val="tx1"/>
                </a:solidFill>
                <a:latin typeface="Arial" pitchFamily="34" charset="0"/>
                <a:ea typeface="ＭＳ Ｐゴシック" pitchFamily="34" charset="-128"/>
              </a:defRPr>
            </a:lvl3pPr>
            <a:lvl4pPr marL="1599965" indent="-228567" defTabSz="931726" eaLnBrk="0" hangingPunct="0">
              <a:defRPr sz="2400">
                <a:solidFill>
                  <a:schemeClr val="tx1"/>
                </a:solidFill>
                <a:latin typeface="Arial" pitchFamily="34" charset="0"/>
                <a:ea typeface="ＭＳ Ｐゴシック" pitchFamily="34" charset="-128"/>
              </a:defRPr>
            </a:lvl4pPr>
            <a:lvl5pPr marL="2057099" indent="-228567" defTabSz="931726" eaLnBrk="0" hangingPunct="0">
              <a:defRPr sz="2400">
                <a:solidFill>
                  <a:schemeClr val="tx1"/>
                </a:solidFill>
                <a:latin typeface="Arial" pitchFamily="34" charset="0"/>
                <a:ea typeface="ＭＳ Ｐゴシック" pitchFamily="34" charset="-128"/>
              </a:defRPr>
            </a:lvl5pPr>
            <a:lvl6pPr marL="2514232"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364"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498"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630" indent="-228567" defTabSz="931726"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878B62-E79F-466F-AED6-D4DA6056C977}" type="slidenum">
              <a:rPr lang="en-US" sz="1200"/>
              <a:pPr/>
              <a:t>12</a:t>
            </a:fld>
            <a:endParaRPr lang="en-US" sz="1200" dirty="0"/>
          </a:p>
        </p:txBody>
      </p:sp>
    </p:spTree>
    <p:extLst>
      <p:ext uri="{BB962C8B-B14F-4D97-AF65-F5344CB8AC3E}">
        <p14:creationId xmlns:p14="http://schemas.microsoft.com/office/powerpoint/2010/main" val="2104816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Recommended resources: </a:t>
            </a:r>
            <a:endParaRPr lang="en-US" dirty="0"/>
          </a:p>
          <a:p>
            <a:pPr marL="174708" indent="-174708" defTabSz="931774">
              <a:buFont typeface="Arial" panose="020B0604020202020204" pitchFamily="34" charset="0"/>
              <a:buChar char="•"/>
              <a:defRPr/>
            </a:pPr>
            <a:r>
              <a:rPr lang="en-US" b="1" dirty="0"/>
              <a:t>Rotary videos:</a:t>
            </a:r>
            <a:r>
              <a:rPr lang="en-US" dirty="0"/>
              <a:t> Videos produced by Rotary International’s broadcast media department are viewable at www.vimeo.com/rotary; most can be embedded or downloaded</a:t>
            </a:r>
            <a:r>
              <a:rPr lang="en-US" dirty="0">
                <a:solidFill>
                  <a:srgbClr val="585858"/>
                </a:solidFill>
                <a:latin typeface="Georgia" pitchFamily="18" charset="0"/>
              </a:rPr>
              <a:t>. Be sure to search for “Our Causes” to find most TRF videos.</a:t>
            </a:r>
            <a:endParaRPr lang="en-US" dirty="0"/>
          </a:p>
          <a:p>
            <a:pPr marL="174708" indent="-174708">
              <a:buFont typeface="Arial" panose="020B0604020202020204" pitchFamily="34" charset="0"/>
              <a:buChar char="•"/>
            </a:pPr>
            <a:r>
              <a:rPr lang="en-US" b="1" dirty="0"/>
              <a:t>The Rotary International/Rotary Foundation Annual Report: </a:t>
            </a:r>
            <a:r>
              <a:rPr lang="en-US" dirty="0"/>
              <a:t>Online report of the major events and achievements of the 2016-17 Rotary year, along with highlights from audited financial statements (https://www.rotary.org/en/annual-report-2017).</a:t>
            </a:r>
          </a:p>
          <a:p>
            <a:pPr marL="174708" indent="-174708">
              <a:buFont typeface="Arial" panose="020B0604020202020204" pitchFamily="34" charset="0"/>
              <a:buChar char="•"/>
            </a:pPr>
            <a:r>
              <a:rPr lang="en-US" b="1" dirty="0"/>
              <a:t>Rotary Foundation Facts: </a:t>
            </a:r>
            <a:r>
              <a:rPr lang="en-US" dirty="0"/>
              <a:t>This brochure, suitable for general distribution, gives a brief, statistical overview of the Foundation, its programs, and contribution information. </a:t>
            </a:r>
          </a:p>
          <a:p>
            <a:pPr marL="174708" indent="-174708" defTabSz="931774">
              <a:buFont typeface="Arial" panose="020B0604020202020204" pitchFamily="34" charset="0"/>
              <a:buChar char="•"/>
              <a:defRPr/>
            </a:pPr>
            <a:r>
              <a:rPr lang="en-US" b="1" dirty="0"/>
              <a:t>The Rotary Foundation Reference Guide: </a:t>
            </a:r>
            <a:r>
              <a:rPr lang="en-US" dirty="0"/>
              <a:t>https://www.rotary.org/myrotary/en/document/rotary-foundation-reference-guide</a:t>
            </a:r>
          </a:p>
          <a:p>
            <a:pPr marL="174708" indent="-174708">
              <a:buFont typeface="Arial" panose="020B0604020202020204" pitchFamily="34" charset="0"/>
              <a:buChar char="•"/>
            </a:pPr>
            <a:r>
              <a:rPr lang="en-US" b="1" dirty="0"/>
              <a:t>My Rotary Fundraising page</a:t>
            </a:r>
            <a:r>
              <a:rPr lang="en-US" dirty="0"/>
              <a:t>: www.rotary.org/myrotary/en/learning-reference/learn-topic/fundraising</a:t>
            </a:r>
          </a:p>
          <a:p>
            <a:pPr marL="174708" indent="-174708">
              <a:buFont typeface="Arial" panose="020B0604020202020204" pitchFamily="34" charset="0"/>
              <a:buChar char="•"/>
            </a:pPr>
            <a:r>
              <a:rPr lang="en-US" b="1" dirty="0"/>
              <a:t>Rotary Direct:</a:t>
            </a:r>
            <a:r>
              <a:rPr lang="en-US" dirty="0"/>
              <a:t> The Foundation’s recurring-giving program has a list of answers to frequently asked questions.</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8BAB0936-A299-40F2-A345-9E79BAA43F3C}" type="slidenum">
              <a:rPr lang="en-US" smtClean="0"/>
              <a:t>14</a:t>
            </a:fld>
            <a:endParaRPr lang="en-US" dirty="0"/>
          </a:p>
        </p:txBody>
      </p:sp>
    </p:spTree>
    <p:extLst>
      <p:ext uri="{BB962C8B-B14F-4D97-AF65-F5344CB8AC3E}">
        <p14:creationId xmlns:p14="http://schemas.microsoft.com/office/powerpoint/2010/main" val="14991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15000"/>
              </a:lnSpc>
              <a:spcAft>
                <a:spcPts val="1019"/>
              </a:spcAft>
              <a:defRPr/>
            </a:pPr>
            <a:endParaRPr lang="en-US" dirty="0">
              <a:solidFill>
                <a:prstClr val="black"/>
              </a:solidFill>
              <a:latin typeface="Georgia" panose="02040502050405020303" pitchFamily="18" charset="0"/>
              <a:ea typeface="SimSun"/>
              <a:cs typeface="Times New Roman"/>
            </a:endParaRPr>
          </a:p>
          <a:p>
            <a:pPr defTabSz="931774">
              <a:lnSpc>
                <a:spcPct val="115000"/>
              </a:lnSpc>
              <a:spcAft>
                <a:spcPts val="1019"/>
              </a:spcAft>
              <a:defRPr/>
            </a:pPr>
            <a:r>
              <a:rPr lang="en-US" dirty="0">
                <a:solidFill>
                  <a:prstClr val="black"/>
                </a:solidFill>
                <a:latin typeface="Georgia" panose="02040502050405020303" pitchFamily="18" charset="0"/>
                <a:ea typeface="SimSun"/>
                <a:cs typeface="Times New Roman"/>
              </a:rPr>
              <a:t>Now that you know why it’s important to support the Annual Fund, here are a few ideas for helping your club have a strong Annual Fund. </a:t>
            </a:r>
            <a:endParaRPr lang="en-US" dirty="0">
              <a:solidFill>
                <a:prstClr val="black"/>
              </a:solidFill>
              <a:latin typeface="Georgia" panose="02040502050405020303" pitchFamily="18" charset="0"/>
              <a:cs typeface="Arial" pitchFamily="34" charset="0"/>
            </a:endParaRPr>
          </a:p>
          <a:p>
            <a:endParaRPr lang="en-US" b="1" dirty="0">
              <a:latin typeface="Georgia" panose="02040502050405020303" pitchFamily="18" charset="0"/>
            </a:endParaRPr>
          </a:p>
          <a:p>
            <a:r>
              <a:rPr lang="en-US" b="1" dirty="0">
                <a:latin typeface="Georgia" panose="02040502050405020303" pitchFamily="18" charset="0"/>
              </a:rPr>
              <a:t>1. </a:t>
            </a:r>
            <a:r>
              <a:rPr lang="en-US" b="1" dirty="0"/>
              <a:t>Set fundraising goals: </a:t>
            </a:r>
            <a:r>
              <a:rPr lang="en-US" dirty="0"/>
              <a:t>Clubs</a:t>
            </a:r>
            <a:r>
              <a:rPr lang="en-US" baseline="0" dirty="0"/>
              <a:t> that set a goal achieve higher levels of giving than clubs that do not. C</a:t>
            </a:r>
            <a:r>
              <a:rPr lang="en-US" dirty="0"/>
              <a:t>onsider setting at</a:t>
            </a:r>
            <a:r>
              <a:rPr lang="en-US" baseline="0" dirty="0"/>
              <a:t> minimum an Annual Fund and PolioPlus goal</a:t>
            </a:r>
            <a:r>
              <a:rPr lang="en-US" dirty="0"/>
              <a:t>. </a:t>
            </a:r>
          </a:p>
          <a:p>
            <a:endParaRPr lang="en-US" b="1" dirty="0"/>
          </a:p>
          <a:p>
            <a:r>
              <a:rPr lang="en-US" b="1" dirty="0">
                <a:latin typeface="Georgia" panose="02040502050405020303" pitchFamily="18" charset="0"/>
              </a:rPr>
              <a:t>2. Engage new members: </a:t>
            </a:r>
            <a:r>
              <a:rPr lang="en-US" dirty="0">
                <a:latin typeface="Georgia" panose="02040502050405020303" pitchFamily="18" charset="0"/>
              </a:rPr>
              <a:t>Connect your new members with our Foundation’s good works by sharing videos, images, and statistics that show the Foundation at work. Ask new members to participate in a Foundation-funded project or invite them to support the Foundation through Rotary Direct, the Foundation’s recurring giving</a:t>
            </a:r>
            <a:r>
              <a:rPr lang="en-US" baseline="0" dirty="0">
                <a:latin typeface="Georgia" panose="02040502050405020303" pitchFamily="18" charset="0"/>
              </a:rPr>
              <a:t> program</a:t>
            </a:r>
            <a:r>
              <a:rPr lang="en-US" dirty="0">
                <a:latin typeface="Georgia" panose="02040502050405020303" pitchFamily="18" charset="0"/>
              </a:rPr>
              <a:t>.</a:t>
            </a:r>
          </a:p>
          <a:p>
            <a:endParaRPr lang="en-US" dirty="0">
              <a:latin typeface="Georgia" panose="02040502050405020303" pitchFamily="18" charset="0"/>
            </a:endParaRPr>
          </a:p>
          <a:p>
            <a:r>
              <a:rPr lang="en-US" b="1" dirty="0"/>
              <a:t>3. Hold an area of focus fundraiser: </a:t>
            </a:r>
            <a:r>
              <a:rPr lang="en-US" dirty="0"/>
              <a:t>Let your community know about the great work of Rotary by holding a fundraiser for one of our six areas of focus. This is a great opportunity to give an update about a project that your district or club is doing in one of the six areas of focus.</a:t>
            </a:r>
            <a:r>
              <a:rPr lang="en-US" baseline="0" dirty="0"/>
              <a:t> </a:t>
            </a:r>
            <a:r>
              <a:rPr lang="en-US" dirty="0"/>
              <a:t>For fundraising ideas, visit the Fundraising page in the Learning &amp; Reference section of My Rotary. </a:t>
            </a:r>
          </a:p>
          <a:p>
            <a:endParaRPr lang="en-US" dirty="0"/>
          </a:p>
          <a:p>
            <a:r>
              <a:rPr lang="en-US" dirty="0"/>
              <a:t>Go to the Learning &amp; Reference drop-down menu, choose Learn by Topic, then Fundraising.</a:t>
            </a:r>
          </a:p>
          <a:p>
            <a:endParaRPr lang="en-US" b="1" dirty="0"/>
          </a:p>
          <a:p>
            <a:r>
              <a:rPr lang="en-US" b="1" dirty="0"/>
              <a:t>4. Recognize club members: </a:t>
            </a:r>
            <a:r>
              <a:rPr lang="en-US" dirty="0"/>
              <a:t>Set aside time to thank club members for their contributions. A thank-you card can show appreciation and lead to continued support.  </a:t>
            </a:r>
          </a:p>
          <a:p>
            <a:endParaRPr lang="en-US" b="1" dirty="0"/>
          </a:p>
          <a:p>
            <a:endParaRPr lang="en-US" b="1" dirty="0"/>
          </a:p>
          <a:p>
            <a:r>
              <a:rPr lang="en-US" b="1" dirty="0"/>
              <a:t>Ask: What other methods for generating support have been successful in your club?</a:t>
            </a:r>
            <a:endParaRPr lang="en-US" dirty="0"/>
          </a:p>
          <a:p>
            <a:endParaRPr lang="en-US" dirty="0">
              <a:latin typeface="Georgia" panose="02040502050405020303" pitchFamily="18" charset="0"/>
            </a:endParaRPr>
          </a:p>
        </p:txBody>
      </p:sp>
      <p:sp>
        <p:nvSpPr>
          <p:cNvPr id="4" name="Slide Number Placeholder 3"/>
          <p:cNvSpPr>
            <a:spLocks noGrp="1"/>
          </p:cNvSpPr>
          <p:nvPr>
            <p:ph type="sldNum" sz="quarter" idx="10"/>
          </p:nvPr>
        </p:nvSpPr>
        <p:spPr/>
        <p:txBody>
          <a:bodyPr/>
          <a:lstStyle/>
          <a:p>
            <a:fld id="{8BAB0936-A299-40F2-A345-9E79BAA43F3C}" type="slidenum">
              <a:rPr lang="en-US" smtClean="0"/>
              <a:t>15</a:t>
            </a:fld>
            <a:endParaRPr lang="en-US" dirty="0"/>
          </a:p>
        </p:txBody>
      </p:sp>
    </p:spTree>
    <p:extLst>
      <p:ext uri="{BB962C8B-B14F-4D97-AF65-F5344CB8AC3E}">
        <p14:creationId xmlns:p14="http://schemas.microsoft.com/office/powerpoint/2010/main" val="294982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81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52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D299F9-0451-47D6-A03B-52C3FB903A9C}"/>
              </a:ext>
            </a:extLst>
          </p:cNvPr>
          <p:cNvSpPr>
            <a:spLocks noGrp="1"/>
          </p:cNvSpPr>
          <p:nvPr>
            <p:ph type="dt" sz="half" idx="10"/>
          </p:nvPr>
        </p:nvSpPr>
        <p:spPr/>
        <p:txBody>
          <a:bodyPr/>
          <a:lstStyle>
            <a:lvl1pPr>
              <a:defRPr/>
            </a:lvl1pPr>
          </a:lstStyle>
          <a:p>
            <a:pPr>
              <a:defRPr/>
            </a:pPr>
            <a:fld id="{5613E723-7EDB-40C6-908F-6361904F104C}" type="datetimeFigureOut">
              <a:rPr lang="en-US"/>
              <a:pPr>
                <a:defRPr/>
              </a:pPr>
              <a:t>10/2/2018</a:t>
            </a:fld>
            <a:endParaRPr lang="en-US"/>
          </a:p>
        </p:txBody>
      </p:sp>
      <p:sp>
        <p:nvSpPr>
          <p:cNvPr id="5" name="Footer Placeholder 4">
            <a:extLst>
              <a:ext uri="{FF2B5EF4-FFF2-40B4-BE49-F238E27FC236}">
                <a16:creationId xmlns:a16="http://schemas.microsoft.com/office/drawing/2014/main" id="{EEA34BC7-D6B4-48F2-9254-17462724E95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A6997BD-DDB5-4C30-A90E-F41A468D476E}"/>
              </a:ext>
            </a:extLst>
          </p:cNvPr>
          <p:cNvSpPr>
            <a:spLocks noGrp="1"/>
          </p:cNvSpPr>
          <p:nvPr>
            <p:ph type="sldNum" sz="quarter" idx="12"/>
          </p:nvPr>
        </p:nvSpPr>
        <p:spPr/>
        <p:txBody>
          <a:bodyPr/>
          <a:lstStyle>
            <a:lvl1pPr>
              <a:defRPr/>
            </a:lvl1pPr>
          </a:lstStyle>
          <a:p>
            <a:fld id="{0157E170-2AC5-4EB4-9B74-E1BC14BB8901}" type="slidenum">
              <a:rPr lang="en-US" altLang="en-US"/>
              <a:pPr/>
              <a:t>‹#›</a:t>
            </a:fld>
            <a:endParaRPr lang="en-US" altLang="en-US"/>
          </a:p>
        </p:txBody>
      </p:sp>
    </p:spTree>
    <p:extLst>
      <p:ext uri="{BB962C8B-B14F-4D97-AF65-F5344CB8AC3E}">
        <p14:creationId xmlns:p14="http://schemas.microsoft.com/office/powerpoint/2010/main" val="13229285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6" descr="RotaryMoE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596900"/>
            <a:ext cx="3679825"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defTabSz="457200"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5" name="Picture 2" descr="RotaryMBS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p:titleStyle>
    <p:bodyStyle>
      <a:lvl1pPr marL="342900" indent="-342900" algn="l" defTabSz="457200" rtl="0" eaLnBrk="0" fontAlgn="base" hangingPunct="0">
        <a:spcBef>
          <a:spcPct val="20000"/>
        </a:spcBef>
        <a:spcAft>
          <a:spcPct val="0"/>
        </a:spcAft>
        <a:buFont typeface="Arial" pitchFamily="34" charset="0"/>
        <a:defRPr sz="3200" kern="1200">
          <a:solidFill>
            <a:srgbClr val="585858"/>
          </a:solidFill>
          <a:latin typeface="+mn-lt"/>
          <a:ea typeface="MS PGothic" pitchFamily="34" charset="-128"/>
          <a:cs typeface="+mn-cs"/>
        </a:defRPr>
      </a:lvl1pPr>
      <a:lvl2pPr marL="457200" algn="l" defTabSz="457200" rtl="0" eaLnBrk="0" fontAlgn="base" hangingPunct="0">
        <a:spcBef>
          <a:spcPct val="20000"/>
        </a:spcBef>
        <a:spcAft>
          <a:spcPct val="0"/>
        </a:spcAft>
        <a:buFont typeface="Arial" pitchFamily="34" charset="0"/>
        <a:defRPr sz="2800" kern="1200">
          <a:solidFill>
            <a:srgbClr val="585858"/>
          </a:solidFill>
          <a:latin typeface="+mn-lt"/>
          <a:ea typeface="MS PGothic" pitchFamily="34" charset="-128"/>
          <a:cs typeface="+mn-cs"/>
        </a:defRPr>
      </a:lvl2pPr>
      <a:lvl3pPr marL="914400" algn="l" defTabSz="457200" rtl="0" eaLnBrk="0" fontAlgn="base" hangingPunct="0">
        <a:spcBef>
          <a:spcPct val="20000"/>
        </a:spcBef>
        <a:spcAft>
          <a:spcPct val="0"/>
        </a:spcAft>
        <a:buFont typeface="Arial" pitchFamily="34" charset="0"/>
        <a:defRPr sz="2400" kern="1200">
          <a:solidFill>
            <a:srgbClr val="585858"/>
          </a:solidFill>
          <a:latin typeface="+mn-lt"/>
          <a:ea typeface="MS PGothic" pitchFamily="34" charset="-128"/>
          <a:cs typeface="+mn-cs"/>
        </a:defRPr>
      </a:lvl3pPr>
      <a:lvl4pPr marL="13716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4pPr>
      <a:lvl5pPr marL="1828800" algn="l" defTabSz="457200" rtl="0" eaLnBrk="0" fontAlgn="base" hangingPunct="0">
        <a:spcBef>
          <a:spcPct val="20000"/>
        </a:spcBef>
        <a:spcAft>
          <a:spcPct val="0"/>
        </a:spcAft>
        <a:buFont typeface="Arial" pitchFamily="34" charset="0"/>
        <a:defRPr sz="2000" kern="1200">
          <a:solidFill>
            <a:srgbClr val="585858"/>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rotary.org/myrotary/en/learning-reference/learn-topic/fundraising" TargetMode="External"/><Relationship Id="rId3" Type="http://schemas.openxmlformats.org/officeDocument/2006/relationships/notesSlide" Target="../notesSlides/notesSlide8.xml"/><Relationship Id="rId7" Type="http://schemas.openxmlformats.org/officeDocument/2006/relationships/hyperlink" Target="https://www.rotary.org/myrotary/en/document/rotary-foundation-reference-guide"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hyperlink" Target="https://www.rotary.org/myrotary/en/document/rotary-foundation-facts" TargetMode="External"/><Relationship Id="rId5" Type="http://schemas.openxmlformats.org/officeDocument/2006/relationships/hyperlink" Target="https://www.rotary.org/en/annual-report-2017" TargetMode="External"/><Relationship Id="rId4" Type="http://schemas.openxmlformats.org/officeDocument/2006/relationships/hyperlink" Target="https://vimeo.com/rotary" TargetMode="External"/><Relationship Id="rId9" Type="http://schemas.openxmlformats.org/officeDocument/2006/relationships/hyperlink" Target="https://www.rotary.org/myrotary/en/document/rotary-direct-frequently-asked-questions"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2834" y="296884"/>
            <a:ext cx="5339197" cy="551015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5400" b="1" spc="-150" dirty="0">
                <a:solidFill>
                  <a:srgbClr val="FFFFFF"/>
                </a:solidFill>
                <a:latin typeface="Arial Narrow Bold"/>
                <a:cs typeface="Arial Narrow Bold"/>
              </a:rPr>
              <a:t>Rotary</a:t>
            </a:r>
          </a:p>
          <a:p>
            <a:pPr algn="l">
              <a:defRPr/>
            </a:pPr>
            <a:r>
              <a:rPr lang="en-US" sz="5400" b="1" spc="-150" dirty="0">
                <a:solidFill>
                  <a:srgbClr val="FFFFFF"/>
                </a:solidFill>
                <a:latin typeface="Arial Narrow Bold"/>
                <a:cs typeface="Arial Narrow Bold"/>
              </a:rPr>
              <a:t>Foundation &amp; </a:t>
            </a:r>
          </a:p>
          <a:p>
            <a:pPr algn="l">
              <a:defRPr/>
            </a:pPr>
            <a:r>
              <a:rPr lang="en-US" sz="5400" b="1" spc="-150" dirty="0">
                <a:solidFill>
                  <a:srgbClr val="FFFFFF"/>
                </a:solidFill>
                <a:latin typeface="Arial Narrow Bold"/>
                <a:cs typeface="Arial Narrow Bold"/>
              </a:rPr>
              <a:t>  Grants                   Management</a:t>
            </a:r>
          </a:p>
          <a:p>
            <a:pPr algn="l">
              <a:defRPr/>
            </a:pPr>
            <a:r>
              <a:rPr lang="en-US" sz="5400" b="1" spc="-150" dirty="0">
                <a:solidFill>
                  <a:srgbClr val="FFFFFF"/>
                </a:solidFill>
                <a:latin typeface="Arial Narrow Bold"/>
                <a:cs typeface="Arial Narrow Bold"/>
              </a:rPr>
              <a:t>  Seminar</a:t>
            </a:r>
          </a:p>
          <a:p>
            <a:pPr algn="l">
              <a:defRPr/>
            </a:pPr>
            <a:endParaRPr lang="en-US" sz="3200" b="1" spc="-150" dirty="0">
              <a:solidFill>
                <a:srgbClr val="FFFFFF"/>
              </a:solidFill>
              <a:latin typeface="Arial Narrow Bold"/>
              <a:cs typeface="Arial Narrow Bold"/>
            </a:endParaRPr>
          </a:p>
          <a:p>
            <a:pPr algn="l">
              <a:defRPr/>
            </a:pPr>
            <a:r>
              <a:rPr lang="en-US" sz="3200" b="1" spc="-150" dirty="0">
                <a:solidFill>
                  <a:srgbClr val="FFFFFF"/>
                </a:solidFill>
                <a:latin typeface="Arial Narrow Bold"/>
                <a:cs typeface="Arial Narrow Bold"/>
              </a:rPr>
              <a:t>District 7670 – September 29, 2018</a:t>
            </a:r>
          </a:p>
          <a:p>
            <a:pPr algn="l">
              <a:defRPr/>
            </a:pPr>
            <a:endParaRPr lang="en-US" sz="5400" b="1" spc="-150" dirty="0">
              <a:solidFill>
                <a:srgbClr val="FFFFFF"/>
              </a:solidFill>
              <a:latin typeface="Arial Narrow Bold"/>
              <a:cs typeface="Arial Narrow Bold"/>
            </a:endParaRPr>
          </a:p>
          <a:p>
            <a:pPr algn="l">
              <a:defRPr/>
            </a:pPr>
            <a:endParaRPr lang="en-US" sz="5400" b="1" spc="-150" dirty="0">
              <a:solidFill>
                <a:srgbClr val="FFFFFF"/>
              </a:solidFill>
              <a:latin typeface="Arial Narrow Bold"/>
              <a:cs typeface="Arial Narrow Bold"/>
            </a:endParaRPr>
          </a:p>
          <a:p>
            <a:pPr algn="l">
              <a:defRPr/>
            </a:pPr>
            <a:endParaRPr lang="en-US" sz="5400" b="1" spc="-150" dirty="0">
              <a:solidFill>
                <a:srgbClr val="FFFFFF"/>
              </a:solidFill>
              <a:latin typeface="Arial Narrow Bold"/>
              <a:cs typeface="Arial Narrow Bold"/>
            </a:endParaRPr>
          </a:p>
        </p:txBody>
      </p:sp>
      <p:sp>
        <p:nvSpPr>
          <p:cNvPr id="4099" name="Title 1"/>
          <p:cNvSpPr txBox="1">
            <a:spLocks/>
          </p:cNvSpPr>
          <p:nvPr/>
        </p:nvSpPr>
        <p:spPr bwMode="auto">
          <a:xfrm>
            <a:off x="372834" y="4396033"/>
            <a:ext cx="45719" cy="4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lnSpc>
                <a:spcPct val="90000"/>
              </a:lnSpc>
            </a:pPr>
            <a:endParaRPr lang="en-US" sz="3600" dirty="0">
              <a:solidFill>
                <a:srgbClr val="FFFFFF"/>
              </a:solidFill>
              <a:latin typeface="Arial" pitchFamily="34" charset="0"/>
              <a:ea typeface="+mn-ea"/>
              <a:cs typeface="Arial" pitchFamily="34" charset="0"/>
            </a:endParaRPr>
          </a:p>
        </p:txBody>
      </p:sp>
      <p:pic>
        <p:nvPicPr>
          <p:cNvPr id="4" name="Picture 3" descr="T1819EN_PMS-C.jpg"/>
          <p:cNvPicPr>
            <a:picLocks noChangeAspect="1"/>
          </p:cNvPicPr>
          <p:nvPr/>
        </p:nvPicPr>
        <p:blipFill>
          <a:blip r:embed="rId3"/>
          <a:stretch>
            <a:fillRect/>
          </a:stretch>
        </p:blipFill>
        <p:spPr>
          <a:xfrm>
            <a:off x="6090904" y="4703009"/>
            <a:ext cx="1525905" cy="17625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52400" y="533401"/>
            <a:ext cx="9753600" cy="523220"/>
          </a:xfrm>
          <a:prstGeom prst="rect">
            <a:avLst/>
          </a:prstGeom>
          <a:noFill/>
        </p:spPr>
        <p:txBody>
          <a:bodyPr wrap="square" rtlCol="0">
            <a:spAutoFit/>
          </a:bodyPr>
          <a:lstStyle/>
          <a:p>
            <a:r>
              <a:rPr lang="en-US" sz="2800" dirty="0">
                <a:solidFill>
                  <a:schemeClr val="bg1"/>
                </a:solidFill>
                <a:latin typeface="Arial Narrow" pitchFamily="34" charset="0"/>
              </a:rPr>
              <a:t>Polio Immunization Campaigns &amp; Surveillance Continues/Intensifies</a:t>
            </a:r>
          </a:p>
        </p:txBody>
      </p:sp>
      <p:grpSp>
        <p:nvGrpSpPr>
          <p:cNvPr id="9" name="Group 8"/>
          <p:cNvGrpSpPr/>
          <p:nvPr/>
        </p:nvGrpSpPr>
        <p:grpSpPr>
          <a:xfrm>
            <a:off x="571500" y="1934635"/>
            <a:ext cx="2362199" cy="3065213"/>
            <a:chOff x="457201" y="1836005"/>
            <a:chExt cx="2362199" cy="3065213"/>
          </a:xfrm>
        </p:grpSpPr>
        <p:grpSp>
          <p:nvGrpSpPr>
            <p:cNvPr id="3" name="Group 2"/>
            <p:cNvGrpSpPr/>
            <p:nvPr/>
          </p:nvGrpSpPr>
          <p:grpSpPr>
            <a:xfrm>
              <a:off x="457201" y="3657600"/>
              <a:ext cx="2362199" cy="1243618"/>
              <a:chOff x="457201" y="3657600"/>
              <a:chExt cx="2362199" cy="1243618"/>
            </a:xfrm>
          </p:grpSpPr>
          <p:sp>
            <p:nvSpPr>
              <p:cNvPr id="6" name="Rectangle 13"/>
              <p:cNvSpPr/>
              <p:nvPr/>
            </p:nvSpPr>
            <p:spPr>
              <a:xfrm>
                <a:off x="457201" y="3657600"/>
                <a:ext cx="2362199" cy="1243618"/>
              </a:xfrm>
              <a:custGeom>
                <a:avLst/>
                <a:gdLst>
                  <a:gd name="connsiteX0" fmla="*/ 0 w 4368800"/>
                  <a:gd name="connsiteY0" fmla="*/ 0 h 3417481"/>
                  <a:gd name="connsiteX1" fmla="*/ 4368800 w 4368800"/>
                  <a:gd name="connsiteY1" fmla="*/ 0 h 3417481"/>
                  <a:gd name="connsiteX2" fmla="*/ 4368800 w 4368800"/>
                  <a:gd name="connsiteY2" fmla="*/ 3417481 h 3417481"/>
                  <a:gd name="connsiteX3" fmla="*/ 0 w 4368800"/>
                  <a:gd name="connsiteY3" fmla="*/ 3417481 h 3417481"/>
                  <a:gd name="connsiteX4" fmla="*/ 0 w 4368800"/>
                  <a:gd name="connsiteY4" fmla="*/ 0 h 3417481"/>
                  <a:gd name="connsiteX0" fmla="*/ 0 w 4368800"/>
                  <a:gd name="connsiteY0" fmla="*/ 0 h 3417481"/>
                  <a:gd name="connsiteX1" fmla="*/ 4368800 w 4368800"/>
                  <a:gd name="connsiteY1" fmla="*/ 0 h 3417481"/>
                  <a:gd name="connsiteX2" fmla="*/ 4356100 w 4368800"/>
                  <a:gd name="connsiteY2" fmla="*/ 2057400 h 3417481"/>
                  <a:gd name="connsiteX3" fmla="*/ 4368800 w 4368800"/>
                  <a:gd name="connsiteY3" fmla="*/ 3417481 h 3417481"/>
                  <a:gd name="connsiteX4" fmla="*/ 0 w 4368800"/>
                  <a:gd name="connsiteY4" fmla="*/ 3417481 h 3417481"/>
                  <a:gd name="connsiteX5" fmla="*/ 0 w 4368800"/>
                  <a:gd name="connsiteY5" fmla="*/ 0 h 3417481"/>
                  <a:gd name="connsiteX0" fmla="*/ 0 w 4876825"/>
                  <a:gd name="connsiteY0" fmla="*/ 0 h 3417481"/>
                  <a:gd name="connsiteX1" fmla="*/ 4368800 w 4876825"/>
                  <a:gd name="connsiteY1" fmla="*/ 0 h 3417481"/>
                  <a:gd name="connsiteX2" fmla="*/ 4876800 w 4876825"/>
                  <a:gd name="connsiteY2" fmla="*/ 1765300 h 3417481"/>
                  <a:gd name="connsiteX3" fmla="*/ 4368800 w 4876825"/>
                  <a:gd name="connsiteY3" fmla="*/ 3417481 h 3417481"/>
                  <a:gd name="connsiteX4" fmla="*/ 0 w 4876825"/>
                  <a:gd name="connsiteY4" fmla="*/ 3417481 h 3417481"/>
                  <a:gd name="connsiteX5" fmla="*/ 0 w 4876825"/>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0" h="3417481">
                    <a:moveTo>
                      <a:pt x="0" y="0"/>
                    </a:moveTo>
                    <a:lnTo>
                      <a:pt x="4368800" y="0"/>
                    </a:lnTo>
                    <a:cubicBezTo>
                      <a:pt x="4555067" y="685800"/>
                      <a:pt x="4652433" y="1028700"/>
                      <a:pt x="4876800" y="1765300"/>
                    </a:cubicBezTo>
                    <a:lnTo>
                      <a:pt x="4368800" y="3417481"/>
                    </a:lnTo>
                    <a:lnTo>
                      <a:pt x="0" y="3417481"/>
                    </a:lnTo>
                    <a:lnTo>
                      <a:pt x="0" y="0"/>
                    </a:lnTo>
                    <a:close/>
                  </a:path>
                </a:pathLst>
              </a:custGeom>
              <a:solidFill>
                <a:srgbClr val="01B4E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7" name="Shape 107"/>
              <p:cNvSpPr/>
              <p:nvPr/>
            </p:nvSpPr>
            <p:spPr>
              <a:xfrm>
                <a:off x="658195" y="3759939"/>
                <a:ext cx="1960210" cy="1038941"/>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rmAutofit fontScale="40000" lnSpcReduction="20000"/>
              </a:bodyPr>
              <a:lstStyle>
                <a:lvl1pPr algn="l">
                  <a:defRPr sz="11200">
                    <a:solidFill>
                      <a:srgbClr val="9B3788"/>
                    </a:solidFill>
                    <a:latin typeface="Arial"/>
                    <a:ea typeface="Arial"/>
                    <a:cs typeface="Arial"/>
                    <a:sym typeface="Arial"/>
                  </a:defRPr>
                </a:lvl1pPr>
              </a:lstStyle>
              <a:p>
                <a:r>
                  <a:rPr lang="en-US" sz="3600" dirty="0">
                    <a:solidFill>
                      <a:schemeClr val="bg1">
                        <a:lumMod val="85000"/>
                      </a:schemeClr>
                    </a:solidFill>
                  </a:rPr>
                  <a:t>More than</a:t>
                </a:r>
              </a:p>
              <a:p>
                <a:r>
                  <a:rPr lang="en-US" sz="4400" b="1" dirty="0">
                    <a:solidFill>
                      <a:schemeClr val="bg1"/>
                    </a:solidFill>
                    <a:latin typeface="Arial Black" charset="0"/>
                    <a:ea typeface="Arial Black" charset="0"/>
                    <a:cs typeface="Arial Black" charset="0"/>
                  </a:rPr>
                  <a:t>450 MILLION</a:t>
                </a:r>
              </a:p>
              <a:p>
                <a:r>
                  <a:rPr lang="en-US" sz="4400" b="1" dirty="0">
                    <a:solidFill>
                      <a:schemeClr val="bg1"/>
                    </a:solidFill>
                    <a:latin typeface="Arial Black" charset="0"/>
                    <a:ea typeface="Arial Black" charset="0"/>
                    <a:cs typeface="Arial Black" charset="0"/>
                  </a:rPr>
                  <a:t>CHILDREN</a:t>
                </a:r>
              </a:p>
              <a:p>
                <a:r>
                  <a:rPr lang="en-US" sz="2800" dirty="0">
                    <a:solidFill>
                      <a:schemeClr val="bg1">
                        <a:lumMod val="85000"/>
                      </a:schemeClr>
                    </a:solidFill>
                    <a:latin typeface="Arial" charset="0"/>
                    <a:ea typeface="Arial" charset="0"/>
                    <a:cs typeface="Arial" charset="0"/>
                  </a:rPr>
                  <a:t>in up to </a:t>
                </a:r>
                <a:r>
                  <a:rPr lang="en-US" sz="2800" b="1" dirty="0">
                    <a:solidFill>
                      <a:schemeClr val="bg1">
                        <a:lumMod val="85000"/>
                      </a:schemeClr>
                    </a:solidFill>
                    <a:latin typeface="Arial" charset="0"/>
                    <a:ea typeface="Arial" charset="0"/>
                    <a:cs typeface="Arial" charset="0"/>
                  </a:rPr>
                  <a:t>60 countries</a:t>
                </a:r>
                <a:r>
                  <a:rPr lang="en-US" sz="2800" dirty="0">
                    <a:solidFill>
                      <a:schemeClr val="bg1">
                        <a:lumMod val="85000"/>
                      </a:schemeClr>
                    </a:solidFill>
                    <a:latin typeface="Arial" charset="0"/>
                    <a:ea typeface="Arial" charset="0"/>
                    <a:cs typeface="Arial" charset="0"/>
                  </a:rPr>
                  <a:t> immunized every year</a:t>
                </a:r>
                <a:endParaRPr sz="2800" dirty="0">
                  <a:solidFill>
                    <a:schemeClr val="bg1">
                      <a:lumMod val="85000"/>
                    </a:schemeClr>
                  </a:solidFill>
                  <a:latin typeface="Arial" charset="0"/>
                  <a:ea typeface="Arial" charset="0"/>
                  <a:cs typeface="Arial" charset="0"/>
                </a:endParaRPr>
              </a:p>
            </p:txBody>
          </p:sp>
        </p:gr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t="-4624"/>
            <a:stretch/>
          </p:blipFill>
          <p:spPr>
            <a:xfrm>
              <a:off x="838200" y="1836005"/>
              <a:ext cx="1600200" cy="1598843"/>
            </a:xfrm>
            <a:prstGeom prst="ellipse">
              <a:avLst/>
            </a:prstGeom>
            <a:ln w="63500" cap="rnd">
              <a:solidFill>
                <a:srgbClr val="01B4E7"/>
              </a:solidFill>
            </a:ln>
            <a:effectLst/>
            <a:scene3d>
              <a:camera prst="orthographicFront"/>
              <a:lightRig rig="contrasting" dir="t">
                <a:rot lat="0" lon="0" rev="3000000"/>
              </a:lightRig>
            </a:scene3d>
            <a:sp3d contourW="7620">
              <a:bevelT w="95250" h="31750"/>
              <a:contourClr>
                <a:srgbClr val="333333"/>
              </a:contourClr>
            </a:sp3d>
          </p:spPr>
        </p:pic>
      </p:grpSp>
      <p:grpSp>
        <p:nvGrpSpPr>
          <p:cNvPr id="21" name="Group 20"/>
          <p:cNvGrpSpPr/>
          <p:nvPr/>
        </p:nvGrpSpPr>
        <p:grpSpPr>
          <a:xfrm>
            <a:off x="6096000" y="1828800"/>
            <a:ext cx="2465349" cy="3171048"/>
            <a:chOff x="5840451" y="1784475"/>
            <a:chExt cx="2465349" cy="3171048"/>
          </a:xfrm>
        </p:grpSpPr>
        <p:grpSp>
          <p:nvGrpSpPr>
            <p:cNvPr id="20" name="Group 19"/>
            <p:cNvGrpSpPr/>
            <p:nvPr/>
          </p:nvGrpSpPr>
          <p:grpSpPr>
            <a:xfrm>
              <a:off x="5840451" y="3657600"/>
              <a:ext cx="2465349" cy="1297923"/>
              <a:chOff x="5840451" y="3657600"/>
              <a:chExt cx="2465349" cy="1297923"/>
            </a:xfrm>
          </p:grpSpPr>
          <p:sp>
            <p:nvSpPr>
              <p:cNvPr id="5" name="Rectangle 13"/>
              <p:cNvSpPr/>
              <p:nvPr/>
            </p:nvSpPr>
            <p:spPr>
              <a:xfrm>
                <a:off x="5840451" y="3657600"/>
                <a:ext cx="2465349" cy="1297923"/>
              </a:xfrm>
              <a:custGeom>
                <a:avLst/>
                <a:gdLst>
                  <a:gd name="connsiteX0" fmla="*/ 0 w 4368800"/>
                  <a:gd name="connsiteY0" fmla="*/ 0 h 3417481"/>
                  <a:gd name="connsiteX1" fmla="*/ 4368800 w 4368800"/>
                  <a:gd name="connsiteY1" fmla="*/ 0 h 3417481"/>
                  <a:gd name="connsiteX2" fmla="*/ 4368800 w 4368800"/>
                  <a:gd name="connsiteY2" fmla="*/ 3417481 h 3417481"/>
                  <a:gd name="connsiteX3" fmla="*/ 0 w 4368800"/>
                  <a:gd name="connsiteY3" fmla="*/ 3417481 h 3417481"/>
                  <a:gd name="connsiteX4" fmla="*/ 0 w 4368800"/>
                  <a:gd name="connsiteY4" fmla="*/ 0 h 3417481"/>
                  <a:gd name="connsiteX0" fmla="*/ 0 w 4368800"/>
                  <a:gd name="connsiteY0" fmla="*/ 0 h 3417481"/>
                  <a:gd name="connsiteX1" fmla="*/ 4368800 w 4368800"/>
                  <a:gd name="connsiteY1" fmla="*/ 0 h 3417481"/>
                  <a:gd name="connsiteX2" fmla="*/ 4356100 w 4368800"/>
                  <a:gd name="connsiteY2" fmla="*/ 2057400 h 3417481"/>
                  <a:gd name="connsiteX3" fmla="*/ 4368800 w 4368800"/>
                  <a:gd name="connsiteY3" fmla="*/ 3417481 h 3417481"/>
                  <a:gd name="connsiteX4" fmla="*/ 0 w 4368800"/>
                  <a:gd name="connsiteY4" fmla="*/ 3417481 h 3417481"/>
                  <a:gd name="connsiteX5" fmla="*/ 0 w 4368800"/>
                  <a:gd name="connsiteY5" fmla="*/ 0 h 3417481"/>
                  <a:gd name="connsiteX0" fmla="*/ 0 w 4876825"/>
                  <a:gd name="connsiteY0" fmla="*/ 0 h 3417481"/>
                  <a:gd name="connsiteX1" fmla="*/ 4368800 w 4876825"/>
                  <a:gd name="connsiteY1" fmla="*/ 0 h 3417481"/>
                  <a:gd name="connsiteX2" fmla="*/ 4876800 w 4876825"/>
                  <a:gd name="connsiteY2" fmla="*/ 1765300 h 3417481"/>
                  <a:gd name="connsiteX3" fmla="*/ 4368800 w 4876825"/>
                  <a:gd name="connsiteY3" fmla="*/ 3417481 h 3417481"/>
                  <a:gd name="connsiteX4" fmla="*/ 0 w 4876825"/>
                  <a:gd name="connsiteY4" fmla="*/ 3417481 h 3417481"/>
                  <a:gd name="connsiteX5" fmla="*/ 0 w 4876825"/>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0" h="3417481">
                    <a:moveTo>
                      <a:pt x="0" y="0"/>
                    </a:moveTo>
                    <a:lnTo>
                      <a:pt x="4368800" y="0"/>
                    </a:lnTo>
                    <a:cubicBezTo>
                      <a:pt x="4555067" y="685800"/>
                      <a:pt x="4652433" y="1028700"/>
                      <a:pt x="4876800" y="1765300"/>
                    </a:cubicBezTo>
                    <a:lnTo>
                      <a:pt x="4368800" y="3417481"/>
                    </a:lnTo>
                    <a:lnTo>
                      <a:pt x="0" y="3417481"/>
                    </a:lnTo>
                    <a:lnTo>
                      <a:pt x="0" y="0"/>
                    </a:lnTo>
                    <a:close/>
                  </a:path>
                </a:pathLst>
              </a:custGeom>
              <a:solidFill>
                <a:srgbClr val="F7A81B"/>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0" name="Shape 107"/>
              <p:cNvSpPr/>
              <p:nvPr/>
            </p:nvSpPr>
            <p:spPr>
              <a:xfrm>
                <a:off x="5949620" y="3711087"/>
                <a:ext cx="2247010" cy="1190949"/>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rmAutofit fontScale="40000" lnSpcReduction="20000"/>
              </a:bodyPr>
              <a:lstStyle>
                <a:lvl1pPr algn="l">
                  <a:defRPr sz="11200">
                    <a:solidFill>
                      <a:srgbClr val="9B3788"/>
                    </a:solidFill>
                    <a:latin typeface="Arial"/>
                    <a:ea typeface="Arial"/>
                    <a:cs typeface="Arial"/>
                    <a:sym typeface="Arial"/>
                  </a:defRPr>
                </a:lvl1pPr>
              </a:lstStyle>
              <a:p>
                <a:r>
                  <a:rPr lang="en-US" sz="3600" dirty="0">
                    <a:solidFill>
                      <a:schemeClr val="bg1">
                        <a:lumMod val="85000"/>
                      </a:schemeClr>
                    </a:solidFill>
                  </a:rPr>
                  <a:t>Essential</a:t>
                </a:r>
              </a:p>
              <a:p>
                <a:r>
                  <a:rPr lang="en-US" sz="4400" b="1" dirty="0">
                    <a:solidFill>
                      <a:schemeClr val="bg1"/>
                    </a:solidFill>
                    <a:latin typeface="Arial Black" charset="0"/>
                    <a:ea typeface="Arial Black" charset="0"/>
                    <a:cs typeface="Arial Black" charset="0"/>
                  </a:rPr>
                  <a:t>DISEASE</a:t>
                </a:r>
                <a:br>
                  <a:rPr lang="en-US" sz="4400" b="1" dirty="0">
                    <a:solidFill>
                      <a:schemeClr val="bg1"/>
                    </a:solidFill>
                    <a:latin typeface="Arial Black" charset="0"/>
                    <a:ea typeface="Arial Black" charset="0"/>
                    <a:cs typeface="Arial Black" charset="0"/>
                  </a:rPr>
                </a:br>
                <a:r>
                  <a:rPr lang="en-US" sz="4400" b="1" dirty="0">
                    <a:solidFill>
                      <a:schemeClr val="bg1"/>
                    </a:solidFill>
                    <a:latin typeface="Arial Black" charset="0"/>
                    <a:ea typeface="Arial Black" charset="0"/>
                    <a:cs typeface="Arial Black" charset="0"/>
                  </a:rPr>
                  <a:t>SURVEILLANCE ACTIVITIES</a:t>
                </a:r>
              </a:p>
              <a:p>
                <a:r>
                  <a:rPr lang="en-US" sz="2800" dirty="0">
                    <a:solidFill>
                      <a:schemeClr val="bg1">
                        <a:lumMod val="85000"/>
                      </a:schemeClr>
                    </a:solidFill>
                    <a:latin typeface="Arial" charset="0"/>
                    <a:ea typeface="Arial" charset="0"/>
                    <a:cs typeface="Arial" charset="0"/>
                  </a:rPr>
                  <a:t>in more than </a:t>
                </a:r>
                <a:r>
                  <a:rPr lang="en-US" sz="2800" b="1" dirty="0">
                    <a:solidFill>
                      <a:schemeClr val="bg1">
                        <a:lumMod val="85000"/>
                      </a:schemeClr>
                    </a:solidFill>
                    <a:latin typeface="Arial" charset="0"/>
                    <a:ea typeface="Arial" charset="0"/>
                    <a:cs typeface="Arial" charset="0"/>
                  </a:rPr>
                  <a:t>70 countries</a:t>
                </a:r>
                <a:endParaRPr sz="2800" dirty="0">
                  <a:solidFill>
                    <a:schemeClr val="bg1">
                      <a:lumMod val="85000"/>
                    </a:schemeClr>
                  </a:solidFill>
                  <a:latin typeface="Arial" charset="0"/>
                  <a:ea typeface="Arial" charset="0"/>
                  <a:cs typeface="Arial" charset="0"/>
                </a:endParaRPr>
              </a:p>
            </p:txBody>
          </p:sp>
        </p:gr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t="-11613" b="-5162"/>
            <a:stretch/>
          </p:blipFill>
          <p:spPr>
            <a:xfrm>
              <a:off x="6221452" y="1784475"/>
              <a:ext cx="1703347" cy="1701903"/>
            </a:xfrm>
            <a:prstGeom prst="ellipse">
              <a:avLst/>
            </a:prstGeom>
            <a:ln w="63500" cap="rnd">
              <a:solidFill>
                <a:srgbClr val="F7A81B"/>
              </a:solidFill>
            </a:ln>
            <a:effectLst/>
            <a:scene3d>
              <a:camera prst="orthographicFront"/>
              <a:lightRig rig="contrasting" dir="t">
                <a:rot lat="0" lon="0" rev="3000000"/>
              </a:lightRig>
            </a:scene3d>
            <a:sp3d contourW="7620">
              <a:bevelT w="95250" h="31750"/>
              <a:contourClr>
                <a:srgbClr val="333333"/>
              </a:contourClr>
            </a:sp3d>
          </p:spPr>
        </p:pic>
      </p:grpSp>
      <p:grpSp>
        <p:nvGrpSpPr>
          <p:cNvPr id="19" name="Group 18"/>
          <p:cNvGrpSpPr/>
          <p:nvPr/>
        </p:nvGrpSpPr>
        <p:grpSpPr>
          <a:xfrm>
            <a:off x="3309124" y="1857175"/>
            <a:ext cx="2411451" cy="3142673"/>
            <a:chOff x="3124200" y="1784475"/>
            <a:chExt cx="2411451" cy="3142673"/>
          </a:xfrm>
        </p:grpSpPr>
        <p:grpSp>
          <p:nvGrpSpPr>
            <p:cNvPr id="18" name="Group 17"/>
            <p:cNvGrpSpPr/>
            <p:nvPr/>
          </p:nvGrpSpPr>
          <p:grpSpPr>
            <a:xfrm>
              <a:off x="3124200" y="3657600"/>
              <a:ext cx="2411451" cy="1269548"/>
              <a:chOff x="3124200" y="3657600"/>
              <a:chExt cx="2411451" cy="1269548"/>
            </a:xfrm>
          </p:grpSpPr>
          <p:sp>
            <p:nvSpPr>
              <p:cNvPr id="4" name="Rectangle 13"/>
              <p:cNvSpPr/>
              <p:nvPr/>
            </p:nvSpPr>
            <p:spPr>
              <a:xfrm>
                <a:off x="3124200" y="3657600"/>
                <a:ext cx="2411451" cy="1269548"/>
              </a:xfrm>
              <a:custGeom>
                <a:avLst/>
                <a:gdLst>
                  <a:gd name="connsiteX0" fmla="*/ 0 w 4368800"/>
                  <a:gd name="connsiteY0" fmla="*/ 0 h 3417481"/>
                  <a:gd name="connsiteX1" fmla="*/ 4368800 w 4368800"/>
                  <a:gd name="connsiteY1" fmla="*/ 0 h 3417481"/>
                  <a:gd name="connsiteX2" fmla="*/ 4368800 w 4368800"/>
                  <a:gd name="connsiteY2" fmla="*/ 3417481 h 3417481"/>
                  <a:gd name="connsiteX3" fmla="*/ 0 w 4368800"/>
                  <a:gd name="connsiteY3" fmla="*/ 3417481 h 3417481"/>
                  <a:gd name="connsiteX4" fmla="*/ 0 w 4368800"/>
                  <a:gd name="connsiteY4" fmla="*/ 0 h 3417481"/>
                  <a:gd name="connsiteX0" fmla="*/ 0 w 4368800"/>
                  <a:gd name="connsiteY0" fmla="*/ 0 h 3417481"/>
                  <a:gd name="connsiteX1" fmla="*/ 4368800 w 4368800"/>
                  <a:gd name="connsiteY1" fmla="*/ 0 h 3417481"/>
                  <a:gd name="connsiteX2" fmla="*/ 4356100 w 4368800"/>
                  <a:gd name="connsiteY2" fmla="*/ 2057400 h 3417481"/>
                  <a:gd name="connsiteX3" fmla="*/ 4368800 w 4368800"/>
                  <a:gd name="connsiteY3" fmla="*/ 3417481 h 3417481"/>
                  <a:gd name="connsiteX4" fmla="*/ 0 w 4368800"/>
                  <a:gd name="connsiteY4" fmla="*/ 3417481 h 3417481"/>
                  <a:gd name="connsiteX5" fmla="*/ 0 w 4368800"/>
                  <a:gd name="connsiteY5" fmla="*/ 0 h 3417481"/>
                  <a:gd name="connsiteX0" fmla="*/ 0 w 4876825"/>
                  <a:gd name="connsiteY0" fmla="*/ 0 h 3417481"/>
                  <a:gd name="connsiteX1" fmla="*/ 4368800 w 4876825"/>
                  <a:gd name="connsiteY1" fmla="*/ 0 h 3417481"/>
                  <a:gd name="connsiteX2" fmla="*/ 4876800 w 4876825"/>
                  <a:gd name="connsiteY2" fmla="*/ 1765300 h 3417481"/>
                  <a:gd name="connsiteX3" fmla="*/ 4368800 w 4876825"/>
                  <a:gd name="connsiteY3" fmla="*/ 3417481 h 3417481"/>
                  <a:gd name="connsiteX4" fmla="*/ 0 w 4876825"/>
                  <a:gd name="connsiteY4" fmla="*/ 3417481 h 3417481"/>
                  <a:gd name="connsiteX5" fmla="*/ 0 w 4876825"/>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 name="connsiteX0" fmla="*/ 0 w 4876800"/>
                  <a:gd name="connsiteY0" fmla="*/ 0 h 3417481"/>
                  <a:gd name="connsiteX1" fmla="*/ 4368800 w 4876800"/>
                  <a:gd name="connsiteY1" fmla="*/ 0 h 3417481"/>
                  <a:gd name="connsiteX2" fmla="*/ 4876800 w 4876800"/>
                  <a:gd name="connsiteY2" fmla="*/ 1765300 h 3417481"/>
                  <a:gd name="connsiteX3" fmla="*/ 4368800 w 4876800"/>
                  <a:gd name="connsiteY3" fmla="*/ 3417481 h 3417481"/>
                  <a:gd name="connsiteX4" fmla="*/ 0 w 4876800"/>
                  <a:gd name="connsiteY4" fmla="*/ 3417481 h 3417481"/>
                  <a:gd name="connsiteX5" fmla="*/ 0 w 4876800"/>
                  <a:gd name="connsiteY5" fmla="*/ 0 h 3417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6800" h="3417481">
                    <a:moveTo>
                      <a:pt x="0" y="0"/>
                    </a:moveTo>
                    <a:lnTo>
                      <a:pt x="4368800" y="0"/>
                    </a:lnTo>
                    <a:cubicBezTo>
                      <a:pt x="4555067" y="685800"/>
                      <a:pt x="4652433" y="1028700"/>
                      <a:pt x="4876800" y="1765300"/>
                    </a:cubicBezTo>
                    <a:lnTo>
                      <a:pt x="4368800" y="3417481"/>
                    </a:lnTo>
                    <a:lnTo>
                      <a:pt x="0" y="3417481"/>
                    </a:lnTo>
                    <a:lnTo>
                      <a:pt x="0" y="0"/>
                    </a:lnTo>
                    <a:close/>
                  </a:path>
                </a:pathLst>
              </a:custGeom>
              <a:solidFill>
                <a:srgbClr val="FF76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8" name="Shape 107"/>
              <p:cNvSpPr/>
              <p:nvPr/>
            </p:nvSpPr>
            <p:spPr>
              <a:xfrm>
                <a:off x="3221668" y="3704981"/>
                <a:ext cx="2216515" cy="1174786"/>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ormAutofit fontScale="40000" lnSpcReduction="20000"/>
              </a:bodyPr>
              <a:lstStyle>
                <a:lvl1pPr algn="l">
                  <a:defRPr sz="11200">
                    <a:solidFill>
                      <a:srgbClr val="9B3788"/>
                    </a:solidFill>
                    <a:latin typeface="Arial"/>
                    <a:ea typeface="Arial"/>
                    <a:cs typeface="Arial"/>
                    <a:sym typeface="Arial"/>
                  </a:defRPr>
                </a:lvl1pPr>
              </a:lstStyle>
              <a:p>
                <a:r>
                  <a:rPr lang="en-US" sz="3600" dirty="0">
                    <a:solidFill>
                      <a:schemeClr val="bg1">
                        <a:lumMod val="85000"/>
                      </a:schemeClr>
                    </a:solidFill>
                  </a:rPr>
                  <a:t>Approximately</a:t>
                </a:r>
              </a:p>
              <a:p>
                <a:r>
                  <a:rPr lang="en-US" sz="4400" b="1" dirty="0">
                    <a:solidFill>
                      <a:schemeClr val="bg1"/>
                    </a:solidFill>
                    <a:latin typeface="Arial Black" charset="0"/>
                    <a:ea typeface="Arial Black" charset="0"/>
                    <a:cs typeface="Arial Black" charset="0"/>
                  </a:rPr>
                  <a:t>150,000</a:t>
                </a:r>
              </a:p>
              <a:p>
                <a:r>
                  <a:rPr lang="en-US" sz="4400" b="1" dirty="0">
                    <a:solidFill>
                      <a:schemeClr val="bg1"/>
                    </a:solidFill>
                    <a:latin typeface="Arial Black" charset="0"/>
                    <a:ea typeface="Arial Black" charset="0"/>
                    <a:cs typeface="Arial Black" charset="0"/>
                  </a:rPr>
                  <a:t>POLIO-FUNDED WORKERS</a:t>
                </a:r>
              </a:p>
              <a:p>
                <a:r>
                  <a:rPr lang="en-US" sz="2800" dirty="0">
                    <a:solidFill>
                      <a:schemeClr val="bg1">
                        <a:lumMod val="85000"/>
                      </a:schemeClr>
                    </a:solidFill>
                    <a:latin typeface="Arial" charset="0"/>
                    <a:ea typeface="Arial" charset="0"/>
                    <a:cs typeface="Arial" charset="0"/>
                  </a:rPr>
                  <a:t>in up to </a:t>
                </a:r>
                <a:r>
                  <a:rPr lang="en-US" sz="2800" b="1" dirty="0">
                    <a:solidFill>
                      <a:schemeClr val="bg1">
                        <a:lumMod val="85000"/>
                      </a:schemeClr>
                    </a:solidFill>
                    <a:latin typeface="Arial" charset="0"/>
                    <a:ea typeface="Arial" charset="0"/>
                    <a:cs typeface="Arial" charset="0"/>
                  </a:rPr>
                  <a:t>70 countries</a:t>
                </a:r>
                <a:endParaRPr sz="2800" dirty="0">
                  <a:solidFill>
                    <a:schemeClr val="bg1">
                      <a:lumMod val="85000"/>
                    </a:schemeClr>
                  </a:solidFill>
                  <a:latin typeface="Arial" charset="0"/>
                  <a:ea typeface="Arial" charset="0"/>
                  <a:cs typeface="Arial" charset="0"/>
                </a:endParaRPr>
              </a:p>
            </p:txBody>
          </p:sp>
        </p:gr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80997" y="1784475"/>
              <a:ext cx="1697857" cy="1701903"/>
            </a:xfrm>
            <a:prstGeom prst="ellipse">
              <a:avLst/>
            </a:prstGeom>
            <a:ln w="63500" cap="rnd">
              <a:solidFill>
                <a:srgbClr val="FF7600"/>
              </a:solid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5976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11233" y="1712026"/>
            <a:ext cx="3040944" cy="1371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4" name="TextBox 3"/>
          <p:cNvSpPr txBox="1"/>
          <p:nvPr/>
        </p:nvSpPr>
        <p:spPr>
          <a:xfrm>
            <a:off x="522188" y="487624"/>
            <a:ext cx="5521063" cy="523220"/>
          </a:xfrm>
          <a:prstGeom prst="rect">
            <a:avLst/>
          </a:prstGeom>
          <a:noFill/>
        </p:spPr>
        <p:txBody>
          <a:bodyPr wrap="none" rtlCol="0">
            <a:spAutoFit/>
          </a:bodyPr>
          <a:lstStyle/>
          <a:p>
            <a:r>
              <a:rPr lang="en-US" sz="2800" dirty="0">
                <a:solidFill>
                  <a:schemeClr val="bg1"/>
                </a:solidFill>
                <a:latin typeface="Arial Narrow" panose="020B0606020202030204" pitchFamily="34" charset="0"/>
              </a:rPr>
              <a:t>Countdown to History Goal for PolioPlus </a:t>
            </a:r>
          </a:p>
        </p:txBody>
      </p:sp>
      <p:sp>
        <p:nvSpPr>
          <p:cNvPr id="18" name="TextBox 17"/>
          <p:cNvSpPr txBox="1"/>
          <p:nvPr/>
        </p:nvSpPr>
        <p:spPr>
          <a:xfrm>
            <a:off x="5180377" y="1859217"/>
            <a:ext cx="2971800" cy="1077218"/>
          </a:xfrm>
          <a:prstGeom prst="rect">
            <a:avLst/>
          </a:prstGeom>
          <a:noFill/>
        </p:spPr>
        <p:txBody>
          <a:bodyPr wrap="square" rtlCol="0">
            <a:spAutoFit/>
          </a:bodyPr>
          <a:lstStyle/>
          <a:p>
            <a:pPr algn="ctr"/>
            <a:r>
              <a:rPr lang="en-US" sz="3200" b="1" dirty="0">
                <a:solidFill>
                  <a:schemeClr val="tx1">
                    <a:lumMod val="50000"/>
                  </a:schemeClr>
                </a:solidFill>
                <a:latin typeface="Arial Narrow" panose="020B0606020202030204" pitchFamily="34" charset="0"/>
                <a:cs typeface="Arial" panose="020B0604020202020204" pitchFamily="34" charset="0"/>
              </a:rPr>
              <a:t>Goal 2018-19 </a:t>
            </a:r>
          </a:p>
          <a:p>
            <a:pPr algn="ctr"/>
            <a:r>
              <a:rPr lang="en-US" sz="3200" b="1" dirty="0">
                <a:solidFill>
                  <a:srgbClr val="005DAA"/>
                </a:solidFill>
                <a:latin typeface="Arial Narrow" panose="020B0606020202030204" pitchFamily="34" charset="0"/>
                <a:cs typeface="Arial" panose="020B0604020202020204" pitchFamily="34" charset="0"/>
              </a:rPr>
              <a:t>US$50 million</a:t>
            </a:r>
            <a:endParaRPr lang="en-US" sz="3200" b="1" dirty="0">
              <a:solidFill>
                <a:schemeClr val="tx1">
                  <a:lumMod val="50000"/>
                </a:schemeClr>
              </a:solidFill>
              <a:latin typeface="Arial Narrow" panose="020B0606020202030204" pitchFamily="34" charset="0"/>
              <a:cs typeface="Arial" panose="020B0604020202020204" pitchFamily="34" charset="0"/>
            </a:endParaRPr>
          </a:p>
        </p:txBody>
      </p:sp>
      <p:sp>
        <p:nvSpPr>
          <p:cNvPr id="19" name="TextBox 18"/>
          <p:cNvSpPr txBox="1"/>
          <p:nvPr/>
        </p:nvSpPr>
        <p:spPr>
          <a:xfrm>
            <a:off x="617343" y="2569964"/>
            <a:ext cx="3857625" cy="1077218"/>
          </a:xfrm>
          <a:prstGeom prst="rect">
            <a:avLst/>
          </a:prstGeom>
          <a:noFill/>
        </p:spPr>
        <p:txBody>
          <a:bodyPr wrap="square" rtlCol="0">
            <a:spAutoFit/>
          </a:bodyPr>
          <a:lstStyle/>
          <a:p>
            <a:r>
              <a:rPr lang="en-US" sz="3200" dirty="0">
                <a:solidFill>
                  <a:srgbClr val="005DAA"/>
                </a:solidFill>
                <a:latin typeface="Arial Narrow" panose="020B0606020202030204" pitchFamily="34" charset="0"/>
              </a:rPr>
              <a:t>Club goal </a:t>
            </a:r>
            <a:br>
              <a:rPr lang="en-US" sz="3200" dirty="0">
                <a:solidFill>
                  <a:srgbClr val="005DAA"/>
                </a:solidFill>
                <a:latin typeface="Arial Narrow" panose="020B0606020202030204" pitchFamily="34" charset="0"/>
              </a:rPr>
            </a:br>
            <a:r>
              <a:rPr lang="en-US" sz="3200" dirty="0">
                <a:solidFill>
                  <a:srgbClr val="005DAA"/>
                </a:solidFill>
                <a:latin typeface="Arial Narrow" panose="020B0606020202030204" pitchFamily="34" charset="0"/>
              </a:rPr>
              <a:t>= US$1500</a:t>
            </a:r>
          </a:p>
        </p:txBody>
      </p:sp>
      <p:sp>
        <p:nvSpPr>
          <p:cNvPr id="20" name="TextBox 19"/>
          <p:cNvSpPr txBox="1"/>
          <p:nvPr/>
        </p:nvSpPr>
        <p:spPr>
          <a:xfrm>
            <a:off x="557212" y="1433184"/>
            <a:ext cx="4419600" cy="1077218"/>
          </a:xfrm>
          <a:prstGeom prst="rect">
            <a:avLst/>
          </a:prstGeom>
          <a:noFill/>
        </p:spPr>
        <p:txBody>
          <a:bodyPr wrap="square" rtlCol="0">
            <a:spAutoFit/>
          </a:bodyPr>
          <a:lstStyle/>
          <a:p>
            <a:r>
              <a:rPr lang="en-US" sz="3200" dirty="0">
                <a:solidFill>
                  <a:srgbClr val="005DAA"/>
                </a:solidFill>
                <a:latin typeface="Arial Narrow" panose="020B0606020202030204" pitchFamily="34" charset="0"/>
              </a:rPr>
              <a:t>District goal </a:t>
            </a:r>
            <a:br>
              <a:rPr lang="en-US" sz="3200" dirty="0">
                <a:solidFill>
                  <a:srgbClr val="005DAA"/>
                </a:solidFill>
                <a:latin typeface="Arial Narrow" panose="020B0606020202030204" pitchFamily="34" charset="0"/>
              </a:rPr>
            </a:br>
            <a:r>
              <a:rPr lang="en-US" sz="3200" dirty="0">
                <a:solidFill>
                  <a:srgbClr val="005DAA"/>
                </a:solidFill>
                <a:latin typeface="Arial Narrow" panose="020B0606020202030204" pitchFamily="34" charset="0"/>
              </a:rPr>
              <a:t>= 20% of DDF</a:t>
            </a:r>
          </a:p>
        </p:txBody>
      </p:sp>
      <p:sp>
        <p:nvSpPr>
          <p:cNvPr id="25" name="Right Triangle 24"/>
          <p:cNvSpPr/>
          <p:nvPr/>
        </p:nvSpPr>
        <p:spPr>
          <a:xfrm rot="13547186">
            <a:off x="2456720" y="1663308"/>
            <a:ext cx="1673599" cy="1668426"/>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5B993C0-E23F-47E5-BA2A-4938BFCC1993}"/>
              </a:ext>
            </a:extLst>
          </p:cNvPr>
          <p:cNvSpPr/>
          <p:nvPr/>
        </p:nvSpPr>
        <p:spPr>
          <a:xfrm>
            <a:off x="0" y="4122534"/>
            <a:ext cx="9144000" cy="10338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A77BAFA7-4E79-451E-84FE-A09ED18401BC}"/>
              </a:ext>
            </a:extLst>
          </p:cNvPr>
          <p:cNvSpPr/>
          <p:nvPr/>
        </p:nvSpPr>
        <p:spPr>
          <a:xfrm>
            <a:off x="112543" y="4332849"/>
            <a:ext cx="2641946" cy="67086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latin typeface="Myriad Pro Cond" panose="020B0506030403020204" pitchFamily="34" charset="0"/>
              </a:rPr>
              <a:t>YOUR $36</a:t>
            </a:r>
          </a:p>
          <a:p>
            <a:pPr algn="ctr"/>
            <a:r>
              <a:rPr lang="en-US" sz="2400" b="1" dirty="0">
                <a:latin typeface="Myriad Pro Cond" panose="020B0506030403020204" pitchFamily="34" charset="0"/>
              </a:rPr>
              <a:t>DONATION</a:t>
            </a:r>
          </a:p>
        </p:txBody>
      </p:sp>
      <p:sp>
        <p:nvSpPr>
          <p:cNvPr id="23" name="Rectangle 22">
            <a:extLst>
              <a:ext uri="{FF2B5EF4-FFF2-40B4-BE49-F238E27FC236}">
                <a16:creationId xmlns:a16="http://schemas.microsoft.com/office/drawing/2014/main" id="{A02A93BB-57D1-451B-98B8-7213D49E344B}"/>
              </a:ext>
            </a:extLst>
          </p:cNvPr>
          <p:cNvSpPr/>
          <p:nvPr/>
        </p:nvSpPr>
        <p:spPr>
          <a:xfrm>
            <a:off x="2986524" y="4359191"/>
            <a:ext cx="526533" cy="5605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latin typeface="Myriad Pro Cond" panose="020B0506030403020204" pitchFamily="34" charset="0"/>
              </a:rPr>
              <a:t>+</a:t>
            </a:r>
          </a:p>
        </p:txBody>
      </p:sp>
      <p:sp>
        <p:nvSpPr>
          <p:cNvPr id="24" name="Rectangle 23">
            <a:extLst>
              <a:ext uri="{FF2B5EF4-FFF2-40B4-BE49-F238E27FC236}">
                <a16:creationId xmlns:a16="http://schemas.microsoft.com/office/drawing/2014/main" id="{F6F7B881-2454-4995-B461-FBF826E906B5}"/>
              </a:ext>
            </a:extLst>
          </p:cNvPr>
          <p:cNvSpPr/>
          <p:nvPr/>
        </p:nvSpPr>
        <p:spPr>
          <a:xfrm>
            <a:off x="3513058" y="4154372"/>
            <a:ext cx="3258576" cy="99160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3200" b="1" dirty="0">
              <a:latin typeface="Myriad Pro Cond" panose="020B0506030403020204" pitchFamily="34" charset="0"/>
            </a:endParaRPr>
          </a:p>
          <a:p>
            <a:pPr algn="ctr"/>
            <a:r>
              <a:rPr lang="en-US" sz="2600" b="1" dirty="0">
                <a:latin typeface="Myriad Pro Cond" panose="020B0506030403020204" pitchFamily="34" charset="0"/>
              </a:rPr>
              <a:t>Gates Foundation</a:t>
            </a:r>
          </a:p>
          <a:p>
            <a:pPr algn="ctr"/>
            <a:r>
              <a:rPr lang="en-US" sz="2600" b="1" dirty="0">
                <a:latin typeface="Myriad Pro Cond" panose="020B0506030403020204" pitchFamily="34" charset="0"/>
              </a:rPr>
              <a:t>$72 </a:t>
            </a:r>
          </a:p>
          <a:p>
            <a:pPr algn="ctr"/>
            <a:endParaRPr lang="en-US" dirty="0"/>
          </a:p>
        </p:txBody>
      </p:sp>
      <p:sp>
        <p:nvSpPr>
          <p:cNvPr id="26" name="Rectangle 25">
            <a:extLst>
              <a:ext uri="{FF2B5EF4-FFF2-40B4-BE49-F238E27FC236}">
                <a16:creationId xmlns:a16="http://schemas.microsoft.com/office/drawing/2014/main" id="{74EB8D0B-130C-4D7D-8F95-CF4081D7CD2C}"/>
              </a:ext>
            </a:extLst>
          </p:cNvPr>
          <p:cNvSpPr/>
          <p:nvPr/>
        </p:nvSpPr>
        <p:spPr>
          <a:xfrm>
            <a:off x="6830070" y="4226649"/>
            <a:ext cx="526533" cy="56055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latin typeface="Myriad Pro Cond" panose="020B0506030403020204" pitchFamily="34" charset="0"/>
              </a:rPr>
              <a:t>=</a:t>
            </a:r>
          </a:p>
        </p:txBody>
      </p:sp>
      <p:sp>
        <p:nvSpPr>
          <p:cNvPr id="27" name="Rectangle 26">
            <a:extLst>
              <a:ext uri="{FF2B5EF4-FFF2-40B4-BE49-F238E27FC236}">
                <a16:creationId xmlns:a16="http://schemas.microsoft.com/office/drawing/2014/main" id="{3E316513-2B74-4653-B073-69D6A7F0FB72}"/>
              </a:ext>
            </a:extLst>
          </p:cNvPr>
          <p:cNvSpPr/>
          <p:nvPr/>
        </p:nvSpPr>
        <p:spPr>
          <a:xfrm rot="10800000" flipH="1" flipV="1">
            <a:off x="7530202" y="4122534"/>
            <a:ext cx="1613798" cy="8811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b="1" dirty="0">
                <a:solidFill>
                  <a:srgbClr val="C00000"/>
                </a:solidFill>
                <a:latin typeface="Myriad Pro Cond" panose="020B0506030403020204" pitchFamily="34" charset="0"/>
              </a:rPr>
              <a:t>$108</a:t>
            </a:r>
          </a:p>
        </p:txBody>
      </p:sp>
    </p:spTree>
    <p:extLst>
      <p:ext uri="{BB962C8B-B14F-4D97-AF65-F5344CB8AC3E}">
        <p14:creationId xmlns:p14="http://schemas.microsoft.com/office/powerpoint/2010/main" val="252154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b="1" dirty="0">
                <a:solidFill>
                  <a:schemeClr val="bg1"/>
                </a:solidFill>
                <a:latin typeface="Arial Narrow" pitchFamily="34" charset="0"/>
                <a:ea typeface="ＭＳ Ｐゴシック" pitchFamily="34" charset="-128"/>
              </a:rPr>
              <a:t>World Polio Day 24 October  </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2306" y="1249680"/>
            <a:ext cx="6884894" cy="4876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090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20663" y="1403272"/>
            <a:ext cx="8732837" cy="4941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eaLnBrk="1" hangingPunct="1">
              <a:spcBef>
                <a:spcPts val="0"/>
              </a:spcBef>
              <a:spcAft>
                <a:spcPts val="600"/>
              </a:spcAft>
              <a:buFont typeface="Arial" panose="020B0604020202020204" pitchFamily="34" charset="0"/>
              <a:buChar char="•"/>
            </a:pPr>
            <a:r>
              <a:rPr lang="en-US" sz="2800" dirty="0">
                <a:solidFill>
                  <a:srgbClr val="585858"/>
                </a:solidFill>
                <a:latin typeface="Georgia" pitchFamily="18" charset="0"/>
              </a:rPr>
              <a:t>PolioPlus: Minimum of $30 per capita; expect $36; all clubs participate!!!!!</a:t>
            </a:r>
          </a:p>
          <a:p>
            <a:pPr marL="457200" indent="-457200" eaLnBrk="1" hangingPunct="1">
              <a:spcBef>
                <a:spcPts val="0"/>
              </a:spcBef>
              <a:spcAft>
                <a:spcPts val="600"/>
              </a:spcAft>
              <a:buFont typeface="Arial" panose="020B0604020202020204" pitchFamily="34" charset="0"/>
              <a:buChar char="•"/>
            </a:pPr>
            <a:r>
              <a:rPr lang="en-US" sz="2800" dirty="0">
                <a:solidFill>
                  <a:srgbClr val="585858"/>
                </a:solidFill>
                <a:latin typeface="Georgia" pitchFamily="18" charset="0"/>
              </a:rPr>
              <a:t>Annual Fund Goal: $170 per capita (3% increase)</a:t>
            </a:r>
          </a:p>
          <a:p>
            <a:pPr marL="1200150" lvl="1" indent="-457200" eaLnBrk="1" hangingPunct="1">
              <a:spcBef>
                <a:spcPts val="0"/>
              </a:spcBef>
              <a:spcAft>
                <a:spcPts val="600"/>
              </a:spcAft>
              <a:buFont typeface="Arial" panose="020B0604020202020204" pitchFamily="34" charset="0"/>
              <a:buChar char="•"/>
            </a:pPr>
            <a:r>
              <a:rPr lang="en-US" sz="2800" dirty="0">
                <a:solidFill>
                  <a:srgbClr val="585858"/>
                </a:solidFill>
                <a:latin typeface="Georgia" pitchFamily="18" charset="0"/>
              </a:rPr>
              <a:t>Rotary Direct – USE IT!!; increase 10%</a:t>
            </a:r>
          </a:p>
          <a:p>
            <a:pPr marL="342900" marR="0" lvl="0" indent="-342900" algn="l" defTabSz="457200" rtl="0" eaLnBrk="1" fontAlgn="base" latinLnBrk="0" hangingPunct="1">
              <a:lnSpc>
                <a:spcPct val="100000"/>
              </a:lnSpc>
              <a:spcBef>
                <a:spcPts val="0"/>
              </a:spcBef>
              <a:spcAft>
                <a:spcPts val="600"/>
              </a:spcAft>
              <a:buClrTx/>
              <a:buSzTx/>
              <a:buFont typeface="Arial" pitchFamily="34" charset="0"/>
              <a:buChar char="•"/>
              <a:tabLst/>
              <a:defRPr/>
            </a:pPr>
            <a:r>
              <a:rPr kumimoji="0" lang="en-US" sz="2800" b="0" i="0" u="none" strike="noStrike" kern="1200" cap="none" spc="0" normalizeH="0" baseline="0" noProof="0" dirty="0">
                <a:ln>
                  <a:noFill/>
                </a:ln>
                <a:solidFill>
                  <a:srgbClr val="585858"/>
                </a:solidFill>
                <a:effectLst/>
                <a:uLnTx/>
                <a:uFillTx/>
                <a:latin typeface="Georgia" pitchFamily="18" charset="0"/>
                <a:ea typeface="MS PGothic" pitchFamily="34" charset="-128"/>
                <a:cs typeface="+mn-cs"/>
              </a:rPr>
              <a:t> EREY ($25 or more): Goal: 100% -- this is doable</a:t>
            </a:r>
          </a:p>
          <a:p>
            <a:pPr marL="342900" marR="0" lvl="0" indent="-342900" algn="l" defTabSz="457200" rtl="0" eaLnBrk="1" fontAlgn="base" latinLnBrk="0" hangingPunct="1">
              <a:lnSpc>
                <a:spcPct val="100000"/>
              </a:lnSpc>
              <a:spcBef>
                <a:spcPts val="0"/>
              </a:spcBef>
              <a:spcAft>
                <a:spcPts val="1200"/>
              </a:spcAft>
              <a:buClrTx/>
              <a:buSzTx/>
              <a:buFont typeface="Arial" pitchFamily="34" charset="0"/>
              <a:buChar char="•"/>
              <a:tabLst/>
              <a:defRPr/>
            </a:pPr>
            <a:r>
              <a:rPr kumimoji="0" lang="en-US" sz="2800" b="0" i="0" u="none" strike="noStrike" kern="1200" cap="none" spc="0" normalizeH="0" baseline="0" noProof="0" dirty="0">
                <a:ln>
                  <a:noFill/>
                </a:ln>
                <a:solidFill>
                  <a:srgbClr val="585858"/>
                </a:solidFill>
                <a:effectLst/>
                <a:uLnTx/>
                <a:uFillTx/>
                <a:latin typeface="Georgia" pitchFamily="18" charset="0"/>
                <a:ea typeface="MS PGothic" pitchFamily="34" charset="-128"/>
                <a:cs typeface="+mn-cs"/>
              </a:rPr>
              <a:t> PHS – Add at least one per club!!!</a:t>
            </a:r>
          </a:p>
          <a:p>
            <a:pPr marL="342900" marR="0" lvl="0" indent="-342900" algn="l" defTabSz="457200" rtl="0" eaLnBrk="1" fontAlgn="base" latinLnBrk="0" hangingPunct="1">
              <a:lnSpc>
                <a:spcPct val="100000"/>
              </a:lnSpc>
              <a:spcBef>
                <a:spcPts val="0"/>
              </a:spcBef>
              <a:spcAft>
                <a:spcPts val="1200"/>
              </a:spcAft>
              <a:buClrTx/>
              <a:buSzTx/>
              <a:buFont typeface="Arial" pitchFamily="34" charset="0"/>
              <a:buChar char="•"/>
              <a:tabLst/>
              <a:defRPr/>
            </a:pPr>
            <a:r>
              <a:rPr lang="en-US" sz="2800" dirty="0">
                <a:solidFill>
                  <a:srgbClr val="585858"/>
                </a:solidFill>
                <a:latin typeface="Georgia" pitchFamily="18" charset="0"/>
              </a:rPr>
              <a:t> Identify Candidates for Major Donor, Bequests,   Benefactors, and Major Gifts </a:t>
            </a:r>
          </a:p>
          <a:p>
            <a:pPr marL="1085850" lvl="1" indent="-342900" eaLnBrk="1" hangingPunct="1">
              <a:spcBef>
                <a:spcPts val="0"/>
              </a:spcBef>
              <a:spcAft>
                <a:spcPts val="1200"/>
              </a:spcAft>
              <a:buFont typeface="Arial" pitchFamily="34" charset="0"/>
              <a:buChar char="•"/>
            </a:pPr>
            <a:r>
              <a:rPr kumimoji="0" lang="en-US" sz="2800" b="0" i="0" u="none" strike="noStrike" kern="1200" cap="none" spc="0" normalizeH="0" baseline="0" noProof="0" dirty="0">
                <a:ln>
                  <a:noFill/>
                </a:ln>
                <a:solidFill>
                  <a:srgbClr val="585858"/>
                </a:solidFill>
                <a:effectLst/>
                <a:uLnTx/>
                <a:uFillTx/>
                <a:latin typeface="Georgia" pitchFamily="18" charset="0"/>
                <a:ea typeface="MS PGothic" pitchFamily="34" charset="-128"/>
                <a:cs typeface="+mn-cs"/>
              </a:rPr>
              <a:t>PDG Carol and PDG Gary will </a:t>
            </a:r>
            <a:r>
              <a:rPr lang="en-US" sz="2800" dirty="0">
                <a:solidFill>
                  <a:srgbClr val="585858"/>
                </a:solidFill>
                <a:latin typeface="Georgia" pitchFamily="18" charset="0"/>
              </a:rPr>
              <a:t>work</a:t>
            </a:r>
            <a:endParaRPr kumimoji="0" lang="en-US" sz="2800" b="0" i="0" u="none" strike="noStrike" kern="1200" cap="none" spc="0" normalizeH="0" baseline="0" noProof="0" dirty="0">
              <a:ln>
                <a:noFill/>
              </a:ln>
              <a:solidFill>
                <a:srgbClr val="585858"/>
              </a:solidFill>
              <a:effectLst/>
              <a:uLnTx/>
              <a:uFillTx/>
              <a:latin typeface="Georgia" pitchFamily="18" charset="0"/>
              <a:ea typeface="MS PGothic" pitchFamily="34" charset="-128"/>
              <a:cs typeface="+mn-cs"/>
            </a:endParaRPr>
          </a:p>
          <a:p>
            <a:pPr marL="1085850" marR="0" lvl="1" indent="-342900" algn="l" defTabSz="457200" rtl="0" eaLnBrk="1" fontAlgn="base" latinLnBrk="0" hangingPunct="1">
              <a:lnSpc>
                <a:spcPct val="100000"/>
              </a:lnSpc>
              <a:spcBef>
                <a:spcPts val="0"/>
              </a:spcBef>
              <a:spcAft>
                <a:spcPts val="1200"/>
              </a:spcAft>
              <a:buClrTx/>
              <a:buSzTx/>
              <a:buFont typeface="Arial" pitchFamily="34" charset="0"/>
              <a:buChar char="•"/>
              <a:tabLst/>
              <a:defRPr/>
            </a:pPr>
            <a:endParaRPr kumimoji="0" lang="en-US" sz="2800" b="0" i="0" u="none" strike="noStrike" kern="1200" cap="none" spc="0" normalizeH="0" baseline="0" noProof="0" dirty="0">
              <a:ln>
                <a:noFill/>
              </a:ln>
              <a:solidFill>
                <a:srgbClr val="585858"/>
              </a:solidFill>
              <a:effectLst/>
              <a:uLnTx/>
              <a:uFillTx/>
              <a:latin typeface="Georgia" pitchFamily="18" charset="0"/>
              <a:ea typeface="MS PGothic" pitchFamily="34" charset="-128"/>
              <a:cs typeface="+mn-cs"/>
            </a:endParaRPr>
          </a:p>
          <a:p>
            <a:pPr marL="0" marR="0" lvl="0" indent="0" algn="l" defTabSz="457200" rtl="0" eaLnBrk="1" fontAlgn="base" latinLnBrk="0" hangingPunct="1">
              <a:lnSpc>
                <a:spcPct val="100000"/>
              </a:lnSpc>
              <a:spcBef>
                <a:spcPts val="0"/>
              </a:spcBef>
              <a:spcAft>
                <a:spcPts val="1200"/>
              </a:spcAft>
              <a:buClrTx/>
              <a:buSzTx/>
              <a:buFontTx/>
              <a:buNone/>
              <a:tabLst/>
              <a:defRPr/>
            </a:pPr>
            <a:endParaRPr kumimoji="0" lang="en-US" sz="2800" b="0" i="0" u="none" strike="noStrike" kern="1200" cap="none" spc="0" normalizeH="0" baseline="0" noProof="0" dirty="0">
              <a:ln>
                <a:noFill/>
              </a:ln>
              <a:solidFill>
                <a:srgbClr val="585858"/>
              </a:solidFill>
              <a:effectLst/>
              <a:uLnTx/>
              <a:uFillTx/>
              <a:latin typeface="Georgia" pitchFamily="18" charset="0"/>
              <a:ea typeface="MS PGothic" pitchFamily="34" charset="-128"/>
              <a:cs typeface="+mn-cs"/>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ctr" defTabSz="457200" rtl="0" eaLnBrk="1" fontAlgn="base" latinLnBrk="0" hangingPunct="1">
              <a:lnSpc>
                <a:spcPct val="80000"/>
              </a:lnSpc>
              <a:spcBef>
                <a:spcPct val="0"/>
              </a:spcBef>
              <a:spcAft>
                <a:spcPct val="0"/>
              </a:spcAft>
              <a:buClrTx/>
              <a:buSzTx/>
              <a:buFontTx/>
              <a:buNone/>
              <a:tabLst/>
              <a:defRPr/>
            </a:pPr>
            <a:r>
              <a:rPr lang="en-US" sz="3600" b="1" dirty="0">
                <a:solidFill>
                  <a:prstClr val="white"/>
                </a:solidFill>
                <a:latin typeface="Arial Narrow Bold" pitchFamily="-84" charset="0"/>
              </a:rPr>
              <a:t>GOALS THIS YEAR</a:t>
            </a:r>
            <a:endParaRPr kumimoji="0" lang="en-US" sz="3600" b="1" i="0" u="none" strike="noStrike" kern="1200" cap="none" spc="0" normalizeH="0" baseline="0" noProof="0" dirty="0">
              <a:ln>
                <a:noFill/>
              </a:ln>
              <a:solidFill>
                <a:prstClr val="white"/>
              </a:solidFill>
              <a:effectLst/>
              <a:uLnTx/>
              <a:uFillTx/>
              <a:latin typeface="Arial Narrow Bold" pitchFamily="-84" charset="0"/>
              <a:ea typeface="MS PGothic" pitchFamily="34" charset="-128"/>
              <a:cs typeface="+mn-cs"/>
            </a:endParaRPr>
          </a:p>
        </p:txBody>
      </p:sp>
    </p:spTree>
    <p:extLst>
      <p:ext uri="{BB962C8B-B14F-4D97-AF65-F5344CB8AC3E}">
        <p14:creationId xmlns:p14="http://schemas.microsoft.com/office/powerpoint/2010/main" val="738311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3346" y="341194"/>
            <a:ext cx="8509679" cy="759104"/>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RESOURCES</a:t>
            </a:r>
          </a:p>
        </p:txBody>
      </p:sp>
      <p:sp>
        <p:nvSpPr>
          <p:cNvPr id="3" name="Content Placeholder 2"/>
          <p:cNvSpPr txBox="1">
            <a:spLocks/>
          </p:cNvSpPr>
          <p:nvPr/>
        </p:nvSpPr>
        <p:spPr>
          <a:xfrm>
            <a:off x="602672" y="1274017"/>
            <a:ext cx="7850863" cy="468651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200"/>
              </a:spcAft>
            </a:pPr>
            <a:r>
              <a:rPr lang="en-US" sz="2800" dirty="0">
                <a:solidFill>
                  <a:srgbClr val="585858"/>
                </a:solidFill>
                <a:latin typeface="Georgia" pitchFamily="18" charset="0"/>
              </a:rPr>
              <a:t>Rotary Foundation </a:t>
            </a:r>
            <a:r>
              <a:rPr lang="en-US" sz="2800" dirty="0">
                <a:solidFill>
                  <a:srgbClr val="585858"/>
                </a:solidFill>
                <a:latin typeface="Georgia" pitchFamily="18" charset="0"/>
                <a:hlinkClick r:id="rId4"/>
              </a:rPr>
              <a:t>videos</a:t>
            </a:r>
            <a:r>
              <a:rPr lang="en-US" sz="2800" dirty="0">
                <a:solidFill>
                  <a:srgbClr val="585858"/>
                </a:solidFill>
                <a:latin typeface="Georgia" pitchFamily="18" charset="0"/>
              </a:rPr>
              <a:t> </a:t>
            </a:r>
          </a:p>
          <a:p>
            <a:pPr>
              <a:spcAft>
                <a:spcPts val="1200"/>
              </a:spcAft>
            </a:pPr>
            <a:r>
              <a:rPr lang="en-US" sz="2800" dirty="0">
                <a:solidFill>
                  <a:srgbClr val="585858"/>
                </a:solidFill>
                <a:latin typeface="Georgia" pitchFamily="18" charset="0"/>
              </a:rPr>
              <a:t>Publications </a:t>
            </a:r>
          </a:p>
          <a:p>
            <a:pPr lvl="1">
              <a:spcBef>
                <a:spcPts val="0"/>
              </a:spcBef>
              <a:spcAft>
                <a:spcPts val="600"/>
              </a:spcAft>
            </a:pPr>
            <a:r>
              <a:rPr lang="en-US" dirty="0">
                <a:solidFill>
                  <a:srgbClr val="585858"/>
                </a:solidFill>
                <a:latin typeface="Georgia" pitchFamily="18" charset="0"/>
                <a:hlinkClick r:id="rId5"/>
              </a:rPr>
              <a:t>Annual Reports</a:t>
            </a:r>
            <a:endParaRPr lang="en-US" dirty="0">
              <a:solidFill>
                <a:srgbClr val="585858"/>
              </a:solidFill>
              <a:latin typeface="Georgia" pitchFamily="18" charset="0"/>
            </a:endParaRPr>
          </a:p>
          <a:p>
            <a:pPr lvl="1">
              <a:spcBef>
                <a:spcPts val="0"/>
              </a:spcBef>
              <a:spcAft>
                <a:spcPts val="600"/>
              </a:spcAft>
            </a:pPr>
            <a:r>
              <a:rPr lang="en-US" dirty="0">
                <a:solidFill>
                  <a:srgbClr val="585858"/>
                </a:solidFill>
                <a:latin typeface="Georgia" pitchFamily="18" charset="0"/>
                <a:hlinkClick r:id="rId6"/>
              </a:rPr>
              <a:t>Rotary Foundation Facts</a:t>
            </a:r>
            <a:endParaRPr lang="en-US" dirty="0">
              <a:solidFill>
                <a:srgbClr val="585858"/>
              </a:solidFill>
              <a:latin typeface="Georgia" pitchFamily="18" charset="0"/>
            </a:endParaRPr>
          </a:p>
          <a:p>
            <a:pPr lvl="1">
              <a:spcBef>
                <a:spcPts val="0"/>
              </a:spcBef>
              <a:spcAft>
                <a:spcPts val="1200"/>
              </a:spcAft>
            </a:pPr>
            <a:r>
              <a:rPr lang="en-US" dirty="0">
                <a:solidFill>
                  <a:srgbClr val="585858"/>
                </a:solidFill>
                <a:latin typeface="Georgia" pitchFamily="18" charset="0"/>
                <a:hlinkClick r:id="rId7"/>
              </a:rPr>
              <a:t>Rotary Foundation Reference Guide</a:t>
            </a:r>
            <a:endParaRPr lang="en-US" dirty="0">
              <a:solidFill>
                <a:srgbClr val="585858"/>
              </a:solidFill>
              <a:latin typeface="Georgia" pitchFamily="18" charset="0"/>
            </a:endParaRPr>
          </a:p>
          <a:p>
            <a:pPr>
              <a:spcAft>
                <a:spcPts val="1200"/>
              </a:spcAft>
            </a:pPr>
            <a:r>
              <a:rPr lang="en-US" sz="2800" dirty="0">
                <a:solidFill>
                  <a:srgbClr val="585858"/>
                </a:solidFill>
                <a:latin typeface="Georgia" pitchFamily="18" charset="0"/>
              </a:rPr>
              <a:t>My Rotary </a:t>
            </a:r>
            <a:r>
              <a:rPr lang="en-US" sz="2800" dirty="0">
                <a:solidFill>
                  <a:srgbClr val="585858"/>
                </a:solidFill>
                <a:latin typeface="Georgia" pitchFamily="18" charset="0"/>
                <a:hlinkClick r:id="rId8"/>
              </a:rPr>
              <a:t>Fundraising page</a:t>
            </a:r>
            <a:endParaRPr lang="en-US" sz="2800" dirty="0">
              <a:solidFill>
                <a:srgbClr val="585858"/>
              </a:solidFill>
              <a:latin typeface="Georgia" pitchFamily="18" charset="0"/>
            </a:endParaRPr>
          </a:p>
          <a:p>
            <a:pPr>
              <a:spcAft>
                <a:spcPts val="1200"/>
              </a:spcAft>
            </a:pPr>
            <a:r>
              <a:rPr lang="en-US" sz="2800" dirty="0">
                <a:solidFill>
                  <a:srgbClr val="585858"/>
                </a:solidFill>
                <a:latin typeface="Georgia" pitchFamily="18" charset="0"/>
              </a:rPr>
              <a:t>Rotary Direct  </a:t>
            </a:r>
            <a:r>
              <a:rPr lang="en-US" sz="2800" dirty="0">
                <a:solidFill>
                  <a:srgbClr val="585858"/>
                </a:solidFill>
                <a:latin typeface="Georgia" pitchFamily="18" charset="0"/>
                <a:hlinkClick r:id="rId9"/>
              </a:rPr>
              <a:t>frequently asked questions</a:t>
            </a:r>
            <a:endParaRPr lang="en-US" sz="2800" dirty="0">
              <a:solidFill>
                <a:srgbClr val="585858"/>
              </a:solidFill>
              <a:latin typeface="Georgia" pitchFamily="18" charset="0"/>
            </a:endParaRPr>
          </a:p>
          <a:p>
            <a:pPr>
              <a:spcAft>
                <a:spcPts val="1200"/>
              </a:spcAft>
            </a:pPr>
            <a:r>
              <a:rPr lang="en-US" sz="2800" dirty="0">
                <a:solidFill>
                  <a:srgbClr val="585858"/>
                </a:solidFill>
                <a:latin typeface="Georgia" pitchFamily="18" charset="0"/>
              </a:rPr>
              <a:t>Contact  PDG Carol or PDG Gary, AGs</a:t>
            </a:r>
          </a:p>
        </p:txBody>
      </p:sp>
    </p:spTree>
    <p:custDataLst>
      <p:tags r:id="rId1"/>
    </p:custDataLst>
    <p:extLst>
      <p:ext uri="{BB962C8B-B14F-4D97-AF65-F5344CB8AC3E}">
        <p14:creationId xmlns:p14="http://schemas.microsoft.com/office/powerpoint/2010/main" val="1393744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76250" y="409433"/>
            <a:ext cx="8476775" cy="690865"/>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GENERATING ANNUAL FUND SUPPORT</a:t>
            </a:r>
          </a:p>
        </p:txBody>
      </p:sp>
      <p:sp>
        <p:nvSpPr>
          <p:cNvPr id="2" name="TextBox 1"/>
          <p:cNvSpPr txBox="1"/>
          <p:nvPr/>
        </p:nvSpPr>
        <p:spPr>
          <a:xfrm>
            <a:off x="135467" y="1406840"/>
            <a:ext cx="8817558" cy="5539978"/>
          </a:xfrm>
          <a:prstGeom prst="rect">
            <a:avLst/>
          </a:prstGeom>
          <a:noFill/>
        </p:spPr>
        <p:txBody>
          <a:bodyPr wrap="square" rtlCol="0">
            <a:spAutoFit/>
          </a:bodyPr>
          <a:lstStyle/>
          <a:p>
            <a:pPr marL="514350" indent="-514350">
              <a:spcAft>
                <a:spcPts val="1200"/>
              </a:spcAft>
              <a:buFont typeface="+mj-lt"/>
              <a:buAutoNum type="arabicPeriod"/>
            </a:pPr>
            <a:r>
              <a:rPr lang="en-US" sz="2800" dirty="0">
                <a:solidFill>
                  <a:srgbClr val="585858"/>
                </a:solidFill>
                <a:latin typeface="Georgia" panose="02040502050405020303" pitchFamily="18" charset="0"/>
              </a:rPr>
              <a:t>Set fundraising goals</a:t>
            </a:r>
          </a:p>
          <a:p>
            <a:pPr marL="457200" indent="-457200">
              <a:spcBef>
                <a:spcPts val="1200"/>
              </a:spcBef>
              <a:spcAft>
                <a:spcPts val="1200"/>
              </a:spcAft>
              <a:buFont typeface="+mj-lt"/>
              <a:buAutoNum type="arabicPeriod"/>
            </a:pPr>
            <a:r>
              <a:rPr lang="en-US" sz="2800" dirty="0">
                <a:solidFill>
                  <a:srgbClr val="585858"/>
                </a:solidFill>
                <a:latin typeface="Georgia" panose="02040502050405020303" pitchFamily="18" charset="0"/>
              </a:rPr>
              <a:t>Engage new members</a:t>
            </a:r>
          </a:p>
          <a:p>
            <a:pPr marL="457200" indent="-457200">
              <a:spcBef>
                <a:spcPts val="1200"/>
              </a:spcBef>
              <a:spcAft>
                <a:spcPts val="1200"/>
              </a:spcAft>
              <a:buFont typeface="+mj-lt"/>
              <a:buAutoNum type="arabicPeriod"/>
            </a:pPr>
            <a:r>
              <a:rPr lang="en-US" sz="2800" dirty="0">
                <a:solidFill>
                  <a:srgbClr val="585858"/>
                </a:solidFill>
                <a:latin typeface="Georgia" panose="02040502050405020303" pitchFamily="18" charset="0"/>
              </a:rPr>
              <a:t>Hold a fundraiser for a Rotary area of focus</a:t>
            </a:r>
          </a:p>
          <a:p>
            <a:pPr marL="514350" indent="-514350">
              <a:spcBef>
                <a:spcPts val="1200"/>
              </a:spcBef>
              <a:spcAft>
                <a:spcPts val="1200"/>
              </a:spcAft>
              <a:buFont typeface="+mj-lt"/>
              <a:buAutoNum type="arabicPeriod" startAt="4"/>
            </a:pPr>
            <a:r>
              <a:rPr lang="en-US" sz="2800" dirty="0">
                <a:solidFill>
                  <a:srgbClr val="585858"/>
                </a:solidFill>
                <a:latin typeface="Georgia" panose="02040502050405020303" pitchFamily="18" charset="0"/>
              </a:rPr>
              <a:t>Recognize club members</a:t>
            </a:r>
          </a:p>
          <a:p>
            <a:pPr marL="514350" indent="-514350">
              <a:spcBef>
                <a:spcPts val="1200"/>
              </a:spcBef>
              <a:spcAft>
                <a:spcPts val="1200"/>
              </a:spcAft>
              <a:buFont typeface="+mj-lt"/>
              <a:buAutoNum type="arabicPeriod" startAt="4"/>
            </a:pPr>
            <a:r>
              <a:rPr lang="en-US" sz="2800" dirty="0">
                <a:solidFill>
                  <a:srgbClr val="585858"/>
                </a:solidFill>
                <a:latin typeface="Georgia" panose="02040502050405020303" pitchFamily="18" charset="0"/>
              </a:rPr>
              <a:t>Basic rule: </a:t>
            </a:r>
            <a:r>
              <a:rPr lang="en-US" sz="2800" b="1" u="sng" dirty="0">
                <a:solidFill>
                  <a:srgbClr val="585858"/>
                </a:solidFill>
                <a:latin typeface="Georgia" panose="02040502050405020303" pitchFamily="18" charset="0"/>
              </a:rPr>
              <a:t>Tell the story and ASK</a:t>
            </a:r>
          </a:p>
          <a:p>
            <a:pPr marL="514350" indent="-514350">
              <a:spcBef>
                <a:spcPts val="1200"/>
              </a:spcBef>
              <a:spcAft>
                <a:spcPts val="1200"/>
              </a:spcAft>
              <a:buFont typeface="+mj-lt"/>
              <a:buAutoNum type="arabicPeriod" startAt="4"/>
            </a:pPr>
            <a:r>
              <a:rPr lang="en-US" sz="2800" dirty="0">
                <a:solidFill>
                  <a:srgbClr val="585858"/>
                </a:solidFill>
                <a:latin typeface="Georgia" panose="02040502050405020303" pitchFamily="18" charset="0"/>
              </a:rPr>
              <a:t>How does you club raise funds?</a:t>
            </a:r>
          </a:p>
          <a:p>
            <a:pPr>
              <a:spcBef>
                <a:spcPts val="1200"/>
              </a:spcBef>
              <a:spcAft>
                <a:spcPts val="1200"/>
              </a:spcAft>
            </a:pPr>
            <a:endParaRPr lang="en-US" sz="2800" strike="sngStrike" dirty="0">
              <a:solidFill>
                <a:srgbClr val="585858"/>
              </a:solidFill>
              <a:latin typeface="Georgia" panose="02040502050405020303" pitchFamily="18" charset="0"/>
            </a:endParaRPr>
          </a:p>
          <a:p>
            <a:endParaRPr lang="en-US" sz="2800" dirty="0">
              <a:solidFill>
                <a:srgbClr val="585858"/>
              </a:solidFill>
              <a:latin typeface="Georgia" panose="02040502050405020303" pitchFamily="18" charset="0"/>
            </a:endParaRPr>
          </a:p>
        </p:txBody>
      </p:sp>
    </p:spTree>
    <p:custDataLst>
      <p:tags r:id="rId1"/>
    </p:custDataLst>
    <p:extLst>
      <p:ext uri="{BB962C8B-B14F-4D97-AF65-F5344CB8AC3E}">
        <p14:creationId xmlns:p14="http://schemas.microsoft.com/office/powerpoint/2010/main" val="1980611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20663" y="1519238"/>
            <a:ext cx="3778682"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lvl="0" indent="-342900" eaLnBrk="1" hangingPunct="1">
              <a:spcBef>
                <a:spcPts val="0"/>
              </a:spcBef>
              <a:spcAft>
                <a:spcPts val="1200"/>
              </a:spcAft>
              <a:buFont typeface="Arial" pitchFamily="34" charset="0"/>
              <a:buChar char="•"/>
            </a:pPr>
            <a:r>
              <a:rPr lang="en-US" sz="2800" dirty="0">
                <a:solidFill>
                  <a:srgbClr val="585858"/>
                </a:solidFill>
                <a:latin typeface="Georgia" pitchFamily="18" charset="0"/>
              </a:rPr>
              <a:t>AND THAT MEANS YOU AND ME</a:t>
            </a:r>
          </a:p>
        </p:txBody>
      </p:sp>
      <p:sp>
        <p:nvSpPr>
          <p:cNvPr id="5123" name="Title 1"/>
          <p:cNvSpPr txBox="1">
            <a:spLocks/>
          </p:cNvSpPr>
          <p:nvPr/>
        </p:nvSpPr>
        <p:spPr bwMode="auto">
          <a:xfrm>
            <a:off x="1" y="10936"/>
            <a:ext cx="9104312" cy="132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altLang="en-US" sz="3600" b="1" dirty="0">
                <a:solidFill>
                  <a:schemeClr val="bg1"/>
                </a:solidFill>
                <a:latin typeface="Arial Narrow Bold" pitchFamily="-84" charset="0"/>
              </a:rPr>
              <a:t>DOING GOOD IN THE WORLD REQUIRES FUNDING FOR OUR FOUNDATION AND POLIOPLUS</a:t>
            </a:r>
          </a:p>
          <a:p>
            <a:pPr algn="ctr" eaLnBrk="1" hangingPunct="1">
              <a:lnSpc>
                <a:spcPct val="80000"/>
              </a:lnSpc>
            </a:pPr>
            <a:endParaRPr lang="en-US" altLang="en-US" sz="3600" b="1" dirty="0">
              <a:solidFill>
                <a:schemeClr val="bg1"/>
              </a:solidFill>
              <a:latin typeface="Arial Narrow Bold" pitchFamily="-84" charset="0"/>
            </a:endParaRPr>
          </a:p>
        </p:txBody>
      </p:sp>
      <p:pic>
        <p:nvPicPr>
          <p:cNvPr id="4" name="Picture 3" descr="C:\Users\clarkm\Downloads\20150123_US_027.jpg"/>
          <p:cNvPicPr/>
          <p:nvPr/>
        </p:nvPicPr>
        <p:blipFill>
          <a:blip r:embed="rId2">
            <a:extLst>
              <a:ext uri="{28A0092B-C50C-407E-A947-70E740481C1C}">
                <a14:useLocalDpi xmlns:a14="http://schemas.microsoft.com/office/drawing/2010/main" val="0"/>
              </a:ext>
            </a:extLst>
          </a:blip>
          <a:srcRect/>
          <a:stretch>
            <a:fillRect/>
          </a:stretch>
        </p:blipFill>
        <p:spPr bwMode="auto">
          <a:xfrm>
            <a:off x="4387379" y="1856437"/>
            <a:ext cx="4716934" cy="3145126"/>
          </a:xfrm>
          <a:prstGeom prst="rect">
            <a:avLst/>
          </a:prstGeom>
          <a:noFill/>
          <a:ln>
            <a:noFill/>
          </a:ln>
        </p:spPr>
      </p:pic>
    </p:spTree>
    <p:extLst>
      <p:ext uri="{BB962C8B-B14F-4D97-AF65-F5344CB8AC3E}">
        <p14:creationId xmlns:p14="http://schemas.microsoft.com/office/powerpoint/2010/main" val="2859410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1459" y="1348635"/>
            <a:ext cx="4973637" cy="299802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150" normalizeH="0" baseline="0" noProof="0" dirty="0">
                <a:ln>
                  <a:noFill/>
                </a:ln>
                <a:solidFill>
                  <a:srgbClr val="FFFFFF"/>
                </a:solidFill>
                <a:effectLst/>
                <a:uLnTx/>
                <a:uFillTx/>
                <a:latin typeface="Arial Narrow Bold"/>
                <a:ea typeface="+mj-ea"/>
                <a:cs typeface="Arial Narrow Bold"/>
              </a:rPr>
              <a:t>DISTRICT</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150" normalizeH="0" baseline="0" noProof="0" dirty="0">
                <a:ln>
                  <a:noFill/>
                </a:ln>
                <a:solidFill>
                  <a:srgbClr val="FFFFFF"/>
                </a:solidFill>
                <a:effectLst/>
                <a:uLnTx/>
                <a:uFillTx/>
                <a:latin typeface="Arial Narrow Bold"/>
                <a:ea typeface="+mj-ea"/>
                <a:cs typeface="Arial Narrow Bold"/>
              </a:rPr>
              <a:t>GRANTS</a:t>
            </a:r>
          </a:p>
        </p:txBody>
      </p:sp>
      <p:sp>
        <p:nvSpPr>
          <p:cNvPr id="4099" name="Title 1"/>
          <p:cNvSpPr txBox="1">
            <a:spLocks/>
          </p:cNvSpPr>
          <p:nvPr/>
        </p:nvSpPr>
        <p:spPr bwMode="auto">
          <a:xfrm>
            <a:off x="706209" y="4300783"/>
            <a:ext cx="4789715" cy="119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John Dewitt</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Dist 7670 Districts Grants Chair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C297F7-C67F-3E4D-B0BA-6B64120E53D9}"/>
              </a:ext>
            </a:extLst>
          </p:cNvPr>
          <p:cNvSpPr txBox="1"/>
          <p:nvPr/>
        </p:nvSpPr>
        <p:spPr>
          <a:xfrm>
            <a:off x="2430149" y="205484"/>
            <a:ext cx="4967244" cy="7694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DISTRICT GRANTS</a:t>
            </a:r>
          </a:p>
        </p:txBody>
      </p:sp>
      <p:sp>
        <p:nvSpPr>
          <p:cNvPr id="5" name="TextBox 4">
            <a:extLst>
              <a:ext uri="{FF2B5EF4-FFF2-40B4-BE49-F238E27FC236}">
                <a16:creationId xmlns:a16="http://schemas.microsoft.com/office/drawing/2014/main" id="{3E92551A-8017-B944-802F-B3C780384051}"/>
              </a:ext>
            </a:extLst>
          </p:cNvPr>
          <p:cNvSpPr txBox="1"/>
          <p:nvPr/>
        </p:nvSpPr>
        <p:spPr>
          <a:xfrm>
            <a:off x="323557" y="1305341"/>
            <a:ext cx="8496886" cy="4247317"/>
          </a:xfrm>
          <a:prstGeom prst="rect">
            <a:avLst/>
          </a:prstGeom>
          <a:noFill/>
        </p:spPr>
        <p:txBody>
          <a:bodyPr wrap="square" rtlCol="0">
            <a:spAutoFit/>
          </a:bodyPr>
          <a:lstStyle/>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District grants fund small-scale, short-term activities that address needs in your community and communities abroad. </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Each district chooses which activities it will fund with these grants. </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The decision as to amount of each grant and any priorities is determined by the District governor 18-19. </a:t>
            </a:r>
          </a:p>
          <a:p>
            <a:pPr marL="457200" marR="0" lvl="0" indent="-4572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She will let all clubs know at Pre-Pets.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88855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8BD09A-EEA1-094B-B838-FEEBB75C7922}"/>
              </a:ext>
            </a:extLst>
          </p:cNvPr>
          <p:cNvSpPr txBox="1"/>
          <p:nvPr/>
        </p:nvSpPr>
        <p:spPr>
          <a:xfrm>
            <a:off x="1064435" y="149628"/>
            <a:ext cx="6976479" cy="144655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What district grants support</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3" name="TextBox 2">
            <a:extLst>
              <a:ext uri="{FF2B5EF4-FFF2-40B4-BE49-F238E27FC236}">
                <a16:creationId xmlns:a16="http://schemas.microsoft.com/office/drawing/2014/main" id="{69794164-0898-DA44-81FA-ECB97FAB4DA7}"/>
              </a:ext>
            </a:extLst>
          </p:cNvPr>
          <p:cNvSpPr txBox="1"/>
          <p:nvPr/>
        </p:nvSpPr>
        <p:spPr>
          <a:xfrm>
            <a:off x="206217" y="1577423"/>
            <a:ext cx="8692914" cy="452431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You can use district grants to fund a variety of district and club projects and activities, including:</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Humanitarian projects, including service travel and disaster recovery efforts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Scholarships for any level, length of time, location, or area of study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Youth programs, including Rotary Youth Exchange, Rotary Youth Leadership Awards (RYLA), Rotaract, and Interact</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Vocational training teams, which are groups of professionals who travel abroad either to teach local professionals about their field or to learn more about it themselves</a:t>
            </a:r>
          </a:p>
          <a:p>
            <a:pPr marL="0" marR="0" lvl="0" indent="0" algn="l" defTabSz="457200" rtl="0" eaLnBrk="1" fontAlgn="base" latinLnBrk="0" hangingPunct="1">
              <a:lnSpc>
                <a:spcPct val="100000"/>
              </a:lnSpc>
              <a:spcBef>
                <a:spcPct val="0"/>
              </a:spcBef>
              <a:spcAft>
                <a:spcPct val="0"/>
              </a:spcAft>
              <a:buClrTx/>
              <a:buSzTx/>
              <a:buFontTx/>
              <a:buNone/>
              <a:tabLst/>
              <a:defRPr/>
            </a:pPr>
            <a:b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br>
            <a:endPar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151361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20663" y="1403272"/>
            <a:ext cx="8732837" cy="4424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sz="4400" b="1" dirty="0">
                <a:solidFill>
                  <a:schemeClr val="bg1"/>
                </a:solidFill>
                <a:latin typeface="Arial Narrow Bold" pitchFamily="-84" charset="0"/>
              </a:rPr>
              <a:t> Welcome – DG Isaac </a:t>
            </a:r>
            <a:r>
              <a:rPr lang="en-US" sz="4400" b="1" dirty="0" err="1">
                <a:solidFill>
                  <a:schemeClr val="bg1"/>
                </a:solidFill>
                <a:latin typeface="Arial Narrow Bold" pitchFamily="-84" charset="0"/>
              </a:rPr>
              <a:t>Owolabi</a:t>
            </a:r>
            <a:endParaRPr lang="en-US" sz="4400" b="1" dirty="0">
              <a:solidFill>
                <a:schemeClr val="bg1"/>
              </a:solidFill>
              <a:latin typeface="Arial Narrow Bold" pitchFamily="-84" charset="0"/>
            </a:endParaRPr>
          </a:p>
        </p:txBody>
      </p:sp>
      <p:pic>
        <p:nvPicPr>
          <p:cNvPr id="4" name="Picture 3" descr="Isaac Owolabi.jpg"/>
          <p:cNvPicPr>
            <a:picLocks noChangeAspect="1"/>
          </p:cNvPicPr>
          <p:nvPr/>
        </p:nvPicPr>
        <p:blipFill>
          <a:blip r:embed="rId2"/>
          <a:stretch>
            <a:fillRect/>
          </a:stretch>
        </p:blipFill>
        <p:spPr>
          <a:xfrm>
            <a:off x="4713059" y="1668107"/>
            <a:ext cx="3633216" cy="4803648"/>
          </a:xfrm>
          <a:prstGeom prst="rect">
            <a:avLst/>
          </a:prstGeom>
        </p:spPr>
      </p:pic>
      <p:pic>
        <p:nvPicPr>
          <p:cNvPr id="5" name="Picture 4" descr="T1819EN_RGB.jpg"/>
          <p:cNvPicPr>
            <a:picLocks noChangeAspect="1"/>
          </p:cNvPicPr>
          <p:nvPr/>
        </p:nvPicPr>
        <p:blipFill>
          <a:blip r:embed="rId3"/>
          <a:stretch>
            <a:fillRect/>
          </a:stretch>
        </p:blipFill>
        <p:spPr>
          <a:xfrm>
            <a:off x="735858" y="2252931"/>
            <a:ext cx="2755900" cy="2755900"/>
          </a:xfrm>
          <a:prstGeom prst="rect">
            <a:avLst/>
          </a:prstGeom>
        </p:spPr>
      </p:pic>
    </p:spTree>
    <p:extLst>
      <p:ext uri="{BB962C8B-B14F-4D97-AF65-F5344CB8AC3E}">
        <p14:creationId xmlns:p14="http://schemas.microsoft.com/office/powerpoint/2010/main" val="3046169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6D778-093A-6245-BE26-D7FA3C103EC3}"/>
              </a:ext>
            </a:extLst>
          </p:cNvPr>
          <p:cNvSpPr txBox="1"/>
          <p:nvPr/>
        </p:nvSpPr>
        <p:spPr>
          <a:xfrm>
            <a:off x="137957" y="1463357"/>
            <a:ext cx="8802843" cy="4524315"/>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Support local and international projects, scholarships, vocational training teams, and related travel</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May allocate up to 3 percent of the grant award for grant-related administrative expenses such as bank fees, postage, software, and an independent financial assessment</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May allocate up to 20 percent of the grant for contingencies, but all projects and activities added to the grant post-approval must be pre-approved by the District Grants committee.</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May fund projects and activities in Rotary and non-Rotary countries and geographic areas where permitted by applicable governing laws and in accordance with Foundation policies</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3" name="TextBox 2">
            <a:extLst>
              <a:ext uri="{FF2B5EF4-FFF2-40B4-BE49-F238E27FC236}">
                <a16:creationId xmlns:a16="http://schemas.microsoft.com/office/drawing/2014/main" id="{76049477-155E-0144-A796-F463F39402B4}"/>
              </a:ext>
            </a:extLst>
          </p:cNvPr>
          <p:cNvSpPr txBox="1"/>
          <p:nvPr/>
        </p:nvSpPr>
        <p:spPr>
          <a:xfrm>
            <a:off x="406400" y="497941"/>
            <a:ext cx="8157029"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ROTARY POLICIES – District Grants</a:t>
            </a:r>
          </a:p>
        </p:txBody>
      </p:sp>
    </p:spTree>
    <p:extLst>
      <p:ext uri="{BB962C8B-B14F-4D97-AF65-F5344CB8AC3E}">
        <p14:creationId xmlns:p14="http://schemas.microsoft.com/office/powerpoint/2010/main" val="303462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76D778-093A-6245-BE26-D7FA3C103EC3}"/>
              </a:ext>
            </a:extLst>
          </p:cNvPr>
          <p:cNvSpPr txBox="1"/>
          <p:nvPr/>
        </p:nvSpPr>
        <p:spPr>
          <a:xfrm>
            <a:off x="137957" y="1463357"/>
            <a:ext cx="8802843" cy="2954655"/>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May fund scholar and vocational training team orientation and grant management seminars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May fund travel to and participation in Rotary project fairs to help districts identify project partners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Clubs can work together to fund larger projects, but one club must accept financial responsibility</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Excellent process to use district grants to develop a global grant.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
        <p:nvSpPr>
          <p:cNvPr id="3" name="TextBox 2">
            <a:extLst>
              <a:ext uri="{FF2B5EF4-FFF2-40B4-BE49-F238E27FC236}">
                <a16:creationId xmlns:a16="http://schemas.microsoft.com/office/drawing/2014/main" id="{76049477-155E-0144-A796-F463F39402B4}"/>
              </a:ext>
            </a:extLst>
          </p:cNvPr>
          <p:cNvSpPr txBox="1"/>
          <p:nvPr/>
        </p:nvSpPr>
        <p:spPr>
          <a:xfrm>
            <a:off x="460863" y="22379"/>
            <a:ext cx="8157029" cy="1446550"/>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ROTARY POLICIES – District Grants</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continued</a:t>
            </a:r>
          </a:p>
        </p:txBody>
      </p:sp>
    </p:spTree>
    <p:extLst>
      <p:ext uri="{BB962C8B-B14F-4D97-AF65-F5344CB8AC3E}">
        <p14:creationId xmlns:p14="http://schemas.microsoft.com/office/powerpoint/2010/main" val="3627318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9A11CB-4EE5-C042-9424-7CC27972D5BC}"/>
              </a:ext>
            </a:extLst>
          </p:cNvPr>
          <p:cNvSpPr txBox="1"/>
          <p:nvPr/>
        </p:nvSpPr>
        <p:spPr>
          <a:xfrm>
            <a:off x="239151" y="200627"/>
            <a:ext cx="8553157"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LOCAL PROCEDURES</a:t>
            </a:r>
          </a:p>
        </p:txBody>
      </p:sp>
      <p:sp>
        <p:nvSpPr>
          <p:cNvPr id="5" name="TextBox 4">
            <a:extLst>
              <a:ext uri="{FF2B5EF4-FFF2-40B4-BE49-F238E27FC236}">
                <a16:creationId xmlns:a16="http://schemas.microsoft.com/office/drawing/2014/main" id="{900B0C8F-E7FD-6B4E-B4A9-3562722748F0}"/>
              </a:ext>
            </a:extLst>
          </p:cNvPr>
          <p:cNvSpPr txBox="1"/>
          <p:nvPr/>
        </p:nvSpPr>
        <p:spPr>
          <a:xfrm>
            <a:off x="1" y="1427661"/>
            <a:ext cx="9017390" cy="4431983"/>
          </a:xfrm>
          <a:prstGeom prst="rect">
            <a:avLst/>
          </a:prstGeom>
          <a:noFill/>
        </p:spPr>
        <p:txBody>
          <a:bodyPr wrap="square" rtlCol="0">
            <a:spAutoFit/>
          </a:bodyPr>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This years grants final reports due to committee within 30 days of completion</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Committee members will review and if complete will send to Stewardship committee for final approval to release funds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If not complete, report will be sent back to club</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Deadline is May, 15, 2019, to allow time for RI as part of request for new grants, unless grant after that date </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The committee will review all new district grants and make recommendation to District Governor and Foundation Chair</a:t>
            </a:r>
          </a:p>
          <a:p>
            <a:pPr marL="800100" lvl="1"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By</a:t>
            </a:r>
            <a:r>
              <a:rPr lang="en-US" sz="2400" dirty="0">
                <a:solidFill>
                  <a:prstClr val="black"/>
                </a:solidFill>
              </a:rPr>
              <a:t> </a:t>
            </a: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June 1 to allow Clubs to begin projects on July 1, 2019</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There will be at least 5 members appointed to this committee</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913320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CD7018-5A03-4147-8C6C-65DD40792D07}"/>
              </a:ext>
            </a:extLst>
          </p:cNvPr>
          <p:cNvSpPr txBox="1"/>
          <p:nvPr/>
        </p:nvSpPr>
        <p:spPr>
          <a:xfrm>
            <a:off x="182881" y="72429"/>
            <a:ext cx="8820442" cy="769441"/>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alibri" pitchFamily="34" charset="0"/>
                <a:ea typeface="MS PGothic" pitchFamily="34" charset="-128"/>
                <a:cs typeface="+mn-cs"/>
              </a:rPr>
              <a:t>Items to remember!!!</a:t>
            </a:r>
          </a:p>
        </p:txBody>
      </p:sp>
      <p:sp>
        <p:nvSpPr>
          <p:cNvPr id="3" name="TextBox 2">
            <a:extLst>
              <a:ext uri="{FF2B5EF4-FFF2-40B4-BE49-F238E27FC236}">
                <a16:creationId xmlns:a16="http://schemas.microsoft.com/office/drawing/2014/main" id="{34F98847-BD70-6D49-AA2E-5F0E75DB23E3}"/>
              </a:ext>
            </a:extLst>
          </p:cNvPr>
          <p:cNvSpPr txBox="1"/>
          <p:nvPr/>
        </p:nvSpPr>
        <p:spPr>
          <a:xfrm>
            <a:off x="112544" y="1497583"/>
            <a:ext cx="8665697" cy="4401205"/>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Some mistakes that hold up payment</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Getting everyone to sign that were included in the application Including photos of activity</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Proof that Rotary signage is evident at event or project</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Include copies of checks, invoices and any supporting documents</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rPr>
              <a:t>Be sure that what you proposed in grant has been implemented or document that you have received approval for any changes.</a:t>
            </a:r>
          </a:p>
        </p:txBody>
      </p:sp>
    </p:spTree>
    <p:extLst>
      <p:ext uri="{BB962C8B-B14F-4D97-AF65-F5344CB8AC3E}">
        <p14:creationId xmlns:p14="http://schemas.microsoft.com/office/powerpoint/2010/main" val="641252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01459" y="1348635"/>
            <a:ext cx="4973637" cy="299802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150" normalizeH="0" baseline="0" noProof="0" dirty="0">
                <a:ln>
                  <a:noFill/>
                </a:ln>
                <a:solidFill>
                  <a:srgbClr val="FFFFFF"/>
                </a:solidFill>
                <a:effectLst/>
                <a:uLnTx/>
                <a:uFillTx/>
                <a:latin typeface="Arial Narrow Bold"/>
                <a:ea typeface="+mj-ea"/>
                <a:cs typeface="Arial Narrow Bold"/>
              </a:rPr>
              <a:t>DISTRICT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150" normalizeH="0" baseline="0" noProof="0" dirty="0">
                <a:ln>
                  <a:noFill/>
                </a:ln>
                <a:solidFill>
                  <a:srgbClr val="FFFFFF"/>
                </a:solidFill>
                <a:effectLst/>
                <a:uLnTx/>
                <a:uFillTx/>
                <a:latin typeface="Arial Narrow Bold"/>
                <a:ea typeface="+mj-ea"/>
                <a:cs typeface="Arial Narrow Bold"/>
              </a:rPr>
              <a:t>GRANTS</a:t>
            </a:r>
          </a:p>
        </p:txBody>
      </p:sp>
      <p:sp>
        <p:nvSpPr>
          <p:cNvPr id="4099" name="Title 1"/>
          <p:cNvSpPr txBox="1">
            <a:spLocks/>
          </p:cNvSpPr>
          <p:nvPr/>
        </p:nvSpPr>
        <p:spPr bwMode="auto">
          <a:xfrm>
            <a:off x="706209" y="4300783"/>
            <a:ext cx="4789715" cy="119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John Dewitt</a:t>
            </a:r>
          </a:p>
          <a:p>
            <a:pPr marL="0" marR="0" lvl="0" indent="0" algn="l" defTabSz="4572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S PGothic" pitchFamily="34" charset="-128"/>
                <a:cs typeface="Arial" pitchFamily="34" charset="0"/>
              </a:rPr>
              <a:t>Dist 7670 Districts Grants Chair</a:t>
            </a:r>
          </a:p>
        </p:txBody>
      </p:sp>
    </p:spTree>
    <p:extLst>
      <p:ext uri="{BB962C8B-B14F-4D97-AF65-F5344CB8AC3E}">
        <p14:creationId xmlns:p14="http://schemas.microsoft.com/office/powerpoint/2010/main" val="2540513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14905" y="1519238"/>
            <a:ext cx="843859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spcBef>
                <a:spcPct val="20000"/>
              </a:spcBef>
              <a:buFont typeface="Arial" pitchFamily="34" charset="0"/>
              <a:buNone/>
            </a:pPr>
            <a:endParaRPr lang="en-US" sz="24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sz="4000" b="1" dirty="0">
                <a:solidFill>
                  <a:schemeClr val="bg1"/>
                </a:solidFill>
                <a:latin typeface="Arial Narrow Bold" pitchFamily="-84" charset="0"/>
              </a:rPr>
              <a:t>District Foundation Leadership</a:t>
            </a:r>
          </a:p>
        </p:txBody>
      </p:sp>
      <p:pic>
        <p:nvPicPr>
          <p:cNvPr id="4" name="Picture 3" descr="Carol for dacdb.jpg"/>
          <p:cNvPicPr>
            <a:picLocks noChangeAspect="1"/>
          </p:cNvPicPr>
          <p:nvPr/>
        </p:nvPicPr>
        <p:blipFill>
          <a:blip r:embed="rId2"/>
          <a:stretch>
            <a:fillRect/>
          </a:stretch>
        </p:blipFill>
        <p:spPr>
          <a:xfrm>
            <a:off x="343292" y="2125426"/>
            <a:ext cx="2345436" cy="2695956"/>
          </a:xfrm>
          <a:prstGeom prst="rect">
            <a:avLst/>
          </a:prstGeom>
        </p:spPr>
      </p:pic>
      <p:pic>
        <p:nvPicPr>
          <p:cNvPr id="5" name="Picture 4" descr="Gary Dills.jpg"/>
          <p:cNvPicPr>
            <a:picLocks noChangeAspect="1"/>
          </p:cNvPicPr>
          <p:nvPr/>
        </p:nvPicPr>
        <p:blipFill>
          <a:blip r:embed="rId3"/>
          <a:stretch>
            <a:fillRect/>
          </a:stretch>
        </p:blipFill>
        <p:spPr>
          <a:xfrm>
            <a:off x="3161162" y="1519238"/>
            <a:ext cx="1816608" cy="2145792"/>
          </a:xfrm>
          <a:prstGeom prst="rect">
            <a:avLst/>
          </a:prstGeom>
        </p:spPr>
      </p:pic>
      <p:pic>
        <p:nvPicPr>
          <p:cNvPr id="6" name="Picture 5" descr="Bob Felt.jpg"/>
          <p:cNvPicPr>
            <a:picLocks noChangeAspect="1"/>
          </p:cNvPicPr>
          <p:nvPr/>
        </p:nvPicPr>
        <p:blipFill>
          <a:blip r:embed="rId4"/>
          <a:stretch>
            <a:fillRect/>
          </a:stretch>
        </p:blipFill>
        <p:spPr>
          <a:xfrm>
            <a:off x="5524500" y="1493330"/>
            <a:ext cx="2857500" cy="2171700"/>
          </a:xfrm>
          <a:prstGeom prst="rect">
            <a:avLst/>
          </a:prstGeom>
        </p:spPr>
      </p:pic>
      <p:pic>
        <p:nvPicPr>
          <p:cNvPr id="7" name="Picture 6" descr="John Dewitt.jpg"/>
          <p:cNvPicPr>
            <a:picLocks noChangeAspect="1"/>
          </p:cNvPicPr>
          <p:nvPr/>
        </p:nvPicPr>
        <p:blipFill>
          <a:blip r:embed="rId5"/>
          <a:stretch>
            <a:fillRect/>
          </a:stretch>
        </p:blipFill>
        <p:spPr>
          <a:xfrm>
            <a:off x="3480816" y="4127616"/>
            <a:ext cx="2043684" cy="2263140"/>
          </a:xfrm>
          <a:prstGeom prst="rect">
            <a:avLst/>
          </a:prstGeom>
        </p:spPr>
      </p:pic>
      <p:pic>
        <p:nvPicPr>
          <p:cNvPr id="8" name="Picture 7" descr="Nancy Brooks.jpg"/>
          <p:cNvPicPr>
            <a:picLocks noChangeAspect="1"/>
          </p:cNvPicPr>
          <p:nvPr/>
        </p:nvPicPr>
        <p:blipFill>
          <a:blip r:embed="rId6"/>
          <a:stretch>
            <a:fillRect/>
          </a:stretch>
        </p:blipFill>
        <p:spPr>
          <a:xfrm>
            <a:off x="6121235" y="4034362"/>
            <a:ext cx="2000250" cy="2493645"/>
          </a:xfrm>
          <a:prstGeom prst="rect">
            <a:avLst/>
          </a:prstGeom>
        </p:spPr>
      </p:pic>
      <p:sp>
        <p:nvSpPr>
          <p:cNvPr id="9" name="TextBox 8"/>
          <p:cNvSpPr txBox="1"/>
          <p:nvPr/>
        </p:nvSpPr>
        <p:spPr>
          <a:xfrm>
            <a:off x="343292" y="5011387"/>
            <a:ext cx="2103025" cy="369332"/>
          </a:xfrm>
          <a:prstGeom prst="rect">
            <a:avLst/>
          </a:prstGeom>
          <a:noFill/>
        </p:spPr>
        <p:txBody>
          <a:bodyPr wrap="square" rtlCol="0">
            <a:spAutoFit/>
          </a:bodyPr>
          <a:lstStyle/>
          <a:p>
            <a:pPr algn="ctr"/>
            <a:r>
              <a:rPr lang="en-US" b="1" dirty="0"/>
              <a:t>Carol King DRFC</a:t>
            </a:r>
          </a:p>
        </p:txBody>
      </p:sp>
      <p:sp>
        <p:nvSpPr>
          <p:cNvPr id="10" name="TextBox 9"/>
          <p:cNvSpPr txBox="1"/>
          <p:nvPr/>
        </p:nvSpPr>
        <p:spPr>
          <a:xfrm>
            <a:off x="3161162" y="3665030"/>
            <a:ext cx="2004604" cy="369332"/>
          </a:xfrm>
          <a:prstGeom prst="rect">
            <a:avLst/>
          </a:prstGeom>
          <a:noFill/>
        </p:spPr>
        <p:txBody>
          <a:bodyPr wrap="square" rtlCol="0">
            <a:spAutoFit/>
          </a:bodyPr>
          <a:lstStyle/>
          <a:p>
            <a:pPr algn="ctr"/>
            <a:r>
              <a:rPr lang="en-US" b="1" dirty="0"/>
              <a:t>Gary Dills - Giving</a:t>
            </a:r>
          </a:p>
        </p:txBody>
      </p:sp>
      <p:sp>
        <p:nvSpPr>
          <p:cNvPr id="11" name="TextBox 10"/>
          <p:cNvSpPr txBox="1"/>
          <p:nvPr/>
        </p:nvSpPr>
        <p:spPr>
          <a:xfrm>
            <a:off x="5783282" y="3665030"/>
            <a:ext cx="2598717" cy="369332"/>
          </a:xfrm>
          <a:prstGeom prst="rect">
            <a:avLst/>
          </a:prstGeom>
          <a:noFill/>
        </p:spPr>
        <p:txBody>
          <a:bodyPr wrap="square" rtlCol="0">
            <a:spAutoFit/>
          </a:bodyPr>
          <a:lstStyle/>
          <a:p>
            <a:pPr algn="ctr"/>
            <a:r>
              <a:rPr lang="en-US" b="1" dirty="0"/>
              <a:t>Bob Felt – Grants Chair</a:t>
            </a:r>
          </a:p>
        </p:txBody>
      </p:sp>
      <p:sp>
        <p:nvSpPr>
          <p:cNvPr id="12" name="TextBox 11"/>
          <p:cNvSpPr txBox="1"/>
          <p:nvPr/>
        </p:nvSpPr>
        <p:spPr>
          <a:xfrm>
            <a:off x="3026681" y="6390756"/>
            <a:ext cx="3094554" cy="369332"/>
          </a:xfrm>
          <a:prstGeom prst="rect">
            <a:avLst/>
          </a:prstGeom>
          <a:noFill/>
        </p:spPr>
        <p:txBody>
          <a:bodyPr wrap="square" rtlCol="0">
            <a:spAutoFit/>
          </a:bodyPr>
          <a:lstStyle/>
          <a:p>
            <a:pPr algn="ctr"/>
            <a:r>
              <a:rPr lang="en-US" b="1" dirty="0"/>
              <a:t>John Dewitt – District Grants</a:t>
            </a:r>
          </a:p>
        </p:txBody>
      </p:sp>
      <p:sp>
        <p:nvSpPr>
          <p:cNvPr id="14" name="TextBox 13"/>
          <p:cNvSpPr txBox="1"/>
          <p:nvPr/>
        </p:nvSpPr>
        <p:spPr>
          <a:xfrm>
            <a:off x="6121235" y="6528007"/>
            <a:ext cx="2832266" cy="369332"/>
          </a:xfrm>
          <a:prstGeom prst="rect">
            <a:avLst/>
          </a:prstGeom>
          <a:noFill/>
        </p:spPr>
        <p:txBody>
          <a:bodyPr wrap="square" rtlCol="0">
            <a:spAutoFit/>
          </a:bodyPr>
          <a:lstStyle/>
          <a:p>
            <a:r>
              <a:rPr lang="en-US" b="1" dirty="0"/>
              <a:t>Nancy Brooks - Stewardship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72834" y="1130915"/>
            <a:ext cx="4973637" cy="299802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defRPr/>
            </a:pPr>
            <a:r>
              <a:rPr lang="en-US" sz="5400" b="1" spc="-150" dirty="0">
                <a:solidFill>
                  <a:srgbClr val="FFFFFF"/>
                </a:solidFill>
                <a:latin typeface="Arial Narrow Bold"/>
                <a:cs typeface="Arial Narrow Bold"/>
              </a:rPr>
              <a:t>GRANT and FOUNDATION</a:t>
            </a:r>
          </a:p>
          <a:p>
            <a:pPr algn="l">
              <a:defRPr/>
            </a:pPr>
            <a:r>
              <a:rPr lang="en-US" sz="5400" b="1" spc="-150" dirty="0">
                <a:solidFill>
                  <a:srgbClr val="FFFFFF"/>
                </a:solidFill>
                <a:latin typeface="Arial Narrow Bold"/>
                <a:cs typeface="Arial Narrow Bold"/>
              </a:rPr>
              <a:t>SEMINAR</a:t>
            </a:r>
          </a:p>
          <a:p>
            <a:pPr algn="l">
              <a:defRPr/>
            </a:pPr>
            <a:endParaRPr lang="en-US" sz="5400" b="1" spc="-150" dirty="0">
              <a:solidFill>
                <a:srgbClr val="FFFFFF"/>
              </a:solidFill>
              <a:latin typeface="Arial Narrow Bold"/>
              <a:cs typeface="Arial Narrow Bold"/>
            </a:endParaRPr>
          </a:p>
        </p:txBody>
      </p:sp>
      <p:sp>
        <p:nvSpPr>
          <p:cNvPr id="4099" name="Title 1"/>
          <p:cNvSpPr txBox="1">
            <a:spLocks/>
          </p:cNvSpPr>
          <p:nvPr/>
        </p:nvSpPr>
        <p:spPr bwMode="auto">
          <a:xfrm>
            <a:off x="372834" y="4396033"/>
            <a:ext cx="4789715" cy="119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lvl="0" eaLnBrk="1" hangingPunct="1">
              <a:lnSpc>
                <a:spcPct val="90000"/>
              </a:lnSpc>
            </a:pPr>
            <a:r>
              <a:rPr lang="en-US" sz="3600" dirty="0">
                <a:solidFill>
                  <a:srgbClr val="FFFFFF"/>
                </a:solidFill>
                <a:latin typeface="Arial" pitchFamily="34" charset="0"/>
                <a:ea typeface="+mn-ea"/>
                <a:cs typeface="Arial" pitchFamily="34" charset="0"/>
              </a:rPr>
              <a:t>Fundraising</a:t>
            </a:r>
          </a:p>
          <a:p>
            <a:pPr lvl="0" eaLnBrk="1" hangingPunct="1">
              <a:lnSpc>
                <a:spcPct val="90000"/>
              </a:lnSpc>
            </a:pPr>
            <a:r>
              <a:rPr lang="en-US" sz="3600" dirty="0">
                <a:solidFill>
                  <a:srgbClr val="FFFFFF"/>
                </a:solidFill>
                <a:latin typeface="Arial" pitchFamily="34" charset="0"/>
                <a:ea typeface="+mn-ea"/>
                <a:cs typeface="Arial" pitchFamily="34" charset="0"/>
              </a:rPr>
              <a:t>PDG Gary Dills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514905" y="1519238"/>
            <a:ext cx="843859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342900" indent="-342900" eaLnBrk="1" hangingPunct="1">
              <a:spcBef>
                <a:spcPct val="20000"/>
              </a:spcBef>
              <a:spcAft>
                <a:spcPts val="600"/>
              </a:spcAft>
              <a:buFont typeface="Arial" pitchFamily="34" charset="0"/>
              <a:buChar char="•"/>
            </a:pPr>
            <a:r>
              <a:rPr lang="en-US" sz="2800" dirty="0">
                <a:solidFill>
                  <a:srgbClr val="585858"/>
                </a:solidFill>
                <a:latin typeface="Georgia" pitchFamily="18" charset="0"/>
              </a:rPr>
              <a:t>Review 2017-18 efforts</a:t>
            </a:r>
          </a:p>
          <a:p>
            <a:pPr marL="1085850" lvl="1" indent="-342900" eaLnBrk="1" hangingPunct="1">
              <a:spcBef>
                <a:spcPts val="0"/>
              </a:spcBef>
              <a:spcAft>
                <a:spcPts val="600"/>
              </a:spcAft>
              <a:buFont typeface="Arial" pitchFamily="34" charset="0"/>
              <a:buChar char="•"/>
            </a:pPr>
            <a:r>
              <a:rPr lang="en-US" sz="2800" dirty="0">
                <a:solidFill>
                  <a:srgbClr val="585858"/>
                </a:solidFill>
                <a:latin typeface="Georgia" pitchFamily="18" charset="0"/>
              </a:rPr>
              <a:t>Annual fund</a:t>
            </a:r>
          </a:p>
          <a:p>
            <a:pPr marL="1085850" lvl="1" indent="-342900" eaLnBrk="1" hangingPunct="1">
              <a:spcBef>
                <a:spcPts val="0"/>
              </a:spcBef>
              <a:spcAft>
                <a:spcPts val="600"/>
              </a:spcAft>
              <a:buFont typeface="Arial" pitchFamily="34" charset="0"/>
              <a:buChar char="•"/>
            </a:pPr>
            <a:r>
              <a:rPr lang="en-US" sz="2800" dirty="0">
                <a:solidFill>
                  <a:srgbClr val="585858"/>
                </a:solidFill>
                <a:latin typeface="Georgia" pitchFamily="18" charset="0"/>
              </a:rPr>
              <a:t>PolioPlus: UPDATE ON CASES</a:t>
            </a:r>
          </a:p>
          <a:p>
            <a:pPr marL="342900" indent="-342900" eaLnBrk="1" hangingPunct="1">
              <a:spcBef>
                <a:spcPts val="0"/>
              </a:spcBef>
              <a:spcAft>
                <a:spcPts val="600"/>
              </a:spcAft>
              <a:buFont typeface="Arial" pitchFamily="34" charset="0"/>
              <a:buChar char="•"/>
            </a:pPr>
            <a:r>
              <a:rPr lang="en-US" sz="2800" dirty="0">
                <a:solidFill>
                  <a:srgbClr val="585858"/>
                </a:solidFill>
                <a:latin typeface="Georgia" pitchFamily="18" charset="0"/>
              </a:rPr>
              <a:t>Goals for 2018-19:</a:t>
            </a:r>
          </a:p>
          <a:p>
            <a:pPr marL="342900" indent="-342900" eaLnBrk="1" hangingPunct="1">
              <a:spcBef>
                <a:spcPts val="0"/>
              </a:spcBef>
              <a:spcAft>
                <a:spcPts val="600"/>
              </a:spcAft>
              <a:buFont typeface="Arial" pitchFamily="34" charset="0"/>
              <a:buChar char="•"/>
            </a:pPr>
            <a:r>
              <a:rPr lang="en-US" sz="2800" dirty="0">
                <a:solidFill>
                  <a:srgbClr val="585858"/>
                </a:solidFill>
                <a:latin typeface="Georgia" pitchFamily="18" charset="0"/>
              </a:rPr>
              <a:t>How do clubs raise funds?</a:t>
            </a:r>
          </a:p>
          <a:p>
            <a:pPr marL="342900" indent="-342900" eaLnBrk="1" hangingPunct="1">
              <a:spcBef>
                <a:spcPct val="20000"/>
              </a:spcBef>
              <a:spcAft>
                <a:spcPts val="1200"/>
              </a:spcAft>
              <a:buFont typeface="Arial" pitchFamily="34" charset="0"/>
              <a:buChar char="•"/>
            </a:pPr>
            <a:endParaRPr lang="en-US" sz="28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sz="3600" b="1" dirty="0">
                <a:solidFill>
                  <a:schemeClr val="bg1"/>
                </a:solidFill>
                <a:latin typeface="Arial Narrow Bold" pitchFamily="-84" charset="0"/>
              </a:rPr>
              <a:t>TOPICS FOR TODAY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txBox="1">
            <a:spLocks/>
          </p:cNvSpPr>
          <p:nvPr/>
        </p:nvSpPr>
        <p:spPr bwMode="auto">
          <a:xfrm>
            <a:off x="252413" y="2103183"/>
            <a:ext cx="8732837" cy="3699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marL="457200" indent="-457200" eaLnBrk="1" hangingPunct="1">
              <a:spcBef>
                <a:spcPts val="1200"/>
              </a:spcBef>
              <a:spcAft>
                <a:spcPts val="1200"/>
              </a:spcAft>
              <a:buFont typeface="Arial" panose="020B0604020202020204" pitchFamily="34" charset="0"/>
              <a:buChar char="•"/>
            </a:pPr>
            <a:r>
              <a:rPr lang="en-US" sz="2800" dirty="0">
                <a:solidFill>
                  <a:srgbClr val="585858"/>
                </a:solidFill>
                <a:latin typeface="Georgia" pitchFamily="18" charset="0"/>
              </a:rPr>
              <a:t>Annual Fund: $164.38 per capita/$361K; all clubs</a:t>
            </a:r>
          </a:p>
          <a:p>
            <a:pPr marL="342900" indent="-342900" eaLnBrk="1" hangingPunct="1">
              <a:spcBef>
                <a:spcPts val="1200"/>
              </a:spcBef>
              <a:spcAft>
                <a:spcPts val="1200"/>
              </a:spcAft>
              <a:buFont typeface="Arial" pitchFamily="34" charset="0"/>
              <a:buChar char="•"/>
            </a:pPr>
            <a:r>
              <a:rPr lang="en-US" sz="2800" dirty="0">
                <a:solidFill>
                  <a:srgbClr val="585858"/>
                </a:solidFill>
                <a:latin typeface="Georgia" pitchFamily="18" charset="0"/>
              </a:rPr>
              <a:t>EREY: 91.4% ($25 or more)</a:t>
            </a:r>
          </a:p>
          <a:p>
            <a:pPr marL="342900" indent="-342900" eaLnBrk="1" hangingPunct="1">
              <a:spcBef>
                <a:spcPts val="1200"/>
              </a:spcBef>
              <a:spcAft>
                <a:spcPts val="1200"/>
              </a:spcAft>
              <a:buFont typeface="Arial" pitchFamily="34" charset="0"/>
              <a:buChar char="•"/>
            </a:pPr>
            <a:r>
              <a:rPr lang="en-US" sz="2800" dirty="0">
                <a:solidFill>
                  <a:srgbClr val="585858"/>
                </a:solidFill>
                <a:latin typeface="Georgia" pitchFamily="18" charset="0"/>
              </a:rPr>
              <a:t>PolioPlus: $35.50 per capita; $77,994; 4 non-giving clubs!!!!!!!!</a:t>
            </a:r>
          </a:p>
          <a:p>
            <a:pPr marL="342900" indent="-342900" eaLnBrk="1" hangingPunct="1">
              <a:spcBef>
                <a:spcPts val="1200"/>
              </a:spcBef>
              <a:spcAft>
                <a:spcPts val="1200"/>
              </a:spcAft>
              <a:buFont typeface="Arial" pitchFamily="34" charset="0"/>
              <a:buChar char="•"/>
            </a:pPr>
            <a:r>
              <a:rPr lang="en-US" sz="2800" dirty="0">
                <a:solidFill>
                  <a:srgbClr val="585858"/>
                </a:solidFill>
                <a:latin typeface="Georgia" pitchFamily="18" charset="0"/>
              </a:rPr>
              <a:t>Rotary Direct: 212; grow to 234!!</a:t>
            </a:r>
          </a:p>
          <a:p>
            <a:pPr eaLnBrk="1" hangingPunct="1">
              <a:spcBef>
                <a:spcPts val="0"/>
              </a:spcBef>
              <a:spcAft>
                <a:spcPts val="1200"/>
              </a:spcAft>
            </a:pPr>
            <a:endParaRPr lang="en-US" sz="2800" dirty="0">
              <a:solidFill>
                <a:srgbClr val="585858"/>
              </a:solidFill>
              <a:latin typeface="Georgia" pitchFamily="18" charset="0"/>
            </a:endParaRPr>
          </a:p>
          <a:p>
            <a:pPr marL="1085850" lvl="1" indent="-342900" eaLnBrk="1" hangingPunct="1">
              <a:spcBef>
                <a:spcPts val="0"/>
              </a:spcBef>
              <a:spcAft>
                <a:spcPts val="1200"/>
              </a:spcAft>
              <a:buFont typeface="Arial" pitchFamily="34" charset="0"/>
              <a:buChar char="•"/>
            </a:pPr>
            <a:endParaRPr lang="en-US" sz="2800" dirty="0">
              <a:solidFill>
                <a:srgbClr val="585858"/>
              </a:solidFill>
              <a:latin typeface="Georgia" pitchFamily="18" charset="0"/>
            </a:endParaRPr>
          </a:p>
          <a:p>
            <a:pPr eaLnBrk="1" hangingPunct="1">
              <a:spcBef>
                <a:spcPts val="0"/>
              </a:spcBef>
              <a:spcAft>
                <a:spcPts val="1200"/>
              </a:spcAft>
            </a:pPr>
            <a:endParaRPr lang="en-US" sz="2800" dirty="0">
              <a:solidFill>
                <a:srgbClr val="585858"/>
              </a:solidFill>
              <a:latin typeface="Georgia" pitchFamily="18" charset="0"/>
            </a:endParaRPr>
          </a:p>
        </p:txBody>
      </p:sp>
      <p:sp>
        <p:nvSpPr>
          <p:cNvPr id="5123"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80000"/>
              </a:lnSpc>
            </a:pPr>
            <a:r>
              <a:rPr lang="en-US" sz="3600" b="1" dirty="0">
                <a:solidFill>
                  <a:schemeClr val="bg1"/>
                </a:solidFill>
                <a:latin typeface="Arial Narrow Bold" pitchFamily="-84" charset="0"/>
              </a:rPr>
              <a:t>How did we do in 2017-18?</a:t>
            </a:r>
          </a:p>
        </p:txBody>
      </p:sp>
    </p:spTree>
    <p:extLst>
      <p:ext uri="{BB962C8B-B14F-4D97-AF65-F5344CB8AC3E}">
        <p14:creationId xmlns:p14="http://schemas.microsoft.com/office/powerpoint/2010/main" val="503856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Isosceles Triangle 23557"/>
          <p:cNvSpPr/>
          <p:nvPr/>
        </p:nvSpPr>
        <p:spPr>
          <a:xfrm rot="18648949" flipH="1">
            <a:off x="2976895" y="2335819"/>
            <a:ext cx="168456" cy="4656491"/>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b="1" dirty="0">
                <a:solidFill>
                  <a:schemeClr val="bg1"/>
                </a:solidFill>
                <a:latin typeface="Arial Narrow" pitchFamily="34" charset="0"/>
                <a:ea typeface="ＭＳ Ｐゴシック" pitchFamily="34" charset="-128"/>
              </a:rPr>
              <a:t>Polio Today</a:t>
            </a:r>
          </a:p>
        </p:txBody>
      </p:sp>
      <p:sp>
        <p:nvSpPr>
          <p:cNvPr id="777" name="Isosceles Triangle 776"/>
          <p:cNvSpPr/>
          <p:nvPr/>
        </p:nvSpPr>
        <p:spPr>
          <a:xfrm rot="17684560" flipH="1">
            <a:off x="5805135" y="-43385"/>
            <a:ext cx="173796" cy="5261888"/>
          </a:xfrm>
          <a:prstGeom prst="triangl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356828" y="2893121"/>
            <a:ext cx="819455" cy="461665"/>
          </a:xfrm>
          <a:prstGeom prst="rect">
            <a:avLst/>
          </a:prstGeom>
        </p:spPr>
        <p:txBody>
          <a:bodyPr wrap="none">
            <a:spAutoFit/>
          </a:bodyPr>
          <a:lstStyle/>
          <a:p>
            <a:r>
              <a:rPr lang="en-US" b="1" dirty="0">
                <a:latin typeface="Arial Narrow" panose="020B0606020202030204" pitchFamily="34" charset="0"/>
              </a:rPr>
              <a:t>1988</a:t>
            </a:r>
            <a:r>
              <a:rPr lang="en-US" dirty="0">
                <a:latin typeface="Arial Narrow" panose="020B0606020202030204" pitchFamily="34" charset="0"/>
              </a:rPr>
              <a:t> </a:t>
            </a:r>
            <a:endParaRPr lang="en-US" dirty="0"/>
          </a:p>
        </p:txBody>
      </p:sp>
      <p:sp>
        <p:nvSpPr>
          <p:cNvPr id="21" name="Rectangle 20"/>
          <p:cNvSpPr/>
          <p:nvPr/>
        </p:nvSpPr>
        <p:spPr>
          <a:xfrm>
            <a:off x="5176582" y="6028299"/>
            <a:ext cx="819455" cy="461665"/>
          </a:xfrm>
          <a:prstGeom prst="rect">
            <a:avLst/>
          </a:prstGeom>
        </p:spPr>
        <p:txBody>
          <a:bodyPr wrap="none">
            <a:spAutoFit/>
          </a:bodyPr>
          <a:lstStyle/>
          <a:p>
            <a:r>
              <a:rPr lang="en-US" b="1" dirty="0">
                <a:latin typeface="Arial Narrow" panose="020B0606020202030204" pitchFamily="34" charset="0"/>
              </a:rPr>
              <a:t>2018</a:t>
            </a:r>
            <a:r>
              <a:rPr lang="en-US" dirty="0">
                <a:latin typeface="Arial Narrow" panose="020B0606020202030204" pitchFamily="34" charset="0"/>
              </a:rPr>
              <a:t> </a:t>
            </a:r>
            <a:endParaRPr lang="en-US" dirty="0"/>
          </a:p>
        </p:txBody>
      </p:sp>
      <p:pic>
        <p:nvPicPr>
          <p:cNvPr id="8" name="Picture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29357" y="1300211"/>
            <a:ext cx="4287844" cy="1698512"/>
          </a:xfrm>
          <a:prstGeom prst="rect">
            <a:avLst/>
          </a:prstGeom>
          <a:ln>
            <a:solidFill>
              <a:schemeClr val="bg1"/>
            </a:solidFill>
          </a:ln>
        </p:spPr>
      </p:pic>
      <p:grpSp>
        <p:nvGrpSpPr>
          <p:cNvPr id="23555" name="Group 23554"/>
          <p:cNvGrpSpPr/>
          <p:nvPr/>
        </p:nvGrpSpPr>
        <p:grpSpPr>
          <a:xfrm>
            <a:off x="3427384" y="3508319"/>
            <a:ext cx="5489994" cy="2848161"/>
            <a:chOff x="3427384" y="3508319"/>
            <a:chExt cx="5489994" cy="2848161"/>
          </a:xfrm>
        </p:grpSpPr>
        <p:sp>
          <p:nvSpPr>
            <p:cNvPr id="29" name="Freeform 378"/>
            <p:cNvSpPr>
              <a:spLocks/>
            </p:cNvSpPr>
            <p:nvPr/>
          </p:nvSpPr>
          <p:spPr bwMode="auto">
            <a:xfrm>
              <a:off x="3427384" y="3854687"/>
              <a:ext cx="17897"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17" y="16"/>
                  </a:lnTo>
                  <a:lnTo>
                    <a:pt x="0"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0" name="Freeform 379"/>
            <p:cNvSpPr>
              <a:spLocks/>
            </p:cNvSpPr>
            <p:nvPr/>
          </p:nvSpPr>
          <p:spPr bwMode="auto">
            <a:xfrm>
              <a:off x="3856919" y="3969408"/>
              <a:ext cx="29083" cy="3971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0" y="15"/>
                  </a:moveTo>
                  <a:lnTo>
                    <a:pt x="15" y="46"/>
                  </a:lnTo>
                  <a:lnTo>
                    <a:pt x="30" y="46"/>
                  </a:lnTo>
                  <a:lnTo>
                    <a:pt x="3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1" name="Freeform 380"/>
            <p:cNvSpPr>
              <a:spLocks/>
            </p:cNvSpPr>
            <p:nvPr/>
          </p:nvSpPr>
          <p:spPr bwMode="auto">
            <a:xfrm>
              <a:off x="3856919" y="4035593"/>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16" y="0"/>
                  </a:moveTo>
                  <a:lnTo>
                    <a:pt x="0" y="16"/>
                  </a:lnTo>
                  <a:lnTo>
                    <a:pt x="16" y="31"/>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2" name="Freeform 381"/>
            <p:cNvSpPr>
              <a:spLocks/>
            </p:cNvSpPr>
            <p:nvPr/>
          </p:nvSpPr>
          <p:spPr bwMode="auto">
            <a:xfrm>
              <a:off x="3856919" y="4070892"/>
              <a:ext cx="17897"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0"/>
                  </a:lnTo>
                  <a:lnTo>
                    <a:pt x="16"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 name="Freeform 382"/>
            <p:cNvSpPr>
              <a:spLocks/>
            </p:cNvSpPr>
            <p:nvPr/>
          </p:nvSpPr>
          <p:spPr bwMode="auto">
            <a:xfrm>
              <a:off x="4704803" y="5429890"/>
              <a:ext cx="212530" cy="236060"/>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 name="Freeform 383"/>
            <p:cNvSpPr>
              <a:spLocks/>
            </p:cNvSpPr>
            <p:nvPr/>
          </p:nvSpPr>
          <p:spPr bwMode="auto">
            <a:xfrm>
              <a:off x="4490036" y="5264428"/>
              <a:ext cx="241614" cy="308863"/>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 name="Freeform 384"/>
            <p:cNvSpPr>
              <a:spLocks/>
            </p:cNvSpPr>
            <p:nvPr/>
          </p:nvSpPr>
          <p:spPr bwMode="auto">
            <a:xfrm>
              <a:off x="4501222" y="5240160"/>
              <a:ext cx="116332" cy="101484"/>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 name="Freeform 385"/>
            <p:cNvSpPr>
              <a:spLocks/>
            </p:cNvSpPr>
            <p:nvPr/>
          </p:nvSpPr>
          <p:spPr bwMode="auto">
            <a:xfrm>
              <a:off x="3886001" y="4265034"/>
              <a:ext cx="946319" cy="540511"/>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7" name="Freeform 386"/>
            <p:cNvSpPr>
              <a:spLocks/>
            </p:cNvSpPr>
            <p:nvPr/>
          </p:nvSpPr>
          <p:spPr bwMode="auto">
            <a:xfrm>
              <a:off x="3483313" y="3585535"/>
              <a:ext cx="604034" cy="500800"/>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 name="Freeform 387"/>
            <p:cNvSpPr>
              <a:spLocks/>
            </p:cNvSpPr>
            <p:nvPr/>
          </p:nvSpPr>
          <p:spPr bwMode="auto">
            <a:xfrm>
              <a:off x="4158935" y="3828213"/>
              <a:ext cx="87249" cy="52948"/>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9" name="Freeform 388"/>
            <p:cNvSpPr>
              <a:spLocks/>
            </p:cNvSpPr>
            <p:nvPr/>
          </p:nvSpPr>
          <p:spPr bwMode="auto">
            <a:xfrm>
              <a:off x="4185782" y="3931903"/>
              <a:ext cx="73827" cy="52948"/>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0" name="Freeform 389"/>
            <p:cNvSpPr>
              <a:spLocks/>
            </p:cNvSpPr>
            <p:nvPr/>
          </p:nvSpPr>
          <p:spPr bwMode="auto">
            <a:xfrm>
              <a:off x="4286454" y="4212086"/>
              <a:ext cx="15660" cy="41917"/>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47">
                  <a:moveTo>
                    <a:pt x="0" y="0"/>
                  </a:moveTo>
                  <a:lnTo>
                    <a:pt x="16" y="0"/>
                  </a:lnTo>
                  <a:lnTo>
                    <a:pt x="16" y="4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1" name="Freeform 390"/>
            <p:cNvSpPr>
              <a:spLocks/>
            </p:cNvSpPr>
            <p:nvPr/>
          </p:nvSpPr>
          <p:spPr bwMode="auto">
            <a:xfrm>
              <a:off x="4413972" y="5072491"/>
              <a:ext cx="60404" cy="52948"/>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2" name="Freeform 391"/>
            <p:cNvSpPr>
              <a:spLocks/>
            </p:cNvSpPr>
            <p:nvPr/>
          </p:nvSpPr>
          <p:spPr bwMode="auto">
            <a:xfrm>
              <a:off x="4387126" y="5008512"/>
              <a:ext cx="73827" cy="66185"/>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78">
                  <a:moveTo>
                    <a:pt x="30" y="77"/>
                  </a:moveTo>
                  <a:lnTo>
                    <a:pt x="45" y="77"/>
                  </a:lnTo>
                  <a:lnTo>
                    <a:pt x="75" y="77"/>
                  </a:lnTo>
                  <a:lnTo>
                    <a:pt x="75" y="0"/>
                  </a:lnTo>
                  <a:lnTo>
                    <a:pt x="30" y="15"/>
                  </a:lnTo>
                  <a:lnTo>
                    <a:pt x="15" y="31"/>
                  </a:lnTo>
                  <a:lnTo>
                    <a:pt x="0" y="31"/>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3" name="Freeform 392"/>
            <p:cNvSpPr>
              <a:spLocks/>
            </p:cNvSpPr>
            <p:nvPr/>
          </p:nvSpPr>
          <p:spPr bwMode="auto">
            <a:xfrm>
              <a:off x="4358043" y="4982038"/>
              <a:ext cx="102909" cy="52948"/>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4" name="Freeform 393"/>
            <p:cNvSpPr>
              <a:spLocks/>
            </p:cNvSpPr>
            <p:nvPr/>
          </p:nvSpPr>
          <p:spPr bwMode="auto">
            <a:xfrm>
              <a:off x="4344620" y="5008512"/>
              <a:ext cx="42506"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31"/>
                  </a:moveTo>
                  <a:lnTo>
                    <a:pt x="45" y="16"/>
                  </a:lnTo>
                  <a:lnTo>
                    <a:pt x="15" y="0"/>
                  </a:lnTo>
                  <a:lnTo>
                    <a:pt x="0" y="16"/>
                  </a:lnTo>
                  <a:lnTo>
                    <a:pt x="30" y="31"/>
                  </a:lnTo>
                  <a:lnTo>
                    <a:pt x="45"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5" name="Freeform 394"/>
            <p:cNvSpPr>
              <a:spLocks/>
            </p:cNvSpPr>
            <p:nvPr/>
          </p:nvSpPr>
          <p:spPr bwMode="auto">
            <a:xfrm>
              <a:off x="4315536" y="4944533"/>
              <a:ext cx="71589"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6" name="Freeform 395"/>
            <p:cNvSpPr>
              <a:spLocks/>
            </p:cNvSpPr>
            <p:nvPr/>
          </p:nvSpPr>
          <p:spPr bwMode="auto">
            <a:xfrm>
              <a:off x="4373703" y="4944533"/>
              <a:ext cx="15660"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7" name="Freeform 396"/>
            <p:cNvSpPr>
              <a:spLocks/>
            </p:cNvSpPr>
            <p:nvPr/>
          </p:nvSpPr>
          <p:spPr bwMode="auto">
            <a:xfrm>
              <a:off x="3941931" y="4624639"/>
              <a:ext cx="474279" cy="386079"/>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8" name="Freeform 397"/>
            <p:cNvSpPr>
              <a:spLocks/>
            </p:cNvSpPr>
            <p:nvPr/>
          </p:nvSpPr>
          <p:spPr bwMode="auto">
            <a:xfrm>
              <a:off x="4456478" y="4854081"/>
              <a:ext cx="174498" cy="63979"/>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49" name="Freeform 398"/>
            <p:cNvSpPr>
              <a:spLocks/>
            </p:cNvSpPr>
            <p:nvPr/>
          </p:nvSpPr>
          <p:spPr bwMode="auto">
            <a:xfrm>
              <a:off x="4474375" y="4880554"/>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0" name="Freeform 399"/>
            <p:cNvSpPr>
              <a:spLocks/>
            </p:cNvSpPr>
            <p:nvPr/>
          </p:nvSpPr>
          <p:spPr bwMode="auto">
            <a:xfrm>
              <a:off x="4559388" y="4944533"/>
              <a:ext cx="29083" cy="13237"/>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17">
                  <a:moveTo>
                    <a:pt x="0" y="16"/>
                  </a:moveTo>
                  <a:lnTo>
                    <a:pt x="15" y="16"/>
                  </a:lnTo>
                  <a:lnTo>
                    <a:pt x="29" y="16"/>
                  </a:lnTo>
                  <a:lnTo>
                    <a:pt x="29"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1" name="Freeform 400"/>
            <p:cNvSpPr>
              <a:spLocks/>
            </p:cNvSpPr>
            <p:nvPr/>
          </p:nvSpPr>
          <p:spPr bwMode="auto">
            <a:xfrm>
              <a:off x="4617554" y="4918060"/>
              <a:ext cx="58167" cy="52948"/>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2" name="Freeform 401"/>
            <p:cNvSpPr>
              <a:spLocks/>
            </p:cNvSpPr>
            <p:nvPr/>
          </p:nvSpPr>
          <p:spPr bwMode="auto">
            <a:xfrm>
              <a:off x="4559388" y="4827606"/>
              <a:ext cx="17897"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0"/>
                  </a:moveTo>
                  <a:lnTo>
                    <a:pt x="0" y="16"/>
                  </a:ln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3" name="Line 402"/>
            <p:cNvSpPr>
              <a:spLocks noChangeShapeType="1"/>
            </p:cNvSpPr>
            <p:nvPr/>
          </p:nvSpPr>
          <p:spPr bwMode="auto">
            <a:xfrm>
              <a:off x="4646636" y="489379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54" name="Freeform 403"/>
            <p:cNvSpPr>
              <a:spLocks/>
            </p:cNvSpPr>
            <p:nvPr/>
          </p:nvSpPr>
          <p:spPr bwMode="auto">
            <a:xfrm>
              <a:off x="3886001" y="3662751"/>
              <a:ext cx="1147664" cy="820694"/>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5" name="Freeform 404"/>
            <p:cNvSpPr>
              <a:spLocks/>
            </p:cNvSpPr>
            <p:nvPr/>
          </p:nvSpPr>
          <p:spPr bwMode="auto">
            <a:xfrm>
              <a:off x="3886001" y="3662751"/>
              <a:ext cx="1161087" cy="833931"/>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6" name="Line 405"/>
            <p:cNvSpPr>
              <a:spLocks noChangeShapeType="1"/>
            </p:cNvSpPr>
            <p:nvPr/>
          </p:nvSpPr>
          <p:spPr bwMode="auto">
            <a:xfrm flipH="1">
              <a:off x="4930757" y="436872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57" name="Freeform 406"/>
            <p:cNvSpPr>
              <a:spLocks/>
            </p:cNvSpPr>
            <p:nvPr/>
          </p:nvSpPr>
          <p:spPr bwMode="auto">
            <a:xfrm>
              <a:off x="4762969" y="3764234"/>
              <a:ext cx="313203" cy="335337"/>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8" name="Freeform 407"/>
            <p:cNvSpPr>
              <a:spLocks/>
            </p:cNvSpPr>
            <p:nvPr/>
          </p:nvSpPr>
          <p:spPr bwMode="auto">
            <a:xfrm>
              <a:off x="4959840" y="3548030"/>
              <a:ext cx="304254" cy="16766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59" name="Freeform 408"/>
            <p:cNvSpPr>
              <a:spLocks/>
            </p:cNvSpPr>
            <p:nvPr/>
          </p:nvSpPr>
          <p:spPr bwMode="auto">
            <a:xfrm>
              <a:off x="4413972" y="3675987"/>
              <a:ext cx="158839" cy="143401"/>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0" name="Freeform 409"/>
            <p:cNvSpPr>
              <a:spLocks/>
            </p:cNvSpPr>
            <p:nvPr/>
          </p:nvSpPr>
          <p:spPr bwMode="auto">
            <a:xfrm>
              <a:off x="4832322" y="3662751"/>
              <a:ext cx="201345" cy="114720"/>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1" name="Freeform 410"/>
            <p:cNvSpPr>
              <a:spLocks/>
            </p:cNvSpPr>
            <p:nvPr/>
          </p:nvSpPr>
          <p:spPr bwMode="auto">
            <a:xfrm>
              <a:off x="4315536" y="3636277"/>
              <a:ext cx="116332" cy="79422"/>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 h="93">
                  <a:moveTo>
                    <a:pt x="0" y="92"/>
                  </a:moveTo>
                  <a:lnTo>
                    <a:pt x="45" y="92"/>
                  </a:lnTo>
                  <a:lnTo>
                    <a:pt x="75" y="31"/>
                  </a:lnTo>
                  <a:lnTo>
                    <a:pt x="120" y="31"/>
                  </a:lnTo>
                  <a:lnTo>
                    <a:pt x="105" y="0"/>
                  </a:lnTo>
                  <a:lnTo>
                    <a:pt x="60" y="0"/>
                  </a:lnTo>
                  <a:lnTo>
                    <a:pt x="15" y="31"/>
                  </a:lnTo>
                  <a:lnTo>
                    <a:pt x="0" y="9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2" name="Freeform 411"/>
            <p:cNvSpPr>
              <a:spLocks/>
            </p:cNvSpPr>
            <p:nvPr/>
          </p:nvSpPr>
          <p:spPr bwMode="auto">
            <a:xfrm>
              <a:off x="4516882" y="3598772"/>
              <a:ext cx="143179" cy="77216"/>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3" name="Freeform 412"/>
            <p:cNvSpPr>
              <a:spLocks/>
            </p:cNvSpPr>
            <p:nvPr/>
          </p:nvSpPr>
          <p:spPr bwMode="auto">
            <a:xfrm>
              <a:off x="4959840" y="4340044"/>
              <a:ext cx="116332" cy="105896"/>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4" name="Freeform 413"/>
            <p:cNvSpPr>
              <a:spLocks/>
            </p:cNvSpPr>
            <p:nvPr/>
          </p:nvSpPr>
          <p:spPr bwMode="auto">
            <a:xfrm>
              <a:off x="4903910" y="3572298"/>
              <a:ext cx="69352" cy="103690"/>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123">
                  <a:moveTo>
                    <a:pt x="30" y="0"/>
                  </a:moveTo>
                  <a:lnTo>
                    <a:pt x="74" y="76"/>
                  </a:lnTo>
                  <a:lnTo>
                    <a:pt x="59" y="122"/>
                  </a:lnTo>
                  <a:lnTo>
                    <a:pt x="0" y="107"/>
                  </a:lnTo>
                  <a:lnTo>
                    <a:pt x="15" y="46"/>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5" name="Freeform 414"/>
            <p:cNvSpPr>
              <a:spLocks/>
            </p:cNvSpPr>
            <p:nvPr/>
          </p:nvSpPr>
          <p:spPr bwMode="auto">
            <a:xfrm>
              <a:off x="4715989" y="3711286"/>
              <a:ext cx="89487" cy="66185"/>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78">
                  <a:moveTo>
                    <a:pt x="0" y="46"/>
                  </a:moveTo>
                  <a:lnTo>
                    <a:pt x="15" y="0"/>
                  </a:lnTo>
                  <a:lnTo>
                    <a:pt x="89" y="0"/>
                  </a:lnTo>
                  <a:lnTo>
                    <a:pt x="74" y="46"/>
                  </a:lnTo>
                  <a:lnTo>
                    <a:pt x="30" y="46"/>
                  </a:lnTo>
                  <a:lnTo>
                    <a:pt x="15" y="77"/>
                  </a:lnTo>
                  <a:lnTo>
                    <a:pt x="0"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6" name="Freeform 415"/>
            <p:cNvSpPr>
              <a:spLocks/>
            </p:cNvSpPr>
            <p:nvPr/>
          </p:nvSpPr>
          <p:spPr bwMode="auto">
            <a:xfrm>
              <a:off x="4456478" y="3572298"/>
              <a:ext cx="91723" cy="52948"/>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 h="62">
                  <a:moveTo>
                    <a:pt x="0" y="31"/>
                  </a:moveTo>
                  <a:lnTo>
                    <a:pt x="15" y="61"/>
                  </a:lnTo>
                  <a:lnTo>
                    <a:pt x="90" y="31"/>
                  </a:lnTo>
                  <a:lnTo>
                    <a:pt x="90" y="0"/>
                  </a:lnTo>
                  <a:lnTo>
                    <a:pt x="3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7" name="Freeform 416"/>
            <p:cNvSpPr>
              <a:spLocks/>
            </p:cNvSpPr>
            <p:nvPr/>
          </p:nvSpPr>
          <p:spPr bwMode="auto">
            <a:xfrm>
              <a:off x="4689143" y="3623039"/>
              <a:ext cx="85012"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78">
                  <a:moveTo>
                    <a:pt x="0" y="0"/>
                  </a:moveTo>
                  <a:lnTo>
                    <a:pt x="0" y="46"/>
                  </a:lnTo>
                  <a:lnTo>
                    <a:pt x="45" y="77"/>
                  </a:lnTo>
                  <a:lnTo>
                    <a:pt x="90" y="31"/>
                  </a:lnTo>
                  <a:lnTo>
                    <a:pt x="75" y="0"/>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8" name="Freeform 417"/>
            <p:cNvSpPr>
              <a:spLocks/>
            </p:cNvSpPr>
            <p:nvPr/>
          </p:nvSpPr>
          <p:spPr bwMode="auto">
            <a:xfrm>
              <a:off x="4689143" y="3958377"/>
              <a:ext cx="85012" cy="63979"/>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69" name="Freeform 418"/>
            <p:cNvSpPr>
              <a:spLocks/>
            </p:cNvSpPr>
            <p:nvPr/>
          </p:nvSpPr>
          <p:spPr bwMode="auto">
            <a:xfrm>
              <a:off x="4630977" y="3702462"/>
              <a:ext cx="44744" cy="75010"/>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93">
                  <a:moveTo>
                    <a:pt x="0" y="31"/>
                  </a:moveTo>
                  <a:lnTo>
                    <a:pt x="45" y="0"/>
                  </a:lnTo>
                  <a:lnTo>
                    <a:pt x="45" y="61"/>
                  </a:lnTo>
                  <a:lnTo>
                    <a:pt x="0" y="92"/>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0" name="Freeform 419"/>
            <p:cNvSpPr>
              <a:spLocks/>
            </p:cNvSpPr>
            <p:nvPr/>
          </p:nvSpPr>
          <p:spPr bwMode="auto">
            <a:xfrm>
              <a:off x="4588471" y="3548030"/>
              <a:ext cx="42506"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0" y="16"/>
                  </a:moveTo>
                  <a:lnTo>
                    <a:pt x="0" y="31"/>
                  </a:lnTo>
                  <a:lnTo>
                    <a:pt x="45" y="31"/>
                  </a:lnTo>
                  <a:lnTo>
                    <a:pt x="45" y="0"/>
                  </a:lnTo>
                  <a:lnTo>
                    <a:pt x="30" y="16"/>
                  </a:lnTo>
                  <a:lnTo>
                    <a:pt x="15"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1" name="Freeform 420"/>
            <p:cNvSpPr>
              <a:spLocks/>
            </p:cNvSpPr>
            <p:nvPr/>
          </p:nvSpPr>
          <p:spPr bwMode="auto">
            <a:xfrm>
              <a:off x="3928508" y="4212086"/>
              <a:ext cx="44744" cy="52948"/>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62">
                  <a:moveTo>
                    <a:pt x="0" y="0"/>
                  </a:moveTo>
                  <a:lnTo>
                    <a:pt x="29" y="31"/>
                  </a:lnTo>
                  <a:lnTo>
                    <a:pt x="44" y="61"/>
                  </a:lnTo>
                  <a:lnTo>
                    <a:pt x="29" y="61"/>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2" name="Freeform 421"/>
            <p:cNvSpPr>
              <a:spLocks/>
            </p:cNvSpPr>
            <p:nvPr/>
          </p:nvSpPr>
          <p:spPr bwMode="auto">
            <a:xfrm>
              <a:off x="4689143" y="3548030"/>
              <a:ext cx="29083" cy="50742"/>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62">
                  <a:moveTo>
                    <a:pt x="0" y="15"/>
                  </a:moveTo>
                  <a:lnTo>
                    <a:pt x="16" y="61"/>
                  </a:lnTo>
                  <a:lnTo>
                    <a:pt x="31" y="31"/>
                  </a:lnTo>
                  <a:lnTo>
                    <a:pt x="31"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3" name="Freeform 422"/>
            <p:cNvSpPr>
              <a:spLocks/>
            </p:cNvSpPr>
            <p:nvPr/>
          </p:nvSpPr>
          <p:spPr bwMode="auto">
            <a:xfrm>
              <a:off x="4715989" y="4035593"/>
              <a:ext cx="29083" cy="26474"/>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29" y="0"/>
                  </a:moveTo>
                  <a:lnTo>
                    <a:pt x="0" y="31"/>
                  </a:lnTo>
                  <a:lnTo>
                    <a:pt x="0" y="16"/>
                  </a:lnTo>
                  <a:lnTo>
                    <a:pt x="15"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4" name="Freeform 423"/>
            <p:cNvSpPr>
              <a:spLocks/>
            </p:cNvSpPr>
            <p:nvPr/>
          </p:nvSpPr>
          <p:spPr bwMode="auto">
            <a:xfrm>
              <a:off x="4932994" y="4417259"/>
              <a:ext cx="15660" cy="28680"/>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16" y="16"/>
                  </a:ln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5" name="Freeform 424"/>
            <p:cNvSpPr>
              <a:spLocks/>
            </p:cNvSpPr>
            <p:nvPr/>
          </p:nvSpPr>
          <p:spPr bwMode="auto">
            <a:xfrm>
              <a:off x="4932994" y="3931903"/>
              <a:ext cx="29083" cy="37505"/>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 h="47">
                  <a:moveTo>
                    <a:pt x="15" y="0"/>
                  </a:moveTo>
                  <a:lnTo>
                    <a:pt x="0" y="31"/>
                  </a:lnTo>
                  <a:lnTo>
                    <a:pt x="0" y="46"/>
                  </a:lnTo>
                  <a:lnTo>
                    <a:pt x="30" y="31"/>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6" name="Freeform 425"/>
            <p:cNvSpPr>
              <a:spLocks/>
            </p:cNvSpPr>
            <p:nvPr/>
          </p:nvSpPr>
          <p:spPr bwMode="auto">
            <a:xfrm>
              <a:off x="4903910" y="5160738"/>
              <a:ext cx="69352" cy="66185"/>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7" name="Freeform 426"/>
            <p:cNvSpPr>
              <a:spLocks/>
            </p:cNvSpPr>
            <p:nvPr/>
          </p:nvSpPr>
          <p:spPr bwMode="auto">
            <a:xfrm>
              <a:off x="4530305" y="5048223"/>
              <a:ext cx="214768" cy="282389"/>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8" name="Freeform 427"/>
            <p:cNvSpPr>
              <a:spLocks/>
            </p:cNvSpPr>
            <p:nvPr/>
          </p:nvSpPr>
          <p:spPr bwMode="auto">
            <a:xfrm>
              <a:off x="4630977" y="5048223"/>
              <a:ext cx="243850" cy="191936"/>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79" name="Freeform 428"/>
            <p:cNvSpPr>
              <a:spLocks/>
            </p:cNvSpPr>
            <p:nvPr/>
          </p:nvSpPr>
          <p:spPr bwMode="auto">
            <a:xfrm>
              <a:off x="4845744" y="5125439"/>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80" name="Freeform 429"/>
            <p:cNvSpPr>
              <a:spLocks/>
            </p:cNvSpPr>
            <p:nvPr/>
          </p:nvSpPr>
          <p:spPr bwMode="auto">
            <a:xfrm>
              <a:off x="4456478" y="5098965"/>
              <a:ext cx="116332" cy="39711"/>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81" name="Line 430"/>
            <p:cNvSpPr>
              <a:spLocks noChangeShapeType="1"/>
            </p:cNvSpPr>
            <p:nvPr/>
          </p:nvSpPr>
          <p:spPr bwMode="auto">
            <a:xfrm>
              <a:off x="4845744" y="50482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2" name="Line 431"/>
            <p:cNvSpPr>
              <a:spLocks noChangeShapeType="1"/>
            </p:cNvSpPr>
            <p:nvPr/>
          </p:nvSpPr>
          <p:spPr bwMode="auto">
            <a:xfrm>
              <a:off x="4816661"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3" name="Line 432"/>
            <p:cNvSpPr>
              <a:spLocks noChangeShapeType="1"/>
            </p:cNvSpPr>
            <p:nvPr/>
          </p:nvSpPr>
          <p:spPr bwMode="auto">
            <a:xfrm>
              <a:off x="4816661" y="494453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4" name="Freeform 433"/>
            <p:cNvSpPr>
              <a:spLocks/>
            </p:cNvSpPr>
            <p:nvPr/>
          </p:nvSpPr>
          <p:spPr bwMode="auto">
            <a:xfrm>
              <a:off x="4675720" y="4931297"/>
              <a:ext cx="55929"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85" name="Freeform 434"/>
            <p:cNvSpPr>
              <a:spLocks/>
            </p:cNvSpPr>
            <p:nvPr/>
          </p:nvSpPr>
          <p:spPr bwMode="auto">
            <a:xfrm>
              <a:off x="4845744" y="5072491"/>
              <a:ext cx="15660" cy="15443"/>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0" y="16"/>
                  </a:moveTo>
                  <a:lnTo>
                    <a:pt x="16" y="16"/>
                  </a:ln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86" name="Freeform 435"/>
            <p:cNvSpPr>
              <a:spLocks/>
            </p:cNvSpPr>
            <p:nvPr/>
          </p:nvSpPr>
          <p:spPr bwMode="auto">
            <a:xfrm>
              <a:off x="4745072" y="4944533"/>
              <a:ext cx="17897" cy="13237"/>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17">
                  <a:moveTo>
                    <a:pt x="16" y="0"/>
                  </a:moveTo>
                  <a:lnTo>
                    <a:pt x="0" y="0"/>
                  </a:ln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87" name="Freeform 436"/>
            <p:cNvSpPr>
              <a:spLocks/>
            </p:cNvSpPr>
            <p:nvPr/>
          </p:nvSpPr>
          <p:spPr bwMode="auto">
            <a:xfrm>
              <a:off x="4845744" y="5008512"/>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88" name="Line 437"/>
            <p:cNvSpPr>
              <a:spLocks noChangeShapeType="1"/>
            </p:cNvSpPr>
            <p:nvPr/>
          </p:nvSpPr>
          <p:spPr bwMode="auto">
            <a:xfrm flipH="1">
              <a:off x="4832322" y="500851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89" name="Line 438"/>
            <p:cNvSpPr>
              <a:spLocks noChangeShapeType="1"/>
            </p:cNvSpPr>
            <p:nvPr/>
          </p:nvSpPr>
          <p:spPr bwMode="auto">
            <a:xfrm>
              <a:off x="4832322" y="499748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90" name="Freeform 439"/>
            <p:cNvSpPr>
              <a:spLocks/>
            </p:cNvSpPr>
            <p:nvPr/>
          </p:nvSpPr>
          <p:spPr bwMode="auto">
            <a:xfrm>
              <a:off x="4803238" y="4957770"/>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1" name="Line 440"/>
            <p:cNvSpPr>
              <a:spLocks noChangeShapeType="1"/>
            </p:cNvSpPr>
            <p:nvPr/>
          </p:nvSpPr>
          <p:spPr bwMode="auto">
            <a:xfrm>
              <a:off x="4774155"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92" name="Freeform 441"/>
            <p:cNvSpPr>
              <a:spLocks/>
            </p:cNvSpPr>
            <p:nvPr/>
          </p:nvSpPr>
          <p:spPr bwMode="auto">
            <a:xfrm>
              <a:off x="4816661" y="4971007"/>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3" name="Freeform 442"/>
            <p:cNvSpPr>
              <a:spLocks/>
            </p:cNvSpPr>
            <p:nvPr/>
          </p:nvSpPr>
          <p:spPr bwMode="auto">
            <a:xfrm>
              <a:off x="4973262" y="6175574"/>
              <a:ext cx="29083" cy="26474"/>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 h="32">
                  <a:moveTo>
                    <a:pt x="15" y="0"/>
                  </a:moveTo>
                  <a:lnTo>
                    <a:pt x="0" y="31"/>
                  </a:lnTo>
                  <a:lnTo>
                    <a:pt x="15" y="31"/>
                  </a:lnTo>
                  <a:lnTo>
                    <a:pt x="15" y="16"/>
                  </a:lnTo>
                  <a:lnTo>
                    <a:pt x="3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4" name="Freeform 443"/>
            <p:cNvSpPr>
              <a:spLocks/>
            </p:cNvSpPr>
            <p:nvPr/>
          </p:nvSpPr>
          <p:spPr bwMode="auto">
            <a:xfrm>
              <a:off x="4959840" y="6175574"/>
              <a:ext cx="17897" cy="13237"/>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17" y="0"/>
                  </a:moveTo>
                  <a:lnTo>
                    <a:pt x="0" y="0"/>
                  </a:lnTo>
                  <a:lnTo>
                    <a:pt x="0" y="16"/>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5" name="Freeform 444"/>
            <p:cNvSpPr>
              <a:spLocks/>
            </p:cNvSpPr>
            <p:nvPr/>
          </p:nvSpPr>
          <p:spPr bwMode="auto">
            <a:xfrm>
              <a:off x="4729412" y="5624033"/>
              <a:ext cx="272933" cy="591253"/>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6" name="Freeform 445"/>
            <p:cNvSpPr>
              <a:spLocks/>
            </p:cNvSpPr>
            <p:nvPr/>
          </p:nvSpPr>
          <p:spPr bwMode="auto">
            <a:xfrm>
              <a:off x="4861404" y="6239553"/>
              <a:ext cx="55929"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1" h="47">
                  <a:moveTo>
                    <a:pt x="0" y="0"/>
                  </a:moveTo>
                  <a:lnTo>
                    <a:pt x="0" y="46"/>
                  </a:lnTo>
                  <a:lnTo>
                    <a:pt x="30" y="46"/>
                  </a:lnTo>
                  <a:lnTo>
                    <a:pt x="60" y="31"/>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7" name="Freeform 446"/>
            <p:cNvSpPr>
              <a:spLocks/>
            </p:cNvSpPr>
            <p:nvPr/>
          </p:nvSpPr>
          <p:spPr bwMode="auto">
            <a:xfrm>
              <a:off x="4946417" y="5765227"/>
              <a:ext cx="73827" cy="90453"/>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8" name="Freeform 447"/>
            <p:cNvSpPr>
              <a:spLocks/>
            </p:cNvSpPr>
            <p:nvPr/>
          </p:nvSpPr>
          <p:spPr bwMode="auto">
            <a:xfrm>
              <a:off x="4832322" y="5584322"/>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99" name="Freeform 448"/>
            <p:cNvSpPr>
              <a:spLocks/>
            </p:cNvSpPr>
            <p:nvPr/>
          </p:nvSpPr>
          <p:spPr bwMode="auto">
            <a:xfrm>
              <a:off x="4689143" y="5560054"/>
              <a:ext cx="156602" cy="694942"/>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0" name="Freeform 449"/>
            <p:cNvSpPr>
              <a:spLocks/>
            </p:cNvSpPr>
            <p:nvPr/>
          </p:nvSpPr>
          <p:spPr bwMode="auto">
            <a:xfrm>
              <a:off x="4832322" y="6228522"/>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29" y="15"/>
                  </a:moveTo>
                  <a:lnTo>
                    <a:pt x="15" y="0"/>
                  </a:lnTo>
                  <a:lnTo>
                    <a:pt x="0" y="15"/>
                  </a:lnTo>
                  <a:lnTo>
                    <a:pt x="0" y="31"/>
                  </a:lnTo>
                  <a:lnTo>
                    <a:pt x="0" y="46"/>
                  </a:lnTo>
                  <a:lnTo>
                    <a:pt x="0" y="61"/>
                  </a:lnTo>
                  <a:lnTo>
                    <a:pt x="29" y="61"/>
                  </a:lnTo>
                  <a:lnTo>
                    <a:pt x="29"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1" name="Freeform 450"/>
            <p:cNvSpPr>
              <a:spLocks/>
            </p:cNvSpPr>
            <p:nvPr/>
          </p:nvSpPr>
          <p:spPr bwMode="auto">
            <a:xfrm>
              <a:off x="4789815" y="6263821"/>
              <a:ext cx="42506" cy="26474"/>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 h="31">
                  <a:moveTo>
                    <a:pt x="29" y="0"/>
                  </a:moveTo>
                  <a:lnTo>
                    <a:pt x="0" y="0"/>
                  </a:lnTo>
                  <a:lnTo>
                    <a:pt x="29" y="30"/>
                  </a:lnTo>
                  <a:lnTo>
                    <a:pt x="44" y="30"/>
                  </a:lnTo>
                  <a:lnTo>
                    <a:pt x="44" y="15"/>
                  </a:lnTo>
                  <a:lnTo>
                    <a:pt x="44" y="0"/>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2" name="Freeform 451"/>
            <p:cNvSpPr>
              <a:spLocks/>
            </p:cNvSpPr>
            <p:nvPr/>
          </p:nvSpPr>
          <p:spPr bwMode="auto">
            <a:xfrm>
              <a:off x="4715989" y="613806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2">
                  <a:moveTo>
                    <a:pt x="0" y="0"/>
                  </a:moveTo>
                  <a:lnTo>
                    <a:pt x="0" y="31"/>
                  </a:ln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3" name="Freeform 452"/>
            <p:cNvSpPr>
              <a:spLocks/>
            </p:cNvSpPr>
            <p:nvPr/>
          </p:nvSpPr>
          <p:spPr bwMode="auto">
            <a:xfrm>
              <a:off x="4715989" y="6047617"/>
              <a:ext cx="17897"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4" name="Freeform 453"/>
            <p:cNvSpPr>
              <a:spLocks/>
            </p:cNvSpPr>
            <p:nvPr/>
          </p:nvSpPr>
          <p:spPr bwMode="auto">
            <a:xfrm>
              <a:off x="4704803" y="6010112"/>
              <a:ext cx="15660" cy="24268"/>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31">
                  <a:moveTo>
                    <a:pt x="0" y="0"/>
                  </a:moveTo>
                  <a:lnTo>
                    <a:pt x="0" y="30"/>
                  </a:lnTo>
                  <a:lnTo>
                    <a:pt x="16" y="30"/>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5" name="Freeform 454"/>
            <p:cNvSpPr>
              <a:spLocks/>
            </p:cNvSpPr>
            <p:nvPr/>
          </p:nvSpPr>
          <p:spPr bwMode="auto">
            <a:xfrm>
              <a:off x="4762969" y="6228522"/>
              <a:ext cx="13423"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6" name="Freeform 455"/>
            <p:cNvSpPr>
              <a:spLocks/>
            </p:cNvSpPr>
            <p:nvPr/>
          </p:nvSpPr>
          <p:spPr bwMode="auto">
            <a:xfrm>
              <a:off x="4861404" y="6290295"/>
              <a:ext cx="13423"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7" name="Freeform 456"/>
            <p:cNvSpPr>
              <a:spLocks/>
            </p:cNvSpPr>
            <p:nvPr/>
          </p:nvSpPr>
          <p:spPr bwMode="auto">
            <a:xfrm>
              <a:off x="5577296" y="4046624"/>
              <a:ext cx="143179" cy="90453"/>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8" name="Freeform 457"/>
            <p:cNvSpPr>
              <a:spLocks/>
            </p:cNvSpPr>
            <p:nvPr/>
          </p:nvSpPr>
          <p:spPr bwMode="auto">
            <a:xfrm>
              <a:off x="5592956" y="4997481"/>
              <a:ext cx="114095" cy="77216"/>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09" name="Freeform 458"/>
            <p:cNvSpPr>
              <a:spLocks/>
            </p:cNvSpPr>
            <p:nvPr/>
          </p:nvSpPr>
          <p:spPr bwMode="auto">
            <a:xfrm>
              <a:off x="5707051" y="5125439"/>
              <a:ext cx="58167" cy="75010"/>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1" h="93">
                  <a:moveTo>
                    <a:pt x="60" y="92"/>
                  </a:moveTo>
                  <a:lnTo>
                    <a:pt x="60" y="46"/>
                  </a:lnTo>
                  <a:lnTo>
                    <a:pt x="60" y="15"/>
                  </a:lnTo>
                  <a:lnTo>
                    <a:pt x="45" y="31"/>
                  </a:lnTo>
                  <a:lnTo>
                    <a:pt x="30" y="15"/>
                  </a:lnTo>
                  <a:lnTo>
                    <a:pt x="15" y="0"/>
                  </a:lnTo>
                  <a:lnTo>
                    <a:pt x="0" y="46"/>
                  </a:lnTo>
                  <a:lnTo>
                    <a:pt x="60" y="9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0" name="Freeform 459"/>
            <p:cNvSpPr>
              <a:spLocks/>
            </p:cNvSpPr>
            <p:nvPr/>
          </p:nvSpPr>
          <p:spPr bwMode="auto">
            <a:xfrm>
              <a:off x="5765218" y="5085728"/>
              <a:ext cx="87249" cy="114720"/>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1" name="Freeform 460"/>
            <p:cNvSpPr>
              <a:spLocks/>
            </p:cNvSpPr>
            <p:nvPr/>
          </p:nvSpPr>
          <p:spPr bwMode="auto">
            <a:xfrm>
              <a:off x="5675731" y="5112202"/>
              <a:ext cx="44744" cy="52948"/>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62">
                  <a:moveTo>
                    <a:pt x="30" y="61"/>
                  </a:moveTo>
                  <a:lnTo>
                    <a:pt x="46" y="15"/>
                  </a:lnTo>
                  <a:lnTo>
                    <a:pt x="30" y="0"/>
                  </a:lnTo>
                  <a:lnTo>
                    <a:pt x="0" y="0"/>
                  </a:lnTo>
                  <a:lnTo>
                    <a:pt x="0" y="15"/>
                  </a:lnTo>
                  <a:lnTo>
                    <a:pt x="0" y="46"/>
                  </a:lnTo>
                  <a:lnTo>
                    <a:pt x="30" y="6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2" name="Freeform 461"/>
            <p:cNvSpPr>
              <a:spLocks/>
            </p:cNvSpPr>
            <p:nvPr/>
          </p:nvSpPr>
          <p:spPr bwMode="auto">
            <a:xfrm>
              <a:off x="5633225" y="5061460"/>
              <a:ext cx="131993" cy="90453"/>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3" name="Freeform 462"/>
            <p:cNvSpPr>
              <a:spLocks/>
            </p:cNvSpPr>
            <p:nvPr/>
          </p:nvSpPr>
          <p:spPr bwMode="auto">
            <a:xfrm>
              <a:off x="5604142" y="5061460"/>
              <a:ext cx="60404" cy="24268"/>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32">
                  <a:moveTo>
                    <a:pt x="30" y="31"/>
                  </a:moveTo>
                  <a:lnTo>
                    <a:pt x="60" y="16"/>
                  </a:lnTo>
                  <a:lnTo>
                    <a:pt x="60" y="0"/>
                  </a:lnTo>
                  <a:lnTo>
                    <a:pt x="30" y="0"/>
                  </a:lnTo>
                  <a:lnTo>
                    <a:pt x="0" y="0"/>
                  </a:lnTo>
                  <a:lnTo>
                    <a:pt x="15" y="31"/>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4" name="Freeform 463"/>
            <p:cNvSpPr>
              <a:spLocks/>
            </p:cNvSpPr>
            <p:nvPr/>
          </p:nvSpPr>
          <p:spPr bwMode="auto">
            <a:xfrm>
              <a:off x="5604142" y="5034986"/>
              <a:ext cx="46981" cy="13237"/>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7">
                  <a:moveTo>
                    <a:pt x="0" y="0"/>
                  </a:moveTo>
                  <a:lnTo>
                    <a:pt x="0" y="16"/>
                  </a:lnTo>
                  <a:lnTo>
                    <a:pt x="4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5" name="Freeform 464"/>
            <p:cNvSpPr>
              <a:spLocks/>
            </p:cNvSpPr>
            <p:nvPr/>
          </p:nvSpPr>
          <p:spPr bwMode="auto">
            <a:xfrm>
              <a:off x="5619802" y="4814369"/>
              <a:ext cx="203582" cy="220616"/>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6" name="Freeform 465"/>
            <p:cNvSpPr>
              <a:spLocks/>
            </p:cNvSpPr>
            <p:nvPr/>
          </p:nvSpPr>
          <p:spPr bwMode="auto">
            <a:xfrm>
              <a:off x="5691391" y="4854081"/>
              <a:ext cx="288594" cy="244884"/>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7" name="Freeform 466"/>
            <p:cNvSpPr>
              <a:spLocks/>
            </p:cNvSpPr>
            <p:nvPr/>
          </p:nvSpPr>
          <p:spPr bwMode="auto">
            <a:xfrm>
              <a:off x="5805486" y="5021749"/>
              <a:ext cx="129756" cy="103690"/>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8" name="Freeform 467"/>
            <p:cNvSpPr>
              <a:spLocks/>
            </p:cNvSpPr>
            <p:nvPr/>
          </p:nvSpPr>
          <p:spPr bwMode="auto">
            <a:xfrm>
              <a:off x="4959840" y="5173975"/>
              <a:ext cx="60404" cy="52948"/>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62">
                  <a:moveTo>
                    <a:pt x="15" y="0"/>
                  </a:moveTo>
                  <a:lnTo>
                    <a:pt x="0" y="15"/>
                  </a:lnTo>
                  <a:lnTo>
                    <a:pt x="15" y="31"/>
                  </a:lnTo>
                  <a:lnTo>
                    <a:pt x="15" y="61"/>
                  </a:lnTo>
                  <a:lnTo>
                    <a:pt x="30" y="61"/>
                  </a:lnTo>
                  <a:lnTo>
                    <a:pt x="59"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19" name="Freeform 468"/>
            <p:cNvSpPr>
              <a:spLocks/>
            </p:cNvSpPr>
            <p:nvPr/>
          </p:nvSpPr>
          <p:spPr bwMode="auto">
            <a:xfrm>
              <a:off x="5519130" y="5021749"/>
              <a:ext cx="17897" cy="26474"/>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32">
                  <a:moveTo>
                    <a:pt x="0" y="0"/>
                  </a:moveTo>
                  <a:lnTo>
                    <a:pt x="0" y="16"/>
                  </a:lnTo>
                  <a:lnTo>
                    <a:pt x="16" y="16"/>
                  </a:lnTo>
                  <a:lnTo>
                    <a:pt x="0"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0" name="Freeform 469"/>
            <p:cNvSpPr>
              <a:spLocks/>
            </p:cNvSpPr>
            <p:nvPr/>
          </p:nvSpPr>
          <p:spPr bwMode="auto">
            <a:xfrm>
              <a:off x="6407283" y="5304139"/>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0" y="16"/>
                  </a:moveTo>
                  <a:lnTo>
                    <a:pt x="0" y="31"/>
                  </a:lnTo>
                  <a:lnTo>
                    <a:pt x="16" y="31"/>
                  </a:lnTo>
                  <a:lnTo>
                    <a:pt x="31"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1" name="Freeform 470"/>
            <p:cNvSpPr>
              <a:spLocks/>
            </p:cNvSpPr>
            <p:nvPr/>
          </p:nvSpPr>
          <p:spPr bwMode="auto">
            <a:xfrm>
              <a:off x="6266342" y="5392385"/>
              <a:ext cx="199107" cy="16766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2" name="Freeform 471"/>
            <p:cNvSpPr>
              <a:spLocks/>
            </p:cNvSpPr>
            <p:nvPr/>
          </p:nvSpPr>
          <p:spPr bwMode="auto">
            <a:xfrm>
              <a:off x="6107503" y="5354880"/>
              <a:ext cx="201345" cy="205174"/>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3" name="Freeform 472"/>
            <p:cNvSpPr>
              <a:spLocks/>
            </p:cNvSpPr>
            <p:nvPr/>
          </p:nvSpPr>
          <p:spPr bwMode="auto">
            <a:xfrm>
              <a:off x="6449789" y="5416653"/>
              <a:ext cx="60404" cy="143401"/>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4" name="Freeform 473"/>
            <p:cNvSpPr>
              <a:spLocks/>
            </p:cNvSpPr>
            <p:nvPr/>
          </p:nvSpPr>
          <p:spPr bwMode="auto">
            <a:xfrm>
              <a:off x="6107503" y="5187212"/>
              <a:ext cx="331100" cy="297832"/>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5" name="Freeform 474"/>
            <p:cNvSpPr>
              <a:spLocks/>
            </p:cNvSpPr>
            <p:nvPr/>
          </p:nvSpPr>
          <p:spPr bwMode="auto">
            <a:xfrm>
              <a:off x="6107503" y="5341643"/>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6" name="Freeform 475"/>
            <p:cNvSpPr>
              <a:spLocks/>
            </p:cNvSpPr>
            <p:nvPr/>
          </p:nvSpPr>
          <p:spPr bwMode="auto">
            <a:xfrm>
              <a:off x="4630977" y="5173975"/>
              <a:ext cx="673386" cy="655231"/>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7" name="Freeform 476"/>
            <p:cNvSpPr>
              <a:spLocks/>
            </p:cNvSpPr>
            <p:nvPr/>
          </p:nvSpPr>
          <p:spPr bwMode="auto">
            <a:xfrm>
              <a:off x="5031429" y="5253397"/>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0" y="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8" name="Freeform 477"/>
            <p:cNvSpPr>
              <a:spLocks/>
            </p:cNvSpPr>
            <p:nvPr/>
          </p:nvSpPr>
          <p:spPr bwMode="auto">
            <a:xfrm>
              <a:off x="6407283" y="5200449"/>
              <a:ext cx="89487" cy="90453"/>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29" name="Freeform 478"/>
            <p:cNvSpPr>
              <a:spLocks/>
            </p:cNvSpPr>
            <p:nvPr/>
          </p:nvSpPr>
          <p:spPr bwMode="auto">
            <a:xfrm>
              <a:off x="6078420" y="3982645"/>
              <a:ext cx="174498" cy="322100"/>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0" name="Freeform 479"/>
            <p:cNvSpPr>
              <a:spLocks/>
            </p:cNvSpPr>
            <p:nvPr/>
          </p:nvSpPr>
          <p:spPr bwMode="auto">
            <a:xfrm>
              <a:off x="6192516" y="3945140"/>
              <a:ext cx="161075" cy="255915"/>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1" name="Freeform 480"/>
            <p:cNvSpPr>
              <a:spLocks/>
            </p:cNvSpPr>
            <p:nvPr/>
          </p:nvSpPr>
          <p:spPr bwMode="auto">
            <a:xfrm>
              <a:off x="5161184" y="3534793"/>
              <a:ext cx="675623" cy="666262"/>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2" name="Freeform 481"/>
            <p:cNvSpPr>
              <a:spLocks/>
            </p:cNvSpPr>
            <p:nvPr/>
          </p:nvSpPr>
          <p:spPr bwMode="auto">
            <a:xfrm>
              <a:off x="6038151" y="4265034"/>
              <a:ext cx="26846" cy="50742"/>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15" y="62"/>
                  </a:moveTo>
                  <a:lnTo>
                    <a:pt x="0" y="31"/>
                  </a:lnTo>
                  <a:lnTo>
                    <a:pt x="0" y="16"/>
                  </a:lnTo>
                  <a:lnTo>
                    <a:pt x="29" y="0"/>
                  </a:lnTo>
                  <a:lnTo>
                    <a:pt x="29" y="16"/>
                  </a:lnTo>
                  <a:lnTo>
                    <a:pt x="29" y="31"/>
                  </a:lnTo>
                  <a:lnTo>
                    <a:pt x="29" y="62"/>
                  </a:lnTo>
                  <a:lnTo>
                    <a:pt x="15" y="6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3" name="Freeform 482"/>
            <p:cNvSpPr>
              <a:spLocks/>
            </p:cNvSpPr>
            <p:nvPr/>
          </p:nvSpPr>
          <p:spPr bwMode="auto">
            <a:xfrm>
              <a:off x="6038151" y="4251797"/>
              <a:ext cx="26846" cy="15443"/>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17">
                  <a:moveTo>
                    <a:pt x="0" y="16"/>
                  </a:moveTo>
                  <a:lnTo>
                    <a:pt x="29" y="0"/>
                  </a:lnTo>
                  <a:lnTo>
                    <a:pt x="29" y="16"/>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4" name="Freeform 483"/>
            <p:cNvSpPr>
              <a:spLocks/>
            </p:cNvSpPr>
            <p:nvPr/>
          </p:nvSpPr>
          <p:spPr bwMode="auto">
            <a:xfrm>
              <a:off x="6094080" y="4278271"/>
              <a:ext cx="2237" cy="26474"/>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31">
                  <a:moveTo>
                    <a:pt x="0" y="0"/>
                  </a:moveTo>
                  <a:lnTo>
                    <a:pt x="0" y="15"/>
                  </a:lnTo>
                  <a:lnTo>
                    <a:pt x="0"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5" name="Freeform 484"/>
            <p:cNvSpPr>
              <a:spLocks/>
            </p:cNvSpPr>
            <p:nvPr/>
          </p:nvSpPr>
          <p:spPr bwMode="auto">
            <a:xfrm>
              <a:off x="6064997" y="4291508"/>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0"/>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6" name="Freeform 485"/>
            <p:cNvSpPr>
              <a:spLocks/>
            </p:cNvSpPr>
            <p:nvPr/>
          </p:nvSpPr>
          <p:spPr bwMode="auto">
            <a:xfrm>
              <a:off x="5977748" y="3918666"/>
              <a:ext cx="331100" cy="322100"/>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7" name="Freeform 486"/>
            <p:cNvSpPr>
              <a:spLocks/>
            </p:cNvSpPr>
            <p:nvPr/>
          </p:nvSpPr>
          <p:spPr bwMode="auto">
            <a:xfrm>
              <a:off x="6006831" y="3689225"/>
              <a:ext cx="114095" cy="11692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8" name="Freeform 487"/>
            <p:cNvSpPr>
              <a:spLocks/>
            </p:cNvSpPr>
            <p:nvPr/>
          </p:nvSpPr>
          <p:spPr bwMode="auto">
            <a:xfrm>
              <a:off x="6094080" y="3662751"/>
              <a:ext cx="100672" cy="52948"/>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4" h="62">
                  <a:moveTo>
                    <a:pt x="15" y="15"/>
                  </a:moveTo>
                  <a:lnTo>
                    <a:pt x="0" y="31"/>
                  </a:lnTo>
                  <a:lnTo>
                    <a:pt x="29" y="61"/>
                  </a:lnTo>
                  <a:lnTo>
                    <a:pt x="88" y="61"/>
                  </a:lnTo>
                  <a:lnTo>
                    <a:pt x="103" y="15"/>
                  </a:lnTo>
                  <a:lnTo>
                    <a:pt x="7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39" name="Freeform 488"/>
            <p:cNvSpPr>
              <a:spLocks/>
            </p:cNvSpPr>
            <p:nvPr/>
          </p:nvSpPr>
          <p:spPr bwMode="auto">
            <a:xfrm>
              <a:off x="6150009" y="372452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0" name="Freeform 489"/>
            <p:cNvSpPr>
              <a:spLocks/>
            </p:cNvSpPr>
            <p:nvPr/>
          </p:nvSpPr>
          <p:spPr bwMode="auto">
            <a:xfrm>
              <a:off x="5765218" y="4664350"/>
              <a:ext cx="355708" cy="293420"/>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1" name="Freeform 490"/>
            <p:cNvSpPr>
              <a:spLocks/>
            </p:cNvSpPr>
            <p:nvPr/>
          </p:nvSpPr>
          <p:spPr bwMode="auto">
            <a:xfrm>
              <a:off x="5619802" y="4814369"/>
              <a:ext cx="145416" cy="103690"/>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2" name="Freeform 491"/>
            <p:cNvSpPr>
              <a:spLocks/>
            </p:cNvSpPr>
            <p:nvPr/>
          </p:nvSpPr>
          <p:spPr bwMode="auto">
            <a:xfrm>
              <a:off x="5691391" y="4675381"/>
              <a:ext cx="201345" cy="143401"/>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3" name="Freeform 492"/>
            <p:cNvSpPr>
              <a:spLocks/>
            </p:cNvSpPr>
            <p:nvPr/>
          </p:nvSpPr>
          <p:spPr bwMode="auto">
            <a:xfrm>
              <a:off x="5836807" y="4395198"/>
              <a:ext cx="201345"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4" name="Freeform 493"/>
            <p:cNvSpPr>
              <a:spLocks/>
            </p:cNvSpPr>
            <p:nvPr/>
          </p:nvSpPr>
          <p:spPr bwMode="auto">
            <a:xfrm>
              <a:off x="6051574" y="4547423"/>
              <a:ext cx="15660"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0"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5" name="Freeform 494"/>
            <p:cNvSpPr>
              <a:spLocks/>
            </p:cNvSpPr>
            <p:nvPr/>
          </p:nvSpPr>
          <p:spPr bwMode="auto">
            <a:xfrm>
              <a:off x="5765218" y="4520950"/>
              <a:ext cx="201345" cy="143401"/>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6" name="Freeform 495"/>
            <p:cNvSpPr>
              <a:spLocks/>
            </p:cNvSpPr>
            <p:nvPr/>
          </p:nvSpPr>
          <p:spPr bwMode="auto">
            <a:xfrm>
              <a:off x="5935242" y="4598166"/>
              <a:ext cx="31321" cy="15443"/>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17">
                  <a:moveTo>
                    <a:pt x="0" y="0"/>
                  </a:moveTo>
                  <a:lnTo>
                    <a:pt x="15" y="16"/>
                  </a:lnTo>
                  <a:lnTo>
                    <a:pt x="29" y="0"/>
                  </a:lnTo>
                  <a:lnTo>
                    <a:pt x="1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7" name="Freeform 496"/>
            <p:cNvSpPr>
              <a:spLocks/>
            </p:cNvSpPr>
            <p:nvPr/>
          </p:nvSpPr>
          <p:spPr bwMode="auto">
            <a:xfrm>
              <a:off x="5765218" y="4558454"/>
              <a:ext cx="42506"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0" y="0"/>
                  </a:moveTo>
                  <a:lnTo>
                    <a:pt x="0" y="61"/>
                  </a:lnTo>
                  <a:lnTo>
                    <a:pt x="0" y="76"/>
                  </a:lnTo>
                  <a:lnTo>
                    <a:pt x="0" y="107"/>
                  </a:lnTo>
                  <a:lnTo>
                    <a:pt x="30" y="107"/>
                  </a:lnTo>
                  <a:lnTo>
                    <a:pt x="30" y="76"/>
                  </a:lnTo>
                  <a:lnTo>
                    <a:pt x="30" y="61"/>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8" name="Freeform 497"/>
            <p:cNvSpPr>
              <a:spLocks/>
            </p:cNvSpPr>
            <p:nvPr/>
          </p:nvSpPr>
          <p:spPr bwMode="auto">
            <a:xfrm>
              <a:off x="5950902" y="4368724"/>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49" name="Freeform 498"/>
            <p:cNvSpPr>
              <a:spLocks/>
            </p:cNvSpPr>
            <p:nvPr/>
          </p:nvSpPr>
          <p:spPr bwMode="auto">
            <a:xfrm>
              <a:off x="5964325" y="4340044"/>
              <a:ext cx="58167" cy="41917"/>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0" name="Freeform 499"/>
            <p:cNvSpPr>
              <a:spLocks/>
            </p:cNvSpPr>
            <p:nvPr/>
          </p:nvSpPr>
          <p:spPr bwMode="auto">
            <a:xfrm>
              <a:off x="5823384" y="4225323"/>
              <a:ext cx="111858" cy="183112"/>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1" name="Freeform 500"/>
            <p:cNvSpPr>
              <a:spLocks/>
            </p:cNvSpPr>
            <p:nvPr/>
          </p:nvSpPr>
          <p:spPr bwMode="auto">
            <a:xfrm>
              <a:off x="5792064" y="4304745"/>
              <a:ext cx="31321" cy="24268"/>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2">
                  <a:moveTo>
                    <a:pt x="15" y="0"/>
                  </a:moveTo>
                  <a:lnTo>
                    <a:pt x="0" y="16"/>
                  </a:lnTo>
                  <a:lnTo>
                    <a:pt x="15" y="31"/>
                  </a:lnTo>
                  <a:lnTo>
                    <a:pt x="30" y="31"/>
                  </a:lnTo>
                  <a:lnTo>
                    <a:pt x="30" y="16"/>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2" name="Freeform 501"/>
            <p:cNvSpPr>
              <a:spLocks/>
            </p:cNvSpPr>
            <p:nvPr/>
          </p:nvSpPr>
          <p:spPr bwMode="auto">
            <a:xfrm>
              <a:off x="5805486" y="4225323"/>
              <a:ext cx="20135" cy="15443"/>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7">
                  <a:moveTo>
                    <a:pt x="0" y="16"/>
                  </a:moveTo>
                  <a:lnTo>
                    <a:pt x="17" y="16"/>
                  </a:lnTo>
                  <a:lnTo>
                    <a:pt x="17"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3" name="Freeform 502"/>
            <p:cNvSpPr>
              <a:spLocks/>
            </p:cNvSpPr>
            <p:nvPr/>
          </p:nvSpPr>
          <p:spPr bwMode="auto">
            <a:xfrm>
              <a:off x="5747320" y="4304745"/>
              <a:ext cx="76064" cy="77216"/>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4" name="Freeform 503"/>
            <p:cNvSpPr>
              <a:spLocks/>
            </p:cNvSpPr>
            <p:nvPr/>
          </p:nvSpPr>
          <p:spPr bwMode="auto">
            <a:xfrm>
              <a:off x="6051574" y="5240160"/>
              <a:ext cx="102909" cy="90453"/>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5" name="Freeform 504"/>
            <p:cNvSpPr>
              <a:spLocks/>
            </p:cNvSpPr>
            <p:nvPr/>
          </p:nvSpPr>
          <p:spPr bwMode="auto">
            <a:xfrm>
              <a:off x="6064997" y="5240160"/>
              <a:ext cx="31321" cy="13237"/>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17">
                  <a:moveTo>
                    <a:pt x="0" y="16"/>
                  </a:moveTo>
                  <a:lnTo>
                    <a:pt x="31" y="16"/>
                  </a:lnTo>
                  <a:lnTo>
                    <a:pt x="31" y="0"/>
                  </a:lnTo>
                  <a:lnTo>
                    <a:pt x="0"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6" name="Freeform 505"/>
            <p:cNvSpPr>
              <a:spLocks/>
            </p:cNvSpPr>
            <p:nvPr/>
          </p:nvSpPr>
          <p:spPr bwMode="auto">
            <a:xfrm>
              <a:off x="5950902" y="5048223"/>
              <a:ext cx="203582" cy="152226"/>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00"/>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7" name="Freeform 506"/>
            <p:cNvSpPr>
              <a:spLocks/>
            </p:cNvSpPr>
            <p:nvPr/>
          </p:nvSpPr>
          <p:spPr bwMode="auto">
            <a:xfrm>
              <a:off x="5921819" y="5072491"/>
              <a:ext cx="44744" cy="92659"/>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8" name="Freeform 507"/>
            <p:cNvSpPr>
              <a:spLocks/>
            </p:cNvSpPr>
            <p:nvPr/>
          </p:nvSpPr>
          <p:spPr bwMode="auto">
            <a:xfrm>
              <a:off x="5906159" y="5085728"/>
              <a:ext cx="29083" cy="79422"/>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93">
                  <a:moveTo>
                    <a:pt x="31" y="92"/>
                  </a:moveTo>
                  <a:lnTo>
                    <a:pt x="16" y="15"/>
                  </a:lnTo>
                  <a:lnTo>
                    <a:pt x="0" y="0"/>
                  </a:lnTo>
                  <a:lnTo>
                    <a:pt x="16" y="92"/>
                  </a:lnTo>
                  <a:lnTo>
                    <a:pt x="31" y="9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59" name="Freeform 508"/>
            <p:cNvSpPr>
              <a:spLocks/>
            </p:cNvSpPr>
            <p:nvPr/>
          </p:nvSpPr>
          <p:spPr bwMode="auto">
            <a:xfrm>
              <a:off x="5850230" y="5085728"/>
              <a:ext cx="71589" cy="103690"/>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5" h="124">
                  <a:moveTo>
                    <a:pt x="74" y="92"/>
                  </a:moveTo>
                  <a:lnTo>
                    <a:pt x="59" y="0"/>
                  </a:lnTo>
                  <a:lnTo>
                    <a:pt x="0" y="15"/>
                  </a:lnTo>
                  <a:lnTo>
                    <a:pt x="0" y="46"/>
                  </a:lnTo>
                  <a:lnTo>
                    <a:pt x="0" y="92"/>
                  </a:lnTo>
                  <a:lnTo>
                    <a:pt x="0" y="123"/>
                  </a:lnTo>
                  <a:lnTo>
                    <a:pt x="30" y="123"/>
                  </a:lnTo>
                  <a:lnTo>
                    <a:pt x="74" y="9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0" name="Freeform 509"/>
            <p:cNvSpPr>
              <a:spLocks/>
            </p:cNvSpPr>
            <p:nvPr/>
          </p:nvSpPr>
          <p:spPr bwMode="auto">
            <a:xfrm>
              <a:off x="5906159" y="4893792"/>
              <a:ext cx="248325" cy="180906"/>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1" name="Freeform 510"/>
            <p:cNvSpPr>
              <a:spLocks/>
            </p:cNvSpPr>
            <p:nvPr/>
          </p:nvSpPr>
          <p:spPr bwMode="auto">
            <a:xfrm>
              <a:off x="6120926" y="4893792"/>
              <a:ext cx="187922" cy="258121"/>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2" name="Line 511"/>
            <p:cNvSpPr>
              <a:spLocks noChangeShapeType="1"/>
            </p:cNvSpPr>
            <p:nvPr/>
          </p:nvSpPr>
          <p:spPr bwMode="auto">
            <a:xfrm>
              <a:off x="6038151" y="525339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3" name="Line 512"/>
            <p:cNvSpPr>
              <a:spLocks noChangeShapeType="1"/>
            </p:cNvSpPr>
            <p:nvPr/>
          </p:nvSpPr>
          <p:spPr bwMode="auto">
            <a:xfrm>
              <a:off x="5991171" y="4404023"/>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64" name="Freeform 513"/>
            <p:cNvSpPr>
              <a:spLocks/>
            </p:cNvSpPr>
            <p:nvPr/>
          </p:nvSpPr>
          <p:spPr bwMode="auto">
            <a:xfrm>
              <a:off x="5991171" y="4315776"/>
              <a:ext cx="129756" cy="141195"/>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5" name="Freeform 514"/>
            <p:cNvSpPr>
              <a:spLocks/>
            </p:cNvSpPr>
            <p:nvPr/>
          </p:nvSpPr>
          <p:spPr bwMode="auto">
            <a:xfrm>
              <a:off x="6107503" y="4379755"/>
              <a:ext cx="158839" cy="66185"/>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6" name="Freeform 515"/>
            <p:cNvSpPr>
              <a:spLocks/>
            </p:cNvSpPr>
            <p:nvPr/>
          </p:nvSpPr>
          <p:spPr bwMode="auto">
            <a:xfrm>
              <a:off x="6064997" y="4315776"/>
              <a:ext cx="71589" cy="9265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7" name="Freeform 516"/>
            <p:cNvSpPr>
              <a:spLocks/>
            </p:cNvSpPr>
            <p:nvPr/>
          </p:nvSpPr>
          <p:spPr bwMode="auto">
            <a:xfrm>
              <a:off x="6022491" y="4456971"/>
              <a:ext cx="185685" cy="16766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8" name="Freeform 517"/>
            <p:cNvSpPr>
              <a:spLocks/>
            </p:cNvSpPr>
            <p:nvPr/>
          </p:nvSpPr>
          <p:spPr bwMode="auto">
            <a:xfrm>
              <a:off x="6120926" y="4624639"/>
              <a:ext cx="46981"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45" y="0"/>
                  </a:moveTo>
                  <a:lnTo>
                    <a:pt x="30" y="0"/>
                  </a:lnTo>
                  <a:lnTo>
                    <a:pt x="0" y="0"/>
                  </a:lnTo>
                  <a:lnTo>
                    <a:pt x="0" y="15"/>
                  </a:lnTo>
                  <a:lnTo>
                    <a:pt x="30" y="30"/>
                  </a:lnTo>
                  <a:lnTo>
                    <a:pt x="45" y="15"/>
                  </a:lnTo>
                  <a:lnTo>
                    <a:pt x="30"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69" name="Freeform 518"/>
            <p:cNvSpPr>
              <a:spLocks/>
            </p:cNvSpPr>
            <p:nvPr/>
          </p:nvSpPr>
          <p:spPr bwMode="auto">
            <a:xfrm>
              <a:off x="6051574" y="4571691"/>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47">
                  <a:moveTo>
                    <a:pt x="0" y="15"/>
                  </a:moveTo>
                  <a:lnTo>
                    <a:pt x="0" y="31"/>
                  </a:lnTo>
                  <a:lnTo>
                    <a:pt x="0" y="46"/>
                  </a:lnTo>
                  <a:lnTo>
                    <a:pt x="16" y="31"/>
                  </a:lnTo>
                  <a:lnTo>
                    <a:pt x="16" y="15"/>
                  </a:lnTo>
                  <a:lnTo>
                    <a:pt x="0"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0" name="Freeform 519"/>
            <p:cNvSpPr>
              <a:spLocks/>
            </p:cNvSpPr>
            <p:nvPr/>
          </p:nvSpPr>
          <p:spPr bwMode="auto">
            <a:xfrm>
              <a:off x="6006831" y="4443734"/>
              <a:ext cx="58167" cy="39711"/>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47">
                  <a:moveTo>
                    <a:pt x="59" y="15"/>
                  </a:moveTo>
                  <a:lnTo>
                    <a:pt x="30" y="0"/>
                  </a:lnTo>
                  <a:lnTo>
                    <a:pt x="0" y="31"/>
                  </a:lnTo>
                  <a:lnTo>
                    <a:pt x="0" y="46"/>
                  </a:lnTo>
                  <a:lnTo>
                    <a:pt x="15" y="46"/>
                  </a:lnTo>
                  <a:lnTo>
                    <a:pt x="30" y="46"/>
                  </a:lnTo>
                  <a:lnTo>
                    <a:pt x="44" y="46"/>
                  </a:lnTo>
                  <a:lnTo>
                    <a:pt x="59" y="31"/>
                  </a:lnTo>
                  <a:lnTo>
                    <a:pt x="59"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1" name="Freeform 520"/>
            <p:cNvSpPr>
              <a:spLocks/>
            </p:cNvSpPr>
            <p:nvPr/>
          </p:nvSpPr>
          <p:spPr bwMode="auto">
            <a:xfrm>
              <a:off x="6064997" y="4417259"/>
              <a:ext cx="114095" cy="5515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2" name="Freeform 521"/>
            <p:cNvSpPr>
              <a:spLocks/>
            </p:cNvSpPr>
            <p:nvPr/>
          </p:nvSpPr>
          <p:spPr bwMode="auto">
            <a:xfrm>
              <a:off x="6165669" y="4430496"/>
              <a:ext cx="100672" cy="52948"/>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3" name="Freeform 522"/>
            <p:cNvSpPr>
              <a:spLocks/>
            </p:cNvSpPr>
            <p:nvPr/>
          </p:nvSpPr>
          <p:spPr bwMode="auto">
            <a:xfrm>
              <a:off x="6219361" y="4547423"/>
              <a:ext cx="33558" cy="50742"/>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62">
                  <a:moveTo>
                    <a:pt x="0" y="15"/>
                  </a:moveTo>
                  <a:lnTo>
                    <a:pt x="0" y="46"/>
                  </a:lnTo>
                  <a:lnTo>
                    <a:pt x="29" y="61"/>
                  </a:lnTo>
                  <a:lnTo>
                    <a:pt x="29" y="46"/>
                  </a:lnTo>
                  <a:lnTo>
                    <a:pt x="15" y="0"/>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4" name="Oval 523"/>
            <p:cNvSpPr>
              <a:spLocks noChangeArrowheads="1"/>
            </p:cNvSpPr>
            <p:nvPr/>
          </p:nvSpPr>
          <p:spPr bwMode="auto">
            <a:xfrm>
              <a:off x="6107503" y="4651113"/>
              <a:ext cx="13423"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175" name="Freeform 524"/>
            <p:cNvSpPr>
              <a:spLocks/>
            </p:cNvSpPr>
            <p:nvPr/>
          </p:nvSpPr>
          <p:spPr bwMode="auto">
            <a:xfrm>
              <a:off x="6038151" y="4648907"/>
              <a:ext cx="69352" cy="11692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6" name="Freeform 525"/>
            <p:cNvSpPr>
              <a:spLocks/>
            </p:cNvSpPr>
            <p:nvPr/>
          </p:nvSpPr>
          <p:spPr bwMode="auto">
            <a:xfrm>
              <a:off x="6064997" y="4726123"/>
              <a:ext cx="259510" cy="231647"/>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7" name="Freeform 526"/>
            <p:cNvSpPr>
              <a:spLocks/>
            </p:cNvSpPr>
            <p:nvPr/>
          </p:nvSpPr>
          <p:spPr bwMode="auto">
            <a:xfrm>
              <a:off x="6120926" y="4470208"/>
              <a:ext cx="158839" cy="11692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8" name="Freeform 527"/>
            <p:cNvSpPr>
              <a:spLocks/>
            </p:cNvSpPr>
            <p:nvPr/>
          </p:nvSpPr>
          <p:spPr bwMode="auto">
            <a:xfrm>
              <a:off x="6250681" y="4547423"/>
              <a:ext cx="85012" cy="103690"/>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79" name="Freeform 528"/>
            <p:cNvSpPr>
              <a:spLocks/>
            </p:cNvSpPr>
            <p:nvPr/>
          </p:nvSpPr>
          <p:spPr bwMode="auto">
            <a:xfrm>
              <a:off x="6237258" y="4430496"/>
              <a:ext cx="143179" cy="90453"/>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80" name="Freeform 529"/>
            <p:cNvSpPr>
              <a:spLocks/>
            </p:cNvSpPr>
            <p:nvPr/>
          </p:nvSpPr>
          <p:spPr bwMode="auto">
            <a:xfrm>
              <a:off x="6266342" y="4509919"/>
              <a:ext cx="100672" cy="50742"/>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81" name="Freeform 530"/>
            <p:cNvSpPr>
              <a:spLocks/>
            </p:cNvSpPr>
            <p:nvPr/>
          </p:nvSpPr>
          <p:spPr bwMode="auto">
            <a:xfrm>
              <a:off x="6306611" y="4739360"/>
              <a:ext cx="203582" cy="178699"/>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82" name="Line 531"/>
            <p:cNvSpPr>
              <a:spLocks noChangeShapeType="1"/>
            </p:cNvSpPr>
            <p:nvPr/>
          </p:nvSpPr>
          <p:spPr bwMode="auto">
            <a:xfrm>
              <a:off x="646544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83" name="Line 532"/>
            <p:cNvSpPr>
              <a:spLocks noChangeShapeType="1"/>
            </p:cNvSpPr>
            <p:nvPr/>
          </p:nvSpPr>
          <p:spPr bwMode="auto">
            <a:xfrm>
              <a:off x="6465449" y="476583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84" name="Line 533"/>
            <p:cNvSpPr>
              <a:spLocks noChangeShapeType="1"/>
            </p:cNvSpPr>
            <p:nvPr/>
          </p:nvSpPr>
          <p:spPr bwMode="auto">
            <a:xfrm flipV="1">
              <a:off x="6496769" y="4765834"/>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85" name="Line 534"/>
            <p:cNvSpPr>
              <a:spLocks noChangeShapeType="1"/>
            </p:cNvSpPr>
            <p:nvPr/>
          </p:nvSpPr>
          <p:spPr bwMode="auto">
            <a:xfrm flipV="1">
              <a:off x="6496769" y="4752597"/>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86" name="Line 535"/>
            <p:cNvSpPr>
              <a:spLocks noChangeShapeType="1"/>
            </p:cNvSpPr>
            <p:nvPr/>
          </p:nvSpPr>
          <p:spPr bwMode="auto">
            <a:xfrm flipV="1">
              <a:off x="6496769"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87" name="Line 536"/>
            <p:cNvSpPr>
              <a:spLocks noChangeShapeType="1"/>
            </p:cNvSpPr>
            <p:nvPr/>
          </p:nvSpPr>
          <p:spPr bwMode="auto">
            <a:xfrm flipV="1">
              <a:off x="6496769" y="4701855"/>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88" name="Freeform 537"/>
            <p:cNvSpPr>
              <a:spLocks/>
            </p:cNvSpPr>
            <p:nvPr/>
          </p:nvSpPr>
          <p:spPr bwMode="auto">
            <a:xfrm>
              <a:off x="6438603" y="4664350"/>
              <a:ext cx="26846" cy="24268"/>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1">
                  <a:moveTo>
                    <a:pt x="29" y="0"/>
                  </a:moveTo>
                  <a:lnTo>
                    <a:pt x="0" y="15"/>
                  </a:lnTo>
                  <a:lnTo>
                    <a:pt x="0" y="30"/>
                  </a:lnTo>
                  <a:lnTo>
                    <a:pt x="29" y="15"/>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89" name="Freeform 538"/>
            <p:cNvSpPr>
              <a:spLocks/>
            </p:cNvSpPr>
            <p:nvPr/>
          </p:nvSpPr>
          <p:spPr bwMode="auto">
            <a:xfrm>
              <a:off x="6496769" y="4701855"/>
              <a:ext cx="0" cy="37505"/>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47">
                  <a:moveTo>
                    <a:pt x="0" y="0"/>
                  </a:moveTo>
                  <a:lnTo>
                    <a:pt x="0" y="46"/>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190" name="Line 539"/>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1" name="Line 540"/>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2" name="Line 541"/>
            <p:cNvSpPr>
              <a:spLocks noChangeShapeType="1"/>
            </p:cNvSpPr>
            <p:nvPr/>
          </p:nvSpPr>
          <p:spPr bwMode="auto">
            <a:xfrm>
              <a:off x="6496769" y="471288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3" name="Line 542"/>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4" name="Line 543"/>
            <p:cNvSpPr>
              <a:spLocks noChangeShapeType="1"/>
            </p:cNvSpPr>
            <p:nvPr/>
          </p:nvSpPr>
          <p:spPr bwMode="auto">
            <a:xfrm>
              <a:off x="6496769" y="4701855"/>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5" name="Line 544"/>
            <p:cNvSpPr>
              <a:spLocks noChangeShapeType="1"/>
            </p:cNvSpPr>
            <p:nvPr/>
          </p:nvSpPr>
          <p:spPr bwMode="auto">
            <a:xfrm>
              <a:off x="6496769" y="471288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6" name="Line 545"/>
            <p:cNvSpPr>
              <a:spLocks noChangeShapeType="1"/>
            </p:cNvSpPr>
            <p:nvPr/>
          </p:nvSpPr>
          <p:spPr bwMode="auto">
            <a:xfrm>
              <a:off x="6496769" y="4726123"/>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7" name="Line 546"/>
            <p:cNvSpPr>
              <a:spLocks noChangeShapeType="1"/>
            </p:cNvSpPr>
            <p:nvPr/>
          </p:nvSpPr>
          <p:spPr bwMode="auto">
            <a:xfrm flipH="1">
              <a:off x="6481109"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8" name="Line 547"/>
            <p:cNvSpPr>
              <a:spLocks noChangeShapeType="1"/>
            </p:cNvSpPr>
            <p:nvPr/>
          </p:nvSpPr>
          <p:spPr bwMode="auto">
            <a:xfrm>
              <a:off x="6481109"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199" name="Line 548"/>
            <p:cNvSpPr>
              <a:spLocks noChangeShapeType="1"/>
            </p:cNvSpPr>
            <p:nvPr/>
          </p:nvSpPr>
          <p:spPr bwMode="auto">
            <a:xfrm>
              <a:off x="6496769" y="47393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00" name="Freeform 549"/>
            <p:cNvSpPr>
              <a:spLocks/>
            </p:cNvSpPr>
            <p:nvPr/>
          </p:nvSpPr>
          <p:spPr bwMode="auto">
            <a:xfrm>
              <a:off x="6465449" y="4701855"/>
              <a:ext cx="31321" cy="90453"/>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108">
                  <a:moveTo>
                    <a:pt x="0" y="61"/>
                  </a:moveTo>
                  <a:lnTo>
                    <a:pt x="16" y="107"/>
                  </a:lnTo>
                  <a:lnTo>
                    <a:pt x="31" y="46"/>
                  </a:lnTo>
                  <a:lnTo>
                    <a:pt x="31" y="31"/>
                  </a:lnTo>
                  <a:lnTo>
                    <a:pt x="31" y="0"/>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1" name="Freeform 550"/>
            <p:cNvSpPr>
              <a:spLocks/>
            </p:cNvSpPr>
            <p:nvPr/>
          </p:nvSpPr>
          <p:spPr bwMode="auto">
            <a:xfrm>
              <a:off x="6496769" y="4675381"/>
              <a:ext cx="13423" cy="26474"/>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31"/>
                  </a:moveTo>
                  <a:lnTo>
                    <a:pt x="16" y="16"/>
                  </a:lnTo>
                  <a:lnTo>
                    <a:pt x="0" y="0"/>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2" name="Freeform 551"/>
            <p:cNvSpPr>
              <a:spLocks/>
            </p:cNvSpPr>
            <p:nvPr/>
          </p:nvSpPr>
          <p:spPr bwMode="auto">
            <a:xfrm>
              <a:off x="6150009" y="5085728"/>
              <a:ext cx="217005" cy="154432"/>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3" name="Freeform 552"/>
            <p:cNvSpPr>
              <a:spLocks/>
            </p:cNvSpPr>
            <p:nvPr/>
          </p:nvSpPr>
          <p:spPr bwMode="auto">
            <a:xfrm>
              <a:off x="6407283" y="5277664"/>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 h="47">
                  <a:moveTo>
                    <a:pt x="0" y="0"/>
                  </a:moveTo>
                  <a:lnTo>
                    <a:pt x="0" y="46"/>
                  </a:lnTo>
                  <a:lnTo>
                    <a:pt x="16" y="31"/>
                  </a:lnTo>
                  <a:lnTo>
                    <a:pt x="16"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4" name="Freeform 553"/>
            <p:cNvSpPr>
              <a:spLocks/>
            </p:cNvSpPr>
            <p:nvPr/>
          </p:nvSpPr>
          <p:spPr bwMode="auto">
            <a:xfrm>
              <a:off x="6094080" y="5213686"/>
              <a:ext cx="114095" cy="127958"/>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5" name="Freeform 554"/>
            <p:cNvSpPr>
              <a:spLocks/>
            </p:cNvSpPr>
            <p:nvPr/>
          </p:nvSpPr>
          <p:spPr bwMode="auto">
            <a:xfrm>
              <a:off x="6051574" y="5061460"/>
              <a:ext cx="127518" cy="178699"/>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6" name="Freeform 555"/>
            <p:cNvSpPr>
              <a:spLocks/>
            </p:cNvSpPr>
            <p:nvPr/>
          </p:nvSpPr>
          <p:spPr bwMode="auto">
            <a:xfrm>
              <a:off x="6266342" y="4893792"/>
              <a:ext cx="299779" cy="34636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7" name="Freeform 556"/>
            <p:cNvSpPr>
              <a:spLocks/>
            </p:cNvSpPr>
            <p:nvPr/>
          </p:nvSpPr>
          <p:spPr bwMode="auto">
            <a:xfrm>
              <a:off x="6637710" y="5469601"/>
              <a:ext cx="131993" cy="218411"/>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8" name="Freeform 557"/>
            <p:cNvSpPr>
              <a:spLocks/>
            </p:cNvSpPr>
            <p:nvPr/>
          </p:nvSpPr>
          <p:spPr bwMode="auto">
            <a:xfrm>
              <a:off x="6094080" y="5533580"/>
              <a:ext cx="230427" cy="207380"/>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09" name="Freeform 558"/>
            <p:cNvSpPr>
              <a:spLocks/>
            </p:cNvSpPr>
            <p:nvPr/>
          </p:nvSpPr>
          <p:spPr bwMode="auto">
            <a:xfrm>
              <a:off x="6179093" y="5637270"/>
              <a:ext cx="272933" cy="205174"/>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0" name="Freeform 559"/>
            <p:cNvSpPr>
              <a:spLocks/>
            </p:cNvSpPr>
            <p:nvPr/>
          </p:nvSpPr>
          <p:spPr bwMode="auto">
            <a:xfrm>
              <a:off x="6351354" y="5740959"/>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31">
                  <a:moveTo>
                    <a:pt x="30" y="0"/>
                  </a:moveTo>
                  <a:lnTo>
                    <a:pt x="15" y="0"/>
                  </a:lnTo>
                  <a:lnTo>
                    <a:pt x="0" y="15"/>
                  </a:lnTo>
                  <a:lnTo>
                    <a:pt x="0" y="30"/>
                  </a:lnTo>
                  <a:lnTo>
                    <a:pt x="15" y="30"/>
                  </a:lnTo>
                  <a:lnTo>
                    <a:pt x="30"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1" name="Freeform 560"/>
            <p:cNvSpPr>
              <a:spLocks/>
            </p:cNvSpPr>
            <p:nvPr/>
          </p:nvSpPr>
          <p:spPr bwMode="auto">
            <a:xfrm>
              <a:off x="6407283" y="5688011"/>
              <a:ext cx="31321" cy="26474"/>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 h="32">
                  <a:moveTo>
                    <a:pt x="31" y="31"/>
                  </a:moveTo>
                  <a:lnTo>
                    <a:pt x="31" y="0"/>
                  </a:lnTo>
                  <a:lnTo>
                    <a:pt x="16" y="0"/>
                  </a:lnTo>
                  <a:lnTo>
                    <a:pt x="0" y="16"/>
                  </a:lnTo>
                  <a:lnTo>
                    <a:pt x="16" y="31"/>
                  </a:lnTo>
                  <a:lnTo>
                    <a:pt x="31"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2" name="Freeform 561"/>
            <p:cNvSpPr>
              <a:spLocks/>
            </p:cNvSpPr>
            <p:nvPr/>
          </p:nvSpPr>
          <p:spPr bwMode="auto">
            <a:xfrm>
              <a:off x="6237258" y="5560054"/>
              <a:ext cx="158839" cy="143401"/>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3" name="Freeform 562"/>
            <p:cNvSpPr>
              <a:spLocks/>
            </p:cNvSpPr>
            <p:nvPr/>
          </p:nvSpPr>
          <p:spPr bwMode="auto">
            <a:xfrm>
              <a:off x="6420706" y="5443127"/>
              <a:ext cx="161075" cy="271359"/>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4" name="Freeform 563"/>
            <p:cNvSpPr>
              <a:spLocks/>
            </p:cNvSpPr>
            <p:nvPr/>
          </p:nvSpPr>
          <p:spPr bwMode="auto">
            <a:xfrm>
              <a:off x="6322271" y="5507106"/>
              <a:ext cx="129756" cy="132370"/>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5" name="Oval 564"/>
            <p:cNvSpPr>
              <a:spLocks noChangeArrowheads="1"/>
            </p:cNvSpPr>
            <p:nvPr/>
          </p:nvSpPr>
          <p:spPr bwMode="auto">
            <a:xfrm>
              <a:off x="6796549" y="5560054"/>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216" name="Oval 565"/>
            <p:cNvSpPr>
              <a:spLocks noChangeArrowheads="1"/>
            </p:cNvSpPr>
            <p:nvPr/>
          </p:nvSpPr>
          <p:spPr bwMode="auto">
            <a:xfrm>
              <a:off x="6780889" y="5586528"/>
              <a:ext cx="15660"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217" name="Freeform 566"/>
            <p:cNvSpPr>
              <a:spLocks/>
            </p:cNvSpPr>
            <p:nvPr/>
          </p:nvSpPr>
          <p:spPr bwMode="auto">
            <a:xfrm>
              <a:off x="6780889" y="5584322"/>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0"/>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18" name="Line 567"/>
            <p:cNvSpPr>
              <a:spLocks noChangeShapeType="1"/>
            </p:cNvSpPr>
            <p:nvPr/>
          </p:nvSpPr>
          <p:spPr bwMode="auto">
            <a:xfrm>
              <a:off x="6809972" y="556005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19" name="Line 568"/>
            <p:cNvSpPr>
              <a:spLocks noChangeShapeType="1"/>
            </p:cNvSpPr>
            <p:nvPr/>
          </p:nvSpPr>
          <p:spPr bwMode="auto">
            <a:xfrm>
              <a:off x="6481109" y="477907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20" name="Line 569"/>
            <p:cNvSpPr>
              <a:spLocks noChangeShapeType="1"/>
            </p:cNvSpPr>
            <p:nvPr/>
          </p:nvSpPr>
          <p:spPr bwMode="auto">
            <a:xfrm>
              <a:off x="6481109" y="4779071"/>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21" name="Line 570"/>
            <p:cNvSpPr>
              <a:spLocks noChangeShapeType="1"/>
            </p:cNvSpPr>
            <p:nvPr/>
          </p:nvSpPr>
          <p:spPr bwMode="auto">
            <a:xfrm>
              <a:off x="6496769" y="477907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22" name="Freeform 571"/>
            <p:cNvSpPr>
              <a:spLocks/>
            </p:cNvSpPr>
            <p:nvPr/>
          </p:nvSpPr>
          <p:spPr bwMode="auto">
            <a:xfrm>
              <a:off x="6624288" y="5072491"/>
              <a:ext cx="29083" cy="26474"/>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31">
                  <a:moveTo>
                    <a:pt x="15" y="0"/>
                  </a:moveTo>
                  <a:lnTo>
                    <a:pt x="0" y="0"/>
                  </a:lnTo>
                  <a:lnTo>
                    <a:pt x="0" y="15"/>
                  </a:lnTo>
                  <a:lnTo>
                    <a:pt x="0" y="30"/>
                  </a:lnTo>
                  <a:lnTo>
                    <a:pt x="30" y="15"/>
                  </a:lnTo>
                  <a:lnTo>
                    <a:pt x="1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23" name="Freeform 572"/>
            <p:cNvSpPr>
              <a:spLocks/>
            </p:cNvSpPr>
            <p:nvPr/>
          </p:nvSpPr>
          <p:spPr bwMode="auto">
            <a:xfrm>
              <a:off x="6465449" y="4982038"/>
              <a:ext cx="259510" cy="233853"/>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24" name="Freeform 573"/>
            <p:cNvSpPr>
              <a:spLocks/>
            </p:cNvSpPr>
            <p:nvPr/>
          </p:nvSpPr>
          <p:spPr bwMode="auto">
            <a:xfrm>
              <a:off x="6407283" y="5277664"/>
              <a:ext cx="174498" cy="180906"/>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25" name="Freeform 574"/>
            <p:cNvSpPr>
              <a:spLocks/>
            </p:cNvSpPr>
            <p:nvPr/>
          </p:nvSpPr>
          <p:spPr bwMode="auto">
            <a:xfrm>
              <a:off x="6608628" y="5072491"/>
              <a:ext cx="172262" cy="218411"/>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26" name="Freeform 575"/>
            <p:cNvSpPr>
              <a:spLocks/>
            </p:cNvSpPr>
            <p:nvPr/>
          </p:nvSpPr>
          <p:spPr bwMode="auto">
            <a:xfrm>
              <a:off x="6481109" y="5200449"/>
              <a:ext cx="145416" cy="141195"/>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27" name="Oval 576"/>
            <p:cNvSpPr>
              <a:spLocks noChangeArrowheads="1"/>
            </p:cNvSpPr>
            <p:nvPr/>
          </p:nvSpPr>
          <p:spPr bwMode="auto">
            <a:xfrm>
              <a:off x="6666793" y="5432096"/>
              <a:ext cx="0"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228" name="Oval 577"/>
            <p:cNvSpPr>
              <a:spLocks noChangeArrowheads="1"/>
            </p:cNvSpPr>
            <p:nvPr/>
          </p:nvSpPr>
          <p:spPr bwMode="auto">
            <a:xfrm>
              <a:off x="6796549" y="5328407"/>
              <a:ext cx="2237"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229" name="Freeform 578"/>
            <p:cNvSpPr>
              <a:spLocks/>
            </p:cNvSpPr>
            <p:nvPr/>
          </p:nvSpPr>
          <p:spPr bwMode="auto">
            <a:xfrm>
              <a:off x="6637710" y="4982038"/>
              <a:ext cx="73827" cy="79422"/>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 h="93">
                  <a:moveTo>
                    <a:pt x="30" y="77"/>
                  </a:moveTo>
                  <a:lnTo>
                    <a:pt x="15" y="61"/>
                  </a:lnTo>
                  <a:lnTo>
                    <a:pt x="0" y="31"/>
                  </a:lnTo>
                  <a:lnTo>
                    <a:pt x="0" y="15"/>
                  </a:lnTo>
                  <a:lnTo>
                    <a:pt x="15" y="0"/>
                  </a:lnTo>
                  <a:lnTo>
                    <a:pt x="75" y="15"/>
                  </a:lnTo>
                  <a:lnTo>
                    <a:pt x="45" y="92"/>
                  </a:lnTo>
                  <a:lnTo>
                    <a:pt x="30"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30" name="Line 579"/>
            <p:cNvSpPr>
              <a:spLocks noChangeShapeType="1"/>
            </p:cNvSpPr>
            <p:nvPr/>
          </p:nvSpPr>
          <p:spPr bwMode="auto">
            <a:xfrm>
              <a:off x="6637710" y="4982038"/>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1" name="Line 580"/>
            <p:cNvSpPr>
              <a:spLocks noChangeShapeType="1"/>
            </p:cNvSpPr>
            <p:nvPr/>
          </p:nvSpPr>
          <p:spPr bwMode="auto">
            <a:xfrm flipV="1">
              <a:off x="6653370" y="496880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2" name="Line 581"/>
            <p:cNvSpPr>
              <a:spLocks noChangeShapeType="1"/>
            </p:cNvSpPr>
            <p:nvPr/>
          </p:nvSpPr>
          <p:spPr bwMode="auto">
            <a:xfrm>
              <a:off x="6666793" y="4971007"/>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3" name="Freeform 582"/>
            <p:cNvSpPr>
              <a:spLocks/>
            </p:cNvSpPr>
            <p:nvPr/>
          </p:nvSpPr>
          <p:spPr bwMode="auto">
            <a:xfrm>
              <a:off x="6751806" y="4805545"/>
              <a:ext cx="17897" cy="24268"/>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16" y="0"/>
                  </a:moveTo>
                  <a:lnTo>
                    <a:pt x="0" y="15"/>
                  </a:lnTo>
                  <a:lnTo>
                    <a:pt x="16" y="30"/>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34" name="Freeform 583"/>
            <p:cNvSpPr>
              <a:spLocks/>
            </p:cNvSpPr>
            <p:nvPr/>
          </p:nvSpPr>
          <p:spPr bwMode="auto">
            <a:xfrm>
              <a:off x="6653370" y="4779071"/>
              <a:ext cx="71589" cy="13237"/>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17">
                  <a:moveTo>
                    <a:pt x="74" y="16"/>
                  </a:moveTo>
                  <a:lnTo>
                    <a:pt x="59" y="16"/>
                  </a:lnTo>
                  <a:lnTo>
                    <a:pt x="44" y="16"/>
                  </a:lnTo>
                  <a:lnTo>
                    <a:pt x="30" y="0"/>
                  </a:lnTo>
                  <a:lnTo>
                    <a:pt x="0" y="0"/>
                  </a:lnTo>
                  <a:lnTo>
                    <a:pt x="44" y="0"/>
                  </a:lnTo>
                  <a:lnTo>
                    <a:pt x="74"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35" name="Line 584"/>
            <p:cNvSpPr>
              <a:spLocks noChangeShapeType="1"/>
            </p:cNvSpPr>
            <p:nvPr/>
          </p:nvSpPr>
          <p:spPr bwMode="auto">
            <a:xfrm>
              <a:off x="6680216"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6" name="Line 585"/>
            <p:cNvSpPr>
              <a:spLocks noChangeShapeType="1"/>
            </p:cNvSpPr>
            <p:nvPr/>
          </p:nvSpPr>
          <p:spPr bwMode="auto">
            <a:xfrm>
              <a:off x="6711537" y="4982038"/>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7" name="Line 586"/>
            <p:cNvSpPr>
              <a:spLocks noChangeShapeType="1"/>
            </p:cNvSpPr>
            <p:nvPr/>
          </p:nvSpPr>
          <p:spPr bwMode="auto">
            <a:xfrm>
              <a:off x="6724960" y="498203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8" name="Line 587"/>
            <p:cNvSpPr>
              <a:spLocks noChangeShapeType="1"/>
            </p:cNvSpPr>
            <p:nvPr/>
          </p:nvSpPr>
          <p:spPr bwMode="auto">
            <a:xfrm flipV="1">
              <a:off x="6738383" y="4968801"/>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39" name="Freeform 588"/>
            <p:cNvSpPr>
              <a:spLocks/>
            </p:cNvSpPr>
            <p:nvPr/>
          </p:nvSpPr>
          <p:spPr bwMode="auto">
            <a:xfrm>
              <a:off x="6680216" y="4957770"/>
              <a:ext cx="145416" cy="103690"/>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0" name="Line 589"/>
            <p:cNvSpPr>
              <a:spLocks noChangeShapeType="1"/>
            </p:cNvSpPr>
            <p:nvPr/>
          </p:nvSpPr>
          <p:spPr bwMode="auto">
            <a:xfrm>
              <a:off x="6751806" y="4971007"/>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41" name="Freeform 590"/>
            <p:cNvSpPr>
              <a:spLocks/>
            </p:cNvSpPr>
            <p:nvPr/>
          </p:nvSpPr>
          <p:spPr bwMode="auto">
            <a:xfrm>
              <a:off x="6120926" y="4265034"/>
              <a:ext cx="158839" cy="16766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2" name="Freeform 591"/>
            <p:cNvSpPr>
              <a:spLocks/>
            </p:cNvSpPr>
            <p:nvPr/>
          </p:nvSpPr>
          <p:spPr bwMode="auto">
            <a:xfrm>
              <a:off x="6295425" y="4675381"/>
              <a:ext cx="40269"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1">
                  <a:moveTo>
                    <a:pt x="45" y="0"/>
                  </a:moveTo>
                  <a:lnTo>
                    <a:pt x="30" y="0"/>
                  </a:lnTo>
                  <a:lnTo>
                    <a:pt x="0" y="0"/>
                  </a:lnTo>
                  <a:lnTo>
                    <a:pt x="30" y="0"/>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3" name="Freeform 592"/>
            <p:cNvSpPr>
              <a:spLocks/>
            </p:cNvSpPr>
            <p:nvPr/>
          </p:nvSpPr>
          <p:spPr bwMode="auto">
            <a:xfrm>
              <a:off x="6496769" y="4624639"/>
              <a:ext cx="111858" cy="103690"/>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4" name="Freeform 593"/>
            <p:cNvSpPr>
              <a:spLocks/>
            </p:cNvSpPr>
            <p:nvPr/>
          </p:nvSpPr>
          <p:spPr bwMode="auto">
            <a:xfrm>
              <a:off x="6481109" y="4701855"/>
              <a:ext cx="73827" cy="90453"/>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5" name="Freeform 594"/>
            <p:cNvSpPr>
              <a:spLocks/>
            </p:cNvSpPr>
            <p:nvPr/>
          </p:nvSpPr>
          <p:spPr bwMode="auto">
            <a:xfrm>
              <a:off x="6335694" y="4547423"/>
              <a:ext cx="302017" cy="11692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6" name="Freeform 595"/>
            <p:cNvSpPr>
              <a:spLocks/>
            </p:cNvSpPr>
            <p:nvPr/>
          </p:nvSpPr>
          <p:spPr bwMode="auto">
            <a:xfrm>
              <a:off x="6335694" y="4547423"/>
              <a:ext cx="44744" cy="24268"/>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1">
                  <a:moveTo>
                    <a:pt x="15" y="0"/>
                  </a:moveTo>
                  <a:lnTo>
                    <a:pt x="0" y="15"/>
                  </a:lnTo>
                  <a:lnTo>
                    <a:pt x="0" y="30"/>
                  </a:lnTo>
                  <a:lnTo>
                    <a:pt x="15" y="30"/>
                  </a:lnTo>
                  <a:lnTo>
                    <a:pt x="30" y="30"/>
                  </a:lnTo>
                  <a:lnTo>
                    <a:pt x="45"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7" name="Freeform 596"/>
            <p:cNvSpPr>
              <a:spLocks/>
            </p:cNvSpPr>
            <p:nvPr/>
          </p:nvSpPr>
          <p:spPr bwMode="auto">
            <a:xfrm>
              <a:off x="6539275" y="4624639"/>
              <a:ext cx="185685" cy="154432"/>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8" name="Freeform 597"/>
            <p:cNvSpPr>
              <a:spLocks/>
            </p:cNvSpPr>
            <p:nvPr/>
          </p:nvSpPr>
          <p:spPr bwMode="auto">
            <a:xfrm>
              <a:off x="6481109" y="4712886"/>
              <a:ext cx="371368" cy="284596"/>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49" name="Freeform 598"/>
            <p:cNvSpPr>
              <a:spLocks/>
            </p:cNvSpPr>
            <p:nvPr/>
          </p:nvSpPr>
          <p:spPr bwMode="auto">
            <a:xfrm>
              <a:off x="7069482" y="4584928"/>
              <a:ext cx="458618" cy="540511"/>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pPr>
                <a:defRPr/>
              </a:pPr>
              <a:endParaRPr lang="en-US" dirty="0">
                <a:solidFill>
                  <a:prstClr val="black"/>
                </a:solidFill>
              </a:endParaRPr>
            </a:p>
          </p:txBody>
        </p:sp>
        <p:sp>
          <p:nvSpPr>
            <p:cNvPr id="250" name="Freeform 599"/>
            <p:cNvSpPr>
              <a:spLocks/>
            </p:cNvSpPr>
            <p:nvPr/>
          </p:nvSpPr>
          <p:spPr bwMode="auto">
            <a:xfrm>
              <a:off x="6624288" y="4584928"/>
              <a:ext cx="342285" cy="258121"/>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51" name="Line 600"/>
            <p:cNvSpPr>
              <a:spLocks noChangeShapeType="1"/>
            </p:cNvSpPr>
            <p:nvPr/>
          </p:nvSpPr>
          <p:spPr bwMode="auto">
            <a:xfrm>
              <a:off x="6780889" y="495777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2" name="Line 601"/>
            <p:cNvSpPr>
              <a:spLocks noChangeShapeType="1"/>
            </p:cNvSpPr>
            <p:nvPr/>
          </p:nvSpPr>
          <p:spPr bwMode="auto">
            <a:xfrm flipV="1">
              <a:off x="6796549" y="4944533"/>
              <a:ext cx="2684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3" name="Line 602"/>
            <p:cNvSpPr>
              <a:spLocks noChangeShapeType="1"/>
            </p:cNvSpPr>
            <p:nvPr/>
          </p:nvSpPr>
          <p:spPr bwMode="auto">
            <a:xfrm flipV="1">
              <a:off x="6823395" y="4918060"/>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4" name="Line 603"/>
            <p:cNvSpPr>
              <a:spLocks noChangeShapeType="1"/>
            </p:cNvSpPr>
            <p:nvPr/>
          </p:nvSpPr>
          <p:spPr bwMode="auto">
            <a:xfrm flipV="1">
              <a:off x="6836818" y="4907029"/>
              <a:ext cx="1566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5" name="Line 604"/>
            <p:cNvSpPr>
              <a:spLocks noChangeShapeType="1"/>
            </p:cNvSpPr>
            <p:nvPr/>
          </p:nvSpPr>
          <p:spPr bwMode="auto">
            <a:xfrm flipH="1" flipV="1">
              <a:off x="6836818" y="4891585"/>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6" name="Line 605"/>
            <p:cNvSpPr>
              <a:spLocks noChangeShapeType="1"/>
            </p:cNvSpPr>
            <p:nvPr/>
          </p:nvSpPr>
          <p:spPr bwMode="auto">
            <a:xfrm flipH="1">
              <a:off x="6823395" y="489379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7" name="Line 606"/>
            <p:cNvSpPr>
              <a:spLocks noChangeShapeType="1"/>
            </p:cNvSpPr>
            <p:nvPr/>
          </p:nvSpPr>
          <p:spPr bwMode="auto">
            <a:xfrm flipH="1">
              <a:off x="6796549" y="488055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8" name="Line 607"/>
            <p:cNvSpPr>
              <a:spLocks noChangeShapeType="1"/>
            </p:cNvSpPr>
            <p:nvPr/>
          </p:nvSpPr>
          <p:spPr bwMode="auto">
            <a:xfrm>
              <a:off x="6809972" y="4957770"/>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59" name="Line 608"/>
            <p:cNvSpPr>
              <a:spLocks noChangeShapeType="1"/>
            </p:cNvSpPr>
            <p:nvPr/>
          </p:nvSpPr>
          <p:spPr bwMode="auto">
            <a:xfrm>
              <a:off x="6809972" y="4971007"/>
              <a:ext cx="13423"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60" name="Freeform 609"/>
            <p:cNvSpPr>
              <a:spLocks/>
            </p:cNvSpPr>
            <p:nvPr/>
          </p:nvSpPr>
          <p:spPr bwMode="auto">
            <a:xfrm>
              <a:off x="6809972" y="4840844"/>
              <a:ext cx="100672" cy="143401"/>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61" name="Freeform 610"/>
            <p:cNvSpPr>
              <a:spLocks/>
            </p:cNvSpPr>
            <p:nvPr/>
          </p:nvSpPr>
          <p:spPr bwMode="auto">
            <a:xfrm>
              <a:off x="6796549" y="4827606"/>
              <a:ext cx="71589" cy="5515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 h="63">
                  <a:moveTo>
                    <a:pt x="0" y="47"/>
                  </a:moveTo>
                  <a:lnTo>
                    <a:pt x="0" y="62"/>
                  </a:lnTo>
                  <a:lnTo>
                    <a:pt x="44" y="62"/>
                  </a:lnTo>
                  <a:lnTo>
                    <a:pt x="74" y="16"/>
                  </a:lnTo>
                  <a:lnTo>
                    <a:pt x="74" y="0"/>
                  </a:lnTo>
                  <a:lnTo>
                    <a:pt x="59" y="0"/>
                  </a:lnTo>
                  <a:lnTo>
                    <a:pt x="30" y="31"/>
                  </a:lnTo>
                  <a:lnTo>
                    <a:pt x="15" y="31"/>
                  </a:lnTo>
                  <a:lnTo>
                    <a:pt x="0" y="47"/>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62" name="Freeform 611"/>
            <p:cNvSpPr>
              <a:spLocks/>
            </p:cNvSpPr>
            <p:nvPr/>
          </p:nvSpPr>
          <p:spPr bwMode="auto">
            <a:xfrm>
              <a:off x="6852478" y="4814369"/>
              <a:ext cx="15660"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16"/>
                  </a:moveTo>
                  <a:lnTo>
                    <a:pt x="16" y="16"/>
                  </a:lnTo>
                  <a:lnTo>
                    <a:pt x="16"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63" name="Freeform 612"/>
            <p:cNvSpPr>
              <a:spLocks/>
            </p:cNvSpPr>
            <p:nvPr/>
          </p:nvSpPr>
          <p:spPr bwMode="auto">
            <a:xfrm>
              <a:off x="6767466" y="4827606"/>
              <a:ext cx="15660" cy="39711"/>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7">
                  <a:moveTo>
                    <a:pt x="0" y="31"/>
                  </a:moveTo>
                  <a:lnTo>
                    <a:pt x="16" y="46"/>
                  </a:lnTo>
                  <a:lnTo>
                    <a:pt x="16" y="15"/>
                  </a:lnTo>
                  <a:lnTo>
                    <a:pt x="16" y="0"/>
                  </a:lnTo>
                  <a:lnTo>
                    <a:pt x="0" y="15"/>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64" name="Line 613"/>
            <p:cNvSpPr>
              <a:spLocks noChangeShapeType="1"/>
            </p:cNvSpPr>
            <p:nvPr/>
          </p:nvSpPr>
          <p:spPr bwMode="auto">
            <a:xfrm>
              <a:off x="6796549" y="488055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65" name="Line 614"/>
            <p:cNvSpPr>
              <a:spLocks noChangeShapeType="1"/>
            </p:cNvSpPr>
            <p:nvPr/>
          </p:nvSpPr>
          <p:spPr bwMode="auto">
            <a:xfrm flipH="1" flipV="1">
              <a:off x="6780889" y="4867318"/>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66" name="Line 615"/>
            <p:cNvSpPr>
              <a:spLocks noChangeShapeType="1"/>
            </p:cNvSpPr>
            <p:nvPr/>
          </p:nvSpPr>
          <p:spPr bwMode="auto">
            <a:xfrm>
              <a:off x="6852478" y="486731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67" name="Line 616"/>
            <p:cNvSpPr>
              <a:spLocks noChangeShapeType="1"/>
            </p:cNvSpPr>
            <p:nvPr/>
          </p:nvSpPr>
          <p:spPr bwMode="auto">
            <a:xfrm>
              <a:off x="6868138" y="4840844"/>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68" name="Line 617"/>
            <p:cNvSpPr>
              <a:spLocks noChangeShapeType="1"/>
            </p:cNvSpPr>
            <p:nvPr/>
          </p:nvSpPr>
          <p:spPr bwMode="auto">
            <a:xfrm>
              <a:off x="6852478" y="4854081"/>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69" name="Freeform 618"/>
            <p:cNvSpPr>
              <a:spLocks/>
            </p:cNvSpPr>
            <p:nvPr/>
          </p:nvSpPr>
          <p:spPr bwMode="auto">
            <a:xfrm>
              <a:off x="7396108" y="4752597"/>
              <a:ext cx="44744" cy="26474"/>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16"/>
                  </a:moveTo>
                  <a:lnTo>
                    <a:pt x="0" y="16"/>
                  </a:lnTo>
                  <a:lnTo>
                    <a:pt x="0" y="31"/>
                  </a:lnTo>
                  <a:lnTo>
                    <a:pt x="45" y="31"/>
                  </a:lnTo>
                  <a:lnTo>
                    <a:pt x="45" y="16"/>
                  </a:lnTo>
                  <a:lnTo>
                    <a:pt x="45" y="0"/>
                  </a:lnTo>
                  <a:lnTo>
                    <a:pt x="15"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0" name="Freeform 619"/>
            <p:cNvSpPr>
              <a:spLocks/>
            </p:cNvSpPr>
            <p:nvPr/>
          </p:nvSpPr>
          <p:spPr bwMode="auto">
            <a:xfrm>
              <a:off x="6910644" y="4571691"/>
              <a:ext cx="217005" cy="194143"/>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00"/>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1" name="Freeform 620"/>
            <p:cNvSpPr>
              <a:spLocks/>
            </p:cNvSpPr>
            <p:nvPr/>
          </p:nvSpPr>
          <p:spPr bwMode="auto">
            <a:xfrm>
              <a:off x="6939727" y="4584928"/>
              <a:ext cx="228191" cy="271359"/>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00"/>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2" name="Line 621"/>
            <p:cNvSpPr>
              <a:spLocks noChangeShapeType="1"/>
            </p:cNvSpPr>
            <p:nvPr/>
          </p:nvSpPr>
          <p:spPr bwMode="auto">
            <a:xfrm>
              <a:off x="7125412"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73" name="Freeform 622"/>
            <p:cNvSpPr>
              <a:spLocks/>
            </p:cNvSpPr>
            <p:nvPr/>
          </p:nvSpPr>
          <p:spPr bwMode="auto">
            <a:xfrm>
              <a:off x="7384922" y="4790102"/>
              <a:ext cx="98435" cy="92659"/>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4" name="Freeform 623"/>
            <p:cNvSpPr>
              <a:spLocks/>
            </p:cNvSpPr>
            <p:nvPr/>
          </p:nvSpPr>
          <p:spPr bwMode="auto">
            <a:xfrm>
              <a:off x="7255167" y="4726123"/>
              <a:ext cx="129756" cy="66185"/>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5" name="Line 624"/>
            <p:cNvSpPr>
              <a:spLocks noChangeShapeType="1"/>
            </p:cNvSpPr>
            <p:nvPr/>
          </p:nvSpPr>
          <p:spPr bwMode="auto">
            <a:xfrm>
              <a:off x="7125412" y="4648907"/>
              <a:ext cx="0" cy="15443"/>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76" name="Freeform 625"/>
            <p:cNvSpPr>
              <a:spLocks/>
            </p:cNvSpPr>
            <p:nvPr/>
          </p:nvSpPr>
          <p:spPr bwMode="auto">
            <a:xfrm>
              <a:off x="6226073" y="3598772"/>
              <a:ext cx="2237162" cy="1025868"/>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7" name="Freeform 626"/>
            <p:cNvSpPr>
              <a:spLocks/>
            </p:cNvSpPr>
            <p:nvPr/>
          </p:nvSpPr>
          <p:spPr bwMode="auto">
            <a:xfrm>
              <a:off x="6219361" y="3598772"/>
              <a:ext cx="2252822" cy="1039104"/>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8" name="Freeform 627"/>
            <p:cNvSpPr>
              <a:spLocks/>
            </p:cNvSpPr>
            <p:nvPr/>
          </p:nvSpPr>
          <p:spPr bwMode="auto">
            <a:xfrm>
              <a:off x="7053822" y="4379755"/>
              <a:ext cx="85012" cy="41917"/>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47">
                  <a:moveTo>
                    <a:pt x="30" y="46"/>
                  </a:moveTo>
                  <a:lnTo>
                    <a:pt x="0" y="46"/>
                  </a:lnTo>
                  <a:lnTo>
                    <a:pt x="0" y="0"/>
                  </a:lnTo>
                  <a:lnTo>
                    <a:pt x="89" y="0"/>
                  </a:lnTo>
                  <a:lnTo>
                    <a:pt x="89" y="15"/>
                  </a:lnTo>
                  <a:lnTo>
                    <a:pt x="45" y="15"/>
                  </a:lnTo>
                  <a:lnTo>
                    <a:pt x="30"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79" name="Freeform 628"/>
            <p:cNvSpPr>
              <a:spLocks/>
            </p:cNvSpPr>
            <p:nvPr/>
          </p:nvSpPr>
          <p:spPr bwMode="auto">
            <a:xfrm>
              <a:off x="6836818" y="4430496"/>
              <a:ext cx="31321" cy="52948"/>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1" h="62">
                  <a:moveTo>
                    <a:pt x="30" y="31"/>
                  </a:moveTo>
                  <a:lnTo>
                    <a:pt x="30" y="15"/>
                  </a:lnTo>
                  <a:lnTo>
                    <a:pt x="15" y="0"/>
                  </a:lnTo>
                  <a:lnTo>
                    <a:pt x="0" y="15"/>
                  </a:lnTo>
                  <a:lnTo>
                    <a:pt x="0" y="31"/>
                  </a:lnTo>
                  <a:lnTo>
                    <a:pt x="15" y="61"/>
                  </a:lnTo>
                  <a:lnTo>
                    <a:pt x="30" y="61"/>
                  </a:lnTo>
                  <a:lnTo>
                    <a:pt x="30" y="46"/>
                  </a:lnTo>
                  <a:lnTo>
                    <a:pt x="3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0" name="Freeform 629"/>
            <p:cNvSpPr>
              <a:spLocks/>
            </p:cNvSpPr>
            <p:nvPr/>
          </p:nvSpPr>
          <p:spPr bwMode="auto">
            <a:xfrm>
              <a:off x="6595205" y="3702462"/>
              <a:ext cx="129756" cy="127958"/>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1" name="Freeform 630"/>
            <p:cNvSpPr>
              <a:spLocks/>
            </p:cNvSpPr>
            <p:nvPr/>
          </p:nvSpPr>
          <p:spPr bwMode="auto">
            <a:xfrm>
              <a:off x="8026987" y="4070892"/>
              <a:ext cx="131993" cy="194143"/>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2" name="Freeform 631"/>
            <p:cNvSpPr>
              <a:spLocks/>
            </p:cNvSpPr>
            <p:nvPr/>
          </p:nvSpPr>
          <p:spPr bwMode="auto">
            <a:xfrm>
              <a:off x="6982233" y="3508319"/>
              <a:ext cx="87249" cy="77216"/>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0" h="93">
                  <a:moveTo>
                    <a:pt x="74" y="31"/>
                  </a:moveTo>
                  <a:lnTo>
                    <a:pt x="15" y="0"/>
                  </a:lnTo>
                  <a:lnTo>
                    <a:pt x="0" y="31"/>
                  </a:lnTo>
                  <a:lnTo>
                    <a:pt x="30" y="92"/>
                  </a:lnTo>
                  <a:lnTo>
                    <a:pt x="74" y="77"/>
                  </a:lnTo>
                  <a:lnTo>
                    <a:pt x="89" y="31"/>
                  </a:lnTo>
                  <a:lnTo>
                    <a:pt x="74"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3" name="Freeform 632"/>
            <p:cNvSpPr>
              <a:spLocks/>
            </p:cNvSpPr>
            <p:nvPr/>
          </p:nvSpPr>
          <p:spPr bwMode="auto">
            <a:xfrm>
              <a:off x="6566121" y="3841450"/>
              <a:ext cx="87249" cy="66185"/>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1" h="78">
                  <a:moveTo>
                    <a:pt x="45" y="0"/>
                  </a:moveTo>
                  <a:lnTo>
                    <a:pt x="15" y="0"/>
                  </a:lnTo>
                  <a:lnTo>
                    <a:pt x="0" y="31"/>
                  </a:lnTo>
                  <a:lnTo>
                    <a:pt x="15" y="62"/>
                  </a:lnTo>
                  <a:lnTo>
                    <a:pt x="30" y="62"/>
                  </a:lnTo>
                  <a:lnTo>
                    <a:pt x="45" y="77"/>
                  </a:lnTo>
                  <a:lnTo>
                    <a:pt x="90" y="62"/>
                  </a:lnTo>
                  <a:lnTo>
                    <a:pt x="45" y="31"/>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4" name="Freeform 633"/>
            <p:cNvSpPr>
              <a:spLocks/>
            </p:cNvSpPr>
            <p:nvPr/>
          </p:nvSpPr>
          <p:spPr bwMode="auto">
            <a:xfrm>
              <a:off x="7080668" y="3534793"/>
              <a:ext cx="46981" cy="50742"/>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2">
                  <a:moveTo>
                    <a:pt x="0" y="0"/>
                  </a:moveTo>
                  <a:lnTo>
                    <a:pt x="0" y="46"/>
                  </a:lnTo>
                  <a:lnTo>
                    <a:pt x="15" y="61"/>
                  </a:lnTo>
                  <a:lnTo>
                    <a:pt x="46" y="31"/>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5" name="Freeform 634"/>
            <p:cNvSpPr>
              <a:spLocks/>
            </p:cNvSpPr>
            <p:nvPr/>
          </p:nvSpPr>
          <p:spPr bwMode="auto">
            <a:xfrm>
              <a:off x="7655619" y="3559061"/>
              <a:ext cx="42506" cy="26474"/>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2">
                  <a:moveTo>
                    <a:pt x="0" y="0"/>
                  </a:moveTo>
                  <a:lnTo>
                    <a:pt x="44" y="16"/>
                  </a:lnTo>
                  <a:lnTo>
                    <a:pt x="44" y="31"/>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6" name="Freeform 635"/>
            <p:cNvSpPr>
              <a:spLocks/>
            </p:cNvSpPr>
            <p:nvPr/>
          </p:nvSpPr>
          <p:spPr bwMode="auto">
            <a:xfrm>
              <a:off x="8214909" y="3572298"/>
              <a:ext cx="44744" cy="26474"/>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 h="31">
                  <a:moveTo>
                    <a:pt x="0" y="0"/>
                  </a:moveTo>
                  <a:lnTo>
                    <a:pt x="0" y="30"/>
                  </a:lnTo>
                  <a:lnTo>
                    <a:pt x="30" y="15"/>
                  </a:lnTo>
                  <a:lnTo>
                    <a:pt x="45"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7" name="Freeform 636"/>
            <p:cNvSpPr>
              <a:spLocks/>
            </p:cNvSpPr>
            <p:nvPr/>
          </p:nvSpPr>
          <p:spPr bwMode="auto">
            <a:xfrm>
              <a:off x="7599690" y="3559061"/>
              <a:ext cx="29083" cy="39711"/>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
                  <a:moveTo>
                    <a:pt x="0" y="0"/>
                  </a:moveTo>
                  <a:lnTo>
                    <a:pt x="0" y="31"/>
                  </a:lnTo>
                  <a:lnTo>
                    <a:pt x="29" y="46"/>
                  </a:lnTo>
                  <a:lnTo>
                    <a:pt x="29"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8" name="Freeform 637"/>
            <p:cNvSpPr>
              <a:spLocks/>
            </p:cNvSpPr>
            <p:nvPr/>
          </p:nvSpPr>
          <p:spPr bwMode="auto">
            <a:xfrm>
              <a:off x="6666793" y="3894398"/>
              <a:ext cx="29083" cy="24268"/>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2">
                  <a:moveTo>
                    <a:pt x="0" y="0"/>
                  </a:moveTo>
                  <a:lnTo>
                    <a:pt x="29" y="16"/>
                  </a:lnTo>
                  <a:lnTo>
                    <a:pt x="15" y="31"/>
                  </a:lnTo>
                  <a:lnTo>
                    <a:pt x="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89" name="Freeform 638"/>
            <p:cNvSpPr>
              <a:spLocks/>
            </p:cNvSpPr>
            <p:nvPr/>
          </p:nvSpPr>
          <p:spPr bwMode="auto">
            <a:xfrm>
              <a:off x="8344664" y="3969408"/>
              <a:ext cx="42506" cy="15443"/>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 h="17">
                  <a:moveTo>
                    <a:pt x="14" y="0"/>
                  </a:moveTo>
                  <a:lnTo>
                    <a:pt x="0" y="0"/>
                  </a:lnTo>
                  <a:lnTo>
                    <a:pt x="44" y="16"/>
                  </a:lnTo>
                  <a:lnTo>
                    <a:pt x="1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290" name="Line 639"/>
            <p:cNvSpPr>
              <a:spLocks noChangeShapeType="1"/>
            </p:cNvSpPr>
            <p:nvPr/>
          </p:nvSpPr>
          <p:spPr bwMode="auto">
            <a:xfrm>
              <a:off x="8487843" y="4009119"/>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1" name="Line 640"/>
            <p:cNvSpPr>
              <a:spLocks noChangeShapeType="1"/>
            </p:cNvSpPr>
            <p:nvPr/>
          </p:nvSpPr>
          <p:spPr bwMode="auto">
            <a:xfrm>
              <a:off x="7125412" y="4584928"/>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2" name="Line 641"/>
            <p:cNvSpPr>
              <a:spLocks noChangeShapeType="1"/>
            </p:cNvSpPr>
            <p:nvPr/>
          </p:nvSpPr>
          <p:spPr bwMode="auto">
            <a:xfrm>
              <a:off x="7109751" y="4598166"/>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3" name="Line 642"/>
            <p:cNvSpPr>
              <a:spLocks noChangeShapeType="1"/>
            </p:cNvSpPr>
            <p:nvPr/>
          </p:nvSpPr>
          <p:spPr bwMode="auto">
            <a:xfrm>
              <a:off x="7109751" y="4598166"/>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4" name="Line 643"/>
            <p:cNvSpPr>
              <a:spLocks noChangeShapeType="1"/>
            </p:cNvSpPr>
            <p:nvPr/>
          </p:nvSpPr>
          <p:spPr bwMode="auto">
            <a:xfrm flipH="1">
              <a:off x="7098566" y="4611402"/>
              <a:ext cx="11186"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5" name="Line 644"/>
            <p:cNvSpPr>
              <a:spLocks noChangeShapeType="1"/>
            </p:cNvSpPr>
            <p:nvPr/>
          </p:nvSpPr>
          <p:spPr bwMode="auto">
            <a:xfrm>
              <a:off x="7098566" y="4611402"/>
              <a:ext cx="11186"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6" name="Line 645"/>
            <p:cNvSpPr>
              <a:spLocks noChangeShapeType="1"/>
            </p:cNvSpPr>
            <p:nvPr/>
          </p:nvSpPr>
          <p:spPr bwMode="auto">
            <a:xfrm>
              <a:off x="7109751"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7" name="Line 646"/>
            <p:cNvSpPr>
              <a:spLocks noChangeShapeType="1"/>
            </p:cNvSpPr>
            <p:nvPr/>
          </p:nvSpPr>
          <p:spPr bwMode="auto">
            <a:xfrm>
              <a:off x="7125412" y="4624639"/>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8" name="Line 647"/>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299" name="Line 648"/>
            <p:cNvSpPr>
              <a:spLocks noChangeShapeType="1"/>
            </p:cNvSpPr>
            <p:nvPr/>
          </p:nvSpPr>
          <p:spPr bwMode="auto">
            <a:xfrm>
              <a:off x="7125412"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0" name="Line 649"/>
            <p:cNvSpPr>
              <a:spLocks noChangeShapeType="1"/>
            </p:cNvSpPr>
            <p:nvPr/>
          </p:nvSpPr>
          <p:spPr bwMode="auto">
            <a:xfrm>
              <a:off x="7138835" y="4637876"/>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1" name="Line 650"/>
            <p:cNvSpPr>
              <a:spLocks noChangeShapeType="1"/>
            </p:cNvSpPr>
            <p:nvPr/>
          </p:nvSpPr>
          <p:spPr bwMode="auto">
            <a:xfrm>
              <a:off x="7167918" y="4624639"/>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2" name="Line 651"/>
            <p:cNvSpPr>
              <a:spLocks noChangeShapeType="1"/>
            </p:cNvSpPr>
            <p:nvPr/>
          </p:nvSpPr>
          <p:spPr bwMode="auto">
            <a:xfrm flipV="1">
              <a:off x="7167918" y="4611402"/>
              <a:ext cx="1566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3" name="Freeform 652"/>
            <p:cNvSpPr>
              <a:spLocks/>
            </p:cNvSpPr>
            <p:nvPr/>
          </p:nvSpPr>
          <p:spPr bwMode="auto">
            <a:xfrm>
              <a:off x="7268590" y="4238560"/>
              <a:ext cx="503361" cy="218411"/>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04" name="Freeform 653"/>
            <p:cNvSpPr>
              <a:spLocks/>
            </p:cNvSpPr>
            <p:nvPr/>
          </p:nvSpPr>
          <p:spPr bwMode="auto">
            <a:xfrm>
              <a:off x="7098566" y="4150313"/>
              <a:ext cx="901576" cy="732447"/>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05" name="Freeform 654"/>
            <p:cNvSpPr>
              <a:spLocks/>
            </p:cNvSpPr>
            <p:nvPr/>
          </p:nvSpPr>
          <p:spPr bwMode="auto">
            <a:xfrm>
              <a:off x="7756291" y="4893792"/>
              <a:ext cx="44744" cy="24268"/>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 h="32">
                  <a:moveTo>
                    <a:pt x="45" y="0"/>
                  </a:moveTo>
                  <a:lnTo>
                    <a:pt x="15" y="0"/>
                  </a:lnTo>
                  <a:lnTo>
                    <a:pt x="0" y="31"/>
                  </a:lnTo>
                  <a:lnTo>
                    <a:pt x="30" y="31"/>
                  </a:lnTo>
                  <a:lnTo>
                    <a:pt x="45" y="1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06" name="Line 655"/>
            <p:cNvSpPr>
              <a:spLocks noChangeShapeType="1"/>
            </p:cNvSpPr>
            <p:nvPr/>
          </p:nvSpPr>
          <p:spPr bwMode="auto">
            <a:xfrm>
              <a:off x="7138835" y="4675381"/>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7" name="Line 656"/>
            <p:cNvSpPr>
              <a:spLocks noChangeShapeType="1"/>
            </p:cNvSpPr>
            <p:nvPr/>
          </p:nvSpPr>
          <p:spPr bwMode="auto">
            <a:xfrm>
              <a:off x="7440852" y="4752597"/>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8" name="Line 657"/>
            <p:cNvSpPr>
              <a:spLocks noChangeShapeType="1"/>
            </p:cNvSpPr>
            <p:nvPr/>
          </p:nvSpPr>
          <p:spPr bwMode="auto">
            <a:xfrm flipV="1">
              <a:off x="7469935" y="4739360"/>
              <a:ext cx="0" cy="11031"/>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09" name="Line 658"/>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0" name="Line 659"/>
            <p:cNvSpPr>
              <a:spLocks noChangeShapeType="1"/>
            </p:cNvSpPr>
            <p:nvPr/>
          </p:nvSpPr>
          <p:spPr bwMode="auto">
            <a:xfrm>
              <a:off x="7483357" y="4739360"/>
              <a:ext cx="17897"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1" name="Line 660"/>
            <p:cNvSpPr>
              <a:spLocks noChangeShapeType="1"/>
            </p:cNvSpPr>
            <p:nvPr/>
          </p:nvSpPr>
          <p:spPr bwMode="auto">
            <a:xfrm>
              <a:off x="7501255"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2" name="Line 661"/>
            <p:cNvSpPr>
              <a:spLocks noChangeShapeType="1"/>
            </p:cNvSpPr>
            <p:nvPr/>
          </p:nvSpPr>
          <p:spPr bwMode="auto">
            <a:xfrm flipV="1">
              <a:off x="7512440" y="4726123"/>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3" name="Line 662"/>
            <p:cNvSpPr>
              <a:spLocks noChangeShapeType="1"/>
            </p:cNvSpPr>
            <p:nvPr/>
          </p:nvSpPr>
          <p:spPr bwMode="auto">
            <a:xfrm>
              <a:off x="7512440" y="4726123"/>
              <a:ext cx="13423"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4" name="Line 663"/>
            <p:cNvSpPr>
              <a:spLocks noChangeShapeType="1"/>
            </p:cNvSpPr>
            <p:nvPr/>
          </p:nvSpPr>
          <p:spPr bwMode="auto">
            <a:xfrm>
              <a:off x="7525863" y="473936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5" name="Line 664"/>
            <p:cNvSpPr>
              <a:spLocks noChangeShapeType="1"/>
            </p:cNvSpPr>
            <p:nvPr/>
          </p:nvSpPr>
          <p:spPr bwMode="auto">
            <a:xfrm>
              <a:off x="7152258"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6" name="Line 665"/>
            <p:cNvSpPr>
              <a:spLocks noChangeShapeType="1"/>
            </p:cNvSpPr>
            <p:nvPr/>
          </p:nvSpPr>
          <p:spPr bwMode="auto">
            <a:xfrm>
              <a:off x="7167918" y="4664350"/>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7" name="Line 666"/>
            <p:cNvSpPr>
              <a:spLocks noChangeShapeType="1"/>
            </p:cNvSpPr>
            <p:nvPr/>
          </p:nvSpPr>
          <p:spPr bwMode="auto">
            <a:xfrm>
              <a:off x="7183578" y="466435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8" name="Line 667"/>
            <p:cNvSpPr>
              <a:spLocks noChangeShapeType="1"/>
            </p:cNvSpPr>
            <p:nvPr/>
          </p:nvSpPr>
          <p:spPr bwMode="auto">
            <a:xfrm>
              <a:off x="7197001" y="4675381"/>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19" name="Freeform 668"/>
            <p:cNvSpPr>
              <a:spLocks/>
            </p:cNvSpPr>
            <p:nvPr/>
          </p:nvSpPr>
          <p:spPr bwMode="auto">
            <a:xfrm>
              <a:off x="7655619" y="4827606"/>
              <a:ext cx="129756" cy="284596"/>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20" name="Freeform 669"/>
            <p:cNvSpPr>
              <a:spLocks/>
            </p:cNvSpPr>
            <p:nvPr/>
          </p:nvSpPr>
          <p:spPr bwMode="auto">
            <a:xfrm>
              <a:off x="7669042" y="4997481"/>
              <a:ext cx="73827" cy="77216"/>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21" name="Freeform 670"/>
            <p:cNvSpPr>
              <a:spLocks/>
            </p:cNvSpPr>
            <p:nvPr/>
          </p:nvSpPr>
          <p:spPr bwMode="auto">
            <a:xfrm>
              <a:off x="7469935" y="4739360"/>
              <a:ext cx="145416" cy="335337"/>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22" name="Freeform 671"/>
            <p:cNvSpPr>
              <a:spLocks/>
            </p:cNvSpPr>
            <p:nvPr/>
          </p:nvSpPr>
          <p:spPr bwMode="auto">
            <a:xfrm>
              <a:off x="7615350" y="4840844"/>
              <a:ext cx="127518" cy="156638"/>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23" name="Oval 672"/>
            <p:cNvSpPr>
              <a:spLocks noChangeArrowheads="1"/>
            </p:cNvSpPr>
            <p:nvPr/>
          </p:nvSpPr>
          <p:spPr bwMode="auto">
            <a:xfrm>
              <a:off x="7870387" y="4814369"/>
              <a:ext cx="2237"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24" name="Oval 673"/>
            <p:cNvSpPr>
              <a:spLocks noChangeArrowheads="1"/>
            </p:cNvSpPr>
            <p:nvPr/>
          </p:nvSpPr>
          <p:spPr bwMode="auto">
            <a:xfrm>
              <a:off x="7843540" y="4814369"/>
              <a:ext cx="11186"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25" name="Freeform 674"/>
            <p:cNvSpPr>
              <a:spLocks/>
            </p:cNvSpPr>
            <p:nvPr/>
          </p:nvSpPr>
          <p:spPr bwMode="auto">
            <a:xfrm>
              <a:off x="7483357" y="4150313"/>
              <a:ext cx="29083" cy="77216"/>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93">
                  <a:moveTo>
                    <a:pt x="15" y="0"/>
                  </a:moveTo>
                  <a:lnTo>
                    <a:pt x="15" y="46"/>
                  </a:lnTo>
                  <a:lnTo>
                    <a:pt x="0" y="92"/>
                  </a:lnTo>
                  <a:lnTo>
                    <a:pt x="29" y="92"/>
                  </a:lnTo>
                  <a:lnTo>
                    <a:pt x="29" y="4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26" name="Line 675"/>
            <p:cNvSpPr>
              <a:spLocks noChangeShapeType="1"/>
            </p:cNvSpPr>
            <p:nvPr/>
          </p:nvSpPr>
          <p:spPr bwMode="auto">
            <a:xfrm>
              <a:off x="7971059" y="4496682"/>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27" name="Line 676"/>
            <p:cNvSpPr>
              <a:spLocks noChangeShapeType="1"/>
            </p:cNvSpPr>
            <p:nvPr/>
          </p:nvSpPr>
          <p:spPr bwMode="auto">
            <a:xfrm>
              <a:off x="7986719" y="4496682"/>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28" name="Line 677"/>
            <p:cNvSpPr>
              <a:spLocks noChangeShapeType="1"/>
            </p:cNvSpPr>
            <p:nvPr/>
          </p:nvSpPr>
          <p:spPr bwMode="auto">
            <a:xfrm flipV="1">
              <a:off x="7986719" y="4481238"/>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29" name="Line 678"/>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30" name="Line 679"/>
            <p:cNvSpPr>
              <a:spLocks noChangeShapeType="1"/>
            </p:cNvSpPr>
            <p:nvPr/>
          </p:nvSpPr>
          <p:spPr bwMode="auto">
            <a:xfrm>
              <a:off x="7986719" y="4483444"/>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31" name="Line 680"/>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32" name="Line 681"/>
            <p:cNvSpPr>
              <a:spLocks noChangeShapeType="1"/>
            </p:cNvSpPr>
            <p:nvPr/>
          </p:nvSpPr>
          <p:spPr bwMode="auto">
            <a:xfrm>
              <a:off x="8000142" y="448344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33" name="Freeform 682"/>
            <p:cNvSpPr>
              <a:spLocks/>
            </p:cNvSpPr>
            <p:nvPr/>
          </p:nvSpPr>
          <p:spPr bwMode="auto">
            <a:xfrm>
              <a:off x="7971059" y="4483444"/>
              <a:ext cx="58167" cy="88247"/>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4" name="Freeform 683"/>
            <p:cNvSpPr>
              <a:spLocks/>
            </p:cNvSpPr>
            <p:nvPr/>
          </p:nvSpPr>
          <p:spPr bwMode="auto">
            <a:xfrm>
              <a:off x="7928552" y="4379755"/>
              <a:ext cx="71589" cy="11692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5" name="Freeform 684"/>
            <p:cNvSpPr>
              <a:spLocks/>
            </p:cNvSpPr>
            <p:nvPr/>
          </p:nvSpPr>
          <p:spPr bwMode="auto">
            <a:xfrm>
              <a:off x="8058308" y="4395198"/>
              <a:ext cx="156602" cy="165463"/>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6" name="Freeform 685"/>
            <p:cNvSpPr>
              <a:spLocks/>
            </p:cNvSpPr>
            <p:nvPr/>
          </p:nvSpPr>
          <p:spPr bwMode="auto">
            <a:xfrm>
              <a:off x="8127661" y="4291508"/>
              <a:ext cx="87249" cy="103690"/>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7" name="Freeform 686"/>
            <p:cNvSpPr>
              <a:spLocks/>
            </p:cNvSpPr>
            <p:nvPr/>
          </p:nvSpPr>
          <p:spPr bwMode="auto">
            <a:xfrm>
              <a:off x="8058308" y="4571691"/>
              <a:ext cx="26846" cy="52948"/>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3">
                  <a:moveTo>
                    <a:pt x="0" y="16"/>
                  </a:moveTo>
                  <a:lnTo>
                    <a:pt x="0" y="31"/>
                  </a:lnTo>
                  <a:lnTo>
                    <a:pt x="15" y="16"/>
                  </a:lnTo>
                  <a:lnTo>
                    <a:pt x="15" y="62"/>
                  </a:lnTo>
                  <a:lnTo>
                    <a:pt x="29" y="62"/>
                  </a:lnTo>
                  <a:lnTo>
                    <a:pt x="29" y="16"/>
                  </a:lnTo>
                  <a:lnTo>
                    <a:pt x="15"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8" name="Freeform 687"/>
            <p:cNvSpPr>
              <a:spLocks/>
            </p:cNvSpPr>
            <p:nvPr/>
          </p:nvSpPr>
          <p:spPr bwMode="auto">
            <a:xfrm>
              <a:off x="8082917" y="4558454"/>
              <a:ext cx="44744" cy="28680"/>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6" h="32">
                  <a:moveTo>
                    <a:pt x="15" y="31"/>
                  </a:moveTo>
                  <a:lnTo>
                    <a:pt x="30" y="16"/>
                  </a:lnTo>
                  <a:lnTo>
                    <a:pt x="45" y="0"/>
                  </a:lnTo>
                  <a:lnTo>
                    <a:pt x="30" y="0"/>
                  </a:lnTo>
                  <a:lnTo>
                    <a:pt x="15" y="0"/>
                  </a:lnTo>
                  <a:lnTo>
                    <a:pt x="0" y="16"/>
                  </a:lnTo>
                  <a:lnTo>
                    <a:pt x="15"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39" name="Freeform 688"/>
            <p:cNvSpPr>
              <a:spLocks/>
            </p:cNvSpPr>
            <p:nvPr/>
          </p:nvSpPr>
          <p:spPr bwMode="auto">
            <a:xfrm>
              <a:off x="7284250" y="5098965"/>
              <a:ext cx="29083" cy="66185"/>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78">
                  <a:moveTo>
                    <a:pt x="0" y="0"/>
                  </a:moveTo>
                  <a:lnTo>
                    <a:pt x="0" y="31"/>
                  </a:lnTo>
                  <a:lnTo>
                    <a:pt x="0" y="62"/>
                  </a:lnTo>
                  <a:lnTo>
                    <a:pt x="15" y="77"/>
                  </a:lnTo>
                  <a:lnTo>
                    <a:pt x="29" y="62"/>
                  </a:lnTo>
                  <a:lnTo>
                    <a:pt x="29" y="46"/>
                  </a:lnTo>
                  <a:lnTo>
                    <a:pt x="15"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0" name="Freeform 689"/>
            <p:cNvSpPr>
              <a:spLocks/>
            </p:cNvSpPr>
            <p:nvPr/>
          </p:nvSpPr>
          <p:spPr bwMode="auto">
            <a:xfrm>
              <a:off x="7941975" y="4779071"/>
              <a:ext cx="29083" cy="50742"/>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62">
                  <a:moveTo>
                    <a:pt x="15" y="0"/>
                  </a:moveTo>
                  <a:lnTo>
                    <a:pt x="0" y="0"/>
                  </a:lnTo>
                  <a:lnTo>
                    <a:pt x="0" y="15"/>
                  </a:lnTo>
                  <a:lnTo>
                    <a:pt x="15" y="61"/>
                  </a:lnTo>
                  <a:lnTo>
                    <a:pt x="15" y="46"/>
                  </a:lnTo>
                  <a:lnTo>
                    <a:pt x="29" y="46"/>
                  </a:lnTo>
                  <a:lnTo>
                    <a:pt x="29" y="0"/>
                  </a:lnTo>
                  <a:lnTo>
                    <a:pt x="1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1" name="Freeform 690"/>
            <p:cNvSpPr>
              <a:spLocks/>
            </p:cNvSpPr>
            <p:nvPr/>
          </p:nvSpPr>
          <p:spPr bwMode="auto">
            <a:xfrm>
              <a:off x="7812220" y="5136470"/>
              <a:ext cx="145416" cy="11692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2" name="Freeform 691"/>
            <p:cNvSpPr>
              <a:spLocks/>
            </p:cNvSpPr>
            <p:nvPr/>
          </p:nvSpPr>
          <p:spPr bwMode="auto">
            <a:xfrm>
              <a:off x="7626536" y="5136470"/>
              <a:ext cx="87249" cy="103690"/>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3" name="Freeform 692"/>
            <p:cNvSpPr>
              <a:spLocks/>
            </p:cNvSpPr>
            <p:nvPr/>
          </p:nvSpPr>
          <p:spPr bwMode="auto">
            <a:xfrm>
              <a:off x="7570607" y="4893792"/>
              <a:ext cx="156602" cy="271359"/>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4" name="Freeform 693"/>
            <p:cNvSpPr>
              <a:spLocks/>
            </p:cNvSpPr>
            <p:nvPr/>
          </p:nvSpPr>
          <p:spPr bwMode="auto">
            <a:xfrm>
              <a:off x="7785374" y="5187212"/>
              <a:ext cx="172262" cy="16766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5" name="Freeform 694"/>
            <p:cNvSpPr>
              <a:spLocks/>
            </p:cNvSpPr>
            <p:nvPr/>
          </p:nvSpPr>
          <p:spPr bwMode="auto">
            <a:xfrm>
              <a:off x="7570607" y="5160738"/>
              <a:ext cx="172262" cy="207380"/>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6" name="Freeform 695"/>
            <p:cNvSpPr>
              <a:spLocks/>
            </p:cNvSpPr>
            <p:nvPr/>
          </p:nvSpPr>
          <p:spPr bwMode="auto">
            <a:xfrm>
              <a:off x="8185826" y="5277664"/>
              <a:ext cx="172262" cy="16766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7" name="Freeform 696"/>
            <p:cNvSpPr>
              <a:spLocks/>
            </p:cNvSpPr>
            <p:nvPr/>
          </p:nvSpPr>
          <p:spPr bwMode="auto">
            <a:xfrm>
              <a:off x="7971059" y="5240160"/>
              <a:ext cx="102909" cy="127958"/>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8" name="Freeform 697"/>
            <p:cNvSpPr>
              <a:spLocks/>
            </p:cNvSpPr>
            <p:nvPr/>
          </p:nvSpPr>
          <p:spPr bwMode="auto">
            <a:xfrm>
              <a:off x="7740631" y="5368117"/>
              <a:ext cx="145416" cy="63979"/>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49" name="Freeform 698"/>
            <p:cNvSpPr>
              <a:spLocks/>
            </p:cNvSpPr>
            <p:nvPr/>
          </p:nvSpPr>
          <p:spPr bwMode="auto">
            <a:xfrm>
              <a:off x="8098577" y="5213686"/>
              <a:ext cx="44744" cy="63979"/>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77">
                  <a:moveTo>
                    <a:pt x="29" y="76"/>
                  </a:moveTo>
                  <a:lnTo>
                    <a:pt x="0" y="15"/>
                  </a:lnTo>
                  <a:lnTo>
                    <a:pt x="15" y="0"/>
                  </a:lnTo>
                  <a:lnTo>
                    <a:pt x="44" y="76"/>
                  </a:lnTo>
                  <a:lnTo>
                    <a:pt x="29" y="7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0" name="Freeform 699"/>
            <p:cNvSpPr>
              <a:spLocks/>
            </p:cNvSpPr>
            <p:nvPr/>
          </p:nvSpPr>
          <p:spPr bwMode="auto">
            <a:xfrm>
              <a:off x="7986719" y="5416653"/>
              <a:ext cx="42506" cy="15443"/>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17">
                  <a:moveTo>
                    <a:pt x="0" y="0"/>
                  </a:moveTo>
                  <a:lnTo>
                    <a:pt x="44" y="0"/>
                  </a:lnTo>
                  <a:lnTo>
                    <a:pt x="44"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1" name="Freeform 700"/>
            <p:cNvSpPr>
              <a:spLocks/>
            </p:cNvSpPr>
            <p:nvPr/>
          </p:nvSpPr>
          <p:spPr bwMode="auto">
            <a:xfrm>
              <a:off x="8044885" y="5429890"/>
              <a:ext cx="55929" cy="28680"/>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31"/>
                  </a:moveTo>
                  <a:lnTo>
                    <a:pt x="0" y="16"/>
                  </a:lnTo>
                  <a:lnTo>
                    <a:pt x="15" y="0"/>
                  </a:lnTo>
                  <a:lnTo>
                    <a:pt x="59" y="0"/>
                  </a:lnTo>
                  <a:lnTo>
                    <a:pt x="30" y="16"/>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2" name="Freeform 701"/>
            <p:cNvSpPr>
              <a:spLocks/>
            </p:cNvSpPr>
            <p:nvPr/>
          </p:nvSpPr>
          <p:spPr bwMode="auto">
            <a:xfrm>
              <a:off x="8114237" y="5315169"/>
              <a:ext cx="58167" cy="26474"/>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2">
                  <a:moveTo>
                    <a:pt x="0" y="16"/>
                  </a:moveTo>
                  <a:lnTo>
                    <a:pt x="15" y="31"/>
                  </a:lnTo>
                  <a:lnTo>
                    <a:pt x="30" y="16"/>
                  </a:lnTo>
                  <a:lnTo>
                    <a:pt x="59" y="16"/>
                  </a:lnTo>
                  <a:lnTo>
                    <a:pt x="59" y="0"/>
                  </a:lnTo>
                  <a:lnTo>
                    <a:pt x="0" y="16"/>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3" name="Freeform 702"/>
            <p:cNvSpPr>
              <a:spLocks/>
            </p:cNvSpPr>
            <p:nvPr/>
          </p:nvSpPr>
          <p:spPr bwMode="auto">
            <a:xfrm>
              <a:off x="7912892" y="5407828"/>
              <a:ext cx="44744" cy="24268"/>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1">
                  <a:moveTo>
                    <a:pt x="0" y="0"/>
                  </a:moveTo>
                  <a:lnTo>
                    <a:pt x="0" y="30"/>
                  </a:lnTo>
                  <a:lnTo>
                    <a:pt x="45"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4" name="Freeform 703"/>
            <p:cNvSpPr>
              <a:spLocks/>
            </p:cNvSpPr>
            <p:nvPr/>
          </p:nvSpPr>
          <p:spPr bwMode="auto">
            <a:xfrm>
              <a:off x="7971059" y="5443127"/>
              <a:ext cx="29083" cy="15443"/>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17">
                  <a:moveTo>
                    <a:pt x="0" y="0"/>
                  </a:moveTo>
                  <a:lnTo>
                    <a:pt x="31" y="0"/>
                  </a:lnTo>
                  <a:lnTo>
                    <a:pt x="31"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5" name="Freeform 704"/>
            <p:cNvSpPr>
              <a:spLocks/>
            </p:cNvSpPr>
            <p:nvPr/>
          </p:nvSpPr>
          <p:spPr bwMode="auto">
            <a:xfrm>
              <a:off x="8286499" y="5407828"/>
              <a:ext cx="31321" cy="24268"/>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2" h="31">
                  <a:moveTo>
                    <a:pt x="0" y="0"/>
                  </a:moveTo>
                  <a:lnTo>
                    <a:pt x="31" y="30"/>
                  </a:lnTo>
                  <a:lnTo>
                    <a:pt x="16" y="3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6" name="Freeform 705"/>
            <p:cNvSpPr>
              <a:spLocks/>
            </p:cNvSpPr>
            <p:nvPr/>
          </p:nvSpPr>
          <p:spPr bwMode="auto">
            <a:xfrm>
              <a:off x="8071731" y="5328407"/>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30" y="0"/>
                  </a:lnTo>
                  <a:lnTo>
                    <a:pt x="15"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57" name="Line 706"/>
            <p:cNvSpPr>
              <a:spLocks noChangeShapeType="1"/>
            </p:cNvSpPr>
            <p:nvPr/>
          </p:nvSpPr>
          <p:spPr bwMode="auto">
            <a:xfrm>
              <a:off x="7740631" y="5290901"/>
              <a:ext cx="15660" cy="24268"/>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58" name="Oval 707"/>
            <p:cNvSpPr>
              <a:spLocks noChangeArrowheads="1"/>
            </p:cNvSpPr>
            <p:nvPr/>
          </p:nvSpPr>
          <p:spPr bwMode="auto">
            <a:xfrm>
              <a:off x="7684702" y="5213686"/>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59" name="Oval 708"/>
            <p:cNvSpPr>
              <a:spLocks noChangeArrowheads="1"/>
            </p:cNvSpPr>
            <p:nvPr/>
          </p:nvSpPr>
          <p:spPr bwMode="auto">
            <a:xfrm>
              <a:off x="7886047" y="5160738"/>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60" name="Oval 709"/>
            <p:cNvSpPr>
              <a:spLocks noChangeArrowheads="1"/>
            </p:cNvSpPr>
            <p:nvPr/>
          </p:nvSpPr>
          <p:spPr bwMode="auto">
            <a:xfrm>
              <a:off x="7183578" y="5173975"/>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61" name="Freeform 710"/>
            <p:cNvSpPr>
              <a:spLocks/>
            </p:cNvSpPr>
            <p:nvPr/>
          </p:nvSpPr>
          <p:spPr bwMode="auto">
            <a:xfrm>
              <a:off x="7971059" y="4893792"/>
              <a:ext cx="73827" cy="11692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2" name="Freeform 711"/>
            <p:cNvSpPr>
              <a:spLocks/>
            </p:cNvSpPr>
            <p:nvPr/>
          </p:nvSpPr>
          <p:spPr bwMode="auto">
            <a:xfrm>
              <a:off x="8013565" y="5072491"/>
              <a:ext cx="87249" cy="66185"/>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3" name="Freeform 712"/>
            <p:cNvSpPr>
              <a:spLocks/>
            </p:cNvSpPr>
            <p:nvPr/>
          </p:nvSpPr>
          <p:spPr bwMode="auto">
            <a:xfrm>
              <a:off x="7941975" y="5048223"/>
              <a:ext cx="29083" cy="63979"/>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78">
                  <a:moveTo>
                    <a:pt x="29" y="0"/>
                  </a:moveTo>
                  <a:lnTo>
                    <a:pt x="15" y="31"/>
                  </a:lnTo>
                  <a:lnTo>
                    <a:pt x="0" y="77"/>
                  </a:lnTo>
                  <a:lnTo>
                    <a:pt x="15" y="31"/>
                  </a:lnTo>
                  <a:lnTo>
                    <a:pt x="29"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4" name="Freeform 713"/>
            <p:cNvSpPr>
              <a:spLocks/>
            </p:cNvSpPr>
            <p:nvPr/>
          </p:nvSpPr>
          <p:spPr bwMode="auto">
            <a:xfrm>
              <a:off x="8026987" y="5061460"/>
              <a:ext cx="17897" cy="13237"/>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16" y="0"/>
                  </a:moveTo>
                  <a:lnTo>
                    <a:pt x="0" y="16"/>
                  </a:lnTo>
                  <a:lnTo>
                    <a:pt x="16" y="16"/>
                  </a:lnTo>
                  <a:lnTo>
                    <a:pt x="16"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5" name="Freeform 714"/>
            <p:cNvSpPr>
              <a:spLocks/>
            </p:cNvSpPr>
            <p:nvPr/>
          </p:nvSpPr>
          <p:spPr bwMode="auto">
            <a:xfrm>
              <a:off x="8058308" y="5021749"/>
              <a:ext cx="15660" cy="13237"/>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17">
                  <a:moveTo>
                    <a:pt x="17" y="0"/>
                  </a:moveTo>
                  <a:lnTo>
                    <a:pt x="0" y="0"/>
                  </a:lnTo>
                  <a:lnTo>
                    <a:pt x="17" y="16"/>
                  </a:lnTo>
                  <a:lnTo>
                    <a:pt x="17"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6" name="Freeform 715"/>
            <p:cNvSpPr>
              <a:spLocks/>
            </p:cNvSpPr>
            <p:nvPr/>
          </p:nvSpPr>
          <p:spPr bwMode="auto">
            <a:xfrm>
              <a:off x="8013565" y="5034986"/>
              <a:ext cx="15660" cy="26474"/>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1">
                  <a:moveTo>
                    <a:pt x="0" y="30"/>
                  </a:moveTo>
                  <a:lnTo>
                    <a:pt x="16" y="15"/>
                  </a:lnTo>
                  <a:lnTo>
                    <a:pt x="0" y="0"/>
                  </a:lnTo>
                  <a:lnTo>
                    <a:pt x="0" y="3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67" name="Line 716"/>
            <p:cNvSpPr>
              <a:spLocks noChangeShapeType="1"/>
            </p:cNvSpPr>
            <p:nvPr/>
          </p:nvSpPr>
          <p:spPr bwMode="auto">
            <a:xfrm flipH="1">
              <a:off x="8044885" y="5061460"/>
              <a:ext cx="13423"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68" name="Line 717"/>
            <p:cNvSpPr>
              <a:spLocks noChangeShapeType="1"/>
            </p:cNvSpPr>
            <p:nvPr/>
          </p:nvSpPr>
          <p:spPr bwMode="auto">
            <a:xfrm>
              <a:off x="8000142" y="5008512"/>
              <a:ext cx="0" cy="13237"/>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69" name="Oval 718"/>
            <p:cNvSpPr>
              <a:spLocks noChangeArrowheads="1"/>
            </p:cNvSpPr>
            <p:nvPr/>
          </p:nvSpPr>
          <p:spPr bwMode="auto">
            <a:xfrm>
              <a:off x="8172403" y="5085728"/>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70" name="Oval 719"/>
            <p:cNvSpPr>
              <a:spLocks noChangeArrowheads="1"/>
            </p:cNvSpPr>
            <p:nvPr/>
          </p:nvSpPr>
          <p:spPr bwMode="auto">
            <a:xfrm>
              <a:off x="8228332" y="4840844"/>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71" name="Oval 720"/>
            <p:cNvSpPr>
              <a:spLocks noChangeArrowheads="1"/>
            </p:cNvSpPr>
            <p:nvPr/>
          </p:nvSpPr>
          <p:spPr bwMode="auto">
            <a:xfrm>
              <a:off x="8302159" y="4907029"/>
              <a:ext cx="0"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72" name="Freeform 721"/>
            <p:cNvSpPr>
              <a:spLocks/>
            </p:cNvSpPr>
            <p:nvPr/>
          </p:nvSpPr>
          <p:spPr bwMode="auto">
            <a:xfrm>
              <a:off x="7812220" y="5482838"/>
              <a:ext cx="675623" cy="604490"/>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73" name="Freeform 722"/>
            <p:cNvSpPr>
              <a:spLocks/>
            </p:cNvSpPr>
            <p:nvPr/>
          </p:nvSpPr>
          <p:spPr bwMode="auto">
            <a:xfrm>
              <a:off x="8228332" y="6138069"/>
              <a:ext cx="58167" cy="63979"/>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0" h="78">
                  <a:moveTo>
                    <a:pt x="0" y="0"/>
                  </a:moveTo>
                  <a:lnTo>
                    <a:pt x="0" y="46"/>
                  </a:lnTo>
                  <a:lnTo>
                    <a:pt x="0" y="77"/>
                  </a:lnTo>
                  <a:lnTo>
                    <a:pt x="30" y="77"/>
                  </a:lnTo>
                  <a:lnTo>
                    <a:pt x="59" y="15"/>
                  </a:lnTo>
                  <a:lnTo>
                    <a:pt x="59" y="0"/>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74" name="Freeform 723"/>
            <p:cNvSpPr>
              <a:spLocks/>
            </p:cNvSpPr>
            <p:nvPr/>
          </p:nvSpPr>
          <p:spPr bwMode="auto">
            <a:xfrm>
              <a:off x="8530349" y="6213079"/>
              <a:ext cx="172262" cy="143401"/>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75" name="Freeform 724"/>
            <p:cNvSpPr>
              <a:spLocks/>
            </p:cNvSpPr>
            <p:nvPr/>
          </p:nvSpPr>
          <p:spPr bwMode="auto">
            <a:xfrm>
              <a:off x="8716033" y="6058648"/>
              <a:ext cx="102909" cy="183112"/>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76" name="Oval 725"/>
            <p:cNvSpPr>
              <a:spLocks noChangeArrowheads="1"/>
            </p:cNvSpPr>
            <p:nvPr/>
          </p:nvSpPr>
          <p:spPr bwMode="auto">
            <a:xfrm>
              <a:off x="8774199" y="5573291"/>
              <a:ext cx="13423"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77" name="Oval 726"/>
            <p:cNvSpPr>
              <a:spLocks noChangeArrowheads="1"/>
            </p:cNvSpPr>
            <p:nvPr/>
          </p:nvSpPr>
          <p:spPr bwMode="auto">
            <a:xfrm>
              <a:off x="8718271" y="5767434"/>
              <a:ext cx="13423"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78" name="Oval 727"/>
            <p:cNvSpPr>
              <a:spLocks noChangeArrowheads="1"/>
            </p:cNvSpPr>
            <p:nvPr/>
          </p:nvSpPr>
          <p:spPr bwMode="auto">
            <a:xfrm>
              <a:off x="8845789" y="5626239"/>
              <a:ext cx="11186"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79" name="Oval 728"/>
            <p:cNvSpPr>
              <a:spLocks noChangeArrowheads="1"/>
            </p:cNvSpPr>
            <p:nvPr/>
          </p:nvSpPr>
          <p:spPr bwMode="auto">
            <a:xfrm>
              <a:off x="8903955" y="5661538"/>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80" name="Oval 729"/>
            <p:cNvSpPr>
              <a:spLocks noChangeArrowheads="1"/>
            </p:cNvSpPr>
            <p:nvPr/>
          </p:nvSpPr>
          <p:spPr bwMode="auto">
            <a:xfrm>
              <a:off x="8903955" y="5701249"/>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81" name="Freeform 730"/>
            <p:cNvSpPr>
              <a:spLocks/>
            </p:cNvSpPr>
            <p:nvPr/>
          </p:nvSpPr>
          <p:spPr bwMode="auto">
            <a:xfrm>
              <a:off x="8700373" y="5765227"/>
              <a:ext cx="44744" cy="26474"/>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6" h="32">
                  <a:moveTo>
                    <a:pt x="0" y="0"/>
                  </a:moveTo>
                  <a:lnTo>
                    <a:pt x="30" y="31"/>
                  </a:lnTo>
                  <a:lnTo>
                    <a:pt x="45"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2" name="Freeform 731"/>
            <p:cNvSpPr>
              <a:spLocks/>
            </p:cNvSpPr>
            <p:nvPr/>
          </p:nvSpPr>
          <p:spPr bwMode="auto">
            <a:xfrm>
              <a:off x="8358087" y="5315169"/>
              <a:ext cx="156602" cy="169875"/>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3" name="Freeform 732"/>
            <p:cNvSpPr>
              <a:spLocks/>
            </p:cNvSpPr>
            <p:nvPr/>
          </p:nvSpPr>
          <p:spPr bwMode="auto">
            <a:xfrm>
              <a:off x="8487843" y="5354880"/>
              <a:ext cx="58167" cy="39711"/>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1" h="47">
                  <a:moveTo>
                    <a:pt x="0" y="31"/>
                  </a:moveTo>
                  <a:lnTo>
                    <a:pt x="0" y="46"/>
                  </a:lnTo>
                  <a:lnTo>
                    <a:pt x="30" y="46"/>
                  </a:lnTo>
                  <a:lnTo>
                    <a:pt x="45" y="31"/>
                  </a:lnTo>
                  <a:lnTo>
                    <a:pt x="60" y="15"/>
                  </a:lnTo>
                  <a:lnTo>
                    <a:pt x="60" y="0"/>
                  </a:lnTo>
                  <a:lnTo>
                    <a:pt x="45" y="15"/>
                  </a:lnTo>
                  <a:lnTo>
                    <a:pt x="30" y="31"/>
                  </a:lnTo>
                  <a:lnTo>
                    <a:pt x="0" y="31"/>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4" name="Freeform 733"/>
            <p:cNvSpPr>
              <a:spLocks/>
            </p:cNvSpPr>
            <p:nvPr/>
          </p:nvSpPr>
          <p:spPr bwMode="auto">
            <a:xfrm>
              <a:off x="8530349" y="5315169"/>
              <a:ext cx="42506" cy="52948"/>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 h="63">
                  <a:moveTo>
                    <a:pt x="0" y="0"/>
                  </a:moveTo>
                  <a:lnTo>
                    <a:pt x="0" y="31"/>
                  </a:lnTo>
                  <a:lnTo>
                    <a:pt x="30" y="31"/>
                  </a:lnTo>
                  <a:lnTo>
                    <a:pt x="30" y="47"/>
                  </a:lnTo>
                  <a:lnTo>
                    <a:pt x="45" y="62"/>
                  </a:lnTo>
                  <a:lnTo>
                    <a:pt x="45" y="47"/>
                  </a:lnTo>
                  <a:lnTo>
                    <a:pt x="30" y="31"/>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5" name="Oval 734"/>
            <p:cNvSpPr>
              <a:spLocks noChangeArrowheads="1"/>
            </p:cNvSpPr>
            <p:nvPr/>
          </p:nvSpPr>
          <p:spPr bwMode="auto">
            <a:xfrm>
              <a:off x="8431914" y="5048223"/>
              <a:ext cx="11186"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86" name="Freeform 735"/>
            <p:cNvSpPr>
              <a:spLocks/>
            </p:cNvSpPr>
            <p:nvPr/>
          </p:nvSpPr>
          <p:spPr bwMode="auto">
            <a:xfrm>
              <a:off x="8646681" y="5416653"/>
              <a:ext cx="13423" cy="28680"/>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32">
                  <a:moveTo>
                    <a:pt x="0" y="0"/>
                  </a:moveTo>
                  <a:lnTo>
                    <a:pt x="16" y="31"/>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7" name="Freeform 736"/>
            <p:cNvSpPr>
              <a:spLocks/>
            </p:cNvSpPr>
            <p:nvPr/>
          </p:nvSpPr>
          <p:spPr bwMode="auto">
            <a:xfrm>
              <a:off x="8631022" y="5392385"/>
              <a:ext cx="29083" cy="15443"/>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 h="17">
                  <a:moveTo>
                    <a:pt x="0" y="0"/>
                  </a:moveTo>
                  <a:lnTo>
                    <a:pt x="15" y="16"/>
                  </a:lnTo>
                  <a:lnTo>
                    <a:pt x="30"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8" name="Freeform 737"/>
            <p:cNvSpPr>
              <a:spLocks/>
            </p:cNvSpPr>
            <p:nvPr/>
          </p:nvSpPr>
          <p:spPr bwMode="auto">
            <a:xfrm>
              <a:off x="8673528" y="5443127"/>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16" y="0"/>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89" name="Freeform 738"/>
            <p:cNvSpPr>
              <a:spLocks/>
            </p:cNvSpPr>
            <p:nvPr/>
          </p:nvSpPr>
          <p:spPr bwMode="auto">
            <a:xfrm>
              <a:off x="8686951" y="5416653"/>
              <a:ext cx="17897" cy="15443"/>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0"/>
                  </a:moveTo>
                  <a:lnTo>
                    <a:pt x="16" y="16"/>
                  </a:lnTo>
                  <a:lnTo>
                    <a:pt x="0" y="16"/>
                  </a:lnTo>
                  <a:lnTo>
                    <a:pt x="0" y="0"/>
                  </a:lnTo>
                </a:path>
              </a:pathLst>
            </a:custGeom>
            <a:solidFill>
              <a:schemeClr val="bg1">
                <a:lumMod val="75000"/>
              </a:schemeClr>
            </a:solidFill>
            <a:ln w="3175" cap="rnd" cmpd="sng">
              <a:solidFill>
                <a:schemeClr val="bg1"/>
              </a:solidFill>
              <a:prstDash val="solid"/>
              <a:round/>
              <a:headEnd type="none" w="med" len="med"/>
              <a:tailEnd type="none" w="med" len="med"/>
            </a:ln>
            <a:effectLst/>
            <a:extLst/>
          </p:spPr>
          <p:txBody>
            <a:bodyPr/>
            <a:lstStyle/>
            <a:p>
              <a:endParaRPr lang="en-GB" dirty="0">
                <a:solidFill>
                  <a:prstClr val="black"/>
                </a:solidFill>
              </a:endParaRPr>
            </a:p>
          </p:txBody>
        </p:sp>
        <p:sp>
          <p:nvSpPr>
            <p:cNvPr id="390" name="Line 739"/>
            <p:cNvSpPr>
              <a:spLocks noChangeShapeType="1"/>
            </p:cNvSpPr>
            <p:nvPr/>
          </p:nvSpPr>
          <p:spPr bwMode="auto">
            <a:xfrm>
              <a:off x="8700373" y="5456364"/>
              <a:ext cx="15660" cy="0"/>
            </a:xfrm>
            <a:prstGeom prst="line">
              <a:avLst/>
            </a:prstGeom>
            <a:noFill/>
            <a:ln w="3175" cap="rnd">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solidFill>
                  <a:prstClr val="black"/>
                </a:solidFill>
              </a:endParaRPr>
            </a:p>
          </p:txBody>
        </p:sp>
        <p:sp>
          <p:nvSpPr>
            <p:cNvPr id="391" name="Oval 740"/>
            <p:cNvSpPr>
              <a:spLocks noChangeArrowheads="1"/>
            </p:cNvSpPr>
            <p:nvPr/>
          </p:nvSpPr>
          <p:spPr bwMode="auto">
            <a:xfrm>
              <a:off x="8731693" y="5277664"/>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92" name="Oval 741"/>
            <p:cNvSpPr>
              <a:spLocks noChangeArrowheads="1"/>
            </p:cNvSpPr>
            <p:nvPr/>
          </p:nvSpPr>
          <p:spPr bwMode="auto">
            <a:xfrm>
              <a:off x="8903955" y="5443127"/>
              <a:ext cx="0"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93" name="Oval 742"/>
            <p:cNvSpPr>
              <a:spLocks noChangeArrowheads="1"/>
            </p:cNvSpPr>
            <p:nvPr/>
          </p:nvSpPr>
          <p:spPr bwMode="auto">
            <a:xfrm>
              <a:off x="8745116" y="5125439"/>
              <a:ext cx="0"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94" name="Oval 743"/>
            <p:cNvSpPr>
              <a:spLocks noChangeArrowheads="1"/>
            </p:cNvSpPr>
            <p:nvPr/>
          </p:nvSpPr>
          <p:spPr bwMode="auto">
            <a:xfrm>
              <a:off x="8803283" y="5381355"/>
              <a:ext cx="13423" cy="11031"/>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95" name="Oval 744"/>
            <p:cNvSpPr>
              <a:spLocks noChangeArrowheads="1"/>
            </p:cNvSpPr>
            <p:nvPr/>
          </p:nvSpPr>
          <p:spPr bwMode="auto">
            <a:xfrm>
              <a:off x="8903955" y="5394591"/>
              <a:ext cx="0" cy="8825"/>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96" name="Oval 745"/>
            <p:cNvSpPr>
              <a:spLocks noChangeArrowheads="1"/>
            </p:cNvSpPr>
            <p:nvPr/>
          </p:nvSpPr>
          <p:spPr bwMode="auto">
            <a:xfrm>
              <a:off x="8903955" y="5482838"/>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sp>
          <p:nvSpPr>
            <p:cNvPr id="397" name="Oval 746"/>
            <p:cNvSpPr>
              <a:spLocks noChangeArrowheads="1"/>
            </p:cNvSpPr>
            <p:nvPr/>
          </p:nvSpPr>
          <p:spPr bwMode="auto">
            <a:xfrm>
              <a:off x="8903955" y="5520343"/>
              <a:ext cx="13423" cy="13237"/>
            </a:xfrm>
            <a:prstGeom prst="ellipse">
              <a:avLst/>
            </a:prstGeom>
            <a:solidFill>
              <a:schemeClr val="bg1">
                <a:lumMod val="75000"/>
              </a:schemeClr>
            </a:solidFill>
            <a:ln w="3175" cap="rnd" algn="ctr">
              <a:solidFill>
                <a:schemeClr val="bg1"/>
              </a:solidFill>
              <a:round/>
              <a:headEnd/>
              <a:tailEnd/>
            </a:ln>
            <a:effectLst/>
            <a:extLst/>
          </p:spPr>
          <p:txBody>
            <a:bodyPr/>
            <a:lstStyle/>
            <a:p>
              <a:pPr>
                <a:spcBef>
                  <a:spcPct val="50000"/>
                </a:spcBef>
              </a:pPr>
              <a:endParaRPr lang="en-US" sz="4000" dirty="0">
                <a:solidFill>
                  <a:prstClr val="black"/>
                </a:solidFill>
              </a:endParaRPr>
            </a:p>
          </p:txBody>
        </p:sp>
      </p:grpSp>
      <p:grpSp>
        <p:nvGrpSpPr>
          <p:cNvPr id="23557" name="Group 23556"/>
          <p:cNvGrpSpPr/>
          <p:nvPr/>
        </p:nvGrpSpPr>
        <p:grpSpPr>
          <a:xfrm>
            <a:off x="376158" y="1399803"/>
            <a:ext cx="3323810" cy="1725487"/>
            <a:chOff x="376158" y="1399803"/>
            <a:chExt cx="3323810" cy="1725487"/>
          </a:xfrm>
        </p:grpSpPr>
        <p:sp>
          <p:nvSpPr>
            <p:cNvPr id="402" name="Freeform 6"/>
            <p:cNvSpPr>
              <a:spLocks/>
            </p:cNvSpPr>
            <p:nvPr/>
          </p:nvSpPr>
          <p:spPr bwMode="auto">
            <a:xfrm>
              <a:off x="376158" y="1609641"/>
              <a:ext cx="10836"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17" y="16"/>
                  </a:lnTo>
                  <a:lnTo>
                    <a:pt x="0" y="16"/>
                  </a:lnTo>
                  <a:lnTo>
                    <a:pt x="17"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03" name="Freeform 7"/>
            <p:cNvSpPr>
              <a:spLocks/>
            </p:cNvSpPr>
            <p:nvPr/>
          </p:nvSpPr>
          <p:spPr bwMode="auto">
            <a:xfrm>
              <a:off x="636212" y="1679142"/>
              <a:ext cx="17608" cy="24058"/>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0" y="15"/>
                  </a:moveTo>
                  <a:lnTo>
                    <a:pt x="15" y="46"/>
                  </a:lnTo>
                  <a:lnTo>
                    <a:pt x="30" y="46"/>
                  </a:lnTo>
                  <a:lnTo>
                    <a:pt x="30" y="0"/>
                  </a:lnTo>
                  <a:lnTo>
                    <a:pt x="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04" name="Freeform 8"/>
            <p:cNvSpPr>
              <a:spLocks/>
            </p:cNvSpPr>
            <p:nvPr/>
          </p:nvSpPr>
          <p:spPr bwMode="auto">
            <a:xfrm>
              <a:off x="636212" y="1719239"/>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16" y="0"/>
                  </a:moveTo>
                  <a:lnTo>
                    <a:pt x="0" y="16"/>
                  </a:lnTo>
                  <a:lnTo>
                    <a:pt x="16" y="31"/>
                  </a:lnTo>
                  <a:lnTo>
                    <a:pt x="16"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05" name="Freeform 9"/>
            <p:cNvSpPr>
              <a:spLocks/>
            </p:cNvSpPr>
            <p:nvPr/>
          </p:nvSpPr>
          <p:spPr bwMode="auto">
            <a:xfrm>
              <a:off x="636212" y="1740623"/>
              <a:ext cx="10836"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0"/>
                  </a:lnTo>
                  <a:lnTo>
                    <a:pt x="16" y="31"/>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06" name="Freeform 10"/>
            <p:cNvSpPr>
              <a:spLocks/>
            </p:cNvSpPr>
            <p:nvPr/>
          </p:nvSpPr>
          <p:spPr bwMode="auto">
            <a:xfrm>
              <a:off x="1149547" y="2563939"/>
              <a:ext cx="128672" cy="143011"/>
            </a:xfrm>
            <a:custGeom>
              <a:avLst/>
              <a:gdLst>
                <a:gd name="T0" fmla="*/ 0 w 224"/>
                <a:gd name="T1" fmla="*/ 0 h 279"/>
                <a:gd name="T2" fmla="*/ 0 w 224"/>
                <a:gd name="T3" fmla="*/ 0 h 279"/>
                <a:gd name="T4" fmla="*/ 0 w 224"/>
                <a:gd name="T5" fmla="*/ 0 h 279"/>
                <a:gd name="T6" fmla="*/ 0 w 224"/>
                <a:gd name="T7" fmla="*/ 0 h 279"/>
                <a:gd name="T8" fmla="*/ 0 w 224"/>
                <a:gd name="T9" fmla="*/ 0 h 279"/>
                <a:gd name="T10" fmla="*/ 0 w 224"/>
                <a:gd name="T11" fmla="*/ 0 h 279"/>
                <a:gd name="T12" fmla="*/ 0 w 224"/>
                <a:gd name="T13" fmla="*/ 0 h 279"/>
                <a:gd name="T14" fmla="*/ 0 w 224"/>
                <a:gd name="T15" fmla="*/ 0 h 279"/>
                <a:gd name="T16" fmla="*/ 0 w 224"/>
                <a:gd name="T17" fmla="*/ 0 h 279"/>
                <a:gd name="T18" fmla="*/ 0 w 224"/>
                <a:gd name="T19" fmla="*/ 0 h 279"/>
                <a:gd name="T20" fmla="*/ 0 w 224"/>
                <a:gd name="T21" fmla="*/ 0 h 279"/>
                <a:gd name="T22" fmla="*/ 0 w 224"/>
                <a:gd name="T23" fmla="*/ 0 h 279"/>
                <a:gd name="T24" fmla="*/ 0 w 224"/>
                <a:gd name="T25" fmla="*/ 0 h 279"/>
                <a:gd name="T26" fmla="*/ 0 w 224"/>
                <a:gd name="T27" fmla="*/ 0 h 279"/>
                <a:gd name="T28" fmla="*/ 0 w 224"/>
                <a:gd name="T29" fmla="*/ 0 h 279"/>
                <a:gd name="T30" fmla="*/ 0 w 224"/>
                <a:gd name="T31" fmla="*/ 0 h 279"/>
                <a:gd name="T32" fmla="*/ 0 w 224"/>
                <a:gd name="T33" fmla="*/ 0 h 279"/>
                <a:gd name="T34" fmla="*/ 0 w 224"/>
                <a:gd name="T35" fmla="*/ 0 h 279"/>
                <a:gd name="T36" fmla="*/ 0 w 224"/>
                <a:gd name="T37" fmla="*/ 0 h 279"/>
                <a:gd name="T38" fmla="*/ 0 w 224"/>
                <a:gd name="T39" fmla="*/ 0 h 279"/>
                <a:gd name="T40" fmla="*/ 0 w 224"/>
                <a:gd name="T41" fmla="*/ 0 h 279"/>
                <a:gd name="T42" fmla="*/ 0 w 224"/>
                <a:gd name="T43" fmla="*/ 0 h 279"/>
                <a:gd name="T44" fmla="*/ 0 w 224"/>
                <a:gd name="T45" fmla="*/ 0 h 279"/>
                <a:gd name="T46" fmla="*/ 0 w 224"/>
                <a:gd name="T47" fmla="*/ 0 h 279"/>
                <a:gd name="T48" fmla="*/ 0 w 224"/>
                <a:gd name="T49" fmla="*/ 0 h 279"/>
                <a:gd name="T50" fmla="*/ 0 w 224"/>
                <a:gd name="T51" fmla="*/ 0 h 279"/>
                <a:gd name="T52" fmla="*/ 0 w 224"/>
                <a:gd name="T53" fmla="*/ 0 h 279"/>
                <a:gd name="T54" fmla="*/ 0 w 224"/>
                <a:gd name="T55" fmla="*/ 0 h 279"/>
                <a:gd name="T56" fmla="*/ 0 w 224"/>
                <a:gd name="T57" fmla="*/ 0 h 279"/>
                <a:gd name="T58" fmla="*/ 0 w 224"/>
                <a:gd name="T59" fmla="*/ 0 h 279"/>
                <a:gd name="T60" fmla="*/ 0 w 224"/>
                <a:gd name="T61" fmla="*/ 0 h 279"/>
                <a:gd name="T62" fmla="*/ 0 w 224"/>
                <a:gd name="T63" fmla="*/ 0 h 279"/>
                <a:gd name="T64" fmla="*/ 0 w 224"/>
                <a:gd name="T65" fmla="*/ 0 h 2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4"/>
                <a:gd name="T100" fmla="*/ 0 h 279"/>
                <a:gd name="T101" fmla="*/ 224 w 224"/>
                <a:gd name="T102" fmla="*/ 279 h 2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4" h="279">
                  <a:moveTo>
                    <a:pt x="74" y="0"/>
                  </a:moveTo>
                  <a:lnTo>
                    <a:pt x="59" y="0"/>
                  </a:lnTo>
                  <a:lnTo>
                    <a:pt x="45" y="15"/>
                  </a:lnTo>
                  <a:lnTo>
                    <a:pt x="30" y="31"/>
                  </a:lnTo>
                  <a:lnTo>
                    <a:pt x="15" y="15"/>
                  </a:lnTo>
                  <a:lnTo>
                    <a:pt x="0" y="15"/>
                  </a:lnTo>
                  <a:lnTo>
                    <a:pt x="15" y="46"/>
                  </a:lnTo>
                  <a:lnTo>
                    <a:pt x="15" y="77"/>
                  </a:lnTo>
                  <a:lnTo>
                    <a:pt x="15" y="93"/>
                  </a:lnTo>
                  <a:lnTo>
                    <a:pt x="15" y="108"/>
                  </a:lnTo>
                  <a:lnTo>
                    <a:pt x="15" y="124"/>
                  </a:lnTo>
                  <a:lnTo>
                    <a:pt x="30" y="124"/>
                  </a:lnTo>
                  <a:lnTo>
                    <a:pt x="30" y="139"/>
                  </a:lnTo>
                  <a:lnTo>
                    <a:pt x="15" y="154"/>
                  </a:lnTo>
                  <a:lnTo>
                    <a:pt x="30" y="201"/>
                  </a:lnTo>
                  <a:lnTo>
                    <a:pt x="59" y="263"/>
                  </a:lnTo>
                  <a:lnTo>
                    <a:pt x="59" y="278"/>
                  </a:lnTo>
                  <a:lnTo>
                    <a:pt x="74" y="232"/>
                  </a:lnTo>
                  <a:lnTo>
                    <a:pt x="89" y="247"/>
                  </a:lnTo>
                  <a:lnTo>
                    <a:pt x="104" y="247"/>
                  </a:lnTo>
                  <a:lnTo>
                    <a:pt x="104" y="263"/>
                  </a:lnTo>
                  <a:lnTo>
                    <a:pt x="134" y="247"/>
                  </a:lnTo>
                  <a:lnTo>
                    <a:pt x="149" y="201"/>
                  </a:lnTo>
                  <a:lnTo>
                    <a:pt x="208" y="185"/>
                  </a:lnTo>
                  <a:lnTo>
                    <a:pt x="223" y="201"/>
                  </a:lnTo>
                  <a:lnTo>
                    <a:pt x="223" y="154"/>
                  </a:lnTo>
                  <a:lnTo>
                    <a:pt x="193" y="124"/>
                  </a:lnTo>
                  <a:lnTo>
                    <a:pt x="178" y="124"/>
                  </a:lnTo>
                  <a:lnTo>
                    <a:pt x="149" y="77"/>
                  </a:lnTo>
                  <a:lnTo>
                    <a:pt x="119" y="46"/>
                  </a:lnTo>
                  <a:lnTo>
                    <a:pt x="104" y="46"/>
                  </a:lnTo>
                  <a:lnTo>
                    <a:pt x="74" y="31"/>
                  </a:lnTo>
                  <a:lnTo>
                    <a:pt x="74"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07" name="Freeform 11"/>
            <p:cNvSpPr>
              <a:spLocks/>
            </p:cNvSpPr>
            <p:nvPr/>
          </p:nvSpPr>
          <p:spPr bwMode="auto">
            <a:xfrm>
              <a:off x="1019520" y="2463697"/>
              <a:ext cx="146280" cy="187117"/>
            </a:xfrm>
            <a:custGeom>
              <a:avLst/>
              <a:gdLst>
                <a:gd name="T0" fmla="*/ 0 w 253"/>
                <a:gd name="T1" fmla="*/ 0 h 370"/>
                <a:gd name="T2" fmla="*/ 0 w 253"/>
                <a:gd name="T3" fmla="*/ 0 h 370"/>
                <a:gd name="T4" fmla="*/ 0 w 253"/>
                <a:gd name="T5" fmla="*/ 0 h 370"/>
                <a:gd name="T6" fmla="*/ 0 w 253"/>
                <a:gd name="T7" fmla="*/ 0 h 370"/>
                <a:gd name="T8" fmla="*/ 0 w 253"/>
                <a:gd name="T9" fmla="*/ 0 h 370"/>
                <a:gd name="T10" fmla="*/ 0 w 253"/>
                <a:gd name="T11" fmla="*/ 0 h 370"/>
                <a:gd name="T12" fmla="*/ 0 w 253"/>
                <a:gd name="T13" fmla="*/ 0 h 370"/>
                <a:gd name="T14" fmla="*/ 0 w 253"/>
                <a:gd name="T15" fmla="*/ 0 h 370"/>
                <a:gd name="T16" fmla="*/ 0 w 253"/>
                <a:gd name="T17" fmla="*/ 0 h 370"/>
                <a:gd name="T18" fmla="*/ 0 w 253"/>
                <a:gd name="T19" fmla="*/ 0 h 370"/>
                <a:gd name="T20" fmla="*/ 0 w 253"/>
                <a:gd name="T21" fmla="*/ 0 h 370"/>
                <a:gd name="T22" fmla="*/ 0 w 253"/>
                <a:gd name="T23" fmla="*/ 0 h 370"/>
                <a:gd name="T24" fmla="*/ 0 w 253"/>
                <a:gd name="T25" fmla="*/ 0 h 370"/>
                <a:gd name="T26" fmla="*/ 0 w 253"/>
                <a:gd name="T27" fmla="*/ 0 h 370"/>
                <a:gd name="T28" fmla="*/ 0 w 253"/>
                <a:gd name="T29" fmla="*/ 0 h 370"/>
                <a:gd name="T30" fmla="*/ 0 w 253"/>
                <a:gd name="T31" fmla="*/ 0 h 370"/>
                <a:gd name="T32" fmla="*/ 0 w 253"/>
                <a:gd name="T33" fmla="*/ 0 h 370"/>
                <a:gd name="T34" fmla="*/ 0 w 253"/>
                <a:gd name="T35" fmla="*/ 0 h 370"/>
                <a:gd name="T36" fmla="*/ 0 w 253"/>
                <a:gd name="T37" fmla="*/ 0 h 370"/>
                <a:gd name="T38" fmla="*/ 0 w 253"/>
                <a:gd name="T39" fmla="*/ 0 h 370"/>
                <a:gd name="T40" fmla="*/ 0 w 253"/>
                <a:gd name="T41" fmla="*/ 0 h 370"/>
                <a:gd name="T42" fmla="*/ 0 w 253"/>
                <a:gd name="T43" fmla="*/ 0 h 370"/>
                <a:gd name="T44" fmla="*/ 0 w 253"/>
                <a:gd name="T45" fmla="*/ 0 h 370"/>
                <a:gd name="T46" fmla="*/ 0 w 253"/>
                <a:gd name="T47" fmla="*/ 0 h 370"/>
                <a:gd name="T48" fmla="*/ 0 w 253"/>
                <a:gd name="T49" fmla="*/ 0 h 370"/>
                <a:gd name="T50" fmla="*/ 0 w 253"/>
                <a:gd name="T51" fmla="*/ 0 h 370"/>
                <a:gd name="T52" fmla="*/ 0 w 253"/>
                <a:gd name="T53" fmla="*/ 0 h 370"/>
                <a:gd name="T54" fmla="*/ 0 w 253"/>
                <a:gd name="T55" fmla="*/ 0 h 370"/>
                <a:gd name="T56" fmla="*/ 0 w 253"/>
                <a:gd name="T57" fmla="*/ 0 h 370"/>
                <a:gd name="T58" fmla="*/ 0 w 253"/>
                <a:gd name="T59" fmla="*/ 0 h 370"/>
                <a:gd name="T60" fmla="*/ 0 w 253"/>
                <a:gd name="T61" fmla="*/ 0 h 370"/>
                <a:gd name="T62" fmla="*/ 0 w 253"/>
                <a:gd name="T63" fmla="*/ 0 h 370"/>
                <a:gd name="T64" fmla="*/ 0 w 253"/>
                <a:gd name="T65" fmla="*/ 0 h 370"/>
                <a:gd name="T66" fmla="*/ 0 w 253"/>
                <a:gd name="T67" fmla="*/ 0 h 370"/>
                <a:gd name="T68" fmla="*/ 0 w 253"/>
                <a:gd name="T69" fmla="*/ 0 h 370"/>
                <a:gd name="T70" fmla="*/ 0 w 253"/>
                <a:gd name="T71" fmla="*/ 0 h 370"/>
                <a:gd name="T72" fmla="*/ 0 w 253"/>
                <a:gd name="T73" fmla="*/ 0 h 370"/>
                <a:gd name="T74" fmla="*/ 0 w 253"/>
                <a:gd name="T75" fmla="*/ 0 h 370"/>
                <a:gd name="T76" fmla="*/ 0 w 253"/>
                <a:gd name="T77" fmla="*/ 0 h 370"/>
                <a:gd name="T78" fmla="*/ 0 w 253"/>
                <a:gd name="T79" fmla="*/ 0 h 370"/>
                <a:gd name="T80" fmla="*/ 0 w 253"/>
                <a:gd name="T81" fmla="*/ 0 h 370"/>
                <a:gd name="T82" fmla="*/ 0 w 253"/>
                <a:gd name="T83" fmla="*/ 0 h 370"/>
                <a:gd name="T84" fmla="*/ 0 w 253"/>
                <a:gd name="T85" fmla="*/ 0 h 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3"/>
                <a:gd name="T130" fmla="*/ 0 h 370"/>
                <a:gd name="T131" fmla="*/ 253 w 253"/>
                <a:gd name="T132" fmla="*/ 370 h 3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3" h="370">
                  <a:moveTo>
                    <a:pt x="119" y="0"/>
                  </a:moveTo>
                  <a:lnTo>
                    <a:pt x="133" y="15"/>
                  </a:lnTo>
                  <a:lnTo>
                    <a:pt x="119" y="31"/>
                  </a:lnTo>
                  <a:lnTo>
                    <a:pt x="59" y="77"/>
                  </a:lnTo>
                  <a:lnTo>
                    <a:pt x="44" y="92"/>
                  </a:lnTo>
                  <a:lnTo>
                    <a:pt x="30" y="77"/>
                  </a:lnTo>
                  <a:lnTo>
                    <a:pt x="15" y="92"/>
                  </a:lnTo>
                  <a:lnTo>
                    <a:pt x="15" y="62"/>
                  </a:lnTo>
                  <a:lnTo>
                    <a:pt x="0" y="77"/>
                  </a:lnTo>
                  <a:lnTo>
                    <a:pt x="15" y="123"/>
                  </a:lnTo>
                  <a:lnTo>
                    <a:pt x="30" y="138"/>
                  </a:lnTo>
                  <a:lnTo>
                    <a:pt x="59" y="200"/>
                  </a:lnTo>
                  <a:lnTo>
                    <a:pt x="104" y="277"/>
                  </a:lnTo>
                  <a:lnTo>
                    <a:pt x="148" y="338"/>
                  </a:lnTo>
                  <a:lnTo>
                    <a:pt x="178" y="338"/>
                  </a:lnTo>
                  <a:lnTo>
                    <a:pt x="193" y="354"/>
                  </a:lnTo>
                  <a:lnTo>
                    <a:pt x="193" y="369"/>
                  </a:lnTo>
                  <a:lnTo>
                    <a:pt x="208" y="369"/>
                  </a:lnTo>
                  <a:lnTo>
                    <a:pt x="222" y="354"/>
                  </a:lnTo>
                  <a:lnTo>
                    <a:pt x="237" y="354"/>
                  </a:lnTo>
                  <a:lnTo>
                    <a:pt x="237" y="338"/>
                  </a:lnTo>
                  <a:lnTo>
                    <a:pt x="252" y="338"/>
                  </a:lnTo>
                  <a:lnTo>
                    <a:pt x="237" y="338"/>
                  </a:lnTo>
                  <a:lnTo>
                    <a:pt x="237" y="323"/>
                  </a:lnTo>
                  <a:lnTo>
                    <a:pt x="237" y="308"/>
                  </a:lnTo>
                  <a:lnTo>
                    <a:pt x="237" y="292"/>
                  </a:lnTo>
                  <a:lnTo>
                    <a:pt x="237" y="277"/>
                  </a:lnTo>
                  <a:lnTo>
                    <a:pt x="237" y="246"/>
                  </a:lnTo>
                  <a:lnTo>
                    <a:pt x="222" y="215"/>
                  </a:lnTo>
                  <a:lnTo>
                    <a:pt x="193" y="215"/>
                  </a:lnTo>
                  <a:lnTo>
                    <a:pt x="193" y="200"/>
                  </a:lnTo>
                  <a:lnTo>
                    <a:pt x="178" y="200"/>
                  </a:lnTo>
                  <a:lnTo>
                    <a:pt x="148" y="169"/>
                  </a:lnTo>
                  <a:lnTo>
                    <a:pt x="148" y="138"/>
                  </a:lnTo>
                  <a:lnTo>
                    <a:pt x="163" y="108"/>
                  </a:lnTo>
                  <a:lnTo>
                    <a:pt x="193" y="77"/>
                  </a:lnTo>
                  <a:lnTo>
                    <a:pt x="222" y="77"/>
                  </a:lnTo>
                  <a:lnTo>
                    <a:pt x="208" y="46"/>
                  </a:lnTo>
                  <a:lnTo>
                    <a:pt x="178" y="31"/>
                  </a:lnTo>
                  <a:lnTo>
                    <a:pt x="163" y="31"/>
                  </a:lnTo>
                  <a:lnTo>
                    <a:pt x="148" y="31"/>
                  </a:lnTo>
                  <a:lnTo>
                    <a:pt x="133" y="0"/>
                  </a:lnTo>
                  <a:lnTo>
                    <a:pt x="119"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08" name="Freeform 12"/>
            <p:cNvSpPr>
              <a:spLocks/>
            </p:cNvSpPr>
            <p:nvPr/>
          </p:nvSpPr>
          <p:spPr bwMode="auto">
            <a:xfrm>
              <a:off x="1026292" y="2448995"/>
              <a:ext cx="70431" cy="61481"/>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w 120"/>
                <a:gd name="T29" fmla="*/ 0 h 124"/>
                <a:gd name="T30" fmla="*/ 0 w 120"/>
                <a:gd name="T31" fmla="*/ 0 h 124"/>
                <a:gd name="T32" fmla="*/ 0 w 120"/>
                <a:gd name="T33" fmla="*/ 0 h 1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
                <a:gd name="T52" fmla="*/ 0 h 124"/>
                <a:gd name="T53" fmla="*/ 120 w 120"/>
                <a:gd name="T54" fmla="*/ 124 h 1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 h="124">
                  <a:moveTo>
                    <a:pt x="0" y="15"/>
                  </a:moveTo>
                  <a:lnTo>
                    <a:pt x="0" y="46"/>
                  </a:lnTo>
                  <a:lnTo>
                    <a:pt x="0" y="77"/>
                  </a:lnTo>
                  <a:lnTo>
                    <a:pt x="15" y="77"/>
                  </a:lnTo>
                  <a:lnTo>
                    <a:pt x="15" y="92"/>
                  </a:lnTo>
                  <a:lnTo>
                    <a:pt x="0" y="92"/>
                  </a:lnTo>
                  <a:lnTo>
                    <a:pt x="0" y="123"/>
                  </a:lnTo>
                  <a:lnTo>
                    <a:pt x="15" y="108"/>
                  </a:lnTo>
                  <a:lnTo>
                    <a:pt x="30" y="123"/>
                  </a:lnTo>
                  <a:lnTo>
                    <a:pt x="45" y="108"/>
                  </a:lnTo>
                  <a:lnTo>
                    <a:pt x="104" y="62"/>
                  </a:lnTo>
                  <a:lnTo>
                    <a:pt x="119" y="46"/>
                  </a:lnTo>
                  <a:lnTo>
                    <a:pt x="104" y="31"/>
                  </a:lnTo>
                  <a:lnTo>
                    <a:pt x="89" y="15"/>
                  </a:lnTo>
                  <a:lnTo>
                    <a:pt x="30" y="0"/>
                  </a:lnTo>
                  <a:lnTo>
                    <a:pt x="15" y="0"/>
                  </a:lnTo>
                  <a:lnTo>
                    <a:pt x="0"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09" name="Freeform 13"/>
            <p:cNvSpPr>
              <a:spLocks/>
            </p:cNvSpPr>
            <p:nvPr/>
          </p:nvSpPr>
          <p:spPr bwMode="auto">
            <a:xfrm>
              <a:off x="653819" y="1858240"/>
              <a:ext cx="572931" cy="327455"/>
            </a:xfrm>
            <a:custGeom>
              <a:avLst/>
              <a:gdLst>
                <a:gd name="T0" fmla="*/ 0 w 985"/>
                <a:gd name="T1" fmla="*/ 0 h 647"/>
                <a:gd name="T2" fmla="*/ 0 w 985"/>
                <a:gd name="T3" fmla="*/ 0 h 647"/>
                <a:gd name="T4" fmla="*/ 0 w 985"/>
                <a:gd name="T5" fmla="*/ 0 h 647"/>
                <a:gd name="T6" fmla="*/ 0 w 985"/>
                <a:gd name="T7" fmla="*/ 0 h 647"/>
                <a:gd name="T8" fmla="*/ 0 w 985"/>
                <a:gd name="T9" fmla="*/ 0 h 647"/>
                <a:gd name="T10" fmla="*/ 0 w 985"/>
                <a:gd name="T11" fmla="*/ 0 h 647"/>
                <a:gd name="T12" fmla="*/ 0 w 985"/>
                <a:gd name="T13" fmla="*/ 0 h 647"/>
                <a:gd name="T14" fmla="*/ 0 w 985"/>
                <a:gd name="T15" fmla="*/ 0 h 647"/>
                <a:gd name="T16" fmla="*/ 0 w 985"/>
                <a:gd name="T17" fmla="*/ 0 h 647"/>
                <a:gd name="T18" fmla="*/ 0 w 985"/>
                <a:gd name="T19" fmla="*/ 0 h 647"/>
                <a:gd name="T20" fmla="*/ 0 w 985"/>
                <a:gd name="T21" fmla="*/ 0 h 647"/>
                <a:gd name="T22" fmla="*/ 0 w 985"/>
                <a:gd name="T23" fmla="*/ 0 h 647"/>
                <a:gd name="T24" fmla="*/ 0 w 985"/>
                <a:gd name="T25" fmla="*/ 0 h 647"/>
                <a:gd name="T26" fmla="*/ 0 w 985"/>
                <a:gd name="T27" fmla="*/ 0 h 647"/>
                <a:gd name="T28" fmla="*/ 0 w 985"/>
                <a:gd name="T29" fmla="*/ 0 h 647"/>
                <a:gd name="T30" fmla="*/ 0 w 985"/>
                <a:gd name="T31" fmla="*/ 0 h 647"/>
                <a:gd name="T32" fmla="*/ 0 w 985"/>
                <a:gd name="T33" fmla="*/ 0 h 647"/>
                <a:gd name="T34" fmla="*/ 0 w 985"/>
                <a:gd name="T35" fmla="*/ 0 h 647"/>
                <a:gd name="T36" fmla="*/ 0 w 985"/>
                <a:gd name="T37" fmla="*/ 0 h 647"/>
                <a:gd name="T38" fmla="*/ 0 w 985"/>
                <a:gd name="T39" fmla="*/ 0 h 647"/>
                <a:gd name="T40" fmla="*/ 0 w 985"/>
                <a:gd name="T41" fmla="*/ 0 h 647"/>
                <a:gd name="T42" fmla="*/ 0 w 985"/>
                <a:gd name="T43" fmla="*/ 0 h 647"/>
                <a:gd name="T44" fmla="*/ 0 w 985"/>
                <a:gd name="T45" fmla="*/ 0 h 647"/>
                <a:gd name="T46" fmla="*/ 0 w 985"/>
                <a:gd name="T47" fmla="*/ 0 h 647"/>
                <a:gd name="T48" fmla="*/ 0 w 985"/>
                <a:gd name="T49" fmla="*/ 0 h 647"/>
                <a:gd name="T50" fmla="*/ 0 w 985"/>
                <a:gd name="T51" fmla="*/ 0 h 647"/>
                <a:gd name="T52" fmla="*/ 0 w 985"/>
                <a:gd name="T53" fmla="*/ 0 h 647"/>
                <a:gd name="T54" fmla="*/ 0 w 985"/>
                <a:gd name="T55" fmla="*/ 0 h 647"/>
                <a:gd name="T56" fmla="*/ 0 w 985"/>
                <a:gd name="T57" fmla="*/ 0 h 647"/>
                <a:gd name="T58" fmla="*/ 0 w 985"/>
                <a:gd name="T59" fmla="*/ 0 h 647"/>
                <a:gd name="T60" fmla="*/ 0 w 985"/>
                <a:gd name="T61" fmla="*/ 0 h 647"/>
                <a:gd name="T62" fmla="*/ 0 w 985"/>
                <a:gd name="T63" fmla="*/ 0 h 647"/>
                <a:gd name="T64" fmla="*/ 0 w 985"/>
                <a:gd name="T65" fmla="*/ 0 h 647"/>
                <a:gd name="T66" fmla="*/ 0 w 985"/>
                <a:gd name="T67" fmla="*/ 0 h 647"/>
                <a:gd name="T68" fmla="*/ 0 w 985"/>
                <a:gd name="T69" fmla="*/ 0 h 647"/>
                <a:gd name="T70" fmla="*/ 0 w 985"/>
                <a:gd name="T71" fmla="*/ 0 h 647"/>
                <a:gd name="T72" fmla="*/ 0 w 985"/>
                <a:gd name="T73" fmla="*/ 0 h 647"/>
                <a:gd name="T74" fmla="*/ 0 w 985"/>
                <a:gd name="T75" fmla="*/ 0 h 647"/>
                <a:gd name="T76" fmla="*/ 0 w 985"/>
                <a:gd name="T77" fmla="*/ 0 h 647"/>
                <a:gd name="T78" fmla="*/ 0 w 985"/>
                <a:gd name="T79" fmla="*/ 0 h 647"/>
                <a:gd name="T80" fmla="*/ 0 w 985"/>
                <a:gd name="T81" fmla="*/ 0 h 647"/>
                <a:gd name="T82" fmla="*/ 0 w 985"/>
                <a:gd name="T83" fmla="*/ 0 h 647"/>
                <a:gd name="T84" fmla="*/ 0 w 985"/>
                <a:gd name="T85" fmla="*/ 0 h 647"/>
                <a:gd name="T86" fmla="*/ 0 w 985"/>
                <a:gd name="T87" fmla="*/ 0 h 647"/>
                <a:gd name="T88" fmla="*/ 0 w 985"/>
                <a:gd name="T89" fmla="*/ 0 h 647"/>
                <a:gd name="T90" fmla="*/ 0 w 985"/>
                <a:gd name="T91" fmla="*/ 0 h 647"/>
                <a:gd name="T92" fmla="*/ 0 w 985"/>
                <a:gd name="T93" fmla="*/ 0 h 647"/>
                <a:gd name="T94" fmla="*/ 0 w 985"/>
                <a:gd name="T95" fmla="*/ 0 h 647"/>
                <a:gd name="T96" fmla="*/ 0 w 985"/>
                <a:gd name="T97" fmla="*/ 0 h 647"/>
                <a:gd name="T98" fmla="*/ 0 w 985"/>
                <a:gd name="T99" fmla="*/ 0 h 647"/>
                <a:gd name="T100" fmla="*/ 0 w 985"/>
                <a:gd name="T101" fmla="*/ 0 h 647"/>
                <a:gd name="T102" fmla="*/ 0 w 985"/>
                <a:gd name="T103" fmla="*/ 0 h 647"/>
                <a:gd name="T104" fmla="*/ 0 w 985"/>
                <a:gd name="T105" fmla="*/ 0 h 647"/>
                <a:gd name="T106" fmla="*/ 0 w 985"/>
                <a:gd name="T107" fmla="*/ 0 h 647"/>
                <a:gd name="T108" fmla="*/ 0 w 985"/>
                <a:gd name="T109" fmla="*/ 0 h 647"/>
                <a:gd name="T110" fmla="*/ 0 w 985"/>
                <a:gd name="T111" fmla="*/ 0 h 647"/>
                <a:gd name="T112" fmla="*/ 0 w 985"/>
                <a:gd name="T113" fmla="*/ 0 h 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5"/>
                <a:gd name="T172" fmla="*/ 0 h 647"/>
                <a:gd name="T173" fmla="*/ 985 w 985"/>
                <a:gd name="T174" fmla="*/ 647 h 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5" h="647">
                  <a:moveTo>
                    <a:pt x="60" y="431"/>
                  </a:moveTo>
                  <a:lnTo>
                    <a:pt x="104" y="446"/>
                  </a:lnTo>
                  <a:lnTo>
                    <a:pt x="179" y="461"/>
                  </a:lnTo>
                  <a:lnTo>
                    <a:pt x="224" y="477"/>
                  </a:lnTo>
                  <a:lnTo>
                    <a:pt x="224" y="461"/>
                  </a:lnTo>
                  <a:lnTo>
                    <a:pt x="253" y="461"/>
                  </a:lnTo>
                  <a:lnTo>
                    <a:pt x="283" y="538"/>
                  </a:lnTo>
                  <a:lnTo>
                    <a:pt x="298" y="523"/>
                  </a:lnTo>
                  <a:lnTo>
                    <a:pt x="328" y="523"/>
                  </a:lnTo>
                  <a:lnTo>
                    <a:pt x="343" y="554"/>
                  </a:lnTo>
                  <a:lnTo>
                    <a:pt x="358" y="584"/>
                  </a:lnTo>
                  <a:lnTo>
                    <a:pt x="358" y="615"/>
                  </a:lnTo>
                  <a:lnTo>
                    <a:pt x="388" y="615"/>
                  </a:lnTo>
                  <a:lnTo>
                    <a:pt x="388" y="584"/>
                  </a:lnTo>
                  <a:lnTo>
                    <a:pt x="432" y="569"/>
                  </a:lnTo>
                  <a:lnTo>
                    <a:pt x="432" y="554"/>
                  </a:lnTo>
                  <a:lnTo>
                    <a:pt x="462" y="538"/>
                  </a:lnTo>
                  <a:lnTo>
                    <a:pt x="492" y="554"/>
                  </a:lnTo>
                  <a:lnTo>
                    <a:pt x="507" y="569"/>
                  </a:lnTo>
                  <a:lnTo>
                    <a:pt x="537" y="554"/>
                  </a:lnTo>
                  <a:lnTo>
                    <a:pt x="537" y="569"/>
                  </a:lnTo>
                  <a:lnTo>
                    <a:pt x="537" y="538"/>
                  </a:lnTo>
                  <a:lnTo>
                    <a:pt x="552" y="538"/>
                  </a:lnTo>
                  <a:lnTo>
                    <a:pt x="567" y="538"/>
                  </a:lnTo>
                  <a:lnTo>
                    <a:pt x="611" y="538"/>
                  </a:lnTo>
                  <a:lnTo>
                    <a:pt x="611" y="554"/>
                  </a:lnTo>
                  <a:lnTo>
                    <a:pt x="626" y="538"/>
                  </a:lnTo>
                  <a:lnTo>
                    <a:pt x="656" y="569"/>
                  </a:lnTo>
                  <a:lnTo>
                    <a:pt x="641" y="600"/>
                  </a:lnTo>
                  <a:lnTo>
                    <a:pt x="671" y="646"/>
                  </a:lnTo>
                  <a:lnTo>
                    <a:pt x="686" y="646"/>
                  </a:lnTo>
                  <a:lnTo>
                    <a:pt x="686" y="631"/>
                  </a:lnTo>
                  <a:lnTo>
                    <a:pt x="686" y="600"/>
                  </a:lnTo>
                  <a:lnTo>
                    <a:pt x="671" y="569"/>
                  </a:lnTo>
                  <a:lnTo>
                    <a:pt x="686" y="523"/>
                  </a:lnTo>
                  <a:lnTo>
                    <a:pt x="701" y="508"/>
                  </a:lnTo>
                  <a:lnTo>
                    <a:pt x="716" y="492"/>
                  </a:lnTo>
                  <a:lnTo>
                    <a:pt x="745" y="477"/>
                  </a:lnTo>
                  <a:lnTo>
                    <a:pt x="760" y="461"/>
                  </a:lnTo>
                  <a:lnTo>
                    <a:pt x="775" y="446"/>
                  </a:lnTo>
                  <a:lnTo>
                    <a:pt x="790" y="446"/>
                  </a:lnTo>
                  <a:lnTo>
                    <a:pt x="790" y="415"/>
                  </a:lnTo>
                  <a:lnTo>
                    <a:pt x="790" y="400"/>
                  </a:lnTo>
                  <a:lnTo>
                    <a:pt x="790" y="385"/>
                  </a:lnTo>
                  <a:lnTo>
                    <a:pt x="790" y="354"/>
                  </a:lnTo>
                  <a:lnTo>
                    <a:pt x="790" y="400"/>
                  </a:lnTo>
                  <a:lnTo>
                    <a:pt x="820" y="369"/>
                  </a:lnTo>
                  <a:lnTo>
                    <a:pt x="820" y="354"/>
                  </a:lnTo>
                  <a:lnTo>
                    <a:pt x="820" y="369"/>
                  </a:lnTo>
                  <a:lnTo>
                    <a:pt x="835" y="338"/>
                  </a:lnTo>
                  <a:lnTo>
                    <a:pt x="835" y="323"/>
                  </a:lnTo>
                  <a:lnTo>
                    <a:pt x="850" y="308"/>
                  </a:lnTo>
                  <a:lnTo>
                    <a:pt x="865" y="308"/>
                  </a:lnTo>
                  <a:lnTo>
                    <a:pt x="895" y="292"/>
                  </a:lnTo>
                  <a:lnTo>
                    <a:pt x="909" y="308"/>
                  </a:lnTo>
                  <a:lnTo>
                    <a:pt x="909" y="292"/>
                  </a:lnTo>
                  <a:lnTo>
                    <a:pt x="909" y="261"/>
                  </a:lnTo>
                  <a:lnTo>
                    <a:pt x="939" y="246"/>
                  </a:lnTo>
                  <a:lnTo>
                    <a:pt x="984" y="231"/>
                  </a:lnTo>
                  <a:lnTo>
                    <a:pt x="969" y="200"/>
                  </a:lnTo>
                  <a:lnTo>
                    <a:pt x="969" y="185"/>
                  </a:lnTo>
                  <a:lnTo>
                    <a:pt x="954" y="169"/>
                  </a:lnTo>
                  <a:lnTo>
                    <a:pt x="954" y="185"/>
                  </a:lnTo>
                  <a:lnTo>
                    <a:pt x="939" y="200"/>
                  </a:lnTo>
                  <a:lnTo>
                    <a:pt x="909" y="231"/>
                  </a:lnTo>
                  <a:lnTo>
                    <a:pt x="895" y="215"/>
                  </a:lnTo>
                  <a:lnTo>
                    <a:pt x="880" y="231"/>
                  </a:lnTo>
                  <a:lnTo>
                    <a:pt x="865" y="215"/>
                  </a:lnTo>
                  <a:lnTo>
                    <a:pt x="835" y="231"/>
                  </a:lnTo>
                  <a:lnTo>
                    <a:pt x="805" y="261"/>
                  </a:lnTo>
                  <a:lnTo>
                    <a:pt x="805" y="246"/>
                  </a:lnTo>
                  <a:lnTo>
                    <a:pt x="775" y="246"/>
                  </a:lnTo>
                  <a:lnTo>
                    <a:pt x="775" y="261"/>
                  </a:lnTo>
                  <a:lnTo>
                    <a:pt x="760" y="277"/>
                  </a:lnTo>
                  <a:lnTo>
                    <a:pt x="731" y="292"/>
                  </a:lnTo>
                  <a:lnTo>
                    <a:pt x="701" y="292"/>
                  </a:lnTo>
                  <a:lnTo>
                    <a:pt x="701" y="277"/>
                  </a:lnTo>
                  <a:lnTo>
                    <a:pt x="716" y="246"/>
                  </a:lnTo>
                  <a:lnTo>
                    <a:pt x="716" y="231"/>
                  </a:lnTo>
                  <a:lnTo>
                    <a:pt x="701" y="231"/>
                  </a:lnTo>
                  <a:lnTo>
                    <a:pt x="716" y="200"/>
                  </a:lnTo>
                  <a:lnTo>
                    <a:pt x="716" y="185"/>
                  </a:lnTo>
                  <a:lnTo>
                    <a:pt x="701" y="185"/>
                  </a:lnTo>
                  <a:lnTo>
                    <a:pt x="671" y="200"/>
                  </a:lnTo>
                  <a:lnTo>
                    <a:pt x="656" y="215"/>
                  </a:lnTo>
                  <a:lnTo>
                    <a:pt x="656" y="231"/>
                  </a:lnTo>
                  <a:lnTo>
                    <a:pt x="626" y="277"/>
                  </a:lnTo>
                  <a:lnTo>
                    <a:pt x="626" y="261"/>
                  </a:lnTo>
                  <a:lnTo>
                    <a:pt x="626" y="231"/>
                  </a:lnTo>
                  <a:lnTo>
                    <a:pt x="656" y="200"/>
                  </a:lnTo>
                  <a:lnTo>
                    <a:pt x="641" y="200"/>
                  </a:lnTo>
                  <a:lnTo>
                    <a:pt x="671" y="169"/>
                  </a:lnTo>
                  <a:lnTo>
                    <a:pt x="716" y="169"/>
                  </a:lnTo>
                  <a:lnTo>
                    <a:pt x="716" y="154"/>
                  </a:lnTo>
                  <a:lnTo>
                    <a:pt x="656" y="138"/>
                  </a:lnTo>
                  <a:lnTo>
                    <a:pt x="626" y="138"/>
                  </a:lnTo>
                  <a:lnTo>
                    <a:pt x="581" y="138"/>
                  </a:lnTo>
                  <a:lnTo>
                    <a:pt x="626" y="108"/>
                  </a:lnTo>
                  <a:lnTo>
                    <a:pt x="537" y="77"/>
                  </a:lnTo>
                  <a:lnTo>
                    <a:pt x="507" y="77"/>
                  </a:lnTo>
                  <a:lnTo>
                    <a:pt x="373" y="46"/>
                  </a:lnTo>
                  <a:lnTo>
                    <a:pt x="224" y="31"/>
                  </a:lnTo>
                  <a:lnTo>
                    <a:pt x="119" y="0"/>
                  </a:lnTo>
                  <a:lnTo>
                    <a:pt x="104" y="31"/>
                  </a:lnTo>
                  <a:lnTo>
                    <a:pt x="104" y="46"/>
                  </a:lnTo>
                  <a:lnTo>
                    <a:pt x="104" y="31"/>
                  </a:lnTo>
                  <a:lnTo>
                    <a:pt x="75" y="15"/>
                  </a:lnTo>
                  <a:lnTo>
                    <a:pt x="60" y="77"/>
                  </a:lnTo>
                  <a:lnTo>
                    <a:pt x="30" y="154"/>
                  </a:lnTo>
                  <a:lnTo>
                    <a:pt x="15" y="215"/>
                  </a:lnTo>
                  <a:lnTo>
                    <a:pt x="0" y="231"/>
                  </a:lnTo>
                  <a:lnTo>
                    <a:pt x="15" y="338"/>
                  </a:lnTo>
                  <a:lnTo>
                    <a:pt x="30" y="385"/>
                  </a:lnTo>
                  <a:lnTo>
                    <a:pt x="60" y="400"/>
                  </a:lnTo>
                  <a:lnTo>
                    <a:pt x="60" y="4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10" name="Freeform 14"/>
            <p:cNvSpPr>
              <a:spLocks/>
            </p:cNvSpPr>
            <p:nvPr/>
          </p:nvSpPr>
          <p:spPr bwMode="auto">
            <a:xfrm>
              <a:off x="410019" y="1446582"/>
              <a:ext cx="365700" cy="303397"/>
            </a:xfrm>
            <a:custGeom>
              <a:avLst/>
              <a:gdLst>
                <a:gd name="T0" fmla="*/ 0 w 627"/>
                <a:gd name="T1" fmla="*/ 0 h 600"/>
                <a:gd name="T2" fmla="*/ 0 w 627"/>
                <a:gd name="T3" fmla="*/ 0 h 600"/>
                <a:gd name="T4" fmla="*/ 0 w 627"/>
                <a:gd name="T5" fmla="*/ 0 h 600"/>
                <a:gd name="T6" fmla="*/ 0 w 627"/>
                <a:gd name="T7" fmla="*/ 0 h 600"/>
                <a:gd name="T8" fmla="*/ 0 w 627"/>
                <a:gd name="T9" fmla="*/ 0 h 600"/>
                <a:gd name="T10" fmla="*/ 0 w 627"/>
                <a:gd name="T11" fmla="*/ 0 h 600"/>
                <a:gd name="T12" fmla="*/ 0 w 627"/>
                <a:gd name="T13" fmla="*/ 0 h 600"/>
                <a:gd name="T14" fmla="*/ 0 w 627"/>
                <a:gd name="T15" fmla="*/ 0 h 600"/>
                <a:gd name="T16" fmla="*/ 0 w 627"/>
                <a:gd name="T17" fmla="*/ 0 h 600"/>
                <a:gd name="T18" fmla="*/ 0 w 627"/>
                <a:gd name="T19" fmla="*/ 0 h 600"/>
                <a:gd name="T20" fmla="*/ 0 w 627"/>
                <a:gd name="T21" fmla="*/ 0 h 600"/>
                <a:gd name="T22" fmla="*/ 0 w 627"/>
                <a:gd name="T23" fmla="*/ 0 h 600"/>
                <a:gd name="T24" fmla="*/ 0 w 627"/>
                <a:gd name="T25" fmla="*/ 0 h 600"/>
                <a:gd name="T26" fmla="*/ 0 w 627"/>
                <a:gd name="T27" fmla="*/ 0 h 600"/>
                <a:gd name="T28" fmla="*/ 0 w 627"/>
                <a:gd name="T29" fmla="*/ 0 h 600"/>
                <a:gd name="T30" fmla="*/ 0 w 627"/>
                <a:gd name="T31" fmla="*/ 0 h 600"/>
                <a:gd name="T32" fmla="*/ 0 w 627"/>
                <a:gd name="T33" fmla="*/ 0 h 600"/>
                <a:gd name="T34" fmla="*/ 0 w 627"/>
                <a:gd name="T35" fmla="*/ 0 h 600"/>
                <a:gd name="T36" fmla="*/ 0 w 627"/>
                <a:gd name="T37" fmla="*/ 0 h 600"/>
                <a:gd name="T38" fmla="*/ 0 w 627"/>
                <a:gd name="T39" fmla="*/ 0 h 600"/>
                <a:gd name="T40" fmla="*/ 0 w 627"/>
                <a:gd name="T41" fmla="*/ 0 h 600"/>
                <a:gd name="T42" fmla="*/ 0 w 627"/>
                <a:gd name="T43" fmla="*/ 0 h 600"/>
                <a:gd name="T44" fmla="*/ 0 w 627"/>
                <a:gd name="T45" fmla="*/ 0 h 600"/>
                <a:gd name="T46" fmla="*/ 0 w 627"/>
                <a:gd name="T47" fmla="*/ 0 h 600"/>
                <a:gd name="T48" fmla="*/ 0 w 627"/>
                <a:gd name="T49" fmla="*/ 0 h 600"/>
                <a:gd name="T50" fmla="*/ 0 w 627"/>
                <a:gd name="T51" fmla="*/ 0 h 600"/>
                <a:gd name="T52" fmla="*/ 0 w 627"/>
                <a:gd name="T53" fmla="*/ 0 h 600"/>
                <a:gd name="T54" fmla="*/ 0 w 627"/>
                <a:gd name="T55" fmla="*/ 0 h 600"/>
                <a:gd name="T56" fmla="*/ 0 w 627"/>
                <a:gd name="T57" fmla="*/ 0 h 600"/>
                <a:gd name="T58" fmla="*/ 0 w 627"/>
                <a:gd name="T59" fmla="*/ 0 h 600"/>
                <a:gd name="T60" fmla="*/ 0 w 627"/>
                <a:gd name="T61" fmla="*/ 0 h 600"/>
                <a:gd name="T62" fmla="*/ 0 w 627"/>
                <a:gd name="T63" fmla="*/ 0 h 600"/>
                <a:gd name="T64" fmla="*/ 0 w 627"/>
                <a:gd name="T65" fmla="*/ 0 h 600"/>
                <a:gd name="T66" fmla="*/ 0 w 627"/>
                <a:gd name="T67" fmla="*/ 0 h 600"/>
                <a:gd name="T68" fmla="*/ 0 w 627"/>
                <a:gd name="T69" fmla="*/ 0 h 600"/>
                <a:gd name="T70" fmla="*/ 0 w 627"/>
                <a:gd name="T71" fmla="*/ 0 h 600"/>
                <a:gd name="T72" fmla="*/ 0 w 627"/>
                <a:gd name="T73" fmla="*/ 0 h 600"/>
                <a:gd name="T74" fmla="*/ 0 w 627"/>
                <a:gd name="T75" fmla="*/ 0 h 600"/>
                <a:gd name="T76" fmla="*/ 0 w 627"/>
                <a:gd name="T77" fmla="*/ 0 h 600"/>
                <a:gd name="T78" fmla="*/ 0 w 627"/>
                <a:gd name="T79" fmla="*/ 0 h 600"/>
                <a:gd name="T80" fmla="*/ 0 w 627"/>
                <a:gd name="T81" fmla="*/ 0 h 600"/>
                <a:gd name="T82" fmla="*/ 0 w 627"/>
                <a:gd name="T83" fmla="*/ 0 h 600"/>
                <a:gd name="T84" fmla="*/ 0 w 627"/>
                <a:gd name="T85" fmla="*/ 0 h 600"/>
                <a:gd name="T86" fmla="*/ 0 w 627"/>
                <a:gd name="T87" fmla="*/ 0 h 600"/>
                <a:gd name="T88" fmla="*/ 0 w 627"/>
                <a:gd name="T89" fmla="*/ 0 h 600"/>
                <a:gd name="T90" fmla="*/ 0 w 627"/>
                <a:gd name="T91" fmla="*/ 0 h 600"/>
                <a:gd name="T92" fmla="*/ 0 w 627"/>
                <a:gd name="T93" fmla="*/ 0 h 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27"/>
                <a:gd name="T142" fmla="*/ 0 h 600"/>
                <a:gd name="T143" fmla="*/ 627 w 627"/>
                <a:gd name="T144" fmla="*/ 600 h 60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27" h="600">
                  <a:moveTo>
                    <a:pt x="507" y="599"/>
                  </a:moveTo>
                  <a:lnTo>
                    <a:pt x="507" y="584"/>
                  </a:lnTo>
                  <a:lnTo>
                    <a:pt x="492" y="553"/>
                  </a:lnTo>
                  <a:lnTo>
                    <a:pt x="492" y="491"/>
                  </a:lnTo>
                  <a:lnTo>
                    <a:pt x="477" y="461"/>
                  </a:lnTo>
                  <a:lnTo>
                    <a:pt x="447" y="461"/>
                  </a:lnTo>
                  <a:lnTo>
                    <a:pt x="432" y="415"/>
                  </a:lnTo>
                  <a:lnTo>
                    <a:pt x="417" y="415"/>
                  </a:lnTo>
                  <a:lnTo>
                    <a:pt x="417" y="399"/>
                  </a:lnTo>
                  <a:lnTo>
                    <a:pt x="626" y="92"/>
                  </a:lnTo>
                  <a:lnTo>
                    <a:pt x="581" y="61"/>
                  </a:lnTo>
                  <a:lnTo>
                    <a:pt x="537" y="31"/>
                  </a:lnTo>
                  <a:lnTo>
                    <a:pt x="507" y="46"/>
                  </a:lnTo>
                  <a:lnTo>
                    <a:pt x="477" y="46"/>
                  </a:lnTo>
                  <a:lnTo>
                    <a:pt x="447" y="46"/>
                  </a:lnTo>
                  <a:lnTo>
                    <a:pt x="402" y="0"/>
                  </a:lnTo>
                  <a:lnTo>
                    <a:pt x="388" y="0"/>
                  </a:lnTo>
                  <a:lnTo>
                    <a:pt x="388" y="92"/>
                  </a:lnTo>
                  <a:lnTo>
                    <a:pt x="358" y="108"/>
                  </a:lnTo>
                  <a:lnTo>
                    <a:pt x="343" y="108"/>
                  </a:lnTo>
                  <a:lnTo>
                    <a:pt x="313" y="61"/>
                  </a:lnTo>
                  <a:lnTo>
                    <a:pt x="253" y="77"/>
                  </a:lnTo>
                  <a:lnTo>
                    <a:pt x="283" y="108"/>
                  </a:lnTo>
                  <a:lnTo>
                    <a:pt x="313" y="138"/>
                  </a:lnTo>
                  <a:lnTo>
                    <a:pt x="268" y="169"/>
                  </a:lnTo>
                  <a:lnTo>
                    <a:pt x="209" y="138"/>
                  </a:lnTo>
                  <a:lnTo>
                    <a:pt x="134" y="154"/>
                  </a:lnTo>
                  <a:lnTo>
                    <a:pt x="134" y="215"/>
                  </a:lnTo>
                  <a:lnTo>
                    <a:pt x="164" y="246"/>
                  </a:lnTo>
                  <a:lnTo>
                    <a:pt x="119" y="261"/>
                  </a:lnTo>
                  <a:lnTo>
                    <a:pt x="75" y="276"/>
                  </a:lnTo>
                  <a:lnTo>
                    <a:pt x="0" y="323"/>
                  </a:lnTo>
                  <a:lnTo>
                    <a:pt x="45" y="323"/>
                  </a:lnTo>
                  <a:lnTo>
                    <a:pt x="119" y="323"/>
                  </a:lnTo>
                  <a:lnTo>
                    <a:pt x="224" y="292"/>
                  </a:lnTo>
                  <a:lnTo>
                    <a:pt x="224" y="261"/>
                  </a:lnTo>
                  <a:lnTo>
                    <a:pt x="328" y="261"/>
                  </a:lnTo>
                  <a:lnTo>
                    <a:pt x="328" y="292"/>
                  </a:lnTo>
                  <a:lnTo>
                    <a:pt x="253" y="292"/>
                  </a:lnTo>
                  <a:lnTo>
                    <a:pt x="253" y="307"/>
                  </a:lnTo>
                  <a:lnTo>
                    <a:pt x="313" y="323"/>
                  </a:lnTo>
                  <a:lnTo>
                    <a:pt x="343" y="323"/>
                  </a:lnTo>
                  <a:lnTo>
                    <a:pt x="388" y="369"/>
                  </a:lnTo>
                  <a:lnTo>
                    <a:pt x="402" y="415"/>
                  </a:lnTo>
                  <a:lnTo>
                    <a:pt x="432" y="461"/>
                  </a:lnTo>
                  <a:lnTo>
                    <a:pt x="462" y="599"/>
                  </a:lnTo>
                  <a:lnTo>
                    <a:pt x="507" y="599"/>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11" name="Freeform 15"/>
            <p:cNvSpPr>
              <a:spLocks/>
            </p:cNvSpPr>
            <p:nvPr/>
          </p:nvSpPr>
          <p:spPr bwMode="auto">
            <a:xfrm>
              <a:off x="819062" y="1593603"/>
              <a:ext cx="52823" cy="32077"/>
            </a:xfrm>
            <a:custGeom>
              <a:avLst/>
              <a:gdLst>
                <a:gd name="T0" fmla="*/ 0 w 90"/>
                <a:gd name="T1" fmla="*/ 0 h 62"/>
                <a:gd name="T2" fmla="*/ 0 w 90"/>
                <a:gd name="T3" fmla="*/ 0 h 62"/>
                <a:gd name="T4" fmla="*/ 0 w 90"/>
                <a:gd name="T5" fmla="*/ 0 h 62"/>
                <a:gd name="T6" fmla="*/ 0 w 90"/>
                <a:gd name="T7" fmla="*/ 0 h 62"/>
                <a:gd name="T8" fmla="*/ 0 w 90"/>
                <a:gd name="T9" fmla="*/ 0 h 62"/>
                <a:gd name="T10" fmla="*/ 0 w 90"/>
                <a:gd name="T11" fmla="*/ 0 h 62"/>
                <a:gd name="T12" fmla="*/ 0 w 90"/>
                <a:gd name="T13" fmla="*/ 0 h 62"/>
                <a:gd name="T14" fmla="*/ 0 w 90"/>
                <a:gd name="T15" fmla="*/ 0 h 62"/>
                <a:gd name="T16" fmla="*/ 0 w 90"/>
                <a:gd name="T17" fmla="*/ 0 h 62"/>
                <a:gd name="T18" fmla="*/ 0 w 90"/>
                <a:gd name="T19" fmla="*/ 0 h 62"/>
                <a:gd name="T20" fmla="*/ 0 w 90"/>
                <a:gd name="T21" fmla="*/ 0 h 62"/>
                <a:gd name="T22" fmla="*/ 0 w 90"/>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
                <a:gd name="T37" fmla="*/ 0 h 62"/>
                <a:gd name="T38" fmla="*/ 90 w 90"/>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 h="62">
                  <a:moveTo>
                    <a:pt x="15" y="0"/>
                  </a:moveTo>
                  <a:lnTo>
                    <a:pt x="89" y="0"/>
                  </a:lnTo>
                  <a:lnTo>
                    <a:pt x="74" y="15"/>
                  </a:lnTo>
                  <a:lnTo>
                    <a:pt x="89" y="46"/>
                  </a:lnTo>
                  <a:lnTo>
                    <a:pt x="74" y="61"/>
                  </a:lnTo>
                  <a:lnTo>
                    <a:pt x="59" y="46"/>
                  </a:lnTo>
                  <a:lnTo>
                    <a:pt x="45" y="61"/>
                  </a:lnTo>
                  <a:lnTo>
                    <a:pt x="30" y="46"/>
                  </a:lnTo>
                  <a:lnTo>
                    <a:pt x="15" y="61"/>
                  </a:lnTo>
                  <a:lnTo>
                    <a:pt x="0" y="46"/>
                  </a:lnTo>
                  <a:lnTo>
                    <a:pt x="30" y="31"/>
                  </a:lnTo>
                  <a:lnTo>
                    <a:pt x="1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12" name="Freeform 16"/>
            <p:cNvSpPr>
              <a:spLocks/>
            </p:cNvSpPr>
            <p:nvPr/>
          </p:nvSpPr>
          <p:spPr bwMode="auto">
            <a:xfrm>
              <a:off x="835315" y="1656421"/>
              <a:ext cx="44697" cy="32077"/>
            </a:xfrm>
            <a:custGeom>
              <a:avLst/>
              <a:gdLst>
                <a:gd name="T0" fmla="*/ 0 w 77"/>
                <a:gd name="T1" fmla="*/ 0 h 63"/>
                <a:gd name="T2" fmla="*/ 0 w 77"/>
                <a:gd name="T3" fmla="*/ 0 h 63"/>
                <a:gd name="T4" fmla="*/ 0 w 77"/>
                <a:gd name="T5" fmla="*/ 0 h 63"/>
                <a:gd name="T6" fmla="*/ 0 w 77"/>
                <a:gd name="T7" fmla="*/ 0 h 63"/>
                <a:gd name="T8" fmla="*/ 0 w 77"/>
                <a:gd name="T9" fmla="*/ 0 h 63"/>
                <a:gd name="T10" fmla="*/ 0 w 77"/>
                <a:gd name="T11" fmla="*/ 0 h 63"/>
                <a:gd name="T12" fmla="*/ 0 w 77"/>
                <a:gd name="T13" fmla="*/ 0 h 63"/>
                <a:gd name="T14" fmla="*/ 0 w 77"/>
                <a:gd name="T15" fmla="*/ 0 h 63"/>
                <a:gd name="T16" fmla="*/ 0 w 77"/>
                <a:gd name="T17" fmla="*/ 0 h 63"/>
                <a:gd name="T18" fmla="*/ 0 w 77"/>
                <a:gd name="T19" fmla="*/ 0 h 63"/>
                <a:gd name="T20" fmla="*/ 0 w 77"/>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63"/>
                <a:gd name="T35" fmla="*/ 77 w 77"/>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63">
                  <a:moveTo>
                    <a:pt x="30" y="0"/>
                  </a:moveTo>
                  <a:lnTo>
                    <a:pt x="46" y="16"/>
                  </a:lnTo>
                  <a:lnTo>
                    <a:pt x="46" y="31"/>
                  </a:lnTo>
                  <a:lnTo>
                    <a:pt x="61" y="16"/>
                  </a:lnTo>
                  <a:lnTo>
                    <a:pt x="76" y="47"/>
                  </a:lnTo>
                  <a:lnTo>
                    <a:pt x="46" y="47"/>
                  </a:lnTo>
                  <a:lnTo>
                    <a:pt x="30" y="62"/>
                  </a:lnTo>
                  <a:lnTo>
                    <a:pt x="0" y="47"/>
                  </a:lnTo>
                  <a:lnTo>
                    <a:pt x="15" y="31"/>
                  </a:lnTo>
                  <a:lnTo>
                    <a:pt x="30" y="31"/>
                  </a:lnTo>
                  <a:lnTo>
                    <a:pt x="3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13" name="Freeform 17"/>
            <p:cNvSpPr>
              <a:spLocks/>
            </p:cNvSpPr>
            <p:nvPr/>
          </p:nvSpPr>
          <p:spPr bwMode="auto">
            <a:xfrm>
              <a:off x="896265" y="1826163"/>
              <a:ext cx="9481" cy="25394"/>
            </a:xfrm>
            <a:custGeom>
              <a:avLst/>
              <a:gdLst>
                <a:gd name="T0" fmla="*/ 0 w 17"/>
                <a:gd name="T1" fmla="*/ 0 h 47"/>
                <a:gd name="T2" fmla="*/ 0 w 17"/>
                <a:gd name="T3" fmla="*/ 0 h 47"/>
                <a:gd name="T4" fmla="*/ 0 w 17"/>
                <a:gd name="T5" fmla="*/ 0 h 47"/>
                <a:gd name="T6" fmla="*/ 0 w 17"/>
                <a:gd name="T7" fmla="*/ 0 h 47"/>
                <a:gd name="T8" fmla="*/ 0 60000 65536"/>
                <a:gd name="T9" fmla="*/ 0 60000 65536"/>
                <a:gd name="T10" fmla="*/ 0 60000 65536"/>
                <a:gd name="T11" fmla="*/ 0 60000 65536"/>
                <a:gd name="T12" fmla="*/ 0 w 17"/>
                <a:gd name="T13" fmla="*/ 0 h 47"/>
                <a:gd name="T14" fmla="*/ 17 w 17"/>
                <a:gd name="T15" fmla="*/ 47 h 47"/>
              </a:gdLst>
              <a:ahLst/>
              <a:cxnLst>
                <a:cxn ang="T8">
                  <a:pos x="T0" y="T1"/>
                </a:cxn>
                <a:cxn ang="T9">
                  <a:pos x="T2" y="T3"/>
                </a:cxn>
                <a:cxn ang="T10">
                  <a:pos x="T4" y="T5"/>
                </a:cxn>
                <a:cxn ang="T11">
                  <a:pos x="T6" y="T7"/>
                </a:cxn>
              </a:cxnLst>
              <a:rect l="T12" t="T13" r="T14" b="T15"/>
              <a:pathLst>
                <a:path w="17" h="47">
                  <a:moveTo>
                    <a:pt x="0" y="0"/>
                  </a:moveTo>
                  <a:lnTo>
                    <a:pt x="16" y="0"/>
                  </a:lnTo>
                  <a:lnTo>
                    <a:pt x="16" y="46"/>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14" name="Freeform 18"/>
            <p:cNvSpPr>
              <a:spLocks/>
            </p:cNvSpPr>
            <p:nvPr/>
          </p:nvSpPr>
          <p:spPr bwMode="auto">
            <a:xfrm>
              <a:off x="973469" y="2347417"/>
              <a:ext cx="36570" cy="32077"/>
            </a:xfrm>
            <a:custGeom>
              <a:avLst/>
              <a:gdLst>
                <a:gd name="T0" fmla="*/ 0 w 61"/>
                <a:gd name="T1" fmla="*/ 0 h 62"/>
                <a:gd name="T2" fmla="*/ 0 w 61"/>
                <a:gd name="T3" fmla="*/ 0 h 62"/>
                <a:gd name="T4" fmla="*/ 0 w 61"/>
                <a:gd name="T5" fmla="*/ 0 h 62"/>
                <a:gd name="T6" fmla="*/ 0 w 61"/>
                <a:gd name="T7" fmla="*/ 0 h 62"/>
                <a:gd name="T8" fmla="*/ 0 w 61"/>
                <a:gd name="T9" fmla="*/ 0 h 62"/>
                <a:gd name="T10" fmla="*/ 0 w 61"/>
                <a:gd name="T11" fmla="*/ 0 h 62"/>
                <a:gd name="T12" fmla="*/ 0 w 61"/>
                <a:gd name="T13" fmla="*/ 0 h 62"/>
                <a:gd name="T14" fmla="*/ 0 w 61"/>
                <a:gd name="T15" fmla="*/ 0 h 62"/>
                <a:gd name="T16" fmla="*/ 0 w 61"/>
                <a:gd name="T17" fmla="*/ 0 h 62"/>
                <a:gd name="T18" fmla="*/ 0 w 61"/>
                <a:gd name="T19" fmla="*/ 0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62"/>
                <a:gd name="T32" fmla="*/ 61 w 61"/>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62">
                  <a:moveTo>
                    <a:pt x="60" y="31"/>
                  </a:moveTo>
                  <a:lnTo>
                    <a:pt x="45" y="0"/>
                  </a:lnTo>
                  <a:lnTo>
                    <a:pt x="15" y="0"/>
                  </a:lnTo>
                  <a:lnTo>
                    <a:pt x="0" y="0"/>
                  </a:lnTo>
                  <a:lnTo>
                    <a:pt x="0" y="15"/>
                  </a:lnTo>
                  <a:lnTo>
                    <a:pt x="15" y="31"/>
                  </a:lnTo>
                  <a:lnTo>
                    <a:pt x="30" y="31"/>
                  </a:lnTo>
                  <a:lnTo>
                    <a:pt x="30" y="46"/>
                  </a:lnTo>
                  <a:lnTo>
                    <a:pt x="45" y="61"/>
                  </a:lnTo>
                  <a:lnTo>
                    <a:pt x="60" y="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15" name="Freeform 19"/>
            <p:cNvSpPr>
              <a:spLocks/>
            </p:cNvSpPr>
            <p:nvPr/>
          </p:nvSpPr>
          <p:spPr bwMode="auto">
            <a:xfrm>
              <a:off x="957215" y="2308658"/>
              <a:ext cx="44697" cy="40097"/>
            </a:xfrm>
            <a:custGeom>
              <a:avLst/>
              <a:gdLst>
                <a:gd name="T0" fmla="*/ 0 w 76"/>
                <a:gd name="T1" fmla="*/ 0 h 78"/>
                <a:gd name="T2" fmla="*/ 0 w 76"/>
                <a:gd name="T3" fmla="*/ 0 h 78"/>
                <a:gd name="T4" fmla="*/ 0 w 76"/>
                <a:gd name="T5" fmla="*/ 0 h 78"/>
                <a:gd name="T6" fmla="*/ 0 w 76"/>
                <a:gd name="T7" fmla="*/ 0 h 78"/>
                <a:gd name="T8" fmla="*/ 0 w 76"/>
                <a:gd name="T9" fmla="*/ 0 h 78"/>
                <a:gd name="T10" fmla="*/ 0 w 76"/>
                <a:gd name="T11" fmla="*/ 0 h 78"/>
                <a:gd name="T12" fmla="*/ 0 w 76"/>
                <a:gd name="T13" fmla="*/ 0 h 78"/>
                <a:gd name="T14" fmla="*/ 0 w 76"/>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78"/>
                <a:gd name="T26" fmla="*/ 76 w 76"/>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78">
                  <a:moveTo>
                    <a:pt x="30" y="77"/>
                  </a:moveTo>
                  <a:lnTo>
                    <a:pt x="45" y="77"/>
                  </a:lnTo>
                  <a:lnTo>
                    <a:pt x="75" y="77"/>
                  </a:lnTo>
                  <a:lnTo>
                    <a:pt x="75" y="0"/>
                  </a:lnTo>
                  <a:lnTo>
                    <a:pt x="30" y="15"/>
                  </a:lnTo>
                  <a:lnTo>
                    <a:pt x="15" y="31"/>
                  </a:lnTo>
                  <a:lnTo>
                    <a:pt x="0" y="31"/>
                  </a:lnTo>
                  <a:lnTo>
                    <a:pt x="30" y="77"/>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16" name="Freeform 20"/>
            <p:cNvSpPr>
              <a:spLocks/>
            </p:cNvSpPr>
            <p:nvPr/>
          </p:nvSpPr>
          <p:spPr bwMode="auto">
            <a:xfrm>
              <a:off x="939607" y="2292619"/>
              <a:ext cx="62305" cy="32077"/>
            </a:xfrm>
            <a:custGeom>
              <a:avLst/>
              <a:gdLst>
                <a:gd name="T0" fmla="*/ 0 w 106"/>
                <a:gd name="T1" fmla="*/ 0 h 63"/>
                <a:gd name="T2" fmla="*/ 0 w 106"/>
                <a:gd name="T3" fmla="*/ 0 h 63"/>
                <a:gd name="T4" fmla="*/ 0 w 106"/>
                <a:gd name="T5" fmla="*/ 0 h 63"/>
                <a:gd name="T6" fmla="*/ 0 w 106"/>
                <a:gd name="T7" fmla="*/ 0 h 63"/>
                <a:gd name="T8" fmla="*/ 0 w 106"/>
                <a:gd name="T9" fmla="*/ 0 h 63"/>
                <a:gd name="T10" fmla="*/ 0 w 106"/>
                <a:gd name="T11" fmla="*/ 0 h 63"/>
                <a:gd name="T12" fmla="*/ 0 w 106"/>
                <a:gd name="T13" fmla="*/ 0 h 63"/>
                <a:gd name="T14" fmla="*/ 0 w 106"/>
                <a:gd name="T15" fmla="*/ 0 h 63"/>
                <a:gd name="T16" fmla="*/ 0 w 10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3"/>
                <a:gd name="T29" fmla="*/ 106 w 10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3">
                  <a:moveTo>
                    <a:pt x="105" y="31"/>
                  </a:moveTo>
                  <a:lnTo>
                    <a:pt x="90" y="16"/>
                  </a:lnTo>
                  <a:lnTo>
                    <a:pt x="30" y="0"/>
                  </a:lnTo>
                  <a:lnTo>
                    <a:pt x="0" y="31"/>
                  </a:lnTo>
                  <a:lnTo>
                    <a:pt x="30" y="47"/>
                  </a:lnTo>
                  <a:lnTo>
                    <a:pt x="30" y="62"/>
                  </a:lnTo>
                  <a:lnTo>
                    <a:pt x="45" y="62"/>
                  </a:lnTo>
                  <a:lnTo>
                    <a:pt x="60" y="47"/>
                  </a:lnTo>
                  <a:lnTo>
                    <a:pt x="105"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17" name="Freeform 21"/>
            <p:cNvSpPr>
              <a:spLocks/>
            </p:cNvSpPr>
            <p:nvPr/>
          </p:nvSpPr>
          <p:spPr bwMode="auto">
            <a:xfrm>
              <a:off x="931481" y="2308658"/>
              <a:ext cx="25734"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31"/>
                  </a:moveTo>
                  <a:lnTo>
                    <a:pt x="45" y="16"/>
                  </a:lnTo>
                  <a:lnTo>
                    <a:pt x="15" y="0"/>
                  </a:lnTo>
                  <a:lnTo>
                    <a:pt x="0" y="16"/>
                  </a:lnTo>
                  <a:lnTo>
                    <a:pt x="30" y="31"/>
                  </a:lnTo>
                  <a:lnTo>
                    <a:pt x="45"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18" name="Freeform 22"/>
            <p:cNvSpPr>
              <a:spLocks/>
            </p:cNvSpPr>
            <p:nvPr/>
          </p:nvSpPr>
          <p:spPr bwMode="auto">
            <a:xfrm>
              <a:off x="913873" y="2269898"/>
              <a:ext cx="43342"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
                <a:gd name="T40" fmla="*/ 0 h 93"/>
                <a:gd name="T41" fmla="*/ 75 w 75"/>
                <a:gd name="T42" fmla="*/ 93 h 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 h="93">
                  <a:moveTo>
                    <a:pt x="30" y="92"/>
                  </a:moveTo>
                  <a:lnTo>
                    <a:pt x="44" y="77"/>
                  </a:lnTo>
                  <a:lnTo>
                    <a:pt x="74" y="46"/>
                  </a:lnTo>
                  <a:lnTo>
                    <a:pt x="74" y="31"/>
                  </a:lnTo>
                  <a:lnTo>
                    <a:pt x="59" y="31"/>
                  </a:lnTo>
                  <a:lnTo>
                    <a:pt x="59" y="0"/>
                  </a:lnTo>
                  <a:lnTo>
                    <a:pt x="30" y="0"/>
                  </a:lnTo>
                  <a:lnTo>
                    <a:pt x="15" y="15"/>
                  </a:lnTo>
                  <a:lnTo>
                    <a:pt x="30" y="31"/>
                  </a:lnTo>
                  <a:lnTo>
                    <a:pt x="15" y="31"/>
                  </a:lnTo>
                  <a:lnTo>
                    <a:pt x="0" y="61"/>
                  </a:lnTo>
                  <a:lnTo>
                    <a:pt x="0" y="77"/>
                  </a:lnTo>
                  <a:lnTo>
                    <a:pt x="30" y="9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19" name="Freeform 23"/>
            <p:cNvSpPr>
              <a:spLocks/>
            </p:cNvSpPr>
            <p:nvPr/>
          </p:nvSpPr>
          <p:spPr bwMode="auto">
            <a:xfrm>
              <a:off x="949089" y="2269898"/>
              <a:ext cx="9481"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20" name="Freeform 24"/>
            <p:cNvSpPr>
              <a:spLocks/>
            </p:cNvSpPr>
            <p:nvPr/>
          </p:nvSpPr>
          <p:spPr bwMode="auto">
            <a:xfrm>
              <a:off x="687681" y="2076098"/>
              <a:ext cx="287143" cy="233896"/>
            </a:xfrm>
            <a:custGeom>
              <a:avLst/>
              <a:gdLst>
                <a:gd name="T0" fmla="*/ 0 w 492"/>
                <a:gd name="T1" fmla="*/ 0 h 462"/>
                <a:gd name="T2" fmla="*/ 0 w 492"/>
                <a:gd name="T3" fmla="*/ 0 h 462"/>
                <a:gd name="T4" fmla="*/ 0 w 492"/>
                <a:gd name="T5" fmla="*/ 0 h 462"/>
                <a:gd name="T6" fmla="*/ 0 w 492"/>
                <a:gd name="T7" fmla="*/ 0 h 462"/>
                <a:gd name="T8" fmla="*/ 0 w 492"/>
                <a:gd name="T9" fmla="*/ 0 h 462"/>
                <a:gd name="T10" fmla="*/ 0 w 492"/>
                <a:gd name="T11" fmla="*/ 0 h 462"/>
                <a:gd name="T12" fmla="*/ 0 w 492"/>
                <a:gd name="T13" fmla="*/ 0 h 462"/>
                <a:gd name="T14" fmla="*/ 0 w 492"/>
                <a:gd name="T15" fmla="*/ 0 h 462"/>
                <a:gd name="T16" fmla="*/ 0 w 492"/>
                <a:gd name="T17" fmla="*/ 0 h 462"/>
                <a:gd name="T18" fmla="*/ 0 w 492"/>
                <a:gd name="T19" fmla="*/ 0 h 462"/>
                <a:gd name="T20" fmla="*/ 0 w 492"/>
                <a:gd name="T21" fmla="*/ 0 h 462"/>
                <a:gd name="T22" fmla="*/ 0 w 492"/>
                <a:gd name="T23" fmla="*/ 0 h 462"/>
                <a:gd name="T24" fmla="*/ 0 w 492"/>
                <a:gd name="T25" fmla="*/ 0 h 462"/>
                <a:gd name="T26" fmla="*/ 0 w 492"/>
                <a:gd name="T27" fmla="*/ 0 h 462"/>
                <a:gd name="T28" fmla="*/ 0 w 492"/>
                <a:gd name="T29" fmla="*/ 0 h 462"/>
                <a:gd name="T30" fmla="*/ 0 w 492"/>
                <a:gd name="T31" fmla="*/ 0 h 462"/>
                <a:gd name="T32" fmla="*/ 0 w 492"/>
                <a:gd name="T33" fmla="*/ 0 h 462"/>
                <a:gd name="T34" fmla="*/ 0 w 492"/>
                <a:gd name="T35" fmla="*/ 0 h 462"/>
                <a:gd name="T36" fmla="*/ 0 w 492"/>
                <a:gd name="T37" fmla="*/ 0 h 462"/>
                <a:gd name="T38" fmla="*/ 0 w 492"/>
                <a:gd name="T39" fmla="*/ 0 h 462"/>
                <a:gd name="T40" fmla="*/ 0 w 492"/>
                <a:gd name="T41" fmla="*/ 0 h 462"/>
                <a:gd name="T42" fmla="*/ 0 w 492"/>
                <a:gd name="T43" fmla="*/ 0 h 462"/>
                <a:gd name="T44" fmla="*/ 0 w 492"/>
                <a:gd name="T45" fmla="*/ 0 h 462"/>
                <a:gd name="T46" fmla="*/ 0 w 492"/>
                <a:gd name="T47" fmla="*/ 0 h 462"/>
                <a:gd name="T48" fmla="*/ 0 w 492"/>
                <a:gd name="T49" fmla="*/ 0 h 462"/>
                <a:gd name="T50" fmla="*/ 0 w 492"/>
                <a:gd name="T51" fmla="*/ 0 h 462"/>
                <a:gd name="T52" fmla="*/ 0 w 492"/>
                <a:gd name="T53" fmla="*/ 0 h 462"/>
                <a:gd name="T54" fmla="*/ 0 w 492"/>
                <a:gd name="T55" fmla="*/ 0 h 462"/>
                <a:gd name="T56" fmla="*/ 0 w 492"/>
                <a:gd name="T57" fmla="*/ 0 h 462"/>
                <a:gd name="T58" fmla="*/ 0 w 492"/>
                <a:gd name="T59" fmla="*/ 0 h 462"/>
                <a:gd name="T60" fmla="*/ 0 w 492"/>
                <a:gd name="T61" fmla="*/ 0 h 462"/>
                <a:gd name="T62" fmla="*/ 0 w 492"/>
                <a:gd name="T63" fmla="*/ 0 h 462"/>
                <a:gd name="T64" fmla="*/ 0 w 492"/>
                <a:gd name="T65" fmla="*/ 0 h 462"/>
                <a:gd name="T66" fmla="*/ 0 w 492"/>
                <a:gd name="T67" fmla="*/ 0 h 462"/>
                <a:gd name="T68" fmla="*/ 0 w 492"/>
                <a:gd name="T69" fmla="*/ 0 h 462"/>
                <a:gd name="T70" fmla="*/ 0 w 492"/>
                <a:gd name="T71" fmla="*/ 0 h 462"/>
                <a:gd name="T72" fmla="*/ 0 w 492"/>
                <a:gd name="T73" fmla="*/ 0 h 462"/>
                <a:gd name="T74" fmla="*/ 0 w 492"/>
                <a:gd name="T75" fmla="*/ 0 h 462"/>
                <a:gd name="T76" fmla="*/ 0 w 492"/>
                <a:gd name="T77" fmla="*/ 0 h 462"/>
                <a:gd name="T78" fmla="*/ 0 w 492"/>
                <a:gd name="T79" fmla="*/ 0 h 462"/>
                <a:gd name="T80" fmla="*/ 0 w 492"/>
                <a:gd name="T81" fmla="*/ 0 h 462"/>
                <a:gd name="T82" fmla="*/ 0 w 492"/>
                <a:gd name="T83" fmla="*/ 0 h 462"/>
                <a:gd name="T84" fmla="*/ 0 w 492"/>
                <a:gd name="T85" fmla="*/ 0 h 462"/>
                <a:gd name="T86" fmla="*/ 0 w 492"/>
                <a:gd name="T87" fmla="*/ 0 h 462"/>
                <a:gd name="T88" fmla="*/ 0 w 492"/>
                <a:gd name="T89" fmla="*/ 0 h 462"/>
                <a:gd name="T90" fmla="*/ 0 w 492"/>
                <a:gd name="T91" fmla="*/ 0 h 462"/>
                <a:gd name="T92" fmla="*/ 0 w 492"/>
                <a:gd name="T93" fmla="*/ 0 h 462"/>
                <a:gd name="T94" fmla="*/ 0 w 492"/>
                <a:gd name="T95" fmla="*/ 0 h 462"/>
                <a:gd name="T96" fmla="*/ 0 w 492"/>
                <a:gd name="T97" fmla="*/ 0 h 462"/>
                <a:gd name="T98" fmla="*/ 0 w 492"/>
                <a:gd name="T99" fmla="*/ 0 h 462"/>
                <a:gd name="T100" fmla="*/ 0 w 492"/>
                <a:gd name="T101" fmla="*/ 0 h 462"/>
                <a:gd name="T102" fmla="*/ 0 w 492"/>
                <a:gd name="T103" fmla="*/ 0 h 462"/>
                <a:gd name="T104" fmla="*/ 0 w 492"/>
                <a:gd name="T105" fmla="*/ 0 h 462"/>
                <a:gd name="T106" fmla="*/ 0 w 492"/>
                <a:gd name="T107" fmla="*/ 0 h 462"/>
                <a:gd name="T108" fmla="*/ 0 w 492"/>
                <a:gd name="T109" fmla="*/ 0 h 462"/>
                <a:gd name="T110" fmla="*/ 0 w 492"/>
                <a:gd name="T111" fmla="*/ 0 h 462"/>
                <a:gd name="T112" fmla="*/ 0 w 492"/>
                <a:gd name="T113" fmla="*/ 0 h 462"/>
                <a:gd name="T114" fmla="*/ 0 w 492"/>
                <a:gd name="T115" fmla="*/ 0 h 462"/>
                <a:gd name="T116" fmla="*/ 0 w 492"/>
                <a:gd name="T117" fmla="*/ 0 h 4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92"/>
                <a:gd name="T178" fmla="*/ 0 h 462"/>
                <a:gd name="T179" fmla="*/ 492 w 492"/>
                <a:gd name="T180" fmla="*/ 462 h 4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92" h="462">
                  <a:moveTo>
                    <a:pt x="387" y="461"/>
                  </a:moveTo>
                  <a:lnTo>
                    <a:pt x="387" y="446"/>
                  </a:lnTo>
                  <a:lnTo>
                    <a:pt x="402" y="415"/>
                  </a:lnTo>
                  <a:lnTo>
                    <a:pt x="417" y="415"/>
                  </a:lnTo>
                  <a:lnTo>
                    <a:pt x="402" y="400"/>
                  </a:lnTo>
                  <a:lnTo>
                    <a:pt x="417" y="384"/>
                  </a:lnTo>
                  <a:lnTo>
                    <a:pt x="446" y="384"/>
                  </a:lnTo>
                  <a:lnTo>
                    <a:pt x="461" y="384"/>
                  </a:lnTo>
                  <a:lnTo>
                    <a:pt x="476" y="338"/>
                  </a:lnTo>
                  <a:lnTo>
                    <a:pt x="491" y="307"/>
                  </a:lnTo>
                  <a:lnTo>
                    <a:pt x="431" y="307"/>
                  </a:lnTo>
                  <a:lnTo>
                    <a:pt x="402" y="369"/>
                  </a:lnTo>
                  <a:lnTo>
                    <a:pt x="372" y="369"/>
                  </a:lnTo>
                  <a:lnTo>
                    <a:pt x="357" y="384"/>
                  </a:lnTo>
                  <a:lnTo>
                    <a:pt x="327" y="353"/>
                  </a:lnTo>
                  <a:lnTo>
                    <a:pt x="312" y="292"/>
                  </a:lnTo>
                  <a:lnTo>
                    <a:pt x="298" y="277"/>
                  </a:lnTo>
                  <a:lnTo>
                    <a:pt x="298" y="215"/>
                  </a:lnTo>
                  <a:lnTo>
                    <a:pt x="327" y="200"/>
                  </a:lnTo>
                  <a:lnTo>
                    <a:pt x="327" y="184"/>
                  </a:lnTo>
                  <a:lnTo>
                    <a:pt x="298" y="184"/>
                  </a:lnTo>
                  <a:lnTo>
                    <a:pt x="298" y="154"/>
                  </a:lnTo>
                  <a:lnTo>
                    <a:pt x="283" y="123"/>
                  </a:lnTo>
                  <a:lnTo>
                    <a:pt x="268" y="92"/>
                  </a:lnTo>
                  <a:lnTo>
                    <a:pt x="238" y="92"/>
                  </a:lnTo>
                  <a:lnTo>
                    <a:pt x="223" y="108"/>
                  </a:lnTo>
                  <a:lnTo>
                    <a:pt x="193" y="31"/>
                  </a:lnTo>
                  <a:lnTo>
                    <a:pt x="164" y="31"/>
                  </a:lnTo>
                  <a:lnTo>
                    <a:pt x="164" y="46"/>
                  </a:lnTo>
                  <a:lnTo>
                    <a:pt x="119" y="31"/>
                  </a:lnTo>
                  <a:lnTo>
                    <a:pt x="45" y="15"/>
                  </a:lnTo>
                  <a:lnTo>
                    <a:pt x="0" y="0"/>
                  </a:lnTo>
                  <a:lnTo>
                    <a:pt x="15" y="77"/>
                  </a:lnTo>
                  <a:lnTo>
                    <a:pt x="30" y="92"/>
                  </a:lnTo>
                  <a:lnTo>
                    <a:pt x="45" y="123"/>
                  </a:lnTo>
                  <a:lnTo>
                    <a:pt x="30" y="123"/>
                  </a:lnTo>
                  <a:lnTo>
                    <a:pt x="45" y="154"/>
                  </a:lnTo>
                  <a:lnTo>
                    <a:pt x="60" y="169"/>
                  </a:lnTo>
                  <a:lnTo>
                    <a:pt x="60" y="200"/>
                  </a:lnTo>
                  <a:lnTo>
                    <a:pt x="89" y="246"/>
                  </a:lnTo>
                  <a:lnTo>
                    <a:pt x="104" y="246"/>
                  </a:lnTo>
                  <a:lnTo>
                    <a:pt x="89" y="215"/>
                  </a:lnTo>
                  <a:lnTo>
                    <a:pt x="74" y="108"/>
                  </a:lnTo>
                  <a:lnTo>
                    <a:pt x="45" y="77"/>
                  </a:lnTo>
                  <a:lnTo>
                    <a:pt x="45" y="31"/>
                  </a:lnTo>
                  <a:lnTo>
                    <a:pt x="74" y="61"/>
                  </a:lnTo>
                  <a:lnTo>
                    <a:pt x="89" y="123"/>
                  </a:lnTo>
                  <a:lnTo>
                    <a:pt x="89" y="154"/>
                  </a:lnTo>
                  <a:lnTo>
                    <a:pt x="104" y="169"/>
                  </a:lnTo>
                  <a:lnTo>
                    <a:pt x="134" y="215"/>
                  </a:lnTo>
                  <a:lnTo>
                    <a:pt x="149" y="215"/>
                  </a:lnTo>
                  <a:lnTo>
                    <a:pt x="164" y="292"/>
                  </a:lnTo>
                  <a:lnTo>
                    <a:pt x="164" y="323"/>
                  </a:lnTo>
                  <a:lnTo>
                    <a:pt x="193" y="353"/>
                  </a:lnTo>
                  <a:lnTo>
                    <a:pt x="238" y="400"/>
                  </a:lnTo>
                  <a:lnTo>
                    <a:pt x="312" y="430"/>
                  </a:lnTo>
                  <a:lnTo>
                    <a:pt x="342" y="430"/>
                  </a:lnTo>
                  <a:lnTo>
                    <a:pt x="357" y="430"/>
                  </a:lnTo>
                  <a:lnTo>
                    <a:pt x="387" y="46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21" name="Freeform 25"/>
            <p:cNvSpPr>
              <a:spLocks/>
            </p:cNvSpPr>
            <p:nvPr/>
          </p:nvSpPr>
          <p:spPr bwMode="auto">
            <a:xfrm>
              <a:off x="999203" y="2215099"/>
              <a:ext cx="105647" cy="38760"/>
            </a:xfrm>
            <a:custGeom>
              <a:avLst/>
              <a:gdLst>
                <a:gd name="T0" fmla="*/ 0 w 180"/>
                <a:gd name="T1" fmla="*/ 0 h 78"/>
                <a:gd name="T2" fmla="*/ 0 w 180"/>
                <a:gd name="T3" fmla="*/ 0 h 78"/>
                <a:gd name="T4" fmla="*/ 0 w 180"/>
                <a:gd name="T5" fmla="*/ 0 h 78"/>
                <a:gd name="T6" fmla="*/ 0 w 180"/>
                <a:gd name="T7" fmla="*/ 0 h 78"/>
                <a:gd name="T8" fmla="*/ 0 w 180"/>
                <a:gd name="T9" fmla="*/ 0 h 78"/>
                <a:gd name="T10" fmla="*/ 0 w 180"/>
                <a:gd name="T11" fmla="*/ 0 h 78"/>
                <a:gd name="T12" fmla="*/ 0 w 180"/>
                <a:gd name="T13" fmla="*/ 0 h 78"/>
                <a:gd name="T14" fmla="*/ 0 w 180"/>
                <a:gd name="T15" fmla="*/ 0 h 78"/>
                <a:gd name="T16" fmla="*/ 0 w 180"/>
                <a:gd name="T17" fmla="*/ 0 h 78"/>
                <a:gd name="T18" fmla="*/ 0 w 180"/>
                <a:gd name="T19" fmla="*/ 0 h 78"/>
                <a:gd name="T20" fmla="*/ 0 w 180"/>
                <a:gd name="T21" fmla="*/ 0 h 78"/>
                <a:gd name="T22" fmla="*/ 0 w 180"/>
                <a:gd name="T23" fmla="*/ 0 h 78"/>
                <a:gd name="T24" fmla="*/ 0 w 180"/>
                <a:gd name="T25" fmla="*/ 0 h 78"/>
                <a:gd name="T26" fmla="*/ 0 w 180"/>
                <a:gd name="T27" fmla="*/ 0 h 78"/>
                <a:gd name="T28" fmla="*/ 0 w 180"/>
                <a:gd name="T29" fmla="*/ 0 h 78"/>
                <a:gd name="T30" fmla="*/ 0 w 180"/>
                <a:gd name="T31" fmla="*/ 0 h 78"/>
                <a:gd name="T32" fmla="*/ 0 w 180"/>
                <a:gd name="T33" fmla="*/ 0 h 78"/>
                <a:gd name="T34" fmla="*/ 0 w 180"/>
                <a:gd name="T35" fmla="*/ 0 h 78"/>
                <a:gd name="T36" fmla="*/ 0 w 180"/>
                <a:gd name="T37" fmla="*/ 0 h 78"/>
                <a:gd name="T38" fmla="*/ 0 w 180"/>
                <a:gd name="T39" fmla="*/ 0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0"/>
                <a:gd name="T61" fmla="*/ 0 h 78"/>
                <a:gd name="T62" fmla="*/ 180 w 180"/>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0" h="78">
                  <a:moveTo>
                    <a:pt x="0" y="31"/>
                  </a:moveTo>
                  <a:lnTo>
                    <a:pt x="15" y="31"/>
                  </a:lnTo>
                  <a:lnTo>
                    <a:pt x="15" y="15"/>
                  </a:lnTo>
                  <a:lnTo>
                    <a:pt x="45" y="15"/>
                  </a:lnTo>
                  <a:lnTo>
                    <a:pt x="75" y="31"/>
                  </a:lnTo>
                  <a:lnTo>
                    <a:pt x="90" y="31"/>
                  </a:lnTo>
                  <a:lnTo>
                    <a:pt x="104" y="46"/>
                  </a:lnTo>
                  <a:lnTo>
                    <a:pt x="119" y="62"/>
                  </a:lnTo>
                  <a:lnTo>
                    <a:pt x="119" y="77"/>
                  </a:lnTo>
                  <a:lnTo>
                    <a:pt x="179" y="77"/>
                  </a:lnTo>
                  <a:lnTo>
                    <a:pt x="179" y="62"/>
                  </a:lnTo>
                  <a:lnTo>
                    <a:pt x="164" y="62"/>
                  </a:lnTo>
                  <a:lnTo>
                    <a:pt x="149" y="62"/>
                  </a:lnTo>
                  <a:lnTo>
                    <a:pt x="149" y="46"/>
                  </a:lnTo>
                  <a:lnTo>
                    <a:pt x="134" y="46"/>
                  </a:lnTo>
                  <a:lnTo>
                    <a:pt x="104" y="15"/>
                  </a:lnTo>
                  <a:lnTo>
                    <a:pt x="90" y="15"/>
                  </a:lnTo>
                  <a:lnTo>
                    <a:pt x="45" y="0"/>
                  </a:lnTo>
                  <a:lnTo>
                    <a:pt x="15" y="0"/>
                  </a:lnTo>
                  <a:lnTo>
                    <a:pt x="0" y="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22" name="Freeform 26"/>
            <p:cNvSpPr>
              <a:spLocks/>
            </p:cNvSpPr>
            <p:nvPr/>
          </p:nvSpPr>
          <p:spPr bwMode="auto">
            <a:xfrm>
              <a:off x="1010039" y="2231138"/>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23" name="Freeform 27"/>
            <p:cNvSpPr>
              <a:spLocks/>
            </p:cNvSpPr>
            <p:nvPr/>
          </p:nvSpPr>
          <p:spPr bwMode="auto">
            <a:xfrm>
              <a:off x="1061508" y="2269898"/>
              <a:ext cx="17608" cy="8019"/>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60000 65536"/>
                <a:gd name="T13" fmla="*/ 0 60000 65536"/>
                <a:gd name="T14" fmla="*/ 0 60000 65536"/>
                <a:gd name="T15" fmla="*/ 0 60000 65536"/>
                <a:gd name="T16" fmla="*/ 0 60000 65536"/>
                <a:gd name="T17" fmla="*/ 0 60000 65536"/>
                <a:gd name="T18" fmla="*/ 0 w 30"/>
                <a:gd name="T19" fmla="*/ 0 h 17"/>
                <a:gd name="T20" fmla="*/ 30 w 30"/>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30" h="17">
                  <a:moveTo>
                    <a:pt x="0" y="16"/>
                  </a:moveTo>
                  <a:lnTo>
                    <a:pt x="15" y="16"/>
                  </a:lnTo>
                  <a:lnTo>
                    <a:pt x="29" y="16"/>
                  </a:lnTo>
                  <a:lnTo>
                    <a:pt x="29" y="0"/>
                  </a:lnTo>
                  <a:lnTo>
                    <a:pt x="0" y="0"/>
                  </a:lnTo>
                  <a:lnTo>
                    <a:pt x="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24" name="Freeform 28"/>
            <p:cNvSpPr>
              <a:spLocks/>
            </p:cNvSpPr>
            <p:nvPr/>
          </p:nvSpPr>
          <p:spPr bwMode="auto">
            <a:xfrm>
              <a:off x="1096723" y="2253859"/>
              <a:ext cx="35216" cy="32077"/>
            </a:xfrm>
            <a:custGeom>
              <a:avLst/>
              <a:gdLst>
                <a:gd name="T0" fmla="*/ 0 w 61"/>
                <a:gd name="T1" fmla="*/ 0 h 63"/>
                <a:gd name="T2" fmla="*/ 0 w 61"/>
                <a:gd name="T3" fmla="*/ 0 h 63"/>
                <a:gd name="T4" fmla="*/ 0 w 61"/>
                <a:gd name="T5" fmla="*/ 0 h 63"/>
                <a:gd name="T6" fmla="*/ 0 w 61"/>
                <a:gd name="T7" fmla="*/ 0 h 63"/>
                <a:gd name="T8" fmla="*/ 0 w 61"/>
                <a:gd name="T9" fmla="*/ 0 h 63"/>
                <a:gd name="T10" fmla="*/ 0 w 61"/>
                <a:gd name="T11" fmla="*/ 0 h 63"/>
                <a:gd name="T12" fmla="*/ 0 w 61"/>
                <a:gd name="T13" fmla="*/ 0 h 63"/>
                <a:gd name="T14" fmla="*/ 0 w 61"/>
                <a:gd name="T15" fmla="*/ 0 h 63"/>
                <a:gd name="T16" fmla="*/ 0 w 61"/>
                <a:gd name="T17" fmla="*/ 0 h 63"/>
                <a:gd name="T18" fmla="*/ 0 w 61"/>
                <a:gd name="T19" fmla="*/ 0 h 63"/>
                <a:gd name="T20" fmla="*/ 0 w 61"/>
                <a:gd name="T21" fmla="*/ 0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63"/>
                <a:gd name="T35" fmla="*/ 61 w 61"/>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63">
                  <a:moveTo>
                    <a:pt x="60" y="62"/>
                  </a:moveTo>
                  <a:lnTo>
                    <a:pt x="60" y="31"/>
                  </a:lnTo>
                  <a:lnTo>
                    <a:pt x="60" y="16"/>
                  </a:lnTo>
                  <a:lnTo>
                    <a:pt x="45" y="16"/>
                  </a:lnTo>
                  <a:lnTo>
                    <a:pt x="30" y="0"/>
                  </a:lnTo>
                  <a:lnTo>
                    <a:pt x="30" y="16"/>
                  </a:lnTo>
                  <a:lnTo>
                    <a:pt x="45" y="31"/>
                  </a:lnTo>
                  <a:lnTo>
                    <a:pt x="0" y="31"/>
                  </a:lnTo>
                  <a:lnTo>
                    <a:pt x="15" y="47"/>
                  </a:lnTo>
                  <a:lnTo>
                    <a:pt x="45" y="47"/>
                  </a:lnTo>
                  <a:lnTo>
                    <a:pt x="60" y="6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25" name="Freeform 29"/>
            <p:cNvSpPr>
              <a:spLocks/>
            </p:cNvSpPr>
            <p:nvPr/>
          </p:nvSpPr>
          <p:spPr bwMode="auto">
            <a:xfrm>
              <a:off x="1061508" y="2199060"/>
              <a:ext cx="10836"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0" y="16"/>
                  </a:lnTo>
                  <a:lnTo>
                    <a:pt x="16" y="16"/>
                  </a:lnTo>
                  <a:lnTo>
                    <a:pt x="16" y="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26" name="Line 30"/>
            <p:cNvSpPr>
              <a:spLocks noChangeShapeType="1"/>
            </p:cNvSpPr>
            <p:nvPr/>
          </p:nvSpPr>
          <p:spPr bwMode="auto">
            <a:xfrm>
              <a:off x="1114331" y="2239157"/>
              <a:ext cx="0" cy="8019"/>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427" name="Freeform 31"/>
            <p:cNvSpPr>
              <a:spLocks/>
            </p:cNvSpPr>
            <p:nvPr/>
          </p:nvSpPr>
          <p:spPr bwMode="auto">
            <a:xfrm>
              <a:off x="653819" y="1493362"/>
              <a:ext cx="694831" cy="497197"/>
            </a:xfrm>
            <a:custGeom>
              <a:avLst/>
              <a:gdLst>
                <a:gd name="T0" fmla="*/ 0 w 1193"/>
                <a:gd name="T1" fmla="*/ 0 h 985"/>
                <a:gd name="T2" fmla="*/ 0 w 1193"/>
                <a:gd name="T3" fmla="*/ 0 h 985"/>
                <a:gd name="T4" fmla="*/ 0 w 1193"/>
                <a:gd name="T5" fmla="*/ 0 h 985"/>
                <a:gd name="T6" fmla="*/ 0 w 1193"/>
                <a:gd name="T7" fmla="*/ 0 h 985"/>
                <a:gd name="T8" fmla="*/ 0 w 1193"/>
                <a:gd name="T9" fmla="*/ 0 h 985"/>
                <a:gd name="T10" fmla="*/ 0 w 1193"/>
                <a:gd name="T11" fmla="*/ 0 h 985"/>
                <a:gd name="T12" fmla="*/ 0 w 1193"/>
                <a:gd name="T13" fmla="*/ 0 h 985"/>
                <a:gd name="T14" fmla="*/ 0 w 1193"/>
                <a:gd name="T15" fmla="*/ 0 h 985"/>
                <a:gd name="T16" fmla="*/ 0 w 1193"/>
                <a:gd name="T17" fmla="*/ 0 h 985"/>
                <a:gd name="T18" fmla="*/ 0 w 1193"/>
                <a:gd name="T19" fmla="*/ 0 h 985"/>
                <a:gd name="T20" fmla="*/ 0 w 1193"/>
                <a:gd name="T21" fmla="*/ 0 h 985"/>
                <a:gd name="T22" fmla="*/ 0 w 1193"/>
                <a:gd name="T23" fmla="*/ 0 h 985"/>
                <a:gd name="T24" fmla="*/ 0 w 1193"/>
                <a:gd name="T25" fmla="*/ 0 h 985"/>
                <a:gd name="T26" fmla="*/ 0 w 1193"/>
                <a:gd name="T27" fmla="*/ 0 h 985"/>
                <a:gd name="T28" fmla="*/ 0 w 1193"/>
                <a:gd name="T29" fmla="*/ 0 h 985"/>
                <a:gd name="T30" fmla="*/ 0 w 1193"/>
                <a:gd name="T31" fmla="*/ 0 h 985"/>
                <a:gd name="T32" fmla="*/ 0 w 1193"/>
                <a:gd name="T33" fmla="*/ 0 h 985"/>
                <a:gd name="T34" fmla="*/ 0 w 1193"/>
                <a:gd name="T35" fmla="*/ 0 h 985"/>
                <a:gd name="T36" fmla="*/ 0 w 1193"/>
                <a:gd name="T37" fmla="*/ 0 h 985"/>
                <a:gd name="T38" fmla="*/ 0 w 1193"/>
                <a:gd name="T39" fmla="*/ 0 h 985"/>
                <a:gd name="T40" fmla="*/ 0 w 1193"/>
                <a:gd name="T41" fmla="*/ 0 h 985"/>
                <a:gd name="T42" fmla="*/ 0 w 1193"/>
                <a:gd name="T43" fmla="*/ 0 h 985"/>
                <a:gd name="T44" fmla="*/ 0 w 1193"/>
                <a:gd name="T45" fmla="*/ 0 h 985"/>
                <a:gd name="T46" fmla="*/ 0 w 1193"/>
                <a:gd name="T47" fmla="*/ 0 h 985"/>
                <a:gd name="T48" fmla="*/ 0 w 1193"/>
                <a:gd name="T49" fmla="*/ 0 h 985"/>
                <a:gd name="T50" fmla="*/ 0 w 1193"/>
                <a:gd name="T51" fmla="*/ 0 h 985"/>
                <a:gd name="T52" fmla="*/ 0 w 1193"/>
                <a:gd name="T53" fmla="*/ 0 h 985"/>
                <a:gd name="T54" fmla="*/ 0 w 1193"/>
                <a:gd name="T55" fmla="*/ 0 h 985"/>
                <a:gd name="T56" fmla="*/ 0 w 1193"/>
                <a:gd name="T57" fmla="*/ 0 h 985"/>
                <a:gd name="T58" fmla="*/ 0 w 1193"/>
                <a:gd name="T59" fmla="*/ 0 h 985"/>
                <a:gd name="T60" fmla="*/ 0 w 1193"/>
                <a:gd name="T61" fmla="*/ 0 h 985"/>
                <a:gd name="T62" fmla="*/ 0 w 1193"/>
                <a:gd name="T63" fmla="*/ 0 h 985"/>
                <a:gd name="T64" fmla="*/ 0 w 1193"/>
                <a:gd name="T65" fmla="*/ 0 h 985"/>
                <a:gd name="T66" fmla="*/ 0 w 1193"/>
                <a:gd name="T67" fmla="*/ 0 h 985"/>
                <a:gd name="T68" fmla="*/ 0 w 1193"/>
                <a:gd name="T69" fmla="*/ 0 h 985"/>
                <a:gd name="T70" fmla="*/ 0 w 1193"/>
                <a:gd name="T71" fmla="*/ 0 h 985"/>
                <a:gd name="T72" fmla="*/ 0 w 1193"/>
                <a:gd name="T73" fmla="*/ 0 h 985"/>
                <a:gd name="T74" fmla="*/ 0 w 1193"/>
                <a:gd name="T75" fmla="*/ 0 h 985"/>
                <a:gd name="T76" fmla="*/ 0 w 1193"/>
                <a:gd name="T77" fmla="*/ 0 h 985"/>
                <a:gd name="T78" fmla="*/ 0 w 1193"/>
                <a:gd name="T79" fmla="*/ 0 h 985"/>
                <a:gd name="T80" fmla="*/ 0 w 1193"/>
                <a:gd name="T81" fmla="*/ 0 h 985"/>
                <a:gd name="T82" fmla="*/ 0 w 1193"/>
                <a:gd name="T83" fmla="*/ 0 h 985"/>
                <a:gd name="T84" fmla="*/ 0 w 1193"/>
                <a:gd name="T85" fmla="*/ 0 h 985"/>
                <a:gd name="T86" fmla="*/ 0 w 1193"/>
                <a:gd name="T87" fmla="*/ 0 h 985"/>
                <a:gd name="T88" fmla="*/ 0 w 1193"/>
                <a:gd name="T89" fmla="*/ 0 h 985"/>
                <a:gd name="T90" fmla="*/ 0 w 1193"/>
                <a:gd name="T91" fmla="*/ 0 h 985"/>
                <a:gd name="T92" fmla="*/ 0 w 1193"/>
                <a:gd name="T93" fmla="*/ 0 h 985"/>
                <a:gd name="T94" fmla="*/ 0 w 1193"/>
                <a:gd name="T95" fmla="*/ 0 h 985"/>
                <a:gd name="T96" fmla="*/ 0 w 1193"/>
                <a:gd name="T97" fmla="*/ 0 h 985"/>
                <a:gd name="T98" fmla="*/ 0 w 1193"/>
                <a:gd name="T99" fmla="*/ 0 h 985"/>
                <a:gd name="T100" fmla="*/ 0 w 1193"/>
                <a:gd name="T101" fmla="*/ 0 h 985"/>
                <a:gd name="T102" fmla="*/ 0 w 1193"/>
                <a:gd name="T103" fmla="*/ 0 h 985"/>
                <a:gd name="T104" fmla="*/ 0 w 1193"/>
                <a:gd name="T105" fmla="*/ 0 h 985"/>
                <a:gd name="T106" fmla="*/ 0 w 1193"/>
                <a:gd name="T107" fmla="*/ 0 h 985"/>
                <a:gd name="T108" fmla="*/ 0 w 1193"/>
                <a:gd name="T109" fmla="*/ 0 h 985"/>
                <a:gd name="T110" fmla="*/ 0 w 1193"/>
                <a:gd name="T111" fmla="*/ 0 h 985"/>
                <a:gd name="T112" fmla="*/ 0 w 1193"/>
                <a:gd name="T113" fmla="*/ 0 h 9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93"/>
                <a:gd name="T172" fmla="*/ 0 h 985"/>
                <a:gd name="T173" fmla="*/ 1193 w 1193"/>
                <a:gd name="T174" fmla="*/ 985 h 98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93" h="985">
                  <a:moveTo>
                    <a:pt x="765" y="939"/>
                  </a:moveTo>
                  <a:lnTo>
                    <a:pt x="765" y="954"/>
                  </a:lnTo>
                  <a:lnTo>
                    <a:pt x="765" y="969"/>
                  </a:lnTo>
                  <a:lnTo>
                    <a:pt x="751" y="969"/>
                  </a:lnTo>
                  <a:lnTo>
                    <a:pt x="736" y="969"/>
                  </a:lnTo>
                  <a:lnTo>
                    <a:pt x="692" y="984"/>
                  </a:lnTo>
                  <a:lnTo>
                    <a:pt x="706" y="954"/>
                  </a:lnTo>
                  <a:lnTo>
                    <a:pt x="721" y="954"/>
                  </a:lnTo>
                  <a:lnTo>
                    <a:pt x="736" y="939"/>
                  </a:lnTo>
                  <a:lnTo>
                    <a:pt x="736" y="908"/>
                  </a:lnTo>
                  <a:lnTo>
                    <a:pt x="736" y="923"/>
                  </a:lnTo>
                  <a:lnTo>
                    <a:pt x="765" y="923"/>
                  </a:lnTo>
                  <a:lnTo>
                    <a:pt x="751" y="893"/>
                  </a:lnTo>
                  <a:lnTo>
                    <a:pt x="736" y="878"/>
                  </a:lnTo>
                  <a:lnTo>
                    <a:pt x="706" y="878"/>
                  </a:lnTo>
                  <a:lnTo>
                    <a:pt x="706" y="833"/>
                  </a:lnTo>
                  <a:lnTo>
                    <a:pt x="692" y="833"/>
                  </a:lnTo>
                  <a:lnTo>
                    <a:pt x="692" y="802"/>
                  </a:lnTo>
                  <a:lnTo>
                    <a:pt x="648" y="802"/>
                  </a:lnTo>
                  <a:lnTo>
                    <a:pt x="633" y="802"/>
                  </a:lnTo>
                  <a:lnTo>
                    <a:pt x="618" y="817"/>
                  </a:lnTo>
                  <a:lnTo>
                    <a:pt x="530" y="787"/>
                  </a:lnTo>
                  <a:lnTo>
                    <a:pt x="500" y="787"/>
                  </a:lnTo>
                  <a:lnTo>
                    <a:pt x="368" y="757"/>
                  </a:lnTo>
                  <a:lnTo>
                    <a:pt x="221" y="742"/>
                  </a:lnTo>
                  <a:lnTo>
                    <a:pt x="118" y="712"/>
                  </a:lnTo>
                  <a:lnTo>
                    <a:pt x="103" y="696"/>
                  </a:lnTo>
                  <a:lnTo>
                    <a:pt x="59" y="651"/>
                  </a:lnTo>
                  <a:lnTo>
                    <a:pt x="74" y="606"/>
                  </a:lnTo>
                  <a:lnTo>
                    <a:pt x="59" y="545"/>
                  </a:lnTo>
                  <a:lnTo>
                    <a:pt x="88" y="500"/>
                  </a:lnTo>
                  <a:lnTo>
                    <a:pt x="88" y="484"/>
                  </a:lnTo>
                  <a:lnTo>
                    <a:pt x="74" y="454"/>
                  </a:lnTo>
                  <a:lnTo>
                    <a:pt x="74" y="394"/>
                  </a:lnTo>
                  <a:lnTo>
                    <a:pt x="59" y="363"/>
                  </a:lnTo>
                  <a:lnTo>
                    <a:pt x="29" y="363"/>
                  </a:lnTo>
                  <a:lnTo>
                    <a:pt x="15" y="318"/>
                  </a:lnTo>
                  <a:lnTo>
                    <a:pt x="0" y="318"/>
                  </a:lnTo>
                  <a:lnTo>
                    <a:pt x="0" y="303"/>
                  </a:lnTo>
                  <a:lnTo>
                    <a:pt x="206" y="0"/>
                  </a:lnTo>
                  <a:lnTo>
                    <a:pt x="280" y="45"/>
                  </a:lnTo>
                  <a:lnTo>
                    <a:pt x="338" y="45"/>
                  </a:lnTo>
                  <a:lnTo>
                    <a:pt x="353" y="45"/>
                  </a:lnTo>
                  <a:lnTo>
                    <a:pt x="368" y="61"/>
                  </a:lnTo>
                  <a:lnTo>
                    <a:pt x="397" y="45"/>
                  </a:lnTo>
                  <a:lnTo>
                    <a:pt x="412" y="76"/>
                  </a:lnTo>
                  <a:lnTo>
                    <a:pt x="427" y="91"/>
                  </a:lnTo>
                  <a:lnTo>
                    <a:pt x="456" y="91"/>
                  </a:lnTo>
                  <a:lnTo>
                    <a:pt x="530" y="167"/>
                  </a:lnTo>
                  <a:lnTo>
                    <a:pt x="515" y="167"/>
                  </a:lnTo>
                  <a:lnTo>
                    <a:pt x="559" y="197"/>
                  </a:lnTo>
                  <a:lnTo>
                    <a:pt x="574" y="242"/>
                  </a:lnTo>
                  <a:lnTo>
                    <a:pt x="589" y="212"/>
                  </a:lnTo>
                  <a:lnTo>
                    <a:pt x="633" y="197"/>
                  </a:lnTo>
                  <a:lnTo>
                    <a:pt x="603" y="182"/>
                  </a:lnTo>
                  <a:lnTo>
                    <a:pt x="648" y="182"/>
                  </a:lnTo>
                  <a:lnTo>
                    <a:pt x="648" y="197"/>
                  </a:lnTo>
                  <a:lnTo>
                    <a:pt x="692" y="242"/>
                  </a:lnTo>
                  <a:lnTo>
                    <a:pt x="692" y="227"/>
                  </a:lnTo>
                  <a:lnTo>
                    <a:pt x="706" y="242"/>
                  </a:lnTo>
                  <a:lnTo>
                    <a:pt x="736" y="227"/>
                  </a:lnTo>
                  <a:lnTo>
                    <a:pt x="736" y="288"/>
                  </a:lnTo>
                  <a:lnTo>
                    <a:pt x="751" y="288"/>
                  </a:lnTo>
                  <a:lnTo>
                    <a:pt x="751" y="257"/>
                  </a:lnTo>
                  <a:lnTo>
                    <a:pt x="795" y="242"/>
                  </a:lnTo>
                  <a:lnTo>
                    <a:pt x="795" y="167"/>
                  </a:lnTo>
                  <a:lnTo>
                    <a:pt x="839" y="121"/>
                  </a:lnTo>
                  <a:lnTo>
                    <a:pt x="854" y="151"/>
                  </a:lnTo>
                  <a:lnTo>
                    <a:pt x="854" y="167"/>
                  </a:lnTo>
                  <a:lnTo>
                    <a:pt x="854" y="197"/>
                  </a:lnTo>
                  <a:lnTo>
                    <a:pt x="839" y="197"/>
                  </a:lnTo>
                  <a:lnTo>
                    <a:pt x="854" y="227"/>
                  </a:lnTo>
                  <a:lnTo>
                    <a:pt x="868" y="227"/>
                  </a:lnTo>
                  <a:lnTo>
                    <a:pt x="868" y="242"/>
                  </a:lnTo>
                  <a:lnTo>
                    <a:pt x="854" y="272"/>
                  </a:lnTo>
                  <a:lnTo>
                    <a:pt x="868" y="288"/>
                  </a:lnTo>
                  <a:lnTo>
                    <a:pt x="912" y="257"/>
                  </a:lnTo>
                  <a:lnTo>
                    <a:pt x="927" y="227"/>
                  </a:lnTo>
                  <a:lnTo>
                    <a:pt x="957" y="257"/>
                  </a:lnTo>
                  <a:lnTo>
                    <a:pt x="927" y="318"/>
                  </a:lnTo>
                  <a:lnTo>
                    <a:pt x="898" y="318"/>
                  </a:lnTo>
                  <a:lnTo>
                    <a:pt x="854" y="318"/>
                  </a:lnTo>
                  <a:lnTo>
                    <a:pt x="868" y="333"/>
                  </a:lnTo>
                  <a:lnTo>
                    <a:pt x="824" y="348"/>
                  </a:lnTo>
                  <a:lnTo>
                    <a:pt x="809" y="378"/>
                  </a:lnTo>
                  <a:lnTo>
                    <a:pt x="765" y="378"/>
                  </a:lnTo>
                  <a:lnTo>
                    <a:pt x="751" y="409"/>
                  </a:lnTo>
                  <a:lnTo>
                    <a:pt x="736" y="409"/>
                  </a:lnTo>
                  <a:lnTo>
                    <a:pt x="706" y="424"/>
                  </a:lnTo>
                  <a:lnTo>
                    <a:pt x="662" y="469"/>
                  </a:lnTo>
                  <a:lnTo>
                    <a:pt x="648" y="515"/>
                  </a:lnTo>
                  <a:lnTo>
                    <a:pt x="662" y="530"/>
                  </a:lnTo>
                  <a:lnTo>
                    <a:pt x="662" y="575"/>
                  </a:lnTo>
                  <a:lnTo>
                    <a:pt x="692" y="575"/>
                  </a:lnTo>
                  <a:lnTo>
                    <a:pt x="751" y="636"/>
                  </a:lnTo>
                  <a:lnTo>
                    <a:pt x="765" y="636"/>
                  </a:lnTo>
                  <a:lnTo>
                    <a:pt x="795" y="666"/>
                  </a:lnTo>
                  <a:lnTo>
                    <a:pt x="780" y="681"/>
                  </a:lnTo>
                  <a:lnTo>
                    <a:pt x="795" y="696"/>
                  </a:lnTo>
                  <a:lnTo>
                    <a:pt x="765" y="712"/>
                  </a:lnTo>
                  <a:lnTo>
                    <a:pt x="795" y="757"/>
                  </a:lnTo>
                  <a:lnTo>
                    <a:pt x="809" y="757"/>
                  </a:lnTo>
                  <a:lnTo>
                    <a:pt x="824" y="757"/>
                  </a:lnTo>
                  <a:lnTo>
                    <a:pt x="839" y="727"/>
                  </a:lnTo>
                  <a:lnTo>
                    <a:pt x="854" y="696"/>
                  </a:lnTo>
                  <a:lnTo>
                    <a:pt x="839" y="681"/>
                  </a:lnTo>
                  <a:lnTo>
                    <a:pt x="883" y="651"/>
                  </a:lnTo>
                  <a:lnTo>
                    <a:pt x="898" y="590"/>
                  </a:lnTo>
                  <a:lnTo>
                    <a:pt x="868" y="575"/>
                  </a:lnTo>
                  <a:lnTo>
                    <a:pt x="883" y="560"/>
                  </a:lnTo>
                  <a:lnTo>
                    <a:pt x="898" y="560"/>
                  </a:lnTo>
                  <a:lnTo>
                    <a:pt x="927" y="454"/>
                  </a:lnTo>
                  <a:lnTo>
                    <a:pt x="957" y="454"/>
                  </a:lnTo>
                  <a:lnTo>
                    <a:pt x="1001" y="484"/>
                  </a:lnTo>
                  <a:lnTo>
                    <a:pt x="1015" y="530"/>
                  </a:lnTo>
                  <a:lnTo>
                    <a:pt x="1030" y="530"/>
                  </a:lnTo>
                  <a:lnTo>
                    <a:pt x="1015" y="590"/>
                  </a:lnTo>
                  <a:lnTo>
                    <a:pt x="1060" y="606"/>
                  </a:lnTo>
                  <a:lnTo>
                    <a:pt x="1104" y="575"/>
                  </a:lnTo>
                  <a:lnTo>
                    <a:pt x="1118" y="651"/>
                  </a:lnTo>
                  <a:lnTo>
                    <a:pt x="1118" y="666"/>
                  </a:lnTo>
                  <a:lnTo>
                    <a:pt x="1118" y="681"/>
                  </a:lnTo>
                  <a:lnTo>
                    <a:pt x="1163" y="712"/>
                  </a:lnTo>
                  <a:lnTo>
                    <a:pt x="1163" y="727"/>
                  </a:lnTo>
                  <a:lnTo>
                    <a:pt x="1192" y="742"/>
                  </a:lnTo>
                  <a:lnTo>
                    <a:pt x="1177" y="787"/>
                  </a:lnTo>
                  <a:lnTo>
                    <a:pt x="1163" y="802"/>
                  </a:lnTo>
                  <a:lnTo>
                    <a:pt x="1133" y="802"/>
                  </a:lnTo>
                  <a:lnTo>
                    <a:pt x="1118" y="833"/>
                  </a:lnTo>
                  <a:lnTo>
                    <a:pt x="1089" y="833"/>
                  </a:lnTo>
                  <a:lnTo>
                    <a:pt x="1074" y="833"/>
                  </a:lnTo>
                  <a:lnTo>
                    <a:pt x="1089" y="833"/>
                  </a:lnTo>
                  <a:lnTo>
                    <a:pt x="1074" y="833"/>
                  </a:lnTo>
                  <a:lnTo>
                    <a:pt x="1030" y="817"/>
                  </a:lnTo>
                  <a:lnTo>
                    <a:pt x="986" y="833"/>
                  </a:lnTo>
                  <a:lnTo>
                    <a:pt x="971" y="833"/>
                  </a:lnTo>
                  <a:lnTo>
                    <a:pt x="927" y="878"/>
                  </a:lnTo>
                  <a:lnTo>
                    <a:pt x="898" y="893"/>
                  </a:lnTo>
                  <a:lnTo>
                    <a:pt x="927" y="878"/>
                  </a:lnTo>
                  <a:lnTo>
                    <a:pt x="971" y="848"/>
                  </a:lnTo>
                  <a:lnTo>
                    <a:pt x="986" y="848"/>
                  </a:lnTo>
                  <a:lnTo>
                    <a:pt x="1015" y="833"/>
                  </a:lnTo>
                  <a:lnTo>
                    <a:pt x="1030" y="848"/>
                  </a:lnTo>
                  <a:lnTo>
                    <a:pt x="1015" y="863"/>
                  </a:lnTo>
                  <a:lnTo>
                    <a:pt x="1001" y="863"/>
                  </a:lnTo>
                  <a:lnTo>
                    <a:pt x="1001" y="878"/>
                  </a:lnTo>
                  <a:lnTo>
                    <a:pt x="1015" y="878"/>
                  </a:lnTo>
                  <a:lnTo>
                    <a:pt x="1001" y="893"/>
                  </a:lnTo>
                  <a:lnTo>
                    <a:pt x="1015" y="908"/>
                  </a:lnTo>
                  <a:lnTo>
                    <a:pt x="1015" y="923"/>
                  </a:lnTo>
                  <a:lnTo>
                    <a:pt x="1060" y="923"/>
                  </a:lnTo>
                  <a:lnTo>
                    <a:pt x="1060" y="939"/>
                  </a:lnTo>
                  <a:lnTo>
                    <a:pt x="1015" y="954"/>
                  </a:lnTo>
                  <a:lnTo>
                    <a:pt x="986" y="984"/>
                  </a:lnTo>
                  <a:lnTo>
                    <a:pt x="986" y="969"/>
                  </a:lnTo>
                  <a:lnTo>
                    <a:pt x="1015" y="939"/>
                  </a:lnTo>
                  <a:lnTo>
                    <a:pt x="1001" y="923"/>
                  </a:lnTo>
                  <a:lnTo>
                    <a:pt x="971" y="939"/>
                  </a:lnTo>
                  <a:lnTo>
                    <a:pt x="957" y="908"/>
                  </a:lnTo>
                  <a:lnTo>
                    <a:pt x="957" y="893"/>
                  </a:lnTo>
                  <a:lnTo>
                    <a:pt x="942" y="878"/>
                  </a:lnTo>
                  <a:lnTo>
                    <a:pt x="942" y="893"/>
                  </a:lnTo>
                  <a:lnTo>
                    <a:pt x="927" y="908"/>
                  </a:lnTo>
                  <a:lnTo>
                    <a:pt x="898" y="939"/>
                  </a:lnTo>
                  <a:lnTo>
                    <a:pt x="883" y="923"/>
                  </a:lnTo>
                  <a:lnTo>
                    <a:pt x="868" y="939"/>
                  </a:lnTo>
                  <a:lnTo>
                    <a:pt x="854" y="923"/>
                  </a:lnTo>
                  <a:lnTo>
                    <a:pt x="824" y="939"/>
                  </a:lnTo>
                  <a:lnTo>
                    <a:pt x="809" y="939"/>
                  </a:lnTo>
                  <a:lnTo>
                    <a:pt x="780" y="939"/>
                  </a:lnTo>
                  <a:lnTo>
                    <a:pt x="765" y="939"/>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28" name="Freeform 32"/>
            <p:cNvSpPr>
              <a:spLocks/>
            </p:cNvSpPr>
            <p:nvPr/>
          </p:nvSpPr>
          <p:spPr bwMode="auto">
            <a:xfrm>
              <a:off x="653819" y="1493362"/>
              <a:ext cx="702957" cy="505216"/>
            </a:xfrm>
            <a:custGeom>
              <a:avLst/>
              <a:gdLst>
                <a:gd name="T0" fmla="*/ 0 w 1208"/>
                <a:gd name="T1" fmla="*/ 0 h 1000"/>
                <a:gd name="T2" fmla="*/ 0 w 1208"/>
                <a:gd name="T3" fmla="*/ 0 h 1000"/>
                <a:gd name="T4" fmla="*/ 0 w 1208"/>
                <a:gd name="T5" fmla="*/ 0 h 1000"/>
                <a:gd name="T6" fmla="*/ 0 w 1208"/>
                <a:gd name="T7" fmla="*/ 0 h 1000"/>
                <a:gd name="T8" fmla="*/ 0 w 1208"/>
                <a:gd name="T9" fmla="*/ 0 h 1000"/>
                <a:gd name="T10" fmla="*/ 0 w 1208"/>
                <a:gd name="T11" fmla="*/ 0 h 1000"/>
                <a:gd name="T12" fmla="*/ 0 w 1208"/>
                <a:gd name="T13" fmla="*/ 0 h 1000"/>
                <a:gd name="T14" fmla="*/ 0 w 1208"/>
                <a:gd name="T15" fmla="*/ 0 h 1000"/>
                <a:gd name="T16" fmla="*/ 0 w 1208"/>
                <a:gd name="T17" fmla="*/ 0 h 1000"/>
                <a:gd name="T18" fmla="*/ 0 w 1208"/>
                <a:gd name="T19" fmla="*/ 0 h 1000"/>
                <a:gd name="T20" fmla="*/ 0 w 1208"/>
                <a:gd name="T21" fmla="*/ 0 h 1000"/>
                <a:gd name="T22" fmla="*/ 0 w 1208"/>
                <a:gd name="T23" fmla="*/ 0 h 1000"/>
                <a:gd name="T24" fmla="*/ 0 w 1208"/>
                <a:gd name="T25" fmla="*/ 0 h 1000"/>
                <a:gd name="T26" fmla="*/ 0 w 1208"/>
                <a:gd name="T27" fmla="*/ 0 h 1000"/>
                <a:gd name="T28" fmla="*/ 0 w 1208"/>
                <a:gd name="T29" fmla="*/ 0 h 1000"/>
                <a:gd name="T30" fmla="*/ 0 w 1208"/>
                <a:gd name="T31" fmla="*/ 0 h 1000"/>
                <a:gd name="T32" fmla="*/ 0 w 1208"/>
                <a:gd name="T33" fmla="*/ 0 h 1000"/>
                <a:gd name="T34" fmla="*/ 0 w 1208"/>
                <a:gd name="T35" fmla="*/ 0 h 1000"/>
                <a:gd name="T36" fmla="*/ 0 w 1208"/>
                <a:gd name="T37" fmla="*/ 0 h 1000"/>
                <a:gd name="T38" fmla="*/ 0 w 1208"/>
                <a:gd name="T39" fmla="*/ 0 h 1000"/>
                <a:gd name="T40" fmla="*/ 0 w 1208"/>
                <a:gd name="T41" fmla="*/ 0 h 1000"/>
                <a:gd name="T42" fmla="*/ 0 w 1208"/>
                <a:gd name="T43" fmla="*/ 0 h 1000"/>
                <a:gd name="T44" fmla="*/ 0 w 1208"/>
                <a:gd name="T45" fmla="*/ 0 h 1000"/>
                <a:gd name="T46" fmla="*/ 0 w 1208"/>
                <a:gd name="T47" fmla="*/ 0 h 1000"/>
                <a:gd name="T48" fmla="*/ 0 w 1208"/>
                <a:gd name="T49" fmla="*/ 0 h 1000"/>
                <a:gd name="T50" fmla="*/ 0 w 1208"/>
                <a:gd name="T51" fmla="*/ 0 h 1000"/>
                <a:gd name="T52" fmla="*/ 0 w 1208"/>
                <a:gd name="T53" fmla="*/ 0 h 1000"/>
                <a:gd name="T54" fmla="*/ 0 w 1208"/>
                <a:gd name="T55" fmla="*/ 0 h 1000"/>
                <a:gd name="T56" fmla="*/ 0 w 1208"/>
                <a:gd name="T57" fmla="*/ 0 h 1000"/>
                <a:gd name="T58" fmla="*/ 0 w 1208"/>
                <a:gd name="T59" fmla="*/ 0 h 1000"/>
                <a:gd name="T60" fmla="*/ 0 w 1208"/>
                <a:gd name="T61" fmla="*/ 0 h 1000"/>
                <a:gd name="T62" fmla="*/ 0 w 1208"/>
                <a:gd name="T63" fmla="*/ 0 h 1000"/>
                <a:gd name="T64" fmla="*/ 0 w 1208"/>
                <a:gd name="T65" fmla="*/ 0 h 1000"/>
                <a:gd name="T66" fmla="*/ 0 w 1208"/>
                <a:gd name="T67" fmla="*/ 0 h 1000"/>
                <a:gd name="T68" fmla="*/ 0 w 1208"/>
                <a:gd name="T69" fmla="*/ 0 h 1000"/>
                <a:gd name="T70" fmla="*/ 0 w 1208"/>
                <a:gd name="T71" fmla="*/ 0 h 1000"/>
                <a:gd name="T72" fmla="*/ 0 w 1208"/>
                <a:gd name="T73" fmla="*/ 0 h 1000"/>
                <a:gd name="T74" fmla="*/ 0 w 1208"/>
                <a:gd name="T75" fmla="*/ 0 h 1000"/>
                <a:gd name="T76" fmla="*/ 0 w 1208"/>
                <a:gd name="T77" fmla="*/ 0 h 1000"/>
                <a:gd name="T78" fmla="*/ 0 w 1208"/>
                <a:gd name="T79" fmla="*/ 0 h 1000"/>
                <a:gd name="T80" fmla="*/ 0 w 1208"/>
                <a:gd name="T81" fmla="*/ 0 h 1000"/>
                <a:gd name="T82" fmla="*/ 0 w 1208"/>
                <a:gd name="T83" fmla="*/ 0 h 1000"/>
                <a:gd name="T84" fmla="*/ 0 w 1208"/>
                <a:gd name="T85" fmla="*/ 0 h 1000"/>
                <a:gd name="T86" fmla="*/ 0 w 1208"/>
                <a:gd name="T87" fmla="*/ 0 h 1000"/>
                <a:gd name="T88" fmla="*/ 0 w 1208"/>
                <a:gd name="T89" fmla="*/ 0 h 1000"/>
                <a:gd name="T90" fmla="*/ 0 w 1208"/>
                <a:gd name="T91" fmla="*/ 0 h 1000"/>
                <a:gd name="T92" fmla="*/ 0 w 1208"/>
                <a:gd name="T93" fmla="*/ 0 h 1000"/>
                <a:gd name="T94" fmla="*/ 0 w 1208"/>
                <a:gd name="T95" fmla="*/ 0 h 1000"/>
                <a:gd name="T96" fmla="*/ 0 w 1208"/>
                <a:gd name="T97" fmla="*/ 0 h 1000"/>
                <a:gd name="T98" fmla="*/ 0 w 1208"/>
                <a:gd name="T99" fmla="*/ 0 h 1000"/>
                <a:gd name="T100" fmla="*/ 0 w 1208"/>
                <a:gd name="T101" fmla="*/ 0 h 1000"/>
                <a:gd name="T102" fmla="*/ 0 w 1208"/>
                <a:gd name="T103" fmla="*/ 0 h 1000"/>
                <a:gd name="T104" fmla="*/ 0 w 1208"/>
                <a:gd name="T105" fmla="*/ 0 h 1000"/>
                <a:gd name="T106" fmla="*/ 0 w 1208"/>
                <a:gd name="T107" fmla="*/ 0 h 1000"/>
                <a:gd name="T108" fmla="*/ 0 w 1208"/>
                <a:gd name="T109" fmla="*/ 0 h 1000"/>
                <a:gd name="T110" fmla="*/ 0 w 1208"/>
                <a:gd name="T111" fmla="*/ 0 h 10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08"/>
                <a:gd name="T169" fmla="*/ 0 h 1000"/>
                <a:gd name="T170" fmla="*/ 1208 w 1208"/>
                <a:gd name="T171" fmla="*/ 1000 h 100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08" h="1000">
                  <a:moveTo>
                    <a:pt x="775" y="953"/>
                  </a:moveTo>
                  <a:lnTo>
                    <a:pt x="775" y="968"/>
                  </a:lnTo>
                  <a:lnTo>
                    <a:pt x="775" y="984"/>
                  </a:lnTo>
                  <a:lnTo>
                    <a:pt x="760" y="984"/>
                  </a:lnTo>
                  <a:lnTo>
                    <a:pt x="745" y="984"/>
                  </a:lnTo>
                  <a:lnTo>
                    <a:pt x="700" y="999"/>
                  </a:lnTo>
                  <a:lnTo>
                    <a:pt x="715" y="968"/>
                  </a:lnTo>
                  <a:lnTo>
                    <a:pt x="730" y="968"/>
                  </a:lnTo>
                  <a:lnTo>
                    <a:pt x="745" y="953"/>
                  </a:lnTo>
                  <a:lnTo>
                    <a:pt x="745" y="922"/>
                  </a:lnTo>
                  <a:lnTo>
                    <a:pt x="745" y="938"/>
                  </a:lnTo>
                  <a:lnTo>
                    <a:pt x="775" y="938"/>
                  </a:lnTo>
                  <a:lnTo>
                    <a:pt x="760" y="907"/>
                  </a:lnTo>
                  <a:lnTo>
                    <a:pt x="745" y="891"/>
                  </a:lnTo>
                  <a:lnTo>
                    <a:pt x="715" y="891"/>
                  </a:lnTo>
                  <a:lnTo>
                    <a:pt x="715" y="845"/>
                  </a:lnTo>
                  <a:lnTo>
                    <a:pt x="700" y="845"/>
                  </a:lnTo>
                  <a:lnTo>
                    <a:pt x="700" y="815"/>
                  </a:lnTo>
                  <a:lnTo>
                    <a:pt x="656" y="815"/>
                  </a:lnTo>
                  <a:lnTo>
                    <a:pt x="641" y="815"/>
                  </a:lnTo>
                  <a:lnTo>
                    <a:pt x="626" y="830"/>
                  </a:lnTo>
                  <a:lnTo>
                    <a:pt x="536" y="799"/>
                  </a:lnTo>
                  <a:lnTo>
                    <a:pt x="507" y="799"/>
                  </a:lnTo>
                  <a:lnTo>
                    <a:pt x="373" y="768"/>
                  </a:lnTo>
                  <a:lnTo>
                    <a:pt x="224" y="753"/>
                  </a:lnTo>
                  <a:lnTo>
                    <a:pt x="119" y="722"/>
                  </a:lnTo>
                  <a:lnTo>
                    <a:pt x="104" y="707"/>
                  </a:lnTo>
                  <a:lnTo>
                    <a:pt x="60" y="661"/>
                  </a:lnTo>
                  <a:lnTo>
                    <a:pt x="75" y="615"/>
                  </a:lnTo>
                  <a:lnTo>
                    <a:pt x="60" y="553"/>
                  </a:lnTo>
                  <a:lnTo>
                    <a:pt x="89" y="507"/>
                  </a:lnTo>
                  <a:lnTo>
                    <a:pt x="89" y="492"/>
                  </a:lnTo>
                  <a:lnTo>
                    <a:pt x="75" y="461"/>
                  </a:lnTo>
                  <a:lnTo>
                    <a:pt x="75" y="400"/>
                  </a:lnTo>
                  <a:lnTo>
                    <a:pt x="60" y="369"/>
                  </a:lnTo>
                  <a:lnTo>
                    <a:pt x="30" y="369"/>
                  </a:lnTo>
                  <a:lnTo>
                    <a:pt x="15" y="323"/>
                  </a:lnTo>
                  <a:lnTo>
                    <a:pt x="0" y="323"/>
                  </a:lnTo>
                  <a:lnTo>
                    <a:pt x="0" y="307"/>
                  </a:lnTo>
                  <a:lnTo>
                    <a:pt x="209" y="0"/>
                  </a:lnTo>
                  <a:lnTo>
                    <a:pt x="283" y="46"/>
                  </a:lnTo>
                  <a:lnTo>
                    <a:pt x="343" y="46"/>
                  </a:lnTo>
                  <a:lnTo>
                    <a:pt x="358" y="46"/>
                  </a:lnTo>
                  <a:lnTo>
                    <a:pt x="373" y="61"/>
                  </a:lnTo>
                  <a:lnTo>
                    <a:pt x="402" y="46"/>
                  </a:lnTo>
                  <a:lnTo>
                    <a:pt x="417" y="77"/>
                  </a:lnTo>
                  <a:lnTo>
                    <a:pt x="432" y="92"/>
                  </a:lnTo>
                  <a:lnTo>
                    <a:pt x="462" y="92"/>
                  </a:lnTo>
                  <a:lnTo>
                    <a:pt x="536" y="169"/>
                  </a:lnTo>
                  <a:lnTo>
                    <a:pt x="522" y="169"/>
                  </a:lnTo>
                  <a:lnTo>
                    <a:pt x="566" y="200"/>
                  </a:lnTo>
                  <a:lnTo>
                    <a:pt x="581" y="246"/>
                  </a:lnTo>
                  <a:lnTo>
                    <a:pt x="596" y="215"/>
                  </a:lnTo>
                  <a:lnTo>
                    <a:pt x="641" y="200"/>
                  </a:lnTo>
                  <a:lnTo>
                    <a:pt x="611" y="184"/>
                  </a:lnTo>
                  <a:lnTo>
                    <a:pt x="656" y="184"/>
                  </a:lnTo>
                  <a:lnTo>
                    <a:pt x="656" y="200"/>
                  </a:lnTo>
                  <a:lnTo>
                    <a:pt x="700" y="246"/>
                  </a:lnTo>
                  <a:lnTo>
                    <a:pt x="700" y="231"/>
                  </a:lnTo>
                  <a:lnTo>
                    <a:pt x="715" y="246"/>
                  </a:lnTo>
                  <a:lnTo>
                    <a:pt x="745" y="231"/>
                  </a:lnTo>
                  <a:lnTo>
                    <a:pt x="745" y="292"/>
                  </a:lnTo>
                  <a:lnTo>
                    <a:pt x="760" y="292"/>
                  </a:lnTo>
                  <a:lnTo>
                    <a:pt x="760" y="261"/>
                  </a:lnTo>
                  <a:lnTo>
                    <a:pt x="805" y="246"/>
                  </a:lnTo>
                  <a:lnTo>
                    <a:pt x="805" y="169"/>
                  </a:lnTo>
                  <a:lnTo>
                    <a:pt x="849" y="123"/>
                  </a:lnTo>
                  <a:lnTo>
                    <a:pt x="864" y="154"/>
                  </a:lnTo>
                  <a:lnTo>
                    <a:pt x="864" y="169"/>
                  </a:lnTo>
                  <a:lnTo>
                    <a:pt x="864" y="200"/>
                  </a:lnTo>
                  <a:lnTo>
                    <a:pt x="849" y="200"/>
                  </a:lnTo>
                  <a:lnTo>
                    <a:pt x="864" y="231"/>
                  </a:lnTo>
                  <a:lnTo>
                    <a:pt x="879" y="231"/>
                  </a:lnTo>
                  <a:lnTo>
                    <a:pt x="879" y="246"/>
                  </a:lnTo>
                  <a:lnTo>
                    <a:pt x="864" y="277"/>
                  </a:lnTo>
                  <a:lnTo>
                    <a:pt x="879" y="292"/>
                  </a:lnTo>
                  <a:lnTo>
                    <a:pt x="924" y="261"/>
                  </a:lnTo>
                  <a:lnTo>
                    <a:pt x="939" y="231"/>
                  </a:lnTo>
                  <a:lnTo>
                    <a:pt x="969" y="261"/>
                  </a:lnTo>
                  <a:lnTo>
                    <a:pt x="939" y="323"/>
                  </a:lnTo>
                  <a:lnTo>
                    <a:pt x="909" y="323"/>
                  </a:lnTo>
                  <a:lnTo>
                    <a:pt x="864" y="323"/>
                  </a:lnTo>
                  <a:lnTo>
                    <a:pt x="879" y="338"/>
                  </a:lnTo>
                  <a:lnTo>
                    <a:pt x="834" y="353"/>
                  </a:lnTo>
                  <a:lnTo>
                    <a:pt x="820" y="384"/>
                  </a:lnTo>
                  <a:lnTo>
                    <a:pt x="775" y="384"/>
                  </a:lnTo>
                  <a:lnTo>
                    <a:pt x="760" y="415"/>
                  </a:lnTo>
                  <a:lnTo>
                    <a:pt x="745" y="415"/>
                  </a:lnTo>
                  <a:lnTo>
                    <a:pt x="715" y="430"/>
                  </a:lnTo>
                  <a:lnTo>
                    <a:pt x="671" y="476"/>
                  </a:lnTo>
                  <a:lnTo>
                    <a:pt x="656" y="523"/>
                  </a:lnTo>
                  <a:lnTo>
                    <a:pt x="671" y="538"/>
                  </a:lnTo>
                  <a:lnTo>
                    <a:pt x="671" y="584"/>
                  </a:lnTo>
                  <a:lnTo>
                    <a:pt x="700" y="584"/>
                  </a:lnTo>
                  <a:lnTo>
                    <a:pt x="760" y="646"/>
                  </a:lnTo>
                  <a:lnTo>
                    <a:pt x="775" y="646"/>
                  </a:lnTo>
                  <a:lnTo>
                    <a:pt x="805" y="676"/>
                  </a:lnTo>
                  <a:lnTo>
                    <a:pt x="790" y="692"/>
                  </a:lnTo>
                  <a:lnTo>
                    <a:pt x="805" y="707"/>
                  </a:lnTo>
                  <a:lnTo>
                    <a:pt x="775" y="722"/>
                  </a:lnTo>
                  <a:lnTo>
                    <a:pt x="805" y="768"/>
                  </a:lnTo>
                  <a:lnTo>
                    <a:pt x="820" y="768"/>
                  </a:lnTo>
                  <a:lnTo>
                    <a:pt x="834" y="768"/>
                  </a:lnTo>
                  <a:lnTo>
                    <a:pt x="849" y="738"/>
                  </a:lnTo>
                  <a:lnTo>
                    <a:pt x="864" y="707"/>
                  </a:lnTo>
                  <a:lnTo>
                    <a:pt x="849" y="692"/>
                  </a:lnTo>
                  <a:lnTo>
                    <a:pt x="894" y="661"/>
                  </a:lnTo>
                  <a:lnTo>
                    <a:pt x="909" y="599"/>
                  </a:lnTo>
                  <a:lnTo>
                    <a:pt x="879" y="584"/>
                  </a:lnTo>
                  <a:lnTo>
                    <a:pt x="894" y="569"/>
                  </a:lnTo>
                  <a:lnTo>
                    <a:pt x="909" y="569"/>
                  </a:lnTo>
                  <a:lnTo>
                    <a:pt x="939" y="461"/>
                  </a:lnTo>
                  <a:lnTo>
                    <a:pt x="969" y="461"/>
                  </a:lnTo>
                  <a:lnTo>
                    <a:pt x="1013" y="492"/>
                  </a:lnTo>
                  <a:lnTo>
                    <a:pt x="1028" y="538"/>
                  </a:lnTo>
                  <a:lnTo>
                    <a:pt x="1043" y="538"/>
                  </a:lnTo>
                  <a:lnTo>
                    <a:pt x="1028" y="599"/>
                  </a:lnTo>
                  <a:lnTo>
                    <a:pt x="1073" y="615"/>
                  </a:lnTo>
                  <a:lnTo>
                    <a:pt x="1118" y="584"/>
                  </a:lnTo>
                  <a:lnTo>
                    <a:pt x="1132" y="661"/>
                  </a:lnTo>
                  <a:lnTo>
                    <a:pt x="1132" y="676"/>
                  </a:lnTo>
                  <a:lnTo>
                    <a:pt x="1132" y="692"/>
                  </a:lnTo>
                  <a:lnTo>
                    <a:pt x="1177" y="722"/>
                  </a:lnTo>
                  <a:lnTo>
                    <a:pt x="1177" y="738"/>
                  </a:lnTo>
                  <a:lnTo>
                    <a:pt x="1207" y="753"/>
                  </a:lnTo>
                  <a:lnTo>
                    <a:pt x="1192" y="799"/>
                  </a:lnTo>
                  <a:lnTo>
                    <a:pt x="1177" y="815"/>
                  </a:lnTo>
                  <a:lnTo>
                    <a:pt x="1147" y="815"/>
                  </a:lnTo>
                  <a:lnTo>
                    <a:pt x="1132" y="845"/>
                  </a:lnTo>
                  <a:lnTo>
                    <a:pt x="1088" y="845"/>
                  </a:lnTo>
                  <a:lnTo>
                    <a:pt x="1043" y="830"/>
                  </a:lnTo>
                  <a:lnTo>
                    <a:pt x="998" y="845"/>
                  </a:lnTo>
                  <a:lnTo>
                    <a:pt x="983" y="845"/>
                  </a:lnTo>
                  <a:lnTo>
                    <a:pt x="939" y="891"/>
                  </a:lnTo>
                  <a:lnTo>
                    <a:pt x="909" y="907"/>
                  </a:lnTo>
                  <a:lnTo>
                    <a:pt x="939" y="891"/>
                  </a:lnTo>
                  <a:lnTo>
                    <a:pt x="983" y="861"/>
                  </a:lnTo>
                  <a:lnTo>
                    <a:pt x="998" y="861"/>
                  </a:lnTo>
                  <a:lnTo>
                    <a:pt x="1028" y="845"/>
                  </a:lnTo>
                  <a:lnTo>
                    <a:pt x="1043" y="861"/>
                  </a:lnTo>
                  <a:lnTo>
                    <a:pt x="1028" y="876"/>
                  </a:lnTo>
                  <a:lnTo>
                    <a:pt x="1013" y="876"/>
                  </a:lnTo>
                  <a:lnTo>
                    <a:pt x="1013" y="891"/>
                  </a:lnTo>
                  <a:lnTo>
                    <a:pt x="1028" y="891"/>
                  </a:lnTo>
                  <a:lnTo>
                    <a:pt x="1013" y="907"/>
                  </a:lnTo>
                  <a:lnTo>
                    <a:pt x="1028" y="922"/>
                  </a:lnTo>
                  <a:lnTo>
                    <a:pt x="1028" y="938"/>
                  </a:lnTo>
                  <a:lnTo>
                    <a:pt x="1073" y="938"/>
                  </a:lnTo>
                  <a:lnTo>
                    <a:pt x="1073" y="953"/>
                  </a:lnTo>
                  <a:lnTo>
                    <a:pt x="1028" y="968"/>
                  </a:lnTo>
                  <a:lnTo>
                    <a:pt x="998" y="999"/>
                  </a:lnTo>
                  <a:lnTo>
                    <a:pt x="998" y="984"/>
                  </a:lnTo>
                  <a:lnTo>
                    <a:pt x="1028" y="953"/>
                  </a:lnTo>
                  <a:lnTo>
                    <a:pt x="1013" y="938"/>
                  </a:lnTo>
                  <a:lnTo>
                    <a:pt x="983" y="953"/>
                  </a:lnTo>
                  <a:lnTo>
                    <a:pt x="969" y="922"/>
                  </a:lnTo>
                  <a:lnTo>
                    <a:pt x="969" y="907"/>
                  </a:lnTo>
                  <a:lnTo>
                    <a:pt x="954" y="891"/>
                  </a:lnTo>
                  <a:lnTo>
                    <a:pt x="954" y="907"/>
                  </a:lnTo>
                  <a:lnTo>
                    <a:pt x="939" y="922"/>
                  </a:lnTo>
                  <a:lnTo>
                    <a:pt x="909" y="953"/>
                  </a:lnTo>
                  <a:lnTo>
                    <a:pt x="894" y="938"/>
                  </a:lnTo>
                  <a:lnTo>
                    <a:pt x="879" y="953"/>
                  </a:lnTo>
                  <a:lnTo>
                    <a:pt x="864" y="938"/>
                  </a:lnTo>
                  <a:lnTo>
                    <a:pt x="834" y="953"/>
                  </a:lnTo>
                  <a:lnTo>
                    <a:pt x="820" y="953"/>
                  </a:lnTo>
                  <a:lnTo>
                    <a:pt x="790" y="953"/>
                  </a:lnTo>
                  <a:lnTo>
                    <a:pt x="775" y="953"/>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29" name="Line 33"/>
            <p:cNvSpPr>
              <a:spLocks noChangeShapeType="1"/>
            </p:cNvSpPr>
            <p:nvPr/>
          </p:nvSpPr>
          <p:spPr bwMode="auto">
            <a:xfrm flipH="1">
              <a:off x="1286346" y="1921058"/>
              <a:ext cx="8127"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430" name="Freeform 34"/>
            <p:cNvSpPr>
              <a:spLocks/>
            </p:cNvSpPr>
            <p:nvPr/>
          </p:nvSpPr>
          <p:spPr bwMode="auto">
            <a:xfrm>
              <a:off x="1184762" y="1554843"/>
              <a:ext cx="189622" cy="203156"/>
            </a:xfrm>
            <a:custGeom>
              <a:avLst/>
              <a:gdLst>
                <a:gd name="T0" fmla="*/ 0 w 328"/>
                <a:gd name="T1" fmla="*/ 0 h 401"/>
                <a:gd name="T2" fmla="*/ 0 w 328"/>
                <a:gd name="T3" fmla="*/ 0 h 401"/>
                <a:gd name="T4" fmla="*/ 0 w 328"/>
                <a:gd name="T5" fmla="*/ 0 h 401"/>
                <a:gd name="T6" fmla="*/ 0 w 328"/>
                <a:gd name="T7" fmla="*/ 0 h 401"/>
                <a:gd name="T8" fmla="*/ 0 w 328"/>
                <a:gd name="T9" fmla="*/ 0 h 401"/>
                <a:gd name="T10" fmla="*/ 0 w 328"/>
                <a:gd name="T11" fmla="*/ 0 h 401"/>
                <a:gd name="T12" fmla="*/ 0 w 328"/>
                <a:gd name="T13" fmla="*/ 0 h 401"/>
                <a:gd name="T14" fmla="*/ 0 w 328"/>
                <a:gd name="T15" fmla="*/ 0 h 401"/>
                <a:gd name="T16" fmla="*/ 0 w 328"/>
                <a:gd name="T17" fmla="*/ 0 h 401"/>
                <a:gd name="T18" fmla="*/ 0 w 328"/>
                <a:gd name="T19" fmla="*/ 0 h 401"/>
                <a:gd name="T20" fmla="*/ 0 w 328"/>
                <a:gd name="T21" fmla="*/ 0 h 401"/>
                <a:gd name="T22" fmla="*/ 0 w 328"/>
                <a:gd name="T23" fmla="*/ 0 h 401"/>
                <a:gd name="T24" fmla="*/ 0 w 328"/>
                <a:gd name="T25" fmla="*/ 0 h 401"/>
                <a:gd name="T26" fmla="*/ 0 w 328"/>
                <a:gd name="T27" fmla="*/ 0 h 401"/>
                <a:gd name="T28" fmla="*/ 0 w 328"/>
                <a:gd name="T29" fmla="*/ 0 h 401"/>
                <a:gd name="T30" fmla="*/ 0 w 328"/>
                <a:gd name="T31" fmla="*/ 0 h 401"/>
                <a:gd name="T32" fmla="*/ 0 w 328"/>
                <a:gd name="T33" fmla="*/ 0 h 401"/>
                <a:gd name="T34" fmla="*/ 0 w 328"/>
                <a:gd name="T35" fmla="*/ 0 h 401"/>
                <a:gd name="T36" fmla="*/ 0 w 328"/>
                <a:gd name="T37" fmla="*/ 0 h 401"/>
                <a:gd name="T38" fmla="*/ 0 w 328"/>
                <a:gd name="T39" fmla="*/ 0 h 401"/>
                <a:gd name="T40" fmla="*/ 0 w 328"/>
                <a:gd name="T41" fmla="*/ 0 h 401"/>
                <a:gd name="T42" fmla="*/ 0 w 328"/>
                <a:gd name="T43" fmla="*/ 0 h 401"/>
                <a:gd name="T44" fmla="*/ 0 w 328"/>
                <a:gd name="T45" fmla="*/ 0 h 401"/>
                <a:gd name="T46" fmla="*/ 0 w 328"/>
                <a:gd name="T47" fmla="*/ 0 h 401"/>
                <a:gd name="T48" fmla="*/ 0 w 328"/>
                <a:gd name="T49" fmla="*/ 0 h 401"/>
                <a:gd name="T50" fmla="*/ 0 w 328"/>
                <a:gd name="T51" fmla="*/ 0 h 401"/>
                <a:gd name="T52" fmla="*/ 0 w 328"/>
                <a:gd name="T53" fmla="*/ 0 h 401"/>
                <a:gd name="T54" fmla="*/ 0 w 328"/>
                <a:gd name="T55" fmla="*/ 0 h 401"/>
                <a:gd name="T56" fmla="*/ 0 w 328"/>
                <a:gd name="T57" fmla="*/ 0 h 401"/>
                <a:gd name="T58" fmla="*/ 0 w 328"/>
                <a:gd name="T59" fmla="*/ 0 h 401"/>
                <a:gd name="T60" fmla="*/ 0 w 328"/>
                <a:gd name="T61" fmla="*/ 0 h 401"/>
                <a:gd name="T62" fmla="*/ 0 w 328"/>
                <a:gd name="T63" fmla="*/ 0 h 401"/>
                <a:gd name="T64" fmla="*/ 0 w 328"/>
                <a:gd name="T65" fmla="*/ 0 h 401"/>
                <a:gd name="T66" fmla="*/ 0 w 328"/>
                <a:gd name="T67" fmla="*/ 0 h 401"/>
                <a:gd name="T68" fmla="*/ 0 w 328"/>
                <a:gd name="T69" fmla="*/ 0 h 401"/>
                <a:gd name="T70" fmla="*/ 0 w 328"/>
                <a:gd name="T71" fmla="*/ 0 h 401"/>
                <a:gd name="T72" fmla="*/ 0 w 328"/>
                <a:gd name="T73" fmla="*/ 0 h 401"/>
                <a:gd name="T74" fmla="*/ 0 w 328"/>
                <a:gd name="T75" fmla="*/ 0 h 4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8"/>
                <a:gd name="T115" fmla="*/ 0 h 401"/>
                <a:gd name="T116" fmla="*/ 328 w 328"/>
                <a:gd name="T117" fmla="*/ 401 h 4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8" h="401">
                  <a:moveTo>
                    <a:pt x="208" y="46"/>
                  </a:moveTo>
                  <a:lnTo>
                    <a:pt x="208" y="77"/>
                  </a:lnTo>
                  <a:lnTo>
                    <a:pt x="282" y="138"/>
                  </a:lnTo>
                  <a:lnTo>
                    <a:pt x="253" y="154"/>
                  </a:lnTo>
                  <a:lnTo>
                    <a:pt x="253" y="200"/>
                  </a:lnTo>
                  <a:lnTo>
                    <a:pt x="297" y="231"/>
                  </a:lnTo>
                  <a:lnTo>
                    <a:pt x="327" y="277"/>
                  </a:lnTo>
                  <a:lnTo>
                    <a:pt x="268" y="308"/>
                  </a:lnTo>
                  <a:lnTo>
                    <a:pt x="253" y="277"/>
                  </a:lnTo>
                  <a:lnTo>
                    <a:pt x="223" y="246"/>
                  </a:lnTo>
                  <a:lnTo>
                    <a:pt x="223" y="292"/>
                  </a:lnTo>
                  <a:lnTo>
                    <a:pt x="238" y="338"/>
                  </a:lnTo>
                  <a:lnTo>
                    <a:pt x="223" y="369"/>
                  </a:lnTo>
                  <a:lnTo>
                    <a:pt x="178" y="338"/>
                  </a:lnTo>
                  <a:lnTo>
                    <a:pt x="208" y="400"/>
                  </a:lnTo>
                  <a:lnTo>
                    <a:pt x="164" y="369"/>
                  </a:lnTo>
                  <a:lnTo>
                    <a:pt x="134" y="338"/>
                  </a:lnTo>
                  <a:lnTo>
                    <a:pt x="134" y="308"/>
                  </a:lnTo>
                  <a:lnTo>
                    <a:pt x="104" y="292"/>
                  </a:lnTo>
                  <a:lnTo>
                    <a:pt x="89" y="308"/>
                  </a:lnTo>
                  <a:lnTo>
                    <a:pt x="59" y="292"/>
                  </a:lnTo>
                  <a:lnTo>
                    <a:pt x="59" y="277"/>
                  </a:lnTo>
                  <a:lnTo>
                    <a:pt x="74" y="246"/>
                  </a:lnTo>
                  <a:lnTo>
                    <a:pt x="104" y="262"/>
                  </a:lnTo>
                  <a:lnTo>
                    <a:pt x="119" y="262"/>
                  </a:lnTo>
                  <a:lnTo>
                    <a:pt x="164" y="200"/>
                  </a:lnTo>
                  <a:lnTo>
                    <a:pt x="164" y="185"/>
                  </a:lnTo>
                  <a:lnTo>
                    <a:pt x="104" y="108"/>
                  </a:lnTo>
                  <a:lnTo>
                    <a:pt x="104" y="123"/>
                  </a:lnTo>
                  <a:lnTo>
                    <a:pt x="89" y="108"/>
                  </a:lnTo>
                  <a:lnTo>
                    <a:pt x="30" y="92"/>
                  </a:lnTo>
                  <a:lnTo>
                    <a:pt x="15" y="77"/>
                  </a:lnTo>
                  <a:lnTo>
                    <a:pt x="0" y="15"/>
                  </a:lnTo>
                  <a:lnTo>
                    <a:pt x="59" y="0"/>
                  </a:lnTo>
                  <a:lnTo>
                    <a:pt x="74" y="31"/>
                  </a:lnTo>
                  <a:lnTo>
                    <a:pt x="104" y="15"/>
                  </a:lnTo>
                  <a:lnTo>
                    <a:pt x="149" y="0"/>
                  </a:lnTo>
                  <a:lnTo>
                    <a:pt x="208" y="4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1" name="Freeform 35"/>
            <p:cNvSpPr>
              <a:spLocks/>
            </p:cNvSpPr>
            <p:nvPr/>
          </p:nvSpPr>
          <p:spPr bwMode="auto">
            <a:xfrm>
              <a:off x="1303953" y="1423861"/>
              <a:ext cx="184205" cy="101578"/>
            </a:xfrm>
            <a:custGeom>
              <a:avLst/>
              <a:gdLst>
                <a:gd name="T0" fmla="*/ 0 w 315"/>
                <a:gd name="T1" fmla="*/ 0 h 200"/>
                <a:gd name="T2" fmla="*/ 0 w 315"/>
                <a:gd name="T3" fmla="*/ 0 h 200"/>
                <a:gd name="T4" fmla="*/ 0 w 315"/>
                <a:gd name="T5" fmla="*/ 0 h 200"/>
                <a:gd name="T6" fmla="*/ 0 w 315"/>
                <a:gd name="T7" fmla="*/ 0 h 200"/>
                <a:gd name="T8" fmla="*/ 0 w 315"/>
                <a:gd name="T9" fmla="*/ 0 h 200"/>
                <a:gd name="T10" fmla="*/ 0 w 315"/>
                <a:gd name="T11" fmla="*/ 0 h 200"/>
                <a:gd name="T12" fmla="*/ 0 w 315"/>
                <a:gd name="T13" fmla="*/ 0 h 200"/>
                <a:gd name="T14" fmla="*/ 0 w 315"/>
                <a:gd name="T15" fmla="*/ 0 h 200"/>
                <a:gd name="T16" fmla="*/ 0 w 315"/>
                <a:gd name="T17" fmla="*/ 0 h 200"/>
                <a:gd name="T18" fmla="*/ 0 w 315"/>
                <a:gd name="T19" fmla="*/ 0 h 200"/>
                <a:gd name="T20" fmla="*/ 0 w 315"/>
                <a:gd name="T21" fmla="*/ 0 h 200"/>
                <a:gd name="T22" fmla="*/ 0 w 315"/>
                <a:gd name="T23" fmla="*/ 0 h 200"/>
                <a:gd name="T24" fmla="*/ 0 w 315"/>
                <a:gd name="T25" fmla="*/ 0 h 200"/>
                <a:gd name="T26" fmla="*/ 0 w 315"/>
                <a:gd name="T27" fmla="*/ 0 h 200"/>
                <a:gd name="T28" fmla="*/ 0 w 315"/>
                <a:gd name="T29" fmla="*/ 0 h 200"/>
                <a:gd name="T30" fmla="*/ 0 w 315"/>
                <a:gd name="T31" fmla="*/ 0 h 200"/>
                <a:gd name="T32" fmla="*/ 0 w 315"/>
                <a:gd name="T33" fmla="*/ 0 h 200"/>
                <a:gd name="T34" fmla="*/ 0 w 315"/>
                <a:gd name="T35" fmla="*/ 0 h 200"/>
                <a:gd name="T36" fmla="*/ 0 w 315"/>
                <a:gd name="T37" fmla="*/ 0 h 200"/>
                <a:gd name="T38" fmla="*/ 0 w 315"/>
                <a:gd name="T39" fmla="*/ 0 h 200"/>
                <a:gd name="T40" fmla="*/ 0 w 315"/>
                <a:gd name="T41" fmla="*/ 0 h 200"/>
                <a:gd name="T42" fmla="*/ 0 w 315"/>
                <a:gd name="T43" fmla="*/ 0 h 200"/>
                <a:gd name="T44" fmla="*/ 0 w 315"/>
                <a:gd name="T45" fmla="*/ 0 h 200"/>
                <a:gd name="T46" fmla="*/ 0 w 315"/>
                <a:gd name="T47" fmla="*/ 0 h 2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5"/>
                <a:gd name="T73" fmla="*/ 0 h 200"/>
                <a:gd name="T74" fmla="*/ 315 w 315"/>
                <a:gd name="T75" fmla="*/ 200 h 20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5" h="200">
                  <a:moveTo>
                    <a:pt x="30" y="153"/>
                  </a:moveTo>
                  <a:lnTo>
                    <a:pt x="0" y="168"/>
                  </a:lnTo>
                  <a:lnTo>
                    <a:pt x="15" y="184"/>
                  </a:lnTo>
                  <a:lnTo>
                    <a:pt x="45" y="184"/>
                  </a:lnTo>
                  <a:lnTo>
                    <a:pt x="60" y="199"/>
                  </a:lnTo>
                  <a:lnTo>
                    <a:pt x="105" y="153"/>
                  </a:lnTo>
                  <a:lnTo>
                    <a:pt x="135" y="153"/>
                  </a:lnTo>
                  <a:lnTo>
                    <a:pt x="135" y="138"/>
                  </a:lnTo>
                  <a:lnTo>
                    <a:pt x="164" y="122"/>
                  </a:lnTo>
                  <a:lnTo>
                    <a:pt x="179" y="138"/>
                  </a:lnTo>
                  <a:lnTo>
                    <a:pt x="284" y="77"/>
                  </a:lnTo>
                  <a:lnTo>
                    <a:pt x="314" y="15"/>
                  </a:lnTo>
                  <a:lnTo>
                    <a:pt x="75" y="0"/>
                  </a:lnTo>
                  <a:lnTo>
                    <a:pt x="75" y="31"/>
                  </a:lnTo>
                  <a:lnTo>
                    <a:pt x="105" y="46"/>
                  </a:lnTo>
                  <a:lnTo>
                    <a:pt x="150" y="46"/>
                  </a:lnTo>
                  <a:lnTo>
                    <a:pt x="135" y="77"/>
                  </a:lnTo>
                  <a:lnTo>
                    <a:pt x="90" y="77"/>
                  </a:lnTo>
                  <a:lnTo>
                    <a:pt x="60" y="61"/>
                  </a:lnTo>
                  <a:lnTo>
                    <a:pt x="30" y="122"/>
                  </a:lnTo>
                  <a:lnTo>
                    <a:pt x="60" y="138"/>
                  </a:lnTo>
                  <a:lnTo>
                    <a:pt x="45" y="138"/>
                  </a:lnTo>
                  <a:lnTo>
                    <a:pt x="45" y="153"/>
                  </a:lnTo>
                  <a:lnTo>
                    <a:pt x="30" y="153"/>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2" name="Freeform 36"/>
            <p:cNvSpPr>
              <a:spLocks/>
            </p:cNvSpPr>
            <p:nvPr/>
          </p:nvSpPr>
          <p:spPr bwMode="auto">
            <a:xfrm>
              <a:off x="973469" y="1501381"/>
              <a:ext cx="96166" cy="86876"/>
            </a:xfrm>
            <a:custGeom>
              <a:avLst/>
              <a:gdLst>
                <a:gd name="T0" fmla="*/ 0 w 165"/>
                <a:gd name="T1" fmla="*/ 0 h 171"/>
                <a:gd name="T2" fmla="*/ 0 w 165"/>
                <a:gd name="T3" fmla="*/ 0 h 171"/>
                <a:gd name="T4" fmla="*/ 0 w 165"/>
                <a:gd name="T5" fmla="*/ 0 h 171"/>
                <a:gd name="T6" fmla="*/ 0 w 165"/>
                <a:gd name="T7" fmla="*/ 0 h 171"/>
                <a:gd name="T8" fmla="*/ 0 w 165"/>
                <a:gd name="T9" fmla="*/ 0 h 171"/>
                <a:gd name="T10" fmla="*/ 0 w 165"/>
                <a:gd name="T11" fmla="*/ 0 h 171"/>
                <a:gd name="T12" fmla="*/ 0 w 165"/>
                <a:gd name="T13" fmla="*/ 0 h 171"/>
                <a:gd name="T14" fmla="*/ 0 w 165"/>
                <a:gd name="T15" fmla="*/ 0 h 171"/>
                <a:gd name="T16" fmla="*/ 0 w 165"/>
                <a:gd name="T17" fmla="*/ 0 h 171"/>
                <a:gd name="T18" fmla="*/ 0 w 165"/>
                <a:gd name="T19" fmla="*/ 0 h 171"/>
                <a:gd name="T20" fmla="*/ 0 w 165"/>
                <a:gd name="T21" fmla="*/ 0 h 171"/>
                <a:gd name="T22" fmla="*/ 0 w 165"/>
                <a:gd name="T23" fmla="*/ 0 h 171"/>
                <a:gd name="T24" fmla="*/ 0 w 165"/>
                <a:gd name="T25" fmla="*/ 0 h 171"/>
                <a:gd name="T26" fmla="*/ 0 w 165"/>
                <a:gd name="T27" fmla="*/ 0 h 171"/>
                <a:gd name="T28" fmla="*/ 0 w 165"/>
                <a:gd name="T29" fmla="*/ 0 h 171"/>
                <a:gd name="T30" fmla="*/ 0 w 165"/>
                <a:gd name="T31" fmla="*/ 0 h 171"/>
                <a:gd name="T32" fmla="*/ 0 w 165"/>
                <a:gd name="T33" fmla="*/ 0 h 171"/>
                <a:gd name="T34" fmla="*/ 0 w 165"/>
                <a:gd name="T35" fmla="*/ 0 h 1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1"/>
                <a:gd name="T56" fmla="*/ 165 w 165"/>
                <a:gd name="T57" fmla="*/ 171 h 1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1">
                  <a:moveTo>
                    <a:pt x="45" y="0"/>
                  </a:moveTo>
                  <a:lnTo>
                    <a:pt x="89" y="0"/>
                  </a:lnTo>
                  <a:lnTo>
                    <a:pt x="89" y="15"/>
                  </a:lnTo>
                  <a:lnTo>
                    <a:pt x="104" y="0"/>
                  </a:lnTo>
                  <a:lnTo>
                    <a:pt x="134" y="31"/>
                  </a:lnTo>
                  <a:lnTo>
                    <a:pt x="164" y="31"/>
                  </a:lnTo>
                  <a:lnTo>
                    <a:pt x="164" y="62"/>
                  </a:lnTo>
                  <a:lnTo>
                    <a:pt x="164" y="155"/>
                  </a:lnTo>
                  <a:lnTo>
                    <a:pt x="104" y="170"/>
                  </a:lnTo>
                  <a:lnTo>
                    <a:pt x="60" y="124"/>
                  </a:lnTo>
                  <a:lnTo>
                    <a:pt x="15" y="108"/>
                  </a:lnTo>
                  <a:lnTo>
                    <a:pt x="0" y="77"/>
                  </a:lnTo>
                  <a:lnTo>
                    <a:pt x="60" y="93"/>
                  </a:lnTo>
                  <a:lnTo>
                    <a:pt x="60" y="62"/>
                  </a:lnTo>
                  <a:lnTo>
                    <a:pt x="30" y="46"/>
                  </a:lnTo>
                  <a:lnTo>
                    <a:pt x="30" y="31"/>
                  </a:lnTo>
                  <a:lnTo>
                    <a:pt x="45" y="31"/>
                  </a:lnTo>
                  <a:lnTo>
                    <a:pt x="4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3" name="Freeform 37"/>
            <p:cNvSpPr>
              <a:spLocks/>
            </p:cNvSpPr>
            <p:nvPr/>
          </p:nvSpPr>
          <p:spPr bwMode="auto">
            <a:xfrm>
              <a:off x="1226750" y="1493362"/>
              <a:ext cx="121900" cy="69501"/>
            </a:xfrm>
            <a:custGeom>
              <a:avLst/>
              <a:gdLst>
                <a:gd name="T0" fmla="*/ 0 w 209"/>
                <a:gd name="T1" fmla="*/ 0 h 139"/>
                <a:gd name="T2" fmla="*/ 0 w 209"/>
                <a:gd name="T3" fmla="*/ 0 h 139"/>
                <a:gd name="T4" fmla="*/ 0 w 209"/>
                <a:gd name="T5" fmla="*/ 0 h 139"/>
                <a:gd name="T6" fmla="*/ 0 w 209"/>
                <a:gd name="T7" fmla="*/ 0 h 139"/>
                <a:gd name="T8" fmla="*/ 0 w 209"/>
                <a:gd name="T9" fmla="*/ 0 h 139"/>
                <a:gd name="T10" fmla="*/ 0 w 209"/>
                <a:gd name="T11" fmla="*/ 0 h 139"/>
                <a:gd name="T12" fmla="*/ 0 w 209"/>
                <a:gd name="T13" fmla="*/ 0 h 139"/>
                <a:gd name="T14" fmla="*/ 0 w 209"/>
                <a:gd name="T15" fmla="*/ 0 h 139"/>
                <a:gd name="T16" fmla="*/ 0 w 209"/>
                <a:gd name="T17" fmla="*/ 0 h 139"/>
                <a:gd name="T18" fmla="*/ 0 w 209"/>
                <a:gd name="T19" fmla="*/ 0 h 139"/>
                <a:gd name="T20" fmla="*/ 0 w 209"/>
                <a:gd name="T21" fmla="*/ 0 h 139"/>
                <a:gd name="T22" fmla="*/ 0 w 209"/>
                <a:gd name="T23" fmla="*/ 0 h 139"/>
                <a:gd name="T24" fmla="*/ 0 w 209"/>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9"/>
                <a:gd name="T40" fmla="*/ 0 h 139"/>
                <a:gd name="T41" fmla="*/ 209 w 209"/>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9" h="139">
                  <a:moveTo>
                    <a:pt x="0" y="0"/>
                  </a:moveTo>
                  <a:lnTo>
                    <a:pt x="0" y="31"/>
                  </a:lnTo>
                  <a:lnTo>
                    <a:pt x="45" y="46"/>
                  </a:lnTo>
                  <a:lnTo>
                    <a:pt x="45" y="77"/>
                  </a:lnTo>
                  <a:lnTo>
                    <a:pt x="119" y="107"/>
                  </a:lnTo>
                  <a:lnTo>
                    <a:pt x="134" y="92"/>
                  </a:lnTo>
                  <a:lnTo>
                    <a:pt x="193" y="138"/>
                  </a:lnTo>
                  <a:lnTo>
                    <a:pt x="208" y="92"/>
                  </a:lnTo>
                  <a:lnTo>
                    <a:pt x="149" y="61"/>
                  </a:lnTo>
                  <a:lnTo>
                    <a:pt x="134" y="77"/>
                  </a:lnTo>
                  <a:lnTo>
                    <a:pt x="45" y="31"/>
                  </a:lnTo>
                  <a:lnTo>
                    <a:pt x="45" y="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4" name="Freeform 38"/>
            <p:cNvSpPr>
              <a:spLocks/>
            </p:cNvSpPr>
            <p:nvPr/>
          </p:nvSpPr>
          <p:spPr bwMode="auto">
            <a:xfrm>
              <a:off x="913873" y="1477323"/>
              <a:ext cx="70431" cy="48116"/>
            </a:xfrm>
            <a:custGeom>
              <a:avLst/>
              <a:gdLst>
                <a:gd name="T0" fmla="*/ 0 w 121"/>
                <a:gd name="T1" fmla="*/ 0 h 93"/>
                <a:gd name="T2" fmla="*/ 0 w 121"/>
                <a:gd name="T3" fmla="*/ 0 h 93"/>
                <a:gd name="T4" fmla="*/ 0 w 121"/>
                <a:gd name="T5" fmla="*/ 0 h 93"/>
                <a:gd name="T6" fmla="*/ 0 w 121"/>
                <a:gd name="T7" fmla="*/ 0 h 93"/>
                <a:gd name="T8" fmla="*/ 0 w 121"/>
                <a:gd name="T9" fmla="*/ 0 h 93"/>
                <a:gd name="T10" fmla="*/ 0 w 121"/>
                <a:gd name="T11" fmla="*/ 0 h 93"/>
                <a:gd name="T12" fmla="*/ 0 w 121"/>
                <a:gd name="T13" fmla="*/ 0 h 93"/>
                <a:gd name="T14" fmla="*/ 0 w 12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93"/>
                <a:gd name="T26" fmla="*/ 121 w 12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93">
                  <a:moveTo>
                    <a:pt x="0" y="92"/>
                  </a:moveTo>
                  <a:lnTo>
                    <a:pt x="45" y="92"/>
                  </a:lnTo>
                  <a:lnTo>
                    <a:pt x="75" y="31"/>
                  </a:lnTo>
                  <a:lnTo>
                    <a:pt x="120" y="31"/>
                  </a:lnTo>
                  <a:lnTo>
                    <a:pt x="105" y="0"/>
                  </a:lnTo>
                  <a:lnTo>
                    <a:pt x="60" y="0"/>
                  </a:lnTo>
                  <a:lnTo>
                    <a:pt x="15" y="31"/>
                  </a:lnTo>
                  <a:lnTo>
                    <a:pt x="0" y="92"/>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5" name="Freeform 39"/>
            <p:cNvSpPr>
              <a:spLocks/>
            </p:cNvSpPr>
            <p:nvPr/>
          </p:nvSpPr>
          <p:spPr bwMode="auto">
            <a:xfrm>
              <a:off x="1035773" y="1454602"/>
              <a:ext cx="86685" cy="46779"/>
            </a:xfrm>
            <a:custGeom>
              <a:avLst/>
              <a:gdLst>
                <a:gd name="T0" fmla="*/ 0 w 150"/>
                <a:gd name="T1" fmla="*/ 0 h 93"/>
                <a:gd name="T2" fmla="*/ 0 w 150"/>
                <a:gd name="T3" fmla="*/ 0 h 93"/>
                <a:gd name="T4" fmla="*/ 0 w 150"/>
                <a:gd name="T5" fmla="*/ 0 h 93"/>
                <a:gd name="T6" fmla="*/ 0 w 150"/>
                <a:gd name="T7" fmla="*/ 0 h 93"/>
                <a:gd name="T8" fmla="*/ 0 w 150"/>
                <a:gd name="T9" fmla="*/ 0 h 93"/>
                <a:gd name="T10" fmla="*/ 0 w 150"/>
                <a:gd name="T11" fmla="*/ 0 h 93"/>
                <a:gd name="T12" fmla="*/ 0 w 150"/>
                <a:gd name="T13" fmla="*/ 0 h 93"/>
                <a:gd name="T14" fmla="*/ 0 w 150"/>
                <a:gd name="T15" fmla="*/ 0 h 93"/>
                <a:gd name="T16" fmla="*/ 0 w 150"/>
                <a:gd name="T17" fmla="*/ 0 h 93"/>
                <a:gd name="T18" fmla="*/ 0 w 150"/>
                <a:gd name="T19" fmla="*/ 0 h 93"/>
                <a:gd name="T20" fmla="*/ 0 w 150"/>
                <a:gd name="T21" fmla="*/ 0 h 93"/>
                <a:gd name="T22" fmla="*/ 0 w 150"/>
                <a:gd name="T23" fmla="*/ 0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0"/>
                <a:gd name="T37" fmla="*/ 0 h 93"/>
                <a:gd name="T38" fmla="*/ 150 w 150"/>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0" h="93">
                  <a:moveTo>
                    <a:pt x="30" y="15"/>
                  </a:moveTo>
                  <a:lnTo>
                    <a:pt x="75" y="31"/>
                  </a:lnTo>
                  <a:lnTo>
                    <a:pt x="134" y="0"/>
                  </a:lnTo>
                  <a:lnTo>
                    <a:pt x="134" y="31"/>
                  </a:lnTo>
                  <a:lnTo>
                    <a:pt x="149" y="31"/>
                  </a:lnTo>
                  <a:lnTo>
                    <a:pt x="149" y="61"/>
                  </a:lnTo>
                  <a:lnTo>
                    <a:pt x="75" y="61"/>
                  </a:lnTo>
                  <a:lnTo>
                    <a:pt x="45" y="92"/>
                  </a:lnTo>
                  <a:lnTo>
                    <a:pt x="0" y="61"/>
                  </a:lnTo>
                  <a:lnTo>
                    <a:pt x="30" y="46"/>
                  </a:lnTo>
                  <a:lnTo>
                    <a:pt x="0" y="31"/>
                  </a:lnTo>
                  <a:lnTo>
                    <a:pt x="3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6" name="Freeform 40"/>
            <p:cNvSpPr>
              <a:spLocks/>
            </p:cNvSpPr>
            <p:nvPr/>
          </p:nvSpPr>
          <p:spPr bwMode="auto">
            <a:xfrm>
              <a:off x="1303953" y="1903683"/>
              <a:ext cx="70431" cy="64154"/>
            </a:xfrm>
            <a:custGeom>
              <a:avLst/>
              <a:gdLst>
                <a:gd name="T0" fmla="*/ 0 w 120"/>
                <a:gd name="T1" fmla="*/ 0 h 125"/>
                <a:gd name="T2" fmla="*/ 0 w 120"/>
                <a:gd name="T3" fmla="*/ 0 h 125"/>
                <a:gd name="T4" fmla="*/ 0 w 120"/>
                <a:gd name="T5" fmla="*/ 0 h 125"/>
                <a:gd name="T6" fmla="*/ 0 w 120"/>
                <a:gd name="T7" fmla="*/ 0 h 125"/>
                <a:gd name="T8" fmla="*/ 0 w 120"/>
                <a:gd name="T9" fmla="*/ 0 h 125"/>
                <a:gd name="T10" fmla="*/ 0 w 120"/>
                <a:gd name="T11" fmla="*/ 0 h 125"/>
                <a:gd name="T12" fmla="*/ 0 w 120"/>
                <a:gd name="T13" fmla="*/ 0 h 125"/>
                <a:gd name="T14" fmla="*/ 0 w 120"/>
                <a:gd name="T15" fmla="*/ 0 h 125"/>
                <a:gd name="T16" fmla="*/ 0 w 120"/>
                <a:gd name="T17" fmla="*/ 0 h 125"/>
                <a:gd name="T18" fmla="*/ 0 w 120"/>
                <a:gd name="T19" fmla="*/ 0 h 125"/>
                <a:gd name="T20" fmla="*/ 0 w 120"/>
                <a:gd name="T21" fmla="*/ 0 h 125"/>
                <a:gd name="T22" fmla="*/ 0 w 120"/>
                <a:gd name="T23" fmla="*/ 0 h 125"/>
                <a:gd name="T24" fmla="*/ 0 w 120"/>
                <a:gd name="T25" fmla="*/ 0 h 125"/>
                <a:gd name="T26" fmla="*/ 0 w 120"/>
                <a:gd name="T27" fmla="*/ 0 h 125"/>
                <a:gd name="T28" fmla="*/ 0 w 120"/>
                <a:gd name="T29" fmla="*/ 0 h 125"/>
                <a:gd name="T30" fmla="*/ 0 w 120"/>
                <a:gd name="T31" fmla="*/ 0 h 125"/>
                <a:gd name="T32" fmla="*/ 0 w 120"/>
                <a:gd name="T33" fmla="*/ 0 h 125"/>
                <a:gd name="T34" fmla="*/ 0 w 120"/>
                <a:gd name="T35" fmla="*/ 0 h 125"/>
                <a:gd name="T36" fmla="*/ 0 w 120"/>
                <a:gd name="T37" fmla="*/ 0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
                <a:gd name="T58" fmla="*/ 0 h 125"/>
                <a:gd name="T59" fmla="*/ 120 w 120"/>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 h="125">
                  <a:moveTo>
                    <a:pt x="89" y="0"/>
                  </a:moveTo>
                  <a:lnTo>
                    <a:pt x="89" y="16"/>
                  </a:lnTo>
                  <a:lnTo>
                    <a:pt x="60" y="47"/>
                  </a:lnTo>
                  <a:lnTo>
                    <a:pt x="74" y="62"/>
                  </a:lnTo>
                  <a:lnTo>
                    <a:pt x="104" y="62"/>
                  </a:lnTo>
                  <a:lnTo>
                    <a:pt x="104" y="93"/>
                  </a:lnTo>
                  <a:lnTo>
                    <a:pt x="119" y="109"/>
                  </a:lnTo>
                  <a:lnTo>
                    <a:pt x="104" y="124"/>
                  </a:lnTo>
                  <a:lnTo>
                    <a:pt x="89" y="109"/>
                  </a:lnTo>
                  <a:lnTo>
                    <a:pt x="89" y="93"/>
                  </a:lnTo>
                  <a:lnTo>
                    <a:pt x="60" y="124"/>
                  </a:lnTo>
                  <a:lnTo>
                    <a:pt x="74" y="93"/>
                  </a:lnTo>
                  <a:lnTo>
                    <a:pt x="45" y="109"/>
                  </a:lnTo>
                  <a:lnTo>
                    <a:pt x="60" y="93"/>
                  </a:lnTo>
                  <a:lnTo>
                    <a:pt x="0" y="93"/>
                  </a:lnTo>
                  <a:lnTo>
                    <a:pt x="0" y="78"/>
                  </a:lnTo>
                  <a:lnTo>
                    <a:pt x="45" y="47"/>
                  </a:lnTo>
                  <a:lnTo>
                    <a:pt x="74" y="0"/>
                  </a:lnTo>
                  <a:lnTo>
                    <a:pt x="89"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7" name="Freeform 41"/>
            <p:cNvSpPr>
              <a:spLocks/>
            </p:cNvSpPr>
            <p:nvPr/>
          </p:nvSpPr>
          <p:spPr bwMode="auto">
            <a:xfrm>
              <a:off x="1270092" y="1438563"/>
              <a:ext cx="41988" cy="62818"/>
            </a:xfrm>
            <a:custGeom>
              <a:avLst/>
              <a:gdLst>
                <a:gd name="T0" fmla="*/ 0 w 75"/>
                <a:gd name="T1" fmla="*/ 0 h 123"/>
                <a:gd name="T2" fmla="*/ 0 w 75"/>
                <a:gd name="T3" fmla="*/ 0 h 123"/>
                <a:gd name="T4" fmla="*/ 0 w 75"/>
                <a:gd name="T5" fmla="*/ 0 h 123"/>
                <a:gd name="T6" fmla="*/ 0 w 75"/>
                <a:gd name="T7" fmla="*/ 0 h 123"/>
                <a:gd name="T8" fmla="*/ 0 w 75"/>
                <a:gd name="T9" fmla="*/ 0 h 123"/>
                <a:gd name="T10" fmla="*/ 0 w 75"/>
                <a:gd name="T11" fmla="*/ 0 h 123"/>
                <a:gd name="T12" fmla="*/ 0 60000 65536"/>
                <a:gd name="T13" fmla="*/ 0 60000 65536"/>
                <a:gd name="T14" fmla="*/ 0 60000 65536"/>
                <a:gd name="T15" fmla="*/ 0 60000 65536"/>
                <a:gd name="T16" fmla="*/ 0 60000 65536"/>
                <a:gd name="T17" fmla="*/ 0 60000 65536"/>
                <a:gd name="T18" fmla="*/ 0 w 75"/>
                <a:gd name="T19" fmla="*/ 0 h 123"/>
                <a:gd name="T20" fmla="*/ 75 w 75"/>
                <a:gd name="T21" fmla="*/ 123 h 123"/>
              </a:gdLst>
              <a:ahLst/>
              <a:cxnLst>
                <a:cxn ang="T12">
                  <a:pos x="T0" y="T1"/>
                </a:cxn>
                <a:cxn ang="T13">
                  <a:pos x="T2" y="T3"/>
                </a:cxn>
                <a:cxn ang="T14">
                  <a:pos x="T4" y="T5"/>
                </a:cxn>
                <a:cxn ang="T15">
                  <a:pos x="T6" y="T7"/>
                </a:cxn>
                <a:cxn ang="T16">
                  <a:pos x="T8" y="T9"/>
                </a:cxn>
                <a:cxn ang="T17">
                  <a:pos x="T10" y="T11"/>
                </a:cxn>
              </a:cxnLst>
              <a:rect l="T18" t="T19" r="T20" b="T21"/>
              <a:pathLst>
                <a:path w="75" h="123">
                  <a:moveTo>
                    <a:pt x="30" y="0"/>
                  </a:moveTo>
                  <a:lnTo>
                    <a:pt x="74" y="76"/>
                  </a:lnTo>
                  <a:lnTo>
                    <a:pt x="59" y="122"/>
                  </a:lnTo>
                  <a:lnTo>
                    <a:pt x="0" y="107"/>
                  </a:lnTo>
                  <a:lnTo>
                    <a:pt x="15" y="46"/>
                  </a:lnTo>
                  <a:lnTo>
                    <a:pt x="3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8" name="Freeform 42"/>
            <p:cNvSpPr>
              <a:spLocks/>
            </p:cNvSpPr>
            <p:nvPr/>
          </p:nvSpPr>
          <p:spPr bwMode="auto">
            <a:xfrm>
              <a:off x="1156319" y="1522766"/>
              <a:ext cx="54178" cy="40097"/>
            </a:xfrm>
            <a:custGeom>
              <a:avLst/>
              <a:gdLst>
                <a:gd name="T0" fmla="*/ 0 w 90"/>
                <a:gd name="T1" fmla="*/ 0 h 78"/>
                <a:gd name="T2" fmla="*/ 0 w 90"/>
                <a:gd name="T3" fmla="*/ 0 h 78"/>
                <a:gd name="T4" fmla="*/ 0 w 90"/>
                <a:gd name="T5" fmla="*/ 0 h 78"/>
                <a:gd name="T6" fmla="*/ 0 w 90"/>
                <a:gd name="T7" fmla="*/ 0 h 78"/>
                <a:gd name="T8" fmla="*/ 0 w 90"/>
                <a:gd name="T9" fmla="*/ 0 h 78"/>
                <a:gd name="T10" fmla="*/ 0 w 90"/>
                <a:gd name="T11" fmla="*/ 0 h 78"/>
                <a:gd name="T12" fmla="*/ 0 w 90"/>
                <a:gd name="T13" fmla="*/ 0 h 78"/>
                <a:gd name="T14" fmla="*/ 0 60000 65536"/>
                <a:gd name="T15" fmla="*/ 0 60000 65536"/>
                <a:gd name="T16" fmla="*/ 0 60000 65536"/>
                <a:gd name="T17" fmla="*/ 0 60000 65536"/>
                <a:gd name="T18" fmla="*/ 0 60000 65536"/>
                <a:gd name="T19" fmla="*/ 0 60000 65536"/>
                <a:gd name="T20" fmla="*/ 0 60000 65536"/>
                <a:gd name="T21" fmla="*/ 0 w 90"/>
                <a:gd name="T22" fmla="*/ 0 h 78"/>
                <a:gd name="T23" fmla="*/ 90 w 9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78">
                  <a:moveTo>
                    <a:pt x="0" y="46"/>
                  </a:moveTo>
                  <a:lnTo>
                    <a:pt x="15" y="0"/>
                  </a:lnTo>
                  <a:lnTo>
                    <a:pt x="89" y="0"/>
                  </a:lnTo>
                  <a:lnTo>
                    <a:pt x="74" y="46"/>
                  </a:lnTo>
                  <a:lnTo>
                    <a:pt x="30" y="46"/>
                  </a:lnTo>
                  <a:lnTo>
                    <a:pt x="15" y="77"/>
                  </a:lnTo>
                  <a:lnTo>
                    <a:pt x="0" y="4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39" name="Freeform 43"/>
            <p:cNvSpPr>
              <a:spLocks/>
            </p:cNvSpPr>
            <p:nvPr/>
          </p:nvSpPr>
          <p:spPr bwMode="auto">
            <a:xfrm>
              <a:off x="999203" y="1438563"/>
              <a:ext cx="55532" cy="32077"/>
            </a:xfrm>
            <a:custGeom>
              <a:avLst/>
              <a:gdLst>
                <a:gd name="T0" fmla="*/ 0 w 91"/>
                <a:gd name="T1" fmla="*/ 0 h 62"/>
                <a:gd name="T2" fmla="*/ 0 w 91"/>
                <a:gd name="T3" fmla="*/ 0 h 62"/>
                <a:gd name="T4" fmla="*/ 0 w 91"/>
                <a:gd name="T5" fmla="*/ 0 h 62"/>
                <a:gd name="T6" fmla="*/ 0 w 91"/>
                <a:gd name="T7" fmla="*/ 0 h 62"/>
                <a:gd name="T8" fmla="*/ 0 w 91"/>
                <a:gd name="T9" fmla="*/ 0 h 62"/>
                <a:gd name="T10" fmla="*/ 0 w 91"/>
                <a:gd name="T11" fmla="*/ 0 h 62"/>
                <a:gd name="T12" fmla="*/ 0 60000 65536"/>
                <a:gd name="T13" fmla="*/ 0 60000 65536"/>
                <a:gd name="T14" fmla="*/ 0 60000 65536"/>
                <a:gd name="T15" fmla="*/ 0 60000 65536"/>
                <a:gd name="T16" fmla="*/ 0 60000 65536"/>
                <a:gd name="T17" fmla="*/ 0 60000 65536"/>
                <a:gd name="T18" fmla="*/ 0 w 91"/>
                <a:gd name="T19" fmla="*/ 0 h 62"/>
                <a:gd name="T20" fmla="*/ 91 w 91"/>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91" h="62">
                  <a:moveTo>
                    <a:pt x="0" y="31"/>
                  </a:moveTo>
                  <a:lnTo>
                    <a:pt x="15" y="61"/>
                  </a:lnTo>
                  <a:lnTo>
                    <a:pt x="90" y="31"/>
                  </a:lnTo>
                  <a:lnTo>
                    <a:pt x="90" y="0"/>
                  </a:lnTo>
                  <a:lnTo>
                    <a:pt x="30" y="0"/>
                  </a:lnTo>
                  <a:lnTo>
                    <a:pt x="0" y="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0" name="Freeform 44"/>
            <p:cNvSpPr>
              <a:spLocks/>
            </p:cNvSpPr>
            <p:nvPr/>
          </p:nvSpPr>
          <p:spPr bwMode="auto">
            <a:xfrm>
              <a:off x="1140065" y="1469304"/>
              <a:ext cx="51469"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60000 65536"/>
                <a:gd name="T15" fmla="*/ 0 60000 65536"/>
                <a:gd name="T16" fmla="*/ 0 60000 65536"/>
                <a:gd name="T17" fmla="*/ 0 60000 65536"/>
                <a:gd name="T18" fmla="*/ 0 60000 65536"/>
                <a:gd name="T19" fmla="*/ 0 60000 65536"/>
                <a:gd name="T20" fmla="*/ 0 60000 65536"/>
                <a:gd name="T21" fmla="*/ 0 w 91"/>
                <a:gd name="T22" fmla="*/ 0 h 78"/>
                <a:gd name="T23" fmla="*/ 91 w 91"/>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 h="78">
                  <a:moveTo>
                    <a:pt x="0" y="0"/>
                  </a:moveTo>
                  <a:lnTo>
                    <a:pt x="0" y="46"/>
                  </a:lnTo>
                  <a:lnTo>
                    <a:pt x="45" y="77"/>
                  </a:lnTo>
                  <a:lnTo>
                    <a:pt x="90" y="31"/>
                  </a:lnTo>
                  <a:lnTo>
                    <a:pt x="75" y="0"/>
                  </a:lnTo>
                  <a:lnTo>
                    <a:pt x="45" y="31"/>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1" name="Freeform 45"/>
            <p:cNvSpPr>
              <a:spLocks/>
            </p:cNvSpPr>
            <p:nvPr/>
          </p:nvSpPr>
          <p:spPr bwMode="auto">
            <a:xfrm>
              <a:off x="1140065" y="1672459"/>
              <a:ext cx="51469" cy="38760"/>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w 91"/>
                <a:gd name="T19" fmla="*/ 0 h 78"/>
                <a:gd name="T20" fmla="*/ 0 w 91"/>
                <a:gd name="T21" fmla="*/ 0 h 78"/>
                <a:gd name="T22" fmla="*/ 0 w 91"/>
                <a:gd name="T23" fmla="*/ 0 h 78"/>
                <a:gd name="T24" fmla="*/ 0 w 91"/>
                <a:gd name="T25" fmla="*/ 0 h 78"/>
                <a:gd name="T26" fmla="*/ 0 w 91"/>
                <a:gd name="T27" fmla="*/ 0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45" y="0"/>
                  </a:moveTo>
                  <a:lnTo>
                    <a:pt x="60" y="0"/>
                  </a:lnTo>
                  <a:lnTo>
                    <a:pt x="75" y="46"/>
                  </a:lnTo>
                  <a:lnTo>
                    <a:pt x="75" y="62"/>
                  </a:lnTo>
                  <a:lnTo>
                    <a:pt x="90" y="62"/>
                  </a:lnTo>
                  <a:lnTo>
                    <a:pt x="75" y="77"/>
                  </a:lnTo>
                  <a:lnTo>
                    <a:pt x="60" y="77"/>
                  </a:lnTo>
                  <a:lnTo>
                    <a:pt x="75" y="46"/>
                  </a:lnTo>
                  <a:lnTo>
                    <a:pt x="45" y="46"/>
                  </a:lnTo>
                  <a:lnTo>
                    <a:pt x="30" y="62"/>
                  </a:lnTo>
                  <a:lnTo>
                    <a:pt x="15" y="62"/>
                  </a:lnTo>
                  <a:lnTo>
                    <a:pt x="0" y="46"/>
                  </a:lnTo>
                  <a:lnTo>
                    <a:pt x="30" y="46"/>
                  </a:lnTo>
                  <a:lnTo>
                    <a:pt x="4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2" name="Freeform 46"/>
            <p:cNvSpPr>
              <a:spLocks/>
            </p:cNvSpPr>
            <p:nvPr/>
          </p:nvSpPr>
          <p:spPr bwMode="auto">
            <a:xfrm>
              <a:off x="1104850" y="1517419"/>
              <a:ext cx="27089" cy="45443"/>
            </a:xfrm>
            <a:custGeom>
              <a:avLst/>
              <a:gdLst>
                <a:gd name="T0" fmla="*/ 0 w 46"/>
                <a:gd name="T1" fmla="*/ 0 h 93"/>
                <a:gd name="T2" fmla="*/ 0 w 46"/>
                <a:gd name="T3" fmla="*/ 0 h 93"/>
                <a:gd name="T4" fmla="*/ 0 w 46"/>
                <a:gd name="T5" fmla="*/ 0 h 93"/>
                <a:gd name="T6" fmla="*/ 0 w 46"/>
                <a:gd name="T7" fmla="*/ 0 h 93"/>
                <a:gd name="T8" fmla="*/ 0 w 46"/>
                <a:gd name="T9" fmla="*/ 0 h 93"/>
                <a:gd name="T10" fmla="*/ 0 60000 65536"/>
                <a:gd name="T11" fmla="*/ 0 60000 65536"/>
                <a:gd name="T12" fmla="*/ 0 60000 65536"/>
                <a:gd name="T13" fmla="*/ 0 60000 65536"/>
                <a:gd name="T14" fmla="*/ 0 60000 65536"/>
                <a:gd name="T15" fmla="*/ 0 w 46"/>
                <a:gd name="T16" fmla="*/ 0 h 93"/>
                <a:gd name="T17" fmla="*/ 46 w 46"/>
                <a:gd name="T18" fmla="*/ 93 h 93"/>
              </a:gdLst>
              <a:ahLst/>
              <a:cxnLst>
                <a:cxn ang="T10">
                  <a:pos x="T0" y="T1"/>
                </a:cxn>
                <a:cxn ang="T11">
                  <a:pos x="T2" y="T3"/>
                </a:cxn>
                <a:cxn ang="T12">
                  <a:pos x="T4" y="T5"/>
                </a:cxn>
                <a:cxn ang="T13">
                  <a:pos x="T6" y="T7"/>
                </a:cxn>
                <a:cxn ang="T14">
                  <a:pos x="T8" y="T9"/>
                </a:cxn>
              </a:cxnLst>
              <a:rect l="T15" t="T16" r="T17" b="T18"/>
              <a:pathLst>
                <a:path w="46" h="93">
                  <a:moveTo>
                    <a:pt x="0" y="31"/>
                  </a:moveTo>
                  <a:lnTo>
                    <a:pt x="45" y="0"/>
                  </a:lnTo>
                  <a:lnTo>
                    <a:pt x="45" y="61"/>
                  </a:lnTo>
                  <a:lnTo>
                    <a:pt x="0" y="92"/>
                  </a:lnTo>
                  <a:lnTo>
                    <a:pt x="0" y="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3" name="Freeform 47"/>
            <p:cNvSpPr>
              <a:spLocks/>
            </p:cNvSpPr>
            <p:nvPr/>
          </p:nvSpPr>
          <p:spPr bwMode="auto">
            <a:xfrm>
              <a:off x="1079115" y="1423861"/>
              <a:ext cx="25734"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0" y="16"/>
                  </a:moveTo>
                  <a:lnTo>
                    <a:pt x="0" y="31"/>
                  </a:lnTo>
                  <a:lnTo>
                    <a:pt x="45" y="31"/>
                  </a:lnTo>
                  <a:lnTo>
                    <a:pt x="45" y="0"/>
                  </a:lnTo>
                  <a:lnTo>
                    <a:pt x="30" y="16"/>
                  </a:lnTo>
                  <a:lnTo>
                    <a:pt x="15" y="16"/>
                  </a:lnTo>
                  <a:lnTo>
                    <a:pt x="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4" name="Freeform 48"/>
            <p:cNvSpPr>
              <a:spLocks/>
            </p:cNvSpPr>
            <p:nvPr/>
          </p:nvSpPr>
          <p:spPr bwMode="auto">
            <a:xfrm>
              <a:off x="679554" y="1826163"/>
              <a:ext cx="27089" cy="32077"/>
            </a:xfrm>
            <a:custGeom>
              <a:avLst/>
              <a:gdLst>
                <a:gd name="T0" fmla="*/ 0 w 45"/>
                <a:gd name="T1" fmla="*/ 0 h 62"/>
                <a:gd name="T2" fmla="*/ 0 w 45"/>
                <a:gd name="T3" fmla="*/ 0 h 62"/>
                <a:gd name="T4" fmla="*/ 0 w 45"/>
                <a:gd name="T5" fmla="*/ 0 h 62"/>
                <a:gd name="T6" fmla="*/ 0 w 45"/>
                <a:gd name="T7" fmla="*/ 0 h 62"/>
                <a:gd name="T8" fmla="*/ 0 w 45"/>
                <a:gd name="T9" fmla="*/ 0 h 62"/>
                <a:gd name="T10" fmla="*/ 0 w 45"/>
                <a:gd name="T11" fmla="*/ 0 h 62"/>
                <a:gd name="T12" fmla="*/ 0 60000 65536"/>
                <a:gd name="T13" fmla="*/ 0 60000 65536"/>
                <a:gd name="T14" fmla="*/ 0 60000 65536"/>
                <a:gd name="T15" fmla="*/ 0 60000 65536"/>
                <a:gd name="T16" fmla="*/ 0 60000 65536"/>
                <a:gd name="T17" fmla="*/ 0 60000 65536"/>
                <a:gd name="T18" fmla="*/ 0 w 45"/>
                <a:gd name="T19" fmla="*/ 0 h 62"/>
                <a:gd name="T20" fmla="*/ 45 w 45"/>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5" h="62">
                  <a:moveTo>
                    <a:pt x="0" y="0"/>
                  </a:moveTo>
                  <a:lnTo>
                    <a:pt x="29" y="31"/>
                  </a:lnTo>
                  <a:lnTo>
                    <a:pt x="44" y="61"/>
                  </a:lnTo>
                  <a:lnTo>
                    <a:pt x="29" y="61"/>
                  </a:lnTo>
                  <a:lnTo>
                    <a:pt x="0" y="15"/>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5" name="Freeform 49"/>
            <p:cNvSpPr>
              <a:spLocks/>
            </p:cNvSpPr>
            <p:nvPr/>
          </p:nvSpPr>
          <p:spPr bwMode="auto">
            <a:xfrm>
              <a:off x="1140065" y="1423861"/>
              <a:ext cx="17608" cy="30741"/>
            </a:xfrm>
            <a:custGeom>
              <a:avLst/>
              <a:gdLst>
                <a:gd name="T0" fmla="*/ 0 w 32"/>
                <a:gd name="T1" fmla="*/ 0 h 62"/>
                <a:gd name="T2" fmla="*/ 0 w 32"/>
                <a:gd name="T3" fmla="*/ 0 h 62"/>
                <a:gd name="T4" fmla="*/ 0 w 32"/>
                <a:gd name="T5" fmla="*/ 0 h 62"/>
                <a:gd name="T6" fmla="*/ 0 w 32"/>
                <a:gd name="T7" fmla="*/ 0 h 62"/>
                <a:gd name="T8" fmla="*/ 0 w 32"/>
                <a:gd name="T9" fmla="*/ 0 h 62"/>
                <a:gd name="T10" fmla="*/ 0 60000 65536"/>
                <a:gd name="T11" fmla="*/ 0 60000 65536"/>
                <a:gd name="T12" fmla="*/ 0 60000 65536"/>
                <a:gd name="T13" fmla="*/ 0 60000 65536"/>
                <a:gd name="T14" fmla="*/ 0 60000 65536"/>
                <a:gd name="T15" fmla="*/ 0 w 32"/>
                <a:gd name="T16" fmla="*/ 0 h 62"/>
                <a:gd name="T17" fmla="*/ 32 w 32"/>
                <a:gd name="T18" fmla="*/ 62 h 62"/>
              </a:gdLst>
              <a:ahLst/>
              <a:cxnLst>
                <a:cxn ang="T10">
                  <a:pos x="T0" y="T1"/>
                </a:cxn>
                <a:cxn ang="T11">
                  <a:pos x="T2" y="T3"/>
                </a:cxn>
                <a:cxn ang="T12">
                  <a:pos x="T4" y="T5"/>
                </a:cxn>
                <a:cxn ang="T13">
                  <a:pos x="T6" y="T7"/>
                </a:cxn>
                <a:cxn ang="T14">
                  <a:pos x="T8" y="T9"/>
                </a:cxn>
              </a:cxnLst>
              <a:rect l="T15" t="T16" r="T17" b="T18"/>
              <a:pathLst>
                <a:path w="32" h="62">
                  <a:moveTo>
                    <a:pt x="0" y="15"/>
                  </a:moveTo>
                  <a:lnTo>
                    <a:pt x="16" y="61"/>
                  </a:lnTo>
                  <a:lnTo>
                    <a:pt x="31" y="31"/>
                  </a:lnTo>
                  <a:lnTo>
                    <a:pt x="31" y="0"/>
                  </a:lnTo>
                  <a:lnTo>
                    <a:pt x="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6" name="Freeform 50"/>
            <p:cNvSpPr>
              <a:spLocks/>
            </p:cNvSpPr>
            <p:nvPr/>
          </p:nvSpPr>
          <p:spPr bwMode="auto">
            <a:xfrm>
              <a:off x="1156319" y="1719239"/>
              <a:ext cx="17608" cy="16039"/>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29" y="0"/>
                  </a:moveTo>
                  <a:lnTo>
                    <a:pt x="0" y="31"/>
                  </a:lnTo>
                  <a:lnTo>
                    <a:pt x="0" y="16"/>
                  </a:lnTo>
                  <a:lnTo>
                    <a:pt x="15" y="0"/>
                  </a:lnTo>
                  <a:lnTo>
                    <a:pt x="29"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7" name="Freeform 51"/>
            <p:cNvSpPr>
              <a:spLocks/>
            </p:cNvSpPr>
            <p:nvPr/>
          </p:nvSpPr>
          <p:spPr bwMode="auto">
            <a:xfrm>
              <a:off x="1287700" y="1950462"/>
              <a:ext cx="9481" cy="17375"/>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16" y="16"/>
                  </a:lnTo>
                  <a:lnTo>
                    <a:pt x="16" y="31"/>
                  </a:lnTo>
                  <a:lnTo>
                    <a:pt x="0" y="31"/>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8" name="Freeform 52"/>
            <p:cNvSpPr>
              <a:spLocks/>
            </p:cNvSpPr>
            <p:nvPr/>
          </p:nvSpPr>
          <p:spPr bwMode="auto">
            <a:xfrm>
              <a:off x="1287700" y="1656421"/>
              <a:ext cx="17608" cy="22721"/>
            </a:xfrm>
            <a:custGeom>
              <a:avLst/>
              <a:gdLst>
                <a:gd name="T0" fmla="*/ 0 w 31"/>
                <a:gd name="T1" fmla="*/ 0 h 47"/>
                <a:gd name="T2" fmla="*/ 0 w 31"/>
                <a:gd name="T3" fmla="*/ 0 h 47"/>
                <a:gd name="T4" fmla="*/ 0 w 31"/>
                <a:gd name="T5" fmla="*/ 0 h 47"/>
                <a:gd name="T6" fmla="*/ 0 w 31"/>
                <a:gd name="T7" fmla="*/ 0 h 47"/>
                <a:gd name="T8" fmla="*/ 0 w 31"/>
                <a:gd name="T9" fmla="*/ 0 h 47"/>
                <a:gd name="T10" fmla="*/ 0 60000 65536"/>
                <a:gd name="T11" fmla="*/ 0 60000 65536"/>
                <a:gd name="T12" fmla="*/ 0 60000 65536"/>
                <a:gd name="T13" fmla="*/ 0 60000 65536"/>
                <a:gd name="T14" fmla="*/ 0 60000 65536"/>
                <a:gd name="T15" fmla="*/ 0 w 31"/>
                <a:gd name="T16" fmla="*/ 0 h 47"/>
                <a:gd name="T17" fmla="*/ 31 w 31"/>
                <a:gd name="T18" fmla="*/ 47 h 47"/>
              </a:gdLst>
              <a:ahLst/>
              <a:cxnLst>
                <a:cxn ang="T10">
                  <a:pos x="T0" y="T1"/>
                </a:cxn>
                <a:cxn ang="T11">
                  <a:pos x="T2" y="T3"/>
                </a:cxn>
                <a:cxn ang="T12">
                  <a:pos x="T4" y="T5"/>
                </a:cxn>
                <a:cxn ang="T13">
                  <a:pos x="T6" y="T7"/>
                </a:cxn>
                <a:cxn ang="T14">
                  <a:pos x="T8" y="T9"/>
                </a:cxn>
              </a:cxnLst>
              <a:rect l="T15" t="T16" r="T17" b="T18"/>
              <a:pathLst>
                <a:path w="31" h="47">
                  <a:moveTo>
                    <a:pt x="15" y="0"/>
                  </a:moveTo>
                  <a:lnTo>
                    <a:pt x="0" y="31"/>
                  </a:lnTo>
                  <a:lnTo>
                    <a:pt x="0" y="46"/>
                  </a:lnTo>
                  <a:lnTo>
                    <a:pt x="30" y="31"/>
                  </a:lnTo>
                  <a:lnTo>
                    <a:pt x="1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49" name="Freeform 53"/>
            <p:cNvSpPr>
              <a:spLocks/>
            </p:cNvSpPr>
            <p:nvPr/>
          </p:nvSpPr>
          <p:spPr bwMode="auto">
            <a:xfrm>
              <a:off x="1270092" y="2400880"/>
              <a:ext cx="41988" cy="40097"/>
            </a:xfrm>
            <a:custGeom>
              <a:avLst/>
              <a:gdLst>
                <a:gd name="T0" fmla="*/ 0 w 75"/>
                <a:gd name="T1" fmla="*/ 0 h 78"/>
                <a:gd name="T2" fmla="*/ 0 w 75"/>
                <a:gd name="T3" fmla="*/ 0 h 78"/>
                <a:gd name="T4" fmla="*/ 0 w 75"/>
                <a:gd name="T5" fmla="*/ 0 h 78"/>
                <a:gd name="T6" fmla="*/ 0 w 75"/>
                <a:gd name="T7" fmla="*/ 0 h 78"/>
                <a:gd name="T8" fmla="*/ 0 w 75"/>
                <a:gd name="T9" fmla="*/ 0 h 78"/>
                <a:gd name="T10" fmla="*/ 0 w 75"/>
                <a:gd name="T11" fmla="*/ 0 h 78"/>
                <a:gd name="T12" fmla="*/ 0 w 75"/>
                <a:gd name="T13" fmla="*/ 0 h 78"/>
                <a:gd name="T14" fmla="*/ 0 w 75"/>
                <a:gd name="T15" fmla="*/ 0 h 78"/>
                <a:gd name="T16" fmla="*/ 0 w 75"/>
                <a:gd name="T17" fmla="*/ 0 h 78"/>
                <a:gd name="T18" fmla="*/ 0 w 75"/>
                <a:gd name="T19" fmla="*/ 0 h 78"/>
                <a:gd name="T20" fmla="*/ 0 w 75"/>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78"/>
                <a:gd name="T35" fmla="*/ 75 w 75"/>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78">
                  <a:moveTo>
                    <a:pt x="15" y="0"/>
                  </a:moveTo>
                  <a:lnTo>
                    <a:pt x="15" y="15"/>
                  </a:lnTo>
                  <a:lnTo>
                    <a:pt x="0" y="31"/>
                  </a:lnTo>
                  <a:lnTo>
                    <a:pt x="0" y="62"/>
                  </a:lnTo>
                  <a:lnTo>
                    <a:pt x="30" y="77"/>
                  </a:lnTo>
                  <a:lnTo>
                    <a:pt x="30" y="62"/>
                  </a:lnTo>
                  <a:lnTo>
                    <a:pt x="74" y="77"/>
                  </a:lnTo>
                  <a:lnTo>
                    <a:pt x="74" y="46"/>
                  </a:lnTo>
                  <a:lnTo>
                    <a:pt x="59" y="31"/>
                  </a:lnTo>
                  <a:lnTo>
                    <a:pt x="74" y="15"/>
                  </a:lnTo>
                  <a:lnTo>
                    <a:pt x="15"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50" name="Freeform 54"/>
            <p:cNvSpPr>
              <a:spLocks/>
            </p:cNvSpPr>
            <p:nvPr/>
          </p:nvSpPr>
          <p:spPr bwMode="auto">
            <a:xfrm>
              <a:off x="1043900" y="2332715"/>
              <a:ext cx="130027" cy="171078"/>
            </a:xfrm>
            <a:custGeom>
              <a:avLst/>
              <a:gdLst>
                <a:gd name="T0" fmla="*/ 0 w 224"/>
                <a:gd name="T1" fmla="*/ 0 h 339"/>
                <a:gd name="T2" fmla="*/ 0 w 224"/>
                <a:gd name="T3" fmla="*/ 0 h 339"/>
                <a:gd name="T4" fmla="*/ 0 w 224"/>
                <a:gd name="T5" fmla="*/ 0 h 339"/>
                <a:gd name="T6" fmla="*/ 0 w 224"/>
                <a:gd name="T7" fmla="*/ 0 h 339"/>
                <a:gd name="T8" fmla="*/ 0 w 224"/>
                <a:gd name="T9" fmla="*/ 0 h 339"/>
                <a:gd name="T10" fmla="*/ 0 w 224"/>
                <a:gd name="T11" fmla="*/ 0 h 339"/>
                <a:gd name="T12" fmla="*/ 0 w 224"/>
                <a:gd name="T13" fmla="*/ 0 h 339"/>
                <a:gd name="T14" fmla="*/ 0 w 224"/>
                <a:gd name="T15" fmla="*/ 0 h 339"/>
                <a:gd name="T16" fmla="*/ 0 w 224"/>
                <a:gd name="T17" fmla="*/ 0 h 339"/>
                <a:gd name="T18" fmla="*/ 0 w 224"/>
                <a:gd name="T19" fmla="*/ 0 h 339"/>
                <a:gd name="T20" fmla="*/ 0 w 224"/>
                <a:gd name="T21" fmla="*/ 0 h 339"/>
                <a:gd name="T22" fmla="*/ 0 w 224"/>
                <a:gd name="T23" fmla="*/ 0 h 339"/>
                <a:gd name="T24" fmla="*/ 0 w 224"/>
                <a:gd name="T25" fmla="*/ 0 h 339"/>
                <a:gd name="T26" fmla="*/ 0 w 224"/>
                <a:gd name="T27" fmla="*/ 0 h 339"/>
                <a:gd name="T28" fmla="*/ 0 w 224"/>
                <a:gd name="T29" fmla="*/ 0 h 339"/>
                <a:gd name="T30" fmla="*/ 0 w 224"/>
                <a:gd name="T31" fmla="*/ 0 h 339"/>
                <a:gd name="T32" fmla="*/ 0 w 224"/>
                <a:gd name="T33" fmla="*/ 0 h 339"/>
                <a:gd name="T34" fmla="*/ 0 w 224"/>
                <a:gd name="T35" fmla="*/ 0 h 339"/>
                <a:gd name="T36" fmla="*/ 0 w 224"/>
                <a:gd name="T37" fmla="*/ 0 h 339"/>
                <a:gd name="T38" fmla="*/ 0 w 224"/>
                <a:gd name="T39" fmla="*/ 0 h 339"/>
                <a:gd name="T40" fmla="*/ 0 w 224"/>
                <a:gd name="T41" fmla="*/ 0 h 339"/>
                <a:gd name="T42" fmla="*/ 0 w 224"/>
                <a:gd name="T43" fmla="*/ 0 h 339"/>
                <a:gd name="T44" fmla="*/ 0 w 224"/>
                <a:gd name="T45" fmla="*/ 0 h 339"/>
                <a:gd name="T46" fmla="*/ 0 w 224"/>
                <a:gd name="T47" fmla="*/ 0 h 339"/>
                <a:gd name="T48" fmla="*/ 0 w 224"/>
                <a:gd name="T49" fmla="*/ 0 h 339"/>
                <a:gd name="T50" fmla="*/ 0 w 224"/>
                <a:gd name="T51" fmla="*/ 0 h 339"/>
                <a:gd name="T52" fmla="*/ 0 w 224"/>
                <a:gd name="T53" fmla="*/ 0 h 339"/>
                <a:gd name="T54" fmla="*/ 0 w 224"/>
                <a:gd name="T55" fmla="*/ 0 h 339"/>
                <a:gd name="T56" fmla="*/ 0 w 224"/>
                <a:gd name="T57" fmla="*/ 0 h 339"/>
                <a:gd name="T58" fmla="*/ 0 w 224"/>
                <a:gd name="T59" fmla="*/ 0 h 339"/>
                <a:gd name="T60" fmla="*/ 0 w 224"/>
                <a:gd name="T61" fmla="*/ 0 h 339"/>
                <a:gd name="T62" fmla="*/ 0 w 224"/>
                <a:gd name="T63" fmla="*/ 0 h 339"/>
                <a:gd name="T64" fmla="*/ 0 w 224"/>
                <a:gd name="T65" fmla="*/ 0 h 339"/>
                <a:gd name="T66" fmla="*/ 0 w 224"/>
                <a:gd name="T67" fmla="*/ 0 h 339"/>
                <a:gd name="T68" fmla="*/ 0 w 224"/>
                <a:gd name="T69" fmla="*/ 0 h 339"/>
                <a:gd name="T70" fmla="*/ 0 w 224"/>
                <a:gd name="T71" fmla="*/ 0 h 339"/>
                <a:gd name="T72" fmla="*/ 0 w 224"/>
                <a:gd name="T73" fmla="*/ 0 h 339"/>
                <a:gd name="T74" fmla="*/ 0 w 224"/>
                <a:gd name="T75" fmla="*/ 0 h 339"/>
                <a:gd name="T76" fmla="*/ 0 w 224"/>
                <a:gd name="T77" fmla="*/ 0 h 33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24"/>
                <a:gd name="T118" fmla="*/ 0 h 339"/>
                <a:gd name="T119" fmla="*/ 224 w 224"/>
                <a:gd name="T120" fmla="*/ 339 h 33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24" h="339">
                  <a:moveTo>
                    <a:pt x="15" y="200"/>
                  </a:moveTo>
                  <a:lnTo>
                    <a:pt x="0" y="230"/>
                  </a:lnTo>
                  <a:lnTo>
                    <a:pt x="59" y="246"/>
                  </a:lnTo>
                  <a:lnTo>
                    <a:pt x="74" y="261"/>
                  </a:lnTo>
                  <a:lnTo>
                    <a:pt x="89" y="261"/>
                  </a:lnTo>
                  <a:lnTo>
                    <a:pt x="104" y="292"/>
                  </a:lnTo>
                  <a:lnTo>
                    <a:pt x="119" y="292"/>
                  </a:lnTo>
                  <a:lnTo>
                    <a:pt x="134" y="292"/>
                  </a:lnTo>
                  <a:lnTo>
                    <a:pt x="164" y="307"/>
                  </a:lnTo>
                  <a:lnTo>
                    <a:pt x="178" y="338"/>
                  </a:lnTo>
                  <a:lnTo>
                    <a:pt x="178" y="292"/>
                  </a:lnTo>
                  <a:lnTo>
                    <a:pt x="178" y="277"/>
                  </a:lnTo>
                  <a:lnTo>
                    <a:pt x="178" y="261"/>
                  </a:lnTo>
                  <a:lnTo>
                    <a:pt x="193" y="246"/>
                  </a:lnTo>
                  <a:lnTo>
                    <a:pt x="164" y="246"/>
                  </a:lnTo>
                  <a:lnTo>
                    <a:pt x="164" y="230"/>
                  </a:lnTo>
                  <a:lnTo>
                    <a:pt x="193" y="230"/>
                  </a:lnTo>
                  <a:lnTo>
                    <a:pt x="193" y="215"/>
                  </a:lnTo>
                  <a:lnTo>
                    <a:pt x="208" y="215"/>
                  </a:lnTo>
                  <a:lnTo>
                    <a:pt x="223" y="230"/>
                  </a:lnTo>
                  <a:lnTo>
                    <a:pt x="208" y="184"/>
                  </a:lnTo>
                  <a:lnTo>
                    <a:pt x="208" y="138"/>
                  </a:lnTo>
                  <a:lnTo>
                    <a:pt x="178" y="138"/>
                  </a:lnTo>
                  <a:lnTo>
                    <a:pt x="119" y="108"/>
                  </a:lnTo>
                  <a:lnTo>
                    <a:pt x="119" y="77"/>
                  </a:lnTo>
                  <a:lnTo>
                    <a:pt x="104" y="77"/>
                  </a:lnTo>
                  <a:lnTo>
                    <a:pt x="119" y="31"/>
                  </a:lnTo>
                  <a:lnTo>
                    <a:pt x="149" y="15"/>
                  </a:lnTo>
                  <a:lnTo>
                    <a:pt x="149" y="0"/>
                  </a:lnTo>
                  <a:lnTo>
                    <a:pt x="134" y="0"/>
                  </a:lnTo>
                  <a:lnTo>
                    <a:pt x="119" y="15"/>
                  </a:lnTo>
                  <a:lnTo>
                    <a:pt x="74" y="31"/>
                  </a:lnTo>
                  <a:lnTo>
                    <a:pt x="74" y="61"/>
                  </a:lnTo>
                  <a:lnTo>
                    <a:pt x="45" y="77"/>
                  </a:lnTo>
                  <a:lnTo>
                    <a:pt x="30" y="92"/>
                  </a:lnTo>
                  <a:lnTo>
                    <a:pt x="30" y="108"/>
                  </a:lnTo>
                  <a:lnTo>
                    <a:pt x="30" y="123"/>
                  </a:lnTo>
                  <a:lnTo>
                    <a:pt x="30" y="184"/>
                  </a:lnTo>
                  <a:lnTo>
                    <a:pt x="15" y="20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51" name="Freeform 55"/>
            <p:cNvSpPr>
              <a:spLocks/>
            </p:cNvSpPr>
            <p:nvPr/>
          </p:nvSpPr>
          <p:spPr bwMode="auto">
            <a:xfrm>
              <a:off x="1104850" y="2332715"/>
              <a:ext cx="147635" cy="116280"/>
            </a:xfrm>
            <a:custGeom>
              <a:avLst/>
              <a:gdLst>
                <a:gd name="T0" fmla="*/ 0 w 255"/>
                <a:gd name="T1" fmla="*/ 0 h 231"/>
                <a:gd name="T2" fmla="*/ 0 w 255"/>
                <a:gd name="T3" fmla="*/ 0 h 231"/>
                <a:gd name="T4" fmla="*/ 0 w 255"/>
                <a:gd name="T5" fmla="*/ 0 h 231"/>
                <a:gd name="T6" fmla="*/ 0 w 255"/>
                <a:gd name="T7" fmla="*/ 0 h 231"/>
                <a:gd name="T8" fmla="*/ 0 w 255"/>
                <a:gd name="T9" fmla="*/ 0 h 231"/>
                <a:gd name="T10" fmla="*/ 0 w 255"/>
                <a:gd name="T11" fmla="*/ 0 h 231"/>
                <a:gd name="T12" fmla="*/ 0 w 255"/>
                <a:gd name="T13" fmla="*/ 0 h 231"/>
                <a:gd name="T14" fmla="*/ 0 w 255"/>
                <a:gd name="T15" fmla="*/ 0 h 231"/>
                <a:gd name="T16" fmla="*/ 0 w 255"/>
                <a:gd name="T17" fmla="*/ 0 h 231"/>
                <a:gd name="T18" fmla="*/ 0 w 255"/>
                <a:gd name="T19" fmla="*/ 0 h 231"/>
                <a:gd name="T20" fmla="*/ 0 w 255"/>
                <a:gd name="T21" fmla="*/ 0 h 231"/>
                <a:gd name="T22" fmla="*/ 0 w 255"/>
                <a:gd name="T23" fmla="*/ 0 h 231"/>
                <a:gd name="T24" fmla="*/ 0 w 255"/>
                <a:gd name="T25" fmla="*/ 0 h 231"/>
                <a:gd name="T26" fmla="*/ 0 w 255"/>
                <a:gd name="T27" fmla="*/ 0 h 231"/>
                <a:gd name="T28" fmla="*/ 0 w 255"/>
                <a:gd name="T29" fmla="*/ 0 h 231"/>
                <a:gd name="T30" fmla="*/ 0 w 255"/>
                <a:gd name="T31" fmla="*/ 0 h 231"/>
                <a:gd name="T32" fmla="*/ 0 w 255"/>
                <a:gd name="T33" fmla="*/ 0 h 231"/>
                <a:gd name="T34" fmla="*/ 0 w 255"/>
                <a:gd name="T35" fmla="*/ 0 h 231"/>
                <a:gd name="T36" fmla="*/ 0 w 255"/>
                <a:gd name="T37" fmla="*/ 0 h 231"/>
                <a:gd name="T38" fmla="*/ 0 w 255"/>
                <a:gd name="T39" fmla="*/ 0 h 231"/>
                <a:gd name="T40" fmla="*/ 0 w 255"/>
                <a:gd name="T41" fmla="*/ 0 h 231"/>
                <a:gd name="T42" fmla="*/ 0 w 255"/>
                <a:gd name="T43" fmla="*/ 0 h 231"/>
                <a:gd name="T44" fmla="*/ 0 w 255"/>
                <a:gd name="T45" fmla="*/ 0 h 231"/>
                <a:gd name="T46" fmla="*/ 0 w 255"/>
                <a:gd name="T47" fmla="*/ 0 h 231"/>
                <a:gd name="T48" fmla="*/ 0 w 255"/>
                <a:gd name="T49" fmla="*/ 0 h 231"/>
                <a:gd name="T50" fmla="*/ 0 w 255"/>
                <a:gd name="T51" fmla="*/ 0 h 231"/>
                <a:gd name="T52" fmla="*/ 0 w 255"/>
                <a:gd name="T53" fmla="*/ 0 h 231"/>
                <a:gd name="T54" fmla="*/ 0 w 255"/>
                <a:gd name="T55" fmla="*/ 0 h 231"/>
                <a:gd name="T56" fmla="*/ 0 w 255"/>
                <a:gd name="T57" fmla="*/ 0 h 231"/>
                <a:gd name="T58" fmla="*/ 0 w 255"/>
                <a:gd name="T59" fmla="*/ 0 h 231"/>
                <a:gd name="T60" fmla="*/ 0 w 255"/>
                <a:gd name="T61" fmla="*/ 0 h 231"/>
                <a:gd name="T62" fmla="*/ 0 w 255"/>
                <a:gd name="T63" fmla="*/ 0 h 231"/>
                <a:gd name="T64" fmla="*/ 0 w 255"/>
                <a:gd name="T65" fmla="*/ 0 h 231"/>
                <a:gd name="T66" fmla="*/ 0 w 255"/>
                <a:gd name="T67" fmla="*/ 0 h 231"/>
                <a:gd name="T68" fmla="*/ 0 w 255"/>
                <a:gd name="T69" fmla="*/ 0 h 231"/>
                <a:gd name="T70" fmla="*/ 0 w 255"/>
                <a:gd name="T71" fmla="*/ 0 h 231"/>
                <a:gd name="T72" fmla="*/ 0 w 255"/>
                <a:gd name="T73" fmla="*/ 0 h 231"/>
                <a:gd name="T74" fmla="*/ 0 w 255"/>
                <a:gd name="T75" fmla="*/ 0 h 2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5"/>
                <a:gd name="T115" fmla="*/ 0 h 231"/>
                <a:gd name="T116" fmla="*/ 255 w 255"/>
                <a:gd name="T117" fmla="*/ 231 h 2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5" h="231">
                  <a:moveTo>
                    <a:pt x="209" y="31"/>
                  </a:moveTo>
                  <a:lnTo>
                    <a:pt x="179" y="46"/>
                  </a:lnTo>
                  <a:lnTo>
                    <a:pt x="164" y="46"/>
                  </a:lnTo>
                  <a:lnTo>
                    <a:pt x="134" y="31"/>
                  </a:lnTo>
                  <a:lnTo>
                    <a:pt x="105" y="31"/>
                  </a:lnTo>
                  <a:lnTo>
                    <a:pt x="90" y="15"/>
                  </a:lnTo>
                  <a:lnTo>
                    <a:pt x="75" y="0"/>
                  </a:lnTo>
                  <a:lnTo>
                    <a:pt x="75" y="15"/>
                  </a:lnTo>
                  <a:lnTo>
                    <a:pt x="45" y="31"/>
                  </a:lnTo>
                  <a:lnTo>
                    <a:pt x="45" y="61"/>
                  </a:lnTo>
                  <a:lnTo>
                    <a:pt x="45" y="77"/>
                  </a:lnTo>
                  <a:lnTo>
                    <a:pt x="45" y="61"/>
                  </a:lnTo>
                  <a:lnTo>
                    <a:pt x="30" y="61"/>
                  </a:lnTo>
                  <a:lnTo>
                    <a:pt x="45" y="31"/>
                  </a:lnTo>
                  <a:lnTo>
                    <a:pt x="45" y="15"/>
                  </a:lnTo>
                  <a:lnTo>
                    <a:pt x="15" y="31"/>
                  </a:lnTo>
                  <a:lnTo>
                    <a:pt x="0" y="77"/>
                  </a:lnTo>
                  <a:lnTo>
                    <a:pt x="15" y="77"/>
                  </a:lnTo>
                  <a:lnTo>
                    <a:pt x="15" y="107"/>
                  </a:lnTo>
                  <a:lnTo>
                    <a:pt x="75" y="138"/>
                  </a:lnTo>
                  <a:lnTo>
                    <a:pt x="105" y="138"/>
                  </a:lnTo>
                  <a:lnTo>
                    <a:pt x="105" y="184"/>
                  </a:lnTo>
                  <a:lnTo>
                    <a:pt x="120" y="230"/>
                  </a:lnTo>
                  <a:lnTo>
                    <a:pt x="134" y="230"/>
                  </a:lnTo>
                  <a:lnTo>
                    <a:pt x="164" y="230"/>
                  </a:lnTo>
                  <a:lnTo>
                    <a:pt x="179" y="199"/>
                  </a:lnTo>
                  <a:lnTo>
                    <a:pt x="149" y="184"/>
                  </a:lnTo>
                  <a:lnTo>
                    <a:pt x="164" y="169"/>
                  </a:lnTo>
                  <a:lnTo>
                    <a:pt x="194" y="184"/>
                  </a:lnTo>
                  <a:lnTo>
                    <a:pt x="224" y="169"/>
                  </a:lnTo>
                  <a:lnTo>
                    <a:pt x="239" y="153"/>
                  </a:lnTo>
                  <a:lnTo>
                    <a:pt x="224" y="138"/>
                  </a:lnTo>
                  <a:lnTo>
                    <a:pt x="239" y="107"/>
                  </a:lnTo>
                  <a:lnTo>
                    <a:pt x="224" y="107"/>
                  </a:lnTo>
                  <a:lnTo>
                    <a:pt x="254" y="92"/>
                  </a:lnTo>
                  <a:lnTo>
                    <a:pt x="209" y="61"/>
                  </a:lnTo>
                  <a:lnTo>
                    <a:pt x="194" y="46"/>
                  </a:lnTo>
                  <a:lnTo>
                    <a:pt x="209"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52" name="Freeform 56"/>
            <p:cNvSpPr>
              <a:spLocks/>
            </p:cNvSpPr>
            <p:nvPr/>
          </p:nvSpPr>
          <p:spPr bwMode="auto">
            <a:xfrm>
              <a:off x="1234877" y="2379495"/>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w 91"/>
                <a:gd name="T25" fmla="*/ 0 h 139"/>
                <a:gd name="T26" fmla="*/ 0 w 91"/>
                <a:gd name="T27" fmla="*/ 0 h 139"/>
                <a:gd name="T28" fmla="*/ 0 w 91"/>
                <a:gd name="T29" fmla="*/ 0 h 139"/>
                <a:gd name="T30" fmla="*/ 0 w 91"/>
                <a:gd name="T31" fmla="*/ 0 h 139"/>
                <a:gd name="T32" fmla="*/ 0 w 91"/>
                <a:gd name="T33" fmla="*/ 0 h 139"/>
                <a:gd name="T34" fmla="*/ 0 w 91"/>
                <a:gd name="T35" fmla="*/ 0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1"/>
                <a:gd name="T55" fmla="*/ 0 h 139"/>
                <a:gd name="T56" fmla="*/ 91 w 91"/>
                <a:gd name="T57" fmla="*/ 139 h 1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1" h="139">
                  <a:moveTo>
                    <a:pt x="45" y="15"/>
                  </a:moveTo>
                  <a:lnTo>
                    <a:pt x="45" y="0"/>
                  </a:lnTo>
                  <a:lnTo>
                    <a:pt x="30" y="0"/>
                  </a:lnTo>
                  <a:lnTo>
                    <a:pt x="0" y="15"/>
                  </a:lnTo>
                  <a:lnTo>
                    <a:pt x="15" y="15"/>
                  </a:lnTo>
                  <a:lnTo>
                    <a:pt x="0" y="46"/>
                  </a:lnTo>
                  <a:lnTo>
                    <a:pt x="15" y="61"/>
                  </a:lnTo>
                  <a:lnTo>
                    <a:pt x="30" y="107"/>
                  </a:lnTo>
                  <a:lnTo>
                    <a:pt x="30" y="123"/>
                  </a:lnTo>
                  <a:lnTo>
                    <a:pt x="45" y="138"/>
                  </a:lnTo>
                  <a:lnTo>
                    <a:pt x="75" y="123"/>
                  </a:lnTo>
                  <a:lnTo>
                    <a:pt x="90" y="123"/>
                  </a:lnTo>
                  <a:lnTo>
                    <a:pt x="60" y="107"/>
                  </a:lnTo>
                  <a:lnTo>
                    <a:pt x="60" y="77"/>
                  </a:lnTo>
                  <a:lnTo>
                    <a:pt x="75" y="61"/>
                  </a:lnTo>
                  <a:lnTo>
                    <a:pt x="75" y="46"/>
                  </a:lnTo>
                  <a:lnTo>
                    <a:pt x="60" y="31"/>
                  </a:lnTo>
                  <a:lnTo>
                    <a:pt x="45" y="15"/>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53" name="Freeform 57"/>
            <p:cNvSpPr>
              <a:spLocks/>
            </p:cNvSpPr>
            <p:nvPr/>
          </p:nvSpPr>
          <p:spPr bwMode="auto">
            <a:xfrm>
              <a:off x="999203" y="2363456"/>
              <a:ext cx="70431" cy="24058"/>
            </a:xfrm>
            <a:custGeom>
              <a:avLst/>
              <a:gdLst>
                <a:gd name="T0" fmla="*/ 0 w 120"/>
                <a:gd name="T1" fmla="*/ 0 h 47"/>
                <a:gd name="T2" fmla="*/ 0 w 120"/>
                <a:gd name="T3" fmla="*/ 0 h 47"/>
                <a:gd name="T4" fmla="*/ 0 w 120"/>
                <a:gd name="T5" fmla="*/ 0 h 47"/>
                <a:gd name="T6" fmla="*/ 0 w 120"/>
                <a:gd name="T7" fmla="*/ 0 h 47"/>
                <a:gd name="T8" fmla="*/ 0 w 120"/>
                <a:gd name="T9" fmla="*/ 0 h 47"/>
                <a:gd name="T10" fmla="*/ 0 w 120"/>
                <a:gd name="T11" fmla="*/ 0 h 47"/>
                <a:gd name="T12" fmla="*/ 0 w 120"/>
                <a:gd name="T13" fmla="*/ 0 h 47"/>
                <a:gd name="T14" fmla="*/ 0 w 120"/>
                <a:gd name="T15" fmla="*/ 0 h 47"/>
                <a:gd name="T16" fmla="*/ 0 w 120"/>
                <a:gd name="T17" fmla="*/ 0 h 47"/>
                <a:gd name="T18" fmla="*/ 0 w 120"/>
                <a:gd name="T19" fmla="*/ 0 h 47"/>
                <a:gd name="T20" fmla="*/ 0 w 120"/>
                <a:gd name="T21" fmla="*/ 0 h 47"/>
                <a:gd name="T22" fmla="*/ 0 w 120"/>
                <a:gd name="T23" fmla="*/ 0 h 47"/>
                <a:gd name="T24" fmla="*/ 0 w 120"/>
                <a:gd name="T25" fmla="*/ 0 h 47"/>
                <a:gd name="T26" fmla="*/ 0 w 120"/>
                <a:gd name="T27" fmla="*/ 0 h 47"/>
                <a:gd name="T28" fmla="*/ 0 w 120"/>
                <a:gd name="T29" fmla="*/ 0 h 47"/>
                <a:gd name="T30" fmla="*/ 0 w 120"/>
                <a:gd name="T31" fmla="*/ 0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0"/>
                <a:gd name="T49" fmla="*/ 0 h 47"/>
                <a:gd name="T50" fmla="*/ 120 w 120"/>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0" h="47">
                  <a:moveTo>
                    <a:pt x="60" y="15"/>
                  </a:moveTo>
                  <a:lnTo>
                    <a:pt x="89" y="31"/>
                  </a:lnTo>
                  <a:lnTo>
                    <a:pt x="104" y="46"/>
                  </a:lnTo>
                  <a:lnTo>
                    <a:pt x="104" y="31"/>
                  </a:lnTo>
                  <a:lnTo>
                    <a:pt x="119" y="15"/>
                  </a:lnTo>
                  <a:lnTo>
                    <a:pt x="89" y="0"/>
                  </a:lnTo>
                  <a:lnTo>
                    <a:pt x="74" y="0"/>
                  </a:lnTo>
                  <a:lnTo>
                    <a:pt x="60" y="0"/>
                  </a:lnTo>
                  <a:lnTo>
                    <a:pt x="30" y="0"/>
                  </a:lnTo>
                  <a:lnTo>
                    <a:pt x="15" y="0"/>
                  </a:lnTo>
                  <a:lnTo>
                    <a:pt x="0" y="31"/>
                  </a:lnTo>
                  <a:lnTo>
                    <a:pt x="30" y="31"/>
                  </a:lnTo>
                  <a:lnTo>
                    <a:pt x="45" y="46"/>
                  </a:lnTo>
                  <a:lnTo>
                    <a:pt x="60" y="46"/>
                  </a:lnTo>
                  <a:lnTo>
                    <a:pt x="60" y="31"/>
                  </a:lnTo>
                  <a:lnTo>
                    <a:pt x="6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54" name="Line 58"/>
            <p:cNvSpPr>
              <a:spLocks noChangeShapeType="1"/>
            </p:cNvSpPr>
            <p:nvPr/>
          </p:nvSpPr>
          <p:spPr bwMode="auto">
            <a:xfrm>
              <a:off x="1234877" y="233271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455" name="Line 59"/>
            <p:cNvSpPr>
              <a:spLocks noChangeShapeType="1"/>
            </p:cNvSpPr>
            <p:nvPr/>
          </p:nvSpPr>
          <p:spPr bwMode="auto">
            <a:xfrm>
              <a:off x="1217269"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456" name="Line 60"/>
            <p:cNvSpPr>
              <a:spLocks noChangeShapeType="1"/>
            </p:cNvSpPr>
            <p:nvPr/>
          </p:nvSpPr>
          <p:spPr bwMode="auto">
            <a:xfrm>
              <a:off x="1217269" y="22698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457" name="Freeform 61"/>
            <p:cNvSpPr>
              <a:spLocks/>
            </p:cNvSpPr>
            <p:nvPr/>
          </p:nvSpPr>
          <p:spPr bwMode="auto">
            <a:xfrm>
              <a:off x="1131939" y="2261878"/>
              <a:ext cx="33861"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w 60"/>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7"/>
                <a:gd name="T32" fmla="*/ 60 w 6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7">
                  <a:moveTo>
                    <a:pt x="0" y="0"/>
                  </a:moveTo>
                  <a:lnTo>
                    <a:pt x="0" y="15"/>
                  </a:lnTo>
                  <a:lnTo>
                    <a:pt x="0" y="46"/>
                  </a:lnTo>
                  <a:lnTo>
                    <a:pt x="15" y="31"/>
                  </a:lnTo>
                  <a:lnTo>
                    <a:pt x="44" y="31"/>
                  </a:lnTo>
                  <a:lnTo>
                    <a:pt x="59" y="15"/>
                  </a:lnTo>
                  <a:lnTo>
                    <a:pt x="44" y="15"/>
                  </a:lnTo>
                  <a:lnTo>
                    <a:pt x="44" y="0"/>
                  </a:lnTo>
                  <a:lnTo>
                    <a:pt x="30" y="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58" name="Freeform 62"/>
            <p:cNvSpPr>
              <a:spLocks/>
            </p:cNvSpPr>
            <p:nvPr/>
          </p:nvSpPr>
          <p:spPr bwMode="auto">
            <a:xfrm>
              <a:off x="1234877" y="2347417"/>
              <a:ext cx="9481" cy="9356"/>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59" name="Freeform 63"/>
            <p:cNvSpPr>
              <a:spLocks/>
            </p:cNvSpPr>
            <p:nvPr/>
          </p:nvSpPr>
          <p:spPr bwMode="auto">
            <a:xfrm>
              <a:off x="1173927" y="2269898"/>
              <a:ext cx="10836" cy="8019"/>
            </a:xfrm>
            <a:custGeom>
              <a:avLst/>
              <a:gdLst>
                <a:gd name="T0" fmla="*/ 0 w 17"/>
                <a:gd name="T1" fmla="*/ 0 h 17"/>
                <a:gd name="T2" fmla="*/ 0 w 17"/>
                <a:gd name="T3" fmla="*/ 0 h 17"/>
                <a:gd name="T4" fmla="*/ 0 w 17"/>
                <a:gd name="T5" fmla="*/ 0 h 17"/>
                <a:gd name="T6" fmla="*/ 0 w 17"/>
                <a:gd name="T7" fmla="*/ 0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0" y="0"/>
                  </a:lnTo>
                  <a:lnTo>
                    <a:pt x="0" y="16"/>
                  </a:lnTo>
                  <a:lnTo>
                    <a:pt x="16" y="16"/>
                  </a:lnTo>
                  <a:lnTo>
                    <a:pt x="16"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60" name="Freeform 64"/>
            <p:cNvSpPr>
              <a:spLocks/>
            </p:cNvSpPr>
            <p:nvPr/>
          </p:nvSpPr>
          <p:spPr bwMode="auto">
            <a:xfrm>
              <a:off x="1234877" y="230865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461" name="Line 65"/>
            <p:cNvSpPr>
              <a:spLocks noChangeShapeType="1"/>
            </p:cNvSpPr>
            <p:nvPr/>
          </p:nvSpPr>
          <p:spPr bwMode="auto">
            <a:xfrm flipH="1">
              <a:off x="1226750" y="23086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462" name="Line 66"/>
            <p:cNvSpPr>
              <a:spLocks noChangeShapeType="1"/>
            </p:cNvSpPr>
            <p:nvPr/>
          </p:nvSpPr>
          <p:spPr bwMode="auto">
            <a:xfrm>
              <a:off x="1226750" y="2301975"/>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463" name="Freeform 67"/>
            <p:cNvSpPr>
              <a:spLocks/>
            </p:cNvSpPr>
            <p:nvPr/>
          </p:nvSpPr>
          <p:spPr bwMode="auto">
            <a:xfrm>
              <a:off x="1209142" y="227791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464" name="Line 68"/>
            <p:cNvSpPr>
              <a:spLocks noChangeShapeType="1"/>
            </p:cNvSpPr>
            <p:nvPr/>
          </p:nvSpPr>
          <p:spPr bwMode="auto">
            <a:xfrm>
              <a:off x="1191534"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465" name="Freeform 69"/>
            <p:cNvSpPr>
              <a:spLocks/>
            </p:cNvSpPr>
            <p:nvPr/>
          </p:nvSpPr>
          <p:spPr bwMode="auto">
            <a:xfrm>
              <a:off x="1217269" y="2285936"/>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466" name="Freeform 70"/>
            <p:cNvSpPr>
              <a:spLocks/>
            </p:cNvSpPr>
            <p:nvPr/>
          </p:nvSpPr>
          <p:spPr bwMode="auto">
            <a:xfrm>
              <a:off x="1312080" y="3015693"/>
              <a:ext cx="17608" cy="16039"/>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60000 65536"/>
                <a:gd name="T13" fmla="*/ 0 60000 65536"/>
                <a:gd name="T14" fmla="*/ 0 60000 65536"/>
                <a:gd name="T15" fmla="*/ 0 60000 65536"/>
                <a:gd name="T16" fmla="*/ 0 60000 65536"/>
                <a:gd name="T17" fmla="*/ 0 60000 65536"/>
                <a:gd name="T18" fmla="*/ 0 w 31"/>
                <a:gd name="T19" fmla="*/ 0 h 32"/>
                <a:gd name="T20" fmla="*/ 31 w 3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1" h="32">
                  <a:moveTo>
                    <a:pt x="15" y="0"/>
                  </a:moveTo>
                  <a:lnTo>
                    <a:pt x="0" y="31"/>
                  </a:lnTo>
                  <a:lnTo>
                    <a:pt x="15" y="31"/>
                  </a:lnTo>
                  <a:lnTo>
                    <a:pt x="15" y="16"/>
                  </a:lnTo>
                  <a:lnTo>
                    <a:pt x="30" y="16"/>
                  </a:lnTo>
                  <a:lnTo>
                    <a:pt x="15"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67" name="Freeform 71"/>
            <p:cNvSpPr>
              <a:spLocks/>
            </p:cNvSpPr>
            <p:nvPr/>
          </p:nvSpPr>
          <p:spPr bwMode="auto">
            <a:xfrm>
              <a:off x="1303953" y="3015693"/>
              <a:ext cx="10836" cy="8019"/>
            </a:xfrm>
            <a:custGeom>
              <a:avLst/>
              <a:gdLst>
                <a:gd name="T0" fmla="*/ 0 w 18"/>
                <a:gd name="T1" fmla="*/ 0 h 17"/>
                <a:gd name="T2" fmla="*/ 0 w 18"/>
                <a:gd name="T3" fmla="*/ 0 h 17"/>
                <a:gd name="T4" fmla="*/ 0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17" y="0"/>
                  </a:moveTo>
                  <a:lnTo>
                    <a:pt x="0" y="0"/>
                  </a:lnTo>
                  <a:lnTo>
                    <a:pt x="0" y="16"/>
                  </a:lnTo>
                  <a:lnTo>
                    <a:pt x="17" y="16"/>
                  </a:lnTo>
                  <a:lnTo>
                    <a:pt x="17"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68" name="Freeform 72"/>
            <p:cNvSpPr>
              <a:spLocks/>
            </p:cNvSpPr>
            <p:nvPr/>
          </p:nvSpPr>
          <p:spPr bwMode="auto">
            <a:xfrm>
              <a:off x="1164445" y="2681555"/>
              <a:ext cx="165242" cy="358196"/>
            </a:xfrm>
            <a:custGeom>
              <a:avLst/>
              <a:gdLst>
                <a:gd name="T0" fmla="*/ 0 w 284"/>
                <a:gd name="T1" fmla="*/ 0 h 708"/>
                <a:gd name="T2" fmla="*/ 0 w 284"/>
                <a:gd name="T3" fmla="*/ 0 h 708"/>
                <a:gd name="T4" fmla="*/ 0 w 284"/>
                <a:gd name="T5" fmla="*/ 0 h 708"/>
                <a:gd name="T6" fmla="*/ 0 w 284"/>
                <a:gd name="T7" fmla="*/ 0 h 708"/>
                <a:gd name="T8" fmla="*/ 0 w 284"/>
                <a:gd name="T9" fmla="*/ 0 h 708"/>
                <a:gd name="T10" fmla="*/ 0 w 284"/>
                <a:gd name="T11" fmla="*/ 0 h 708"/>
                <a:gd name="T12" fmla="*/ 0 w 284"/>
                <a:gd name="T13" fmla="*/ 0 h 708"/>
                <a:gd name="T14" fmla="*/ 0 w 284"/>
                <a:gd name="T15" fmla="*/ 0 h 708"/>
                <a:gd name="T16" fmla="*/ 0 w 284"/>
                <a:gd name="T17" fmla="*/ 0 h 708"/>
                <a:gd name="T18" fmla="*/ 0 w 284"/>
                <a:gd name="T19" fmla="*/ 0 h 708"/>
                <a:gd name="T20" fmla="*/ 0 w 284"/>
                <a:gd name="T21" fmla="*/ 0 h 708"/>
                <a:gd name="T22" fmla="*/ 0 w 284"/>
                <a:gd name="T23" fmla="*/ 0 h 708"/>
                <a:gd name="T24" fmla="*/ 0 w 284"/>
                <a:gd name="T25" fmla="*/ 0 h 708"/>
                <a:gd name="T26" fmla="*/ 0 w 284"/>
                <a:gd name="T27" fmla="*/ 0 h 708"/>
                <a:gd name="T28" fmla="*/ 0 w 284"/>
                <a:gd name="T29" fmla="*/ 0 h 708"/>
                <a:gd name="T30" fmla="*/ 0 w 284"/>
                <a:gd name="T31" fmla="*/ 0 h 708"/>
                <a:gd name="T32" fmla="*/ 0 w 284"/>
                <a:gd name="T33" fmla="*/ 0 h 708"/>
                <a:gd name="T34" fmla="*/ 0 w 284"/>
                <a:gd name="T35" fmla="*/ 0 h 708"/>
                <a:gd name="T36" fmla="*/ 0 w 284"/>
                <a:gd name="T37" fmla="*/ 0 h 708"/>
                <a:gd name="T38" fmla="*/ 0 w 284"/>
                <a:gd name="T39" fmla="*/ 0 h 708"/>
                <a:gd name="T40" fmla="*/ 0 w 284"/>
                <a:gd name="T41" fmla="*/ 0 h 708"/>
                <a:gd name="T42" fmla="*/ 0 w 284"/>
                <a:gd name="T43" fmla="*/ 0 h 708"/>
                <a:gd name="T44" fmla="*/ 0 w 284"/>
                <a:gd name="T45" fmla="*/ 0 h 708"/>
                <a:gd name="T46" fmla="*/ 0 w 284"/>
                <a:gd name="T47" fmla="*/ 0 h 708"/>
                <a:gd name="T48" fmla="*/ 0 w 284"/>
                <a:gd name="T49" fmla="*/ 0 h 708"/>
                <a:gd name="T50" fmla="*/ 0 w 284"/>
                <a:gd name="T51" fmla="*/ 0 h 708"/>
                <a:gd name="T52" fmla="*/ 0 w 284"/>
                <a:gd name="T53" fmla="*/ 0 h 708"/>
                <a:gd name="T54" fmla="*/ 0 w 284"/>
                <a:gd name="T55" fmla="*/ 0 h 708"/>
                <a:gd name="T56" fmla="*/ 0 w 284"/>
                <a:gd name="T57" fmla="*/ 0 h 708"/>
                <a:gd name="T58" fmla="*/ 0 w 284"/>
                <a:gd name="T59" fmla="*/ 0 h 708"/>
                <a:gd name="T60" fmla="*/ 0 w 284"/>
                <a:gd name="T61" fmla="*/ 0 h 708"/>
                <a:gd name="T62" fmla="*/ 0 w 284"/>
                <a:gd name="T63" fmla="*/ 0 h 708"/>
                <a:gd name="T64" fmla="*/ 0 w 284"/>
                <a:gd name="T65" fmla="*/ 0 h 708"/>
                <a:gd name="T66" fmla="*/ 0 w 284"/>
                <a:gd name="T67" fmla="*/ 0 h 708"/>
                <a:gd name="T68" fmla="*/ 0 w 284"/>
                <a:gd name="T69" fmla="*/ 0 h 708"/>
                <a:gd name="T70" fmla="*/ 0 w 284"/>
                <a:gd name="T71" fmla="*/ 0 h 708"/>
                <a:gd name="T72" fmla="*/ 0 w 284"/>
                <a:gd name="T73" fmla="*/ 0 h 708"/>
                <a:gd name="T74" fmla="*/ 0 w 284"/>
                <a:gd name="T75" fmla="*/ 0 h 708"/>
                <a:gd name="T76" fmla="*/ 0 w 284"/>
                <a:gd name="T77" fmla="*/ 0 h 708"/>
                <a:gd name="T78" fmla="*/ 0 w 284"/>
                <a:gd name="T79" fmla="*/ 0 h 708"/>
                <a:gd name="T80" fmla="*/ 0 w 284"/>
                <a:gd name="T81" fmla="*/ 0 h 708"/>
                <a:gd name="T82" fmla="*/ 0 w 284"/>
                <a:gd name="T83" fmla="*/ 0 h 708"/>
                <a:gd name="T84" fmla="*/ 0 w 284"/>
                <a:gd name="T85" fmla="*/ 0 h 708"/>
                <a:gd name="T86" fmla="*/ 0 w 284"/>
                <a:gd name="T87" fmla="*/ 0 h 708"/>
                <a:gd name="T88" fmla="*/ 0 w 284"/>
                <a:gd name="T89" fmla="*/ 0 h 708"/>
                <a:gd name="T90" fmla="*/ 0 w 284"/>
                <a:gd name="T91" fmla="*/ 0 h 708"/>
                <a:gd name="T92" fmla="*/ 0 w 284"/>
                <a:gd name="T93" fmla="*/ 0 h 708"/>
                <a:gd name="T94" fmla="*/ 0 w 284"/>
                <a:gd name="T95" fmla="*/ 0 h 708"/>
                <a:gd name="T96" fmla="*/ 0 w 284"/>
                <a:gd name="T97" fmla="*/ 0 h 708"/>
                <a:gd name="T98" fmla="*/ 0 w 284"/>
                <a:gd name="T99" fmla="*/ 0 h 708"/>
                <a:gd name="T100" fmla="*/ 0 w 284"/>
                <a:gd name="T101" fmla="*/ 0 h 708"/>
                <a:gd name="T102" fmla="*/ 0 w 284"/>
                <a:gd name="T103" fmla="*/ 0 h 708"/>
                <a:gd name="T104" fmla="*/ 0 w 284"/>
                <a:gd name="T105" fmla="*/ 0 h 708"/>
                <a:gd name="T106" fmla="*/ 0 w 284"/>
                <a:gd name="T107" fmla="*/ 0 h 708"/>
                <a:gd name="T108" fmla="*/ 0 w 284"/>
                <a:gd name="T109" fmla="*/ 0 h 708"/>
                <a:gd name="T110" fmla="*/ 0 w 284"/>
                <a:gd name="T111" fmla="*/ 0 h 708"/>
                <a:gd name="T112" fmla="*/ 0 w 284"/>
                <a:gd name="T113" fmla="*/ 0 h 708"/>
                <a:gd name="T114" fmla="*/ 0 w 284"/>
                <a:gd name="T115" fmla="*/ 0 h 708"/>
                <a:gd name="T116" fmla="*/ 0 w 284"/>
                <a:gd name="T117" fmla="*/ 0 h 708"/>
                <a:gd name="T118" fmla="*/ 0 w 284"/>
                <a:gd name="T119" fmla="*/ 0 h 708"/>
                <a:gd name="T120" fmla="*/ 0 w 284"/>
                <a:gd name="T121" fmla="*/ 0 h 708"/>
                <a:gd name="T122" fmla="*/ 0 w 284"/>
                <a:gd name="T123" fmla="*/ 0 h 7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84"/>
                <a:gd name="T187" fmla="*/ 0 h 708"/>
                <a:gd name="T188" fmla="*/ 284 w 284"/>
                <a:gd name="T189" fmla="*/ 708 h 70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84" h="708">
                  <a:moveTo>
                    <a:pt x="134" y="569"/>
                  </a:moveTo>
                  <a:lnTo>
                    <a:pt x="119" y="569"/>
                  </a:lnTo>
                  <a:lnTo>
                    <a:pt x="104" y="538"/>
                  </a:lnTo>
                  <a:lnTo>
                    <a:pt x="119" y="523"/>
                  </a:lnTo>
                  <a:lnTo>
                    <a:pt x="134" y="523"/>
                  </a:lnTo>
                  <a:lnTo>
                    <a:pt x="134" y="476"/>
                  </a:lnTo>
                  <a:lnTo>
                    <a:pt x="164" y="476"/>
                  </a:lnTo>
                  <a:lnTo>
                    <a:pt x="164" y="461"/>
                  </a:lnTo>
                  <a:lnTo>
                    <a:pt x="134" y="461"/>
                  </a:lnTo>
                  <a:lnTo>
                    <a:pt x="134" y="446"/>
                  </a:lnTo>
                  <a:lnTo>
                    <a:pt x="134" y="430"/>
                  </a:lnTo>
                  <a:lnTo>
                    <a:pt x="149" y="430"/>
                  </a:lnTo>
                  <a:lnTo>
                    <a:pt x="164" y="415"/>
                  </a:lnTo>
                  <a:lnTo>
                    <a:pt x="164" y="400"/>
                  </a:lnTo>
                  <a:lnTo>
                    <a:pt x="164" y="384"/>
                  </a:lnTo>
                  <a:lnTo>
                    <a:pt x="209" y="384"/>
                  </a:lnTo>
                  <a:lnTo>
                    <a:pt x="238" y="369"/>
                  </a:lnTo>
                  <a:lnTo>
                    <a:pt x="253" y="323"/>
                  </a:lnTo>
                  <a:lnTo>
                    <a:pt x="238" y="307"/>
                  </a:lnTo>
                  <a:lnTo>
                    <a:pt x="238" y="292"/>
                  </a:lnTo>
                  <a:lnTo>
                    <a:pt x="223" y="277"/>
                  </a:lnTo>
                  <a:lnTo>
                    <a:pt x="223" y="184"/>
                  </a:lnTo>
                  <a:lnTo>
                    <a:pt x="223" y="169"/>
                  </a:lnTo>
                  <a:lnTo>
                    <a:pt x="283" y="108"/>
                  </a:lnTo>
                  <a:lnTo>
                    <a:pt x="268" y="92"/>
                  </a:lnTo>
                  <a:lnTo>
                    <a:pt x="253" y="77"/>
                  </a:lnTo>
                  <a:lnTo>
                    <a:pt x="253" y="108"/>
                  </a:lnTo>
                  <a:lnTo>
                    <a:pt x="223" y="123"/>
                  </a:lnTo>
                  <a:lnTo>
                    <a:pt x="194" y="108"/>
                  </a:lnTo>
                  <a:lnTo>
                    <a:pt x="209" y="77"/>
                  </a:lnTo>
                  <a:lnTo>
                    <a:pt x="149" y="31"/>
                  </a:lnTo>
                  <a:lnTo>
                    <a:pt x="134" y="46"/>
                  </a:lnTo>
                  <a:lnTo>
                    <a:pt x="104" y="15"/>
                  </a:lnTo>
                  <a:lnTo>
                    <a:pt x="74" y="31"/>
                  </a:lnTo>
                  <a:lnTo>
                    <a:pt x="74" y="15"/>
                  </a:lnTo>
                  <a:lnTo>
                    <a:pt x="60" y="15"/>
                  </a:lnTo>
                  <a:lnTo>
                    <a:pt x="45" y="0"/>
                  </a:lnTo>
                  <a:lnTo>
                    <a:pt x="30" y="46"/>
                  </a:lnTo>
                  <a:lnTo>
                    <a:pt x="30" y="61"/>
                  </a:lnTo>
                  <a:lnTo>
                    <a:pt x="15" y="77"/>
                  </a:lnTo>
                  <a:lnTo>
                    <a:pt x="30" y="108"/>
                  </a:lnTo>
                  <a:lnTo>
                    <a:pt x="15" y="138"/>
                  </a:lnTo>
                  <a:lnTo>
                    <a:pt x="0" y="184"/>
                  </a:lnTo>
                  <a:lnTo>
                    <a:pt x="0" y="215"/>
                  </a:lnTo>
                  <a:lnTo>
                    <a:pt x="15" y="277"/>
                  </a:lnTo>
                  <a:lnTo>
                    <a:pt x="15" y="323"/>
                  </a:lnTo>
                  <a:lnTo>
                    <a:pt x="0" y="323"/>
                  </a:lnTo>
                  <a:lnTo>
                    <a:pt x="15" y="384"/>
                  </a:lnTo>
                  <a:lnTo>
                    <a:pt x="0" y="400"/>
                  </a:lnTo>
                  <a:lnTo>
                    <a:pt x="30" y="523"/>
                  </a:lnTo>
                  <a:lnTo>
                    <a:pt x="30" y="538"/>
                  </a:lnTo>
                  <a:lnTo>
                    <a:pt x="45" y="553"/>
                  </a:lnTo>
                  <a:lnTo>
                    <a:pt x="45" y="676"/>
                  </a:lnTo>
                  <a:lnTo>
                    <a:pt x="60" y="676"/>
                  </a:lnTo>
                  <a:lnTo>
                    <a:pt x="74" y="707"/>
                  </a:lnTo>
                  <a:lnTo>
                    <a:pt x="119" y="707"/>
                  </a:lnTo>
                  <a:lnTo>
                    <a:pt x="119" y="692"/>
                  </a:lnTo>
                  <a:lnTo>
                    <a:pt x="104" y="676"/>
                  </a:lnTo>
                  <a:lnTo>
                    <a:pt x="119" y="646"/>
                  </a:lnTo>
                  <a:lnTo>
                    <a:pt x="119" y="630"/>
                  </a:lnTo>
                  <a:lnTo>
                    <a:pt x="149" y="599"/>
                  </a:lnTo>
                  <a:lnTo>
                    <a:pt x="134" y="569"/>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69" name="Freeform 73"/>
            <p:cNvSpPr>
              <a:spLocks/>
            </p:cNvSpPr>
            <p:nvPr/>
          </p:nvSpPr>
          <p:spPr bwMode="auto">
            <a:xfrm>
              <a:off x="1244358" y="3054453"/>
              <a:ext cx="33861"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60000 65536"/>
                <a:gd name="T13" fmla="*/ 0 60000 65536"/>
                <a:gd name="T14" fmla="*/ 0 60000 65536"/>
                <a:gd name="T15" fmla="*/ 0 60000 65536"/>
                <a:gd name="T16" fmla="*/ 0 60000 65536"/>
                <a:gd name="T17" fmla="*/ 0 60000 65536"/>
                <a:gd name="T18" fmla="*/ 0 w 61"/>
                <a:gd name="T19" fmla="*/ 0 h 47"/>
                <a:gd name="T20" fmla="*/ 61 w 61"/>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1" h="47">
                  <a:moveTo>
                    <a:pt x="0" y="0"/>
                  </a:moveTo>
                  <a:lnTo>
                    <a:pt x="0" y="46"/>
                  </a:lnTo>
                  <a:lnTo>
                    <a:pt x="30" y="46"/>
                  </a:lnTo>
                  <a:lnTo>
                    <a:pt x="60" y="31"/>
                  </a:lnTo>
                  <a:lnTo>
                    <a:pt x="30" y="31"/>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0" name="Freeform 74"/>
            <p:cNvSpPr>
              <a:spLocks/>
            </p:cNvSpPr>
            <p:nvPr/>
          </p:nvSpPr>
          <p:spPr bwMode="auto">
            <a:xfrm>
              <a:off x="1295827" y="2767094"/>
              <a:ext cx="44697" cy="54799"/>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109"/>
                <a:gd name="T29" fmla="*/ 75 w 75"/>
                <a:gd name="T30" fmla="*/ 109 h 1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109">
                  <a:moveTo>
                    <a:pt x="74" y="77"/>
                  </a:moveTo>
                  <a:lnTo>
                    <a:pt x="59" y="62"/>
                  </a:lnTo>
                  <a:lnTo>
                    <a:pt x="30" y="15"/>
                  </a:lnTo>
                  <a:lnTo>
                    <a:pt x="0" y="0"/>
                  </a:lnTo>
                  <a:lnTo>
                    <a:pt x="0" y="15"/>
                  </a:lnTo>
                  <a:lnTo>
                    <a:pt x="0" y="108"/>
                  </a:lnTo>
                  <a:lnTo>
                    <a:pt x="44" y="108"/>
                  </a:lnTo>
                  <a:lnTo>
                    <a:pt x="74" y="108"/>
                  </a:lnTo>
                  <a:lnTo>
                    <a:pt x="74" y="77"/>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71" name="Freeform 75"/>
            <p:cNvSpPr>
              <a:spLocks/>
            </p:cNvSpPr>
            <p:nvPr/>
          </p:nvSpPr>
          <p:spPr bwMode="auto">
            <a:xfrm>
              <a:off x="1226750" y="2657497"/>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89" y="15"/>
                  </a:moveTo>
                  <a:lnTo>
                    <a:pt x="75" y="0"/>
                  </a:lnTo>
                  <a:lnTo>
                    <a:pt x="15" y="15"/>
                  </a:lnTo>
                  <a:lnTo>
                    <a:pt x="0" y="61"/>
                  </a:lnTo>
                  <a:lnTo>
                    <a:pt x="30" y="92"/>
                  </a:lnTo>
                  <a:lnTo>
                    <a:pt x="45" y="77"/>
                  </a:lnTo>
                  <a:lnTo>
                    <a:pt x="104" y="123"/>
                  </a:lnTo>
                  <a:lnTo>
                    <a:pt x="89" y="154"/>
                  </a:lnTo>
                  <a:lnTo>
                    <a:pt x="119" y="169"/>
                  </a:lnTo>
                  <a:lnTo>
                    <a:pt x="149" y="154"/>
                  </a:lnTo>
                  <a:lnTo>
                    <a:pt x="149" y="123"/>
                  </a:lnTo>
                  <a:lnTo>
                    <a:pt x="164" y="92"/>
                  </a:lnTo>
                  <a:lnTo>
                    <a:pt x="134" y="92"/>
                  </a:lnTo>
                  <a:lnTo>
                    <a:pt x="134" y="61"/>
                  </a:lnTo>
                  <a:lnTo>
                    <a:pt x="119" y="46"/>
                  </a:lnTo>
                  <a:lnTo>
                    <a:pt x="119" y="61"/>
                  </a:lnTo>
                  <a:lnTo>
                    <a:pt x="89" y="61"/>
                  </a:lnTo>
                  <a:lnTo>
                    <a:pt x="89"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72" name="Freeform 76"/>
            <p:cNvSpPr>
              <a:spLocks/>
            </p:cNvSpPr>
            <p:nvPr/>
          </p:nvSpPr>
          <p:spPr bwMode="auto">
            <a:xfrm>
              <a:off x="1140065" y="2642795"/>
              <a:ext cx="94811" cy="421013"/>
            </a:xfrm>
            <a:custGeom>
              <a:avLst/>
              <a:gdLst>
                <a:gd name="T0" fmla="*/ 0 w 165"/>
                <a:gd name="T1" fmla="*/ 0 h 830"/>
                <a:gd name="T2" fmla="*/ 0 w 165"/>
                <a:gd name="T3" fmla="*/ 0 h 830"/>
                <a:gd name="T4" fmla="*/ 0 w 165"/>
                <a:gd name="T5" fmla="*/ 0 h 830"/>
                <a:gd name="T6" fmla="*/ 0 w 165"/>
                <a:gd name="T7" fmla="*/ 0 h 830"/>
                <a:gd name="T8" fmla="*/ 0 w 165"/>
                <a:gd name="T9" fmla="*/ 0 h 830"/>
                <a:gd name="T10" fmla="*/ 0 w 165"/>
                <a:gd name="T11" fmla="*/ 0 h 830"/>
                <a:gd name="T12" fmla="*/ 0 w 165"/>
                <a:gd name="T13" fmla="*/ 0 h 830"/>
                <a:gd name="T14" fmla="*/ 0 w 165"/>
                <a:gd name="T15" fmla="*/ 0 h 830"/>
                <a:gd name="T16" fmla="*/ 0 w 165"/>
                <a:gd name="T17" fmla="*/ 0 h 830"/>
                <a:gd name="T18" fmla="*/ 0 w 165"/>
                <a:gd name="T19" fmla="*/ 0 h 830"/>
                <a:gd name="T20" fmla="*/ 0 w 165"/>
                <a:gd name="T21" fmla="*/ 0 h 830"/>
                <a:gd name="T22" fmla="*/ 0 w 165"/>
                <a:gd name="T23" fmla="*/ 0 h 830"/>
                <a:gd name="T24" fmla="*/ 0 w 165"/>
                <a:gd name="T25" fmla="*/ 0 h 830"/>
                <a:gd name="T26" fmla="*/ 0 w 165"/>
                <a:gd name="T27" fmla="*/ 0 h 830"/>
                <a:gd name="T28" fmla="*/ 0 w 165"/>
                <a:gd name="T29" fmla="*/ 0 h 830"/>
                <a:gd name="T30" fmla="*/ 0 w 165"/>
                <a:gd name="T31" fmla="*/ 0 h 830"/>
                <a:gd name="T32" fmla="*/ 0 w 165"/>
                <a:gd name="T33" fmla="*/ 0 h 830"/>
                <a:gd name="T34" fmla="*/ 0 w 165"/>
                <a:gd name="T35" fmla="*/ 0 h 830"/>
                <a:gd name="T36" fmla="*/ 0 w 165"/>
                <a:gd name="T37" fmla="*/ 0 h 830"/>
                <a:gd name="T38" fmla="*/ 0 w 165"/>
                <a:gd name="T39" fmla="*/ 0 h 830"/>
                <a:gd name="T40" fmla="*/ 0 w 165"/>
                <a:gd name="T41" fmla="*/ 0 h 830"/>
                <a:gd name="T42" fmla="*/ 0 w 165"/>
                <a:gd name="T43" fmla="*/ 0 h 830"/>
                <a:gd name="T44" fmla="*/ 0 w 165"/>
                <a:gd name="T45" fmla="*/ 0 h 830"/>
                <a:gd name="T46" fmla="*/ 0 w 165"/>
                <a:gd name="T47" fmla="*/ 0 h 830"/>
                <a:gd name="T48" fmla="*/ 0 w 165"/>
                <a:gd name="T49" fmla="*/ 0 h 830"/>
                <a:gd name="T50" fmla="*/ 0 w 165"/>
                <a:gd name="T51" fmla="*/ 0 h 830"/>
                <a:gd name="T52" fmla="*/ 0 w 165"/>
                <a:gd name="T53" fmla="*/ 0 h 830"/>
                <a:gd name="T54" fmla="*/ 0 w 165"/>
                <a:gd name="T55" fmla="*/ 0 h 830"/>
                <a:gd name="T56" fmla="*/ 0 w 165"/>
                <a:gd name="T57" fmla="*/ 0 h 830"/>
                <a:gd name="T58" fmla="*/ 0 w 165"/>
                <a:gd name="T59" fmla="*/ 0 h 830"/>
                <a:gd name="T60" fmla="*/ 0 w 165"/>
                <a:gd name="T61" fmla="*/ 0 h 830"/>
                <a:gd name="T62" fmla="*/ 0 w 165"/>
                <a:gd name="T63" fmla="*/ 0 h 830"/>
                <a:gd name="T64" fmla="*/ 0 w 165"/>
                <a:gd name="T65" fmla="*/ 0 h 830"/>
                <a:gd name="T66" fmla="*/ 0 w 165"/>
                <a:gd name="T67" fmla="*/ 0 h 830"/>
                <a:gd name="T68" fmla="*/ 0 w 165"/>
                <a:gd name="T69" fmla="*/ 0 h 830"/>
                <a:gd name="T70" fmla="*/ 0 w 165"/>
                <a:gd name="T71" fmla="*/ 0 h 830"/>
                <a:gd name="T72" fmla="*/ 0 w 165"/>
                <a:gd name="T73" fmla="*/ 0 h 830"/>
                <a:gd name="T74" fmla="*/ 0 w 165"/>
                <a:gd name="T75" fmla="*/ 0 h 830"/>
                <a:gd name="T76" fmla="*/ 0 w 165"/>
                <a:gd name="T77" fmla="*/ 0 h 830"/>
                <a:gd name="T78" fmla="*/ 0 w 165"/>
                <a:gd name="T79" fmla="*/ 0 h 830"/>
                <a:gd name="T80" fmla="*/ 0 w 165"/>
                <a:gd name="T81" fmla="*/ 0 h 830"/>
                <a:gd name="T82" fmla="*/ 0 w 165"/>
                <a:gd name="T83" fmla="*/ 0 h 830"/>
                <a:gd name="T84" fmla="*/ 0 w 165"/>
                <a:gd name="T85" fmla="*/ 0 h 830"/>
                <a:gd name="T86" fmla="*/ 0 w 165"/>
                <a:gd name="T87" fmla="*/ 0 h 830"/>
                <a:gd name="T88" fmla="*/ 0 w 165"/>
                <a:gd name="T89" fmla="*/ 0 h 8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5"/>
                <a:gd name="T136" fmla="*/ 0 h 830"/>
                <a:gd name="T137" fmla="*/ 165 w 165"/>
                <a:gd name="T138" fmla="*/ 830 h 8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5" h="830">
                  <a:moveTo>
                    <a:pt x="30" y="660"/>
                  </a:moveTo>
                  <a:lnTo>
                    <a:pt x="45" y="660"/>
                  </a:lnTo>
                  <a:lnTo>
                    <a:pt x="45" y="691"/>
                  </a:lnTo>
                  <a:lnTo>
                    <a:pt x="89" y="783"/>
                  </a:lnTo>
                  <a:lnTo>
                    <a:pt x="104" y="829"/>
                  </a:lnTo>
                  <a:lnTo>
                    <a:pt x="149" y="829"/>
                  </a:lnTo>
                  <a:lnTo>
                    <a:pt x="134" y="798"/>
                  </a:lnTo>
                  <a:lnTo>
                    <a:pt x="164" y="783"/>
                  </a:lnTo>
                  <a:lnTo>
                    <a:pt x="119" y="783"/>
                  </a:lnTo>
                  <a:lnTo>
                    <a:pt x="104" y="752"/>
                  </a:lnTo>
                  <a:lnTo>
                    <a:pt x="89" y="752"/>
                  </a:lnTo>
                  <a:lnTo>
                    <a:pt x="89" y="629"/>
                  </a:lnTo>
                  <a:lnTo>
                    <a:pt x="75" y="614"/>
                  </a:lnTo>
                  <a:lnTo>
                    <a:pt x="75" y="599"/>
                  </a:lnTo>
                  <a:lnTo>
                    <a:pt x="45" y="476"/>
                  </a:lnTo>
                  <a:lnTo>
                    <a:pt x="60" y="461"/>
                  </a:lnTo>
                  <a:lnTo>
                    <a:pt x="45" y="399"/>
                  </a:lnTo>
                  <a:lnTo>
                    <a:pt x="60" y="399"/>
                  </a:lnTo>
                  <a:lnTo>
                    <a:pt x="60" y="353"/>
                  </a:lnTo>
                  <a:lnTo>
                    <a:pt x="45" y="292"/>
                  </a:lnTo>
                  <a:lnTo>
                    <a:pt x="45" y="261"/>
                  </a:lnTo>
                  <a:lnTo>
                    <a:pt x="60" y="215"/>
                  </a:lnTo>
                  <a:lnTo>
                    <a:pt x="75" y="184"/>
                  </a:lnTo>
                  <a:lnTo>
                    <a:pt x="60" y="154"/>
                  </a:lnTo>
                  <a:lnTo>
                    <a:pt x="75" y="138"/>
                  </a:lnTo>
                  <a:lnTo>
                    <a:pt x="75" y="123"/>
                  </a:lnTo>
                  <a:lnTo>
                    <a:pt x="75" y="107"/>
                  </a:lnTo>
                  <a:lnTo>
                    <a:pt x="45" y="46"/>
                  </a:lnTo>
                  <a:lnTo>
                    <a:pt x="30" y="0"/>
                  </a:lnTo>
                  <a:lnTo>
                    <a:pt x="15" y="0"/>
                  </a:lnTo>
                  <a:lnTo>
                    <a:pt x="0" y="15"/>
                  </a:lnTo>
                  <a:lnTo>
                    <a:pt x="15" y="61"/>
                  </a:lnTo>
                  <a:lnTo>
                    <a:pt x="15" y="184"/>
                  </a:lnTo>
                  <a:lnTo>
                    <a:pt x="15" y="261"/>
                  </a:lnTo>
                  <a:lnTo>
                    <a:pt x="30" y="261"/>
                  </a:lnTo>
                  <a:lnTo>
                    <a:pt x="30" y="276"/>
                  </a:lnTo>
                  <a:lnTo>
                    <a:pt x="30" y="338"/>
                  </a:lnTo>
                  <a:lnTo>
                    <a:pt x="0" y="430"/>
                  </a:lnTo>
                  <a:lnTo>
                    <a:pt x="15" y="491"/>
                  </a:lnTo>
                  <a:lnTo>
                    <a:pt x="15" y="507"/>
                  </a:lnTo>
                  <a:lnTo>
                    <a:pt x="30" y="522"/>
                  </a:lnTo>
                  <a:lnTo>
                    <a:pt x="45" y="537"/>
                  </a:lnTo>
                  <a:lnTo>
                    <a:pt x="60" y="645"/>
                  </a:lnTo>
                  <a:lnTo>
                    <a:pt x="30" y="645"/>
                  </a:lnTo>
                  <a:lnTo>
                    <a:pt x="30" y="66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3" name="Freeform 77"/>
            <p:cNvSpPr>
              <a:spLocks/>
            </p:cNvSpPr>
            <p:nvPr/>
          </p:nvSpPr>
          <p:spPr bwMode="auto">
            <a:xfrm>
              <a:off x="1226750" y="3047770"/>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29" y="15"/>
                  </a:moveTo>
                  <a:lnTo>
                    <a:pt x="15" y="0"/>
                  </a:lnTo>
                  <a:lnTo>
                    <a:pt x="0" y="15"/>
                  </a:lnTo>
                  <a:lnTo>
                    <a:pt x="0" y="31"/>
                  </a:lnTo>
                  <a:lnTo>
                    <a:pt x="0" y="46"/>
                  </a:lnTo>
                  <a:lnTo>
                    <a:pt x="0" y="61"/>
                  </a:lnTo>
                  <a:lnTo>
                    <a:pt x="29" y="61"/>
                  </a:lnTo>
                  <a:lnTo>
                    <a:pt x="29" y="15"/>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4" name="Freeform 78"/>
            <p:cNvSpPr>
              <a:spLocks/>
            </p:cNvSpPr>
            <p:nvPr/>
          </p:nvSpPr>
          <p:spPr bwMode="auto">
            <a:xfrm>
              <a:off x="1201015" y="3069155"/>
              <a:ext cx="25734" cy="16039"/>
            </a:xfrm>
            <a:custGeom>
              <a:avLst/>
              <a:gdLst>
                <a:gd name="T0" fmla="*/ 0 w 45"/>
                <a:gd name="T1" fmla="*/ 0 h 31"/>
                <a:gd name="T2" fmla="*/ 0 w 45"/>
                <a:gd name="T3" fmla="*/ 0 h 31"/>
                <a:gd name="T4" fmla="*/ 0 w 45"/>
                <a:gd name="T5" fmla="*/ 0 h 31"/>
                <a:gd name="T6" fmla="*/ 0 w 45"/>
                <a:gd name="T7" fmla="*/ 0 h 31"/>
                <a:gd name="T8" fmla="*/ 0 w 45"/>
                <a:gd name="T9" fmla="*/ 0 h 31"/>
                <a:gd name="T10" fmla="*/ 0 w 45"/>
                <a:gd name="T11" fmla="*/ 0 h 31"/>
                <a:gd name="T12" fmla="*/ 0 w 45"/>
                <a:gd name="T13" fmla="*/ 0 h 31"/>
                <a:gd name="T14" fmla="*/ 0 60000 65536"/>
                <a:gd name="T15" fmla="*/ 0 60000 65536"/>
                <a:gd name="T16" fmla="*/ 0 60000 65536"/>
                <a:gd name="T17" fmla="*/ 0 60000 65536"/>
                <a:gd name="T18" fmla="*/ 0 60000 65536"/>
                <a:gd name="T19" fmla="*/ 0 60000 65536"/>
                <a:gd name="T20" fmla="*/ 0 60000 65536"/>
                <a:gd name="T21" fmla="*/ 0 w 45"/>
                <a:gd name="T22" fmla="*/ 0 h 31"/>
                <a:gd name="T23" fmla="*/ 45 w 45"/>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31">
                  <a:moveTo>
                    <a:pt x="29" y="0"/>
                  </a:moveTo>
                  <a:lnTo>
                    <a:pt x="0" y="0"/>
                  </a:lnTo>
                  <a:lnTo>
                    <a:pt x="29" y="30"/>
                  </a:lnTo>
                  <a:lnTo>
                    <a:pt x="44" y="30"/>
                  </a:lnTo>
                  <a:lnTo>
                    <a:pt x="44" y="15"/>
                  </a:lnTo>
                  <a:lnTo>
                    <a:pt x="44" y="0"/>
                  </a:lnTo>
                  <a:lnTo>
                    <a:pt x="29"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5" name="Freeform 79"/>
            <p:cNvSpPr>
              <a:spLocks/>
            </p:cNvSpPr>
            <p:nvPr/>
          </p:nvSpPr>
          <p:spPr bwMode="auto">
            <a:xfrm>
              <a:off x="1156319" y="2992971"/>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60000 65536"/>
                <a:gd name="T11" fmla="*/ 0 60000 65536"/>
                <a:gd name="T12" fmla="*/ 0 60000 65536"/>
                <a:gd name="T13" fmla="*/ 0 60000 65536"/>
                <a:gd name="T14" fmla="*/ 0 60000 65536"/>
                <a:gd name="T15" fmla="*/ 0 w 17"/>
                <a:gd name="T16" fmla="*/ 0 h 32"/>
                <a:gd name="T17" fmla="*/ 17 w 17"/>
                <a:gd name="T18" fmla="*/ 32 h 32"/>
              </a:gdLst>
              <a:ahLst/>
              <a:cxnLst>
                <a:cxn ang="T10">
                  <a:pos x="T0" y="T1"/>
                </a:cxn>
                <a:cxn ang="T11">
                  <a:pos x="T2" y="T3"/>
                </a:cxn>
                <a:cxn ang="T12">
                  <a:pos x="T4" y="T5"/>
                </a:cxn>
                <a:cxn ang="T13">
                  <a:pos x="T6" y="T7"/>
                </a:cxn>
                <a:cxn ang="T14">
                  <a:pos x="T8" y="T9"/>
                </a:cxn>
              </a:cxnLst>
              <a:rect l="T15" t="T16" r="T17" b="T18"/>
              <a:pathLst>
                <a:path w="17" h="32">
                  <a:moveTo>
                    <a:pt x="0" y="0"/>
                  </a:moveTo>
                  <a:lnTo>
                    <a:pt x="0" y="31"/>
                  </a:lnTo>
                  <a:lnTo>
                    <a:pt x="16" y="31"/>
                  </a:lnTo>
                  <a:lnTo>
                    <a:pt x="16" y="0"/>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6" name="Freeform 80"/>
            <p:cNvSpPr>
              <a:spLocks/>
            </p:cNvSpPr>
            <p:nvPr/>
          </p:nvSpPr>
          <p:spPr bwMode="auto">
            <a:xfrm>
              <a:off x="1156319" y="2938173"/>
              <a:ext cx="10836"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0" y="31"/>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7" name="Freeform 81"/>
            <p:cNvSpPr>
              <a:spLocks/>
            </p:cNvSpPr>
            <p:nvPr/>
          </p:nvSpPr>
          <p:spPr bwMode="auto">
            <a:xfrm>
              <a:off x="1149547" y="2915452"/>
              <a:ext cx="9481" cy="14702"/>
            </a:xfrm>
            <a:custGeom>
              <a:avLst/>
              <a:gdLst>
                <a:gd name="T0" fmla="*/ 0 w 17"/>
                <a:gd name="T1" fmla="*/ 0 h 31"/>
                <a:gd name="T2" fmla="*/ 0 w 17"/>
                <a:gd name="T3" fmla="*/ 0 h 31"/>
                <a:gd name="T4" fmla="*/ 0 w 17"/>
                <a:gd name="T5" fmla="*/ 0 h 31"/>
                <a:gd name="T6" fmla="*/ 0 w 17"/>
                <a:gd name="T7" fmla="*/ 0 h 31"/>
                <a:gd name="T8" fmla="*/ 0 w 17"/>
                <a:gd name="T9" fmla="*/ 0 h 31"/>
                <a:gd name="T10" fmla="*/ 0 60000 65536"/>
                <a:gd name="T11" fmla="*/ 0 60000 65536"/>
                <a:gd name="T12" fmla="*/ 0 60000 65536"/>
                <a:gd name="T13" fmla="*/ 0 60000 65536"/>
                <a:gd name="T14" fmla="*/ 0 60000 65536"/>
                <a:gd name="T15" fmla="*/ 0 w 17"/>
                <a:gd name="T16" fmla="*/ 0 h 31"/>
                <a:gd name="T17" fmla="*/ 17 w 17"/>
                <a:gd name="T18" fmla="*/ 31 h 31"/>
              </a:gdLst>
              <a:ahLst/>
              <a:cxnLst>
                <a:cxn ang="T10">
                  <a:pos x="T0" y="T1"/>
                </a:cxn>
                <a:cxn ang="T11">
                  <a:pos x="T2" y="T3"/>
                </a:cxn>
                <a:cxn ang="T12">
                  <a:pos x="T4" y="T5"/>
                </a:cxn>
                <a:cxn ang="T13">
                  <a:pos x="T6" y="T7"/>
                </a:cxn>
                <a:cxn ang="T14">
                  <a:pos x="T8" y="T9"/>
                </a:cxn>
              </a:cxnLst>
              <a:rect l="T15" t="T16" r="T17" b="T18"/>
              <a:pathLst>
                <a:path w="17" h="31">
                  <a:moveTo>
                    <a:pt x="0" y="0"/>
                  </a:moveTo>
                  <a:lnTo>
                    <a:pt x="0" y="30"/>
                  </a:lnTo>
                  <a:lnTo>
                    <a:pt x="16" y="30"/>
                  </a:lnTo>
                  <a:lnTo>
                    <a:pt x="16" y="15"/>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8" name="Freeform 82"/>
            <p:cNvSpPr>
              <a:spLocks/>
            </p:cNvSpPr>
            <p:nvPr/>
          </p:nvSpPr>
          <p:spPr bwMode="auto">
            <a:xfrm>
              <a:off x="1184762" y="3047770"/>
              <a:ext cx="8127"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79" name="Freeform 83"/>
            <p:cNvSpPr>
              <a:spLocks/>
            </p:cNvSpPr>
            <p:nvPr/>
          </p:nvSpPr>
          <p:spPr bwMode="auto">
            <a:xfrm>
              <a:off x="1244358" y="3085193"/>
              <a:ext cx="8127"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480" name="Freeform 84"/>
            <p:cNvSpPr>
              <a:spLocks/>
            </p:cNvSpPr>
            <p:nvPr/>
          </p:nvSpPr>
          <p:spPr bwMode="auto">
            <a:xfrm>
              <a:off x="1677780" y="1725921"/>
              <a:ext cx="86685" cy="54799"/>
            </a:xfrm>
            <a:custGeom>
              <a:avLst/>
              <a:gdLst>
                <a:gd name="T0" fmla="*/ 0 w 150"/>
                <a:gd name="T1" fmla="*/ 0 h 109"/>
                <a:gd name="T2" fmla="*/ 0 w 150"/>
                <a:gd name="T3" fmla="*/ 0 h 109"/>
                <a:gd name="T4" fmla="*/ 0 w 150"/>
                <a:gd name="T5" fmla="*/ 0 h 109"/>
                <a:gd name="T6" fmla="*/ 0 w 150"/>
                <a:gd name="T7" fmla="*/ 0 h 109"/>
                <a:gd name="T8" fmla="*/ 0 w 150"/>
                <a:gd name="T9" fmla="*/ 0 h 109"/>
                <a:gd name="T10" fmla="*/ 0 w 150"/>
                <a:gd name="T11" fmla="*/ 0 h 109"/>
                <a:gd name="T12" fmla="*/ 0 w 150"/>
                <a:gd name="T13" fmla="*/ 0 h 109"/>
                <a:gd name="T14" fmla="*/ 0 w 150"/>
                <a:gd name="T15" fmla="*/ 0 h 109"/>
                <a:gd name="T16" fmla="*/ 0 w 150"/>
                <a:gd name="T17" fmla="*/ 0 h 109"/>
                <a:gd name="T18" fmla="*/ 0 w 150"/>
                <a:gd name="T19" fmla="*/ 0 h 109"/>
                <a:gd name="T20" fmla="*/ 0 w 150"/>
                <a:gd name="T21" fmla="*/ 0 h 109"/>
                <a:gd name="T22" fmla="*/ 0 w 150"/>
                <a:gd name="T23" fmla="*/ 0 h 109"/>
                <a:gd name="T24" fmla="*/ 0 w 150"/>
                <a:gd name="T25" fmla="*/ 0 h 109"/>
                <a:gd name="T26" fmla="*/ 0 w 150"/>
                <a:gd name="T27" fmla="*/ 0 h 109"/>
                <a:gd name="T28" fmla="*/ 0 w 150"/>
                <a:gd name="T29" fmla="*/ 0 h 109"/>
                <a:gd name="T30" fmla="*/ 0 w 150"/>
                <a:gd name="T31" fmla="*/ 0 h 109"/>
                <a:gd name="T32" fmla="*/ 0 w 150"/>
                <a:gd name="T33" fmla="*/ 0 h 109"/>
                <a:gd name="T34" fmla="*/ 0 w 150"/>
                <a:gd name="T35" fmla="*/ 0 h 109"/>
                <a:gd name="T36" fmla="*/ 0 w 150"/>
                <a:gd name="T37" fmla="*/ 0 h 109"/>
                <a:gd name="T38" fmla="*/ 0 w 150"/>
                <a:gd name="T39" fmla="*/ 0 h 109"/>
                <a:gd name="T40" fmla="*/ 0 w 150"/>
                <a:gd name="T41" fmla="*/ 0 h 10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0"/>
                <a:gd name="T64" fmla="*/ 0 h 109"/>
                <a:gd name="T65" fmla="*/ 150 w 150"/>
                <a:gd name="T66" fmla="*/ 109 h 10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0" h="109">
                  <a:moveTo>
                    <a:pt x="119" y="0"/>
                  </a:moveTo>
                  <a:lnTo>
                    <a:pt x="119" y="31"/>
                  </a:lnTo>
                  <a:lnTo>
                    <a:pt x="75" y="15"/>
                  </a:lnTo>
                  <a:lnTo>
                    <a:pt x="45" y="31"/>
                  </a:lnTo>
                  <a:lnTo>
                    <a:pt x="45" y="15"/>
                  </a:lnTo>
                  <a:lnTo>
                    <a:pt x="15" y="0"/>
                  </a:lnTo>
                  <a:lnTo>
                    <a:pt x="0" y="31"/>
                  </a:lnTo>
                  <a:lnTo>
                    <a:pt x="15" y="31"/>
                  </a:lnTo>
                  <a:lnTo>
                    <a:pt x="30" y="31"/>
                  </a:lnTo>
                  <a:lnTo>
                    <a:pt x="15" y="46"/>
                  </a:lnTo>
                  <a:lnTo>
                    <a:pt x="0" y="62"/>
                  </a:lnTo>
                  <a:lnTo>
                    <a:pt x="30" y="77"/>
                  </a:lnTo>
                  <a:lnTo>
                    <a:pt x="15" y="93"/>
                  </a:lnTo>
                  <a:lnTo>
                    <a:pt x="45" y="93"/>
                  </a:lnTo>
                  <a:lnTo>
                    <a:pt x="75" y="108"/>
                  </a:lnTo>
                  <a:lnTo>
                    <a:pt x="104" y="93"/>
                  </a:lnTo>
                  <a:lnTo>
                    <a:pt x="134" y="77"/>
                  </a:lnTo>
                  <a:lnTo>
                    <a:pt x="149" y="46"/>
                  </a:lnTo>
                  <a:lnTo>
                    <a:pt x="149" y="31"/>
                  </a:lnTo>
                  <a:lnTo>
                    <a:pt x="134" y="31"/>
                  </a:lnTo>
                  <a:lnTo>
                    <a:pt x="119"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481" name="Freeform 85"/>
            <p:cNvSpPr>
              <a:spLocks/>
            </p:cNvSpPr>
            <p:nvPr/>
          </p:nvSpPr>
          <p:spPr bwMode="auto">
            <a:xfrm>
              <a:off x="1687262" y="2301975"/>
              <a:ext cx="69077" cy="46779"/>
            </a:xfrm>
            <a:custGeom>
              <a:avLst/>
              <a:gdLst>
                <a:gd name="T0" fmla="*/ 0 w 120"/>
                <a:gd name="T1" fmla="*/ 0 h 93"/>
                <a:gd name="T2" fmla="*/ 0 w 120"/>
                <a:gd name="T3" fmla="*/ 0 h 93"/>
                <a:gd name="T4" fmla="*/ 0 w 120"/>
                <a:gd name="T5" fmla="*/ 0 h 93"/>
                <a:gd name="T6" fmla="*/ 0 w 120"/>
                <a:gd name="T7" fmla="*/ 0 h 93"/>
                <a:gd name="T8" fmla="*/ 0 w 120"/>
                <a:gd name="T9" fmla="*/ 0 h 93"/>
                <a:gd name="T10" fmla="*/ 0 w 120"/>
                <a:gd name="T11" fmla="*/ 0 h 93"/>
                <a:gd name="T12" fmla="*/ 0 w 120"/>
                <a:gd name="T13" fmla="*/ 0 h 93"/>
                <a:gd name="T14" fmla="*/ 0 w 120"/>
                <a:gd name="T15" fmla="*/ 0 h 93"/>
                <a:gd name="T16" fmla="*/ 0 w 120"/>
                <a:gd name="T17" fmla="*/ 0 h 93"/>
                <a:gd name="T18" fmla="*/ 0 w 120"/>
                <a:gd name="T19" fmla="*/ 0 h 93"/>
                <a:gd name="T20" fmla="*/ 0 w 120"/>
                <a:gd name="T21" fmla="*/ 0 h 93"/>
                <a:gd name="T22" fmla="*/ 0 w 120"/>
                <a:gd name="T23" fmla="*/ 0 h 93"/>
                <a:gd name="T24" fmla="*/ 0 w 120"/>
                <a:gd name="T25" fmla="*/ 0 h 93"/>
                <a:gd name="T26" fmla="*/ 0 w 120"/>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93"/>
                <a:gd name="T44" fmla="*/ 120 w 120"/>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93">
                  <a:moveTo>
                    <a:pt x="15" y="46"/>
                  </a:moveTo>
                  <a:lnTo>
                    <a:pt x="45" y="46"/>
                  </a:lnTo>
                  <a:lnTo>
                    <a:pt x="60" y="61"/>
                  </a:lnTo>
                  <a:lnTo>
                    <a:pt x="15" y="61"/>
                  </a:lnTo>
                  <a:lnTo>
                    <a:pt x="15" y="77"/>
                  </a:lnTo>
                  <a:lnTo>
                    <a:pt x="45" y="77"/>
                  </a:lnTo>
                  <a:lnTo>
                    <a:pt x="74" y="77"/>
                  </a:lnTo>
                  <a:lnTo>
                    <a:pt x="119" y="92"/>
                  </a:lnTo>
                  <a:lnTo>
                    <a:pt x="104" y="46"/>
                  </a:lnTo>
                  <a:lnTo>
                    <a:pt x="89" y="15"/>
                  </a:lnTo>
                  <a:lnTo>
                    <a:pt x="60" y="0"/>
                  </a:lnTo>
                  <a:lnTo>
                    <a:pt x="30" y="15"/>
                  </a:lnTo>
                  <a:lnTo>
                    <a:pt x="0" y="46"/>
                  </a:lnTo>
                  <a:lnTo>
                    <a:pt x="15" y="4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2" name="Freeform 86"/>
            <p:cNvSpPr>
              <a:spLocks/>
            </p:cNvSpPr>
            <p:nvPr/>
          </p:nvSpPr>
          <p:spPr bwMode="auto">
            <a:xfrm>
              <a:off x="1756338" y="2379495"/>
              <a:ext cx="35216" cy="45443"/>
            </a:xfrm>
            <a:custGeom>
              <a:avLst/>
              <a:gdLst>
                <a:gd name="T0" fmla="*/ 0 w 61"/>
                <a:gd name="T1" fmla="*/ 0 h 93"/>
                <a:gd name="T2" fmla="*/ 0 w 61"/>
                <a:gd name="T3" fmla="*/ 0 h 93"/>
                <a:gd name="T4" fmla="*/ 0 w 61"/>
                <a:gd name="T5" fmla="*/ 0 h 93"/>
                <a:gd name="T6" fmla="*/ 0 w 61"/>
                <a:gd name="T7" fmla="*/ 0 h 93"/>
                <a:gd name="T8" fmla="*/ 0 w 61"/>
                <a:gd name="T9" fmla="*/ 0 h 93"/>
                <a:gd name="T10" fmla="*/ 0 w 61"/>
                <a:gd name="T11" fmla="*/ 0 h 93"/>
                <a:gd name="T12" fmla="*/ 0 w 61"/>
                <a:gd name="T13" fmla="*/ 0 h 93"/>
                <a:gd name="T14" fmla="*/ 0 w 61"/>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93"/>
                <a:gd name="T26" fmla="*/ 61 w 61"/>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93">
                  <a:moveTo>
                    <a:pt x="60" y="92"/>
                  </a:moveTo>
                  <a:lnTo>
                    <a:pt x="60" y="46"/>
                  </a:lnTo>
                  <a:lnTo>
                    <a:pt x="60" y="15"/>
                  </a:lnTo>
                  <a:lnTo>
                    <a:pt x="45" y="31"/>
                  </a:lnTo>
                  <a:lnTo>
                    <a:pt x="30" y="15"/>
                  </a:lnTo>
                  <a:lnTo>
                    <a:pt x="15" y="0"/>
                  </a:lnTo>
                  <a:lnTo>
                    <a:pt x="0" y="46"/>
                  </a:lnTo>
                  <a:lnTo>
                    <a:pt x="60" y="9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3" name="Freeform 87"/>
            <p:cNvSpPr>
              <a:spLocks/>
            </p:cNvSpPr>
            <p:nvPr/>
          </p:nvSpPr>
          <p:spPr bwMode="auto">
            <a:xfrm>
              <a:off x="1791554" y="2355437"/>
              <a:ext cx="52823" cy="69501"/>
            </a:xfrm>
            <a:custGeom>
              <a:avLst/>
              <a:gdLst>
                <a:gd name="T0" fmla="*/ 0 w 91"/>
                <a:gd name="T1" fmla="*/ 0 h 139"/>
                <a:gd name="T2" fmla="*/ 0 w 91"/>
                <a:gd name="T3" fmla="*/ 0 h 139"/>
                <a:gd name="T4" fmla="*/ 0 w 91"/>
                <a:gd name="T5" fmla="*/ 0 h 139"/>
                <a:gd name="T6" fmla="*/ 0 w 91"/>
                <a:gd name="T7" fmla="*/ 0 h 139"/>
                <a:gd name="T8" fmla="*/ 0 w 91"/>
                <a:gd name="T9" fmla="*/ 0 h 139"/>
                <a:gd name="T10" fmla="*/ 0 w 91"/>
                <a:gd name="T11" fmla="*/ 0 h 139"/>
                <a:gd name="T12" fmla="*/ 0 w 91"/>
                <a:gd name="T13" fmla="*/ 0 h 139"/>
                <a:gd name="T14" fmla="*/ 0 w 91"/>
                <a:gd name="T15" fmla="*/ 0 h 139"/>
                <a:gd name="T16" fmla="*/ 0 w 91"/>
                <a:gd name="T17" fmla="*/ 0 h 139"/>
                <a:gd name="T18" fmla="*/ 0 w 91"/>
                <a:gd name="T19" fmla="*/ 0 h 139"/>
                <a:gd name="T20" fmla="*/ 0 w 91"/>
                <a:gd name="T21" fmla="*/ 0 h 139"/>
                <a:gd name="T22" fmla="*/ 0 w 91"/>
                <a:gd name="T23" fmla="*/ 0 h 1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39"/>
                <a:gd name="T38" fmla="*/ 91 w 91"/>
                <a:gd name="T39" fmla="*/ 139 h 1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39">
                  <a:moveTo>
                    <a:pt x="90" y="123"/>
                  </a:moveTo>
                  <a:lnTo>
                    <a:pt x="90" y="92"/>
                  </a:lnTo>
                  <a:lnTo>
                    <a:pt x="90" y="46"/>
                  </a:lnTo>
                  <a:lnTo>
                    <a:pt x="60" y="46"/>
                  </a:lnTo>
                  <a:lnTo>
                    <a:pt x="45" y="15"/>
                  </a:lnTo>
                  <a:lnTo>
                    <a:pt x="30" y="0"/>
                  </a:lnTo>
                  <a:lnTo>
                    <a:pt x="0" y="15"/>
                  </a:lnTo>
                  <a:lnTo>
                    <a:pt x="0" y="61"/>
                  </a:lnTo>
                  <a:lnTo>
                    <a:pt x="0" y="92"/>
                  </a:lnTo>
                  <a:lnTo>
                    <a:pt x="0" y="138"/>
                  </a:lnTo>
                  <a:lnTo>
                    <a:pt x="75" y="107"/>
                  </a:lnTo>
                  <a:lnTo>
                    <a:pt x="90" y="123"/>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4" name="Freeform 88"/>
            <p:cNvSpPr>
              <a:spLocks/>
            </p:cNvSpPr>
            <p:nvPr/>
          </p:nvSpPr>
          <p:spPr bwMode="auto">
            <a:xfrm>
              <a:off x="1737376" y="2371475"/>
              <a:ext cx="27089" cy="32077"/>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w 47"/>
                <a:gd name="T13" fmla="*/ 0 h 62"/>
                <a:gd name="T14" fmla="*/ 0 60000 65536"/>
                <a:gd name="T15" fmla="*/ 0 60000 65536"/>
                <a:gd name="T16" fmla="*/ 0 60000 65536"/>
                <a:gd name="T17" fmla="*/ 0 60000 65536"/>
                <a:gd name="T18" fmla="*/ 0 60000 65536"/>
                <a:gd name="T19" fmla="*/ 0 60000 65536"/>
                <a:gd name="T20" fmla="*/ 0 60000 65536"/>
                <a:gd name="T21" fmla="*/ 0 w 47"/>
                <a:gd name="T22" fmla="*/ 0 h 62"/>
                <a:gd name="T23" fmla="*/ 47 w 4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62">
                  <a:moveTo>
                    <a:pt x="30" y="61"/>
                  </a:moveTo>
                  <a:lnTo>
                    <a:pt x="46" y="15"/>
                  </a:lnTo>
                  <a:lnTo>
                    <a:pt x="30" y="0"/>
                  </a:lnTo>
                  <a:lnTo>
                    <a:pt x="0" y="0"/>
                  </a:lnTo>
                  <a:lnTo>
                    <a:pt x="0" y="15"/>
                  </a:lnTo>
                  <a:lnTo>
                    <a:pt x="0" y="46"/>
                  </a:lnTo>
                  <a:lnTo>
                    <a:pt x="30" y="6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5" name="Freeform 89"/>
            <p:cNvSpPr>
              <a:spLocks/>
            </p:cNvSpPr>
            <p:nvPr/>
          </p:nvSpPr>
          <p:spPr bwMode="auto">
            <a:xfrm>
              <a:off x="1711642" y="2340735"/>
              <a:ext cx="79912" cy="54799"/>
            </a:xfrm>
            <a:custGeom>
              <a:avLst/>
              <a:gdLst>
                <a:gd name="T0" fmla="*/ 0 w 136"/>
                <a:gd name="T1" fmla="*/ 0 h 109"/>
                <a:gd name="T2" fmla="*/ 0 w 136"/>
                <a:gd name="T3" fmla="*/ 0 h 109"/>
                <a:gd name="T4" fmla="*/ 0 w 136"/>
                <a:gd name="T5" fmla="*/ 0 h 109"/>
                <a:gd name="T6" fmla="*/ 0 w 136"/>
                <a:gd name="T7" fmla="*/ 0 h 109"/>
                <a:gd name="T8" fmla="*/ 0 w 136"/>
                <a:gd name="T9" fmla="*/ 0 h 109"/>
                <a:gd name="T10" fmla="*/ 0 w 136"/>
                <a:gd name="T11" fmla="*/ 0 h 109"/>
                <a:gd name="T12" fmla="*/ 0 w 136"/>
                <a:gd name="T13" fmla="*/ 0 h 109"/>
                <a:gd name="T14" fmla="*/ 0 w 136"/>
                <a:gd name="T15" fmla="*/ 0 h 109"/>
                <a:gd name="T16" fmla="*/ 0 w 136"/>
                <a:gd name="T17" fmla="*/ 0 h 109"/>
                <a:gd name="T18" fmla="*/ 0 w 136"/>
                <a:gd name="T19" fmla="*/ 0 h 109"/>
                <a:gd name="T20" fmla="*/ 0 w 136"/>
                <a:gd name="T21" fmla="*/ 0 h 109"/>
                <a:gd name="T22" fmla="*/ 0 w 136"/>
                <a:gd name="T23" fmla="*/ 0 h 109"/>
                <a:gd name="T24" fmla="*/ 0 w 136"/>
                <a:gd name="T25" fmla="*/ 0 h 109"/>
                <a:gd name="T26" fmla="*/ 0 w 136"/>
                <a:gd name="T27" fmla="*/ 0 h 1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09"/>
                <a:gd name="T44" fmla="*/ 136 w 136"/>
                <a:gd name="T45" fmla="*/ 109 h 1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09">
                  <a:moveTo>
                    <a:pt x="45" y="77"/>
                  </a:moveTo>
                  <a:lnTo>
                    <a:pt x="45" y="62"/>
                  </a:lnTo>
                  <a:lnTo>
                    <a:pt x="75" y="62"/>
                  </a:lnTo>
                  <a:lnTo>
                    <a:pt x="90" y="77"/>
                  </a:lnTo>
                  <a:lnTo>
                    <a:pt x="105" y="93"/>
                  </a:lnTo>
                  <a:lnTo>
                    <a:pt x="120" y="108"/>
                  </a:lnTo>
                  <a:lnTo>
                    <a:pt x="135" y="93"/>
                  </a:lnTo>
                  <a:lnTo>
                    <a:pt x="135" y="46"/>
                  </a:lnTo>
                  <a:lnTo>
                    <a:pt x="105" y="15"/>
                  </a:lnTo>
                  <a:lnTo>
                    <a:pt x="75" y="15"/>
                  </a:lnTo>
                  <a:lnTo>
                    <a:pt x="30" y="0"/>
                  </a:lnTo>
                  <a:lnTo>
                    <a:pt x="30" y="15"/>
                  </a:lnTo>
                  <a:lnTo>
                    <a:pt x="0" y="31"/>
                  </a:lnTo>
                  <a:lnTo>
                    <a:pt x="45" y="7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6" name="Freeform 90"/>
            <p:cNvSpPr>
              <a:spLocks/>
            </p:cNvSpPr>
            <p:nvPr/>
          </p:nvSpPr>
          <p:spPr bwMode="auto">
            <a:xfrm>
              <a:off x="1694034" y="2340735"/>
              <a:ext cx="36570" cy="14702"/>
            </a:xfrm>
            <a:custGeom>
              <a:avLst/>
              <a:gdLst>
                <a:gd name="T0" fmla="*/ 0 w 61"/>
                <a:gd name="T1" fmla="*/ 0 h 32"/>
                <a:gd name="T2" fmla="*/ 0 w 61"/>
                <a:gd name="T3" fmla="*/ 0 h 32"/>
                <a:gd name="T4" fmla="*/ 0 w 61"/>
                <a:gd name="T5" fmla="*/ 0 h 32"/>
                <a:gd name="T6" fmla="*/ 0 w 61"/>
                <a:gd name="T7" fmla="*/ 0 h 32"/>
                <a:gd name="T8" fmla="*/ 0 w 61"/>
                <a:gd name="T9" fmla="*/ 0 h 32"/>
                <a:gd name="T10" fmla="*/ 0 w 61"/>
                <a:gd name="T11" fmla="*/ 0 h 32"/>
                <a:gd name="T12" fmla="*/ 0 w 61"/>
                <a:gd name="T13" fmla="*/ 0 h 32"/>
                <a:gd name="T14" fmla="*/ 0 60000 65536"/>
                <a:gd name="T15" fmla="*/ 0 60000 65536"/>
                <a:gd name="T16" fmla="*/ 0 60000 65536"/>
                <a:gd name="T17" fmla="*/ 0 60000 65536"/>
                <a:gd name="T18" fmla="*/ 0 60000 65536"/>
                <a:gd name="T19" fmla="*/ 0 60000 65536"/>
                <a:gd name="T20" fmla="*/ 0 60000 65536"/>
                <a:gd name="T21" fmla="*/ 0 w 61"/>
                <a:gd name="T22" fmla="*/ 0 h 32"/>
                <a:gd name="T23" fmla="*/ 61 w 6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 h="32">
                  <a:moveTo>
                    <a:pt x="30" y="31"/>
                  </a:moveTo>
                  <a:lnTo>
                    <a:pt x="60" y="16"/>
                  </a:lnTo>
                  <a:lnTo>
                    <a:pt x="60" y="0"/>
                  </a:lnTo>
                  <a:lnTo>
                    <a:pt x="30" y="0"/>
                  </a:lnTo>
                  <a:lnTo>
                    <a:pt x="0" y="0"/>
                  </a:lnTo>
                  <a:lnTo>
                    <a:pt x="15" y="31"/>
                  </a:lnTo>
                  <a:lnTo>
                    <a:pt x="30"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7" name="Freeform 91"/>
            <p:cNvSpPr>
              <a:spLocks/>
            </p:cNvSpPr>
            <p:nvPr/>
          </p:nvSpPr>
          <p:spPr bwMode="auto">
            <a:xfrm>
              <a:off x="1694034" y="2324696"/>
              <a:ext cx="28443" cy="8019"/>
            </a:xfrm>
            <a:custGeom>
              <a:avLst/>
              <a:gdLst>
                <a:gd name="T0" fmla="*/ 0 w 46"/>
                <a:gd name="T1" fmla="*/ 0 h 17"/>
                <a:gd name="T2" fmla="*/ 0 w 46"/>
                <a:gd name="T3" fmla="*/ 0 h 17"/>
                <a:gd name="T4" fmla="*/ 0 w 46"/>
                <a:gd name="T5" fmla="*/ 0 h 17"/>
                <a:gd name="T6" fmla="*/ 0 w 46"/>
                <a:gd name="T7" fmla="*/ 0 h 17"/>
                <a:gd name="T8" fmla="*/ 0 w 46"/>
                <a:gd name="T9" fmla="*/ 0 h 17"/>
                <a:gd name="T10" fmla="*/ 0 60000 65536"/>
                <a:gd name="T11" fmla="*/ 0 60000 65536"/>
                <a:gd name="T12" fmla="*/ 0 60000 65536"/>
                <a:gd name="T13" fmla="*/ 0 60000 65536"/>
                <a:gd name="T14" fmla="*/ 0 60000 65536"/>
                <a:gd name="T15" fmla="*/ 0 w 46"/>
                <a:gd name="T16" fmla="*/ 0 h 17"/>
                <a:gd name="T17" fmla="*/ 46 w 46"/>
                <a:gd name="T18" fmla="*/ 17 h 17"/>
              </a:gdLst>
              <a:ahLst/>
              <a:cxnLst>
                <a:cxn ang="T10">
                  <a:pos x="T0" y="T1"/>
                </a:cxn>
                <a:cxn ang="T11">
                  <a:pos x="T2" y="T3"/>
                </a:cxn>
                <a:cxn ang="T12">
                  <a:pos x="T4" y="T5"/>
                </a:cxn>
                <a:cxn ang="T13">
                  <a:pos x="T6" y="T7"/>
                </a:cxn>
                <a:cxn ang="T14">
                  <a:pos x="T8" y="T9"/>
                </a:cxn>
              </a:cxnLst>
              <a:rect l="T15" t="T16" r="T17" b="T18"/>
              <a:pathLst>
                <a:path w="46" h="17">
                  <a:moveTo>
                    <a:pt x="0" y="0"/>
                  </a:moveTo>
                  <a:lnTo>
                    <a:pt x="0" y="16"/>
                  </a:lnTo>
                  <a:lnTo>
                    <a:pt x="45" y="16"/>
                  </a:lnTo>
                  <a:lnTo>
                    <a:pt x="30" y="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8" name="Freeform 92"/>
            <p:cNvSpPr>
              <a:spLocks/>
            </p:cNvSpPr>
            <p:nvPr/>
          </p:nvSpPr>
          <p:spPr bwMode="auto">
            <a:xfrm>
              <a:off x="1703515" y="2191041"/>
              <a:ext cx="123255" cy="133655"/>
            </a:xfrm>
            <a:custGeom>
              <a:avLst/>
              <a:gdLst>
                <a:gd name="T0" fmla="*/ 0 w 210"/>
                <a:gd name="T1" fmla="*/ 0 h 263"/>
                <a:gd name="T2" fmla="*/ 0 w 210"/>
                <a:gd name="T3" fmla="*/ 0 h 263"/>
                <a:gd name="T4" fmla="*/ 0 w 210"/>
                <a:gd name="T5" fmla="*/ 0 h 263"/>
                <a:gd name="T6" fmla="*/ 0 w 210"/>
                <a:gd name="T7" fmla="*/ 0 h 263"/>
                <a:gd name="T8" fmla="*/ 0 w 210"/>
                <a:gd name="T9" fmla="*/ 0 h 263"/>
                <a:gd name="T10" fmla="*/ 0 w 210"/>
                <a:gd name="T11" fmla="*/ 0 h 263"/>
                <a:gd name="T12" fmla="*/ 0 w 210"/>
                <a:gd name="T13" fmla="*/ 0 h 263"/>
                <a:gd name="T14" fmla="*/ 0 w 210"/>
                <a:gd name="T15" fmla="*/ 0 h 263"/>
                <a:gd name="T16" fmla="*/ 0 w 210"/>
                <a:gd name="T17" fmla="*/ 0 h 263"/>
                <a:gd name="T18" fmla="*/ 0 w 210"/>
                <a:gd name="T19" fmla="*/ 0 h 263"/>
                <a:gd name="T20" fmla="*/ 0 w 210"/>
                <a:gd name="T21" fmla="*/ 0 h 263"/>
                <a:gd name="T22" fmla="*/ 0 w 210"/>
                <a:gd name="T23" fmla="*/ 0 h 263"/>
                <a:gd name="T24" fmla="*/ 0 w 210"/>
                <a:gd name="T25" fmla="*/ 0 h 263"/>
                <a:gd name="T26" fmla="*/ 0 w 210"/>
                <a:gd name="T27" fmla="*/ 0 h 263"/>
                <a:gd name="T28" fmla="*/ 0 w 210"/>
                <a:gd name="T29" fmla="*/ 0 h 263"/>
                <a:gd name="T30" fmla="*/ 0 w 210"/>
                <a:gd name="T31" fmla="*/ 0 h 263"/>
                <a:gd name="T32" fmla="*/ 0 w 210"/>
                <a:gd name="T33" fmla="*/ 0 h 263"/>
                <a:gd name="T34" fmla="*/ 0 w 210"/>
                <a:gd name="T35" fmla="*/ 0 h 263"/>
                <a:gd name="T36" fmla="*/ 0 w 210"/>
                <a:gd name="T37" fmla="*/ 0 h 263"/>
                <a:gd name="T38" fmla="*/ 0 w 210"/>
                <a:gd name="T39" fmla="*/ 0 h 263"/>
                <a:gd name="T40" fmla="*/ 0 w 210"/>
                <a:gd name="T41" fmla="*/ 0 h 263"/>
                <a:gd name="T42" fmla="*/ 0 w 210"/>
                <a:gd name="T43" fmla="*/ 0 h 2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0"/>
                <a:gd name="T67" fmla="*/ 0 h 263"/>
                <a:gd name="T68" fmla="*/ 210 w 210"/>
                <a:gd name="T69" fmla="*/ 263 h 2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0" h="263">
                  <a:moveTo>
                    <a:pt x="0" y="231"/>
                  </a:moveTo>
                  <a:lnTo>
                    <a:pt x="30" y="216"/>
                  </a:lnTo>
                  <a:lnTo>
                    <a:pt x="60" y="231"/>
                  </a:lnTo>
                  <a:lnTo>
                    <a:pt x="75" y="262"/>
                  </a:lnTo>
                  <a:lnTo>
                    <a:pt x="105" y="231"/>
                  </a:lnTo>
                  <a:lnTo>
                    <a:pt x="134" y="231"/>
                  </a:lnTo>
                  <a:lnTo>
                    <a:pt x="179" y="231"/>
                  </a:lnTo>
                  <a:lnTo>
                    <a:pt x="194" y="216"/>
                  </a:lnTo>
                  <a:lnTo>
                    <a:pt x="194" y="108"/>
                  </a:lnTo>
                  <a:lnTo>
                    <a:pt x="179" y="92"/>
                  </a:lnTo>
                  <a:lnTo>
                    <a:pt x="179" y="46"/>
                  </a:lnTo>
                  <a:lnTo>
                    <a:pt x="209" y="46"/>
                  </a:lnTo>
                  <a:lnTo>
                    <a:pt x="149" y="0"/>
                  </a:lnTo>
                  <a:lnTo>
                    <a:pt x="149" y="46"/>
                  </a:lnTo>
                  <a:lnTo>
                    <a:pt x="75" y="46"/>
                  </a:lnTo>
                  <a:lnTo>
                    <a:pt x="75" y="92"/>
                  </a:lnTo>
                  <a:lnTo>
                    <a:pt x="60" y="92"/>
                  </a:lnTo>
                  <a:lnTo>
                    <a:pt x="60" y="123"/>
                  </a:lnTo>
                  <a:lnTo>
                    <a:pt x="0" y="123"/>
                  </a:lnTo>
                  <a:lnTo>
                    <a:pt x="0" y="139"/>
                  </a:lnTo>
                  <a:lnTo>
                    <a:pt x="0" y="200"/>
                  </a:lnTo>
                  <a:lnTo>
                    <a:pt x="0" y="2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89" name="Freeform 93"/>
            <p:cNvSpPr>
              <a:spLocks/>
            </p:cNvSpPr>
            <p:nvPr/>
          </p:nvSpPr>
          <p:spPr bwMode="auto">
            <a:xfrm>
              <a:off x="1746857" y="2215099"/>
              <a:ext cx="174724" cy="148357"/>
            </a:xfrm>
            <a:custGeom>
              <a:avLst/>
              <a:gdLst>
                <a:gd name="T0" fmla="*/ 0 w 299"/>
                <a:gd name="T1" fmla="*/ 0 h 293"/>
                <a:gd name="T2" fmla="*/ 0 w 299"/>
                <a:gd name="T3" fmla="*/ 0 h 293"/>
                <a:gd name="T4" fmla="*/ 0 w 299"/>
                <a:gd name="T5" fmla="*/ 0 h 293"/>
                <a:gd name="T6" fmla="*/ 0 w 299"/>
                <a:gd name="T7" fmla="*/ 0 h 293"/>
                <a:gd name="T8" fmla="*/ 0 w 299"/>
                <a:gd name="T9" fmla="*/ 0 h 293"/>
                <a:gd name="T10" fmla="*/ 0 w 299"/>
                <a:gd name="T11" fmla="*/ 0 h 293"/>
                <a:gd name="T12" fmla="*/ 0 w 299"/>
                <a:gd name="T13" fmla="*/ 0 h 293"/>
                <a:gd name="T14" fmla="*/ 0 w 299"/>
                <a:gd name="T15" fmla="*/ 0 h 293"/>
                <a:gd name="T16" fmla="*/ 0 w 299"/>
                <a:gd name="T17" fmla="*/ 0 h 293"/>
                <a:gd name="T18" fmla="*/ 0 w 299"/>
                <a:gd name="T19" fmla="*/ 0 h 293"/>
                <a:gd name="T20" fmla="*/ 0 w 299"/>
                <a:gd name="T21" fmla="*/ 0 h 293"/>
                <a:gd name="T22" fmla="*/ 0 w 299"/>
                <a:gd name="T23" fmla="*/ 0 h 293"/>
                <a:gd name="T24" fmla="*/ 0 w 299"/>
                <a:gd name="T25" fmla="*/ 0 h 293"/>
                <a:gd name="T26" fmla="*/ 0 w 299"/>
                <a:gd name="T27" fmla="*/ 0 h 293"/>
                <a:gd name="T28" fmla="*/ 0 w 299"/>
                <a:gd name="T29" fmla="*/ 0 h 293"/>
                <a:gd name="T30" fmla="*/ 0 w 299"/>
                <a:gd name="T31" fmla="*/ 0 h 293"/>
                <a:gd name="T32" fmla="*/ 0 w 299"/>
                <a:gd name="T33" fmla="*/ 0 h 293"/>
                <a:gd name="T34" fmla="*/ 0 w 299"/>
                <a:gd name="T35" fmla="*/ 0 h 293"/>
                <a:gd name="T36" fmla="*/ 0 w 299"/>
                <a:gd name="T37" fmla="*/ 0 h 293"/>
                <a:gd name="T38" fmla="*/ 0 w 299"/>
                <a:gd name="T39" fmla="*/ 0 h 293"/>
                <a:gd name="T40" fmla="*/ 0 w 299"/>
                <a:gd name="T41" fmla="*/ 0 h 293"/>
                <a:gd name="T42" fmla="*/ 0 w 299"/>
                <a:gd name="T43" fmla="*/ 0 h 293"/>
                <a:gd name="T44" fmla="*/ 0 w 299"/>
                <a:gd name="T45" fmla="*/ 0 h 293"/>
                <a:gd name="T46" fmla="*/ 0 w 299"/>
                <a:gd name="T47" fmla="*/ 0 h 2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9"/>
                <a:gd name="T73" fmla="*/ 0 h 293"/>
                <a:gd name="T74" fmla="*/ 299 w 299"/>
                <a:gd name="T75" fmla="*/ 293 h 2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9" h="293">
                  <a:moveTo>
                    <a:pt x="119" y="61"/>
                  </a:moveTo>
                  <a:lnTo>
                    <a:pt x="119" y="169"/>
                  </a:lnTo>
                  <a:lnTo>
                    <a:pt x="104" y="184"/>
                  </a:lnTo>
                  <a:lnTo>
                    <a:pt x="60" y="184"/>
                  </a:lnTo>
                  <a:lnTo>
                    <a:pt x="30" y="184"/>
                  </a:lnTo>
                  <a:lnTo>
                    <a:pt x="0" y="215"/>
                  </a:lnTo>
                  <a:lnTo>
                    <a:pt x="15" y="261"/>
                  </a:lnTo>
                  <a:lnTo>
                    <a:pt x="45" y="261"/>
                  </a:lnTo>
                  <a:lnTo>
                    <a:pt x="75" y="292"/>
                  </a:lnTo>
                  <a:lnTo>
                    <a:pt x="104" y="277"/>
                  </a:lnTo>
                  <a:lnTo>
                    <a:pt x="119" y="292"/>
                  </a:lnTo>
                  <a:lnTo>
                    <a:pt x="149" y="246"/>
                  </a:lnTo>
                  <a:lnTo>
                    <a:pt x="164" y="246"/>
                  </a:lnTo>
                  <a:lnTo>
                    <a:pt x="179" y="231"/>
                  </a:lnTo>
                  <a:lnTo>
                    <a:pt x="224" y="200"/>
                  </a:lnTo>
                  <a:lnTo>
                    <a:pt x="283" y="200"/>
                  </a:lnTo>
                  <a:lnTo>
                    <a:pt x="298" y="184"/>
                  </a:lnTo>
                  <a:lnTo>
                    <a:pt x="298" y="123"/>
                  </a:lnTo>
                  <a:lnTo>
                    <a:pt x="268" y="123"/>
                  </a:lnTo>
                  <a:lnTo>
                    <a:pt x="268" y="108"/>
                  </a:lnTo>
                  <a:lnTo>
                    <a:pt x="134" y="0"/>
                  </a:lnTo>
                  <a:lnTo>
                    <a:pt x="104" y="0"/>
                  </a:lnTo>
                  <a:lnTo>
                    <a:pt x="104" y="46"/>
                  </a:lnTo>
                  <a:lnTo>
                    <a:pt x="119" y="6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0" name="Freeform 94"/>
            <p:cNvSpPr>
              <a:spLocks/>
            </p:cNvSpPr>
            <p:nvPr/>
          </p:nvSpPr>
          <p:spPr bwMode="auto">
            <a:xfrm>
              <a:off x="1815934" y="2316677"/>
              <a:ext cx="78558" cy="62818"/>
            </a:xfrm>
            <a:custGeom>
              <a:avLst/>
              <a:gdLst>
                <a:gd name="T0" fmla="*/ 0 w 136"/>
                <a:gd name="T1" fmla="*/ 0 h 124"/>
                <a:gd name="T2" fmla="*/ 0 w 136"/>
                <a:gd name="T3" fmla="*/ 0 h 124"/>
                <a:gd name="T4" fmla="*/ 0 w 136"/>
                <a:gd name="T5" fmla="*/ 0 h 124"/>
                <a:gd name="T6" fmla="*/ 0 w 136"/>
                <a:gd name="T7" fmla="*/ 0 h 124"/>
                <a:gd name="T8" fmla="*/ 0 w 136"/>
                <a:gd name="T9" fmla="*/ 0 h 124"/>
                <a:gd name="T10" fmla="*/ 0 w 136"/>
                <a:gd name="T11" fmla="*/ 0 h 124"/>
                <a:gd name="T12" fmla="*/ 0 w 136"/>
                <a:gd name="T13" fmla="*/ 0 h 124"/>
                <a:gd name="T14" fmla="*/ 0 w 136"/>
                <a:gd name="T15" fmla="*/ 0 h 124"/>
                <a:gd name="T16" fmla="*/ 0 w 136"/>
                <a:gd name="T17" fmla="*/ 0 h 124"/>
                <a:gd name="T18" fmla="*/ 0 w 136"/>
                <a:gd name="T19" fmla="*/ 0 h 124"/>
                <a:gd name="T20" fmla="*/ 0 w 136"/>
                <a:gd name="T21" fmla="*/ 0 h 124"/>
                <a:gd name="T22" fmla="*/ 0 w 136"/>
                <a:gd name="T23" fmla="*/ 0 h 124"/>
                <a:gd name="T24" fmla="*/ 0 w 136"/>
                <a:gd name="T25" fmla="*/ 0 h 124"/>
                <a:gd name="T26" fmla="*/ 0 w 136"/>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24"/>
                <a:gd name="T44" fmla="*/ 136 w 136"/>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24">
                  <a:moveTo>
                    <a:pt x="105" y="0"/>
                  </a:moveTo>
                  <a:lnTo>
                    <a:pt x="60" y="31"/>
                  </a:lnTo>
                  <a:lnTo>
                    <a:pt x="45" y="46"/>
                  </a:lnTo>
                  <a:lnTo>
                    <a:pt x="30" y="46"/>
                  </a:lnTo>
                  <a:lnTo>
                    <a:pt x="0" y="92"/>
                  </a:lnTo>
                  <a:lnTo>
                    <a:pt x="15" y="123"/>
                  </a:lnTo>
                  <a:lnTo>
                    <a:pt x="45" y="123"/>
                  </a:lnTo>
                  <a:lnTo>
                    <a:pt x="45" y="92"/>
                  </a:lnTo>
                  <a:lnTo>
                    <a:pt x="105" y="77"/>
                  </a:lnTo>
                  <a:lnTo>
                    <a:pt x="120" y="92"/>
                  </a:lnTo>
                  <a:lnTo>
                    <a:pt x="135" y="77"/>
                  </a:lnTo>
                  <a:lnTo>
                    <a:pt x="135" y="62"/>
                  </a:lnTo>
                  <a:lnTo>
                    <a:pt x="120" y="46"/>
                  </a:lnTo>
                  <a:lnTo>
                    <a:pt x="10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1" name="Freeform 95"/>
            <p:cNvSpPr>
              <a:spLocks/>
            </p:cNvSpPr>
            <p:nvPr/>
          </p:nvSpPr>
          <p:spPr bwMode="auto">
            <a:xfrm>
              <a:off x="1303953" y="2408899"/>
              <a:ext cx="36570" cy="32077"/>
            </a:xfrm>
            <a:custGeom>
              <a:avLst/>
              <a:gdLst>
                <a:gd name="T0" fmla="*/ 0 w 60"/>
                <a:gd name="T1" fmla="*/ 0 h 62"/>
                <a:gd name="T2" fmla="*/ 0 w 60"/>
                <a:gd name="T3" fmla="*/ 0 h 62"/>
                <a:gd name="T4" fmla="*/ 0 w 60"/>
                <a:gd name="T5" fmla="*/ 0 h 62"/>
                <a:gd name="T6" fmla="*/ 0 w 60"/>
                <a:gd name="T7" fmla="*/ 0 h 62"/>
                <a:gd name="T8" fmla="*/ 0 w 60"/>
                <a:gd name="T9" fmla="*/ 0 h 62"/>
                <a:gd name="T10" fmla="*/ 0 w 60"/>
                <a:gd name="T11" fmla="*/ 0 h 62"/>
                <a:gd name="T12" fmla="*/ 0 w 60"/>
                <a:gd name="T13" fmla="*/ 0 h 62"/>
                <a:gd name="T14" fmla="*/ 0 w 6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62"/>
                <a:gd name="T26" fmla="*/ 60 w 6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62">
                  <a:moveTo>
                    <a:pt x="15" y="0"/>
                  </a:moveTo>
                  <a:lnTo>
                    <a:pt x="0" y="15"/>
                  </a:lnTo>
                  <a:lnTo>
                    <a:pt x="15" y="31"/>
                  </a:lnTo>
                  <a:lnTo>
                    <a:pt x="15" y="61"/>
                  </a:lnTo>
                  <a:lnTo>
                    <a:pt x="30" y="61"/>
                  </a:lnTo>
                  <a:lnTo>
                    <a:pt x="59" y="15"/>
                  </a:lnTo>
                  <a:lnTo>
                    <a:pt x="30" y="0"/>
                  </a:lnTo>
                  <a:lnTo>
                    <a:pt x="15"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492" name="Freeform 96"/>
            <p:cNvSpPr>
              <a:spLocks/>
            </p:cNvSpPr>
            <p:nvPr/>
          </p:nvSpPr>
          <p:spPr bwMode="auto">
            <a:xfrm>
              <a:off x="1642565" y="2316677"/>
              <a:ext cx="10836" cy="16039"/>
            </a:xfrm>
            <a:custGeom>
              <a:avLst/>
              <a:gdLst>
                <a:gd name="T0" fmla="*/ 0 w 17"/>
                <a:gd name="T1" fmla="*/ 0 h 32"/>
                <a:gd name="T2" fmla="*/ 0 w 17"/>
                <a:gd name="T3" fmla="*/ 0 h 32"/>
                <a:gd name="T4" fmla="*/ 0 w 17"/>
                <a:gd name="T5" fmla="*/ 0 h 32"/>
                <a:gd name="T6" fmla="*/ 0 w 17"/>
                <a:gd name="T7" fmla="*/ 0 h 32"/>
                <a:gd name="T8" fmla="*/ 0 w 17"/>
                <a:gd name="T9" fmla="*/ 0 h 32"/>
                <a:gd name="T10" fmla="*/ 0 w 17"/>
                <a:gd name="T11" fmla="*/ 0 h 32"/>
                <a:gd name="T12" fmla="*/ 0 60000 65536"/>
                <a:gd name="T13" fmla="*/ 0 60000 65536"/>
                <a:gd name="T14" fmla="*/ 0 60000 65536"/>
                <a:gd name="T15" fmla="*/ 0 60000 65536"/>
                <a:gd name="T16" fmla="*/ 0 60000 65536"/>
                <a:gd name="T17" fmla="*/ 0 60000 65536"/>
                <a:gd name="T18" fmla="*/ 0 w 17"/>
                <a:gd name="T19" fmla="*/ 0 h 32"/>
                <a:gd name="T20" fmla="*/ 17 w 17"/>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7" h="32">
                  <a:moveTo>
                    <a:pt x="0" y="0"/>
                  </a:moveTo>
                  <a:lnTo>
                    <a:pt x="0" y="16"/>
                  </a:lnTo>
                  <a:lnTo>
                    <a:pt x="16" y="16"/>
                  </a:lnTo>
                  <a:lnTo>
                    <a:pt x="0" y="31"/>
                  </a:lnTo>
                  <a:lnTo>
                    <a:pt x="0" y="16"/>
                  </a:lnTo>
                  <a:lnTo>
                    <a:pt x="0" y="0"/>
                  </a:lnTo>
                </a:path>
              </a:pathLst>
            </a:custGeom>
            <a:solidFill>
              <a:srgbClr val="FFFF00"/>
            </a:solidFill>
            <a:ln w="3175" cap="rnd">
              <a:solidFill>
                <a:schemeClr val="bg1"/>
              </a:solidFill>
              <a:round/>
              <a:headEnd/>
              <a:tailEnd/>
            </a:ln>
          </p:spPr>
          <p:txBody>
            <a:bodyPr/>
            <a:lstStyle/>
            <a:p>
              <a:endParaRPr lang="en-GB" dirty="0">
                <a:solidFill>
                  <a:prstClr val="black"/>
                </a:solidFill>
              </a:endParaRPr>
            </a:p>
          </p:txBody>
        </p:sp>
        <p:sp>
          <p:nvSpPr>
            <p:cNvPr id="493" name="Freeform 97"/>
            <p:cNvSpPr>
              <a:spLocks/>
            </p:cNvSpPr>
            <p:nvPr/>
          </p:nvSpPr>
          <p:spPr bwMode="auto">
            <a:xfrm>
              <a:off x="2180280" y="248775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0" y="16"/>
                  </a:moveTo>
                  <a:lnTo>
                    <a:pt x="0" y="31"/>
                  </a:lnTo>
                  <a:lnTo>
                    <a:pt x="16" y="31"/>
                  </a:lnTo>
                  <a:lnTo>
                    <a:pt x="31" y="16"/>
                  </a:lnTo>
                  <a:lnTo>
                    <a:pt x="16" y="0"/>
                  </a:lnTo>
                  <a:lnTo>
                    <a:pt x="0" y="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4" name="Freeform 98"/>
            <p:cNvSpPr>
              <a:spLocks/>
            </p:cNvSpPr>
            <p:nvPr/>
          </p:nvSpPr>
          <p:spPr bwMode="auto">
            <a:xfrm>
              <a:off x="2094950" y="2541217"/>
              <a:ext cx="120546" cy="101578"/>
            </a:xfrm>
            <a:custGeom>
              <a:avLst/>
              <a:gdLst>
                <a:gd name="T0" fmla="*/ 0 w 209"/>
                <a:gd name="T1" fmla="*/ 0 h 202"/>
                <a:gd name="T2" fmla="*/ 0 w 209"/>
                <a:gd name="T3" fmla="*/ 0 h 202"/>
                <a:gd name="T4" fmla="*/ 0 w 209"/>
                <a:gd name="T5" fmla="*/ 0 h 202"/>
                <a:gd name="T6" fmla="*/ 0 w 209"/>
                <a:gd name="T7" fmla="*/ 0 h 202"/>
                <a:gd name="T8" fmla="*/ 0 w 209"/>
                <a:gd name="T9" fmla="*/ 0 h 202"/>
                <a:gd name="T10" fmla="*/ 0 w 209"/>
                <a:gd name="T11" fmla="*/ 0 h 202"/>
                <a:gd name="T12" fmla="*/ 0 w 209"/>
                <a:gd name="T13" fmla="*/ 0 h 202"/>
                <a:gd name="T14" fmla="*/ 0 w 209"/>
                <a:gd name="T15" fmla="*/ 0 h 202"/>
                <a:gd name="T16" fmla="*/ 0 w 209"/>
                <a:gd name="T17" fmla="*/ 0 h 202"/>
                <a:gd name="T18" fmla="*/ 0 w 209"/>
                <a:gd name="T19" fmla="*/ 0 h 202"/>
                <a:gd name="T20" fmla="*/ 0 w 209"/>
                <a:gd name="T21" fmla="*/ 0 h 202"/>
                <a:gd name="T22" fmla="*/ 0 w 209"/>
                <a:gd name="T23" fmla="*/ 0 h 202"/>
                <a:gd name="T24" fmla="*/ 0 w 209"/>
                <a:gd name="T25" fmla="*/ 0 h 202"/>
                <a:gd name="T26" fmla="*/ 0 w 209"/>
                <a:gd name="T27" fmla="*/ 0 h 202"/>
                <a:gd name="T28" fmla="*/ 0 w 209"/>
                <a:gd name="T29" fmla="*/ 0 h 202"/>
                <a:gd name="T30" fmla="*/ 0 w 209"/>
                <a:gd name="T31" fmla="*/ 0 h 202"/>
                <a:gd name="T32" fmla="*/ 0 w 209"/>
                <a:gd name="T33" fmla="*/ 0 h 202"/>
                <a:gd name="T34" fmla="*/ 0 w 209"/>
                <a:gd name="T35" fmla="*/ 0 h 202"/>
                <a:gd name="T36" fmla="*/ 0 w 209"/>
                <a:gd name="T37" fmla="*/ 0 h 202"/>
                <a:gd name="T38" fmla="*/ 0 w 209"/>
                <a:gd name="T39" fmla="*/ 0 h 202"/>
                <a:gd name="T40" fmla="*/ 0 w 209"/>
                <a:gd name="T41" fmla="*/ 0 h 202"/>
                <a:gd name="T42" fmla="*/ 0 w 209"/>
                <a:gd name="T43" fmla="*/ 0 h 202"/>
                <a:gd name="T44" fmla="*/ 0 w 209"/>
                <a:gd name="T45" fmla="*/ 0 h 202"/>
                <a:gd name="T46" fmla="*/ 0 w 209"/>
                <a:gd name="T47" fmla="*/ 0 h 202"/>
                <a:gd name="T48" fmla="*/ 0 w 209"/>
                <a:gd name="T49" fmla="*/ 0 h 202"/>
                <a:gd name="T50" fmla="*/ 0 w 209"/>
                <a:gd name="T51" fmla="*/ 0 h 20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9"/>
                <a:gd name="T79" fmla="*/ 0 h 202"/>
                <a:gd name="T80" fmla="*/ 209 w 209"/>
                <a:gd name="T81" fmla="*/ 202 h 20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9" h="202">
                  <a:moveTo>
                    <a:pt x="45" y="62"/>
                  </a:moveTo>
                  <a:lnTo>
                    <a:pt x="45" y="93"/>
                  </a:lnTo>
                  <a:lnTo>
                    <a:pt x="15" y="93"/>
                  </a:lnTo>
                  <a:lnTo>
                    <a:pt x="0" y="170"/>
                  </a:lnTo>
                  <a:lnTo>
                    <a:pt x="30" y="186"/>
                  </a:lnTo>
                  <a:lnTo>
                    <a:pt x="59" y="186"/>
                  </a:lnTo>
                  <a:lnTo>
                    <a:pt x="59" y="201"/>
                  </a:lnTo>
                  <a:lnTo>
                    <a:pt x="89" y="201"/>
                  </a:lnTo>
                  <a:lnTo>
                    <a:pt x="119" y="170"/>
                  </a:lnTo>
                  <a:lnTo>
                    <a:pt x="134" y="170"/>
                  </a:lnTo>
                  <a:lnTo>
                    <a:pt x="134" y="139"/>
                  </a:lnTo>
                  <a:lnTo>
                    <a:pt x="163" y="155"/>
                  </a:lnTo>
                  <a:lnTo>
                    <a:pt x="208" y="124"/>
                  </a:lnTo>
                  <a:lnTo>
                    <a:pt x="193" y="124"/>
                  </a:lnTo>
                  <a:lnTo>
                    <a:pt x="208" y="93"/>
                  </a:lnTo>
                  <a:lnTo>
                    <a:pt x="208" y="62"/>
                  </a:lnTo>
                  <a:lnTo>
                    <a:pt x="208" y="31"/>
                  </a:lnTo>
                  <a:lnTo>
                    <a:pt x="178" y="0"/>
                  </a:lnTo>
                  <a:lnTo>
                    <a:pt x="134" y="15"/>
                  </a:lnTo>
                  <a:lnTo>
                    <a:pt x="134" y="46"/>
                  </a:lnTo>
                  <a:lnTo>
                    <a:pt x="119" y="62"/>
                  </a:lnTo>
                  <a:lnTo>
                    <a:pt x="149" y="77"/>
                  </a:lnTo>
                  <a:lnTo>
                    <a:pt x="149" y="108"/>
                  </a:lnTo>
                  <a:lnTo>
                    <a:pt x="134" y="108"/>
                  </a:lnTo>
                  <a:lnTo>
                    <a:pt x="104" y="77"/>
                  </a:lnTo>
                  <a:lnTo>
                    <a:pt x="45" y="6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5" name="Freeform 99"/>
            <p:cNvSpPr>
              <a:spLocks/>
            </p:cNvSpPr>
            <p:nvPr/>
          </p:nvSpPr>
          <p:spPr bwMode="auto">
            <a:xfrm>
              <a:off x="1998784" y="2518496"/>
              <a:ext cx="121900" cy="124299"/>
            </a:xfrm>
            <a:custGeom>
              <a:avLst/>
              <a:gdLst>
                <a:gd name="T0" fmla="*/ 0 w 209"/>
                <a:gd name="T1" fmla="*/ 0 h 248"/>
                <a:gd name="T2" fmla="*/ 0 w 209"/>
                <a:gd name="T3" fmla="*/ 0 h 248"/>
                <a:gd name="T4" fmla="*/ 0 w 209"/>
                <a:gd name="T5" fmla="*/ 0 h 248"/>
                <a:gd name="T6" fmla="*/ 0 w 209"/>
                <a:gd name="T7" fmla="*/ 0 h 248"/>
                <a:gd name="T8" fmla="*/ 0 w 209"/>
                <a:gd name="T9" fmla="*/ 0 h 248"/>
                <a:gd name="T10" fmla="*/ 0 w 209"/>
                <a:gd name="T11" fmla="*/ 0 h 248"/>
                <a:gd name="T12" fmla="*/ 0 w 209"/>
                <a:gd name="T13" fmla="*/ 0 h 248"/>
                <a:gd name="T14" fmla="*/ 0 w 209"/>
                <a:gd name="T15" fmla="*/ 0 h 248"/>
                <a:gd name="T16" fmla="*/ 0 w 209"/>
                <a:gd name="T17" fmla="*/ 0 h 248"/>
                <a:gd name="T18" fmla="*/ 0 w 209"/>
                <a:gd name="T19" fmla="*/ 0 h 248"/>
                <a:gd name="T20" fmla="*/ 0 w 209"/>
                <a:gd name="T21" fmla="*/ 0 h 248"/>
                <a:gd name="T22" fmla="*/ 0 w 209"/>
                <a:gd name="T23" fmla="*/ 0 h 248"/>
                <a:gd name="T24" fmla="*/ 0 w 209"/>
                <a:gd name="T25" fmla="*/ 0 h 248"/>
                <a:gd name="T26" fmla="*/ 0 w 209"/>
                <a:gd name="T27" fmla="*/ 0 h 248"/>
                <a:gd name="T28" fmla="*/ 0 w 209"/>
                <a:gd name="T29" fmla="*/ 0 h 248"/>
                <a:gd name="T30" fmla="*/ 0 w 209"/>
                <a:gd name="T31" fmla="*/ 0 h 248"/>
                <a:gd name="T32" fmla="*/ 0 w 209"/>
                <a:gd name="T33" fmla="*/ 0 h 248"/>
                <a:gd name="T34" fmla="*/ 0 w 209"/>
                <a:gd name="T35" fmla="*/ 0 h 248"/>
                <a:gd name="T36" fmla="*/ 0 w 209"/>
                <a:gd name="T37" fmla="*/ 0 h 248"/>
                <a:gd name="T38" fmla="*/ 0 w 209"/>
                <a:gd name="T39" fmla="*/ 0 h 248"/>
                <a:gd name="T40" fmla="*/ 0 w 209"/>
                <a:gd name="T41" fmla="*/ 0 h 248"/>
                <a:gd name="T42" fmla="*/ 0 w 209"/>
                <a:gd name="T43" fmla="*/ 0 h 248"/>
                <a:gd name="T44" fmla="*/ 0 w 209"/>
                <a:gd name="T45" fmla="*/ 0 h 248"/>
                <a:gd name="T46" fmla="*/ 0 w 209"/>
                <a:gd name="T47" fmla="*/ 0 h 248"/>
                <a:gd name="T48" fmla="*/ 0 w 209"/>
                <a:gd name="T49" fmla="*/ 0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9"/>
                <a:gd name="T76" fmla="*/ 0 h 248"/>
                <a:gd name="T77" fmla="*/ 209 w 209"/>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9" h="248">
                  <a:moveTo>
                    <a:pt x="0" y="216"/>
                  </a:moveTo>
                  <a:lnTo>
                    <a:pt x="15" y="216"/>
                  </a:lnTo>
                  <a:lnTo>
                    <a:pt x="30" y="232"/>
                  </a:lnTo>
                  <a:lnTo>
                    <a:pt x="104" y="232"/>
                  </a:lnTo>
                  <a:lnTo>
                    <a:pt x="163" y="247"/>
                  </a:lnTo>
                  <a:lnTo>
                    <a:pt x="193" y="232"/>
                  </a:lnTo>
                  <a:lnTo>
                    <a:pt x="163" y="216"/>
                  </a:lnTo>
                  <a:lnTo>
                    <a:pt x="178" y="139"/>
                  </a:lnTo>
                  <a:lnTo>
                    <a:pt x="208" y="139"/>
                  </a:lnTo>
                  <a:lnTo>
                    <a:pt x="208" y="108"/>
                  </a:lnTo>
                  <a:lnTo>
                    <a:pt x="178" y="108"/>
                  </a:lnTo>
                  <a:lnTo>
                    <a:pt x="163" y="31"/>
                  </a:lnTo>
                  <a:lnTo>
                    <a:pt x="134" y="31"/>
                  </a:lnTo>
                  <a:lnTo>
                    <a:pt x="134" y="46"/>
                  </a:lnTo>
                  <a:lnTo>
                    <a:pt x="89" y="46"/>
                  </a:lnTo>
                  <a:lnTo>
                    <a:pt x="89" y="15"/>
                  </a:lnTo>
                  <a:lnTo>
                    <a:pt x="74" y="0"/>
                  </a:lnTo>
                  <a:lnTo>
                    <a:pt x="15" y="15"/>
                  </a:lnTo>
                  <a:lnTo>
                    <a:pt x="30" y="46"/>
                  </a:lnTo>
                  <a:lnTo>
                    <a:pt x="15" y="62"/>
                  </a:lnTo>
                  <a:lnTo>
                    <a:pt x="30" y="108"/>
                  </a:lnTo>
                  <a:lnTo>
                    <a:pt x="30" y="124"/>
                  </a:lnTo>
                  <a:lnTo>
                    <a:pt x="15" y="139"/>
                  </a:lnTo>
                  <a:lnTo>
                    <a:pt x="0" y="170"/>
                  </a:lnTo>
                  <a:lnTo>
                    <a:pt x="0" y="2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6" name="Freeform 100"/>
            <p:cNvSpPr>
              <a:spLocks/>
            </p:cNvSpPr>
            <p:nvPr/>
          </p:nvSpPr>
          <p:spPr bwMode="auto">
            <a:xfrm>
              <a:off x="2206014" y="2555919"/>
              <a:ext cx="36570" cy="86876"/>
            </a:xfrm>
            <a:custGeom>
              <a:avLst/>
              <a:gdLst>
                <a:gd name="T0" fmla="*/ 0 w 62"/>
                <a:gd name="T1" fmla="*/ 0 h 171"/>
                <a:gd name="T2" fmla="*/ 0 w 62"/>
                <a:gd name="T3" fmla="*/ 0 h 171"/>
                <a:gd name="T4" fmla="*/ 0 w 62"/>
                <a:gd name="T5" fmla="*/ 0 h 171"/>
                <a:gd name="T6" fmla="*/ 0 w 62"/>
                <a:gd name="T7" fmla="*/ 0 h 171"/>
                <a:gd name="T8" fmla="*/ 0 w 62"/>
                <a:gd name="T9" fmla="*/ 0 h 171"/>
                <a:gd name="T10" fmla="*/ 0 w 62"/>
                <a:gd name="T11" fmla="*/ 0 h 171"/>
                <a:gd name="T12" fmla="*/ 0 w 62"/>
                <a:gd name="T13" fmla="*/ 0 h 171"/>
                <a:gd name="T14" fmla="*/ 0 w 62"/>
                <a:gd name="T15" fmla="*/ 0 h 171"/>
                <a:gd name="T16" fmla="*/ 0 w 62"/>
                <a:gd name="T17" fmla="*/ 0 h 171"/>
                <a:gd name="T18" fmla="*/ 0 w 62"/>
                <a:gd name="T19" fmla="*/ 0 h 171"/>
                <a:gd name="T20" fmla="*/ 0 w 62"/>
                <a:gd name="T21" fmla="*/ 0 h 171"/>
                <a:gd name="T22" fmla="*/ 0 w 62"/>
                <a:gd name="T23" fmla="*/ 0 h 171"/>
                <a:gd name="T24" fmla="*/ 0 w 62"/>
                <a:gd name="T25" fmla="*/ 0 h 171"/>
                <a:gd name="T26" fmla="*/ 0 w 62"/>
                <a:gd name="T27" fmla="*/ 0 h 171"/>
                <a:gd name="T28" fmla="*/ 0 w 62"/>
                <a:gd name="T29" fmla="*/ 0 h 171"/>
                <a:gd name="T30" fmla="*/ 0 w 62"/>
                <a:gd name="T31" fmla="*/ 0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171"/>
                <a:gd name="T50" fmla="*/ 62 w 62"/>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171">
                  <a:moveTo>
                    <a:pt x="15" y="0"/>
                  </a:moveTo>
                  <a:lnTo>
                    <a:pt x="15" y="31"/>
                  </a:lnTo>
                  <a:lnTo>
                    <a:pt x="15" y="62"/>
                  </a:lnTo>
                  <a:lnTo>
                    <a:pt x="0" y="93"/>
                  </a:lnTo>
                  <a:lnTo>
                    <a:pt x="15" y="93"/>
                  </a:lnTo>
                  <a:lnTo>
                    <a:pt x="31" y="108"/>
                  </a:lnTo>
                  <a:lnTo>
                    <a:pt x="31" y="139"/>
                  </a:lnTo>
                  <a:lnTo>
                    <a:pt x="46" y="170"/>
                  </a:lnTo>
                  <a:lnTo>
                    <a:pt x="46" y="155"/>
                  </a:lnTo>
                  <a:lnTo>
                    <a:pt x="61" y="139"/>
                  </a:lnTo>
                  <a:lnTo>
                    <a:pt x="61" y="93"/>
                  </a:lnTo>
                  <a:lnTo>
                    <a:pt x="46" y="93"/>
                  </a:lnTo>
                  <a:lnTo>
                    <a:pt x="31" y="62"/>
                  </a:lnTo>
                  <a:lnTo>
                    <a:pt x="31" y="31"/>
                  </a:lnTo>
                  <a:lnTo>
                    <a:pt x="31" y="15"/>
                  </a:lnTo>
                  <a:lnTo>
                    <a:pt x="1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7" name="Freeform 101"/>
            <p:cNvSpPr>
              <a:spLocks/>
            </p:cNvSpPr>
            <p:nvPr/>
          </p:nvSpPr>
          <p:spPr bwMode="auto">
            <a:xfrm>
              <a:off x="1998784" y="2416918"/>
              <a:ext cx="200458" cy="180434"/>
            </a:xfrm>
            <a:custGeom>
              <a:avLst/>
              <a:gdLst>
                <a:gd name="T0" fmla="*/ 0 w 344"/>
                <a:gd name="T1" fmla="*/ 0 h 354"/>
                <a:gd name="T2" fmla="*/ 0 w 344"/>
                <a:gd name="T3" fmla="*/ 0 h 354"/>
                <a:gd name="T4" fmla="*/ 0 w 344"/>
                <a:gd name="T5" fmla="*/ 0 h 354"/>
                <a:gd name="T6" fmla="*/ 0 w 344"/>
                <a:gd name="T7" fmla="*/ 0 h 354"/>
                <a:gd name="T8" fmla="*/ 0 w 344"/>
                <a:gd name="T9" fmla="*/ 0 h 354"/>
                <a:gd name="T10" fmla="*/ 0 w 344"/>
                <a:gd name="T11" fmla="*/ 0 h 354"/>
                <a:gd name="T12" fmla="*/ 0 w 344"/>
                <a:gd name="T13" fmla="*/ 0 h 354"/>
                <a:gd name="T14" fmla="*/ 0 w 344"/>
                <a:gd name="T15" fmla="*/ 0 h 354"/>
                <a:gd name="T16" fmla="*/ 0 w 344"/>
                <a:gd name="T17" fmla="*/ 0 h 354"/>
                <a:gd name="T18" fmla="*/ 0 w 344"/>
                <a:gd name="T19" fmla="*/ 0 h 354"/>
                <a:gd name="T20" fmla="*/ 0 w 344"/>
                <a:gd name="T21" fmla="*/ 0 h 354"/>
                <a:gd name="T22" fmla="*/ 0 w 344"/>
                <a:gd name="T23" fmla="*/ 0 h 354"/>
                <a:gd name="T24" fmla="*/ 0 w 344"/>
                <a:gd name="T25" fmla="*/ 0 h 354"/>
                <a:gd name="T26" fmla="*/ 0 w 344"/>
                <a:gd name="T27" fmla="*/ 0 h 354"/>
                <a:gd name="T28" fmla="*/ 0 w 344"/>
                <a:gd name="T29" fmla="*/ 0 h 354"/>
                <a:gd name="T30" fmla="*/ 0 w 344"/>
                <a:gd name="T31" fmla="*/ 0 h 354"/>
                <a:gd name="T32" fmla="*/ 0 w 344"/>
                <a:gd name="T33" fmla="*/ 0 h 354"/>
                <a:gd name="T34" fmla="*/ 0 w 344"/>
                <a:gd name="T35" fmla="*/ 0 h 354"/>
                <a:gd name="T36" fmla="*/ 0 w 344"/>
                <a:gd name="T37" fmla="*/ 0 h 354"/>
                <a:gd name="T38" fmla="*/ 0 w 344"/>
                <a:gd name="T39" fmla="*/ 0 h 354"/>
                <a:gd name="T40" fmla="*/ 0 w 344"/>
                <a:gd name="T41" fmla="*/ 0 h 354"/>
                <a:gd name="T42" fmla="*/ 0 w 344"/>
                <a:gd name="T43" fmla="*/ 0 h 354"/>
                <a:gd name="T44" fmla="*/ 0 w 344"/>
                <a:gd name="T45" fmla="*/ 0 h 354"/>
                <a:gd name="T46" fmla="*/ 0 w 344"/>
                <a:gd name="T47" fmla="*/ 0 h 354"/>
                <a:gd name="T48" fmla="*/ 0 w 344"/>
                <a:gd name="T49" fmla="*/ 0 h 354"/>
                <a:gd name="T50" fmla="*/ 0 w 344"/>
                <a:gd name="T51" fmla="*/ 0 h 354"/>
                <a:gd name="T52" fmla="*/ 0 w 344"/>
                <a:gd name="T53" fmla="*/ 0 h 354"/>
                <a:gd name="T54" fmla="*/ 0 w 344"/>
                <a:gd name="T55" fmla="*/ 0 h 354"/>
                <a:gd name="T56" fmla="*/ 0 w 344"/>
                <a:gd name="T57" fmla="*/ 0 h 354"/>
                <a:gd name="T58" fmla="*/ 0 w 344"/>
                <a:gd name="T59" fmla="*/ 0 h 354"/>
                <a:gd name="T60" fmla="*/ 0 w 344"/>
                <a:gd name="T61" fmla="*/ 0 h 354"/>
                <a:gd name="T62" fmla="*/ 0 w 344"/>
                <a:gd name="T63" fmla="*/ 0 h 354"/>
                <a:gd name="T64" fmla="*/ 0 w 344"/>
                <a:gd name="T65" fmla="*/ 0 h 354"/>
                <a:gd name="T66" fmla="*/ 0 w 344"/>
                <a:gd name="T67" fmla="*/ 0 h 354"/>
                <a:gd name="T68" fmla="*/ 0 w 344"/>
                <a:gd name="T69" fmla="*/ 0 h 354"/>
                <a:gd name="T70" fmla="*/ 0 w 344"/>
                <a:gd name="T71" fmla="*/ 0 h 354"/>
                <a:gd name="T72" fmla="*/ 0 w 344"/>
                <a:gd name="T73" fmla="*/ 0 h 354"/>
                <a:gd name="T74" fmla="*/ 0 w 344"/>
                <a:gd name="T75" fmla="*/ 0 h 354"/>
                <a:gd name="T76" fmla="*/ 0 w 344"/>
                <a:gd name="T77" fmla="*/ 0 h 354"/>
                <a:gd name="T78" fmla="*/ 0 w 344"/>
                <a:gd name="T79" fmla="*/ 0 h 354"/>
                <a:gd name="T80" fmla="*/ 0 w 344"/>
                <a:gd name="T81" fmla="*/ 0 h 354"/>
                <a:gd name="T82" fmla="*/ 0 w 344"/>
                <a:gd name="T83" fmla="*/ 0 h 354"/>
                <a:gd name="T84" fmla="*/ 0 w 344"/>
                <a:gd name="T85" fmla="*/ 0 h 354"/>
                <a:gd name="T86" fmla="*/ 0 w 344"/>
                <a:gd name="T87" fmla="*/ 0 h 3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4"/>
                <a:gd name="T133" fmla="*/ 0 h 354"/>
                <a:gd name="T134" fmla="*/ 344 w 344"/>
                <a:gd name="T135" fmla="*/ 354 h 3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4" h="354">
                  <a:moveTo>
                    <a:pt x="164" y="230"/>
                  </a:moveTo>
                  <a:lnTo>
                    <a:pt x="179" y="307"/>
                  </a:lnTo>
                  <a:lnTo>
                    <a:pt x="209" y="307"/>
                  </a:lnTo>
                  <a:lnTo>
                    <a:pt x="268" y="322"/>
                  </a:lnTo>
                  <a:lnTo>
                    <a:pt x="298" y="353"/>
                  </a:lnTo>
                  <a:lnTo>
                    <a:pt x="313" y="353"/>
                  </a:lnTo>
                  <a:lnTo>
                    <a:pt x="313" y="322"/>
                  </a:lnTo>
                  <a:lnTo>
                    <a:pt x="283" y="307"/>
                  </a:lnTo>
                  <a:lnTo>
                    <a:pt x="298" y="292"/>
                  </a:lnTo>
                  <a:lnTo>
                    <a:pt x="298" y="261"/>
                  </a:lnTo>
                  <a:lnTo>
                    <a:pt x="343" y="246"/>
                  </a:lnTo>
                  <a:lnTo>
                    <a:pt x="328" y="230"/>
                  </a:lnTo>
                  <a:lnTo>
                    <a:pt x="313" y="215"/>
                  </a:lnTo>
                  <a:lnTo>
                    <a:pt x="298" y="169"/>
                  </a:lnTo>
                  <a:lnTo>
                    <a:pt x="313" y="169"/>
                  </a:lnTo>
                  <a:lnTo>
                    <a:pt x="313" y="153"/>
                  </a:lnTo>
                  <a:lnTo>
                    <a:pt x="313" y="107"/>
                  </a:lnTo>
                  <a:lnTo>
                    <a:pt x="313" y="77"/>
                  </a:lnTo>
                  <a:lnTo>
                    <a:pt x="328" y="77"/>
                  </a:lnTo>
                  <a:lnTo>
                    <a:pt x="343" y="61"/>
                  </a:lnTo>
                  <a:lnTo>
                    <a:pt x="328" y="31"/>
                  </a:lnTo>
                  <a:lnTo>
                    <a:pt x="313" y="15"/>
                  </a:lnTo>
                  <a:lnTo>
                    <a:pt x="283" y="15"/>
                  </a:lnTo>
                  <a:lnTo>
                    <a:pt x="268" y="0"/>
                  </a:lnTo>
                  <a:lnTo>
                    <a:pt x="239" y="0"/>
                  </a:lnTo>
                  <a:lnTo>
                    <a:pt x="194" y="0"/>
                  </a:lnTo>
                  <a:lnTo>
                    <a:pt x="179" y="15"/>
                  </a:lnTo>
                  <a:lnTo>
                    <a:pt x="134" y="0"/>
                  </a:lnTo>
                  <a:lnTo>
                    <a:pt x="119" y="0"/>
                  </a:lnTo>
                  <a:lnTo>
                    <a:pt x="104" y="31"/>
                  </a:lnTo>
                  <a:lnTo>
                    <a:pt x="104" y="61"/>
                  </a:lnTo>
                  <a:lnTo>
                    <a:pt x="104" y="107"/>
                  </a:lnTo>
                  <a:lnTo>
                    <a:pt x="75" y="123"/>
                  </a:lnTo>
                  <a:lnTo>
                    <a:pt x="60" y="169"/>
                  </a:lnTo>
                  <a:lnTo>
                    <a:pt x="45" y="184"/>
                  </a:lnTo>
                  <a:lnTo>
                    <a:pt x="15" y="184"/>
                  </a:lnTo>
                  <a:lnTo>
                    <a:pt x="0" y="200"/>
                  </a:lnTo>
                  <a:lnTo>
                    <a:pt x="15" y="215"/>
                  </a:lnTo>
                  <a:lnTo>
                    <a:pt x="75" y="200"/>
                  </a:lnTo>
                  <a:lnTo>
                    <a:pt x="89" y="215"/>
                  </a:lnTo>
                  <a:lnTo>
                    <a:pt x="89" y="246"/>
                  </a:lnTo>
                  <a:lnTo>
                    <a:pt x="134" y="246"/>
                  </a:lnTo>
                  <a:lnTo>
                    <a:pt x="134" y="230"/>
                  </a:lnTo>
                  <a:lnTo>
                    <a:pt x="164" y="23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8" name="Freeform 102"/>
            <p:cNvSpPr>
              <a:spLocks/>
            </p:cNvSpPr>
            <p:nvPr/>
          </p:nvSpPr>
          <p:spPr bwMode="auto">
            <a:xfrm>
              <a:off x="1998784" y="2510477"/>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0"/>
                  </a:lnTo>
                  <a:lnTo>
                    <a:pt x="0" y="0"/>
                  </a:lnTo>
                  <a:lnTo>
                    <a:pt x="0" y="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499" name="Freeform 103"/>
            <p:cNvSpPr>
              <a:spLocks/>
            </p:cNvSpPr>
            <p:nvPr/>
          </p:nvSpPr>
          <p:spPr bwMode="auto">
            <a:xfrm>
              <a:off x="1104850" y="2408899"/>
              <a:ext cx="407688" cy="396956"/>
            </a:xfrm>
            <a:custGeom>
              <a:avLst/>
              <a:gdLst>
                <a:gd name="T0" fmla="*/ 0 w 702"/>
                <a:gd name="T1" fmla="*/ 0 h 784"/>
                <a:gd name="T2" fmla="*/ 0 w 702"/>
                <a:gd name="T3" fmla="*/ 0 h 784"/>
                <a:gd name="T4" fmla="*/ 0 w 702"/>
                <a:gd name="T5" fmla="*/ 0 h 784"/>
                <a:gd name="T6" fmla="*/ 0 w 702"/>
                <a:gd name="T7" fmla="*/ 0 h 784"/>
                <a:gd name="T8" fmla="*/ 0 w 702"/>
                <a:gd name="T9" fmla="*/ 0 h 784"/>
                <a:gd name="T10" fmla="*/ 0 w 702"/>
                <a:gd name="T11" fmla="*/ 0 h 784"/>
                <a:gd name="T12" fmla="*/ 0 w 702"/>
                <a:gd name="T13" fmla="*/ 0 h 784"/>
                <a:gd name="T14" fmla="*/ 0 w 702"/>
                <a:gd name="T15" fmla="*/ 0 h 784"/>
                <a:gd name="T16" fmla="*/ 0 w 702"/>
                <a:gd name="T17" fmla="*/ 0 h 784"/>
                <a:gd name="T18" fmla="*/ 0 w 702"/>
                <a:gd name="T19" fmla="*/ 0 h 784"/>
                <a:gd name="T20" fmla="*/ 0 w 702"/>
                <a:gd name="T21" fmla="*/ 0 h 784"/>
                <a:gd name="T22" fmla="*/ 0 w 702"/>
                <a:gd name="T23" fmla="*/ 0 h 784"/>
                <a:gd name="T24" fmla="*/ 0 w 702"/>
                <a:gd name="T25" fmla="*/ 0 h 784"/>
                <a:gd name="T26" fmla="*/ 0 w 702"/>
                <a:gd name="T27" fmla="*/ 0 h 784"/>
                <a:gd name="T28" fmla="*/ 0 w 702"/>
                <a:gd name="T29" fmla="*/ 0 h 784"/>
                <a:gd name="T30" fmla="*/ 0 w 702"/>
                <a:gd name="T31" fmla="*/ 0 h 784"/>
                <a:gd name="T32" fmla="*/ 0 w 702"/>
                <a:gd name="T33" fmla="*/ 0 h 784"/>
                <a:gd name="T34" fmla="*/ 0 w 702"/>
                <a:gd name="T35" fmla="*/ 0 h 784"/>
                <a:gd name="T36" fmla="*/ 0 w 702"/>
                <a:gd name="T37" fmla="*/ 0 h 784"/>
                <a:gd name="T38" fmla="*/ 0 w 702"/>
                <a:gd name="T39" fmla="*/ 0 h 784"/>
                <a:gd name="T40" fmla="*/ 0 w 702"/>
                <a:gd name="T41" fmla="*/ 0 h 784"/>
                <a:gd name="T42" fmla="*/ 0 w 702"/>
                <a:gd name="T43" fmla="*/ 0 h 784"/>
                <a:gd name="T44" fmla="*/ 0 w 702"/>
                <a:gd name="T45" fmla="*/ 0 h 784"/>
                <a:gd name="T46" fmla="*/ 0 w 702"/>
                <a:gd name="T47" fmla="*/ 0 h 784"/>
                <a:gd name="T48" fmla="*/ 0 w 702"/>
                <a:gd name="T49" fmla="*/ 0 h 784"/>
                <a:gd name="T50" fmla="*/ 0 w 702"/>
                <a:gd name="T51" fmla="*/ 0 h 784"/>
                <a:gd name="T52" fmla="*/ 0 w 702"/>
                <a:gd name="T53" fmla="*/ 0 h 784"/>
                <a:gd name="T54" fmla="*/ 0 w 702"/>
                <a:gd name="T55" fmla="*/ 0 h 784"/>
                <a:gd name="T56" fmla="*/ 0 w 702"/>
                <a:gd name="T57" fmla="*/ 0 h 784"/>
                <a:gd name="T58" fmla="*/ 0 w 702"/>
                <a:gd name="T59" fmla="*/ 0 h 784"/>
                <a:gd name="T60" fmla="*/ 0 w 702"/>
                <a:gd name="T61" fmla="*/ 0 h 784"/>
                <a:gd name="T62" fmla="*/ 0 w 702"/>
                <a:gd name="T63" fmla="*/ 0 h 784"/>
                <a:gd name="T64" fmla="*/ 0 w 702"/>
                <a:gd name="T65" fmla="*/ 0 h 784"/>
                <a:gd name="T66" fmla="*/ 0 w 702"/>
                <a:gd name="T67" fmla="*/ 0 h 784"/>
                <a:gd name="T68" fmla="*/ 0 w 702"/>
                <a:gd name="T69" fmla="*/ 0 h 784"/>
                <a:gd name="T70" fmla="*/ 0 w 702"/>
                <a:gd name="T71" fmla="*/ 0 h 784"/>
                <a:gd name="T72" fmla="*/ 0 w 702"/>
                <a:gd name="T73" fmla="*/ 0 h 784"/>
                <a:gd name="T74" fmla="*/ 0 w 702"/>
                <a:gd name="T75" fmla="*/ 0 h 784"/>
                <a:gd name="T76" fmla="*/ 0 w 702"/>
                <a:gd name="T77" fmla="*/ 0 h 784"/>
                <a:gd name="T78" fmla="*/ 0 w 702"/>
                <a:gd name="T79" fmla="*/ 0 h 784"/>
                <a:gd name="T80" fmla="*/ 0 w 702"/>
                <a:gd name="T81" fmla="*/ 0 h 784"/>
                <a:gd name="T82" fmla="*/ 0 w 702"/>
                <a:gd name="T83" fmla="*/ 0 h 784"/>
                <a:gd name="T84" fmla="*/ 0 w 702"/>
                <a:gd name="T85" fmla="*/ 0 h 784"/>
                <a:gd name="T86" fmla="*/ 0 w 702"/>
                <a:gd name="T87" fmla="*/ 0 h 784"/>
                <a:gd name="T88" fmla="*/ 0 w 702"/>
                <a:gd name="T89" fmla="*/ 0 h 784"/>
                <a:gd name="T90" fmla="*/ 0 w 702"/>
                <a:gd name="T91" fmla="*/ 0 h 784"/>
                <a:gd name="T92" fmla="*/ 0 w 702"/>
                <a:gd name="T93" fmla="*/ 0 h 784"/>
                <a:gd name="T94" fmla="*/ 0 w 702"/>
                <a:gd name="T95" fmla="*/ 0 h 78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02"/>
                <a:gd name="T145" fmla="*/ 0 h 784"/>
                <a:gd name="T146" fmla="*/ 702 w 702"/>
                <a:gd name="T147" fmla="*/ 784 h 78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02" h="784">
                  <a:moveTo>
                    <a:pt x="477" y="676"/>
                  </a:moveTo>
                  <a:lnTo>
                    <a:pt x="403" y="783"/>
                  </a:lnTo>
                  <a:lnTo>
                    <a:pt x="388" y="768"/>
                  </a:lnTo>
                  <a:lnTo>
                    <a:pt x="358" y="722"/>
                  </a:lnTo>
                  <a:lnTo>
                    <a:pt x="328" y="706"/>
                  </a:lnTo>
                  <a:lnTo>
                    <a:pt x="388" y="645"/>
                  </a:lnTo>
                  <a:lnTo>
                    <a:pt x="373" y="629"/>
                  </a:lnTo>
                  <a:lnTo>
                    <a:pt x="358" y="614"/>
                  </a:lnTo>
                  <a:lnTo>
                    <a:pt x="373" y="583"/>
                  </a:lnTo>
                  <a:lnTo>
                    <a:pt x="343" y="583"/>
                  </a:lnTo>
                  <a:lnTo>
                    <a:pt x="343" y="553"/>
                  </a:lnTo>
                  <a:lnTo>
                    <a:pt x="328" y="537"/>
                  </a:lnTo>
                  <a:lnTo>
                    <a:pt x="328" y="553"/>
                  </a:lnTo>
                  <a:lnTo>
                    <a:pt x="298" y="553"/>
                  </a:lnTo>
                  <a:lnTo>
                    <a:pt x="298" y="507"/>
                  </a:lnTo>
                  <a:lnTo>
                    <a:pt x="298" y="461"/>
                  </a:lnTo>
                  <a:lnTo>
                    <a:pt x="268" y="430"/>
                  </a:lnTo>
                  <a:lnTo>
                    <a:pt x="254" y="430"/>
                  </a:lnTo>
                  <a:lnTo>
                    <a:pt x="224" y="384"/>
                  </a:lnTo>
                  <a:lnTo>
                    <a:pt x="194" y="353"/>
                  </a:lnTo>
                  <a:lnTo>
                    <a:pt x="179" y="353"/>
                  </a:lnTo>
                  <a:lnTo>
                    <a:pt x="149" y="338"/>
                  </a:lnTo>
                  <a:lnTo>
                    <a:pt x="149" y="307"/>
                  </a:lnTo>
                  <a:lnTo>
                    <a:pt x="134" y="307"/>
                  </a:lnTo>
                  <a:lnTo>
                    <a:pt x="119" y="322"/>
                  </a:lnTo>
                  <a:lnTo>
                    <a:pt x="104" y="338"/>
                  </a:lnTo>
                  <a:lnTo>
                    <a:pt x="89" y="322"/>
                  </a:lnTo>
                  <a:lnTo>
                    <a:pt x="75" y="322"/>
                  </a:lnTo>
                  <a:lnTo>
                    <a:pt x="45" y="322"/>
                  </a:lnTo>
                  <a:lnTo>
                    <a:pt x="45" y="307"/>
                  </a:lnTo>
                  <a:lnTo>
                    <a:pt x="30" y="307"/>
                  </a:lnTo>
                  <a:lnTo>
                    <a:pt x="0" y="276"/>
                  </a:lnTo>
                  <a:lnTo>
                    <a:pt x="0" y="246"/>
                  </a:lnTo>
                  <a:lnTo>
                    <a:pt x="15" y="215"/>
                  </a:lnTo>
                  <a:lnTo>
                    <a:pt x="45" y="184"/>
                  </a:lnTo>
                  <a:lnTo>
                    <a:pt x="75" y="184"/>
                  </a:lnTo>
                  <a:lnTo>
                    <a:pt x="75" y="138"/>
                  </a:lnTo>
                  <a:lnTo>
                    <a:pt x="75" y="123"/>
                  </a:lnTo>
                  <a:lnTo>
                    <a:pt x="75" y="107"/>
                  </a:lnTo>
                  <a:lnTo>
                    <a:pt x="89" y="92"/>
                  </a:lnTo>
                  <a:lnTo>
                    <a:pt x="60" y="92"/>
                  </a:lnTo>
                  <a:lnTo>
                    <a:pt x="60" y="77"/>
                  </a:lnTo>
                  <a:lnTo>
                    <a:pt x="89" y="77"/>
                  </a:lnTo>
                  <a:lnTo>
                    <a:pt x="89" y="61"/>
                  </a:lnTo>
                  <a:lnTo>
                    <a:pt x="104" y="61"/>
                  </a:lnTo>
                  <a:lnTo>
                    <a:pt x="119" y="77"/>
                  </a:lnTo>
                  <a:lnTo>
                    <a:pt x="134" y="77"/>
                  </a:lnTo>
                  <a:lnTo>
                    <a:pt x="164" y="77"/>
                  </a:lnTo>
                  <a:lnTo>
                    <a:pt x="179" y="46"/>
                  </a:lnTo>
                  <a:lnTo>
                    <a:pt x="149" y="31"/>
                  </a:lnTo>
                  <a:lnTo>
                    <a:pt x="164" y="15"/>
                  </a:lnTo>
                  <a:lnTo>
                    <a:pt x="194" y="31"/>
                  </a:lnTo>
                  <a:lnTo>
                    <a:pt x="224" y="15"/>
                  </a:lnTo>
                  <a:lnTo>
                    <a:pt x="239" y="0"/>
                  </a:lnTo>
                  <a:lnTo>
                    <a:pt x="254" y="46"/>
                  </a:lnTo>
                  <a:lnTo>
                    <a:pt x="254" y="61"/>
                  </a:lnTo>
                  <a:lnTo>
                    <a:pt x="268" y="77"/>
                  </a:lnTo>
                  <a:lnTo>
                    <a:pt x="298" y="61"/>
                  </a:lnTo>
                  <a:lnTo>
                    <a:pt x="313" y="61"/>
                  </a:lnTo>
                  <a:lnTo>
                    <a:pt x="313" y="46"/>
                  </a:lnTo>
                  <a:lnTo>
                    <a:pt x="358" y="61"/>
                  </a:lnTo>
                  <a:lnTo>
                    <a:pt x="373" y="61"/>
                  </a:lnTo>
                  <a:lnTo>
                    <a:pt x="403" y="15"/>
                  </a:lnTo>
                  <a:lnTo>
                    <a:pt x="403" y="61"/>
                  </a:lnTo>
                  <a:lnTo>
                    <a:pt x="418" y="77"/>
                  </a:lnTo>
                  <a:lnTo>
                    <a:pt x="403" y="107"/>
                  </a:lnTo>
                  <a:lnTo>
                    <a:pt x="403" y="123"/>
                  </a:lnTo>
                  <a:lnTo>
                    <a:pt x="418" y="123"/>
                  </a:lnTo>
                  <a:lnTo>
                    <a:pt x="447" y="107"/>
                  </a:lnTo>
                  <a:lnTo>
                    <a:pt x="447" y="123"/>
                  </a:lnTo>
                  <a:lnTo>
                    <a:pt x="418" y="138"/>
                  </a:lnTo>
                  <a:lnTo>
                    <a:pt x="433" y="138"/>
                  </a:lnTo>
                  <a:lnTo>
                    <a:pt x="462" y="123"/>
                  </a:lnTo>
                  <a:lnTo>
                    <a:pt x="522" y="123"/>
                  </a:lnTo>
                  <a:lnTo>
                    <a:pt x="522" y="138"/>
                  </a:lnTo>
                  <a:lnTo>
                    <a:pt x="522" y="154"/>
                  </a:lnTo>
                  <a:lnTo>
                    <a:pt x="537" y="154"/>
                  </a:lnTo>
                  <a:lnTo>
                    <a:pt x="582" y="169"/>
                  </a:lnTo>
                  <a:lnTo>
                    <a:pt x="597" y="154"/>
                  </a:lnTo>
                  <a:lnTo>
                    <a:pt x="626" y="169"/>
                  </a:lnTo>
                  <a:lnTo>
                    <a:pt x="686" y="215"/>
                  </a:lnTo>
                  <a:lnTo>
                    <a:pt x="701" y="230"/>
                  </a:lnTo>
                  <a:lnTo>
                    <a:pt x="701" y="261"/>
                  </a:lnTo>
                  <a:lnTo>
                    <a:pt x="671" y="307"/>
                  </a:lnTo>
                  <a:lnTo>
                    <a:pt x="626" y="368"/>
                  </a:lnTo>
                  <a:lnTo>
                    <a:pt x="626" y="445"/>
                  </a:lnTo>
                  <a:lnTo>
                    <a:pt x="626" y="461"/>
                  </a:lnTo>
                  <a:lnTo>
                    <a:pt x="626" y="476"/>
                  </a:lnTo>
                  <a:lnTo>
                    <a:pt x="612" y="491"/>
                  </a:lnTo>
                  <a:lnTo>
                    <a:pt x="612" y="507"/>
                  </a:lnTo>
                  <a:lnTo>
                    <a:pt x="597" y="537"/>
                  </a:lnTo>
                  <a:lnTo>
                    <a:pt x="582" y="553"/>
                  </a:lnTo>
                  <a:lnTo>
                    <a:pt x="537" y="553"/>
                  </a:lnTo>
                  <a:lnTo>
                    <a:pt x="492" y="583"/>
                  </a:lnTo>
                  <a:lnTo>
                    <a:pt x="477" y="614"/>
                  </a:lnTo>
                  <a:lnTo>
                    <a:pt x="462" y="614"/>
                  </a:lnTo>
                  <a:lnTo>
                    <a:pt x="477" y="67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00" name="Freeform 104"/>
            <p:cNvSpPr>
              <a:spLocks/>
            </p:cNvSpPr>
            <p:nvPr/>
          </p:nvSpPr>
          <p:spPr bwMode="auto">
            <a:xfrm>
              <a:off x="1347296" y="2457015"/>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0" y="0"/>
                  </a:lnTo>
                  <a:lnTo>
                    <a:pt x="16"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01" name="Freeform 105"/>
            <p:cNvSpPr>
              <a:spLocks/>
            </p:cNvSpPr>
            <p:nvPr/>
          </p:nvSpPr>
          <p:spPr bwMode="auto">
            <a:xfrm>
              <a:off x="2180280" y="2424937"/>
              <a:ext cx="54178" cy="54799"/>
            </a:xfrm>
            <a:custGeom>
              <a:avLst/>
              <a:gdLst>
                <a:gd name="T0" fmla="*/ 0 w 92"/>
                <a:gd name="T1" fmla="*/ 0 h 109"/>
                <a:gd name="T2" fmla="*/ 0 w 92"/>
                <a:gd name="T3" fmla="*/ 0 h 109"/>
                <a:gd name="T4" fmla="*/ 0 w 92"/>
                <a:gd name="T5" fmla="*/ 0 h 109"/>
                <a:gd name="T6" fmla="*/ 0 w 92"/>
                <a:gd name="T7" fmla="*/ 0 h 109"/>
                <a:gd name="T8" fmla="*/ 0 w 92"/>
                <a:gd name="T9" fmla="*/ 0 h 109"/>
                <a:gd name="T10" fmla="*/ 0 w 92"/>
                <a:gd name="T11" fmla="*/ 0 h 109"/>
                <a:gd name="T12" fmla="*/ 0 w 92"/>
                <a:gd name="T13" fmla="*/ 0 h 109"/>
                <a:gd name="T14" fmla="*/ 0 w 92"/>
                <a:gd name="T15" fmla="*/ 0 h 109"/>
                <a:gd name="T16" fmla="*/ 0 w 92"/>
                <a:gd name="T17" fmla="*/ 0 h 109"/>
                <a:gd name="T18" fmla="*/ 0 w 92"/>
                <a:gd name="T19" fmla="*/ 0 h 109"/>
                <a:gd name="T20" fmla="*/ 0 w 92"/>
                <a:gd name="T21" fmla="*/ 0 h 109"/>
                <a:gd name="T22" fmla="*/ 0 w 92"/>
                <a:gd name="T23" fmla="*/ 0 h 109"/>
                <a:gd name="T24" fmla="*/ 0 w 92"/>
                <a:gd name="T25" fmla="*/ 0 h 109"/>
                <a:gd name="T26" fmla="*/ 0 w 92"/>
                <a:gd name="T27" fmla="*/ 0 h 109"/>
                <a:gd name="T28" fmla="*/ 0 w 92"/>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09"/>
                <a:gd name="T47" fmla="*/ 92 w 92"/>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09">
                  <a:moveTo>
                    <a:pt x="30" y="46"/>
                  </a:moveTo>
                  <a:lnTo>
                    <a:pt x="15" y="62"/>
                  </a:lnTo>
                  <a:lnTo>
                    <a:pt x="0" y="62"/>
                  </a:lnTo>
                  <a:lnTo>
                    <a:pt x="0" y="93"/>
                  </a:lnTo>
                  <a:lnTo>
                    <a:pt x="15" y="108"/>
                  </a:lnTo>
                  <a:lnTo>
                    <a:pt x="46" y="108"/>
                  </a:lnTo>
                  <a:lnTo>
                    <a:pt x="61" y="77"/>
                  </a:lnTo>
                  <a:lnTo>
                    <a:pt x="76" y="77"/>
                  </a:lnTo>
                  <a:lnTo>
                    <a:pt x="91" y="77"/>
                  </a:lnTo>
                  <a:lnTo>
                    <a:pt x="91" y="62"/>
                  </a:lnTo>
                  <a:lnTo>
                    <a:pt x="91" y="15"/>
                  </a:lnTo>
                  <a:lnTo>
                    <a:pt x="76" y="0"/>
                  </a:lnTo>
                  <a:lnTo>
                    <a:pt x="30" y="15"/>
                  </a:lnTo>
                  <a:lnTo>
                    <a:pt x="30" y="31"/>
                  </a:lnTo>
                  <a:lnTo>
                    <a:pt x="30" y="4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02" name="Freeform 106"/>
            <p:cNvSpPr>
              <a:spLocks/>
            </p:cNvSpPr>
            <p:nvPr/>
          </p:nvSpPr>
          <p:spPr bwMode="auto">
            <a:xfrm>
              <a:off x="1981176" y="1687161"/>
              <a:ext cx="105647" cy="195136"/>
            </a:xfrm>
            <a:custGeom>
              <a:avLst/>
              <a:gdLst>
                <a:gd name="T0" fmla="*/ 0 w 179"/>
                <a:gd name="T1" fmla="*/ 0 h 384"/>
                <a:gd name="T2" fmla="*/ 0 w 179"/>
                <a:gd name="T3" fmla="*/ 0 h 384"/>
                <a:gd name="T4" fmla="*/ 0 w 179"/>
                <a:gd name="T5" fmla="*/ 0 h 384"/>
                <a:gd name="T6" fmla="*/ 0 w 179"/>
                <a:gd name="T7" fmla="*/ 0 h 384"/>
                <a:gd name="T8" fmla="*/ 0 w 179"/>
                <a:gd name="T9" fmla="*/ 0 h 384"/>
                <a:gd name="T10" fmla="*/ 0 w 179"/>
                <a:gd name="T11" fmla="*/ 0 h 384"/>
                <a:gd name="T12" fmla="*/ 0 w 179"/>
                <a:gd name="T13" fmla="*/ 0 h 384"/>
                <a:gd name="T14" fmla="*/ 0 w 179"/>
                <a:gd name="T15" fmla="*/ 0 h 384"/>
                <a:gd name="T16" fmla="*/ 0 w 179"/>
                <a:gd name="T17" fmla="*/ 0 h 384"/>
                <a:gd name="T18" fmla="*/ 0 w 179"/>
                <a:gd name="T19" fmla="*/ 0 h 384"/>
                <a:gd name="T20" fmla="*/ 0 w 179"/>
                <a:gd name="T21" fmla="*/ 0 h 384"/>
                <a:gd name="T22" fmla="*/ 0 w 179"/>
                <a:gd name="T23" fmla="*/ 0 h 384"/>
                <a:gd name="T24" fmla="*/ 0 w 179"/>
                <a:gd name="T25" fmla="*/ 0 h 384"/>
                <a:gd name="T26" fmla="*/ 0 w 179"/>
                <a:gd name="T27" fmla="*/ 0 h 384"/>
                <a:gd name="T28" fmla="*/ 0 w 179"/>
                <a:gd name="T29" fmla="*/ 0 h 384"/>
                <a:gd name="T30" fmla="*/ 0 w 179"/>
                <a:gd name="T31" fmla="*/ 0 h 384"/>
                <a:gd name="T32" fmla="*/ 0 w 179"/>
                <a:gd name="T33" fmla="*/ 0 h 384"/>
                <a:gd name="T34" fmla="*/ 0 w 179"/>
                <a:gd name="T35" fmla="*/ 0 h 384"/>
                <a:gd name="T36" fmla="*/ 0 w 179"/>
                <a:gd name="T37" fmla="*/ 0 h 384"/>
                <a:gd name="T38" fmla="*/ 0 w 179"/>
                <a:gd name="T39" fmla="*/ 0 h 384"/>
                <a:gd name="T40" fmla="*/ 0 w 179"/>
                <a:gd name="T41" fmla="*/ 0 h 384"/>
                <a:gd name="T42" fmla="*/ 0 w 179"/>
                <a:gd name="T43" fmla="*/ 0 h 384"/>
                <a:gd name="T44" fmla="*/ 0 w 179"/>
                <a:gd name="T45" fmla="*/ 0 h 384"/>
                <a:gd name="T46" fmla="*/ 0 w 179"/>
                <a:gd name="T47" fmla="*/ 0 h 384"/>
                <a:gd name="T48" fmla="*/ 0 w 179"/>
                <a:gd name="T49" fmla="*/ 0 h 384"/>
                <a:gd name="T50" fmla="*/ 0 w 179"/>
                <a:gd name="T51" fmla="*/ 0 h 384"/>
                <a:gd name="T52" fmla="*/ 0 w 179"/>
                <a:gd name="T53" fmla="*/ 0 h 3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79"/>
                <a:gd name="T82" fmla="*/ 0 h 384"/>
                <a:gd name="T83" fmla="*/ 179 w 179"/>
                <a:gd name="T84" fmla="*/ 384 h 3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79" h="384">
                  <a:moveTo>
                    <a:pt x="0" y="276"/>
                  </a:moveTo>
                  <a:lnTo>
                    <a:pt x="0" y="291"/>
                  </a:lnTo>
                  <a:lnTo>
                    <a:pt x="30" y="368"/>
                  </a:lnTo>
                  <a:lnTo>
                    <a:pt x="45" y="383"/>
                  </a:lnTo>
                  <a:lnTo>
                    <a:pt x="59" y="352"/>
                  </a:lnTo>
                  <a:lnTo>
                    <a:pt x="74" y="352"/>
                  </a:lnTo>
                  <a:lnTo>
                    <a:pt x="89" y="322"/>
                  </a:lnTo>
                  <a:lnTo>
                    <a:pt x="89" y="276"/>
                  </a:lnTo>
                  <a:lnTo>
                    <a:pt x="104" y="276"/>
                  </a:lnTo>
                  <a:lnTo>
                    <a:pt x="104" y="260"/>
                  </a:lnTo>
                  <a:lnTo>
                    <a:pt x="89" y="245"/>
                  </a:lnTo>
                  <a:lnTo>
                    <a:pt x="74" y="199"/>
                  </a:lnTo>
                  <a:lnTo>
                    <a:pt x="89" y="169"/>
                  </a:lnTo>
                  <a:lnTo>
                    <a:pt x="119" y="153"/>
                  </a:lnTo>
                  <a:lnTo>
                    <a:pt x="134" y="123"/>
                  </a:lnTo>
                  <a:lnTo>
                    <a:pt x="134" y="92"/>
                  </a:lnTo>
                  <a:lnTo>
                    <a:pt x="178" y="92"/>
                  </a:lnTo>
                  <a:lnTo>
                    <a:pt x="163" y="61"/>
                  </a:lnTo>
                  <a:lnTo>
                    <a:pt x="148" y="15"/>
                  </a:lnTo>
                  <a:lnTo>
                    <a:pt x="134" y="15"/>
                  </a:lnTo>
                  <a:lnTo>
                    <a:pt x="119" y="0"/>
                  </a:lnTo>
                  <a:lnTo>
                    <a:pt x="104" y="15"/>
                  </a:lnTo>
                  <a:lnTo>
                    <a:pt x="89" y="15"/>
                  </a:lnTo>
                  <a:lnTo>
                    <a:pt x="45" y="92"/>
                  </a:lnTo>
                  <a:lnTo>
                    <a:pt x="0" y="169"/>
                  </a:lnTo>
                  <a:lnTo>
                    <a:pt x="15" y="230"/>
                  </a:lnTo>
                  <a:lnTo>
                    <a:pt x="0" y="27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3" name="Freeform 107"/>
            <p:cNvSpPr>
              <a:spLocks/>
            </p:cNvSpPr>
            <p:nvPr/>
          </p:nvSpPr>
          <p:spPr bwMode="auto">
            <a:xfrm>
              <a:off x="2050253" y="1664440"/>
              <a:ext cx="97520" cy="155040"/>
            </a:xfrm>
            <a:custGeom>
              <a:avLst/>
              <a:gdLst>
                <a:gd name="T0" fmla="*/ 0 w 165"/>
                <a:gd name="T1" fmla="*/ 0 h 307"/>
                <a:gd name="T2" fmla="*/ 0 w 165"/>
                <a:gd name="T3" fmla="*/ 0 h 307"/>
                <a:gd name="T4" fmla="*/ 0 w 165"/>
                <a:gd name="T5" fmla="*/ 0 h 307"/>
                <a:gd name="T6" fmla="*/ 0 w 165"/>
                <a:gd name="T7" fmla="*/ 0 h 307"/>
                <a:gd name="T8" fmla="*/ 0 w 165"/>
                <a:gd name="T9" fmla="*/ 0 h 307"/>
                <a:gd name="T10" fmla="*/ 0 w 165"/>
                <a:gd name="T11" fmla="*/ 0 h 307"/>
                <a:gd name="T12" fmla="*/ 0 w 165"/>
                <a:gd name="T13" fmla="*/ 0 h 307"/>
                <a:gd name="T14" fmla="*/ 0 w 165"/>
                <a:gd name="T15" fmla="*/ 0 h 307"/>
                <a:gd name="T16" fmla="*/ 0 w 165"/>
                <a:gd name="T17" fmla="*/ 0 h 307"/>
                <a:gd name="T18" fmla="*/ 0 w 165"/>
                <a:gd name="T19" fmla="*/ 0 h 307"/>
                <a:gd name="T20" fmla="*/ 0 w 165"/>
                <a:gd name="T21" fmla="*/ 0 h 307"/>
                <a:gd name="T22" fmla="*/ 0 w 165"/>
                <a:gd name="T23" fmla="*/ 0 h 307"/>
                <a:gd name="T24" fmla="*/ 0 w 165"/>
                <a:gd name="T25" fmla="*/ 0 h 307"/>
                <a:gd name="T26" fmla="*/ 0 w 165"/>
                <a:gd name="T27" fmla="*/ 0 h 307"/>
                <a:gd name="T28" fmla="*/ 0 w 165"/>
                <a:gd name="T29" fmla="*/ 0 h 307"/>
                <a:gd name="T30" fmla="*/ 0 w 165"/>
                <a:gd name="T31" fmla="*/ 0 h 307"/>
                <a:gd name="T32" fmla="*/ 0 w 165"/>
                <a:gd name="T33" fmla="*/ 0 h 307"/>
                <a:gd name="T34" fmla="*/ 0 w 165"/>
                <a:gd name="T35" fmla="*/ 0 h 307"/>
                <a:gd name="T36" fmla="*/ 0 w 165"/>
                <a:gd name="T37" fmla="*/ 0 h 307"/>
                <a:gd name="T38" fmla="*/ 0 w 165"/>
                <a:gd name="T39" fmla="*/ 0 h 307"/>
                <a:gd name="T40" fmla="*/ 0 w 165"/>
                <a:gd name="T41" fmla="*/ 0 h 307"/>
                <a:gd name="T42" fmla="*/ 0 w 165"/>
                <a:gd name="T43" fmla="*/ 0 h 307"/>
                <a:gd name="T44" fmla="*/ 0 w 165"/>
                <a:gd name="T45" fmla="*/ 0 h 307"/>
                <a:gd name="T46" fmla="*/ 0 w 165"/>
                <a:gd name="T47" fmla="*/ 0 h 3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5"/>
                <a:gd name="T73" fmla="*/ 0 h 307"/>
                <a:gd name="T74" fmla="*/ 165 w 165"/>
                <a:gd name="T75" fmla="*/ 307 h 3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5" h="307">
                  <a:moveTo>
                    <a:pt x="60" y="138"/>
                  </a:moveTo>
                  <a:lnTo>
                    <a:pt x="75" y="138"/>
                  </a:lnTo>
                  <a:lnTo>
                    <a:pt x="75" y="153"/>
                  </a:lnTo>
                  <a:lnTo>
                    <a:pt x="15" y="230"/>
                  </a:lnTo>
                  <a:lnTo>
                    <a:pt x="30" y="275"/>
                  </a:lnTo>
                  <a:lnTo>
                    <a:pt x="60" y="306"/>
                  </a:lnTo>
                  <a:lnTo>
                    <a:pt x="134" y="275"/>
                  </a:lnTo>
                  <a:lnTo>
                    <a:pt x="164" y="214"/>
                  </a:lnTo>
                  <a:lnTo>
                    <a:pt x="149" y="184"/>
                  </a:lnTo>
                  <a:lnTo>
                    <a:pt x="134" y="138"/>
                  </a:lnTo>
                  <a:lnTo>
                    <a:pt x="149" y="122"/>
                  </a:lnTo>
                  <a:lnTo>
                    <a:pt x="134" y="77"/>
                  </a:lnTo>
                  <a:lnTo>
                    <a:pt x="119" y="61"/>
                  </a:lnTo>
                  <a:lnTo>
                    <a:pt x="119" y="31"/>
                  </a:lnTo>
                  <a:lnTo>
                    <a:pt x="89" y="0"/>
                  </a:lnTo>
                  <a:lnTo>
                    <a:pt x="75" y="15"/>
                  </a:lnTo>
                  <a:lnTo>
                    <a:pt x="60" y="46"/>
                  </a:lnTo>
                  <a:lnTo>
                    <a:pt x="45" y="46"/>
                  </a:lnTo>
                  <a:lnTo>
                    <a:pt x="0" y="31"/>
                  </a:lnTo>
                  <a:lnTo>
                    <a:pt x="0" y="46"/>
                  </a:lnTo>
                  <a:lnTo>
                    <a:pt x="15" y="61"/>
                  </a:lnTo>
                  <a:lnTo>
                    <a:pt x="30" y="61"/>
                  </a:lnTo>
                  <a:lnTo>
                    <a:pt x="45" y="107"/>
                  </a:lnTo>
                  <a:lnTo>
                    <a:pt x="60" y="138"/>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4" name="Freeform 108"/>
            <p:cNvSpPr>
              <a:spLocks/>
            </p:cNvSpPr>
            <p:nvPr/>
          </p:nvSpPr>
          <p:spPr bwMode="auto">
            <a:xfrm>
              <a:off x="1425853" y="1415842"/>
              <a:ext cx="409043" cy="403638"/>
            </a:xfrm>
            <a:custGeom>
              <a:avLst/>
              <a:gdLst>
                <a:gd name="T0" fmla="*/ 0 w 702"/>
                <a:gd name="T1" fmla="*/ 0 h 799"/>
                <a:gd name="T2" fmla="*/ 0 w 702"/>
                <a:gd name="T3" fmla="*/ 0 h 799"/>
                <a:gd name="T4" fmla="*/ 0 w 702"/>
                <a:gd name="T5" fmla="*/ 0 h 799"/>
                <a:gd name="T6" fmla="*/ 0 w 702"/>
                <a:gd name="T7" fmla="*/ 0 h 799"/>
                <a:gd name="T8" fmla="*/ 0 w 702"/>
                <a:gd name="T9" fmla="*/ 0 h 799"/>
                <a:gd name="T10" fmla="*/ 0 w 702"/>
                <a:gd name="T11" fmla="*/ 0 h 799"/>
                <a:gd name="T12" fmla="*/ 0 w 702"/>
                <a:gd name="T13" fmla="*/ 0 h 799"/>
                <a:gd name="T14" fmla="*/ 0 w 702"/>
                <a:gd name="T15" fmla="*/ 0 h 799"/>
                <a:gd name="T16" fmla="*/ 0 w 702"/>
                <a:gd name="T17" fmla="*/ 0 h 799"/>
                <a:gd name="T18" fmla="*/ 0 w 702"/>
                <a:gd name="T19" fmla="*/ 0 h 799"/>
                <a:gd name="T20" fmla="*/ 0 w 702"/>
                <a:gd name="T21" fmla="*/ 0 h 799"/>
                <a:gd name="T22" fmla="*/ 0 w 702"/>
                <a:gd name="T23" fmla="*/ 0 h 799"/>
                <a:gd name="T24" fmla="*/ 0 w 702"/>
                <a:gd name="T25" fmla="*/ 0 h 799"/>
                <a:gd name="T26" fmla="*/ 0 w 702"/>
                <a:gd name="T27" fmla="*/ 0 h 799"/>
                <a:gd name="T28" fmla="*/ 0 w 702"/>
                <a:gd name="T29" fmla="*/ 0 h 799"/>
                <a:gd name="T30" fmla="*/ 0 w 702"/>
                <a:gd name="T31" fmla="*/ 0 h 799"/>
                <a:gd name="T32" fmla="*/ 0 w 702"/>
                <a:gd name="T33" fmla="*/ 0 h 799"/>
                <a:gd name="T34" fmla="*/ 0 w 702"/>
                <a:gd name="T35" fmla="*/ 0 h 799"/>
                <a:gd name="T36" fmla="*/ 0 w 702"/>
                <a:gd name="T37" fmla="*/ 0 h 799"/>
                <a:gd name="T38" fmla="*/ 0 w 702"/>
                <a:gd name="T39" fmla="*/ 0 h 799"/>
                <a:gd name="T40" fmla="*/ 0 w 702"/>
                <a:gd name="T41" fmla="*/ 0 h 799"/>
                <a:gd name="T42" fmla="*/ 0 w 702"/>
                <a:gd name="T43" fmla="*/ 0 h 799"/>
                <a:gd name="T44" fmla="*/ 0 w 702"/>
                <a:gd name="T45" fmla="*/ 0 h 799"/>
                <a:gd name="T46" fmla="*/ 0 w 702"/>
                <a:gd name="T47" fmla="*/ 0 h 799"/>
                <a:gd name="T48" fmla="*/ 0 w 702"/>
                <a:gd name="T49" fmla="*/ 0 h 799"/>
                <a:gd name="T50" fmla="*/ 0 w 702"/>
                <a:gd name="T51" fmla="*/ 0 h 799"/>
                <a:gd name="T52" fmla="*/ 0 w 702"/>
                <a:gd name="T53" fmla="*/ 0 h 799"/>
                <a:gd name="T54" fmla="*/ 0 w 702"/>
                <a:gd name="T55" fmla="*/ 0 h 799"/>
                <a:gd name="T56" fmla="*/ 0 w 702"/>
                <a:gd name="T57" fmla="*/ 0 h 799"/>
                <a:gd name="T58" fmla="*/ 0 w 702"/>
                <a:gd name="T59" fmla="*/ 0 h 799"/>
                <a:gd name="T60" fmla="*/ 0 w 702"/>
                <a:gd name="T61" fmla="*/ 0 h 799"/>
                <a:gd name="T62" fmla="*/ 0 w 702"/>
                <a:gd name="T63" fmla="*/ 0 h 799"/>
                <a:gd name="T64" fmla="*/ 0 w 702"/>
                <a:gd name="T65" fmla="*/ 0 h 799"/>
                <a:gd name="T66" fmla="*/ 0 w 702"/>
                <a:gd name="T67" fmla="*/ 0 h 799"/>
                <a:gd name="T68" fmla="*/ 0 w 702"/>
                <a:gd name="T69" fmla="*/ 0 h 799"/>
                <a:gd name="T70" fmla="*/ 0 w 702"/>
                <a:gd name="T71" fmla="*/ 0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02"/>
                <a:gd name="T109" fmla="*/ 0 h 799"/>
                <a:gd name="T110" fmla="*/ 702 w 702"/>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02" h="799">
                  <a:moveTo>
                    <a:pt x="89" y="767"/>
                  </a:moveTo>
                  <a:lnTo>
                    <a:pt x="75" y="737"/>
                  </a:lnTo>
                  <a:lnTo>
                    <a:pt x="60" y="737"/>
                  </a:lnTo>
                  <a:lnTo>
                    <a:pt x="60" y="706"/>
                  </a:lnTo>
                  <a:lnTo>
                    <a:pt x="75" y="691"/>
                  </a:lnTo>
                  <a:lnTo>
                    <a:pt x="60" y="660"/>
                  </a:lnTo>
                  <a:lnTo>
                    <a:pt x="45" y="660"/>
                  </a:lnTo>
                  <a:lnTo>
                    <a:pt x="15" y="614"/>
                  </a:lnTo>
                  <a:lnTo>
                    <a:pt x="45" y="506"/>
                  </a:lnTo>
                  <a:lnTo>
                    <a:pt x="60" y="506"/>
                  </a:lnTo>
                  <a:lnTo>
                    <a:pt x="75" y="476"/>
                  </a:lnTo>
                  <a:lnTo>
                    <a:pt x="45" y="491"/>
                  </a:lnTo>
                  <a:lnTo>
                    <a:pt x="30" y="460"/>
                  </a:lnTo>
                  <a:lnTo>
                    <a:pt x="60" y="430"/>
                  </a:lnTo>
                  <a:lnTo>
                    <a:pt x="89" y="445"/>
                  </a:lnTo>
                  <a:lnTo>
                    <a:pt x="75" y="399"/>
                  </a:lnTo>
                  <a:lnTo>
                    <a:pt x="89" y="399"/>
                  </a:lnTo>
                  <a:lnTo>
                    <a:pt x="75" y="384"/>
                  </a:lnTo>
                  <a:lnTo>
                    <a:pt x="104" y="384"/>
                  </a:lnTo>
                  <a:lnTo>
                    <a:pt x="75" y="353"/>
                  </a:lnTo>
                  <a:lnTo>
                    <a:pt x="89" y="307"/>
                  </a:lnTo>
                  <a:lnTo>
                    <a:pt x="75" y="276"/>
                  </a:lnTo>
                  <a:lnTo>
                    <a:pt x="45" y="276"/>
                  </a:lnTo>
                  <a:lnTo>
                    <a:pt x="15" y="261"/>
                  </a:lnTo>
                  <a:lnTo>
                    <a:pt x="15" y="246"/>
                  </a:lnTo>
                  <a:lnTo>
                    <a:pt x="0" y="246"/>
                  </a:lnTo>
                  <a:lnTo>
                    <a:pt x="60" y="230"/>
                  </a:lnTo>
                  <a:lnTo>
                    <a:pt x="60" y="215"/>
                  </a:lnTo>
                  <a:lnTo>
                    <a:pt x="15" y="215"/>
                  </a:lnTo>
                  <a:lnTo>
                    <a:pt x="0" y="184"/>
                  </a:lnTo>
                  <a:lnTo>
                    <a:pt x="60" y="169"/>
                  </a:lnTo>
                  <a:lnTo>
                    <a:pt x="134" y="107"/>
                  </a:lnTo>
                  <a:lnTo>
                    <a:pt x="164" y="123"/>
                  </a:lnTo>
                  <a:lnTo>
                    <a:pt x="239" y="0"/>
                  </a:lnTo>
                  <a:lnTo>
                    <a:pt x="373" y="0"/>
                  </a:lnTo>
                  <a:lnTo>
                    <a:pt x="612" y="15"/>
                  </a:lnTo>
                  <a:lnTo>
                    <a:pt x="612" y="46"/>
                  </a:lnTo>
                  <a:lnTo>
                    <a:pt x="477" y="77"/>
                  </a:lnTo>
                  <a:lnTo>
                    <a:pt x="567" y="107"/>
                  </a:lnTo>
                  <a:lnTo>
                    <a:pt x="507" y="123"/>
                  </a:lnTo>
                  <a:lnTo>
                    <a:pt x="537" y="153"/>
                  </a:lnTo>
                  <a:lnTo>
                    <a:pt x="641" y="92"/>
                  </a:lnTo>
                  <a:lnTo>
                    <a:pt x="701" y="138"/>
                  </a:lnTo>
                  <a:lnTo>
                    <a:pt x="671" y="169"/>
                  </a:lnTo>
                  <a:lnTo>
                    <a:pt x="641" y="138"/>
                  </a:lnTo>
                  <a:lnTo>
                    <a:pt x="626" y="169"/>
                  </a:lnTo>
                  <a:lnTo>
                    <a:pt x="641" y="184"/>
                  </a:lnTo>
                  <a:lnTo>
                    <a:pt x="552" y="215"/>
                  </a:lnTo>
                  <a:lnTo>
                    <a:pt x="537" y="246"/>
                  </a:lnTo>
                  <a:lnTo>
                    <a:pt x="582" y="246"/>
                  </a:lnTo>
                  <a:lnTo>
                    <a:pt x="597" y="307"/>
                  </a:lnTo>
                  <a:lnTo>
                    <a:pt x="537" y="292"/>
                  </a:lnTo>
                  <a:lnTo>
                    <a:pt x="522" y="368"/>
                  </a:lnTo>
                  <a:lnTo>
                    <a:pt x="582" y="338"/>
                  </a:lnTo>
                  <a:lnTo>
                    <a:pt x="552" y="430"/>
                  </a:lnTo>
                  <a:lnTo>
                    <a:pt x="447" y="445"/>
                  </a:lnTo>
                  <a:lnTo>
                    <a:pt x="447" y="476"/>
                  </a:lnTo>
                  <a:lnTo>
                    <a:pt x="477" y="476"/>
                  </a:lnTo>
                  <a:lnTo>
                    <a:pt x="552" y="506"/>
                  </a:lnTo>
                  <a:lnTo>
                    <a:pt x="537" y="552"/>
                  </a:lnTo>
                  <a:lnTo>
                    <a:pt x="403" y="506"/>
                  </a:lnTo>
                  <a:lnTo>
                    <a:pt x="388" y="552"/>
                  </a:lnTo>
                  <a:lnTo>
                    <a:pt x="477" y="568"/>
                  </a:lnTo>
                  <a:lnTo>
                    <a:pt x="343" y="614"/>
                  </a:lnTo>
                  <a:lnTo>
                    <a:pt x="298" y="599"/>
                  </a:lnTo>
                  <a:lnTo>
                    <a:pt x="239" y="660"/>
                  </a:lnTo>
                  <a:lnTo>
                    <a:pt x="194" y="721"/>
                  </a:lnTo>
                  <a:lnTo>
                    <a:pt x="179" y="798"/>
                  </a:lnTo>
                  <a:lnTo>
                    <a:pt x="164" y="798"/>
                  </a:lnTo>
                  <a:lnTo>
                    <a:pt x="149" y="798"/>
                  </a:lnTo>
                  <a:lnTo>
                    <a:pt x="119" y="767"/>
                  </a:lnTo>
                  <a:lnTo>
                    <a:pt x="89" y="767"/>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5" name="Freeform 109"/>
            <p:cNvSpPr>
              <a:spLocks/>
            </p:cNvSpPr>
            <p:nvPr/>
          </p:nvSpPr>
          <p:spPr bwMode="auto">
            <a:xfrm>
              <a:off x="1956796" y="1858240"/>
              <a:ext cx="16253" cy="30741"/>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15" y="62"/>
                  </a:moveTo>
                  <a:lnTo>
                    <a:pt x="0" y="31"/>
                  </a:lnTo>
                  <a:lnTo>
                    <a:pt x="0" y="16"/>
                  </a:lnTo>
                  <a:lnTo>
                    <a:pt x="29" y="0"/>
                  </a:lnTo>
                  <a:lnTo>
                    <a:pt x="29" y="16"/>
                  </a:lnTo>
                  <a:lnTo>
                    <a:pt x="29" y="31"/>
                  </a:lnTo>
                  <a:lnTo>
                    <a:pt x="29" y="62"/>
                  </a:lnTo>
                  <a:lnTo>
                    <a:pt x="15" y="62"/>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6" name="Freeform 110"/>
            <p:cNvSpPr>
              <a:spLocks/>
            </p:cNvSpPr>
            <p:nvPr/>
          </p:nvSpPr>
          <p:spPr bwMode="auto">
            <a:xfrm>
              <a:off x="1956796" y="1850221"/>
              <a:ext cx="16253" cy="9356"/>
            </a:xfrm>
            <a:custGeom>
              <a:avLst/>
              <a:gdLst>
                <a:gd name="T0" fmla="*/ 0 w 30"/>
                <a:gd name="T1" fmla="*/ 0 h 17"/>
                <a:gd name="T2" fmla="*/ 0 w 30"/>
                <a:gd name="T3" fmla="*/ 0 h 17"/>
                <a:gd name="T4" fmla="*/ 0 w 30"/>
                <a:gd name="T5" fmla="*/ 0 h 17"/>
                <a:gd name="T6" fmla="*/ 0 w 30"/>
                <a:gd name="T7" fmla="*/ 0 h 17"/>
                <a:gd name="T8" fmla="*/ 0 60000 65536"/>
                <a:gd name="T9" fmla="*/ 0 60000 65536"/>
                <a:gd name="T10" fmla="*/ 0 60000 65536"/>
                <a:gd name="T11" fmla="*/ 0 60000 65536"/>
                <a:gd name="T12" fmla="*/ 0 w 30"/>
                <a:gd name="T13" fmla="*/ 0 h 17"/>
                <a:gd name="T14" fmla="*/ 30 w 30"/>
                <a:gd name="T15" fmla="*/ 17 h 17"/>
              </a:gdLst>
              <a:ahLst/>
              <a:cxnLst>
                <a:cxn ang="T8">
                  <a:pos x="T0" y="T1"/>
                </a:cxn>
                <a:cxn ang="T9">
                  <a:pos x="T2" y="T3"/>
                </a:cxn>
                <a:cxn ang="T10">
                  <a:pos x="T4" y="T5"/>
                </a:cxn>
                <a:cxn ang="T11">
                  <a:pos x="T6" y="T7"/>
                </a:cxn>
              </a:cxnLst>
              <a:rect l="T12" t="T13" r="T14" b="T15"/>
              <a:pathLst>
                <a:path w="30" h="17">
                  <a:moveTo>
                    <a:pt x="0" y="16"/>
                  </a:moveTo>
                  <a:lnTo>
                    <a:pt x="29" y="0"/>
                  </a:lnTo>
                  <a:lnTo>
                    <a:pt x="29" y="16"/>
                  </a:lnTo>
                  <a:lnTo>
                    <a:pt x="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7" name="Freeform 111"/>
            <p:cNvSpPr>
              <a:spLocks/>
            </p:cNvSpPr>
            <p:nvPr/>
          </p:nvSpPr>
          <p:spPr bwMode="auto">
            <a:xfrm>
              <a:off x="1990657" y="1866259"/>
              <a:ext cx="1354" cy="16039"/>
            </a:xfrm>
            <a:custGeom>
              <a:avLst/>
              <a:gdLst>
                <a:gd name="T0" fmla="*/ 0 w 1"/>
                <a:gd name="T1" fmla="*/ 0 h 31"/>
                <a:gd name="T2" fmla="*/ 0 w 1"/>
                <a:gd name="T3" fmla="*/ 0 h 31"/>
                <a:gd name="T4" fmla="*/ 0 w 1"/>
                <a:gd name="T5" fmla="*/ 0 h 31"/>
                <a:gd name="T6" fmla="*/ 0 w 1"/>
                <a:gd name="T7" fmla="*/ 0 h 31"/>
                <a:gd name="T8" fmla="*/ 0 60000 65536"/>
                <a:gd name="T9" fmla="*/ 0 60000 65536"/>
                <a:gd name="T10" fmla="*/ 0 60000 65536"/>
                <a:gd name="T11" fmla="*/ 0 60000 65536"/>
                <a:gd name="T12" fmla="*/ 0 w 1"/>
                <a:gd name="T13" fmla="*/ 0 h 31"/>
                <a:gd name="T14" fmla="*/ 1 w 1"/>
                <a:gd name="T15" fmla="*/ 31 h 31"/>
              </a:gdLst>
              <a:ahLst/>
              <a:cxnLst>
                <a:cxn ang="T8">
                  <a:pos x="T0" y="T1"/>
                </a:cxn>
                <a:cxn ang="T9">
                  <a:pos x="T2" y="T3"/>
                </a:cxn>
                <a:cxn ang="T10">
                  <a:pos x="T4" y="T5"/>
                </a:cxn>
                <a:cxn ang="T11">
                  <a:pos x="T6" y="T7"/>
                </a:cxn>
              </a:cxnLst>
              <a:rect l="T12" t="T13" r="T14" b="T15"/>
              <a:pathLst>
                <a:path w="1" h="31">
                  <a:moveTo>
                    <a:pt x="0" y="0"/>
                  </a:moveTo>
                  <a:lnTo>
                    <a:pt x="0" y="15"/>
                  </a:lnTo>
                  <a:lnTo>
                    <a:pt x="0" y="3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8" name="Freeform 112"/>
            <p:cNvSpPr>
              <a:spLocks/>
            </p:cNvSpPr>
            <p:nvPr/>
          </p:nvSpPr>
          <p:spPr bwMode="auto">
            <a:xfrm>
              <a:off x="1973050" y="1874279"/>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0"/>
                  </a:lnTo>
                  <a:lnTo>
                    <a:pt x="0" y="16"/>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09" name="Freeform 113"/>
            <p:cNvSpPr>
              <a:spLocks/>
            </p:cNvSpPr>
            <p:nvPr/>
          </p:nvSpPr>
          <p:spPr bwMode="auto">
            <a:xfrm>
              <a:off x="1920226" y="1648401"/>
              <a:ext cx="200458" cy="195136"/>
            </a:xfrm>
            <a:custGeom>
              <a:avLst/>
              <a:gdLst>
                <a:gd name="T0" fmla="*/ 0 w 344"/>
                <a:gd name="T1" fmla="*/ 0 h 385"/>
                <a:gd name="T2" fmla="*/ 0 w 344"/>
                <a:gd name="T3" fmla="*/ 0 h 385"/>
                <a:gd name="T4" fmla="*/ 0 w 344"/>
                <a:gd name="T5" fmla="*/ 0 h 385"/>
                <a:gd name="T6" fmla="*/ 0 w 344"/>
                <a:gd name="T7" fmla="*/ 0 h 385"/>
                <a:gd name="T8" fmla="*/ 0 w 344"/>
                <a:gd name="T9" fmla="*/ 0 h 385"/>
                <a:gd name="T10" fmla="*/ 0 w 344"/>
                <a:gd name="T11" fmla="*/ 0 h 385"/>
                <a:gd name="T12" fmla="*/ 0 w 344"/>
                <a:gd name="T13" fmla="*/ 0 h 385"/>
                <a:gd name="T14" fmla="*/ 0 w 344"/>
                <a:gd name="T15" fmla="*/ 0 h 385"/>
                <a:gd name="T16" fmla="*/ 0 w 344"/>
                <a:gd name="T17" fmla="*/ 0 h 385"/>
                <a:gd name="T18" fmla="*/ 0 w 344"/>
                <a:gd name="T19" fmla="*/ 0 h 385"/>
                <a:gd name="T20" fmla="*/ 0 w 344"/>
                <a:gd name="T21" fmla="*/ 0 h 385"/>
                <a:gd name="T22" fmla="*/ 0 w 344"/>
                <a:gd name="T23" fmla="*/ 0 h 385"/>
                <a:gd name="T24" fmla="*/ 0 w 344"/>
                <a:gd name="T25" fmla="*/ 0 h 385"/>
                <a:gd name="T26" fmla="*/ 0 w 344"/>
                <a:gd name="T27" fmla="*/ 0 h 385"/>
                <a:gd name="T28" fmla="*/ 0 w 344"/>
                <a:gd name="T29" fmla="*/ 0 h 385"/>
                <a:gd name="T30" fmla="*/ 0 w 344"/>
                <a:gd name="T31" fmla="*/ 0 h 385"/>
                <a:gd name="T32" fmla="*/ 0 w 344"/>
                <a:gd name="T33" fmla="*/ 0 h 385"/>
                <a:gd name="T34" fmla="*/ 0 w 344"/>
                <a:gd name="T35" fmla="*/ 0 h 385"/>
                <a:gd name="T36" fmla="*/ 0 w 344"/>
                <a:gd name="T37" fmla="*/ 0 h 385"/>
                <a:gd name="T38" fmla="*/ 0 w 344"/>
                <a:gd name="T39" fmla="*/ 0 h 385"/>
                <a:gd name="T40" fmla="*/ 0 w 344"/>
                <a:gd name="T41" fmla="*/ 0 h 385"/>
                <a:gd name="T42" fmla="*/ 0 w 344"/>
                <a:gd name="T43" fmla="*/ 0 h 385"/>
                <a:gd name="T44" fmla="*/ 0 w 344"/>
                <a:gd name="T45" fmla="*/ 0 h 385"/>
                <a:gd name="T46" fmla="*/ 0 w 344"/>
                <a:gd name="T47" fmla="*/ 0 h 385"/>
                <a:gd name="T48" fmla="*/ 0 w 344"/>
                <a:gd name="T49" fmla="*/ 0 h 385"/>
                <a:gd name="T50" fmla="*/ 0 w 344"/>
                <a:gd name="T51" fmla="*/ 0 h 385"/>
                <a:gd name="T52" fmla="*/ 0 w 344"/>
                <a:gd name="T53" fmla="*/ 0 h 385"/>
                <a:gd name="T54" fmla="*/ 0 w 344"/>
                <a:gd name="T55" fmla="*/ 0 h 385"/>
                <a:gd name="T56" fmla="*/ 0 w 344"/>
                <a:gd name="T57" fmla="*/ 0 h 385"/>
                <a:gd name="T58" fmla="*/ 0 w 344"/>
                <a:gd name="T59" fmla="*/ 0 h 385"/>
                <a:gd name="T60" fmla="*/ 0 w 344"/>
                <a:gd name="T61" fmla="*/ 0 h 3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44"/>
                <a:gd name="T94" fmla="*/ 0 h 385"/>
                <a:gd name="T95" fmla="*/ 344 w 344"/>
                <a:gd name="T96" fmla="*/ 385 h 3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44" h="385">
                  <a:moveTo>
                    <a:pt x="104" y="353"/>
                  </a:moveTo>
                  <a:lnTo>
                    <a:pt x="89" y="353"/>
                  </a:lnTo>
                  <a:lnTo>
                    <a:pt x="60" y="384"/>
                  </a:lnTo>
                  <a:lnTo>
                    <a:pt x="45" y="384"/>
                  </a:lnTo>
                  <a:lnTo>
                    <a:pt x="15" y="369"/>
                  </a:lnTo>
                  <a:lnTo>
                    <a:pt x="0" y="276"/>
                  </a:lnTo>
                  <a:lnTo>
                    <a:pt x="30" y="261"/>
                  </a:lnTo>
                  <a:lnTo>
                    <a:pt x="45" y="230"/>
                  </a:lnTo>
                  <a:lnTo>
                    <a:pt x="75" y="215"/>
                  </a:lnTo>
                  <a:lnTo>
                    <a:pt x="164" y="77"/>
                  </a:lnTo>
                  <a:lnTo>
                    <a:pt x="164" y="61"/>
                  </a:lnTo>
                  <a:lnTo>
                    <a:pt x="179" y="46"/>
                  </a:lnTo>
                  <a:lnTo>
                    <a:pt x="239" y="31"/>
                  </a:lnTo>
                  <a:lnTo>
                    <a:pt x="254" y="15"/>
                  </a:lnTo>
                  <a:lnTo>
                    <a:pt x="298" y="15"/>
                  </a:lnTo>
                  <a:lnTo>
                    <a:pt x="328" y="0"/>
                  </a:lnTo>
                  <a:lnTo>
                    <a:pt x="343" y="31"/>
                  </a:lnTo>
                  <a:lnTo>
                    <a:pt x="343" y="46"/>
                  </a:lnTo>
                  <a:lnTo>
                    <a:pt x="343" y="61"/>
                  </a:lnTo>
                  <a:lnTo>
                    <a:pt x="313" y="31"/>
                  </a:lnTo>
                  <a:lnTo>
                    <a:pt x="298" y="46"/>
                  </a:lnTo>
                  <a:lnTo>
                    <a:pt x="283" y="77"/>
                  </a:lnTo>
                  <a:lnTo>
                    <a:pt x="268" y="77"/>
                  </a:lnTo>
                  <a:lnTo>
                    <a:pt x="224" y="61"/>
                  </a:lnTo>
                  <a:lnTo>
                    <a:pt x="224" y="77"/>
                  </a:lnTo>
                  <a:lnTo>
                    <a:pt x="209" y="92"/>
                  </a:lnTo>
                  <a:lnTo>
                    <a:pt x="194" y="92"/>
                  </a:lnTo>
                  <a:lnTo>
                    <a:pt x="149" y="169"/>
                  </a:lnTo>
                  <a:lnTo>
                    <a:pt x="104" y="246"/>
                  </a:lnTo>
                  <a:lnTo>
                    <a:pt x="119" y="307"/>
                  </a:lnTo>
                  <a:lnTo>
                    <a:pt x="104" y="353"/>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10" name="Freeform 114"/>
            <p:cNvSpPr>
              <a:spLocks/>
            </p:cNvSpPr>
            <p:nvPr/>
          </p:nvSpPr>
          <p:spPr bwMode="auto">
            <a:xfrm>
              <a:off x="1937834" y="1509400"/>
              <a:ext cx="69077" cy="70837"/>
            </a:xfrm>
            <a:custGeom>
              <a:avLst/>
              <a:gdLst>
                <a:gd name="T0" fmla="*/ 0 w 120"/>
                <a:gd name="T1" fmla="*/ 0 h 140"/>
                <a:gd name="T2" fmla="*/ 0 w 120"/>
                <a:gd name="T3" fmla="*/ 0 h 140"/>
                <a:gd name="T4" fmla="*/ 0 w 120"/>
                <a:gd name="T5" fmla="*/ 0 h 140"/>
                <a:gd name="T6" fmla="*/ 0 w 120"/>
                <a:gd name="T7" fmla="*/ 0 h 140"/>
                <a:gd name="T8" fmla="*/ 0 w 120"/>
                <a:gd name="T9" fmla="*/ 0 h 140"/>
                <a:gd name="T10" fmla="*/ 0 w 120"/>
                <a:gd name="T11" fmla="*/ 0 h 140"/>
                <a:gd name="T12" fmla="*/ 0 w 120"/>
                <a:gd name="T13" fmla="*/ 0 h 140"/>
                <a:gd name="T14" fmla="*/ 0 w 120"/>
                <a:gd name="T15" fmla="*/ 0 h 140"/>
                <a:gd name="T16" fmla="*/ 0 w 120"/>
                <a:gd name="T17" fmla="*/ 0 h 140"/>
                <a:gd name="T18" fmla="*/ 0 w 120"/>
                <a:gd name="T19" fmla="*/ 0 h 140"/>
                <a:gd name="T20" fmla="*/ 0 w 120"/>
                <a:gd name="T21" fmla="*/ 0 h 140"/>
                <a:gd name="T22" fmla="*/ 0 w 120"/>
                <a:gd name="T23" fmla="*/ 0 h 140"/>
                <a:gd name="T24" fmla="*/ 0 w 120"/>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140"/>
                <a:gd name="T41" fmla="*/ 120 w 120"/>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140">
                  <a:moveTo>
                    <a:pt x="74" y="0"/>
                  </a:moveTo>
                  <a:lnTo>
                    <a:pt x="119" y="46"/>
                  </a:lnTo>
                  <a:lnTo>
                    <a:pt x="89" y="77"/>
                  </a:lnTo>
                  <a:lnTo>
                    <a:pt x="74" y="139"/>
                  </a:lnTo>
                  <a:lnTo>
                    <a:pt x="45" y="124"/>
                  </a:lnTo>
                  <a:lnTo>
                    <a:pt x="60" y="77"/>
                  </a:lnTo>
                  <a:lnTo>
                    <a:pt x="60" y="62"/>
                  </a:lnTo>
                  <a:lnTo>
                    <a:pt x="45" y="77"/>
                  </a:lnTo>
                  <a:lnTo>
                    <a:pt x="15" y="77"/>
                  </a:lnTo>
                  <a:lnTo>
                    <a:pt x="0" y="62"/>
                  </a:lnTo>
                  <a:lnTo>
                    <a:pt x="15" y="46"/>
                  </a:lnTo>
                  <a:lnTo>
                    <a:pt x="60" y="31"/>
                  </a:lnTo>
                  <a:lnTo>
                    <a:pt x="74"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11" name="Freeform 115"/>
            <p:cNvSpPr>
              <a:spLocks/>
            </p:cNvSpPr>
            <p:nvPr/>
          </p:nvSpPr>
          <p:spPr bwMode="auto">
            <a:xfrm>
              <a:off x="1990657" y="1493362"/>
              <a:ext cx="60950" cy="32077"/>
            </a:xfrm>
            <a:custGeom>
              <a:avLst/>
              <a:gdLst>
                <a:gd name="T0" fmla="*/ 0 w 104"/>
                <a:gd name="T1" fmla="*/ 0 h 62"/>
                <a:gd name="T2" fmla="*/ 0 w 104"/>
                <a:gd name="T3" fmla="*/ 0 h 62"/>
                <a:gd name="T4" fmla="*/ 0 w 104"/>
                <a:gd name="T5" fmla="*/ 0 h 62"/>
                <a:gd name="T6" fmla="*/ 0 w 104"/>
                <a:gd name="T7" fmla="*/ 0 h 62"/>
                <a:gd name="T8" fmla="*/ 0 w 104"/>
                <a:gd name="T9" fmla="*/ 0 h 62"/>
                <a:gd name="T10" fmla="*/ 0 w 104"/>
                <a:gd name="T11" fmla="*/ 0 h 62"/>
                <a:gd name="T12" fmla="*/ 0 w 104"/>
                <a:gd name="T13" fmla="*/ 0 h 62"/>
                <a:gd name="T14" fmla="*/ 0 60000 65536"/>
                <a:gd name="T15" fmla="*/ 0 60000 65536"/>
                <a:gd name="T16" fmla="*/ 0 60000 65536"/>
                <a:gd name="T17" fmla="*/ 0 60000 65536"/>
                <a:gd name="T18" fmla="*/ 0 60000 65536"/>
                <a:gd name="T19" fmla="*/ 0 60000 65536"/>
                <a:gd name="T20" fmla="*/ 0 60000 65536"/>
                <a:gd name="T21" fmla="*/ 0 w 104"/>
                <a:gd name="T22" fmla="*/ 0 h 62"/>
                <a:gd name="T23" fmla="*/ 104 w 104"/>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62">
                  <a:moveTo>
                    <a:pt x="15" y="15"/>
                  </a:moveTo>
                  <a:lnTo>
                    <a:pt x="0" y="31"/>
                  </a:lnTo>
                  <a:lnTo>
                    <a:pt x="29" y="61"/>
                  </a:lnTo>
                  <a:lnTo>
                    <a:pt x="88" y="61"/>
                  </a:lnTo>
                  <a:lnTo>
                    <a:pt x="103" y="15"/>
                  </a:lnTo>
                  <a:lnTo>
                    <a:pt x="74" y="0"/>
                  </a:lnTo>
                  <a:lnTo>
                    <a:pt x="15"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12" name="Freeform 116"/>
            <p:cNvSpPr>
              <a:spLocks/>
            </p:cNvSpPr>
            <p:nvPr/>
          </p:nvSpPr>
          <p:spPr bwMode="auto">
            <a:xfrm>
              <a:off x="2024519" y="1530785"/>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13" name="Freeform 117"/>
            <p:cNvSpPr>
              <a:spLocks/>
            </p:cNvSpPr>
            <p:nvPr/>
          </p:nvSpPr>
          <p:spPr bwMode="auto">
            <a:xfrm>
              <a:off x="1791554" y="2100156"/>
              <a:ext cx="215357" cy="177761"/>
            </a:xfrm>
            <a:custGeom>
              <a:avLst/>
              <a:gdLst>
                <a:gd name="T0" fmla="*/ 0 w 374"/>
                <a:gd name="T1" fmla="*/ 0 h 355"/>
                <a:gd name="T2" fmla="*/ 0 w 374"/>
                <a:gd name="T3" fmla="*/ 0 h 355"/>
                <a:gd name="T4" fmla="*/ 0 w 374"/>
                <a:gd name="T5" fmla="*/ 0 h 355"/>
                <a:gd name="T6" fmla="*/ 0 w 374"/>
                <a:gd name="T7" fmla="*/ 0 h 355"/>
                <a:gd name="T8" fmla="*/ 0 w 374"/>
                <a:gd name="T9" fmla="*/ 0 h 355"/>
                <a:gd name="T10" fmla="*/ 0 w 374"/>
                <a:gd name="T11" fmla="*/ 0 h 355"/>
                <a:gd name="T12" fmla="*/ 0 w 374"/>
                <a:gd name="T13" fmla="*/ 0 h 355"/>
                <a:gd name="T14" fmla="*/ 0 w 374"/>
                <a:gd name="T15" fmla="*/ 0 h 355"/>
                <a:gd name="T16" fmla="*/ 0 w 374"/>
                <a:gd name="T17" fmla="*/ 0 h 355"/>
                <a:gd name="T18" fmla="*/ 0 w 374"/>
                <a:gd name="T19" fmla="*/ 0 h 355"/>
                <a:gd name="T20" fmla="*/ 0 w 374"/>
                <a:gd name="T21" fmla="*/ 0 h 355"/>
                <a:gd name="T22" fmla="*/ 0 w 374"/>
                <a:gd name="T23" fmla="*/ 0 h 355"/>
                <a:gd name="T24" fmla="*/ 0 w 374"/>
                <a:gd name="T25" fmla="*/ 0 h 355"/>
                <a:gd name="T26" fmla="*/ 0 w 374"/>
                <a:gd name="T27" fmla="*/ 0 h 355"/>
                <a:gd name="T28" fmla="*/ 0 w 374"/>
                <a:gd name="T29" fmla="*/ 0 h 355"/>
                <a:gd name="T30" fmla="*/ 0 w 374"/>
                <a:gd name="T31" fmla="*/ 0 h 355"/>
                <a:gd name="T32" fmla="*/ 0 w 374"/>
                <a:gd name="T33" fmla="*/ 0 h 355"/>
                <a:gd name="T34" fmla="*/ 0 w 374"/>
                <a:gd name="T35" fmla="*/ 0 h 355"/>
                <a:gd name="T36" fmla="*/ 0 w 374"/>
                <a:gd name="T37" fmla="*/ 0 h 355"/>
                <a:gd name="T38" fmla="*/ 0 w 374"/>
                <a:gd name="T39" fmla="*/ 0 h 355"/>
                <a:gd name="T40" fmla="*/ 0 w 374"/>
                <a:gd name="T41" fmla="*/ 0 h 355"/>
                <a:gd name="T42" fmla="*/ 0 w 374"/>
                <a:gd name="T43" fmla="*/ 0 h 355"/>
                <a:gd name="T44" fmla="*/ 0 w 374"/>
                <a:gd name="T45" fmla="*/ 0 h 355"/>
                <a:gd name="T46" fmla="*/ 0 w 374"/>
                <a:gd name="T47" fmla="*/ 0 h 355"/>
                <a:gd name="T48" fmla="*/ 0 w 374"/>
                <a:gd name="T49" fmla="*/ 0 h 355"/>
                <a:gd name="T50" fmla="*/ 0 w 374"/>
                <a:gd name="T51" fmla="*/ 0 h 355"/>
                <a:gd name="T52" fmla="*/ 0 w 374"/>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74"/>
                <a:gd name="T82" fmla="*/ 0 h 355"/>
                <a:gd name="T83" fmla="*/ 374 w 374"/>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74" h="355">
                  <a:moveTo>
                    <a:pt x="119" y="31"/>
                  </a:moveTo>
                  <a:lnTo>
                    <a:pt x="119" y="62"/>
                  </a:lnTo>
                  <a:lnTo>
                    <a:pt x="134" y="92"/>
                  </a:lnTo>
                  <a:lnTo>
                    <a:pt x="90" y="92"/>
                  </a:lnTo>
                  <a:lnTo>
                    <a:pt x="90" y="123"/>
                  </a:lnTo>
                  <a:lnTo>
                    <a:pt x="0" y="169"/>
                  </a:lnTo>
                  <a:lnTo>
                    <a:pt x="0" y="185"/>
                  </a:lnTo>
                  <a:lnTo>
                    <a:pt x="60" y="231"/>
                  </a:lnTo>
                  <a:lnTo>
                    <a:pt x="194" y="339"/>
                  </a:lnTo>
                  <a:lnTo>
                    <a:pt x="194" y="354"/>
                  </a:lnTo>
                  <a:lnTo>
                    <a:pt x="224" y="354"/>
                  </a:lnTo>
                  <a:lnTo>
                    <a:pt x="254" y="339"/>
                  </a:lnTo>
                  <a:lnTo>
                    <a:pt x="269" y="323"/>
                  </a:lnTo>
                  <a:lnTo>
                    <a:pt x="373" y="277"/>
                  </a:lnTo>
                  <a:lnTo>
                    <a:pt x="328" y="246"/>
                  </a:lnTo>
                  <a:lnTo>
                    <a:pt x="313" y="215"/>
                  </a:lnTo>
                  <a:lnTo>
                    <a:pt x="313" y="185"/>
                  </a:lnTo>
                  <a:lnTo>
                    <a:pt x="313" y="169"/>
                  </a:lnTo>
                  <a:lnTo>
                    <a:pt x="313" y="123"/>
                  </a:lnTo>
                  <a:lnTo>
                    <a:pt x="313" y="92"/>
                  </a:lnTo>
                  <a:lnTo>
                    <a:pt x="283" y="77"/>
                  </a:lnTo>
                  <a:lnTo>
                    <a:pt x="283" y="46"/>
                  </a:lnTo>
                  <a:lnTo>
                    <a:pt x="298" y="31"/>
                  </a:lnTo>
                  <a:lnTo>
                    <a:pt x="298" y="0"/>
                  </a:lnTo>
                  <a:lnTo>
                    <a:pt x="239" y="15"/>
                  </a:lnTo>
                  <a:lnTo>
                    <a:pt x="239" y="0"/>
                  </a:lnTo>
                  <a:lnTo>
                    <a:pt x="119"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14" name="Freeform 118"/>
            <p:cNvSpPr>
              <a:spLocks/>
            </p:cNvSpPr>
            <p:nvPr/>
          </p:nvSpPr>
          <p:spPr bwMode="auto">
            <a:xfrm>
              <a:off x="1703515" y="2191041"/>
              <a:ext cx="88039" cy="62818"/>
            </a:xfrm>
            <a:custGeom>
              <a:avLst/>
              <a:gdLst>
                <a:gd name="T0" fmla="*/ 0 w 150"/>
                <a:gd name="T1" fmla="*/ 0 h 124"/>
                <a:gd name="T2" fmla="*/ 0 w 150"/>
                <a:gd name="T3" fmla="*/ 0 h 124"/>
                <a:gd name="T4" fmla="*/ 0 w 150"/>
                <a:gd name="T5" fmla="*/ 0 h 124"/>
                <a:gd name="T6" fmla="*/ 0 w 150"/>
                <a:gd name="T7" fmla="*/ 0 h 124"/>
                <a:gd name="T8" fmla="*/ 0 w 150"/>
                <a:gd name="T9" fmla="*/ 0 h 124"/>
                <a:gd name="T10" fmla="*/ 0 w 150"/>
                <a:gd name="T11" fmla="*/ 0 h 124"/>
                <a:gd name="T12" fmla="*/ 0 w 150"/>
                <a:gd name="T13" fmla="*/ 0 h 124"/>
                <a:gd name="T14" fmla="*/ 0 w 150"/>
                <a:gd name="T15" fmla="*/ 0 h 124"/>
                <a:gd name="T16" fmla="*/ 0 w 150"/>
                <a:gd name="T17" fmla="*/ 0 h 124"/>
                <a:gd name="T18" fmla="*/ 0 w 150"/>
                <a:gd name="T19" fmla="*/ 0 h 1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124"/>
                <a:gd name="T32" fmla="*/ 150 w 150"/>
                <a:gd name="T33" fmla="*/ 124 h 1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124">
                  <a:moveTo>
                    <a:pt x="0" y="123"/>
                  </a:moveTo>
                  <a:lnTo>
                    <a:pt x="60" y="123"/>
                  </a:lnTo>
                  <a:lnTo>
                    <a:pt x="60" y="92"/>
                  </a:lnTo>
                  <a:lnTo>
                    <a:pt x="75" y="92"/>
                  </a:lnTo>
                  <a:lnTo>
                    <a:pt x="75" y="46"/>
                  </a:lnTo>
                  <a:lnTo>
                    <a:pt x="149" y="46"/>
                  </a:lnTo>
                  <a:lnTo>
                    <a:pt x="149" y="0"/>
                  </a:lnTo>
                  <a:lnTo>
                    <a:pt x="75" y="0"/>
                  </a:lnTo>
                  <a:lnTo>
                    <a:pt x="45" y="31"/>
                  </a:lnTo>
                  <a:lnTo>
                    <a:pt x="0" y="123"/>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15" name="Freeform 119"/>
            <p:cNvSpPr>
              <a:spLocks/>
            </p:cNvSpPr>
            <p:nvPr/>
          </p:nvSpPr>
          <p:spPr bwMode="auto">
            <a:xfrm>
              <a:off x="1746857" y="2106838"/>
              <a:ext cx="121900" cy="86876"/>
            </a:xfrm>
            <a:custGeom>
              <a:avLst/>
              <a:gdLst>
                <a:gd name="T0" fmla="*/ 0 w 211"/>
                <a:gd name="T1" fmla="*/ 0 h 170"/>
                <a:gd name="T2" fmla="*/ 0 w 211"/>
                <a:gd name="T3" fmla="*/ 0 h 170"/>
                <a:gd name="T4" fmla="*/ 0 w 211"/>
                <a:gd name="T5" fmla="*/ 0 h 170"/>
                <a:gd name="T6" fmla="*/ 0 w 211"/>
                <a:gd name="T7" fmla="*/ 0 h 170"/>
                <a:gd name="T8" fmla="*/ 0 w 211"/>
                <a:gd name="T9" fmla="*/ 0 h 170"/>
                <a:gd name="T10" fmla="*/ 0 w 211"/>
                <a:gd name="T11" fmla="*/ 0 h 170"/>
                <a:gd name="T12" fmla="*/ 0 w 211"/>
                <a:gd name="T13" fmla="*/ 0 h 170"/>
                <a:gd name="T14" fmla="*/ 0 w 211"/>
                <a:gd name="T15" fmla="*/ 0 h 170"/>
                <a:gd name="T16" fmla="*/ 0 w 211"/>
                <a:gd name="T17" fmla="*/ 0 h 170"/>
                <a:gd name="T18" fmla="*/ 0 w 211"/>
                <a:gd name="T19" fmla="*/ 0 h 170"/>
                <a:gd name="T20" fmla="*/ 0 w 211"/>
                <a:gd name="T21" fmla="*/ 0 h 170"/>
                <a:gd name="T22" fmla="*/ 0 w 211"/>
                <a:gd name="T23" fmla="*/ 0 h 170"/>
                <a:gd name="T24" fmla="*/ 0 w 211"/>
                <a:gd name="T25" fmla="*/ 0 h 170"/>
                <a:gd name="T26" fmla="*/ 0 w 211"/>
                <a:gd name="T27" fmla="*/ 0 h 170"/>
                <a:gd name="T28" fmla="*/ 0 w 211"/>
                <a:gd name="T29" fmla="*/ 0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170"/>
                <a:gd name="T47" fmla="*/ 211 w 211"/>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170">
                  <a:moveTo>
                    <a:pt x="0" y="169"/>
                  </a:moveTo>
                  <a:lnTo>
                    <a:pt x="75" y="169"/>
                  </a:lnTo>
                  <a:lnTo>
                    <a:pt x="75" y="154"/>
                  </a:lnTo>
                  <a:lnTo>
                    <a:pt x="165" y="108"/>
                  </a:lnTo>
                  <a:lnTo>
                    <a:pt x="165" y="77"/>
                  </a:lnTo>
                  <a:lnTo>
                    <a:pt x="210" y="77"/>
                  </a:lnTo>
                  <a:lnTo>
                    <a:pt x="195" y="46"/>
                  </a:lnTo>
                  <a:lnTo>
                    <a:pt x="195" y="15"/>
                  </a:lnTo>
                  <a:lnTo>
                    <a:pt x="165" y="0"/>
                  </a:lnTo>
                  <a:lnTo>
                    <a:pt x="135" y="15"/>
                  </a:lnTo>
                  <a:lnTo>
                    <a:pt x="135" y="0"/>
                  </a:lnTo>
                  <a:lnTo>
                    <a:pt x="105" y="31"/>
                  </a:lnTo>
                  <a:lnTo>
                    <a:pt x="90" y="46"/>
                  </a:lnTo>
                  <a:lnTo>
                    <a:pt x="45" y="123"/>
                  </a:lnTo>
                  <a:lnTo>
                    <a:pt x="0" y="169"/>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16" name="Freeform 120"/>
            <p:cNvSpPr>
              <a:spLocks/>
            </p:cNvSpPr>
            <p:nvPr/>
          </p:nvSpPr>
          <p:spPr bwMode="auto">
            <a:xfrm>
              <a:off x="1834896" y="1937096"/>
              <a:ext cx="121900"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w 210"/>
                <a:gd name="T39" fmla="*/ 0 h 185"/>
                <a:gd name="T40" fmla="*/ 0 w 210"/>
                <a:gd name="T41" fmla="*/ 0 h 185"/>
                <a:gd name="T42" fmla="*/ 0 w 210"/>
                <a:gd name="T43" fmla="*/ 0 h 185"/>
                <a:gd name="T44" fmla="*/ 0 w 210"/>
                <a:gd name="T45" fmla="*/ 0 h 185"/>
                <a:gd name="T46" fmla="*/ 0 w 210"/>
                <a:gd name="T47" fmla="*/ 0 h 185"/>
                <a:gd name="T48" fmla="*/ 0 w 210"/>
                <a:gd name="T49" fmla="*/ 0 h 185"/>
                <a:gd name="T50" fmla="*/ 0 w 210"/>
                <a:gd name="T51" fmla="*/ 0 h 185"/>
                <a:gd name="T52" fmla="*/ 0 w 210"/>
                <a:gd name="T53" fmla="*/ 0 h 185"/>
                <a:gd name="T54" fmla="*/ 0 w 210"/>
                <a:gd name="T55" fmla="*/ 0 h 1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10"/>
                <a:gd name="T85" fmla="*/ 0 h 185"/>
                <a:gd name="T86" fmla="*/ 210 w 210"/>
                <a:gd name="T87" fmla="*/ 185 h 1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10" h="185">
                  <a:moveTo>
                    <a:pt x="60" y="169"/>
                  </a:moveTo>
                  <a:lnTo>
                    <a:pt x="90" y="184"/>
                  </a:lnTo>
                  <a:lnTo>
                    <a:pt x="90" y="169"/>
                  </a:lnTo>
                  <a:lnTo>
                    <a:pt x="134" y="184"/>
                  </a:lnTo>
                  <a:lnTo>
                    <a:pt x="134" y="169"/>
                  </a:lnTo>
                  <a:lnTo>
                    <a:pt x="149" y="169"/>
                  </a:lnTo>
                  <a:lnTo>
                    <a:pt x="194" y="169"/>
                  </a:lnTo>
                  <a:lnTo>
                    <a:pt x="209" y="153"/>
                  </a:lnTo>
                  <a:lnTo>
                    <a:pt x="194" y="123"/>
                  </a:lnTo>
                  <a:lnTo>
                    <a:pt x="194" y="107"/>
                  </a:lnTo>
                  <a:lnTo>
                    <a:pt x="179" y="107"/>
                  </a:lnTo>
                  <a:lnTo>
                    <a:pt x="179" y="92"/>
                  </a:lnTo>
                  <a:lnTo>
                    <a:pt x="209" y="61"/>
                  </a:lnTo>
                  <a:lnTo>
                    <a:pt x="209" y="46"/>
                  </a:lnTo>
                  <a:lnTo>
                    <a:pt x="179" y="15"/>
                  </a:lnTo>
                  <a:lnTo>
                    <a:pt x="149" y="15"/>
                  </a:lnTo>
                  <a:lnTo>
                    <a:pt x="119" y="0"/>
                  </a:lnTo>
                  <a:lnTo>
                    <a:pt x="105" y="0"/>
                  </a:lnTo>
                  <a:lnTo>
                    <a:pt x="105" y="15"/>
                  </a:lnTo>
                  <a:lnTo>
                    <a:pt x="75" y="46"/>
                  </a:lnTo>
                  <a:lnTo>
                    <a:pt x="45" y="31"/>
                  </a:lnTo>
                  <a:lnTo>
                    <a:pt x="45" y="46"/>
                  </a:lnTo>
                  <a:lnTo>
                    <a:pt x="30" y="46"/>
                  </a:lnTo>
                  <a:lnTo>
                    <a:pt x="15" y="46"/>
                  </a:lnTo>
                  <a:lnTo>
                    <a:pt x="0" y="61"/>
                  </a:lnTo>
                  <a:lnTo>
                    <a:pt x="45" y="77"/>
                  </a:lnTo>
                  <a:lnTo>
                    <a:pt x="60" y="123"/>
                  </a:lnTo>
                  <a:lnTo>
                    <a:pt x="60" y="169"/>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17" name="Freeform 121"/>
            <p:cNvSpPr>
              <a:spLocks/>
            </p:cNvSpPr>
            <p:nvPr/>
          </p:nvSpPr>
          <p:spPr bwMode="auto">
            <a:xfrm>
              <a:off x="1964923" y="2029318"/>
              <a:ext cx="9481"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0" y="16"/>
                  </a:lnTo>
                  <a:lnTo>
                    <a:pt x="16" y="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18" name="Freeform 122"/>
            <p:cNvSpPr>
              <a:spLocks/>
            </p:cNvSpPr>
            <p:nvPr/>
          </p:nvSpPr>
          <p:spPr bwMode="auto">
            <a:xfrm>
              <a:off x="1791554" y="2013280"/>
              <a:ext cx="121900" cy="86876"/>
            </a:xfrm>
            <a:custGeom>
              <a:avLst/>
              <a:gdLst>
                <a:gd name="T0" fmla="*/ 0 w 210"/>
                <a:gd name="T1" fmla="*/ 0 h 170"/>
                <a:gd name="T2" fmla="*/ 0 w 210"/>
                <a:gd name="T3" fmla="*/ 0 h 170"/>
                <a:gd name="T4" fmla="*/ 0 w 210"/>
                <a:gd name="T5" fmla="*/ 0 h 170"/>
                <a:gd name="T6" fmla="*/ 0 w 210"/>
                <a:gd name="T7" fmla="*/ 0 h 170"/>
                <a:gd name="T8" fmla="*/ 0 w 210"/>
                <a:gd name="T9" fmla="*/ 0 h 170"/>
                <a:gd name="T10" fmla="*/ 0 w 210"/>
                <a:gd name="T11" fmla="*/ 0 h 170"/>
                <a:gd name="T12" fmla="*/ 0 w 210"/>
                <a:gd name="T13" fmla="*/ 0 h 170"/>
                <a:gd name="T14" fmla="*/ 0 w 210"/>
                <a:gd name="T15" fmla="*/ 0 h 170"/>
                <a:gd name="T16" fmla="*/ 0 w 210"/>
                <a:gd name="T17" fmla="*/ 0 h 170"/>
                <a:gd name="T18" fmla="*/ 0 w 210"/>
                <a:gd name="T19" fmla="*/ 0 h 170"/>
                <a:gd name="T20" fmla="*/ 0 w 210"/>
                <a:gd name="T21" fmla="*/ 0 h 170"/>
                <a:gd name="T22" fmla="*/ 0 w 210"/>
                <a:gd name="T23" fmla="*/ 0 h 170"/>
                <a:gd name="T24" fmla="*/ 0 w 210"/>
                <a:gd name="T25" fmla="*/ 0 h 170"/>
                <a:gd name="T26" fmla="*/ 0 w 210"/>
                <a:gd name="T27" fmla="*/ 0 h 170"/>
                <a:gd name="T28" fmla="*/ 0 w 210"/>
                <a:gd name="T29" fmla="*/ 0 h 170"/>
                <a:gd name="T30" fmla="*/ 0 w 210"/>
                <a:gd name="T31" fmla="*/ 0 h 170"/>
                <a:gd name="T32" fmla="*/ 0 w 210"/>
                <a:gd name="T33" fmla="*/ 0 h 170"/>
                <a:gd name="T34" fmla="*/ 0 w 210"/>
                <a:gd name="T35" fmla="*/ 0 h 170"/>
                <a:gd name="T36" fmla="*/ 0 w 210"/>
                <a:gd name="T37" fmla="*/ 0 h 170"/>
                <a:gd name="T38" fmla="*/ 0 w 210"/>
                <a:gd name="T39" fmla="*/ 0 h 170"/>
                <a:gd name="T40" fmla="*/ 0 w 210"/>
                <a:gd name="T41" fmla="*/ 0 h 170"/>
                <a:gd name="T42" fmla="*/ 0 w 210"/>
                <a:gd name="T43" fmla="*/ 0 h 170"/>
                <a:gd name="T44" fmla="*/ 0 w 210"/>
                <a:gd name="T45" fmla="*/ 0 h 170"/>
                <a:gd name="T46" fmla="*/ 0 w 210"/>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0"/>
                <a:gd name="T73" fmla="*/ 0 h 170"/>
                <a:gd name="T74" fmla="*/ 210 w 210"/>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0" h="170">
                  <a:moveTo>
                    <a:pt x="60" y="169"/>
                  </a:moveTo>
                  <a:lnTo>
                    <a:pt x="90" y="154"/>
                  </a:lnTo>
                  <a:lnTo>
                    <a:pt x="105" y="154"/>
                  </a:lnTo>
                  <a:lnTo>
                    <a:pt x="119" y="154"/>
                  </a:lnTo>
                  <a:lnTo>
                    <a:pt x="134" y="138"/>
                  </a:lnTo>
                  <a:lnTo>
                    <a:pt x="149" y="138"/>
                  </a:lnTo>
                  <a:lnTo>
                    <a:pt x="164" y="108"/>
                  </a:lnTo>
                  <a:lnTo>
                    <a:pt x="149" y="92"/>
                  </a:lnTo>
                  <a:lnTo>
                    <a:pt x="179" y="61"/>
                  </a:lnTo>
                  <a:lnTo>
                    <a:pt x="209" y="46"/>
                  </a:lnTo>
                  <a:lnTo>
                    <a:pt x="209" y="31"/>
                  </a:lnTo>
                  <a:lnTo>
                    <a:pt x="164" y="15"/>
                  </a:lnTo>
                  <a:lnTo>
                    <a:pt x="164" y="31"/>
                  </a:lnTo>
                  <a:lnTo>
                    <a:pt x="134" y="15"/>
                  </a:lnTo>
                  <a:lnTo>
                    <a:pt x="119" y="15"/>
                  </a:lnTo>
                  <a:lnTo>
                    <a:pt x="30" y="0"/>
                  </a:lnTo>
                  <a:lnTo>
                    <a:pt x="0" y="15"/>
                  </a:lnTo>
                  <a:lnTo>
                    <a:pt x="0" y="46"/>
                  </a:lnTo>
                  <a:lnTo>
                    <a:pt x="45" y="46"/>
                  </a:lnTo>
                  <a:lnTo>
                    <a:pt x="30" y="108"/>
                  </a:lnTo>
                  <a:lnTo>
                    <a:pt x="30" y="123"/>
                  </a:lnTo>
                  <a:lnTo>
                    <a:pt x="30" y="154"/>
                  </a:lnTo>
                  <a:lnTo>
                    <a:pt x="45" y="154"/>
                  </a:lnTo>
                  <a:lnTo>
                    <a:pt x="60" y="169"/>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19" name="Freeform 123"/>
            <p:cNvSpPr>
              <a:spLocks/>
            </p:cNvSpPr>
            <p:nvPr/>
          </p:nvSpPr>
          <p:spPr bwMode="auto">
            <a:xfrm>
              <a:off x="1894492" y="2060059"/>
              <a:ext cx="18962" cy="9356"/>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60000 65536"/>
                <a:gd name="T11" fmla="*/ 0 60000 65536"/>
                <a:gd name="T12" fmla="*/ 0 60000 65536"/>
                <a:gd name="T13" fmla="*/ 0 60000 65536"/>
                <a:gd name="T14" fmla="*/ 0 60000 65536"/>
                <a:gd name="T15" fmla="*/ 0 w 30"/>
                <a:gd name="T16" fmla="*/ 0 h 17"/>
                <a:gd name="T17" fmla="*/ 30 w 30"/>
                <a:gd name="T18" fmla="*/ 17 h 17"/>
              </a:gdLst>
              <a:ahLst/>
              <a:cxnLst>
                <a:cxn ang="T10">
                  <a:pos x="T0" y="T1"/>
                </a:cxn>
                <a:cxn ang="T11">
                  <a:pos x="T2" y="T3"/>
                </a:cxn>
                <a:cxn ang="T12">
                  <a:pos x="T4" y="T5"/>
                </a:cxn>
                <a:cxn ang="T13">
                  <a:pos x="T6" y="T7"/>
                </a:cxn>
                <a:cxn ang="T14">
                  <a:pos x="T8" y="T9"/>
                </a:cxn>
              </a:cxnLst>
              <a:rect l="T15" t="T16" r="T17" b="T18"/>
              <a:pathLst>
                <a:path w="30" h="17">
                  <a:moveTo>
                    <a:pt x="0" y="0"/>
                  </a:moveTo>
                  <a:lnTo>
                    <a:pt x="15" y="16"/>
                  </a:lnTo>
                  <a:lnTo>
                    <a:pt x="29" y="0"/>
                  </a:lnTo>
                  <a:lnTo>
                    <a:pt x="15" y="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0" name="Freeform 124"/>
            <p:cNvSpPr>
              <a:spLocks/>
            </p:cNvSpPr>
            <p:nvPr/>
          </p:nvSpPr>
          <p:spPr bwMode="auto">
            <a:xfrm>
              <a:off x="1791554" y="2036001"/>
              <a:ext cx="25734"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0" y="0"/>
                  </a:moveTo>
                  <a:lnTo>
                    <a:pt x="0" y="61"/>
                  </a:lnTo>
                  <a:lnTo>
                    <a:pt x="0" y="76"/>
                  </a:lnTo>
                  <a:lnTo>
                    <a:pt x="0" y="107"/>
                  </a:lnTo>
                  <a:lnTo>
                    <a:pt x="30" y="107"/>
                  </a:lnTo>
                  <a:lnTo>
                    <a:pt x="30" y="76"/>
                  </a:lnTo>
                  <a:lnTo>
                    <a:pt x="30" y="61"/>
                  </a:lnTo>
                  <a:lnTo>
                    <a:pt x="45" y="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1" name="Freeform 125"/>
            <p:cNvSpPr>
              <a:spLocks/>
            </p:cNvSpPr>
            <p:nvPr/>
          </p:nvSpPr>
          <p:spPr bwMode="auto">
            <a:xfrm>
              <a:off x="1903973" y="1921058"/>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w 61"/>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7"/>
                <a:gd name="T32" fmla="*/ 61 w 61"/>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7">
                  <a:moveTo>
                    <a:pt x="45" y="46"/>
                  </a:moveTo>
                  <a:lnTo>
                    <a:pt x="60" y="46"/>
                  </a:lnTo>
                  <a:lnTo>
                    <a:pt x="30" y="46"/>
                  </a:lnTo>
                  <a:lnTo>
                    <a:pt x="0" y="31"/>
                  </a:lnTo>
                  <a:lnTo>
                    <a:pt x="15" y="15"/>
                  </a:lnTo>
                  <a:lnTo>
                    <a:pt x="30" y="15"/>
                  </a:lnTo>
                  <a:lnTo>
                    <a:pt x="45" y="0"/>
                  </a:lnTo>
                  <a:lnTo>
                    <a:pt x="60" y="15"/>
                  </a:lnTo>
                  <a:lnTo>
                    <a:pt x="60" y="31"/>
                  </a:lnTo>
                  <a:lnTo>
                    <a:pt x="45" y="4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2" name="Freeform 126"/>
            <p:cNvSpPr>
              <a:spLocks/>
            </p:cNvSpPr>
            <p:nvPr/>
          </p:nvSpPr>
          <p:spPr bwMode="auto">
            <a:xfrm>
              <a:off x="1912100" y="1903683"/>
              <a:ext cx="35216" cy="25394"/>
            </a:xfrm>
            <a:custGeom>
              <a:avLst/>
              <a:gdLst>
                <a:gd name="T0" fmla="*/ 0 w 60"/>
                <a:gd name="T1" fmla="*/ 0 h 48"/>
                <a:gd name="T2" fmla="*/ 0 w 60"/>
                <a:gd name="T3" fmla="*/ 0 h 48"/>
                <a:gd name="T4" fmla="*/ 0 w 60"/>
                <a:gd name="T5" fmla="*/ 0 h 48"/>
                <a:gd name="T6" fmla="*/ 0 w 60"/>
                <a:gd name="T7" fmla="*/ 0 h 48"/>
                <a:gd name="T8" fmla="*/ 0 w 60"/>
                <a:gd name="T9" fmla="*/ 0 h 48"/>
                <a:gd name="T10" fmla="*/ 0 w 60"/>
                <a:gd name="T11" fmla="*/ 0 h 48"/>
                <a:gd name="T12" fmla="*/ 0 w 60"/>
                <a:gd name="T13" fmla="*/ 0 h 48"/>
                <a:gd name="T14" fmla="*/ 0 w 60"/>
                <a:gd name="T15" fmla="*/ 0 h 48"/>
                <a:gd name="T16" fmla="*/ 0 w 60"/>
                <a:gd name="T17" fmla="*/ 0 h 48"/>
                <a:gd name="T18" fmla="*/ 0 w 60"/>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48"/>
                <a:gd name="T32" fmla="*/ 60 w 60"/>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48">
                  <a:moveTo>
                    <a:pt x="0" y="47"/>
                  </a:moveTo>
                  <a:lnTo>
                    <a:pt x="15" y="47"/>
                  </a:lnTo>
                  <a:lnTo>
                    <a:pt x="30" y="31"/>
                  </a:lnTo>
                  <a:lnTo>
                    <a:pt x="44" y="47"/>
                  </a:lnTo>
                  <a:lnTo>
                    <a:pt x="59" y="16"/>
                  </a:lnTo>
                  <a:lnTo>
                    <a:pt x="59" y="0"/>
                  </a:lnTo>
                  <a:lnTo>
                    <a:pt x="30" y="0"/>
                  </a:lnTo>
                  <a:lnTo>
                    <a:pt x="15" y="0"/>
                  </a:lnTo>
                  <a:lnTo>
                    <a:pt x="0" y="31"/>
                  </a:lnTo>
                  <a:lnTo>
                    <a:pt x="0" y="47"/>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3" name="Freeform 127"/>
            <p:cNvSpPr>
              <a:spLocks/>
            </p:cNvSpPr>
            <p:nvPr/>
          </p:nvSpPr>
          <p:spPr bwMode="auto">
            <a:xfrm>
              <a:off x="1826769" y="1834182"/>
              <a:ext cx="67722" cy="110934"/>
            </a:xfrm>
            <a:custGeom>
              <a:avLst/>
              <a:gdLst>
                <a:gd name="T0" fmla="*/ 0 w 121"/>
                <a:gd name="T1" fmla="*/ 0 h 217"/>
                <a:gd name="T2" fmla="*/ 0 w 121"/>
                <a:gd name="T3" fmla="*/ 0 h 217"/>
                <a:gd name="T4" fmla="*/ 0 w 121"/>
                <a:gd name="T5" fmla="*/ 0 h 217"/>
                <a:gd name="T6" fmla="*/ 0 w 121"/>
                <a:gd name="T7" fmla="*/ 0 h 217"/>
                <a:gd name="T8" fmla="*/ 0 w 121"/>
                <a:gd name="T9" fmla="*/ 0 h 217"/>
                <a:gd name="T10" fmla="*/ 0 w 121"/>
                <a:gd name="T11" fmla="*/ 0 h 217"/>
                <a:gd name="T12" fmla="*/ 0 w 121"/>
                <a:gd name="T13" fmla="*/ 0 h 217"/>
                <a:gd name="T14" fmla="*/ 0 w 121"/>
                <a:gd name="T15" fmla="*/ 0 h 217"/>
                <a:gd name="T16" fmla="*/ 0 w 121"/>
                <a:gd name="T17" fmla="*/ 0 h 217"/>
                <a:gd name="T18" fmla="*/ 0 w 121"/>
                <a:gd name="T19" fmla="*/ 0 h 217"/>
                <a:gd name="T20" fmla="*/ 0 w 121"/>
                <a:gd name="T21" fmla="*/ 0 h 217"/>
                <a:gd name="T22" fmla="*/ 0 w 121"/>
                <a:gd name="T23" fmla="*/ 0 h 217"/>
                <a:gd name="T24" fmla="*/ 0 w 121"/>
                <a:gd name="T25" fmla="*/ 0 h 217"/>
                <a:gd name="T26" fmla="*/ 0 w 121"/>
                <a:gd name="T27" fmla="*/ 0 h 217"/>
                <a:gd name="T28" fmla="*/ 0 w 121"/>
                <a:gd name="T29" fmla="*/ 0 h 217"/>
                <a:gd name="T30" fmla="*/ 0 w 121"/>
                <a:gd name="T31" fmla="*/ 0 h 217"/>
                <a:gd name="T32" fmla="*/ 0 w 121"/>
                <a:gd name="T33" fmla="*/ 0 h 217"/>
                <a:gd name="T34" fmla="*/ 0 w 121"/>
                <a:gd name="T35" fmla="*/ 0 h 217"/>
                <a:gd name="T36" fmla="*/ 0 w 121"/>
                <a:gd name="T37" fmla="*/ 0 h 217"/>
                <a:gd name="T38" fmla="*/ 0 w 121"/>
                <a:gd name="T39" fmla="*/ 0 h 217"/>
                <a:gd name="T40" fmla="*/ 0 w 121"/>
                <a:gd name="T41" fmla="*/ 0 h 217"/>
                <a:gd name="T42" fmla="*/ 0 w 121"/>
                <a:gd name="T43" fmla="*/ 0 h 217"/>
                <a:gd name="T44" fmla="*/ 0 w 121"/>
                <a:gd name="T45" fmla="*/ 0 h 217"/>
                <a:gd name="T46" fmla="*/ 0 w 121"/>
                <a:gd name="T47" fmla="*/ 0 h 217"/>
                <a:gd name="T48" fmla="*/ 0 w 121"/>
                <a:gd name="T49" fmla="*/ 0 h 217"/>
                <a:gd name="T50" fmla="*/ 0 w 121"/>
                <a:gd name="T51" fmla="*/ 0 h 217"/>
                <a:gd name="T52" fmla="*/ 0 w 121"/>
                <a:gd name="T53" fmla="*/ 0 h 217"/>
                <a:gd name="T54" fmla="*/ 0 w 121"/>
                <a:gd name="T55" fmla="*/ 0 h 217"/>
                <a:gd name="T56" fmla="*/ 0 w 121"/>
                <a:gd name="T57" fmla="*/ 0 h 217"/>
                <a:gd name="T58" fmla="*/ 0 w 121"/>
                <a:gd name="T59" fmla="*/ 0 h 217"/>
                <a:gd name="T60" fmla="*/ 0 w 121"/>
                <a:gd name="T61" fmla="*/ 0 h 217"/>
                <a:gd name="T62" fmla="*/ 0 w 121"/>
                <a:gd name="T63" fmla="*/ 0 h 2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
                <a:gd name="T97" fmla="*/ 0 h 217"/>
                <a:gd name="T98" fmla="*/ 121 w 121"/>
                <a:gd name="T99" fmla="*/ 217 h 2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 h="217">
                  <a:moveTo>
                    <a:pt x="45" y="0"/>
                  </a:moveTo>
                  <a:lnTo>
                    <a:pt x="15" y="0"/>
                  </a:lnTo>
                  <a:lnTo>
                    <a:pt x="0" y="15"/>
                  </a:lnTo>
                  <a:lnTo>
                    <a:pt x="15" y="62"/>
                  </a:lnTo>
                  <a:lnTo>
                    <a:pt x="15" y="77"/>
                  </a:lnTo>
                  <a:lnTo>
                    <a:pt x="15" y="93"/>
                  </a:lnTo>
                  <a:lnTo>
                    <a:pt x="15" y="108"/>
                  </a:lnTo>
                  <a:lnTo>
                    <a:pt x="45" y="93"/>
                  </a:lnTo>
                  <a:lnTo>
                    <a:pt x="45" y="108"/>
                  </a:lnTo>
                  <a:lnTo>
                    <a:pt x="45" y="139"/>
                  </a:lnTo>
                  <a:lnTo>
                    <a:pt x="30" y="139"/>
                  </a:lnTo>
                  <a:lnTo>
                    <a:pt x="30" y="154"/>
                  </a:lnTo>
                  <a:lnTo>
                    <a:pt x="15" y="170"/>
                  </a:lnTo>
                  <a:lnTo>
                    <a:pt x="30" y="170"/>
                  </a:lnTo>
                  <a:lnTo>
                    <a:pt x="45" y="185"/>
                  </a:lnTo>
                  <a:lnTo>
                    <a:pt x="30" y="185"/>
                  </a:lnTo>
                  <a:lnTo>
                    <a:pt x="0" y="216"/>
                  </a:lnTo>
                  <a:lnTo>
                    <a:pt x="15" y="216"/>
                  </a:lnTo>
                  <a:lnTo>
                    <a:pt x="45" y="201"/>
                  </a:lnTo>
                  <a:lnTo>
                    <a:pt x="60" y="201"/>
                  </a:lnTo>
                  <a:lnTo>
                    <a:pt x="105" y="201"/>
                  </a:lnTo>
                  <a:lnTo>
                    <a:pt x="120" y="185"/>
                  </a:lnTo>
                  <a:lnTo>
                    <a:pt x="105" y="185"/>
                  </a:lnTo>
                  <a:lnTo>
                    <a:pt x="120" y="170"/>
                  </a:lnTo>
                  <a:lnTo>
                    <a:pt x="120" y="154"/>
                  </a:lnTo>
                  <a:lnTo>
                    <a:pt x="120" y="139"/>
                  </a:lnTo>
                  <a:lnTo>
                    <a:pt x="105" y="139"/>
                  </a:lnTo>
                  <a:lnTo>
                    <a:pt x="60" y="62"/>
                  </a:lnTo>
                  <a:lnTo>
                    <a:pt x="45" y="62"/>
                  </a:lnTo>
                  <a:lnTo>
                    <a:pt x="60" y="31"/>
                  </a:lnTo>
                  <a:lnTo>
                    <a:pt x="30" y="31"/>
                  </a:lnTo>
                  <a:lnTo>
                    <a:pt x="4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4" name="Freeform 128"/>
            <p:cNvSpPr>
              <a:spLocks/>
            </p:cNvSpPr>
            <p:nvPr/>
          </p:nvSpPr>
          <p:spPr bwMode="auto">
            <a:xfrm>
              <a:off x="1807807" y="1882298"/>
              <a:ext cx="18962" cy="14702"/>
            </a:xfrm>
            <a:custGeom>
              <a:avLst/>
              <a:gdLst>
                <a:gd name="T0" fmla="*/ 0 w 31"/>
                <a:gd name="T1" fmla="*/ 0 h 32"/>
                <a:gd name="T2" fmla="*/ 0 w 31"/>
                <a:gd name="T3" fmla="*/ 0 h 32"/>
                <a:gd name="T4" fmla="*/ 0 w 31"/>
                <a:gd name="T5" fmla="*/ 0 h 32"/>
                <a:gd name="T6" fmla="*/ 0 w 31"/>
                <a:gd name="T7" fmla="*/ 0 h 32"/>
                <a:gd name="T8" fmla="*/ 0 w 31"/>
                <a:gd name="T9" fmla="*/ 0 h 32"/>
                <a:gd name="T10" fmla="*/ 0 w 31"/>
                <a:gd name="T11" fmla="*/ 0 h 32"/>
                <a:gd name="T12" fmla="*/ 0 w 31"/>
                <a:gd name="T13" fmla="*/ 0 h 32"/>
                <a:gd name="T14" fmla="*/ 0 60000 65536"/>
                <a:gd name="T15" fmla="*/ 0 60000 65536"/>
                <a:gd name="T16" fmla="*/ 0 60000 65536"/>
                <a:gd name="T17" fmla="*/ 0 60000 65536"/>
                <a:gd name="T18" fmla="*/ 0 60000 65536"/>
                <a:gd name="T19" fmla="*/ 0 60000 65536"/>
                <a:gd name="T20" fmla="*/ 0 60000 65536"/>
                <a:gd name="T21" fmla="*/ 0 w 31"/>
                <a:gd name="T22" fmla="*/ 0 h 32"/>
                <a:gd name="T23" fmla="*/ 31 w 31"/>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2">
                  <a:moveTo>
                    <a:pt x="15" y="0"/>
                  </a:moveTo>
                  <a:lnTo>
                    <a:pt x="0" y="16"/>
                  </a:lnTo>
                  <a:lnTo>
                    <a:pt x="15" y="31"/>
                  </a:lnTo>
                  <a:lnTo>
                    <a:pt x="30" y="31"/>
                  </a:lnTo>
                  <a:lnTo>
                    <a:pt x="30" y="16"/>
                  </a:lnTo>
                  <a:lnTo>
                    <a:pt x="30" y="0"/>
                  </a:lnTo>
                  <a:lnTo>
                    <a:pt x="1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5" name="Freeform 129"/>
            <p:cNvSpPr>
              <a:spLocks/>
            </p:cNvSpPr>
            <p:nvPr/>
          </p:nvSpPr>
          <p:spPr bwMode="auto">
            <a:xfrm>
              <a:off x="1815934" y="1834182"/>
              <a:ext cx="12190" cy="9356"/>
            </a:xfrm>
            <a:custGeom>
              <a:avLst/>
              <a:gdLst>
                <a:gd name="T0" fmla="*/ 0 w 18"/>
                <a:gd name="T1" fmla="*/ 0 h 17"/>
                <a:gd name="T2" fmla="*/ 1 w 18"/>
                <a:gd name="T3" fmla="*/ 0 h 17"/>
                <a:gd name="T4" fmla="*/ 1 w 18"/>
                <a:gd name="T5" fmla="*/ 0 h 17"/>
                <a:gd name="T6" fmla="*/ 0 w 18"/>
                <a:gd name="T7" fmla="*/ 0 h 17"/>
                <a:gd name="T8" fmla="*/ 0 w 18"/>
                <a:gd name="T9" fmla="*/ 0 h 17"/>
                <a:gd name="T10" fmla="*/ 0 60000 65536"/>
                <a:gd name="T11" fmla="*/ 0 60000 65536"/>
                <a:gd name="T12" fmla="*/ 0 60000 65536"/>
                <a:gd name="T13" fmla="*/ 0 60000 65536"/>
                <a:gd name="T14" fmla="*/ 0 60000 65536"/>
                <a:gd name="T15" fmla="*/ 0 w 18"/>
                <a:gd name="T16" fmla="*/ 0 h 17"/>
                <a:gd name="T17" fmla="*/ 18 w 18"/>
                <a:gd name="T18" fmla="*/ 17 h 17"/>
              </a:gdLst>
              <a:ahLst/>
              <a:cxnLst>
                <a:cxn ang="T10">
                  <a:pos x="T0" y="T1"/>
                </a:cxn>
                <a:cxn ang="T11">
                  <a:pos x="T2" y="T3"/>
                </a:cxn>
                <a:cxn ang="T12">
                  <a:pos x="T4" y="T5"/>
                </a:cxn>
                <a:cxn ang="T13">
                  <a:pos x="T6" y="T7"/>
                </a:cxn>
                <a:cxn ang="T14">
                  <a:pos x="T8" y="T9"/>
                </a:cxn>
              </a:cxnLst>
              <a:rect l="T15" t="T16" r="T17" b="T18"/>
              <a:pathLst>
                <a:path w="18" h="17">
                  <a:moveTo>
                    <a:pt x="0" y="16"/>
                  </a:moveTo>
                  <a:lnTo>
                    <a:pt x="17" y="16"/>
                  </a:lnTo>
                  <a:lnTo>
                    <a:pt x="17" y="0"/>
                  </a:lnTo>
                  <a:lnTo>
                    <a:pt x="0" y="0"/>
                  </a:lnTo>
                  <a:lnTo>
                    <a:pt x="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6" name="Freeform 130"/>
            <p:cNvSpPr>
              <a:spLocks/>
            </p:cNvSpPr>
            <p:nvPr/>
          </p:nvSpPr>
          <p:spPr bwMode="auto">
            <a:xfrm>
              <a:off x="1780718" y="1882298"/>
              <a:ext cx="46051" cy="46779"/>
            </a:xfrm>
            <a:custGeom>
              <a:avLst/>
              <a:gdLst>
                <a:gd name="T0" fmla="*/ 0 w 77"/>
                <a:gd name="T1" fmla="*/ 0 h 94"/>
                <a:gd name="T2" fmla="*/ 0 w 77"/>
                <a:gd name="T3" fmla="*/ 0 h 94"/>
                <a:gd name="T4" fmla="*/ 0 w 77"/>
                <a:gd name="T5" fmla="*/ 0 h 94"/>
                <a:gd name="T6" fmla="*/ 0 w 77"/>
                <a:gd name="T7" fmla="*/ 0 h 94"/>
                <a:gd name="T8" fmla="*/ 0 w 77"/>
                <a:gd name="T9" fmla="*/ 0 h 94"/>
                <a:gd name="T10" fmla="*/ 0 w 77"/>
                <a:gd name="T11" fmla="*/ 0 h 94"/>
                <a:gd name="T12" fmla="*/ 0 w 77"/>
                <a:gd name="T13" fmla="*/ 0 h 94"/>
                <a:gd name="T14" fmla="*/ 0 w 77"/>
                <a:gd name="T15" fmla="*/ 0 h 94"/>
                <a:gd name="T16" fmla="*/ 0 w 77"/>
                <a:gd name="T17" fmla="*/ 0 h 94"/>
                <a:gd name="T18" fmla="*/ 0 w 77"/>
                <a:gd name="T19" fmla="*/ 0 h 94"/>
                <a:gd name="T20" fmla="*/ 0 w 77"/>
                <a:gd name="T21" fmla="*/ 0 h 94"/>
                <a:gd name="T22" fmla="*/ 0 w 77"/>
                <a:gd name="T23" fmla="*/ 0 h 94"/>
                <a:gd name="T24" fmla="*/ 0 w 77"/>
                <a:gd name="T25" fmla="*/ 0 h 94"/>
                <a:gd name="T26" fmla="*/ 0 w 77"/>
                <a:gd name="T27" fmla="*/ 0 h 94"/>
                <a:gd name="T28" fmla="*/ 0 w 77"/>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7"/>
                <a:gd name="T46" fmla="*/ 0 h 94"/>
                <a:gd name="T47" fmla="*/ 77 w 77"/>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7" h="94">
                  <a:moveTo>
                    <a:pt x="76" y="31"/>
                  </a:moveTo>
                  <a:lnTo>
                    <a:pt x="61" y="31"/>
                  </a:lnTo>
                  <a:lnTo>
                    <a:pt x="46" y="16"/>
                  </a:lnTo>
                  <a:lnTo>
                    <a:pt x="61" y="0"/>
                  </a:lnTo>
                  <a:lnTo>
                    <a:pt x="46" y="0"/>
                  </a:lnTo>
                  <a:lnTo>
                    <a:pt x="30" y="16"/>
                  </a:lnTo>
                  <a:lnTo>
                    <a:pt x="15" y="16"/>
                  </a:lnTo>
                  <a:lnTo>
                    <a:pt x="15" y="47"/>
                  </a:lnTo>
                  <a:lnTo>
                    <a:pt x="15" y="62"/>
                  </a:lnTo>
                  <a:lnTo>
                    <a:pt x="0" y="78"/>
                  </a:lnTo>
                  <a:lnTo>
                    <a:pt x="15" y="93"/>
                  </a:lnTo>
                  <a:lnTo>
                    <a:pt x="30" y="93"/>
                  </a:lnTo>
                  <a:lnTo>
                    <a:pt x="61" y="78"/>
                  </a:lnTo>
                  <a:lnTo>
                    <a:pt x="76" y="47"/>
                  </a:lnTo>
                  <a:lnTo>
                    <a:pt x="76" y="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27" name="Freeform 131"/>
            <p:cNvSpPr>
              <a:spLocks/>
            </p:cNvSpPr>
            <p:nvPr/>
          </p:nvSpPr>
          <p:spPr bwMode="auto">
            <a:xfrm>
              <a:off x="1964923" y="2448995"/>
              <a:ext cx="62305" cy="54799"/>
            </a:xfrm>
            <a:custGeom>
              <a:avLst/>
              <a:gdLst>
                <a:gd name="T0" fmla="*/ 0 w 105"/>
                <a:gd name="T1" fmla="*/ 0 h 109"/>
                <a:gd name="T2" fmla="*/ 0 w 105"/>
                <a:gd name="T3" fmla="*/ 0 h 109"/>
                <a:gd name="T4" fmla="*/ 0 w 105"/>
                <a:gd name="T5" fmla="*/ 0 h 109"/>
                <a:gd name="T6" fmla="*/ 0 w 105"/>
                <a:gd name="T7" fmla="*/ 0 h 109"/>
                <a:gd name="T8" fmla="*/ 0 w 105"/>
                <a:gd name="T9" fmla="*/ 0 h 109"/>
                <a:gd name="T10" fmla="*/ 0 w 105"/>
                <a:gd name="T11" fmla="*/ 0 h 109"/>
                <a:gd name="T12" fmla="*/ 0 w 105"/>
                <a:gd name="T13" fmla="*/ 0 h 109"/>
                <a:gd name="T14" fmla="*/ 0 w 105"/>
                <a:gd name="T15" fmla="*/ 0 h 109"/>
                <a:gd name="T16" fmla="*/ 0 w 105"/>
                <a:gd name="T17" fmla="*/ 0 h 109"/>
                <a:gd name="T18" fmla="*/ 0 w 105"/>
                <a:gd name="T19" fmla="*/ 0 h 109"/>
                <a:gd name="T20" fmla="*/ 0 w 105"/>
                <a:gd name="T21" fmla="*/ 0 h 109"/>
                <a:gd name="T22" fmla="*/ 0 w 105"/>
                <a:gd name="T23" fmla="*/ 0 h 10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09"/>
                <a:gd name="T38" fmla="*/ 105 w 105"/>
                <a:gd name="T39" fmla="*/ 109 h 10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09">
                  <a:moveTo>
                    <a:pt x="45" y="108"/>
                  </a:moveTo>
                  <a:lnTo>
                    <a:pt x="59" y="93"/>
                  </a:lnTo>
                  <a:lnTo>
                    <a:pt x="59" y="77"/>
                  </a:lnTo>
                  <a:lnTo>
                    <a:pt x="89" y="62"/>
                  </a:lnTo>
                  <a:lnTo>
                    <a:pt x="89" y="31"/>
                  </a:lnTo>
                  <a:lnTo>
                    <a:pt x="104" y="15"/>
                  </a:lnTo>
                  <a:lnTo>
                    <a:pt x="74" y="0"/>
                  </a:lnTo>
                  <a:lnTo>
                    <a:pt x="45" y="0"/>
                  </a:lnTo>
                  <a:lnTo>
                    <a:pt x="45" y="15"/>
                  </a:lnTo>
                  <a:lnTo>
                    <a:pt x="15" y="15"/>
                  </a:lnTo>
                  <a:lnTo>
                    <a:pt x="0" y="46"/>
                  </a:lnTo>
                  <a:lnTo>
                    <a:pt x="45" y="108"/>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28" name="Freeform 132"/>
            <p:cNvSpPr>
              <a:spLocks/>
            </p:cNvSpPr>
            <p:nvPr/>
          </p:nvSpPr>
          <p:spPr bwMode="auto">
            <a:xfrm>
              <a:off x="1973050" y="2448995"/>
              <a:ext cx="18962" cy="8019"/>
            </a:xfrm>
            <a:custGeom>
              <a:avLst/>
              <a:gdLst>
                <a:gd name="T0" fmla="*/ 0 w 32"/>
                <a:gd name="T1" fmla="*/ 0 h 17"/>
                <a:gd name="T2" fmla="*/ 0 w 32"/>
                <a:gd name="T3" fmla="*/ 0 h 17"/>
                <a:gd name="T4" fmla="*/ 0 w 32"/>
                <a:gd name="T5" fmla="*/ 0 h 17"/>
                <a:gd name="T6" fmla="*/ 0 w 32"/>
                <a:gd name="T7" fmla="*/ 0 h 17"/>
                <a:gd name="T8" fmla="*/ 0 w 32"/>
                <a:gd name="T9" fmla="*/ 0 h 17"/>
                <a:gd name="T10" fmla="*/ 0 60000 65536"/>
                <a:gd name="T11" fmla="*/ 0 60000 65536"/>
                <a:gd name="T12" fmla="*/ 0 60000 65536"/>
                <a:gd name="T13" fmla="*/ 0 60000 65536"/>
                <a:gd name="T14" fmla="*/ 0 60000 65536"/>
                <a:gd name="T15" fmla="*/ 0 w 32"/>
                <a:gd name="T16" fmla="*/ 0 h 17"/>
                <a:gd name="T17" fmla="*/ 32 w 32"/>
                <a:gd name="T18" fmla="*/ 17 h 17"/>
              </a:gdLst>
              <a:ahLst/>
              <a:cxnLst>
                <a:cxn ang="T10">
                  <a:pos x="T0" y="T1"/>
                </a:cxn>
                <a:cxn ang="T11">
                  <a:pos x="T2" y="T3"/>
                </a:cxn>
                <a:cxn ang="T12">
                  <a:pos x="T4" y="T5"/>
                </a:cxn>
                <a:cxn ang="T13">
                  <a:pos x="T6" y="T7"/>
                </a:cxn>
                <a:cxn ang="T14">
                  <a:pos x="T8" y="T9"/>
                </a:cxn>
              </a:cxnLst>
              <a:rect l="T15" t="T16" r="T17" b="T18"/>
              <a:pathLst>
                <a:path w="32" h="17">
                  <a:moveTo>
                    <a:pt x="0" y="16"/>
                  </a:moveTo>
                  <a:lnTo>
                    <a:pt x="31" y="16"/>
                  </a:lnTo>
                  <a:lnTo>
                    <a:pt x="31" y="0"/>
                  </a:lnTo>
                  <a:lnTo>
                    <a:pt x="0" y="0"/>
                  </a:lnTo>
                  <a:lnTo>
                    <a:pt x="0" y="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29" name="Freeform 133"/>
            <p:cNvSpPr>
              <a:spLocks/>
            </p:cNvSpPr>
            <p:nvPr/>
          </p:nvSpPr>
          <p:spPr bwMode="auto">
            <a:xfrm>
              <a:off x="1903973" y="2332715"/>
              <a:ext cx="123255" cy="92222"/>
            </a:xfrm>
            <a:custGeom>
              <a:avLst/>
              <a:gdLst>
                <a:gd name="T0" fmla="*/ 0 w 210"/>
                <a:gd name="T1" fmla="*/ 0 h 185"/>
                <a:gd name="T2" fmla="*/ 0 w 210"/>
                <a:gd name="T3" fmla="*/ 0 h 185"/>
                <a:gd name="T4" fmla="*/ 0 w 210"/>
                <a:gd name="T5" fmla="*/ 0 h 185"/>
                <a:gd name="T6" fmla="*/ 0 w 210"/>
                <a:gd name="T7" fmla="*/ 0 h 185"/>
                <a:gd name="T8" fmla="*/ 0 w 210"/>
                <a:gd name="T9" fmla="*/ 0 h 185"/>
                <a:gd name="T10" fmla="*/ 0 w 210"/>
                <a:gd name="T11" fmla="*/ 0 h 185"/>
                <a:gd name="T12" fmla="*/ 0 w 210"/>
                <a:gd name="T13" fmla="*/ 0 h 185"/>
                <a:gd name="T14" fmla="*/ 0 w 210"/>
                <a:gd name="T15" fmla="*/ 0 h 185"/>
                <a:gd name="T16" fmla="*/ 0 w 210"/>
                <a:gd name="T17" fmla="*/ 0 h 185"/>
                <a:gd name="T18" fmla="*/ 0 w 210"/>
                <a:gd name="T19" fmla="*/ 0 h 185"/>
                <a:gd name="T20" fmla="*/ 0 w 210"/>
                <a:gd name="T21" fmla="*/ 0 h 185"/>
                <a:gd name="T22" fmla="*/ 0 w 210"/>
                <a:gd name="T23" fmla="*/ 0 h 185"/>
                <a:gd name="T24" fmla="*/ 0 w 210"/>
                <a:gd name="T25" fmla="*/ 0 h 185"/>
                <a:gd name="T26" fmla="*/ 0 w 210"/>
                <a:gd name="T27" fmla="*/ 0 h 185"/>
                <a:gd name="T28" fmla="*/ 0 w 210"/>
                <a:gd name="T29" fmla="*/ 0 h 185"/>
                <a:gd name="T30" fmla="*/ 0 w 210"/>
                <a:gd name="T31" fmla="*/ 0 h 185"/>
                <a:gd name="T32" fmla="*/ 0 w 210"/>
                <a:gd name="T33" fmla="*/ 0 h 185"/>
                <a:gd name="T34" fmla="*/ 0 w 210"/>
                <a:gd name="T35" fmla="*/ 0 h 185"/>
                <a:gd name="T36" fmla="*/ 0 w 210"/>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0"/>
                <a:gd name="T58" fmla="*/ 0 h 185"/>
                <a:gd name="T59" fmla="*/ 210 w 210"/>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0" h="185">
                  <a:moveTo>
                    <a:pt x="105" y="184"/>
                  </a:moveTo>
                  <a:lnTo>
                    <a:pt x="105" y="153"/>
                  </a:lnTo>
                  <a:lnTo>
                    <a:pt x="134" y="138"/>
                  </a:lnTo>
                  <a:lnTo>
                    <a:pt x="149" y="138"/>
                  </a:lnTo>
                  <a:lnTo>
                    <a:pt x="179" y="92"/>
                  </a:lnTo>
                  <a:lnTo>
                    <a:pt x="209" y="46"/>
                  </a:lnTo>
                  <a:lnTo>
                    <a:pt x="209" y="15"/>
                  </a:lnTo>
                  <a:lnTo>
                    <a:pt x="179" y="0"/>
                  </a:lnTo>
                  <a:lnTo>
                    <a:pt x="134" y="0"/>
                  </a:lnTo>
                  <a:lnTo>
                    <a:pt x="105" y="15"/>
                  </a:lnTo>
                  <a:lnTo>
                    <a:pt x="30" y="0"/>
                  </a:lnTo>
                  <a:lnTo>
                    <a:pt x="15" y="31"/>
                  </a:lnTo>
                  <a:lnTo>
                    <a:pt x="15" y="61"/>
                  </a:lnTo>
                  <a:lnTo>
                    <a:pt x="0" y="92"/>
                  </a:lnTo>
                  <a:lnTo>
                    <a:pt x="0" y="138"/>
                  </a:lnTo>
                  <a:lnTo>
                    <a:pt x="30" y="138"/>
                  </a:lnTo>
                  <a:lnTo>
                    <a:pt x="45" y="184"/>
                  </a:lnTo>
                  <a:lnTo>
                    <a:pt x="75" y="184"/>
                  </a:lnTo>
                  <a:lnTo>
                    <a:pt x="105" y="184"/>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30" name="Freeform 134"/>
            <p:cNvSpPr>
              <a:spLocks/>
            </p:cNvSpPr>
            <p:nvPr/>
          </p:nvSpPr>
          <p:spPr bwMode="auto">
            <a:xfrm>
              <a:off x="1886365" y="2347417"/>
              <a:ext cx="27089" cy="56135"/>
            </a:xfrm>
            <a:custGeom>
              <a:avLst/>
              <a:gdLst>
                <a:gd name="T0" fmla="*/ 0 w 46"/>
                <a:gd name="T1" fmla="*/ 0 h 108"/>
                <a:gd name="T2" fmla="*/ 0 w 46"/>
                <a:gd name="T3" fmla="*/ 0 h 108"/>
                <a:gd name="T4" fmla="*/ 0 w 46"/>
                <a:gd name="T5" fmla="*/ 0 h 108"/>
                <a:gd name="T6" fmla="*/ 0 w 46"/>
                <a:gd name="T7" fmla="*/ 0 h 108"/>
                <a:gd name="T8" fmla="*/ 0 w 46"/>
                <a:gd name="T9" fmla="*/ 0 h 108"/>
                <a:gd name="T10" fmla="*/ 0 w 46"/>
                <a:gd name="T11" fmla="*/ 0 h 108"/>
                <a:gd name="T12" fmla="*/ 0 w 46"/>
                <a:gd name="T13" fmla="*/ 0 h 108"/>
                <a:gd name="T14" fmla="*/ 0 w 46"/>
                <a:gd name="T15" fmla="*/ 0 h 108"/>
                <a:gd name="T16" fmla="*/ 0 w 46"/>
                <a:gd name="T17" fmla="*/ 0 h 1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8"/>
                <a:gd name="T29" fmla="*/ 46 w 46"/>
                <a:gd name="T30" fmla="*/ 108 h 1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8">
                  <a:moveTo>
                    <a:pt x="30" y="107"/>
                  </a:moveTo>
                  <a:lnTo>
                    <a:pt x="30" y="61"/>
                  </a:lnTo>
                  <a:lnTo>
                    <a:pt x="45" y="31"/>
                  </a:lnTo>
                  <a:lnTo>
                    <a:pt x="45" y="0"/>
                  </a:lnTo>
                  <a:lnTo>
                    <a:pt x="15" y="0"/>
                  </a:lnTo>
                  <a:lnTo>
                    <a:pt x="15" y="15"/>
                  </a:lnTo>
                  <a:lnTo>
                    <a:pt x="0" y="31"/>
                  </a:lnTo>
                  <a:lnTo>
                    <a:pt x="15" y="107"/>
                  </a:lnTo>
                  <a:lnTo>
                    <a:pt x="30" y="10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31" name="Freeform 135"/>
            <p:cNvSpPr>
              <a:spLocks/>
            </p:cNvSpPr>
            <p:nvPr/>
          </p:nvSpPr>
          <p:spPr bwMode="auto">
            <a:xfrm>
              <a:off x="1876884" y="2355437"/>
              <a:ext cx="17608" cy="48116"/>
            </a:xfrm>
            <a:custGeom>
              <a:avLst/>
              <a:gdLst>
                <a:gd name="T0" fmla="*/ 0 w 32"/>
                <a:gd name="T1" fmla="*/ 0 h 93"/>
                <a:gd name="T2" fmla="*/ 0 w 32"/>
                <a:gd name="T3" fmla="*/ 0 h 93"/>
                <a:gd name="T4" fmla="*/ 0 w 32"/>
                <a:gd name="T5" fmla="*/ 0 h 93"/>
                <a:gd name="T6" fmla="*/ 0 w 32"/>
                <a:gd name="T7" fmla="*/ 0 h 93"/>
                <a:gd name="T8" fmla="*/ 0 w 32"/>
                <a:gd name="T9" fmla="*/ 0 h 93"/>
                <a:gd name="T10" fmla="*/ 0 60000 65536"/>
                <a:gd name="T11" fmla="*/ 0 60000 65536"/>
                <a:gd name="T12" fmla="*/ 0 60000 65536"/>
                <a:gd name="T13" fmla="*/ 0 60000 65536"/>
                <a:gd name="T14" fmla="*/ 0 60000 65536"/>
                <a:gd name="T15" fmla="*/ 0 w 32"/>
                <a:gd name="T16" fmla="*/ 0 h 93"/>
                <a:gd name="T17" fmla="*/ 32 w 32"/>
                <a:gd name="T18" fmla="*/ 93 h 93"/>
              </a:gdLst>
              <a:ahLst/>
              <a:cxnLst>
                <a:cxn ang="T10">
                  <a:pos x="T0" y="T1"/>
                </a:cxn>
                <a:cxn ang="T11">
                  <a:pos x="T2" y="T3"/>
                </a:cxn>
                <a:cxn ang="T12">
                  <a:pos x="T4" y="T5"/>
                </a:cxn>
                <a:cxn ang="T13">
                  <a:pos x="T6" y="T7"/>
                </a:cxn>
                <a:cxn ang="T14">
                  <a:pos x="T8" y="T9"/>
                </a:cxn>
              </a:cxnLst>
              <a:rect l="T15" t="T16" r="T17" b="T18"/>
              <a:pathLst>
                <a:path w="32" h="93">
                  <a:moveTo>
                    <a:pt x="31" y="92"/>
                  </a:moveTo>
                  <a:lnTo>
                    <a:pt x="16" y="15"/>
                  </a:lnTo>
                  <a:lnTo>
                    <a:pt x="0" y="0"/>
                  </a:lnTo>
                  <a:lnTo>
                    <a:pt x="16" y="92"/>
                  </a:lnTo>
                  <a:lnTo>
                    <a:pt x="31" y="9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32" name="Freeform 136"/>
            <p:cNvSpPr>
              <a:spLocks/>
            </p:cNvSpPr>
            <p:nvPr/>
          </p:nvSpPr>
          <p:spPr bwMode="auto">
            <a:xfrm>
              <a:off x="1843023" y="2355437"/>
              <a:ext cx="43342" cy="62818"/>
            </a:xfrm>
            <a:custGeom>
              <a:avLst/>
              <a:gdLst>
                <a:gd name="T0" fmla="*/ 0 w 75"/>
                <a:gd name="T1" fmla="*/ 0 h 124"/>
                <a:gd name="T2" fmla="*/ 0 w 75"/>
                <a:gd name="T3" fmla="*/ 0 h 124"/>
                <a:gd name="T4" fmla="*/ 0 w 75"/>
                <a:gd name="T5" fmla="*/ 0 h 124"/>
                <a:gd name="T6" fmla="*/ 0 w 75"/>
                <a:gd name="T7" fmla="*/ 0 h 124"/>
                <a:gd name="T8" fmla="*/ 0 w 75"/>
                <a:gd name="T9" fmla="*/ 0 h 124"/>
                <a:gd name="T10" fmla="*/ 0 w 75"/>
                <a:gd name="T11" fmla="*/ 0 h 124"/>
                <a:gd name="T12" fmla="*/ 0 w 75"/>
                <a:gd name="T13" fmla="*/ 0 h 124"/>
                <a:gd name="T14" fmla="*/ 0 w 75"/>
                <a:gd name="T15" fmla="*/ 0 h 124"/>
                <a:gd name="T16" fmla="*/ 0 60000 65536"/>
                <a:gd name="T17" fmla="*/ 0 60000 65536"/>
                <a:gd name="T18" fmla="*/ 0 60000 65536"/>
                <a:gd name="T19" fmla="*/ 0 60000 65536"/>
                <a:gd name="T20" fmla="*/ 0 60000 65536"/>
                <a:gd name="T21" fmla="*/ 0 60000 65536"/>
                <a:gd name="T22" fmla="*/ 0 60000 65536"/>
                <a:gd name="T23" fmla="*/ 0 60000 65536"/>
                <a:gd name="T24" fmla="*/ 0 w 75"/>
                <a:gd name="T25" fmla="*/ 0 h 124"/>
                <a:gd name="T26" fmla="*/ 75 w 75"/>
                <a:gd name="T27" fmla="*/ 124 h 1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5" h="124">
                  <a:moveTo>
                    <a:pt x="74" y="92"/>
                  </a:moveTo>
                  <a:lnTo>
                    <a:pt x="59" y="0"/>
                  </a:lnTo>
                  <a:lnTo>
                    <a:pt x="0" y="15"/>
                  </a:lnTo>
                  <a:lnTo>
                    <a:pt x="0" y="46"/>
                  </a:lnTo>
                  <a:lnTo>
                    <a:pt x="0" y="92"/>
                  </a:lnTo>
                  <a:lnTo>
                    <a:pt x="0" y="123"/>
                  </a:lnTo>
                  <a:lnTo>
                    <a:pt x="30" y="123"/>
                  </a:lnTo>
                  <a:lnTo>
                    <a:pt x="74" y="9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33" name="Freeform 137"/>
            <p:cNvSpPr>
              <a:spLocks/>
            </p:cNvSpPr>
            <p:nvPr/>
          </p:nvSpPr>
          <p:spPr bwMode="auto">
            <a:xfrm>
              <a:off x="1876884" y="2239157"/>
              <a:ext cx="150343" cy="109597"/>
            </a:xfrm>
            <a:custGeom>
              <a:avLst/>
              <a:gdLst>
                <a:gd name="T0" fmla="*/ 0 w 255"/>
                <a:gd name="T1" fmla="*/ 0 h 217"/>
                <a:gd name="T2" fmla="*/ 0 w 255"/>
                <a:gd name="T3" fmla="*/ 0 h 217"/>
                <a:gd name="T4" fmla="*/ 0 w 255"/>
                <a:gd name="T5" fmla="*/ 0 h 217"/>
                <a:gd name="T6" fmla="*/ 0 w 255"/>
                <a:gd name="T7" fmla="*/ 0 h 217"/>
                <a:gd name="T8" fmla="*/ 0 w 255"/>
                <a:gd name="T9" fmla="*/ 0 h 217"/>
                <a:gd name="T10" fmla="*/ 0 w 255"/>
                <a:gd name="T11" fmla="*/ 0 h 217"/>
                <a:gd name="T12" fmla="*/ 0 w 255"/>
                <a:gd name="T13" fmla="*/ 0 h 217"/>
                <a:gd name="T14" fmla="*/ 0 w 255"/>
                <a:gd name="T15" fmla="*/ 0 h 217"/>
                <a:gd name="T16" fmla="*/ 0 w 255"/>
                <a:gd name="T17" fmla="*/ 0 h 217"/>
                <a:gd name="T18" fmla="*/ 0 w 255"/>
                <a:gd name="T19" fmla="*/ 0 h 217"/>
                <a:gd name="T20" fmla="*/ 0 w 255"/>
                <a:gd name="T21" fmla="*/ 0 h 217"/>
                <a:gd name="T22" fmla="*/ 0 w 255"/>
                <a:gd name="T23" fmla="*/ 0 h 217"/>
                <a:gd name="T24" fmla="*/ 0 w 255"/>
                <a:gd name="T25" fmla="*/ 0 h 217"/>
                <a:gd name="T26" fmla="*/ 0 w 255"/>
                <a:gd name="T27" fmla="*/ 0 h 217"/>
                <a:gd name="T28" fmla="*/ 0 w 255"/>
                <a:gd name="T29" fmla="*/ 0 h 217"/>
                <a:gd name="T30" fmla="*/ 0 w 255"/>
                <a:gd name="T31" fmla="*/ 0 h 217"/>
                <a:gd name="T32" fmla="*/ 0 w 255"/>
                <a:gd name="T33" fmla="*/ 0 h 217"/>
                <a:gd name="T34" fmla="*/ 0 w 255"/>
                <a:gd name="T35" fmla="*/ 0 h 217"/>
                <a:gd name="T36" fmla="*/ 0 w 255"/>
                <a:gd name="T37" fmla="*/ 0 h 217"/>
                <a:gd name="T38" fmla="*/ 0 w 255"/>
                <a:gd name="T39" fmla="*/ 0 h 217"/>
                <a:gd name="T40" fmla="*/ 0 w 255"/>
                <a:gd name="T41" fmla="*/ 0 h 2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217"/>
                <a:gd name="T65" fmla="*/ 255 w 255"/>
                <a:gd name="T66" fmla="*/ 217 h 2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217">
                  <a:moveTo>
                    <a:pt x="224" y="0"/>
                  </a:moveTo>
                  <a:lnTo>
                    <a:pt x="120" y="46"/>
                  </a:lnTo>
                  <a:lnTo>
                    <a:pt x="105" y="62"/>
                  </a:lnTo>
                  <a:lnTo>
                    <a:pt x="75" y="77"/>
                  </a:lnTo>
                  <a:lnTo>
                    <a:pt x="75" y="139"/>
                  </a:lnTo>
                  <a:lnTo>
                    <a:pt x="60" y="154"/>
                  </a:lnTo>
                  <a:lnTo>
                    <a:pt x="0" y="154"/>
                  </a:lnTo>
                  <a:lnTo>
                    <a:pt x="15" y="201"/>
                  </a:lnTo>
                  <a:lnTo>
                    <a:pt x="30" y="216"/>
                  </a:lnTo>
                  <a:lnTo>
                    <a:pt x="60" y="216"/>
                  </a:lnTo>
                  <a:lnTo>
                    <a:pt x="75" y="185"/>
                  </a:lnTo>
                  <a:lnTo>
                    <a:pt x="149" y="201"/>
                  </a:lnTo>
                  <a:lnTo>
                    <a:pt x="179" y="185"/>
                  </a:lnTo>
                  <a:lnTo>
                    <a:pt x="224" y="185"/>
                  </a:lnTo>
                  <a:lnTo>
                    <a:pt x="239" y="185"/>
                  </a:lnTo>
                  <a:lnTo>
                    <a:pt x="239" y="154"/>
                  </a:lnTo>
                  <a:lnTo>
                    <a:pt x="254" y="139"/>
                  </a:lnTo>
                  <a:lnTo>
                    <a:pt x="254" y="62"/>
                  </a:lnTo>
                  <a:lnTo>
                    <a:pt x="254" y="46"/>
                  </a:lnTo>
                  <a:lnTo>
                    <a:pt x="254" y="15"/>
                  </a:lnTo>
                  <a:lnTo>
                    <a:pt x="224"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34" name="Freeform 138"/>
            <p:cNvSpPr>
              <a:spLocks/>
            </p:cNvSpPr>
            <p:nvPr/>
          </p:nvSpPr>
          <p:spPr bwMode="auto">
            <a:xfrm>
              <a:off x="2006911" y="2239157"/>
              <a:ext cx="113773" cy="156376"/>
            </a:xfrm>
            <a:custGeom>
              <a:avLst/>
              <a:gdLst>
                <a:gd name="T0" fmla="*/ 0 w 194"/>
                <a:gd name="T1" fmla="*/ 0 h 309"/>
                <a:gd name="T2" fmla="*/ 0 w 194"/>
                <a:gd name="T3" fmla="*/ 0 h 309"/>
                <a:gd name="T4" fmla="*/ 0 w 194"/>
                <a:gd name="T5" fmla="*/ 0 h 309"/>
                <a:gd name="T6" fmla="*/ 0 w 194"/>
                <a:gd name="T7" fmla="*/ 0 h 309"/>
                <a:gd name="T8" fmla="*/ 0 w 194"/>
                <a:gd name="T9" fmla="*/ 0 h 309"/>
                <a:gd name="T10" fmla="*/ 0 w 194"/>
                <a:gd name="T11" fmla="*/ 0 h 309"/>
                <a:gd name="T12" fmla="*/ 0 w 194"/>
                <a:gd name="T13" fmla="*/ 0 h 309"/>
                <a:gd name="T14" fmla="*/ 0 w 194"/>
                <a:gd name="T15" fmla="*/ 0 h 309"/>
                <a:gd name="T16" fmla="*/ 0 w 194"/>
                <a:gd name="T17" fmla="*/ 0 h 309"/>
                <a:gd name="T18" fmla="*/ 0 w 194"/>
                <a:gd name="T19" fmla="*/ 0 h 309"/>
                <a:gd name="T20" fmla="*/ 0 w 194"/>
                <a:gd name="T21" fmla="*/ 0 h 309"/>
                <a:gd name="T22" fmla="*/ 0 w 194"/>
                <a:gd name="T23" fmla="*/ 0 h 309"/>
                <a:gd name="T24" fmla="*/ 0 w 194"/>
                <a:gd name="T25" fmla="*/ 0 h 309"/>
                <a:gd name="T26" fmla="*/ 0 w 194"/>
                <a:gd name="T27" fmla="*/ 0 h 309"/>
                <a:gd name="T28" fmla="*/ 0 w 194"/>
                <a:gd name="T29" fmla="*/ 0 h 309"/>
                <a:gd name="T30" fmla="*/ 0 w 194"/>
                <a:gd name="T31" fmla="*/ 0 h 309"/>
                <a:gd name="T32" fmla="*/ 0 w 194"/>
                <a:gd name="T33" fmla="*/ 0 h 309"/>
                <a:gd name="T34" fmla="*/ 0 w 194"/>
                <a:gd name="T35" fmla="*/ 0 h 309"/>
                <a:gd name="T36" fmla="*/ 0 w 194"/>
                <a:gd name="T37" fmla="*/ 0 h 309"/>
                <a:gd name="T38" fmla="*/ 0 w 194"/>
                <a:gd name="T39" fmla="*/ 0 h 309"/>
                <a:gd name="T40" fmla="*/ 0 w 194"/>
                <a:gd name="T41" fmla="*/ 0 h 309"/>
                <a:gd name="T42" fmla="*/ 0 w 194"/>
                <a:gd name="T43" fmla="*/ 0 h 3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309"/>
                <a:gd name="T68" fmla="*/ 194 w 194"/>
                <a:gd name="T69" fmla="*/ 309 h 3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309">
                  <a:moveTo>
                    <a:pt x="193" y="77"/>
                  </a:moveTo>
                  <a:lnTo>
                    <a:pt x="45" y="0"/>
                  </a:lnTo>
                  <a:lnTo>
                    <a:pt x="30" y="15"/>
                  </a:lnTo>
                  <a:lnTo>
                    <a:pt x="30" y="46"/>
                  </a:lnTo>
                  <a:lnTo>
                    <a:pt x="30" y="62"/>
                  </a:lnTo>
                  <a:lnTo>
                    <a:pt x="30" y="139"/>
                  </a:lnTo>
                  <a:lnTo>
                    <a:pt x="15" y="154"/>
                  </a:lnTo>
                  <a:lnTo>
                    <a:pt x="15" y="185"/>
                  </a:lnTo>
                  <a:lnTo>
                    <a:pt x="0" y="185"/>
                  </a:lnTo>
                  <a:lnTo>
                    <a:pt x="30" y="200"/>
                  </a:lnTo>
                  <a:lnTo>
                    <a:pt x="45" y="262"/>
                  </a:lnTo>
                  <a:lnTo>
                    <a:pt x="15" y="277"/>
                  </a:lnTo>
                  <a:lnTo>
                    <a:pt x="45" y="308"/>
                  </a:lnTo>
                  <a:lnTo>
                    <a:pt x="134" y="277"/>
                  </a:lnTo>
                  <a:lnTo>
                    <a:pt x="163" y="246"/>
                  </a:lnTo>
                  <a:lnTo>
                    <a:pt x="178" y="231"/>
                  </a:lnTo>
                  <a:lnTo>
                    <a:pt x="148" y="216"/>
                  </a:lnTo>
                  <a:lnTo>
                    <a:pt x="163" y="185"/>
                  </a:lnTo>
                  <a:lnTo>
                    <a:pt x="163" y="169"/>
                  </a:lnTo>
                  <a:lnTo>
                    <a:pt x="163" y="139"/>
                  </a:lnTo>
                  <a:lnTo>
                    <a:pt x="193" y="154"/>
                  </a:lnTo>
                  <a:lnTo>
                    <a:pt x="193" y="7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35" name="Line 139"/>
            <p:cNvSpPr>
              <a:spLocks noChangeShapeType="1"/>
            </p:cNvSpPr>
            <p:nvPr/>
          </p:nvSpPr>
          <p:spPr bwMode="auto">
            <a:xfrm>
              <a:off x="1956796" y="2457015"/>
              <a:ext cx="0" cy="6683"/>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536" name="Line 140"/>
            <p:cNvSpPr>
              <a:spLocks noChangeShapeType="1"/>
            </p:cNvSpPr>
            <p:nvPr/>
          </p:nvSpPr>
          <p:spPr bwMode="auto">
            <a:xfrm>
              <a:off x="1928353" y="1942443"/>
              <a:ext cx="9481" cy="0"/>
            </a:xfrm>
            <a:prstGeom prst="line">
              <a:avLst/>
            </a:prstGeom>
            <a:noFill/>
            <a:ln w="3175" cap="rnd">
              <a:solidFill>
                <a:schemeClr val="bg1"/>
              </a:solidFill>
              <a:round/>
              <a:headEnd/>
              <a:tailEnd/>
            </a:ln>
            <a:extLst>
              <a:ext uri="{909E8E84-426E-40DD-AFC4-6F175D3DCCD1}">
                <a14:hiddenFill xmlns:a14="http://schemas.microsoft.com/office/drawing/2010/main">
                  <a:noFill/>
                </a14:hiddenFill>
              </a:ext>
            </a:extLst>
          </p:spPr>
          <p:txBody>
            <a:bodyPr/>
            <a:lstStyle/>
            <a:p>
              <a:endParaRPr lang="en-GB" dirty="0">
                <a:solidFill>
                  <a:prstClr val="black"/>
                </a:solidFill>
              </a:endParaRPr>
            </a:p>
          </p:txBody>
        </p:sp>
        <p:sp>
          <p:nvSpPr>
            <p:cNvPr id="537" name="Freeform 141"/>
            <p:cNvSpPr>
              <a:spLocks/>
            </p:cNvSpPr>
            <p:nvPr/>
          </p:nvSpPr>
          <p:spPr bwMode="auto">
            <a:xfrm>
              <a:off x="1928353" y="1888981"/>
              <a:ext cx="78558" cy="85539"/>
            </a:xfrm>
            <a:custGeom>
              <a:avLst/>
              <a:gdLst>
                <a:gd name="T0" fmla="*/ 0 w 135"/>
                <a:gd name="T1" fmla="*/ 0 h 170"/>
                <a:gd name="T2" fmla="*/ 0 w 135"/>
                <a:gd name="T3" fmla="*/ 0 h 170"/>
                <a:gd name="T4" fmla="*/ 0 w 135"/>
                <a:gd name="T5" fmla="*/ 0 h 170"/>
                <a:gd name="T6" fmla="*/ 0 w 135"/>
                <a:gd name="T7" fmla="*/ 0 h 170"/>
                <a:gd name="T8" fmla="*/ 0 w 135"/>
                <a:gd name="T9" fmla="*/ 0 h 170"/>
                <a:gd name="T10" fmla="*/ 0 w 135"/>
                <a:gd name="T11" fmla="*/ 0 h 170"/>
                <a:gd name="T12" fmla="*/ 0 w 135"/>
                <a:gd name="T13" fmla="*/ 0 h 170"/>
                <a:gd name="T14" fmla="*/ 0 w 135"/>
                <a:gd name="T15" fmla="*/ 0 h 170"/>
                <a:gd name="T16" fmla="*/ 0 w 135"/>
                <a:gd name="T17" fmla="*/ 0 h 170"/>
                <a:gd name="T18" fmla="*/ 0 w 135"/>
                <a:gd name="T19" fmla="*/ 0 h 170"/>
                <a:gd name="T20" fmla="*/ 0 w 135"/>
                <a:gd name="T21" fmla="*/ 0 h 170"/>
                <a:gd name="T22" fmla="*/ 0 w 135"/>
                <a:gd name="T23" fmla="*/ 0 h 170"/>
                <a:gd name="T24" fmla="*/ 0 w 135"/>
                <a:gd name="T25" fmla="*/ 0 h 170"/>
                <a:gd name="T26" fmla="*/ 0 w 135"/>
                <a:gd name="T27" fmla="*/ 0 h 170"/>
                <a:gd name="T28" fmla="*/ 0 w 135"/>
                <a:gd name="T29" fmla="*/ 0 h 170"/>
                <a:gd name="T30" fmla="*/ 0 w 135"/>
                <a:gd name="T31" fmla="*/ 0 h 170"/>
                <a:gd name="T32" fmla="*/ 0 w 135"/>
                <a:gd name="T33" fmla="*/ 0 h 170"/>
                <a:gd name="T34" fmla="*/ 0 w 135"/>
                <a:gd name="T35" fmla="*/ 0 h 170"/>
                <a:gd name="T36" fmla="*/ 0 w 135"/>
                <a:gd name="T37" fmla="*/ 0 h 170"/>
                <a:gd name="T38" fmla="*/ 0 w 135"/>
                <a:gd name="T39" fmla="*/ 0 h 170"/>
                <a:gd name="T40" fmla="*/ 0 w 135"/>
                <a:gd name="T41" fmla="*/ 0 h 170"/>
                <a:gd name="T42" fmla="*/ 0 w 135"/>
                <a:gd name="T43" fmla="*/ 0 h 170"/>
                <a:gd name="T44" fmla="*/ 0 w 135"/>
                <a:gd name="T45" fmla="*/ 0 h 170"/>
                <a:gd name="T46" fmla="*/ 0 w 135"/>
                <a:gd name="T47" fmla="*/ 0 h 1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5"/>
                <a:gd name="T73" fmla="*/ 0 h 170"/>
                <a:gd name="T74" fmla="*/ 135 w 135"/>
                <a:gd name="T75" fmla="*/ 170 h 1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5" h="170">
                  <a:moveTo>
                    <a:pt x="74" y="169"/>
                  </a:moveTo>
                  <a:lnTo>
                    <a:pt x="45" y="154"/>
                  </a:lnTo>
                  <a:lnTo>
                    <a:pt x="45" y="138"/>
                  </a:lnTo>
                  <a:lnTo>
                    <a:pt x="15" y="108"/>
                  </a:lnTo>
                  <a:lnTo>
                    <a:pt x="0" y="108"/>
                  </a:lnTo>
                  <a:lnTo>
                    <a:pt x="15" y="92"/>
                  </a:lnTo>
                  <a:lnTo>
                    <a:pt x="15" y="77"/>
                  </a:lnTo>
                  <a:lnTo>
                    <a:pt x="30" y="46"/>
                  </a:lnTo>
                  <a:lnTo>
                    <a:pt x="30" y="31"/>
                  </a:lnTo>
                  <a:lnTo>
                    <a:pt x="45" y="15"/>
                  </a:lnTo>
                  <a:lnTo>
                    <a:pt x="60" y="0"/>
                  </a:lnTo>
                  <a:lnTo>
                    <a:pt x="74" y="0"/>
                  </a:lnTo>
                  <a:lnTo>
                    <a:pt x="89" y="15"/>
                  </a:lnTo>
                  <a:lnTo>
                    <a:pt x="89" y="31"/>
                  </a:lnTo>
                  <a:lnTo>
                    <a:pt x="89" y="46"/>
                  </a:lnTo>
                  <a:lnTo>
                    <a:pt x="74" y="61"/>
                  </a:lnTo>
                  <a:lnTo>
                    <a:pt x="74" y="77"/>
                  </a:lnTo>
                  <a:lnTo>
                    <a:pt x="74" y="92"/>
                  </a:lnTo>
                  <a:lnTo>
                    <a:pt x="89" y="92"/>
                  </a:lnTo>
                  <a:lnTo>
                    <a:pt x="119" y="108"/>
                  </a:lnTo>
                  <a:lnTo>
                    <a:pt x="134" y="138"/>
                  </a:lnTo>
                  <a:lnTo>
                    <a:pt x="134" y="154"/>
                  </a:lnTo>
                  <a:lnTo>
                    <a:pt x="89" y="154"/>
                  </a:lnTo>
                  <a:lnTo>
                    <a:pt x="74" y="169"/>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38" name="Freeform 142"/>
            <p:cNvSpPr>
              <a:spLocks/>
            </p:cNvSpPr>
            <p:nvPr/>
          </p:nvSpPr>
          <p:spPr bwMode="auto">
            <a:xfrm>
              <a:off x="1998784" y="1927741"/>
              <a:ext cx="96166" cy="40097"/>
            </a:xfrm>
            <a:custGeom>
              <a:avLst/>
              <a:gdLst>
                <a:gd name="T0" fmla="*/ 0 w 165"/>
                <a:gd name="T1" fmla="*/ 0 h 78"/>
                <a:gd name="T2" fmla="*/ 0 w 165"/>
                <a:gd name="T3" fmla="*/ 0 h 78"/>
                <a:gd name="T4" fmla="*/ 0 w 165"/>
                <a:gd name="T5" fmla="*/ 0 h 78"/>
                <a:gd name="T6" fmla="*/ 0 w 165"/>
                <a:gd name="T7" fmla="*/ 0 h 78"/>
                <a:gd name="T8" fmla="*/ 0 w 165"/>
                <a:gd name="T9" fmla="*/ 0 h 78"/>
                <a:gd name="T10" fmla="*/ 0 w 165"/>
                <a:gd name="T11" fmla="*/ 0 h 78"/>
                <a:gd name="T12" fmla="*/ 0 w 165"/>
                <a:gd name="T13" fmla="*/ 0 h 78"/>
                <a:gd name="T14" fmla="*/ 0 w 165"/>
                <a:gd name="T15" fmla="*/ 0 h 78"/>
                <a:gd name="T16" fmla="*/ 0 w 165"/>
                <a:gd name="T17" fmla="*/ 0 h 78"/>
                <a:gd name="T18" fmla="*/ 0 w 165"/>
                <a:gd name="T19" fmla="*/ 0 h 78"/>
                <a:gd name="T20" fmla="*/ 0 w 165"/>
                <a:gd name="T21" fmla="*/ 0 h 78"/>
                <a:gd name="T22" fmla="*/ 0 w 165"/>
                <a:gd name="T23" fmla="*/ 0 h 78"/>
                <a:gd name="T24" fmla="*/ 0 w 165"/>
                <a:gd name="T25" fmla="*/ 0 h 78"/>
                <a:gd name="T26" fmla="*/ 0 w 165"/>
                <a:gd name="T27" fmla="*/ 0 h 78"/>
                <a:gd name="T28" fmla="*/ 0 w 165"/>
                <a:gd name="T29" fmla="*/ 0 h 78"/>
                <a:gd name="T30" fmla="*/ 0 w 165"/>
                <a:gd name="T31" fmla="*/ 0 h 78"/>
                <a:gd name="T32" fmla="*/ 0 w 165"/>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5"/>
                <a:gd name="T52" fmla="*/ 0 h 78"/>
                <a:gd name="T53" fmla="*/ 165 w 165"/>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5" h="78">
                  <a:moveTo>
                    <a:pt x="75" y="15"/>
                  </a:moveTo>
                  <a:lnTo>
                    <a:pt x="30" y="0"/>
                  </a:lnTo>
                  <a:lnTo>
                    <a:pt x="0" y="15"/>
                  </a:lnTo>
                  <a:lnTo>
                    <a:pt x="0" y="31"/>
                  </a:lnTo>
                  <a:lnTo>
                    <a:pt x="15" y="62"/>
                  </a:lnTo>
                  <a:lnTo>
                    <a:pt x="30" y="62"/>
                  </a:lnTo>
                  <a:lnTo>
                    <a:pt x="45" y="46"/>
                  </a:lnTo>
                  <a:lnTo>
                    <a:pt x="60" y="62"/>
                  </a:lnTo>
                  <a:lnTo>
                    <a:pt x="75" y="77"/>
                  </a:lnTo>
                  <a:lnTo>
                    <a:pt x="104" y="77"/>
                  </a:lnTo>
                  <a:lnTo>
                    <a:pt x="104" y="62"/>
                  </a:lnTo>
                  <a:lnTo>
                    <a:pt x="134" y="62"/>
                  </a:lnTo>
                  <a:lnTo>
                    <a:pt x="149" y="62"/>
                  </a:lnTo>
                  <a:lnTo>
                    <a:pt x="164" y="62"/>
                  </a:lnTo>
                  <a:lnTo>
                    <a:pt x="134" y="31"/>
                  </a:lnTo>
                  <a:lnTo>
                    <a:pt x="104" y="31"/>
                  </a:lnTo>
                  <a:lnTo>
                    <a:pt x="75"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39" name="Freeform 143"/>
            <p:cNvSpPr>
              <a:spLocks/>
            </p:cNvSpPr>
            <p:nvPr/>
          </p:nvSpPr>
          <p:spPr bwMode="auto">
            <a:xfrm>
              <a:off x="1973050" y="1888981"/>
              <a:ext cx="43342" cy="56135"/>
            </a:xfrm>
            <a:custGeom>
              <a:avLst/>
              <a:gdLst>
                <a:gd name="T0" fmla="*/ 0 w 75"/>
                <a:gd name="T1" fmla="*/ 0 h 109"/>
                <a:gd name="T2" fmla="*/ 0 w 75"/>
                <a:gd name="T3" fmla="*/ 0 h 109"/>
                <a:gd name="T4" fmla="*/ 0 w 75"/>
                <a:gd name="T5" fmla="*/ 0 h 109"/>
                <a:gd name="T6" fmla="*/ 0 w 75"/>
                <a:gd name="T7" fmla="*/ 0 h 109"/>
                <a:gd name="T8" fmla="*/ 0 w 75"/>
                <a:gd name="T9" fmla="*/ 0 h 109"/>
                <a:gd name="T10" fmla="*/ 0 w 75"/>
                <a:gd name="T11" fmla="*/ 0 h 109"/>
                <a:gd name="T12" fmla="*/ 0 w 75"/>
                <a:gd name="T13" fmla="*/ 0 h 109"/>
                <a:gd name="T14" fmla="*/ 0 w 75"/>
                <a:gd name="T15" fmla="*/ 0 h 109"/>
                <a:gd name="T16" fmla="*/ 0 w 75"/>
                <a:gd name="T17" fmla="*/ 0 h 109"/>
                <a:gd name="T18" fmla="*/ 0 w 75"/>
                <a:gd name="T19" fmla="*/ 0 h 109"/>
                <a:gd name="T20" fmla="*/ 0 w 75"/>
                <a:gd name="T21" fmla="*/ 0 h 109"/>
                <a:gd name="T22" fmla="*/ 0 w 75"/>
                <a:gd name="T23" fmla="*/ 0 h 109"/>
                <a:gd name="T24" fmla="*/ 0 w 75"/>
                <a:gd name="T25" fmla="*/ 0 h 109"/>
                <a:gd name="T26" fmla="*/ 0 w 75"/>
                <a:gd name="T27" fmla="*/ 0 h 109"/>
                <a:gd name="T28" fmla="*/ 0 w 75"/>
                <a:gd name="T29" fmla="*/ 0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09"/>
                <a:gd name="T47" fmla="*/ 75 w 75"/>
                <a:gd name="T48" fmla="*/ 109 h 1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09">
                  <a:moveTo>
                    <a:pt x="15" y="15"/>
                  </a:moveTo>
                  <a:lnTo>
                    <a:pt x="15" y="31"/>
                  </a:lnTo>
                  <a:lnTo>
                    <a:pt x="15" y="46"/>
                  </a:lnTo>
                  <a:lnTo>
                    <a:pt x="15" y="62"/>
                  </a:lnTo>
                  <a:lnTo>
                    <a:pt x="0" y="62"/>
                  </a:lnTo>
                  <a:lnTo>
                    <a:pt x="0" y="77"/>
                  </a:lnTo>
                  <a:lnTo>
                    <a:pt x="0" y="93"/>
                  </a:lnTo>
                  <a:lnTo>
                    <a:pt x="15" y="93"/>
                  </a:lnTo>
                  <a:lnTo>
                    <a:pt x="30" y="108"/>
                  </a:lnTo>
                  <a:lnTo>
                    <a:pt x="44" y="108"/>
                  </a:lnTo>
                  <a:lnTo>
                    <a:pt x="74" y="77"/>
                  </a:lnTo>
                  <a:lnTo>
                    <a:pt x="59" y="31"/>
                  </a:lnTo>
                  <a:lnTo>
                    <a:pt x="74" y="15"/>
                  </a:lnTo>
                  <a:lnTo>
                    <a:pt x="44" y="0"/>
                  </a:lnTo>
                  <a:lnTo>
                    <a:pt x="15"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0" name="Freeform 144"/>
            <p:cNvSpPr>
              <a:spLocks/>
            </p:cNvSpPr>
            <p:nvPr/>
          </p:nvSpPr>
          <p:spPr bwMode="auto">
            <a:xfrm>
              <a:off x="1947315" y="1974520"/>
              <a:ext cx="112419" cy="101578"/>
            </a:xfrm>
            <a:custGeom>
              <a:avLst/>
              <a:gdLst>
                <a:gd name="T0" fmla="*/ 0 w 196"/>
                <a:gd name="T1" fmla="*/ 0 h 201"/>
                <a:gd name="T2" fmla="*/ 0 w 196"/>
                <a:gd name="T3" fmla="*/ 0 h 201"/>
                <a:gd name="T4" fmla="*/ 0 w 196"/>
                <a:gd name="T5" fmla="*/ 0 h 201"/>
                <a:gd name="T6" fmla="*/ 0 w 196"/>
                <a:gd name="T7" fmla="*/ 0 h 201"/>
                <a:gd name="T8" fmla="*/ 0 w 196"/>
                <a:gd name="T9" fmla="*/ 0 h 201"/>
                <a:gd name="T10" fmla="*/ 0 w 196"/>
                <a:gd name="T11" fmla="*/ 0 h 201"/>
                <a:gd name="T12" fmla="*/ 0 w 196"/>
                <a:gd name="T13" fmla="*/ 0 h 201"/>
                <a:gd name="T14" fmla="*/ 0 w 196"/>
                <a:gd name="T15" fmla="*/ 0 h 201"/>
                <a:gd name="T16" fmla="*/ 0 w 196"/>
                <a:gd name="T17" fmla="*/ 0 h 201"/>
                <a:gd name="T18" fmla="*/ 0 w 196"/>
                <a:gd name="T19" fmla="*/ 0 h 201"/>
                <a:gd name="T20" fmla="*/ 0 w 196"/>
                <a:gd name="T21" fmla="*/ 0 h 201"/>
                <a:gd name="T22" fmla="*/ 0 w 196"/>
                <a:gd name="T23" fmla="*/ 0 h 201"/>
                <a:gd name="T24" fmla="*/ 0 w 196"/>
                <a:gd name="T25" fmla="*/ 0 h 201"/>
                <a:gd name="T26" fmla="*/ 0 w 196"/>
                <a:gd name="T27" fmla="*/ 0 h 201"/>
                <a:gd name="T28" fmla="*/ 0 w 196"/>
                <a:gd name="T29" fmla="*/ 0 h 201"/>
                <a:gd name="T30" fmla="*/ 0 w 196"/>
                <a:gd name="T31" fmla="*/ 0 h 201"/>
                <a:gd name="T32" fmla="*/ 0 w 196"/>
                <a:gd name="T33" fmla="*/ 0 h 201"/>
                <a:gd name="T34" fmla="*/ 0 w 196"/>
                <a:gd name="T35" fmla="*/ 0 h 201"/>
                <a:gd name="T36" fmla="*/ 0 w 196"/>
                <a:gd name="T37" fmla="*/ 0 h 201"/>
                <a:gd name="T38" fmla="*/ 0 w 196"/>
                <a:gd name="T39" fmla="*/ 0 h 201"/>
                <a:gd name="T40" fmla="*/ 0 w 196"/>
                <a:gd name="T41" fmla="*/ 0 h 201"/>
                <a:gd name="T42" fmla="*/ 0 w 196"/>
                <a:gd name="T43" fmla="*/ 0 h 201"/>
                <a:gd name="T44" fmla="*/ 0 w 196"/>
                <a:gd name="T45" fmla="*/ 0 h 201"/>
                <a:gd name="T46" fmla="*/ 0 w 196"/>
                <a:gd name="T47" fmla="*/ 0 h 201"/>
                <a:gd name="T48" fmla="*/ 0 w 196"/>
                <a:gd name="T49" fmla="*/ 0 h 201"/>
                <a:gd name="T50" fmla="*/ 0 w 196"/>
                <a:gd name="T51" fmla="*/ 0 h 201"/>
                <a:gd name="T52" fmla="*/ 0 w 196"/>
                <a:gd name="T53" fmla="*/ 0 h 201"/>
                <a:gd name="T54" fmla="*/ 0 w 196"/>
                <a:gd name="T55" fmla="*/ 0 h 201"/>
                <a:gd name="T56" fmla="*/ 0 w 196"/>
                <a:gd name="T57" fmla="*/ 0 h 2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96"/>
                <a:gd name="T88" fmla="*/ 0 h 201"/>
                <a:gd name="T89" fmla="*/ 196 w 196"/>
                <a:gd name="T90" fmla="*/ 201 h 2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96" h="201">
                  <a:moveTo>
                    <a:pt x="15" y="77"/>
                  </a:moveTo>
                  <a:lnTo>
                    <a:pt x="30" y="62"/>
                  </a:lnTo>
                  <a:lnTo>
                    <a:pt x="45" y="77"/>
                  </a:lnTo>
                  <a:lnTo>
                    <a:pt x="60" y="92"/>
                  </a:lnTo>
                  <a:lnTo>
                    <a:pt x="105" y="138"/>
                  </a:lnTo>
                  <a:lnTo>
                    <a:pt x="120" y="138"/>
                  </a:lnTo>
                  <a:lnTo>
                    <a:pt x="150" y="154"/>
                  </a:lnTo>
                  <a:lnTo>
                    <a:pt x="150" y="185"/>
                  </a:lnTo>
                  <a:lnTo>
                    <a:pt x="150" y="200"/>
                  </a:lnTo>
                  <a:lnTo>
                    <a:pt x="165" y="200"/>
                  </a:lnTo>
                  <a:lnTo>
                    <a:pt x="180" y="169"/>
                  </a:lnTo>
                  <a:lnTo>
                    <a:pt x="165" y="169"/>
                  </a:lnTo>
                  <a:lnTo>
                    <a:pt x="180" y="154"/>
                  </a:lnTo>
                  <a:lnTo>
                    <a:pt x="195" y="154"/>
                  </a:lnTo>
                  <a:lnTo>
                    <a:pt x="150" y="123"/>
                  </a:lnTo>
                  <a:lnTo>
                    <a:pt x="120" y="108"/>
                  </a:lnTo>
                  <a:lnTo>
                    <a:pt x="105" y="77"/>
                  </a:lnTo>
                  <a:lnTo>
                    <a:pt x="90" y="77"/>
                  </a:lnTo>
                  <a:lnTo>
                    <a:pt x="90" y="46"/>
                  </a:lnTo>
                  <a:lnTo>
                    <a:pt x="105" y="46"/>
                  </a:lnTo>
                  <a:lnTo>
                    <a:pt x="105" y="31"/>
                  </a:lnTo>
                  <a:lnTo>
                    <a:pt x="105" y="15"/>
                  </a:lnTo>
                  <a:lnTo>
                    <a:pt x="90" y="0"/>
                  </a:lnTo>
                  <a:lnTo>
                    <a:pt x="45" y="15"/>
                  </a:lnTo>
                  <a:lnTo>
                    <a:pt x="30" y="31"/>
                  </a:lnTo>
                  <a:lnTo>
                    <a:pt x="15" y="31"/>
                  </a:lnTo>
                  <a:lnTo>
                    <a:pt x="0" y="31"/>
                  </a:lnTo>
                  <a:lnTo>
                    <a:pt x="0" y="46"/>
                  </a:lnTo>
                  <a:lnTo>
                    <a:pt x="15" y="77"/>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1" name="Freeform 145"/>
            <p:cNvSpPr>
              <a:spLocks/>
            </p:cNvSpPr>
            <p:nvPr/>
          </p:nvSpPr>
          <p:spPr bwMode="auto">
            <a:xfrm>
              <a:off x="2006911" y="2076098"/>
              <a:ext cx="28443"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45" y="0"/>
                  </a:moveTo>
                  <a:lnTo>
                    <a:pt x="30" y="0"/>
                  </a:lnTo>
                  <a:lnTo>
                    <a:pt x="0" y="0"/>
                  </a:lnTo>
                  <a:lnTo>
                    <a:pt x="0" y="15"/>
                  </a:lnTo>
                  <a:lnTo>
                    <a:pt x="30" y="30"/>
                  </a:lnTo>
                  <a:lnTo>
                    <a:pt x="45" y="15"/>
                  </a:lnTo>
                  <a:lnTo>
                    <a:pt x="30" y="15"/>
                  </a:lnTo>
                  <a:lnTo>
                    <a:pt x="4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2" name="Freeform 146"/>
            <p:cNvSpPr>
              <a:spLocks/>
            </p:cNvSpPr>
            <p:nvPr/>
          </p:nvSpPr>
          <p:spPr bwMode="auto">
            <a:xfrm>
              <a:off x="1964923" y="204402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w 17"/>
                <a:gd name="T13" fmla="*/ 0 h 47"/>
                <a:gd name="T14" fmla="*/ 0 60000 65536"/>
                <a:gd name="T15" fmla="*/ 0 60000 65536"/>
                <a:gd name="T16" fmla="*/ 0 60000 65536"/>
                <a:gd name="T17" fmla="*/ 0 60000 65536"/>
                <a:gd name="T18" fmla="*/ 0 60000 65536"/>
                <a:gd name="T19" fmla="*/ 0 60000 65536"/>
                <a:gd name="T20" fmla="*/ 0 60000 65536"/>
                <a:gd name="T21" fmla="*/ 0 w 17"/>
                <a:gd name="T22" fmla="*/ 0 h 47"/>
                <a:gd name="T23" fmla="*/ 17 w 1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47">
                  <a:moveTo>
                    <a:pt x="0" y="15"/>
                  </a:moveTo>
                  <a:lnTo>
                    <a:pt x="0" y="31"/>
                  </a:lnTo>
                  <a:lnTo>
                    <a:pt x="0" y="46"/>
                  </a:lnTo>
                  <a:lnTo>
                    <a:pt x="16" y="31"/>
                  </a:lnTo>
                  <a:lnTo>
                    <a:pt x="16" y="15"/>
                  </a:lnTo>
                  <a:lnTo>
                    <a:pt x="0" y="0"/>
                  </a:lnTo>
                  <a:lnTo>
                    <a:pt x="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3" name="Freeform 147"/>
            <p:cNvSpPr>
              <a:spLocks/>
            </p:cNvSpPr>
            <p:nvPr/>
          </p:nvSpPr>
          <p:spPr bwMode="auto">
            <a:xfrm>
              <a:off x="1937834" y="1966501"/>
              <a:ext cx="35216" cy="24058"/>
            </a:xfrm>
            <a:custGeom>
              <a:avLst/>
              <a:gdLst>
                <a:gd name="T0" fmla="*/ 0 w 60"/>
                <a:gd name="T1" fmla="*/ 0 h 47"/>
                <a:gd name="T2" fmla="*/ 0 w 60"/>
                <a:gd name="T3" fmla="*/ 0 h 47"/>
                <a:gd name="T4" fmla="*/ 0 w 60"/>
                <a:gd name="T5" fmla="*/ 0 h 47"/>
                <a:gd name="T6" fmla="*/ 0 w 60"/>
                <a:gd name="T7" fmla="*/ 0 h 47"/>
                <a:gd name="T8" fmla="*/ 0 w 60"/>
                <a:gd name="T9" fmla="*/ 0 h 47"/>
                <a:gd name="T10" fmla="*/ 0 w 60"/>
                <a:gd name="T11" fmla="*/ 0 h 47"/>
                <a:gd name="T12" fmla="*/ 0 w 60"/>
                <a:gd name="T13" fmla="*/ 0 h 47"/>
                <a:gd name="T14" fmla="*/ 0 w 60"/>
                <a:gd name="T15" fmla="*/ 0 h 47"/>
                <a:gd name="T16" fmla="*/ 0 w 60"/>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7"/>
                <a:gd name="T29" fmla="*/ 60 w 60"/>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7">
                  <a:moveTo>
                    <a:pt x="59" y="15"/>
                  </a:moveTo>
                  <a:lnTo>
                    <a:pt x="30" y="0"/>
                  </a:lnTo>
                  <a:lnTo>
                    <a:pt x="0" y="31"/>
                  </a:lnTo>
                  <a:lnTo>
                    <a:pt x="0" y="46"/>
                  </a:lnTo>
                  <a:lnTo>
                    <a:pt x="15" y="46"/>
                  </a:lnTo>
                  <a:lnTo>
                    <a:pt x="30" y="46"/>
                  </a:lnTo>
                  <a:lnTo>
                    <a:pt x="44" y="46"/>
                  </a:lnTo>
                  <a:lnTo>
                    <a:pt x="59" y="31"/>
                  </a:lnTo>
                  <a:lnTo>
                    <a:pt x="59"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4" name="Freeform 148"/>
            <p:cNvSpPr>
              <a:spLocks/>
            </p:cNvSpPr>
            <p:nvPr/>
          </p:nvSpPr>
          <p:spPr bwMode="auto">
            <a:xfrm>
              <a:off x="1973050" y="1950462"/>
              <a:ext cx="69077" cy="33414"/>
            </a:xfrm>
            <a:custGeom>
              <a:avLst/>
              <a:gdLst>
                <a:gd name="T0" fmla="*/ 0 w 120"/>
                <a:gd name="T1" fmla="*/ 0 h 63"/>
                <a:gd name="T2" fmla="*/ 0 w 120"/>
                <a:gd name="T3" fmla="*/ 0 h 63"/>
                <a:gd name="T4" fmla="*/ 0 w 120"/>
                <a:gd name="T5" fmla="*/ 0 h 63"/>
                <a:gd name="T6" fmla="*/ 0 w 120"/>
                <a:gd name="T7" fmla="*/ 0 h 63"/>
                <a:gd name="T8" fmla="*/ 0 w 120"/>
                <a:gd name="T9" fmla="*/ 0 h 63"/>
                <a:gd name="T10" fmla="*/ 0 w 120"/>
                <a:gd name="T11" fmla="*/ 0 h 63"/>
                <a:gd name="T12" fmla="*/ 0 w 120"/>
                <a:gd name="T13" fmla="*/ 0 h 63"/>
                <a:gd name="T14" fmla="*/ 0 w 120"/>
                <a:gd name="T15" fmla="*/ 0 h 63"/>
                <a:gd name="T16" fmla="*/ 0 w 120"/>
                <a:gd name="T17" fmla="*/ 0 h 63"/>
                <a:gd name="T18" fmla="*/ 0 w 120"/>
                <a:gd name="T19" fmla="*/ 0 h 63"/>
                <a:gd name="T20" fmla="*/ 0 w 120"/>
                <a:gd name="T21" fmla="*/ 0 h 63"/>
                <a:gd name="T22" fmla="*/ 0 w 120"/>
                <a:gd name="T23" fmla="*/ 0 h 63"/>
                <a:gd name="T24" fmla="*/ 0 w 120"/>
                <a:gd name="T25" fmla="*/ 0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0"/>
                <a:gd name="T40" fmla="*/ 0 h 63"/>
                <a:gd name="T41" fmla="*/ 120 w 120"/>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0" h="63">
                  <a:moveTo>
                    <a:pt x="60" y="16"/>
                  </a:moveTo>
                  <a:lnTo>
                    <a:pt x="60" y="31"/>
                  </a:lnTo>
                  <a:lnTo>
                    <a:pt x="15" y="31"/>
                  </a:lnTo>
                  <a:lnTo>
                    <a:pt x="0" y="47"/>
                  </a:lnTo>
                  <a:lnTo>
                    <a:pt x="0" y="62"/>
                  </a:lnTo>
                  <a:lnTo>
                    <a:pt x="45" y="47"/>
                  </a:lnTo>
                  <a:lnTo>
                    <a:pt x="60" y="62"/>
                  </a:lnTo>
                  <a:lnTo>
                    <a:pt x="104" y="62"/>
                  </a:lnTo>
                  <a:lnTo>
                    <a:pt x="119" y="31"/>
                  </a:lnTo>
                  <a:lnTo>
                    <a:pt x="104" y="16"/>
                  </a:lnTo>
                  <a:lnTo>
                    <a:pt x="89" y="0"/>
                  </a:lnTo>
                  <a:lnTo>
                    <a:pt x="74" y="16"/>
                  </a:lnTo>
                  <a:lnTo>
                    <a:pt x="6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5" name="Freeform 149"/>
            <p:cNvSpPr>
              <a:spLocks/>
            </p:cNvSpPr>
            <p:nvPr/>
          </p:nvSpPr>
          <p:spPr bwMode="auto">
            <a:xfrm>
              <a:off x="2034000" y="1958481"/>
              <a:ext cx="60950" cy="32077"/>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89" y="0"/>
                  </a:moveTo>
                  <a:lnTo>
                    <a:pt x="74" y="0"/>
                  </a:lnTo>
                  <a:lnTo>
                    <a:pt x="45" y="0"/>
                  </a:lnTo>
                  <a:lnTo>
                    <a:pt x="45" y="15"/>
                  </a:lnTo>
                  <a:lnTo>
                    <a:pt x="15" y="15"/>
                  </a:lnTo>
                  <a:lnTo>
                    <a:pt x="0" y="46"/>
                  </a:lnTo>
                  <a:lnTo>
                    <a:pt x="30" y="61"/>
                  </a:lnTo>
                  <a:lnTo>
                    <a:pt x="45" y="46"/>
                  </a:lnTo>
                  <a:lnTo>
                    <a:pt x="74" y="61"/>
                  </a:lnTo>
                  <a:lnTo>
                    <a:pt x="89" y="31"/>
                  </a:lnTo>
                  <a:lnTo>
                    <a:pt x="104" y="15"/>
                  </a:lnTo>
                  <a:lnTo>
                    <a:pt x="89"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6" name="Freeform 150"/>
            <p:cNvSpPr>
              <a:spLocks/>
            </p:cNvSpPr>
            <p:nvPr/>
          </p:nvSpPr>
          <p:spPr bwMode="auto">
            <a:xfrm>
              <a:off x="2066506" y="2029318"/>
              <a:ext cx="20317" cy="30741"/>
            </a:xfrm>
            <a:custGeom>
              <a:avLst/>
              <a:gdLst>
                <a:gd name="T0" fmla="*/ 0 w 30"/>
                <a:gd name="T1" fmla="*/ 0 h 62"/>
                <a:gd name="T2" fmla="*/ 0 w 30"/>
                <a:gd name="T3" fmla="*/ 0 h 62"/>
                <a:gd name="T4" fmla="*/ 1 w 30"/>
                <a:gd name="T5" fmla="*/ 0 h 62"/>
                <a:gd name="T6" fmla="*/ 1 w 30"/>
                <a:gd name="T7" fmla="*/ 0 h 62"/>
                <a:gd name="T8" fmla="*/ 1 w 30"/>
                <a:gd name="T9" fmla="*/ 0 h 62"/>
                <a:gd name="T10" fmla="*/ 0 w 30"/>
                <a:gd name="T11" fmla="*/ 0 h 62"/>
                <a:gd name="T12" fmla="*/ 0 60000 65536"/>
                <a:gd name="T13" fmla="*/ 0 60000 65536"/>
                <a:gd name="T14" fmla="*/ 0 60000 65536"/>
                <a:gd name="T15" fmla="*/ 0 60000 65536"/>
                <a:gd name="T16" fmla="*/ 0 60000 65536"/>
                <a:gd name="T17" fmla="*/ 0 60000 65536"/>
                <a:gd name="T18" fmla="*/ 0 w 30"/>
                <a:gd name="T19" fmla="*/ 0 h 62"/>
                <a:gd name="T20" fmla="*/ 30 w 3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30" h="62">
                  <a:moveTo>
                    <a:pt x="0" y="15"/>
                  </a:moveTo>
                  <a:lnTo>
                    <a:pt x="0" y="46"/>
                  </a:lnTo>
                  <a:lnTo>
                    <a:pt x="29" y="61"/>
                  </a:lnTo>
                  <a:lnTo>
                    <a:pt x="29" y="46"/>
                  </a:lnTo>
                  <a:lnTo>
                    <a:pt x="15" y="0"/>
                  </a:lnTo>
                  <a:lnTo>
                    <a:pt x="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47" name="Oval 151"/>
            <p:cNvSpPr>
              <a:spLocks noChangeArrowheads="1"/>
            </p:cNvSpPr>
            <p:nvPr/>
          </p:nvSpPr>
          <p:spPr bwMode="auto">
            <a:xfrm>
              <a:off x="1998784" y="2092136"/>
              <a:ext cx="8127"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548" name="Freeform 152"/>
            <p:cNvSpPr>
              <a:spLocks/>
            </p:cNvSpPr>
            <p:nvPr/>
          </p:nvSpPr>
          <p:spPr bwMode="auto">
            <a:xfrm>
              <a:off x="1956796" y="2090800"/>
              <a:ext cx="41988" cy="70837"/>
            </a:xfrm>
            <a:custGeom>
              <a:avLst/>
              <a:gdLst>
                <a:gd name="T0" fmla="*/ 0 w 75"/>
                <a:gd name="T1" fmla="*/ 0 h 140"/>
                <a:gd name="T2" fmla="*/ 0 w 75"/>
                <a:gd name="T3" fmla="*/ 0 h 140"/>
                <a:gd name="T4" fmla="*/ 0 w 75"/>
                <a:gd name="T5" fmla="*/ 0 h 140"/>
                <a:gd name="T6" fmla="*/ 0 w 75"/>
                <a:gd name="T7" fmla="*/ 0 h 140"/>
                <a:gd name="T8" fmla="*/ 0 w 75"/>
                <a:gd name="T9" fmla="*/ 0 h 140"/>
                <a:gd name="T10" fmla="*/ 0 w 75"/>
                <a:gd name="T11" fmla="*/ 0 h 140"/>
                <a:gd name="T12" fmla="*/ 0 w 75"/>
                <a:gd name="T13" fmla="*/ 0 h 140"/>
                <a:gd name="T14" fmla="*/ 0 w 75"/>
                <a:gd name="T15" fmla="*/ 0 h 140"/>
                <a:gd name="T16" fmla="*/ 0 w 75"/>
                <a:gd name="T17" fmla="*/ 0 h 140"/>
                <a:gd name="T18" fmla="*/ 0 w 75"/>
                <a:gd name="T19" fmla="*/ 0 h 140"/>
                <a:gd name="T20" fmla="*/ 0 w 75"/>
                <a:gd name="T21" fmla="*/ 0 h 140"/>
                <a:gd name="T22" fmla="*/ 0 w 75"/>
                <a:gd name="T23" fmla="*/ 0 h 140"/>
                <a:gd name="T24" fmla="*/ 0 w 75"/>
                <a:gd name="T25" fmla="*/ 0 h 140"/>
                <a:gd name="T26" fmla="*/ 0 w 75"/>
                <a:gd name="T27" fmla="*/ 0 h 1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140"/>
                <a:gd name="T44" fmla="*/ 75 w 75"/>
                <a:gd name="T45" fmla="*/ 140 h 1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140">
                  <a:moveTo>
                    <a:pt x="15" y="15"/>
                  </a:moveTo>
                  <a:lnTo>
                    <a:pt x="15" y="46"/>
                  </a:lnTo>
                  <a:lnTo>
                    <a:pt x="0" y="62"/>
                  </a:lnTo>
                  <a:lnTo>
                    <a:pt x="0" y="93"/>
                  </a:lnTo>
                  <a:lnTo>
                    <a:pt x="30" y="108"/>
                  </a:lnTo>
                  <a:lnTo>
                    <a:pt x="30" y="139"/>
                  </a:lnTo>
                  <a:lnTo>
                    <a:pt x="44" y="139"/>
                  </a:lnTo>
                  <a:lnTo>
                    <a:pt x="44" y="108"/>
                  </a:lnTo>
                  <a:lnTo>
                    <a:pt x="59" y="108"/>
                  </a:lnTo>
                  <a:lnTo>
                    <a:pt x="74" y="93"/>
                  </a:lnTo>
                  <a:lnTo>
                    <a:pt x="44" y="77"/>
                  </a:lnTo>
                  <a:lnTo>
                    <a:pt x="59" y="15"/>
                  </a:lnTo>
                  <a:lnTo>
                    <a:pt x="44" y="0"/>
                  </a:lnTo>
                  <a:lnTo>
                    <a:pt x="15"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49" name="Freeform 153"/>
            <p:cNvSpPr>
              <a:spLocks/>
            </p:cNvSpPr>
            <p:nvPr/>
          </p:nvSpPr>
          <p:spPr bwMode="auto">
            <a:xfrm>
              <a:off x="1973050" y="2137579"/>
              <a:ext cx="157116" cy="140338"/>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278"/>
                <a:gd name="T77" fmla="*/ 270 w 270"/>
                <a:gd name="T78" fmla="*/ 278 h 27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278">
                  <a:moveTo>
                    <a:pt x="45" y="0"/>
                  </a:moveTo>
                  <a:lnTo>
                    <a:pt x="30" y="15"/>
                  </a:lnTo>
                  <a:lnTo>
                    <a:pt x="15" y="15"/>
                  </a:lnTo>
                  <a:lnTo>
                    <a:pt x="15" y="46"/>
                  </a:lnTo>
                  <a:lnTo>
                    <a:pt x="0" y="46"/>
                  </a:lnTo>
                  <a:lnTo>
                    <a:pt x="0" y="92"/>
                  </a:lnTo>
                  <a:lnTo>
                    <a:pt x="0" y="108"/>
                  </a:lnTo>
                  <a:lnTo>
                    <a:pt x="0" y="139"/>
                  </a:lnTo>
                  <a:lnTo>
                    <a:pt x="15" y="169"/>
                  </a:lnTo>
                  <a:lnTo>
                    <a:pt x="60" y="200"/>
                  </a:lnTo>
                  <a:lnTo>
                    <a:pt x="90" y="215"/>
                  </a:lnTo>
                  <a:lnTo>
                    <a:pt x="105" y="200"/>
                  </a:lnTo>
                  <a:lnTo>
                    <a:pt x="254" y="277"/>
                  </a:lnTo>
                  <a:lnTo>
                    <a:pt x="254" y="262"/>
                  </a:lnTo>
                  <a:lnTo>
                    <a:pt x="269" y="262"/>
                  </a:lnTo>
                  <a:lnTo>
                    <a:pt x="269" y="231"/>
                  </a:lnTo>
                  <a:lnTo>
                    <a:pt x="269" y="92"/>
                  </a:lnTo>
                  <a:lnTo>
                    <a:pt x="254" y="62"/>
                  </a:lnTo>
                  <a:lnTo>
                    <a:pt x="269" y="31"/>
                  </a:lnTo>
                  <a:lnTo>
                    <a:pt x="209" y="0"/>
                  </a:lnTo>
                  <a:lnTo>
                    <a:pt x="179" y="15"/>
                  </a:lnTo>
                  <a:lnTo>
                    <a:pt x="194" y="46"/>
                  </a:lnTo>
                  <a:lnTo>
                    <a:pt x="164" y="62"/>
                  </a:lnTo>
                  <a:lnTo>
                    <a:pt x="105" y="31"/>
                  </a:lnTo>
                  <a:lnTo>
                    <a:pt x="4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50" name="Freeform 154"/>
            <p:cNvSpPr>
              <a:spLocks/>
            </p:cNvSpPr>
            <p:nvPr/>
          </p:nvSpPr>
          <p:spPr bwMode="auto">
            <a:xfrm>
              <a:off x="2006911" y="1982539"/>
              <a:ext cx="96166" cy="70837"/>
            </a:xfrm>
            <a:custGeom>
              <a:avLst/>
              <a:gdLst>
                <a:gd name="T0" fmla="*/ 0 w 165"/>
                <a:gd name="T1" fmla="*/ 0 h 139"/>
                <a:gd name="T2" fmla="*/ 0 w 165"/>
                <a:gd name="T3" fmla="*/ 0 h 139"/>
                <a:gd name="T4" fmla="*/ 0 w 165"/>
                <a:gd name="T5" fmla="*/ 0 h 139"/>
                <a:gd name="T6" fmla="*/ 0 w 165"/>
                <a:gd name="T7" fmla="*/ 0 h 139"/>
                <a:gd name="T8" fmla="*/ 0 w 165"/>
                <a:gd name="T9" fmla="*/ 0 h 139"/>
                <a:gd name="T10" fmla="*/ 0 w 165"/>
                <a:gd name="T11" fmla="*/ 0 h 139"/>
                <a:gd name="T12" fmla="*/ 0 w 165"/>
                <a:gd name="T13" fmla="*/ 0 h 139"/>
                <a:gd name="T14" fmla="*/ 0 w 165"/>
                <a:gd name="T15" fmla="*/ 0 h 139"/>
                <a:gd name="T16" fmla="*/ 0 w 165"/>
                <a:gd name="T17" fmla="*/ 0 h 139"/>
                <a:gd name="T18" fmla="*/ 0 w 165"/>
                <a:gd name="T19" fmla="*/ 0 h 139"/>
                <a:gd name="T20" fmla="*/ 0 w 165"/>
                <a:gd name="T21" fmla="*/ 0 h 139"/>
                <a:gd name="T22" fmla="*/ 0 w 165"/>
                <a:gd name="T23" fmla="*/ 0 h 139"/>
                <a:gd name="T24" fmla="*/ 0 w 165"/>
                <a:gd name="T25" fmla="*/ 0 h 139"/>
                <a:gd name="T26" fmla="*/ 0 w 165"/>
                <a:gd name="T27" fmla="*/ 0 h 139"/>
                <a:gd name="T28" fmla="*/ 0 w 165"/>
                <a:gd name="T29" fmla="*/ 0 h 139"/>
                <a:gd name="T30" fmla="*/ 0 w 165"/>
                <a:gd name="T31" fmla="*/ 0 h 139"/>
                <a:gd name="T32" fmla="*/ 0 w 165"/>
                <a:gd name="T33" fmla="*/ 0 h 139"/>
                <a:gd name="T34" fmla="*/ 0 w 165"/>
                <a:gd name="T35" fmla="*/ 0 h 139"/>
                <a:gd name="T36" fmla="*/ 0 w 165"/>
                <a:gd name="T37" fmla="*/ 0 h 139"/>
                <a:gd name="T38" fmla="*/ 0 w 165"/>
                <a:gd name="T39" fmla="*/ 0 h 1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5"/>
                <a:gd name="T61" fmla="*/ 0 h 139"/>
                <a:gd name="T62" fmla="*/ 165 w 165"/>
                <a:gd name="T63" fmla="*/ 139 h 1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5" h="139">
                  <a:moveTo>
                    <a:pt x="45" y="0"/>
                  </a:moveTo>
                  <a:lnTo>
                    <a:pt x="75" y="15"/>
                  </a:lnTo>
                  <a:lnTo>
                    <a:pt x="89" y="0"/>
                  </a:lnTo>
                  <a:lnTo>
                    <a:pt x="119" y="15"/>
                  </a:lnTo>
                  <a:lnTo>
                    <a:pt x="149" y="31"/>
                  </a:lnTo>
                  <a:lnTo>
                    <a:pt x="149" y="46"/>
                  </a:lnTo>
                  <a:lnTo>
                    <a:pt x="149" y="77"/>
                  </a:lnTo>
                  <a:lnTo>
                    <a:pt x="164" y="107"/>
                  </a:lnTo>
                  <a:lnTo>
                    <a:pt x="134" y="138"/>
                  </a:lnTo>
                  <a:lnTo>
                    <a:pt x="119" y="92"/>
                  </a:lnTo>
                  <a:lnTo>
                    <a:pt x="104" y="107"/>
                  </a:lnTo>
                  <a:lnTo>
                    <a:pt x="60" y="61"/>
                  </a:lnTo>
                  <a:lnTo>
                    <a:pt x="45" y="61"/>
                  </a:lnTo>
                  <a:lnTo>
                    <a:pt x="30" y="46"/>
                  </a:lnTo>
                  <a:lnTo>
                    <a:pt x="15" y="31"/>
                  </a:lnTo>
                  <a:lnTo>
                    <a:pt x="15" y="46"/>
                  </a:lnTo>
                  <a:lnTo>
                    <a:pt x="0" y="31"/>
                  </a:lnTo>
                  <a:lnTo>
                    <a:pt x="0" y="15"/>
                  </a:lnTo>
                  <a:lnTo>
                    <a:pt x="0" y="0"/>
                  </a:lnTo>
                  <a:lnTo>
                    <a:pt x="4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51" name="Freeform 155"/>
            <p:cNvSpPr>
              <a:spLocks/>
            </p:cNvSpPr>
            <p:nvPr/>
          </p:nvSpPr>
          <p:spPr bwMode="auto">
            <a:xfrm>
              <a:off x="2085469" y="2029318"/>
              <a:ext cx="51469" cy="62818"/>
            </a:xfrm>
            <a:custGeom>
              <a:avLst/>
              <a:gdLst>
                <a:gd name="T0" fmla="*/ 0 w 91"/>
                <a:gd name="T1" fmla="*/ 0 h 123"/>
                <a:gd name="T2" fmla="*/ 0 w 91"/>
                <a:gd name="T3" fmla="*/ 0 h 123"/>
                <a:gd name="T4" fmla="*/ 0 w 91"/>
                <a:gd name="T5" fmla="*/ 0 h 123"/>
                <a:gd name="T6" fmla="*/ 0 w 91"/>
                <a:gd name="T7" fmla="*/ 0 h 123"/>
                <a:gd name="T8" fmla="*/ 0 w 91"/>
                <a:gd name="T9" fmla="*/ 0 h 123"/>
                <a:gd name="T10" fmla="*/ 0 w 91"/>
                <a:gd name="T11" fmla="*/ 0 h 123"/>
                <a:gd name="T12" fmla="*/ 0 w 91"/>
                <a:gd name="T13" fmla="*/ 0 h 123"/>
                <a:gd name="T14" fmla="*/ 0 w 91"/>
                <a:gd name="T15" fmla="*/ 0 h 123"/>
                <a:gd name="T16" fmla="*/ 0 w 91"/>
                <a:gd name="T17" fmla="*/ 0 h 123"/>
                <a:gd name="T18" fmla="*/ 0 w 91"/>
                <a:gd name="T19" fmla="*/ 0 h 123"/>
                <a:gd name="T20" fmla="*/ 0 w 91"/>
                <a:gd name="T21" fmla="*/ 0 h 123"/>
                <a:gd name="T22" fmla="*/ 0 w 91"/>
                <a:gd name="T23" fmla="*/ 0 h 123"/>
                <a:gd name="T24" fmla="*/ 0 w 91"/>
                <a:gd name="T25" fmla="*/ 0 h 123"/>
                <a:gd name="T26" fmla="*/ 0 w 91"/>
                <a:gd name="T27" fmla="*/ 0 h 123"/>
                <a:gd name="T28" fmla="*/ 0 w 91"/>
                <a:gd name="T29" fmla="*/ 0 h 123"/>
                <a:gd name="T30" fmla="*/ 0 w 91"/>
                <a:gd name="T31" fmla="*/ 0 h 123"/>
                <a:gd name="T32" fmla="*/ 0 w 91"/>
                <a:gd name="T33" fmla="*/ 0 h 123"/>
                <a:gd name="T34" fmla="*/ 0 w 91"/>
                <a:gd name="T35" fmla="*/ 0 h 123"/>
                <a:gd name="T36" fmla="*/ 0 w 91"/>
                <a:gd name="T37" fmla="*/ 0 h 123"/>
                <a:gd name="T38" fmla="*/ 0 w 91"/>
                <a:gd name="T39" fmla="*/ 0 h 123"/>
                <a:gd name="T40" fmla="*/ 0 w 91"/>
                <a:gd name="T41" fmla="*/ 0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1"/>
                <a:gd name="T64" fmla="*/ 0 h 123"/>
                <a:gd name="T65" fmla="*/ 91 w 91"/>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1" h="123">
                  <a:moveTo>
                    <a:pt x="0" y="61"/>
                  </a:moveTo>
                  <a:lnTo>
                    <a:pt x="0" y="76"/>
                  </a:lnTo>
                  <a:lnTo>
                    <a:pt x="15" y="92"/>
                  </a:lnTo>
                  <a:lnTo>
                    <a:pt x="30" y="92"/>
                  </a:lnTo>
                  <a:lnTo>
                    <a:pt x="15" y="92"/>
                  </a:lnTo>
                  <a:lnTo>
                    <a:pt x="30" y="122"/>
                  </a:lnTo>
                  <a:lnTo>
                    <a:pt x="45" y="107"/>
                  </a:lnTo>
                  <a:lnTo>
                    <a:pt x="45" y="92"/>
                  </a:lnTo>
                  <a:lnTo>
                    <a:pt x="60" y="107"/>
                  </a:lnTo>
                  <a:lnTo>
                    <a:pt x="60" y="76"/>
                  </a:lnTo>
                  <a:lnTo>
                    <a:pt x="45" y="61"/>
                  </a:lnTo>
                  <a:lnTo>
                    <a:pt x="30" y="31"/>
                  </a:lnTo>
                  <a:lnTo>
                    <a:pt x="60" y="46"/>
                  </a:lnTo>
                  <a:lnTo>
                    <a:pt x="60" y="15"/>
                  </a:lnTo>
                  <a:lnTo>
                    <a:pt x="90" y="31"/>
                  </a:lnTo>
                  <a:lnTo>
                    <a:pt x="90" y="15"/>
                  </a:lnTo>
                  <a:lnTo>
                    <a:pt x="75" y="15"/>
                  </a:lnTo>
                  <a:lnTo>
                    <a:pt x="60" y="0"/>
                  </a:lnTo>
                  <a:lnTo>
                    <a:pt x="30" y="15"/>
                  </a:lnTo>
                  <a:lnTo>
                    <a:pt x="0" y="46"/>
                  </a:lnTo>
                  <a:lnTo>
                    <a:pt x="0" y="6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52" name="Freeform 156"/>
            <p:cNvSpPr>
              <a:spLocks/>
            </p:cNvSpPr>
            <p:nvPr/>
          </p:nvSpPr>
          <p:spPr bwMode="auto">
            <a:xfrm>
              <a:off x="2077342" y="1958481"/>
              <a:ext cx="86685" cy="54799"/>
            </a:xfrm>
            <a:custGeom>
              <a:avLst/>
              <a:gdLst>
                <a:gd name="T0" fmla="*/ 0 w 150"/>
                <a:gd name="T1" fmla="*/ 0 h 108"/>
                <a:gd name="T2" fmla="*/ 0 w 150"/>
                <a:gd name="T3" fmla="*/ 0 h 108"/>
                <a:gd name="T4" fmla="*/ 0 w 150"/>
                <a:gd name="T5" fmla="*/ 0 h 108"/>
                <a:gd name="T6" fmla="*/ 0 w 150"/>
                <a:gd name="T7" fmla="*/ 0 h 108"/>
                <a:gd name="T8" fmla="*/ 0 w 150"/>
                <a:gd name="T9" fmla="*/ 0 h 108"/>
                <a:gd name="T10" fmla="*/ 0 w 150"/>
                <a:gd name="T11" fmla="*/ 0 h 108"/>
                <a:gd name="T12" fmla="*/ 0 w 150"/>
                <a:gd name="T13" fmla="*/ 0 h 108"/>
                <a:gd name="T14" fmla="*/ 0 w 150"/>
                <a:gd name="T15" fmla="*/ 0 h 108"/>
                <a:gd name="T16" fmla="*/ 0 w 150"/>
                <a:gd name="T17" fmla="*/ 0 h 108"/>
                <a:gd name="T18" fmla="*/ 0 w 150"/>
                <a:gd name="T19" fmla="*/ 0 h 108"/>
                <a:gd name="T20" fmla="*/ 0 w 150"/>
                <a:gd name="T21" fmla="*/ 0 h 108"/>
                <a:gd name="T22" fmla="*/ 0 w 150"/>
                <a:gd name="T23" fmla="*/ 0 h 108"/>
                <a:gd name="T24" fmla="*/ 0 w 150"/>
                <a:gd name="T25" fmla="*/ 0 h 108"/>
                <a:gd name="T26" fmla="*/ 0 w 150"/>
                <a:gd name="T27" fmla="*/ 0 h 108"/>
                <a:gd name="T28" fmla="*/ 0 w 150"/>
                <a:gd name="T29" fmla="*/ 0 h 108"/>
                <a:gd name="T30" fmla="*/ 0 w 150"/>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108"/>
                <a:gd name="T50" fmla="*/ 150 w 150"/>
                <a:gd name="T51" fmla="*/ 108 h 1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108">
                  <a:moveTo>
                    <a:pt x="30" y="15"/>
                  </a:moveTo>
                  <a:lnTo>
                    <a:pt x="15" y="31"/>
                  </a:lnTo>
                  <a:lnTo>
                    <a:pt x="0" y="61"/>
                  </a:lnTo>
                  <a:lnTo>
                    <a:pt x="30" y="76"/>
                  </a:lnTo>
                  <a:lnTo>
                    <a:pt x="30" y="92"/>
                  </a:lnTo>
                  <a:lnTo>
                    <a:pt x="45" y="107"/>
                  </a:lnTo>
                  <a:lnTo>
                    <a:pt x="89" y="107"/>
                  </a:lnTo>
                  <a:lnTo>
                    <a:pt x="104" y="92"/>
                  </a:lnTo>
                  <a:lnTo>
                    <a:pt x="134" y="107"/>
                  </a:lnTo>
                  <a:lnTo>
                    <a:pt x="134" y="76"/>
                  </a:lnTo>
                  <a:lnTo>
                    <a:pt x="149" y="61"/>
                  </a:lnTo>
                  <a:lnTo>
                    <a:pt x="119" y="61"/>
                  </a:lnTo>
                  <a:lnTo>
                    <a:pt x="119" y="31"/>
                  </a:lnTo>
                  <a:lnTo>
                    <a:pt x="89" y="0"/>
                  </a:lnTo>
                  <a:lnTo>
                    <a:pt x="75" y="15"/>
                  </a:lnTo>
                  <a:lnTo>
                    <a:pt x="30"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53" name="Freeform 157"/>
            <p:cNvSpPr>
              <a:spLocks/>
            </p:cNvSpPr>
            <p:nvPr/>
          </p:nvSpPr>
          <p:spPr bwMode="auto">
            <a:xfrm>
              <a:off x="2094950" y="2006597"/>
              <a:ext cx="60950" cy="30741"/>
            </a:xfrm>
            <a:custGeom>
              <a:avLst/>
              <a:gdLst>
                <a:gd name="T0" fmla="*/ 0 w 105"/>
                <a:gd name="T1" fmla="*/ 0 h 62"/>
                <a:gd name="T2" fmla="*/ 0 w 105"/>
                <a:gd name="T3" fmla="*/ 0 h 62"/>
                <a:gd name="T4" fmla="*/ 0 w 105"/>
                <a:gd name="T5" fmla="*/ 0 h 62"/>
                <a:gd name="T6" fmla="*/ 0 w 105"/>
                <a:gd name="T7" fmla="*/ 0 h 62"/>
                <a:gd name="T8" fmla="*/ 0 w 105"/>
                <a:gd name="T9" fmla="*/ 0 h 62"/>
                <a:gd name="T10" fmla="*/ 0 w 105"/>
                <a:gd name="T11" fmla="*/ 0 h 62"/>
                <a:gd name="T12" fmla="*/ 0 w 105"/>
                <a:gd name="T13" fmla="*/ 0 h 62"/>
                <a:gd name="T14" fmla="*/ 0 w 105"/>
                <a:gd name="T15" fmla="*/ 0 h 62"/>
                <a:gd name="T16" fmla="*/ 0 w 105"/>
                <a:gd name="T17" fmla="*/ 0 h 62"/>
                <a:gd name="T18" fmla="*/ 0 w 105"/>
                <a:gd name="T19" fmla="*/ 0 h 62"/>
                <a:gd name="T20" fmla="*/ 0 w 105"/>
                <a:gd name="T21" fmla="*/ 0 h 62"/>
                <a:gd name="T22" fmla="*/ 0 w 105"/>
                <a:gd name="T23" fmla="*/ 0 h 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62"/>
                <a:gd name="T38" fmla="*/ 105 w 105"/>
                <a:gd name="T39" fmla="*/ 62 h 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62">
                  <a:moveTo>
                    <a:pt x="104" y="15"/>
                  </a:moveTo>
                  <a:lnTo>
                    <a:pt x="74" y="0"/>
                  </a:lnTo>
                  <a:lnTo>
                    <a:pt x="59" y="15"/>
                  </a:lnTo>
                  <a:lnTo>
                    <a:pt x="15" y="15"/>
                  </a:lnTo>
                  <a:lnTo>
                    <a:pt x="0" y="0"/>
                  </a:lnTo>
                  <a:lnTo>
                    <a:pt x="0" y="31"/>
                  </a:lnTo>
                  <a:lnTo>
                    <a:pt x="15" y="61"/>
                  </a:lnTo>
                  <a:lnTo>
                    <a:pt x="45" y="46"/>
                  </a:lnTo>
                  <a:lnTo>
                    <a:pt x="59" y="61"/>
                  </a:lnTo>
                  <a:lnTo>
                    <a:pt x="74" y="61"/>
                  </a:lnTo>
                  <a:lnTo>
                    <a:pt x="89" y="46"/>
                  </a:lnTo>
                  <a:lnTo>
                    <a:pt x="104" y="15"/>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554" name="Freeform 158"/>
            <p:cNvSpPr>
              <a:spLocks/>
            </p:cNvSpPr>
            <p:nvPr/>
          </p:nvSpPr>
          <p:spPr bwMode="auto">
            <a:xfrm>
              <a:off x="2119330" y="2145598"/>
              <a:ext cx="123255" cy="108261"/>
            </a:xfrm>
            <a:custGeom>
              <a:avLst/>
              <a:gdLst>
                <a:gd name="T0" fmla="*/ 0 w 211"/>
                <a:gd name="T1" fmla="*/ 0 h 216"/>
                <a:gd name="T2" fmla="*/ 0 w 211"/>
                <a:gd name="T3" fmla="*/ 0 h 216"/>
                <a:gd name="T4" fmla="*/ 0 w 211"/>
                <a:gd name="T5" fmla="*/ 0 h 216"/>
                <a:gd name="T6" fmla="*/ 0 w 211"/>
                <a:gd name="T7" fmla="*/ 0 h 216"/>
                <a:gd name="T8" fmla="*/ 0 w 211"/>
                <a:gd name="T9" fmla="*/ 0 h 216"/>
                <a:gd name="T10" fmla="*/ 0 w 211"/>
                <a:gd name="T11" fmla="*/ 0 h 216"/>
                <a:gd name="T12" fmla="*/ 0 w 211"/>
                <a:gd name="T13" fmla="*/ 0 h 216"/>
                <a:gd name="T14" fmla="*/ 0 w 211"/>
                <a:gd name="T15" fmla="*/ 0 h 216"/>
                <a:gd name="T16" fmla="*/ 0 w 211"/>
                <a:gd name="T17" fmla="*/ 0 h 216"/>
                <a:gd name="T18" fmla="*/ 0 w 211"/>
                <a:gd name="T19" fmla="*/ 0 h 216"/>
                <a:gd name="T20" fmla="*/ 0 w 211"/>
                <a:gd name="T21" fmla="*/ 0 h 216"/>
                <a:gd name="T22" fmla="*/ 0 w 211"/>
                <a:gd name="T23" fmla="*/ 0 h 216"/>
                <a:gd name="T24" fmla="*/ 0 w 211"/>
                <a:gd name="T25" fmla="*/ 0 h 216"/>
                <a:gd name="T26" fmla="*/ 0 w 211"/>
                <a:gd name="T27" fmla="*/ 0 h 216"/>
                <a:gd name="T28" fmla="*/ 0 w 211"/>
                <a:gd name="T29" fmla="*/ 0 h 216"/>
                <a:gd name="T30" fmla="*/ 0 w 211"/>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1"/>
                <a:gd name="T49" fmla="*/ 0 h 216"/>
                <a:gd name="T50" fmla="*/ 211 w 211"/>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1" h="216">
                  <a:moveTo>
                    <a:pt x="15" y="15"/>
                  </a:moveTo>
                  <a:lnTo>
                    <a:pt x="0" y="46"/>
                  </a:lnTo>
                  <a:lnTo>
                    <a:pt x="15" y="77"/>
                  </a:lnTo>
                  <a:lnTo>
                    <a:pt x="15" y="215"/>
                  </a:lnTo>
                  <a:lnTo>
                    <a:pt x="165" y="200"/>
                  </a:lnTo>
                  <a:lnTo>
                    <a:pt x="180" y="215"/>
                  </a:lnTo>
                  <a:lnTo>
                    <a:pt x="210" y="184"/>
                  </a:lnTo>
                  <a:lnTo>
                    <a:pt x="135" y="61"/>
                  </a:lnTo>
                  <a:lnTo>
                    <a:pt x="135" y="46"/>
                  </a:lnTo>
                  <a:lnTo>
                    <a:pt x="165" y="92"/>
                  </a:lnTo>
                  <a:lnTo>
                    <a:pt x="180" y="61"/>
                  </a:lnTo>
                  <a:lnTo>
                    <a:pt x="165" y="15"/>
                  </a:lnTo>
                  <a:lnTo>
                    <a:pt x="150" y="15"/>
                  </a:lnTo>
                  <a:lnTo>
                    <a:pt x="120" y="0"/>
                  </a:lnTo>
                  <a:lnTo>
                    <a:pt x="90" y="15"/>
                  </a:lnTo>
                  <a:lnTo>
                    <a:pt x="15"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55" name="Line 159"/>
            <p:cNvSpPr>
              <a:spLocks noChangeShapeType="1"/>
            </p:cNvSpPr>
            <p:nvPr/>
          </p:nvSpPr>
          <p:spPr bwMode="auto">
            <a:xfrm>
              <a:off x="2215495"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56" name="Line 160"/>
            <p:cNvSpPr>
              <a:spLocks noChangeShapeType="1"/>
            </p:cNvSpPr>
            <p:nvPr/>
          </p:nvSpPr>
          <p:spPr bwMode="auto">
            <a:xfrm>
              <a:off x="2215495" y="216163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57" name="Line 161"/>
            <p:cNvSpPr>
              <a:spLocks noChangeShapeType="1"/>
            </p:cNvSpPr>
            <p:nvPr/>
          </p:nvSpPr>
          <p:spPr bwMode="auto">
            <a:xfrm flipV="1">
              <a:off x="2234458" y="2161637"/>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58" name="Line 162"/>
            <p:cNvSpPr>
              <a:spLocks noChangeShapeType="1"/>
            </p:cNvSpPr>
            <p:nvPr/>
          </p:nvSpPr>
          <p:spPr bwMode="auto">
            <a:xfrm flipV="1">
              <a:off x="2234458" y="21536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59" name="Line 163"/>
            <p:cNvSpPr>
              <a:spLocks noChangeShapeType="1"/>
            </p:cNvSpPr>
            <p:nvPr/>
          </p:nvSpPr>
          <p:spPr bwMode="auto">
            <a:xfrm flipV="1">
              <a:off x="2234458"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0" name="Line 164"/>
            <p:cNvSpPr>
              <a:spLocks noChangeShapeType="1"/>
            </p:cNvSpPr>
            <p:nvPr/>
          </p:nvSpPr>
          <p:spPr bwMode="auto">
            <a:xfrm flipV="1">
              <a:off x="2234458" y="2122877"/>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1" name="Freeform 165"/>
            <p:cNvSpPr>
              <a:spLocks/>
            </p:cNvSpPr>
            <p:nvPr/>
          </p:nvSpPr>
          <p:spPr bwMode="auto">
            <a:xfrm>
              <a:off x="2199242" y="2100156"/>
              <a:ext cx="16253" cy="14702"/>
            </a:xfrm>
            <a:custGeom>
              <a:avLst/>
              <a:gdLst>
                <a:gd name="T0" fmla="*/ 0 w 30"/>
                <a:gd name="T1" fmla="*/ 0 h 31"/>
                <a:gd name="T2" fmla="*/ 0 w 30"/>
                <a:gd name="T3" fmla="*/ 0 h 31"/>
                <a:gd name="T4" fmla="*/ 0 w 30"/>
                <a:gd name="T5" fmla="*/ 0 h 31"/>
                <a:gd name="T6" fmla="*/ 0 w 30"/>
                <a:gd name="T7" fmla="*/ 0 h 31"/>
                <a:gd name="T8" fmla="*/ 0 w 30"/>
                <a:gd name="T9" fmla="*/ 0 h 31"/>
                <a:gd name="T10" fmla="*/ 0 60000 65536"/>
                <a:gd name="T11" fmla="*/ 0 60000 65536"/>
                <a:gd name="T12" fmla="*/ 0 60000 65536"/>
                <a:gd name="T13" fmla="*/ 0 60000 65536"/>
                <a:gd name="T14" fmla="*/ 0 60000 65536"/>
                <a:gd name="T15" fmla="*/ 0 w 30"/>
                <a:gd name="T16" fmla="*/ 0 h 31"/>
                <a:gd name="T17" fmla="*/ 30 w 30"/>
                <a:gd name="T18" fmla="*/ 31 h 31"/>
              </a:gdLst>
              <a:ahLst/>
              <a:cxnLst>
                <a:cxn ang="T10">
                  <a:pos x="T0" y="T1"/>
                </a:cxn>
                <a:cxn ang="T11">
                  <a:pos x="T2" y="T3"/>
                </a:cxn>
                <a:cxn ang="T12">
                  <a:pos x="T4" y="T5"/>
                </a:cxn>
                <a:cxn ang="T13">
                  <a:pos x="T6" y="T7"/>
                </a:cxn>
                <a:cxn ang="T14">
                  <a:pos x="T8" y="T9"/>
                </a:cxn>
              </a:cxnLst>
              <a:rect l="T15" t="T16" r="T17" b="T18"/>
              <a:pathLst>
                <a:path w="30" h="31">
                  <a:moveTo>
                    <a:pt x="29" y="0"/>
                  </a:moveTo>
                  <a:lnTo>
                    <a:pt x="0" y="15"/>
                  </a:lnTo>
                  <a:lnTo>
                    <a:pt x="0" y="30"/>
                  </a:lnTo>
                  <a:lnTo>
                    <a:pt x="29" y="15"/>
                  </a:lnTo>
                  <a:lnTo>
                    <a:pt x="29" y="0"/>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562" name="Freeform 166"/>
            <p:cNvSpPr>
              <a:spLocks/>
            </p:cNvSpPr>
            <p:nvPr/>
          </p:nvSpPr>
          <p:spPr bwMode="auto">
            <a:xfrm>
              <a:off x="2234458" y="2122877"/>
              <a:ext cx="0" cy="22721"/>
            </a:xfrm>
            <a:custGeom>
              <a:avLst/>
              <a:gdLst>
                <a:gd name="T0" fmla="*/ 0 w 1"/>
                <a:gd name="T1" fmla="*/ 0 h 47"/>
                <a:gd name="T2" fmla="*/ 0 w 1"/>
                <a:gd name="T3" fmla="*/ 0 h 47"/>
                <a:gd name="T4" fmla="*/ 0 w 1"/>
                <a:gd name="T5" fmla="*/ 0 h 47"/>
                <a:gd name="T6" fmla="*/ 0 w 1"/>
                <a:gd name="T7" fmla="*/ 0 h 47"/>
                <a:gd name="T8" fmla="*/ 0 60000 65536"/>
                <a:gd name="T9" fmla="*/ 0 60000 65536"/>
                <a:gd name="T10" fmla="*/ 0 60000 65536"/>
                <a:gd name="T11" fmla="*/ 0 60000 65536"/>
                <a:gd name="T12" fmla="*/ 0 w 1"/>
                <a:gd name="T13" fmla="*/ 0 h 47"/>
                <a:gd name="T14" fmla="*/ 0 w 1"/>
                <a:gd name="T15" fmla="*/ 47 h 47"/>
              </a:gdLst>
              <a:ahLst/>
              <a:cxnLst>
                <a:cxn ang="T8">
                  <a:pos x="T0" y="T1"/>
                </a:cxn>
                <a:cxn ang="T9">
                  <a:pos x="T2" y="T3"/>
                </a:cxn>
                <a:cxn ang="T10">
                  <a:pos x="T4" y="T5"/>
                </a:cxn>
                <a:cxn ang="T11">
                  <a:pos x="T6" y="T7"/>
                </a:cxn>
              </a:cxnLst>
              <a:rect l="T12" t="T13" r="T14" b="T15"/>
              <a:pathLst>
                <a:path w="1" h="47">
                  <a:moveTo>
                    <a:pt x="0" y="0"/>
                  </a:moveTo>
                  <a:lnTo>
                    <a:pt x="0" y="46"/>
                  </a:lnTo>
                  <a:lnTo>
                    <a:pt x="0" y="31"/>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63" name="Line 167"/>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4" name="Line 168"/>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5" name="Line 169"/>
            <p:cNvSpPr>
              <a:spLocks noChangeShapeType="1"/>
            </p:cNvSpPr>
            <p:nvPr/>
          </p:nvSpPr>
          <p:spPr bwMode="auto">
            <a:xfrm>
              <a:off x="2234458" y="212956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6" name="Line 170"/>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7" name="Line 171"/>
            <p:cNvSpPr>
              <a:spLocks noChangeShapeType="1"/>
            </p:cNvSpPr>
            <p:nvPr/>
          </p:nvSpPr>
          <p:spPr bwMode="auto">
            <a:xfrm>
              <a:off x="2234458" y="212287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8" name="Line 172"/>
            <p:cNvSpPr>
              <a:spLocks noChangeShapeType="1"/>
            </p:cNvSpPr>
            <p:nvPr/>
          </p:nvSpPr>
          <p:spPr bwMode="auto">
            <a:xfrm>
              <a:off x="2234458" y="212956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69" name="Line 173"/>
            <p:cNvSpPr>
              <a:spLocks noChangeShapeType="1"/>
            </p:cNvSpPr>
            <p:nvPr/>
          </p:nvSpPr>
          <p:spPr bwMode="auto">
            <a:xfrm>
              <a:off x="2234458" y="213757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70" name="Line 174"/>
            <p:cNvSpPr>
              <a:spLocks noChangeShapeType="1"/>
            </p:cNvSpPr>
            <p:nvPr/>
          </p:nvSpPr>
          <p:spPr bwMode="auto">
            <a:xfrm flipH="1">
              <a:off x="2224977"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71" name="Line 175"/>
            <p:cNvSpPr>
              <a:spLocks noChangeShapeType="1"/>
            </p:cNvSpPr>
            <p:nvPr/>
          </p:nvSpPr>
          <p:spPr bwMode="auto">
            <a:xfrm>
              <a:off x="2224977"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72" name="Line 176"/>
            <p:cNvSpPr>
              <a:spLocks noChangeShapeType="1"/>
            </p:cNvSpPr>
            <p:nvPr/>
          </p:nvSpPr>
          <p:spPr bwMode="auto">
            <a:xfrm>
              <a:off x="2234458" y="214559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73" name="Freeform 177"/>
            <p:cNvSpPr>
              <a:spLocks/>
            </p:cNvSpPr>
            <p:nvPr/>
          </p:nvSpPr>
          <p:spPr bwMode="auto">
            <a:xfrm>
              <a:off x="2215495" y="2122877"/>
              <a:ext cx="18962" cy="54799"/>
            </a:xfrm>
            <a:custGeom>
              <a:avLst/>
              <a:gdLst>
                <a:gd name="T0" fmla="*/ 0 w 32"/>
                <a:gd name="T1" fmla="*/ 0 h 108"/>
                <a:gd name="T2" fmla="*/ 0 w 32"/>
                <a:gd name="T3" fmla="*/ 0 h 108"/>
                <a:gd name="T4" fmla="*/ 0 w 32"/>
                <a:gd name="T5" fmla="*/ 0 h 108"/>
                <a:gd name="T6" fmla="*/ 0 w 32"/>
                <a:gd name="T7" fmla="*/ 0 h 108"/>
                <a:gd name="T8" fmla="*/ 0 w 32"/>
                <a:gd name="T9" fmla="*/ 0 h 108"/>
                <a:gd name="T10" fmla="*/ 0 w 32"/>
                <a:gd name="T11" fmla="*/ 0 h 108"/>
                <a:gd name="T12" fmla="*/ 0 60000 65536"/>
                <a:gd name="T13" fmla="*/ 0 60000 65536"/>
                <a:gd name="T14" fmla="*/ 0 60000 65536"/>
                <a:gd name="T15" fmla="*/ 0 60000 65536"/>
                <a:gd name="T16" fmla="*/ 0 60000 65536"/>
                <a:gd name="T17" fmla="*/ 0 60000 65536"/>
                <a:gd name="T18" fmla="*/ 0 w 32"/>
                <a:gd name="T19" fmla="*/ 0 h 108"/>
                <a:gd name="T20" fmla="*/ 32 w 32"/>
                <a:gd name="T21" fmla="*/ 108 h 108"/>
              </a:gdLst>
              <a:ahLst/>
              <a:cxnLst>
                <a:cxn ang="T12">
                  <a:pos x="T0" y="T1"/>
                </a:cxn>
                <a:cxn ang="T13">
                  <a:pos x="T2" y="T3"/>
                </a:cxn>
                <a:cxn ang="T14">
                  <a:pos x="T4" y="T5"/>
                </a:cxn>
                <a:cxn ang="T15">
                  <a:pos x="T6" y="T7"/>
                </a:cxn>
                <a:cxn ang="T16">
                  <a:pos x="T8" y="T9"/>
                </a:cxn>
                <a:cxn ang="T17">
                  <a:pos x="T10" y="T11"/>
                </a:cxn>
              </a:cxnLst>
              <a:rect l="T18" t="T19" r="T20" b="T21"/>
              <a:pathLst>
                <a:path w="32" h="108">
                  <a:moveTo>
                    <a:pt x="0" y="61"/>
                  </a:moveTo>
                  <a:lnTo>
                    <a:pt x="16" y="107"/>
                  </a:lnTo>
                  <a:lnTo>
                    <a:pt x="31" y="46"/>
                  </a:lnTo>
                  <a:lnTo>
                    <a:pt x="31" y="31"/>
                  </a:lnTo>
                  <a:lnTo>
                    <a:pt x="31" y="0"/>
                  </a:lnTo>
                  <a:lnTo>
                    <a:pt x="0" y="6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74" name="Freeform 178"/>
            <p:cNvSpPr>
              <a:spLocks/>
            </p:cNvSpPr>
            <p:nvPr/>
          </p:nvSpPr>
          <p:spPr bwMode="auto">
            <a:xfrm>
              <a:off x="2234458" y="2106838"/>
              <a:ext cx="8127" cy="16039"/>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31"/>
                  </a:moveTo>
                  <a:lnTo>
                    <a:pt x="16" y="16"/>
                  </a:lnTo>
                  <a:lnTo>
                    <a:pt x="0" y="0"/>
                  </a:lnTo>
                  <a:lnTo>
                    <a:pt x="0" y="31"/>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575" name="Freeform 179"/>
            <p:cNvSpPr>
              <a:spLocks/>
            </p:cNvSpPr>
            <p:nvPr/>
          </p:nvSpPr>
          <p:spPr bwMode="auto">
            <a:xfrm>
              <a:off x="2024519" y="2355437"/>
              <a:ext cx="131381" cy="93559"/>
            </a:xfrm>
            <a:custGeom>
              <a:avLst/>
              <a:gdLst>
                <a:gd name="T0" fmla="*/ 0 w 224"/>
                <a:gd name="T1" fmla="*/ 0 h 185"/>
                <a:gd name="T2" fmla="*/ 0 w 224"/>
                <a:gd name="T3" fmla="*/ 0 h 185"/>
                <a:gd name="T4" fmla="*/ 0 w 224"/>
                <a:gd name="T5" fmla="*/ 0 h 185"/>
                <a:gd name="T6" fmla="*/ 0 w 224"/>
                <a:gd name="T7" fmla="*/ 0 h 185"/>
                <a:gd name="T8" fmla="*/ 0 w 224"/>
                <a:gd name="T9" fmla="*/ 0 h 185"/>
                <a:gd name="T10" fmla="*/ 0 w 224"/>
                <a:gd name="T11" fmla="*/ 0 h 185"/>
                <a:gd name="T12" fmla="*/ 0 w 224"/>
                <a:gd name="T13" fmla="*/ 0 h 185"/>
                <a:gd name="T14" fmla="*/ 0 w 224"/>
                <a:gd name="T15" fmla="*/ 0 h 185"/>
                <a:gd name="T16" fmla="*/ 0 w 224"/>
                <a:gd name="T17" fmla="*/ 0 h 185"/>
                <a:gd name="T18" fmla="*/ 0 w 224"/>
                <a:gd name="T19" fmla="*/ 0 h 185"/>
                <a:gd name="T20" fmla="*/ 0 w 224"/>
                <a:gd name="T21" fmla="*/ 0 h 185"/>
                <a:gd name="T22" fmla="*/ 0 w 224"/>
                <a:gd name="T23" fmla="*/ 0 h 185"/>
                <a:gd name="T24" fmla="*/ 0 w 224"/>
                <a:gd name="T25" fmla="*/ 0 h 185"/>
                <a:gd name="T26" fmla="*/ 0 w 224"/>
                <a:gd name="T27" fmla="*/ 0 h 185"/>
                <a:gd name="T28" fmla="*/ 0 w 224"/>
                <a:gd name="T29" fmla="*/ 0 h 185"/>
                <a:gd name="T30" fmla="*/ 0 w 224"/>
                <a:gd name="T31" fmla="*/ 0 h 185"/>
                <a:gd name="T32" fmla="*/ 0 w 224"/>
                <a:gd name="T33" fmla="*/ 0 h 185"/>
                <a:gd name="T34" fmla="*/ 0 w 224"/>
                <a:gd name="T35" fmla="*/ 0 h 185"/>
                <a:gd name="T36" fmla="*/ 0 w 224"/>
                <a:gd name="T37" fmla="*/ 0 h 1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4"/>
                <a:gd name="T58" fmla="*/ 0 h 185"/>
                <a:gd name="T59" fmla="*/ 224 w 224"/>
                <a:gd name="T60" fmla="*/ 185 h 18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4" h="185">
                  <a:moveTo>
                    <a:pt x="223" y="123"/>
                  </a:moveTo>
                  <a:lnTo>
                    <a:pt x="193" y="61"/>
                  </a:lnTo>
                  <a:lnTo>
                    <a:pt x="164" y="61"/>
                  </a:lnTo>
                  <a:lnTo>
                    <a:pt x="164" y="15"/>
                  </a:lnTo>
                  <a:lnTo>
                    <a:pt x="149" y="0"/>
                  </a:lnTo>
                  <a:lnTo>
                    <a:pt x="134" y="15"/>
                  </a:lnTo>
                  <a:lnTo>
                    <a:pt x="104" y="46"/>
                  </a:lnTo>
                  <a:lnTo>
                    <a:pt x="15" y="77"/>
                  </a:lnTo>
                  <a:lnTo>
                    <a:pt x="0" y="107"/>
                  </a:lnTo>
                  <a:lnTo>
                    <a:pt x="15" y="153"/>
                  </a:lnTo>
                  <a:lnTo>
                    <a:pt x="30" y="184"/>
                  </a:lnTo>
                  <a:lnTo>
                    <a:pt x="45" y="153"/>
                  </a:lnTo>
                  <a:lnTo>
                    <a:pt x="59" y="153"/>
                  </a:lnTo>
                  <a:lnTo>
                    <a:pt x="74" y="123"/>
                  </a:lnTo>
                  <a:lnTo>
                    <a:pt x="89" y="123"/>
                  </a:lnTo>
                  <a:lnTo>
                    <a:pt x="134" y="138"/>
                  </a:lnTo>
                  <a:lnTo>
                    <a:pt x="149" y="123"/>
                  </a:lnTo>
                  <a:lnTo>
                    <a:pt x="193" y="123"/>
                  </a:lnTo>
                  <a:lnTo>
                    <a:pt x="223" y="123"/>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76" name="Freeform 180"/>
            <p:cNvSpPr>
              <a:spLocks/>
            </p:cNvSpPr>
            <p:nvPr/>
          </p:nvSpPr>
          <p:spPr bwMode="auto">
            <a:xfrm>
              <a:off x="2180280" y="2471717"/>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60000 65536"/>
                <a:gd name="T11" fmla="*/ 0 60000 65536"/>
                <a:gd name="T12" fmla="*/ 0 60000 65536"/>
                <a:gd name="T13" fmla="*/ 0 60000 65536"/>
                <a:gd name="T14" fmla="*/ 0 60000 65536"/>
                <a:gd name="T15" fmla="*/ 0 w 17"/>
                <a:gd name="T16" fmla="*/ 0 h 47"/>
                <a:gd name="T17" fmla="*/ 17 w 17"/>
                <a:gd name="T18" fmla="*/ 47 h 47"/>
              </a:gdLst>
              <a:ahLst/>
              <a:cxnLst>
                <a:cxn ang="T10">
                  <a:pos x="T0" y="T1"/>
                </a:cxn>
                <a:cxn ang="T11">
                  <a:pos x="T2" y="T3"/>
                </a:cxn>
                <a:cxn ang="T12">
                  <a:pos x="T4" y="T5"/>
                </a:cxn>
                <a:cxn ang="T13">
                  <a:pos x="T6" y="T7"/>
                </a:cxn>
                <a:cxn ang="T14">
                  <a:pos x="T8" y="T9"/>
                </a:cxn>
              </a:cxnLst>
              <a:rect l="T15" t="T16" r="T17" b="T18"/>
              <a:pathLst>
                <a:path w="17" h="47">
                  <a:moveTo>
                    <a:pt x="0" y="0"/>
                  </a:moveTo>
                  <a:lnTo>
                    <a:pt x="0" y="46"/>
                  </a:lnTo>
                  <a:lnTo>
                    <a:pt x="16" y="31"/>
                  </a:lnTo>
                  <a:lnTo>
                    <a:pt x="16" y="15"/>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77" name="Freeform 181"/>
            <p:cNvSpPr>
              <a:spLocks/>
            </p:cNvSpPr>
            <p:nvPr/>
          </p:nvSpPr>
          <p:spPr bwMode="auto">
            <a:xfrm>
              <a:off x="1990657" y="2432957"/>
              <a:ext cx="69077" cy="77520"/>
            </a:xfrm>
            <a:custGeom>
              <a:avLst/>
              <a:gdLst>
                <a:gd name="T0" fmla="*/ 0 w 120"/>
                <a:gd name="T1" fmla="*/ 0 h 154"/>
                <a:gd name="T2" fmla="*/ 0 w 120"/>
                <a:gd name="T3" fmla="*/ 0 h 154"/>
                <a:gd name="T4" fmla="*/ 0 w 120"/>
                <a:gd name="T5" fmla="*/ 0 h 154"/>
                <a:gd name="T6" fmla="*/ 0 w 120"/>
                <a:gd name="T7" fmla="*/ 0 h 154"/>
                <a:gd name="T8" fmla="*/ 0 w 120"/>
                <a:gd name="T9" fmla="*/ 0 h 154"/>
                <a:gd name="T10" fmla="*/ 0 w 120"/>
                <a:gd name="T11" fmla="*/ 0 h 154"/>
                <a:gd name="T12" fmla="*/ 0 w 120"/>
                <a:gd name="T13" fmla="*/ 0 h 154"/>
                <a:gd name="T14" fmla="*/ 0 w 120"/>
                <a:gd name="T15" fmla="*/ 0 h 154"/>
                <a:gd name="T16" fmla="*/ 0 w 120"/>
                <a:gd name="T17" fmla="*/ 0 h 154"/>
                <a:gd name="T18" fmla="*/ 0 w 120"/>
                <a:gd name="T19" fmla="*/ 0 h 154"/>
                <a:gd name="T20" fmla="*/ 0 w 120"/>
                <a:gd name="T21" fmla="*/ 0 h 154"/>
                <a:gd name="T22" fmla="*/ 0 w 120"/>
                <a:gd name="T23" fmla="*/ 0 h 154"/>
                <a:gd name="T24" fmla="*/ 0 w 120"/>
                <a:gd name="T25" fmla="*/ 0 h 154"/>
                <a:gd name="T26" fmla="*/ 0 w 120"/>
                <a:gd name="T27" fmla="*/ 0 h 154"/>
                <a:gd name="T28" fmla="*/ 0 w 120"/>
                <a:gd name="T29" fmla="*/ 0 h 154"/>
                <a:gd name="T30" fmla="*/ 0 w 120"/>
                <a:gd name="T31" fmla="*/ 0 h 154"/>
                <a:gd name="T32" fmla="*/ 0 w 120"/>
                <a:gd name="T33" fmla="*/ 0 h 154"/>
                <a:gd name="T34" fmla="*/ 0 w 120"/>
                <a:gd name="T35" fmla="*/ 0 h 1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0"/>
                <a:gd name="T55" fmla="*/ 0 h 154"/>
                <a:gd name="T56" fmla="*/ 120 w 120"/>
                <a:gd name="T57" fmla="*/ 154 h 1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0" h="154">
                  <a:moveTo>
                    <a:pt x="119" y="0"/>
                  </a:moveTo>
                  <a:lnTo>
                    <a:pt x="104" y="0"/>
                  </a:lnTo>
                  <a:lnTo>
                    <a:pt x="89" y="31"/>
                  </a:lnTo>
                  <a:lnTo>
                    <a:pt x="30" y="31"/>
                  </a:lnTo>
                  <a:lnTo>
                    <a:pt x="60" y="46"/>
                  </a:lnTo>
                  <a:lnTo>
                    <a:pt x="45" y="61"/>
                  </a:lnTo>
                  <a:lnTo>
                    <a:pt x="45" y="92"/>
                  </a:lnTo>
                  <a:lnTo>
                    <a:pt x="15" y="107"/>
                  </a:lnTo>
                  <a:lnTo>
                    <a:pt x="15" y="122"/>
                  </a:lnTo>
                  <a:lnTo>
                    <a:pt x="0" y="138"/>
                  </a:lnTo>
                  <a:lnTo>
                    <a:pt x="15" y="153"/>
                  </a:lnTo>
                  <a:lnTo>
                    <a:pt x="30" y="153"/>
                  </a:lnTo>
                  <a:lnTo>
                    <a:pt x="60" y="153"/>
                  </a:lnTo>
                  <a:lnTo>
                    <a:pt x="74" y="138"/>
                  </a:lnTo>
                  <a:lnTo>
                    <a:pt x="89" y="92"/>
                  </a:lnTo>
                  <a:lnTo>
                    <a:pt x="119" y="77"/>
                  </a:lnTo>
                  <a:lnTo>
                    <a:pt x="119" y="31"/>
                  </a:lnTo>
                  <a:lnTo>
                    <a:pt x="119"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78" name="Freeform 182"/>
            <p:cNvSpPr>
              <a:spLocks/>
            </p:cNvSpPr>
            <p:nvPr/>
          </p:nvSpPr>
          <p:spPr bwMode="auto">
            <a:xfrm>
              <a:off x="1964923" y="2340735"/>
              <a:ext cx="77203" cy="108261"/>
            </a:xfrm>
            <a:custGeom>
              <a:avLst/>
              <a:gdLst>
                <a:gd name="T0" fmla="*/ 0 w 134"/>
                <a:gd name="T1" fmla="*/ 0 h 216"/>
                <a:gd name="T2" fmla="*/ 0 w 134"/>
                <a:gd name="T3" fmla="*/ 0 h 216"/>
                <a:gd name="T4" fmla="*/ 0 w 134"/>
                <a:gd name="T5" fmla="*/ 0 h 216"/>
                <a:gd name="T6" fmla="*/ 0 w 134"/>
                <a:gd name="T7" fmla="*/ 0 h 216"/>
                <a:gd name="T8" fmla="*/ 0 w 134"/>
                <a:gd name="T9" fmla="*/ 0 h 216"/>
                <a:gd name="T10" fmla="*/ 0 w 134"/>
                <a:gd name="T11" fmla="*/ 0 h 216"/>
                <a:gd name="T12" fmla="*/ 0 w 134"/>
                <a:gd name="T13" fmla="*/ 0 h 216"/>
                <a:gd name="T14" fmla="*/ 0 w 134"/>
                <a:gd name="T15" fmla="*/ 0 h 216"/>
                <a:gd name="T16" fmla="*/ 0 w 134"/>
                <a:gd name="T17" fmla="*/ 0 h 216"/>
                <a:gd name="T18" fmla="*/ 0 w 134"/>
                <a:gd name="T19" fmla="*/ 0 h 216"/>
                <a:gd name="T20" fmla="*/ 0 w 134"/>
                <a:gd name="T21" fmla="*/ 0 h 216"/>
                <a:gd name="T22" fmla="*/ 0 w 134"/>
                <a:gd name="T23" fmla="*/ 0 h 216"/>
                <a:gd name="T24" fmla="*/ 0 w 134"/>
                <a:gd name="T25" fmla="*/ 0 h 216"/>
                <a:gd name="T26" fmla="*/ 0 w 134"/>
                <a:gd name="T27" fmla="*/ 0 h 216"/>
                <a:gd name="T28" fmla="*/ 0 w 134"/>
                <a:gd name="T29" fmla="*/ 0 h 216"/>
                <a:gd name="T30" fmla="*/ 0 w 134"/>
                <a:gd name="T31" fmla="*/ 0 h 216"/>
                <a:gd name="T32" fmla="*/ 0 w 134"/>
                <a:gd name="T33" fmla="*/ 0 h 216"/>
                <a:gd name="T34" fmla="*/ 0 w 134"/>
                <a:gd name="T35" fmla="*/ 0 h 2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4"/>
                <a:gd name="T55" fmla="*/ 0 h 216"/>
                <a:gd name="T56" fmla="*/ 134 w 134"/>
                <a:gd name="T57" fmla="*/ 216 h 2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4" h="216">
                  <a:moveTo>
                    <a:pt x="15" y="215"/>
                  </a:moveTo>
                  <a:lnTo>
                    <a:pt x="44" y="215"/>
                  </a:lnTo>
                  <a:lnTo>
                    <a:pt x="74" y="215"/>
                  </a:lnTo>
                  <a:lnTo>
                    <a:pt x="133" y="215"/>
                  </a:lnTo>
                  <a:lnTo>
                    <a:pt x="118" y="184"/>
                  </a:lnTo>
                  <a:lnTo>
                    <a:pt x="103" y="138"/>
                  </a:lnTo>
                  <a:lnTo>
                    <a:pt x="118" y="108"/>
                  </a:lnTo>
                  <a:lnTo>
                    <a:pt x="89" y="77"/>
                  </a:lnTo>
                  <a:lnTo>
                    <a:pt x="118" y="61"/>
                  </a:lnTo>
                  <a:lnTo>
                    <a:pt x="103" y="0"/>
                  </a:lnTo>
                  <a:lnTo>
                    <a:pt x="103" y="31"/>
                  </a:lnTo>
                  <a:lnTo>
                    <a:pt x="74" y="77"/>
                  </a:lnTo>
                  <a:lnTo>
                    <a:pt x="44" y="123"/>
                  </a:lnTo>
                  <a:lnTo>
                    <a:pt x="30" y="123"/>
                  </a:lnTo>
                  <a:lnTo>
                    <a:pt x="0" y="138"/>
                  </a:lnTo>
                  <a:lnTo>
                    <a:pt x="0" y="169"/>
                  </a:lnTo>
                  <a:lnTo>
                    <a:pt x="15" y="184"/>
                  </a:lnTo>
                  <a:lnTo>
                    <a:pt x="15" y="2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79" name="Freeform 183"/>
            <p:cNvSpPr>
              <a:spLocks/>
            </p:cNvSpPr>
            <p:nvPr/>
          </p:nvSpPr>
          <p:spPr bwMode="auto">
            <a:xfrm>
              <a:off x="2094950" y="2239157"/>
              <a:ext cx="181496" cy="209838"/>
            </a:xfrm>
            <a:custGeom>
              <a:avLst/>
              <a:gdLst>
                <a:gd name="T0" fmla="*/ 0 w 314"/>
                <a:gd name="T1" fmla="*/ 0 h 416"/>
                <a:gd name="T2" fmla="*/ 0 w 314"/>
                <a:gd name="T3" fmla="*/ 0 h 416"/>
                <a:gd name="T4" fmla="*/ 0 w 314"/>
                <a:gd name="T5" fmla="*/ 0 h 416"/>
                <a:gd name="T6" fmla="*/ 0 w 314"/>
                <a:gd name="T7" fmla="*/ 0 h 416"/>
                <a:gd name="T8" fmla="*/ 0 w 314"/>
                <a:gd name="T9" fmla="*/ 0 h 416"/>
                <a:gd name="T10" fmla="*/ 0 w 314"/>
                <a:gd name="T11" fmla="*/ 0 h 416"/>
                <a:gd name="T12" fmla="*/ 0 w 314"/>
                <a:gd name="T13" fmla="*/ 0 h 416"/>
                <a:gd name="T14" fmla="*/ 0 w 314"/>
                <a:gd name="T15" fmla="*/ 0 h 416"/>
                <a:gd name="T16" fmla="*/ 0 w 314"/>
                <a:gd name="T17" fmla="*/ 0 h 416"/>
                <a:gd name="T18" fmla="*/ 0 w 314"/>
                <a:gd name="T19" fmla="*/ 0 h 416"/>
                <a:gd name="T20" fmla="*/ 0 w 314"/>
                <a:gd name="T21" fmla="*/ 0 h 416"/>
                <a:gd name="T22" fmla="*/ 0 w 314"/>
                <a:gd name="T23" fmla="*/ 0 h 416"/>
                <a:gd name="T24" fmla="*/ 0 w 314"/>
                <a:gd name="T25" fmla="*/ 0 h 416"/>
                <a:gd name="T26" fmla="*/ 0 w 314"/>
                <a:gd name="T27" fmla="*/ 0 h 416"/>
                <a:gd name="T28" fmla="*/ 0 w 314"/>
                <a:gd name="T29" fmla="*/ 0 h 416"/>
                <a:gd name="T30" fmla="*/ 0 w 314"/>
                <a:gd name="T31" fmla="*/ 0 h 416"/>
                <a:gd name="T32" fmla="*/ 0 w 314"/>
                <a:gd name="T33" fmla="*/ 0 h 416"/>
                <a:gd name="T34" fmla="*/ 0 w 314"/>
                <a:gd name="T35" fmla="*/ 0 h 416"/>
                <a:gd name="T36" fmla="*/ 0 w 314"/>
                <a:gd name="T37" fmla="*/ 0 h 416"/>
                <a:gd name="T38" fmla="*/ 0 w 314"/>
                <a:gd name="T39" fmla="*/ 0 h 416"/>
                <a:gd name="T40" fmla="*/ 0 w 314"/>
                <a:gd name="T41" fmla="*/ 0 h 416"/>
                <a:gd name="T42" fmla="*/ 0 w 314"/>
                <a:gd name="T43" fmla="*/ 0 h 416"/>
                <a:gd name="T44" fmla="*/ 0 w 314"/>
                <a:gd name="T45" fmla="*/ 0 h 416"/>
                <a:gd name="T46" fmla="*/ 0 w 314"/>
                <a:gd name="T47" fmla="*/ 0 h 416"/>
                <a:gd name="T48" fmla="*/ 0 w 314"/>
                <a:gd name="T49" fmla="*/ 0 h 416"/>
                <a:gd name="T50" fmla="*/ 0 w 314"/>
                <a:gd name="T51" fmla="*/ 0 h 416"/>
                <a:gd name="T52" fmla="*/ 0 w 314"/>
                <a:gd name="T53" fmla="*/ 0 h 416"/>
                <a:gd name="T54" fmla="*/ 0 w 314"/>
                <a:gd name="T55" fmla="*/ 0 h 416"/>
                <a:gd name="T56" fmla="*/ 0 w 314"/>
                <a:gd name="T57" fmla="*/ 0 h 416"/>
                <a:gd name="T58" fmla="*/ 0 w 314"/>
                <a:gd name="T59" fmla="*/ 0 h 416"/>
                <a:gd name="T60" fmla="*/ 0 w 314"/>
                <a:gd name="T61" fmla="*/ 0 h 416"/>
                <a:gd name="T62" fmla="*/ 0 w 314"/>
                <a:gd name="T63" fmla="*/ 0 h 416"/>
                <a:gd name="T64" fmla="*/ 0 w 314"/>
                <a:gd name="T65" fmla="*/ 0 h 416"/>
                <a:gd name="T66" fmla="*/ 0 w 314"/>
                <a:gd name="T67" fmla="*/ 0 h 416"/>
                <a:gd name="T68" fmla="*/ 0 w 314"/>
                <a:gd name="T69" fmla="*/ 0 h 416"/>
                <a:gd name="T70" fmla="*/ 0 w 314"/>
                <a:gd name="T71" fmla="*/ 0 h 416"/>
                <a:gd name="T72" fmla="*/ 0 w 314"/>
                <a:gd name="T73" fmla="*/ 0 h 4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4"/>
                <a:gd name="T112" fmla="*/ 0 h 416"/>
                <a:gd name="T113" fmla="*/ 314 w 314"/>
                <a:gd name="T114" fmla="*/ 416 h 4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4" h="416">
                  <a:moveTo>
                    <a:pt x="253" y="0"/>
                  </a:moveTo>
                  <a:lnTo>
                    <a:pt x="224" y="31"/>
                  </a:lnTo>
                  <a:lnTo>
                    <a:pt x="209" y="15"/>
                  </a:lnTo>
                  <a:lnTo>
                    <a:pt x="60" y="31"/>
                  </a:lnTo>
                  <a:lnTo>
                    <a:pt x="60" y="61"/>
                  </a:lnTo>
                  <a:lnTo>
                    <a:pt x="45" y="61"/>
                  </a:lnTo>
                  <a:lnTo>
                    <a:pt x="45" y="77"/>
                  </a:lnTo>
                  <a:lnTo>
                    <a:pt x="45" y="154"/>
                  </a:lnTo>
                  <a:lnTo>
                    <a:pt x="15" y="138"/>
                  </a:lnTo>
                  <a:lnTo>
                    <a:pt x="15" y="169"/>
                  </a:lnTo>
                  <a:lnTo>
                    <a:pt x="15" y="184"/>
                  </a:lnTo>
                  <a:lnTo>
                    <a:pt x="0" y="215"/>
                  </a:lnTo>
                  <a:lnTo>
                    <a:pt x="30" y="231"/>
                  </a:lnTo>
                  <a:lnTo>
                    <a:pt x="45" y="246"/>
                  </a:lnTo>
                  <a:lnTo>
                    <a:pt x="45" y="292"/>
                  </a:lnTo>
                  <a:lnTo>
                    <a:pt x="75" y="292"/>
                  </a:lnTo>
                  <a:lnTo>
                    <a:pt x="104" y="354"/>
                  </a:lnTo>
                  <a:lnTo>
                    <a:pt x="119" y="369"/>
                  </a:lnTo>
                  <a:lnTo>
                    <a:pt x="149" y="369"/>
                  </a:lnTo>
                  <a:lnTo>
                    <a:pt x="164" y="384"/>
                  </a:lnTo>
                  <a:lnTo>
                    <a:pt x="179" y="415"/>
                  </a:lnTo>
                  <a:lnTo>
                    <a:pt x="179" y="400"/>
                  </a:lnTo>
                  <a:lnTo>
                    <a:pt x="179" y="384"/>
                  </a:lnTo>
                  <a:lnTo>
                    <a:pt x="224" y="369"/>
                  </a:lnTo>
                  <a:lnTo>
                    <a:pt x="268" y="369"/>
                  </a:lnTo>
                  <a:lnTo>
                    <a:pt x="238" y="307"/>
                  </a:lnTo>
                  <a:lnTo>
                    <a:pt x="209" y="292"/>
                  </a:lnTo>
                  <a:lnTo>
                    <a:pt x="238" y="277"/>
                  </a:lnTo>
                  <a:lnTo>
                    <a:pt x="238" y="246"/>
                  </a:lnTo>
                  <a:lnTo>
                    <a:pt x="238" y="215"/>
                  </a:lnTo>
                  <a:lnTo>
                    <a:pt x="268" y="200"/>
                  </a:lnTo>
                  <a:lnTo>
                    <a:pt x="268" y="138"/>
                  </a:lnTo>
                  <a:lnTo>
                    <a:pt x="283" y="123"/>
                  </a:lnTo>
                  <a:lnTo>
                    <a:pt x="313" y="108"/>
                  </a:lnTo>
                  <a:lnTo>
                    <a:pt x="283" y="92"/>
                  </a:lnTo>
                  <a:lnTo>
                    <a:pt x="268" y="31"/>
                  </a:lnTo>
                  <a:lnTo>
                    <a:pt x="253"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0" name="Freeform 184"/>
            <p:cNvSpPr>
              <a:spLocks/>
            </p:cNvSpPr>
            <p:nvPr/>
          </p:nvSpPr>
          <p:spPr bwMode="auto">
            <a:xfrm>
              <a:off x="2319788" y="2587997"/>
              <a:ext cx="79912" cy="132319"/>
            </a:xfrm>
            <a:custGeom>
              <a:avLst/>
              <a:gdLst>
                <a:gd name="T0" fmla="*/ 0 w 135"/>
                <a:gd name="T1" fmla="*/ 0 h 263"/>
                <a:gd name="T2" fmla="*/ 0 w 135"/>
                <a:gd name="T3" fmla="*/ 0 h 263"/>
                <a:gd name="T4" fmla="*/ 0 w 135"/>
                <a:gd name="T5" fmla="*/ 0 h 263"/>
                <a:gd name="T6" fmla="*/ 0 w 135"/>
                <a:gd name="T7" fmla="*/ 0 h 263"/>
                <a:gd name="T8" fmla="*/ 0 w 135"/>
                <a:gd name="T9" fmla="*/ 0 h 263"/>
                <a:gd name="T10" fmla="*/ 0 w 135"/>
                <a:gd name="T11" fmla="*/ 0 h 263"/>
                <a:gd name="T12" fmla="*/ 0 w 135"/>
                <a:gd name="T13" fmla="*/ 0 h 263"/>
                <a:gd name="T14" fmla="*/ 0 w 135"/>
                <a:gd name="T15" fmla="*/ 0 h 263"/>
                <a:gd name="T16" fmla="*/ 0 w 135"/>
                <a:gd name="T17" fmla="*/ 0 h 263"/>
                <a:gd name="T18" fmla="*/ 0 w 135"/>
                <a:gd name="T19" fmla="*/ 0 h 263"/>
                <a:gd name="T20" fmla="*/ 0 w 135"/>
                <a:gd name="T21" fmla="*/ 0 h 263"/>
                <a:gd name="T22" fmla="*/ 0 w 135"/>
                <a:gd name="T23" fmla="*/ 0 h 263"/>
                <a:gd name="T24" fmla="*/ 0 w 135"/>
                <a:gd name="T25" fmla="*/ 0 h 263"/>
                <a:gd name="T26" fmla="*/ 0 w 135"/>
                <a:gd name="T27" fmla="*/ 0 h 263"/>
                <a:gd name="T28" fmla="*/ 0 w 135"/>
                <a:gd name="T29" fmla="*/ 0 h 263"/>
                <a:gd name="T30" fmla="*/ 0 w 135"/>
                <a:gd name="T31" fmla="*/ 0 h 2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263"/>
                <a:gd name="T50" fmla="*/ 135 w 135"/>
                <a:gd name="T51" fmla="*/ 263 h 2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263">
                  <a:moveTo>
                    <a:pt x="104" y="0"/>
                  </a:moveTo>
                  <a:lnTo>
                    <a:pt x="89" y="15"/>
                  </a:lnTo>
                  <a:lnTo>
                    <a:pt x="89" y="31"/>
                  </a:lnTo>
                  <a:lnTo>
                    <a:pt x="74" y="62"/>
                  </a:lnTo>
                  <a:lnTo>
                    <a:pt x="30" y="77"/>
                  </a:lnTo>
                  <a:lnTo>
                    <a:pt x="15" y="108"/>
                  </a:lnTo>
                  <a:lnTo>
                    <a:pt x="15" y="170"/>
                  </a:lnTo>
                  <a:lnTo>
                    <a:pt x="15" y="185"/>
                  </a:lnTo>
                  <a:lnTo>
                    <a:pt x="0" y="185"/>
                  </a:lnTo>
                  <a:lnTo>
                    <a:pt x="0" y="247"/>
                  </a:lnTo>
                  <a:lnTo>
                    <a:pt x="15" y="262"/>
                  </a:lnTo>
                  <a:lnTo>
                    <a:pt x="60" y="262"/>
                  </a:lnTo>
                  <a:lnTo>
                    <a:pt x="89" y="170"/>
                  </a:lnTo>
                  <a:lnTo>
                    <a:pt x="119" y="77"/>
                  </a:lnTo>
                  <a:lnTo>
                    <a:pt x="134" y="62"/>
                  </a:lnTo>
                  <a:lnTo>
                    <a:pt x="104"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1" name="Freeform 185"/>
            <p:cNvSpPr>
              <a:spLocks/>
            </p:cNvSpPr>
            <p:nvPr/>
          </p:nvSpPr>
          <p:spPr bwMode="auto">
            <a:xfrm>
              <a:off x="1990657" y="2626757"/>
              <a:ext cx="139508" cy="125636"/>
            </a:xfrm>
            <a:custGeom>
              <a:avLst/>
              <a:gdLst>
                <a:gd name="T0" fmla="*/ 0 w 239"/>
                <a:gd name="T1" fmla="*/ 0 h 247"/>
                <a:gd name="T2" fmla="*/ 0 w 239"/>
                <a:gd name="T3" fmla="*/ 0 h 247"/>
                <a:gd name="T4" fmla="*/ 0 w 239"/>
                <a:gd name="T5" fmla="*/ 0 h 247"/>
                <a:gd name="T6" fmla="*/ 0 w 239"/>
                <a:gd name="T7" fmla="*/ 0 h 247"/>
                <a:gd name="T8" fmla="*/ 0 w 239"/>
                <a:gd name="T9" fmla="*/ 0 h 247"/>
                <a:gd name="T10" fmla="*/ 0 w 239"/>
                <a:gd name="T11" fmla="*/ 0 h 247"/>
                <a:gd name="T12" fmla="*/ 0 w 239"/>
                <a:gd name="T13" fmla="*/ 0 h 247"/>
                <a:gd name="T14" fmla="*/ 0 w 239"/>
                <a:gd name="T15" fmla="*/ 0 h 247"/>
                <a:gd name="T16" fmla="*/ 0 w 239"/>
                <a:gd name="T17" fmla="*/ 0 h 247"/>
                <a:gd name="T18" fmla="*/ 0 w 239"/>
                <a:gd name="T19" fmla="*/ 0 h 247"/>
                <a:gd name="T20" fmla="*/ 0 w 239"/>
                <a:gd name="T21" fmla="*/ 0 h 247"/>
                <a:gd name="T22" fmla="*/ 0 w 239"/>
                <a:gd name="T23" fmla="*/ 0 h 247"/>
                <a:gd name="T24" fmla="*/ 0 w 239"/>
                <a:gd name="T25" fmla="*/ 0 h 247"/>
                <a:gd name="T26" fmla="*/ 0 w 239"/>
                <a:gd name="T27" fmla="*/ 0 h 247"/>
                <a:gd name="T28" fmla="*/ 0 w 239"/>
                <a:gd name="T29" fmla="*/ 0 h 247"/>
                <a:gd name="T30" fmla="*/ 0 w 239"/>
                <a:gd name="T31" fmla="*/ 0 h 247"/>
                <a:gd name="T32" fmla="*/ 0 w 239"/>
                <a:gd name="T33" fmla="*/ 0 h 247"/>
                <a:gd name="T34" fmla="*/ 0 w 239"/>
                <a:gd name="T35" fmla="*/ 0 h 247"/>
                <a:gd name="T36" fmla="*/ 0 w 239"/>
                <a:gd name="T37" fmla="*/ 0 h 247"/>
                <a:gd name="T38" fmla="*/ 0 w 239"/>
                <a:gd name="T39" fmla="*/ 0 h 247"/>
                <a:gd name="T40" fmla="*/ 0 w 239"/>
                <a:gd name="T41" fmla="*/ 0 h 247"/>
                <a:gd name="T42" fmla="*/ 0 w 239"/>
                <a:gd name="T43" fmla="*/ 0 h 2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247"/>
                <a:gd name="T68" fmla="*/ 239 w 239"/>
                <a:gd name="T69" fmla="*/ 247 h 2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247">
                  <a:moveTo>
                    <a:pt x="15" y="0"/>
                  </a:moveTo>
                  <a:lnTo>
                    <a:pt x="0" y="31"/>
                  </a:lnTo>
                  <a:lnTo>
                    <a:pt x="30" y="46"/>
                  </a:lnTo>
                  <a:lnTo>
                    <a:pt x="45" y="123"/>
                  </a:lnTo>
                  <a:lnTo>
                    <a:pt x="60" y="185"/>
                  </a:lnTo>
                  <a:lnTo>
                    <a:pt x="89" y="246"/>
                  </a:lnTo>
                  <a:lnTo>
                    <a:pt x="104" y="231"/>
                  </a:lnTo>
                  <a:lnTo>
                    <a:pt x="104" y="246"/>
                  </a:lnTo>
                  <a:lnTo>
                    <a:pt x="149" y="231"/>
                  </a:lnTo>
                  <a:lnTo>
                    <a:pt x="149" y="169"/>
                  </a:lnTo>
                  <a:lnTo>
                    <a:pt x="149" y="108"/>
                  </a:lnTo>
                  <a:lnTo>
                    <a:pt x="164" y="108"/>
                  </a:lnTo>
                  <a:lnTo>
                    <a:pt x="164" y="46"/>
                  </a:lnTo>
                  <a:lnTo>
                    <a:pt x="193" y="31"/>
                  </a:lnTo>
                  <a:lnTo>
                    <a:pt x="238" y="31"/>
                  </a:lnTo>
                  <a:lnTo>
                    <a:pt x="238" y="15"/>
                  </a:lnTo>
                  <a:lnTo>
                    <a:pt x="208" y="15"/>
                  </a:lnTo>
                  <a:lnTo>
                    <a:pt x="179" y="31"/>
                  </a:lnTo>
                  <a:lnTo>
                    <a:pt x="119" y="15"/>
                  </a:lnTo>
                  <a:lnTo>
                    <a:pt x="45" y="15"/>
                  </a:lnTo>
                  <a:lnTo>
                    <a:pt x="30" y="0"/>
                  </a:lnTo>
                  <a:lnTo>
                    <a:pt x="1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2" name="Freeform 186"/>
            <p:cNvSpPr>
              <a:spLocks/>
            </p:cNvSpPr>
            <p:nvPr/>
          </p:nvSpPr>
          <p:spPr bwMode="auto">
            <a:xfrm>
              <a:off x="2042126" y="2689574"/>
              <a:ext cx="165242" cy="124299"/>
            </a:xfrm>
            <a:custGeom>
              <a:avLst/>
              <a:gdLst>
                <a:gd name="T0" fmla="*/ 0 w 284"/>
                <a:gd name="T1" fmla="*/ 0 h 246"/>
                <a:gd name="T2" fmla="*/ 0 w 284"/>
                <a:gd name="T3" fmla="*/ 0 h 246"/>
                <a:gd name="T4" fmla="*/ 0 w 284"/>
                <a:gd name="T5" fmla="*/ 0 h 246"/>
                <a:gd name="T6" fmla="*/ 0 w 284"/>
                <a:gd name="T7" fmla="*/ 0 h 246"/>
                <a:gd name="T8" fmla="*/ 0 w 284"/>
                <a:gd name="T9" fmla="*/ 0 h 246"/>
                <a:gd name="T10" fmla="*/ 0 w 284"/>
                <a:gd name="T11" fmla="*/ 0 h 246"/>
                <a:gd name="T12" fmla="*/ 0 w 284"/>
                <a:gd name="T13" fmla="*/ 0 h 246"/>
                <a:gd name="T14" fmla="*/ 0 w 284"/>
                <a:gd name="T15" fmla="*/ 0 h 246"/>
                <a:gd name="T16" fmla="*/ 0 w 284"/>
                <a:gd name="T17" fmla="*/ 0 h 246"/>
                <a:gd name="T18" fmla="*/ 0 w 284"/>
                <a:gd name="T19" fmla="*/ 0 h 246"/>
                <a:gd name="T20" fmla="*/ 0 w 284"/>
                <a:gd name="T21" fmla="*/ 0 h 246"/>
                <a:gd name="T22" fmla="*/ 0 w 284"/>
                <a:gd name="T23" fmla="*/ 0 h 246"/>
                <a:gd name="T24" fmla="*/ 0 w 284"/>
                <a:gd name="T25" fmla="*/ 0 h 246"/>
                <a:gd name="T26" fmla="*/ 0 w 284"/>
                <a:gd name="T27" fmla="*/ 0 h 246"/>
                <a:gd name="T28" fmla="*/ 0 w 284"/>
                <a:gd name="T29" fmla="*/ 0 h 246"/>
                <a:gd name="T30" fmla="*/ 0 w 284"/>
                <a:gd name="T31" fmla="*/ 0 h 246"/>
                <a:gd name="T32" fmla="*/ 0 w 284"/>
                <a:gd name="T33" fmla="*/ 0 h 246"/>
                <a:gd name="T34" fmla="*/ 0 w 284"/>
                <a:gd name="T35" fmla="*/ 0 h 246"/>
                <a:gd name="T36" fmla="*/ 0 w 284"/>
                <a:gd name="T37" fmla="*/ 0 h 246"/>
                <a:gd name="T38" fmla="*/ 0 w 284"/>
                <a:gd name="T39" fmla="*/ 0 h 246"/>
                <a:gd name="T40" fmla="*/ 0 w 284"/>
                <a:gd name="T41" fmla="*/ 0 h 246"/>
                <a:gd name="T42" fmla="*/ 0 w 284"/>
                <a:gd name="T43" fmla="*/ 0 h 246"/>
                <a:gd name="T44" fmla="*/ 0 w 284"/>
                <a:gd name="T45" fmla="*/ 0 h 246"/>
                <a:gd name="T46" fmla="*/ 0 w 284"/>
                <a:gd name="T47" fmla="*/ 0 h 246"/>
                <a:gd name="T48" fmla="*/ 0 w 284"/>
                <a:gd name="T49" fmla="*/ 0 h 246"/>
                <a:gd name="T50" fmla="*/ 0 w 284"/>
                <a:gd name="T51" fmla="*/ 0 h 246"/>
                <a:gd name="T52" fmla="*/ 0 w 284"/>
                <a:gd name="T53" fmla="*/ 0 h 246"/>
                <a:gd name="T54" fmla="*/ 0 w 284"/>
                <a:gd name="T55" fmla="*/ 0 h 246"/>
                <a:gd name="T56" fmla="*/ 0 w 284"/>
                <a:gd name="T57" fmla="*/ 0 h 246"/>
                <a:gd name="T58" fmla="*/ 0 w 284"/>
                <a:gd name="T59" fmla="*/ 0 h 246"/>
                <a:gd name="T60" fmla="*/ 0 w 284"/>
                <a:gd name="T61" fmla="*/ 0 h 246"/>
                <a:gd name="T62" fmla="*/ 0 w 284"/>
                <a:gd name="T63" fmla="*/ 0 h 246"/>
                <a:gd name="T64" fmla="*/ 0 w 284"/>
                <a:gd name="T65" fmla="*/ 0 h 246"/>
                <a:gd name="T66" fmla="*/ 0 w 284"/>
                <a:gd name="T67" fmla="*/ 0 h 246"/>
                <a:gd name="T68" fmla="*/ 0 w 284"/>
                <a:gd name="T69" fmla="*/ 0 h 2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4"/>
                <a:gd name="T106" fmla="*/ 0 h 246"/>
                <a:gd name="T107" fmla="*/ 284 w 284"/>
                <a:gd name="T108" fmla="*/ 246 h 2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4" h="246">
                  <a:moveTo>
                    <a:pt x="0" y="123"/>
                  </a:moveTo>
                  <a:lnTo>
                    <a:pt x="0" y="153"/>
                  </a:lnTo>
                  <a:lnTo>
                    <a:pt x="15" y="199"/>
                  </a:lnTo>
                  <a:lnTo>
                    <a:pt x="15" y="230"/>
                  </a:lnTo>
                  <a:lnTo>
                    <a:pt x="30" y="245"/>
                  </a:lnTo>
                  <a:lnTo>
                    <a:pt x="89" y="230"/>
                  </a:lnTo>
                  <a:lnTo>
                    <a:pt x="104" y="245"/>
                  </a:lnTo>
                  <a:lnTo>
                    <a:pt x="119" y="230"/>
                  </a:lnTo>
                  <a:lnTo>
                    <a:pt x="134" y="230"/>
                  </a:lnTo>
                  <a:lnTo>
                    <a:pt x="149" y="230"/>
                  </a:lnTo>
                  <a:lnTo>
                    <a:pt x="164" y="230"/>
                  </a:lnTo>
                  <a:lnTo>
                    <a:pt x="223" y="184"/>
                  </a:lnTo>
                  <a:lnTo>
                    <a:pt x="253" y="138"/>
                  </a:lnTo>
                  <a:lnTo>
                    <a:pt x="268" y="123"/>
                  </a:lnTo>
                  <a:lnTo>
                    <a:pt x="283" y="92"/>
                  </a:lnTo>
                  <a:lnTo>
                    <a:pt x="268" y="92"/>
                  </a:lnTo>
                  <a:lnTo>
                    <a:pt x="253" y="92"/>
                  </a:lnTo>
                  <a:lnTo>
                    <a:pt x="238" y="77"/>
                  </a:lnTo>
                  <a:lnTo>
                    <a:pt x="253" y="61"/>
                  </a:lnTo>
                  <a:lnTo>
                    <a:pt x="268" y="61"/>
                  </a:lnTo>
                  <a:lnTo>
                    <a:pt x="268" y="15"/>
                  </a:lnTo>
                  <a:lnTo>
                    <a:pt x="268" y="0"/>
                  </a:lnTo>
                  <a:lnTo>
                    <a:pt x="238" y="0"/>
                  </a:lnTo>
                  <a:lnTo>
                    <a:pt x="223" y="0"/>
                  </a:lnTo>
                  <a:lnTo>
                    <a:pt x="179" y="15"/>
                  </a:lnTo>
                  <a:lnTo>
                    <a:pt x="179" y="46"/>
                  </a:lnTo>
                  <a:lnTo>
                    <a:pt x="149" y="61"/>
                  </a:lnTo>
                  <a:lnTo>
                    <a:pt x="104" y="46"/>
                  </a:lnTo>
                  <a:lnTo>
                    <a:pt x="74" y="77"/>
                  </a:lnTo>
                  <a:lnTo>
                    <a:pt x="74" y="61"/>
                  </a:lnTo>
                  <a:lnTo>
                    <a:pt x="60" y="46"/>
                  </a:lnTo>
                  <a:lnTo>
                    <a:pt x="60" y="107"/>
                  </a:lnTo>
                  <a:lnTo>
                    <a:pt x="15" y="123"/>
                  </a:lnTo>
                  <a:lnTo>
                    <a:pt x="15" y="107"/>
                  </a:lnTo>
                  <a:lnTo>
                    <a:pt x="0" y="123"/>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3" name="Freeform 187"/>
            <p:cNvSpPr>
              <a:spLocks/>
            </p:cNvSpPr>
            <p:nvPr/>
          </p:nvSpPr>
          <p:spPr bwMode="auto">
            <a:xfrm>
              <a:off x="2146419" y="2752392"/>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31"/>
                <a:gd name="T26" fmla="*/ 46 w 46"/>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31">
                  <a:moveTo>
                    <a:pt x="30" y="0"/>
                  </a:moveTo>
                  <a:lnTo>
                    <a:pt x="15" y="0"/>
                  </a:lnTo>
                  <a:lnTo>
                    <a:pt x="0" y="15"/>
                  </a:lnTo>
                  <a:lnTo>
                    <a:pt x="0" y="30"/>
                  </a:lnTo>
                  <a:lnTo>
                    <a:pt x="15" y="30"/>
                  </a:lnTo>
                  <a:lnTo>
                    <a:pt x="30" y="30"/>
                  </a:lnTo>
                  <a:lnTo>
                    <a:pt x="45" y="15"/>
                  </a:lnTo>
                  <a:lnTo>
                    <a:pt x="3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4" name="Freeform 188"/>
            <p:cNvSpPr>
              <a:spLocks/>
            </p:cNvSpPr>
            <p:nvPr/>
          </p:nvSpPr>
          <p:spPr bwMode="auto">
            <a:xfrm>
              <a:off x="2180280" y="2720315"/>
              <a:ext cx="18962" cy="16039"/>
            </a:xfrm>
            <a:custGeom>
              <a:avLst/>
              <a:gdLst>
                <a:gd name="T0" fmla="*/ 0 w 32"/>
                <a:gd name="T1" fmla="*/ 0 h 32"/>
                <a:gd name="T2" fmla="*/ 0 w 32"/>
                <a:gd name="T3" fmla="*/ 0 h 32"/>
                <a:gd name="T4" fmla="*/ 0 w 32"/>
                <a:gd name="T5" fmla="*/ 0 h 32"/>
                <a:gd name="T6" fmla="*/ 0 w 32"/>
                <a:gd name="T7" fmla="*/ 0 h 32"/>
                <a:gd name="T8" fmla="*/ 0 w 32"/>
                <a:gd name="T9" fmla="*/ 0 h 32"/>
                <a:gd name="T10" fmla="*/ 0 w 32"/>
                <a:gd name="T11" fmla="*/ 0 h 32"/>
                <a:gd name="T12" fmla="*/ 0 60000 65536"/>
                <a:gd name="T13" fmla="*/ 0 60000 65536"/>
                <a:gd name="T14" fmla="*/ 0 60000 65536"/>
                <a:gd name="T15" fmla="*/ 0 60000 65536"/>
                <a:gd name="T16" fmla="*/ 0 60000 65536"/>
                <a:gd name="T17" fmla="*/ 0 60000 65536"/>
                <a:gd name="T18" fmla="*/ 0 w 32"/>
                <a:gd name="T19" fmla="*/ 0 h 32"/>
                <a:gd name="T20" fmla="*/ 32 w 32"/>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32" h="32">
                  <a:moveTo>
                    <a:pt x="31" y="31"/>
                  </a:moveTo>
                  <a:lnTo>
                    <a:pt x="31" y="0"/>
                  </a:lnTo>
                  <a:lnTo>
                    <a:pt x="16" y="0"/>
                  </a:lnTo>
                  <a:lnTo>
                    <a:pt x="0" y="16"/>
                  </a:lnTo>
                  <a:lnTo>
                    <a:pt x="16" y="31"/>
                  </a:lnTo>
                  <a:lnTo>
                    <a:pt x="31"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5" name="Freeform 189"/>
            <p:cNvSpPr>
              <a:spLocks/>
            </p:cNvSpPr>
            <p:nvPr/>
          </p:nvSpPr>
          <p:spPr bwMode="auto">
            <a:xfrm>
              <a:off x="2077342" y="2642795"/>
              <a:ext cx="96166" cy="86876"/>
            </a:xfrm>
            <a:custGeom>
              <a:avLst/>
              <a:gdLst>
                <a:gd name="T0" fmla="*/ 0 w 165"/>
                <a:gd name="T1" fmla="*/ 0 h 170"/>
                <a:gd name="T2" fmla="*/ 0 w 165"/>
                <a:gd name="T3" fmla="*/ 0 h 170"/>
                <a:gd name="T4" fmla="*/ 0 w 165"/>
                <a:gd name="T5" fmla="*/ 0 h 170"/>
                <a:gd name="T6" fmla="*/ 0 w 165"/>
                <a:gd name="T7" fmla="*/ 0 h 170"/>
                <a:gd name="T8" fmla="*/ 0 w 165"/>
                <a:gd name="T9" fmla="*/ 0 h 170"/>
                <a:gd name="T10" fmla="*/ 0 w 165"/>
                <a:gd name="T11" fmla="*/ 0 h 170"/>
                <a:gd name="T12" fmla="*/ 0 w 165"/>
                <a:gd name="T13" fmla="*/ 0 h 170"/>
                <a:gd name="T14" fmla="*/ 0 w 165"/>
                <a:gd name="T15" fmla="*/ 0 h 170"/>
                <a:gd name="T16" fmla="*/ 0 w 165"/>
                <a:gd name="T17" fmla="*/ 0 h 170"/>
                <a:gd name="T18" fmla="*/ 0 w 165"/>
                <a:gd name="T19" fmla="*/ 0 h 170"/>
                <a:gd name="T20" fmla="*/ 0 w 165"/>
                <a:gd name="T21" fmla="*/ 0 h 170"/>
                <a:gd name="T22" fmla="*/ 0 w 165"/>
                <a:gd name="T23" fmla="*/ 0 h 170"/>
                <a:gd name="T24" fmla="*/ 0 w 165"/>
                <a:gd name="T25" fmla="*/ 0 h 170"/>
                <a:gd name="T26" fmla="*/ 0 w 165"/>
                <a:gd name="T27" fmla="*/ 0 h 170"/>
                <a:gd name="T28" fmla="*/ 0 w 165"/>
                <a:gd name="T29" fmla="*/ 0 h 170"/>
                <a:gd name="T30" fmla="*/ 0 w 165"/>
                <a:gd name="T31" fmla="*/ 0 h 170"/>
                <a:gd name="T32" fmla="*/ 0 w 165"/>
                <a:gd name="T33" fmla="*/ 0 h 170"/>
                <a:gd name="T34" fmla="*/ 0 w 165"/>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5"/>
                <a:gd name="T55" fmla="*/ 0 h 170"/>
                <a:gd name="T56" fmla="*/ 165 w 165"/>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5" h="170">
                  <a:moveTo>
                    <a:pt x="164" y="92"/>
                  </a:moveTo>
                  <a:lnTo>
                    <a:pt x="134" y="61"/>
                  </a:lnTo>
                  <a:lnTo>
                    <a:pt x="134" y="46"/>
                  </a:lnTo>
                  <a:lnTo>
                    <a:pt x="119" y="46"/>
                  </a:lnTo>
                  <a:lnTo>
                    <a:pt x="119" y="31"/>
                  </a:lnTo>
                  <a:lnTo>
                    <a:pt x="89" y="0"/>
                  </a:lnTo>
                  <a:lnTo>
                    <a:pt x="45" y="0"/>
                  </a:lnTo>
                  <a:lnTo>
                    <a:pt x="15" y="15"/>
                  </a:lnTo>
                  <a:lnTo>
                    <a:pt x="15" y="77"/>
                  </a:lnTo>
                  <a:lnTo>
                    <a:pt x="0" y="77"/>
                  </a:lnTo>
                  <a:lnTo>
                    <a:pt x="0" y="138"/>
                  </a:lnTo>
                  <a:lnTo>
                    <a:pt x="15" y="154"/>
                  </a:lnTo>
                  <a:lnTo>
                    <a:pt x="15" y="169"/>
                  </a:lnTo>
                  <a:lnTo>
                    <a:pt x="45" y="138"/>
                  </a:lnTo>
                  <a:lnTo>
                    <a:pt x="89" y="154"/>
                  </a:lnTo>
                  <a:lnTo>
                    <a:pt x="119" y="138"/>
                  </a:lnTo>
                  <a:lnTo>
                    <a:pt x="119" y="108"/>
                  </a:lnTo>
                  <a:lnTo>
                    <a:pt x="164" y="9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6" name="Freeform 190"/>
            <p:cNvSpPr>
              <a:spLocks/>
            </p:cNvSpPr>
            <p:nvPr/>
          </p:nvSpPr>
          <p:spPr bwMode="auto">
            <a:xfrm>
              <a:off x="2188406" y="2571958"/>
              <a:ext cx="97520" cy="164396"/>
            </a:xfrm>
            <a:custGeom>
              <a:avLst/>
              <a:gdLst>
                <a:gd name="T0" fmla="*/ 0 w 166"/>
                <a:gd name="T1" fmla="*/ 0 h 324"/>
                <a:gd name="T2" fmla="*/ 0 w 166"/>
                <a:gd name="T3" fmla="*/ 0 h 324"/>
                <a:gd name="T4" fmla="*/ 0 w 166"/>
                <a:gd name="T5" fmla="*/ 0 h 324"/>
                <a:gd name="T6" fmla="*/ 0 w 166"/>
                <a:gd name="T7" fmla="*/ 0 h 324"/>
                <a:gd name="T8" fmla="*/ 0 w 166"/>
                <a:gd name="T9" fmla="*/ 0 h 324"/>
                <a:gd name="T10" fmla="*/ 0 w 166"/>
                <a:gd name="T11" fmla="*/ 0 h 324"/>
                <a:gd name="T12" fmla="*/ 0 w 166"/>
                <a:gd name="T13" fmla="*/ 0 h 324"/>
                <a:gd name="T14" fmla="*/ 0 w 166"/>
                <a:gd name="T15" fmla="*/ 0 h 324"/>
                <a:gd name="T16" fmla="*/ 0 w 166"/>
                <a:gd name="T17" fmla="*/ 0 h 324"/>
                <a:gd name="T18" fmla="*/ 0 w 166"/>
                <a:gd name="T19" fmla="*/ 0 h 324"/>
                <a:gd name="T20" fmla="*/ 0 w 166"/>
                <a:gd name="T21" fmla="*/ 0 h 324"/>
                <a:gd name="T22" fmla="*/ 0 w 166"/>
                <a:gd name="T23" fmla="*/ 0 h 324"/>
                <a:gd name="T24" fmla="*/ 0 w 166"/>
                <a:gd name="T25" fmla="*/ 0 h 324"/>
                <a:gd name="T26" fmla="*/ 0 w 166"/>
                <a:gd name="T27" fmla="*/ 0 h 324"/>
                <a:gd name="T28" fmla="*/ 0 w 166"/>
                <a:gd name="T29" fmla="*/ 0 h 324"/>
                <a:gd name="T30" fmla="*/ 0 w 166"/>
                <a:gd name="T31" fmla="*/ 0 h 324"/>
                <a:gd name="T32" fmla="*/ 0 w 166"/>
                <a:gd name="T33" fmla="*/ 0 h 324"/>
                <a:gd name="T34" fmla="*/ 0 w 166"/>
                <a:gd name="T35" fmla="*/ 0 h 324"/>
                <a:gd name="T36" fmla="*/ 0 w 166"/>
                <a:gd name="T37" fmla="*/ 0 h 324"/>
                <a:gd name="T38" fmla="*/ 0 w 166"/>
                <a:gd name="T39" fmla="*/ 0 h 324"/>
                <a:gd name="T40" fmla="*/ 0 w 166"/>
                <a:gd name="T41" fmla="*/ 0 h 324"/>
                <a:gd name="T42" fmla="*/ 0 w 166"/>
                <a:gd name="T43" fmla="*/ 0 h 324"/>
                <a:gd name="T44" fmla="*/ 0 w 166"/>
                <a:gd name="T45" fmla="*/ 0 h 324"/>
                <a:gd name="T46" fmla="*/ 0 w 166"/>
                <a:gd name="T47" fmla="*/ 0 h 324"/>
                <a:gd name="T48" fmla="*/ 0 w 166"/>
                <a:gd name="T49" fmla="*/ 0 h 324"/>
                <a:gd name="T50" fmla="*/ 0 w 166"/>
                <a:gd name="T51" fmla="*/ 0 h 324"/>
                <a:gd name="T52" fmla="*/ 0 w 166"/>
                <a:gd name="T53" fmla="*/ 0 h 324"/>
                <a:gd name="T54" fmla="*/ 0 w 166"/>
                <a:gd name="T55" fmla="*/ 0 h 324"/>
                <a:gd name="T56" fmla="*/ 0 w 166"/>
                <a:gd name="T57" fmla="*/ 0 h 324"/>
                <a:gd name="T58" fmla="*/ 0 w 166"/>
                <a:gd name="T59" fmla="*/ 0 h 3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6"/>
                <a:gd name="T91" fmla="*/ 0 h 324"/>
                <a:gd name="T92" fmla="*/ 166 w 166"/>
                <a:gd name="T93" fmla="*/ 324 h 3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6" h="324">
                  <a:moveTo>
                    <a:pt x="165" y="0"/>
                  </a:moveTo>
                  <a:lnTo>
                    <a:pt x="105" y="15"/>
                  </a:lnTo>
                  <a:lnTo>
                    <a:pt x="75" y="15"/>
                  </a:lnTo>
                  <a:lnTo>
                    <a:pt x="75" y="31"/>
                  </a:lnTo>
                  <a:lnTo>
                    <a:pt x="75" y="46"/>
                  </a:lnTo>
                  <a:lnTo>
                    <a:pt x="75" y="62"/>
                  </a:lnTo>
                  <a:lnTo>
                    <a:pt x="90" y="62"/>
                  </a:lnTo>
                  <a:lnTo>
                    <a:pt x="90" y="108"/>
                  </a:lnTo>
                  <a:lnTo>
                    <a:pt x="75" y="123"/>
                  </a:lnTo>
                  <a:lnTo>
                    <a:pt x="75" y="138"/>
                  </a:lnTo>
                  <a:lnTo>
                    <a:pt x="60" y="108"/>
                  </a:lnTo>
                  <a:lnTo>
                    <a:pt x="60" y="77"/>
                  </a:lnTo>
                  <a:lnTo>
                    <a:pt x="45" y="62"/>
                  </a:lnTo>
                  <a:lnTo>
                    <a:pt x="0" y="92"/>
                  </a:lnTo>
                  <a:lnTo>
                    <a:pt x="30" y="123"/>
                  </a:lnTo>
                  <a:lnTo>
                    <a:pt x="30" y="185"/>
                  </a:lnTo>
                  <a:lnTo>
                    <a:pt x="30" y="200"/>
                  </a:lnTo>
                  <a:lnTo>
                    <a:pt x="15" y="231"/>
                  </a:lnTo>
                  <a:lnTo>
                    <a:pt x="15" y="246"/>
                  </a:lnTo>
                  <a:lnTo>
                    <a:pt x="15" y="292"/>
                  </a:lnTo>
                  <a:lnTo>
                    <a:pt x="15" y="323"/>
                  </a:lnTo>
                  <a:lnTo>
                    <a:pt x="30" y="323"/>
                  </a:lnTo>
                  <a:lnTo>
                    <a:pt x="30" y="292"/>
                  </a:lnTo>
                  <a:lnTo>
                    <a:pt x="75" y="277"/>
                  </a:lnTo>
                  <a:lnTo>
                    <a:pt x="75" y="261"/>
                  </a:lnTo>
                  <a:lnTo>
                    <a:pt x="75" y="231"/>
                  </a:lnTo>
                  <a:lnTo>
                    <a:pt x="60" y="185"/>
                  </a:lnTo>
                  <a:lnTo>
                    <a:pt x="135" y="123"/>
                  </a:lnTo>
                  <a:lnTo>
                    <a:pt x="150" y="123"/>
                  </a:lnTo>
                  <a:lnTo>
                    <a:pt x="16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7" name="Freeform 191"/>
            <p:cNvSpPr>
              <a:spLocks/>
            </p:cNvSpPr>
            <p:nvPr/>
          </p:nvSpPr>
          <p:spPr bwMode="auto">
            <a:xfrm>
              <a:off x="2128811" y="2610718"/>
              <a:ext cx="78558" cy="80193"/>
            </a:xfrm>
            <a:custGeom>
              <a:avLst/>
              <a:gdLst>
                <a:gd name="T0" fmla="*/ 0 w 134"/>
                <a:gd name="T1" fmla="*/ 0 h 155"/>
                <a:gd name="T2" fmla="*/ 0 w 134"/>
                <a:gd name="T3" fmla="*/ 0 h 155"/>
                <a:gd name="T4" fmla="*/ 0 w 134"/>
                <a:gd name="T5" fmla="*/ 0 h 155"/>
                <a:gd name="T6" fmla="*/ 0 w 134"/>
                <a:gd name="T7" fmla="*/ 0 h 155"/>
                <a:gd name="T8" fmla="*/ 0 w 134"/>
                <a:gd name="T9" fmla="*/ 0 h 155"/>
                <a:gd name="T10" fmla="*/ 0 w 134"/>
                <a:gd name="T11" fmla="*/ 0 h 155"/>
                <a:gd name="T12" fmla="*/ 0 w 134"/>
                <a:gd name="T13" fmla="*/ 0 h 155"/>
                <a:gd name="T14" fmla="*/ 0 w 134"/>
                <a:gd name="T15" fmla="*/ 0 h 155"/>
                <a:gd name="T16" fmla="*/ 0 w 134"/>
                <a:gd name="T17" fmla="*/ 0 h 155"/>
                <a:gd name="T18" fmla="*/ 0 w 134"/>
                <a:gd name="T19" fmla="*/ 0 h 155"/>
                <a:gd name="T20" fmla="*/ 0 w 134"/>
                <a:gd name="T21" fmla="*/ 0 h 155"/>
                <a:gd name="T22" fmla="*/ 0 w 134"/>
                <a:gd name="T23" fmla="*/ 0 h 155"/>
                <a:gd name="T24" fmla="*/ 0 w 134"/>
                <a:gd name="T25" fmla="*/ 0 h 155"/>
                <a:gd name="T26" fmla="*/ 0 w 134"/>
                <a:gd name="T27" fmla="*/ 0 h 155"/>
                <a:gd name="T28" fmla="*/ 0 w 134"/>
                <a:gd name="T29" fmla="*/ 0 h 155"/>
                <a:gd name="T30" fmla="*/ 0 w 134"/>
                <a:gd name="T31" fmla="*/ 0 h 155"/>
                <a:gd name="T32" fmla="*/ 0 w 134"/>
                <a:gd name="T33" fmla="*/ 0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4"/>
                <a:gd name="T52" fmla="*/ 0 h 155"/>
                <a:gd name="T53" fmla="*/ 134 w 134"/>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4" h="155">
                  <a:moveTo>
                    <a:pt x="103" y="15"/>
                  </a:moveTo>
                  <a:lnTo>
                    <a:pt x="74" y="0"/>
                  </a:lnTo>
                  <a:lnTo>
                    <a:pt x="74" y="31"/>
                  </a:lnTo>
                  <a:lnTo>
                    <a:pt x="59" y="31"/>
                  </a:lnTo>
                  <a:lnTo>
                    <a:pt x="30" y="62"/>
                  </a:lnTo>
                  <a:lnTo>
                    <a:pt x="0" y="62"/>
                  </a:lnTo>
                  <a:lnTo>
                    <a:pt x="30" y="92"/>
                  </a:lnTo>
                  <a:lnTo>
                    <a:pt x="30" y="108"/>
                  </a:lnTo>
                  <a:lnTo>
                    <a:pt x="44" y="108"/>
                  </a:lnTo>
                  <a:lnTo>
                    <a:pt x="44" y="123"/>
                  </a:lnTo>
                  <a:lnTo>
                    <a:pt x="74" y="154"/>
                  </a:lnTo>
                  <a:lnTo>
                    <a:pt x="89" y="154"/>
                  </a:lnTo>
                  <a:lnTo>
                    <a:pt x="118" y="154"/>
                  </a:lnTo>
                  <a:lnTo>
                    <a:pt x="133" y="123"/>
                  </a:lnTo>
                  <a:lnTo>
                    <a:pt x="133" y="108"/>
                  </a:lnTo>
                  <a:lnTo>
                    <a:pt x="133" y="46"/>
                  </a:lnTo>
                  <a:lnTo>
                    <a:pt x="103"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88" name="Oval 192"/>
            <p:cNvSpPr>
              <a:spLocks noChangeArrowheads="1"/>
            </p:cNvSpPr>
            <p:nvPr/>
          </p:nvSpPr>
          <p:spPr bwMode="auto">
            <a:xfrm>
              <a:off x="2415953" y="2642795"/>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589" name="Oval 193"/>
            <p:cNvSpPr>
              <a:spLocks noChangeArrowheads="1"/>
            </p:cNvSpPr>
            <p:nvPr/>
          </p:nvSpPr>
          <p:spPr bwMode="auto">
            <a:xfrm>
              <a:off x="2406472" y="2658834"/>
              <a:ext cx="9481" cy="6683"/>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590" name="Freeform 194"/>
            <p:cNvSpPr>
              <a:spLocks/>
            </p:cNvSpPr>
            <p:nvPr/>
          </p:nvSpPr>
          <p:spPr bwMode="auto">
            <a:xfrm>
              <a:off x="2406472" y="2657497"/>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0"/>
                  </a:lnTo>
                  <a:lnTo>
                    <a:pt x="16" y="16"/>
                  </a:lnTo>
                  <a:lnTo>
                    <a:pt x="16" y="0"/>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591" name="Line 195"/>
            <p:cNvSpPr>
              <a:spLocks noChangeShapeType="1"/>
            </p:cNvSpPr>
            <p:nvPr/>
          </p:nvSpPr>
          <p:spPr bwMode="auto">
            <a:xfrm>
              <a:off x="2424080" y="2642795"/>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92" name="Line 196"/>
            <p:cNvSpPr>
              <a:spLocks noChangeShapeType="1"/>
            </p:cNvSpPr>
            <p:nvPr/>
          </p:nvSpPr>
          <p:spPr bwMode="auto">
            <a:xfrm>
              <a:off x="2224977" y="21696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93" name="Line 197"/>
            <p:cNvSpPr>
              <a:spLocks noChangeShapeType="1"/>
            </p:cNvSpPr>
            <p:nvPr/>
          </p:nvSpPr>
          <p:spPr bwMode="auto">
            <a:xfrm>
              <a:off x="2224977" y="216965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94" name="Line 198"/>
            <p:cNvSpPr>
              <a:spLocks noChangeShapeType="1"/>
            </p:cNvSpPr>
            <p:nvPr/>
          </p:nvSpPr>
          <p:spPr bwMode="auto">
            <a:xfrm>
              <a:off x="2234458" y="21696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595" name="Freeform 199"/>
            <p:cNvSpPr>
              <a:spLocks/>
            </p:cNvSpPr>
            <p:nvPr/>
          </p:nvSpPr>
          <p:spPr bwMode="auto">
            <a:xfrm>
              <a:off x="2311661" y="2347417"/>
              <a:ext cx="17608" cy="16039"/>
            </a:xfrm>
            <a:custGeom>
              <a:avLst/>
              <a:gdLst>
                <a:gd name="T0" fmla="*/ 0 w 31"/>
                <a:gd name="T1" fmla="*/ 0 h 31"/>
                <a:gd name="T2" fmla="*/ 0 w 31"/>
                <a:gd name="T3" fmla="*/ 0 h 31"/>
                <a:gd name="T4" fmla="*/ 0 w 31"/>
                <a:gd name="T5" fmla="*/ 0 h 31"/>
                <a:gd name="T6" fmla="*/ 0 w 31"/>
                <a:gd name="T7" fmla="*/ 0 h 31"/>
                <a:gd name="T8" fmla="*/ 0 w 31"/>
                <a:gd name="T9" fmla="*/ 0 h 31"/>
                <a:gd name="T10" fmla="*/ 0 w 31"/>
                <a:gd name="T11" fmla="*/ 0 h 31"/>
                <a:gd name="T12" fmla="*/ 0 w 31"/>
                <a:gd name="T13" fmla="*/ 0 h 31"/>
                <a:gd name="T14" fmla="*/ 0 60000 65536"/>
                <a:gd name="T15" fmla="*/ 0 60000 65536"/>
                <a:gd name="T16" fmla="*/ 0 60000 65536"/>
                <a:gd name="T17" fmla="*/ 0 60000 65536"/>
                <a:gd name="T18" fmla="*/ 0 60000 65536"/>
                <a:gd name="T19" fmla="*/ 0 60000 65536"/>
                <a:gd name="T20" fmla="*/ 0 60000 65536"/>
                <a:gd name="T21" fmla="*/ 0 w 31"/>
                <a:gd name="T22" fmla="*/ 0 h 31"/>
                <a:gd name="T23" fmla="*/ 31 w 31"/>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31">
                  <a:moveTo>
                    <a:pt x="15" y="0"/>
                  </a:moveTo>
                  <a:lnTo>
                    <a:pt x="0" y="0"/>
                  </a:lnTo>
                  <a:lnTo>
                    <a:pt x="0" y="15"/>
                  </a:lnTo>
                  <a:lnTo>
                    <a:pt x="0" y="30"/>
                  </a:lnTo>
                  <a:lnTo>
                    <a:pt x="30" y="15"/>
                  </a:lnTo>
                  <a:lnTo>
                    <a:pt x="15" y="15"/>
                  </a:lnTo>
                  <a:lnTo>
                    <a:pt x="1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96" name="Freeform 200"/>
            <p:cNvSpPr>
              <a:spLocks/>
            </p:cNvSpPr>
            <p:nvPr/>
          </p:nvSpPr>
          <p:spPr bwMode="auto">
            <a:xfrm>
              <a:off x="2215495" y="2292619"/>
              <a:ext cx="157116" cy="141674"/>
            </a:xfrm>
            <a:custGeom>
              <a:avLst/>
              <a:gdLst>
                <a:gd name="T0" fmla="*/ 0 w 270"/>
                <a:gd name="T1" fmla="*/ 0 h 278"/>
                <a:gd name="T2" fmla="*/ 0 w 270"/>
                <a:gd name="T3" fmla="*/ 0 h 278"/>
                <a:gd name="T4" fmla="*/ 0 w 270"/>
                <a:gd name="T5" fmla="*/ 0 h 278"/>
                <a:gd name="T6" fmla="*/ 0 w 270"/>
                <a:gd name="T7" fmla="*/ 0 h 278"/>
                <a:gd name="T8" fmla="*/ 0 w 270"/>
                <a:gd name="T9" fmla="*/ 0 h 278"/>
                <a:gd name="T10" fmla="*/ 0 w 270"/>
                <a:gd name="T11" fmla="*/ 0 h 278"/>
                <a:gd name="T12" fmla="*/ 0 w 270"/>
                <a:gd name="T13" fmla="*/ 0 h 278"/>
                <a:gd name="T14" fmla="*/ 0 w 270"/>
                <a:gd name="T15" fmla="*/ 0 h 278"/>
                <a:gd name="T16" fmla="*/ 0 w 270"/>
                <a:gd name="T17" fmla="*/ 0 h 278"/>
                <a:gd name="T18" fmla="*/ 0 w 270"/>
                <a:gd name="T19" fmla="*/ 0 h 278"/>
                <a:gd name="T20" fmla="*/ 0 w 270"/>
                <a:gd name="T21" fmla="*/ 0 h 278"/>
                <a:gd name="T22" fmla="*/ 0 w 270"/>
                <a:gd name="T23" fmla="*/ 0 h 278"/>
                <a:gd name="T24" fmla="*/ 0 w 270"/>
                <a:gd name="T25" fmla="*/ 0 h 278"/>
                <a:gd name="T26" fmla="*/ 0 w 270"/>
                <a:gd name="T27" fmla="*/ 0 h 278"/>
                <a:gd name="T28" fmla="*/ 0 w 270"/>
                <a:gd name="T29" fmla="*/ 0 h 278"/>
                <a:gd name="T30" fmla="*/ 0 w 270"/>
                <a:gd name="T31" fmla="*/ 0 h 278"/>
                <a:gd name="T32" fmla="*/ 0 w 270"/>
                <a:gd name="T33" fmla="*/ 0 h 278"/>
                <a:gd name="T34" fmla="*/ 0 w 270"/>
                <a:gd name="T35" fmla="*/ 0 h 278"/>
                <a:gd name="T36" fmla="*/ 0 w 270"/>
                <a:gd name="T37" fmla="*/ 0 h 278"/>
                <a:gd name="T38" fmla="*/ 0 w 270"/>
                <a:gd name="T39" fmla="*/ 0 h 278"/>
                <a:gd name="T40" fmla="*/ 0 w 270"/>
                <a:gd name="T41" fmla="*/ 0 h 278"/>
                <a:gd name="T42" fmla="*/ 0 w 270"/>
                <a:gd name="T43" fmla="*/ 0 h 278"/>
                <a:gd name="T44" fmla="*/ 0 w 270"/>
                <a:gd name="T45" fmla="*/ 0 h 278"/>
                <a:gd name="T46" fmla="*/ 0 w 270"/>
                <a:gd name="T47" fmla="*/ 0 h 278"/>
                <a:gd name="T48" fmla="*/ 0 w 270"/>
                <a:gd name="T49" fmla="*/ 0 h 278"/>
                <a:gd name="T50" fmla="*/ 0 w 270"/>
                <a:gd name="T51" fmla="*/ 0 h 278"/>
                <a:gd name="T52" fmla="*/ 0 w 270"/>
                <a:gd name="T53" fmla="*/ 0 h 2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278"/>
                <a:gd name="T83" fmla="*/ 270 w 270"/>
                <a:gd name="T84" fmla="*/ 278 h 2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278">
                  <a:moveTo>
                    <a:pt x="164" y="108"/>
                  </a:moveTo>
                  <a:lnTo>
                    <a:pt x="179" y="108"/>
                  </a:lnTo>
                  <a:lnTo>
                    <a:pt x="149" y="62"/>
                  </a:lnTo>
                  <a:lnTo>
                    <a:pt x="120" y="62"/>
                  </a:lnTo>
                  <a:lnTo>
                    <a:pt x="105" y="0"/>
                  </a:lnTo>
                  <a:lnTo>
                    <a:pt x="75" y="15"/>
                  </a:lnTo>
                  <a:lnTo>
                    <a:pt x="60" y="31"/>
                  </a:lnTo>
                  <a:lnTo>
                    <a:pt x="60" y="92"/>
                  </a:lnTo>
                  <a:lnTo>
                    <a:pt x="30" y="108"/>
                  </a:lnTo>
                  <a:lnTo>
                    <a:pt x="30" y="139"/>
                  </a:lnTo>
                  <a:lnTo>
                    <a:pt x="30" y="169"/>
                  </a:lnTo>
                  <a:lnTo>
                    <a:pt x="0" y="185"/>
                  </a:lnTo>
                  <a:lnTo>
                    <a:pt x="30" y="200"/>
                  </a:lnTo>
                  <a:lnTo>
                    <a:pt x="60" y="262"/>
                  </a:lnTo>
                  <a:lnTo>
                    <a:pt x="90" y="262"/>
                  </a:lnTo>
                  <a:lnTo>
                    <a:pt x="120" y="277"/>
                  </a:lnTo>
                  <a:lnTo>
                    <a:pt x="135" y="262"/>
                  </a:lnTo>
                  <a:lnTo>
                    <a:pt x="149" y="262"/>
                  </a:lnTo>
                  <a:lnTo>
                    <a:pt x="164" y="262"/>
                  </a:lnTo>
                  <a:lnTo>
                    <a:pt x="179" y="246"/>
                  </a:lnTo>
                  <a:lnTo>
                    <a:pt x="224" y="246"/>
                  </a:lnTo>
                  <a:lnTo>
                    <a:pt x="269" y="185"/>
                  </a:lnTo>
                  <a:lnTo>
                    <a:pt x="239" y="200"/>
                  </a:lnTo>
                  <a:lnTo>
                    <a:pt x="194" y="169"/>
                  </a:lnTo>
                  <a:lnTo>
                    <a:pt x="164" y="139"/>
                  </a:lnTo>
                  <a:lnTo>
                    <a:pt x="164" y="123"/>
                  </a:lnTo>
                  <a:lnTo>
                    <a:pt x="164" y="108"/>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97" name="Freeform 201"/>
            <p:cNvSpPr>
              <a:spLocks/>
            </p:cNvSpPr>
            <p:nvPr/>
          </p:nvSpPr>
          <p:spPr bwMode="auto">
            <a:xfrm>
              <a:off x="2180280" y="2471717"/>
              <a:ext cx="105647" cy="109597"/>
            </a:xfrm>
            <a:custGeom>
              <a:avLst/>
              <a:gdLst>
                <a:gd name="T0" fmla="*/ 0 w 181"/>
                <a:gd name="T1" fmla="*/ 0 h 216"/>
                <a:gd name="T2" fmla="*/ 0 w 181"/>
                <a:gd name="T3" fmla="*/ 0 h 216"/>
                <a:gd name="T4" fmla="*/ 0 w 181"/>
                <a:gd name="T5" fmla="*/ 0 h 216"/>
                <a:gd name="T6" fmla="*/ 0 w 181"/>
                <a:gd name="T7" fmla="*/ 0 h 216"/>
                <a:gd name="T8" fmla="*/ 0 w 181"/>
                <a:gd name="T9" fmla="*/ 0 h 216"/>
                <a:gd name="T10" fmla="*/ 0 w 181"/>
                <a:gd name="T11" fmla="*/ 0 h 216"/>
                <a:gd name="T12" fmla="*/ 0 w 181"/>
                <a:gd name="T13" fmla="*/ 0 h 216"/>
                <a:gd name="T14" fmla="*/ 0 w 181"/>
                <a:gd name="T15" fmla="*/ 0 h 216"/>
                <a:gd name="T16" fmla="*/ 0 w 181"/>
                <a:gd name="T17" fmla="*/ 0 h 216"/>
                <a:gd name="T18" fmla="*/ 0 w 181"/>
                <a:gd name="T19" fmla="*/ 0 h 216"/>
                <a:gd name="T20" fmla="*/ 0 w 181"/>
                <a:gd name="T21" fmla="*/ 0 h 216"/>
                <a:gd name="T22" fmla="*/ 0 w 181"/>
                <a:gd name="T23" fmla="*/ 0 h 216"/>
                <a:gd name="T24" fmla="*/ 0 w 181"/>
                <a:gd name="T25" fmla="*/ 0 h 216"/>
                <a:gd name="T26" fmla="*/ 0 w 181"/>
                <a:gd name="T27" fmla="*/ 0 h 216"/>
                <a:gd name="T28" fmla="*/ 0 w 181"/>
                <a:gd name="T29" fmla="*/ 0 h 216"/>
                <a:gd name="T30" fmla="*/ 0 w 181"/>
                <a:gd name="T31" fmla="*/ 0 h 216"/>
                <a:gd name="T32" fmla="*/ 0 w 181"/>
                <a:gd name="T33" fmla="*/ 0 h 216"/>
                <a:gd name="T34" fmla="*/ 0 w 181"/>
                <a:gd name="T35" fmla="*/ 0 h 216"/>
                <a:gd name="T36" fmla="*/ 0 w 181"/>
                <a:gd name="T37" fmla="*/ 0 h 216"/>
                <a:gd name="T38" fmla="*/ 0 w 181"/>
                <a:gd name="T39" fmla="*/ 0 h 216"/>
                <a:gd name="T40" fmla="*/ 0 w 181"/>
                <a:gd name="T41" fmla="*/ 0 h 216"/>
                <a:gd name="T42" fmla="*/ 0 w 181"/>
                <a:gd name="T43" fmla="*/ 0 h 216"/>
                <a:gd name="T44" fmla="*/ 0 w 181"/>
                <a:gd name="T45" fmla="*/ 0 h 216"/>
                <a:gd name="T46" fmla="*/ 0 w 181"/>
                <a:gd name="T47" fmla="*/ 0 h 216"/>
                <a:gd name="T48" fmla="*/ 0 w 181"/>
                <a:gd name="T49" fmla="*/ 0 h 216"/>
                <a:gd name="T50" fmla="*/ 0 w 181"/>
                <a:gd name="T51" fmla="*/ 0 h 216"/>
                <a:gd name="T52" fmla="*/ 0 w 181"/>
                <a:gd name="T53" fmla="*/ 0 h 216"/>
                <a:gd name="T54" fmla="*/ 0 w 181"/>
                <a:gd name="T55" fmla="*/ 0 h 21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1"/>
                <a:gd name="T85" fmla="*/ 0 h 216"/>
                <a:gd name="T86" fmla="*/ 181 w 181"/>
                <a:gd name="T87" fmla="*/ 216 h 21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1" h="216">
                  <a:moveTo>
                    <a:pt x="180" y="77"/>
                  </a:moveTo>
                  <a:lnTo>
                    <a:pt x="150" y="61"/>
                  </a:lnTo>
                  <a:lnTo>
                    <a:pt x="135" y="46"/>
                  </a:lnTo>
                  <a:lnTo>
                    <a:pt x="90" y="0"/>
                  </a:lnTo>
                  <a:lnTo>
                    <a:pt x="75" y="15"/>
                  </a:lnTo>
                  <a:lnTo>
                    <a:pt x="75" y="31"/>
                  </a:lnTo>
                  <a:lnTo>
                    <a:pt x="45" y="46"/>
                  </a:lnTo>
                  <a:lnTo>
                    <a:pt x="45" y="15"/>
                  </a:lnTo>
                  <a:lnTo>
                    <a:pt x="15" y="15"/>
                  </a:lnTo>
                  <a:lnTo>
                    <a:pt x="15" y="31"/>
                  </a:lnTo>
                  <a:lnTo>
                    <a:pt x="30" y="46"/>
                  </a:lnTo>
                  <a:lnTo>
                    <a:pt x="15" y="61"/>
                  </a:lnTo>
                  <a:lnTo>
                    <a:pt x="0" y="61"/>
                  </a:lnTo>
                  <a:lnTo>
                    <a:pt x="15" y="108"/>
                  </a:lnTo>
                  <a:lnTo>
                    <a:pt x="0" y="108"/>
                  </a:lnTo>
                  <a:lnTo>
                    <a:pt x="30" y="123"/>
                  </a:lnTo>
                  <a:lnTo>
                    <a:pt x="30" y="138"/>
                  </a:lnTo>
                  <a:lnTo>
                    <a:pt x="60" y="169"/>
                  </a:lnTo>
                  <a:lnTo>
                    <a:pt x="75" y="184"/>
                  </a:lnTo>
                  <a:lnTo>
                    <a:pt x="90" y="184"/>
                  </a:lnTo>
                  <a:lnTo>
                    <a:pt x="90" y="215"/>
                  </a:lnTo>
                  <a:lnTo>
                    <a:pt x="120" y="215"/>
                  </a:lnTo>
                  <a:lnTo>
                    <a:pt x="180" y="200"/>
                  </a:lnTo>
                  <a:lnTo>
                    <a:pt x="180" y="169"/>
                  </a:lnTo>
                  <a:lnTo>
                    <a:pt x="165" y="154"/>
                  </a:lnTo>
                  <a:lnTo>
                    <a:pt x="180" y="123"/>
                  </a:lnTo>
                  <a:lnTo>
                    <a:pt x="165" y="108"/>
                  </a:lnTo>
                  <a:lnTo>
                    <a:pt x="180" y="7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98" name="Freeform 202"/>
            <p:cNvSpPr>
              <a:spLocks/>
            </p:cNvSpPr>
            <p:nvPr/>
          </p:nvSpPr>
          <p:spPr bwMode="auto">
            <a:xfrm>
              <a:off x="2302180" y="2347417"/>
              <a:ext cx="104292" cy="132319"/>
            </a:xfrm>
            <a:custGeom>
              <a:avLst/>
              <a:gdLst>
                <a:gd name="T0" fmla="*/ 0 w 180"/>
                <a:gd name="T1" fmla="*/ 0 h 262"/>
                <a:gd name="T2" fmla="*/ 0 w 180"/>
                <a:gd name="T3" fmla="*/ 0 h 262"/>
                <a:gd name="T4" fmla="*/ 0 w 180"/>
                <a:gd name="T5" fmla="*/ 0 h 262"/>
                <a:gd name="T6" fmla="*/ 0 w 180"/>
                <a:gd name="T7" fmla="*/ 0 h 262"/>
                <a:gd name="T8" fmla="*/ 0 w 180"/>
                <a:gd name="T9" fmla="*/ 0 h 262"/>
                <a:gd name="T10" fmla="*/ 0 w 180"/>
                <a:gd name="T11" fmla="*/ 0 h 262"/>
                <a:gd name="T12" fmla="*/ 0 w 180"/>
                <a:gd name="T13" fmla="*/ 0 h 262"/>
                <a:gd name="T14" fmla="*/ 0 w 180"/>
                <a:gd name="T15" fmla="*/ 0 h 262"/>
                <a:gd name="T16" fmla="*/ 0 w 180"/>
                <a:gd name="T17" fmla="*/ 0 h 262"/>
                <a:gd name="T18" fmla="*/ 0 w 180"/>
                <a:gd name="T19" fmla="*/ 0 h 262"/>
                <a:gd name="T20" fmla="*/ 0 w 180"/>
                <a:gd name="T21" fmla="*/ 0 h 262"/>
                <a:gd name="T22" fmla="*/ 0 w 180"/>
                <a:gd name="T23" fmla="*/ 0 h 262"/>
                <a:gd name="T24" fmla="*/ 0 w 180"/>
                <a:gd name="T25" fmla="*/ 0 h 262"/>
                <a:gd name="T26" fmla="*/ 0 w 180"/>
                <a:gd name="T27" fmla="*/ 0 h 262"/>
                <a:gd name="T28" fmla="*/ 0 w 180"/>
                <a:gd name="T29" fmla="*/ 0 h 262"/>
                <a:gd name="T30" fmla="*/ 0 w 180"/>
                <a:gd name="T31" fmla="*/ 0 h 262"/>
                <a:gd name="T32" fmla="*/ 0 w 180"/>
                <a:gd name="T33" fmla="*/ 0 h 262"/>
                <a:gd name="T34" fmla="*/ 0 w 180"/>
                <a:gd name="T35" fmla="*/ 0 h 262"/>
                <a:gd name="T36" fmla="*/ 0 w 180"/>
                <a:gd name="T37" fmla="*/ 0 h 262"/>
                <a:gd name="T38" fmla="*/ 0 w 180"/>
                <a:gd name="T39" fmla="*/ 0 h 262"/>
                <a:gd name="T40" fmla="*/ 0 w 180"/>
                <a:gd name="T41" fmla="*/ 0 h 262"/>
                <a:gd name="T42" fmla="*/ 0 w 180"/>
                <a:gd name="T43" fmla="*/ 0 h 262"/>
                <a:gd name="T44" fmla="*/ 0 w 180"/>
                <a:gd name="T45" fmla="*/ 0 h 262"/>
                <a:gd name="T46" fmla="*/ 0 w 180"/>
                <a:gd name="T47" fmla="*/ 0 h 262"/>
                <a:gd name="T48" fmla="*/ 0 w 180"/>
                <a:gd name="T49" fmla="*/ 0 h 262"/>
                <a:gd name="T50" fmla="*/ 0 w 180"/>
                <a:gd name="T51" fmla="*/ 0 h 262"/>
                <a:gd name="T52" fmla="*/ 0 w 180"/>
                <a:gd name="T53" fmla="*/ 0 h 262"/>
                <a:gd name="T54" fmla="*/ 0 w 180"/>
                <a:gd name="T55" fmla="*/ 0 h 2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0"/>
                <a:gd name="T85" fmla="*/ 0 h 262"/>
                <a:gd name="T86" fmla="*/ 180 w 180"/>
                <a:gd name="T87" fmla="*/ 262 h 26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0" h="262">
                  <a:moveTo>
                    <a:pt x="179" y="0"/>
                  </a:moveTo>
                  <a:lnTo>
                    <a:pt x="164" y="0"/>
                  </a:lnTo>
                  <a:lnTo>
                    <a:pt x="149" y="15"/>
                  </a:lnTo>
                  <a:lnTo>
                    <a:pt x="134" y="15"/>
                  </a:lnTo>
                  <a:lnTo>
                    <a:pt x="119" y="15"/>
                  </a:lnTo>
                  <a:lnTo>
                    <a:pt x="75" y="31"/>
                  </a:lnTo>
                  <a:lnTo>
                    <a:pt x="60" y="31"/>
                  </a:lnTo>
                  <a:lnTo>
                    <a:pt x="45" y="15"/>
                  </a:lnTo>
                  <a:lnTo>
                    <a:pt x="15" y="31"/>
                  </a:lnTo>
                  <a:lnTo>
                    <a:pt x="45" y="61"/>
                  </a:lnTo>
                  <a:lnTo>
                    <a:pt x="90" y="92"/>
                  </a:lnTo>
                  <a:lnTo>
                    <a:pt x="119" y="77"/>
                  </a:lnTo>
                  <a:lnTo>
                    <a:pt x="75" y="138"/>
                  </a:lnTo>
                  <a:lnTo>
                    <a:pt x="30" y="138"/>
                  </a:lnTo>
                  <a:lnTo>
                    <a:pt x="15" y="154"/>
                  </a:lnTo>
                  <a:lnTo>
                    <a:pt x="0" y="154"/>
                  </a:lnTo>
                  <a:lnTo>
                    <a:pt x="0" y="169"/>
                  </a:lnTo>
                  <a:lnTo>
                    <a:pt x="0" y="261"/>
                  </a:lnTo>
                  <a:lnTo>
                    <a:pt x="15" y="261"/>
                  </a:lnTo>
                  <a:lnTo>
                    <a:pt x="15" y="246"/>
                  </a:lnTo>
                  <a:lnTo>
                    <a:pt x="45" y="230"/>
                  </a:lnTo>
                  <a:lnTo>
                    <a:pt x="60" y="215"/>
                  </a:lnTo>
                  <a:lnTo>
                    <a:pt x="119" y="154"/>
                  </a:lnTo>
                  <a:lnTo>
                    <a:pt x="119" y="138"/>
                  </a:lnTo>
                  <a:lnTo>
                    <a:pt x="149" y="92"/>
                  </a:lnTo>
                  <a:lnTo>
                    <a:pt x="149" y="77"/>
                  </a:lnTo>
                  <a:lnTo>
                    <a:pt x="179" y="61"/>
                  </a:lnTo>
                  <a:lnTo>
                    <a:pt x="179"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599" name="Freeform 203"/>
            <p:cNvSpPr>
              <a:spLocks/>
            </p:cNvSpPr>
            <p:nvPr/>
          </p:nvSpPr>
          <p:spPr bwMode="auto">
            <a:xfrm>
              <a:off x="2224977" y="2424937"/>
              <a:ext cx="88039" cy="85539"/>
            </a:xfrm>
            <a:custGeom>
              <a:avLst/>
              <a:gdLst>
                <a:gd name="T0" fmla="*/ 0 w 150"/>
                <a:gd name="T1" fmla="*/ 0 h 170"/>
                <a:gd name="T2" fmla="*/ 0 w 150"/>
                <a:gd name="T3" fmla="*/ 0 h 170"/>
                <a:gd name="T4" fmla="*/ 0 w 150"/>
                <a:gd name="T5" fmla="*/ 0 h 170"/>
                <a:gd name="T6" fmla="*/ 0 w 150"/>
                <a:gd name="T7" fmla="*/ 0 h 170"/>
                <a:gd name="T8" fmla="*/ 0 w 150"/>
                <a:gd name="T9" fmla="*/ 0 h 170"/>
                <a:gd name="T10" fmla="*/ 0 w 150"/>
                <a:gd name="T11" fmla="*/ 0 h 170"/>
                <a:gd name="T12" fmla="*/ 0 w 150"/>
                <a:gd name="T13" fmla="*/ 0 h 170"/>
                <a:gd name="T14" fmla="*/ 0 w 150"/>
                <a:gd name="T15" fmla="*/ 0 h 170"/>
                <a:gd name="T16" fmla="*/ 0 w 150"/>
                <a:gd name="T17" fmla="*/ 0 h 170"/>
                <a:gd name="T18" fmla="*/ 0 w 150"/>
                <a:gd name="T19" fmla="*/ 0 h 170"/>
                <a:gd name="T20" fmla="*/ 0 w 150"/>
                <a:gd name="T21" fmla="*/ 0 h 170"/>
                <a:gd name="T22" fmla="*/ 0 w 150"/>
                <a:gd name="T23" fmla="*/ 0 h 170"/>
                <a:gd name="T24" fmla="*/ 0 w 150"/>
                <a:gd name="T25" fmla="*/ 0 h 170"/>
                <a:gd name="T26" fmla="*/ 0 w 150"/>
                <a:gd name="T27" fmla="*/ 0 h 170"/>
                <a:gd name="T28" fmla="*/ 0 w 150"/>
                <a:gd name="T29" fmla="*/ 0 h 170"/>
                <a:gd name="T30" fmla="*/ 0 w 150"/>
                <a:gd name="T31" fmla="*/ 0 h 170"/>
                <a:gd name="T32" fmla="*/ 0 w 150"/>
                <a:gd name="T33" fmla="*/ 0 h 170"/>
                <a:gd name="T34" fmla="*/ 0 w 150"/>
                <a:gd name="T35" fmla="*/ 0 h 170"/>
                <a:gd name="T36" fmla="*/ 0 w 150"/>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170"/>
                <a:gd name="T59" fmla="*/ 150 w 150"/>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170">
                  <a:moveTo>
                    <a:pt x="149" y="108"/>
                  </a:moveTo>
                  <a:lnTo>
                    <a:pt x="134" y="108"/>
                  </a:lnTo>
                  <a:lnTo>
                    <a:pt x="134" y="15"/>
                  </a:lnTo>
                  <a:lnTo>
                    <a:pt x="134" y="0"/>
                  </a:lnTo>
                  <a:lnTo>
                    <a:pt x="119" y="0"/>
                  </a:lnTo>
                  <a:lnTo>
                    <a:pt x="104" y="15"/>
                  </a:lnTo>
                  <a:lnTo>
                    <a:pt x="75" y="0"/>
                  </a:lnTo>
                  <a:lnTo>
                    <a:pt x="45" y="0"/>
                  </a:lnTo>
                  <a:lnTo>
                    <a:pt x="0" y="0"/>
                  </a:lnTo>
                  <a:lnTo>
                    <a:pt x="15" y="15"/>
                  </a:lnTo>
                  <a:lnTo>
                    <a:pt x="15" y="61"/>
                  </a:lnTo>
                  <a:lnTo>
                    <a:pt x="15" y="77"/>
                  </a:lnTo>
                  <a:lnTo>
                    <a:pt x="15" y="92"/>
                  </a:lnTo>
                  <a:lnTo>
                    <a:pt x="60" y="138"/>
                  </a:lnTo>
                  <a:lnTo>
                    <a:pt x="75" y="154"/>
                  </a:lnTo>
                  <a:lnTo>
                    <a:pt x="104" y="169"/>
                  </a:lnTo>
                  <a:lnTo>
                    <a:pt x="119" y="138"/>
                  </a:lnTo>
                  <a:lnTo>
                    <a:pt x="134" y="138"/>
                  </a:lnTo>
                  <a:lnTo>
                    <a:pt x="149" y="108"/>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00" name="Oval 204"/>
            <p:cNvSpPr>
              <a:spLocks noChangeArrowheads="1"/>
            </p:cNvSpPr>
            <p:nvPr/>
          </p:nvSpPr>
          <p:spPr bwMode="auto">
            <a:xfrm>
              <a:off x="2337396" y="2565275"/>
              <a:ext cx="0" cy="6683"/>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601" name="Oval 205"/>
            <p:cNvSpPr>
              <a:spLocks noChangeArrowheads="1"/>
            </p:cNvSpPr>
            <p:nvPr/>
          </p:nvSpPr>
          <p:spPr bwMode="auto">
            <a:xfrm>
              <a:off x="2415953" y="2502457"/>
              <a:ext cx="1354"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602" name="Freeform 206"/>
            <p:cNvSpPr>
              <a:spLocks/>
            </p:cNvSpPr>
            <p:nvPr/>
          </p:nvSpPr>
          <p:spPr bwMode="auto">
            <a:xfrm>
              <a:off x="2319788" y="2292619"/>
              <a:ext cx="44697" cy="48116"/>
            </a:xfrm>
            <a:custGeom>
              <a:avLst/>
              <a:gdLst>
                <a:gd name="T0" fmla="*/ 0 w 76"/>
                <a:gd name="T1" fmla="*/ 0 h 93"/>
                <a:gd name="T2" fmla="*/ 0 w 76"/>
                <a:gd name="T3" fmla="*/ 0 h 93"/>
                <a:gd name="T4" fmla="*/ 0 w 76"/>
                <a:gd name="T5" fmla="*/ 0 h 93"/>
                <a:gd name="T6" fmla="*/ 0 w 76"/>
                <a:gd name="T7" fmla="*/ 0 h 93"/>
                <a:gd name="T8" fmla="*/ 0 w 76"/>
                <a:gd name="T9" fmla="*/ 0 h 93"/>
                <a:gd name="T10" fmla="*/ 0 w 76"/>
                <a:gd name="T11" fmla="*/ 0 h 93"/>
                <a:gd name="T12" fmla="*/ 0 w 76"/>
                <a:gd name="T13" fmla="*/ 0 h 93"/>
                <a:gd name="T14" fmla="*/ 0 w 76"/>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76"/>
                <a:gd name="T25" fmla="*/ 0 h 93"/>
                <a:gd name="T26" fmla="*/ 76 w 76"/>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6" h="93">
                  <a:moveTo>
                    <a:pt x="30" y="77"/>
                  </a:moveTo>
                  <a:lnTo>
                    <a:pt x="15" y="61"/>
                  </a:lnTo>
                  <a:lnTo>
                    <a:pt x="0" y="31"/>
                  </a:lnTo>
                  <a:lnTo>
                    <a:pt x="0" y="15"/>
                  </a:lnTo>
                  <a:lnTo>
                    <a:pt x="15" y="0"/>
                  </a:lnTo>
                  <a:lnTo>
                    <a:pt x="75" y="15"/>
                  </a:lnTo>
                  <a:lnTo>
                    <a:pt x="45" y="92"/>
                  </a:lnTo>
                  <a:lnTo>
                    <a:pt x="30" y="7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03" name="Line 207"/>
            <p:cNvSpPr>
              <a:spLocks noChangeShapeType="1"/>
            </p:cNvSpPr>
            <p:nvPr/>
          </p:nvSpPr>
          <p:spPr bwMode="auto">
            <a:xfrm>
              <a:off x="2319788" y="229261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04" name="Line 208"/>
            <p:cNvSpPr>
              <a:spLocks noChangeShapeType="1"/>
            </p:cNvSpPr>
            <p:nvPr/>
          </p:nvSpPr>
          <p:spPr bwMode="auto">
            <a:xfrm flipV="1">
              <a:off x="2329269" y="228460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05" name="Line 209"/>
            <p:cNvSpPr>
              <a:spLocks noChangeShapeType="1"/>
            </p:cNvSpPr>
            <p:nvPr/>
          </p:nvSpPr>
          <p:spPr bwMode="auto">
            <a:xfrm>
              <a:off x="2337396" y="2285936"/>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06" name="Freeform 210"/>
            <p:cNvSpPr>
              <a:spLocks/>
            </p:cNvSpPr>
            <p:nvPr/>
          </p:nvSpPr>
          <p:spPr bwMode="auto">
            <a:xfrm>
              <a:off x="2388864" y="2185695"/>
              <a:ext cx="10836" cy="14702"/>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16" y="0"/>
                  </a:moveTo>
                  <a:lnTo>
                    <a:pt x="0" y="15"/>
                  </a:lnTo>
                  <a:lnTo>
                    <a:pt x="16" y="30"/>
                  </a:lnTo>
                  <a:lnTo>
                    <a:pt x="16" y="0"/>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607" name="Freeform 211"/>
            <p:cNvSpPr>
              <a:spLocks/>
            </p:cNvSpPr>
            <p:nvPr/>
          </p:nvSpPr>
          <p:spPr bwMode="auto">
            <a:xfrm>
              <a:off x="2329269" y="2169656"/>
              <a:ext cx="43342" cy="8019"/>
            </a:xfrm>
            <a:custGeom>
              <a:avLst/>
              <a:gdLst>
                <a:gd name="T0" fmla="*/ 0 w 75"/>
                <a:gd name="T1" fmla="*/ 0 h 17"/>
                <a:gd name="T2" fmla="*/ 0 w 75"/>
                <a:gd name="T3" fmla="*/ 0 h 17"/>
                <a:gd name="T4" fmla="*/ 0 w 75"/>
                <a:gd name="T5" fmla="*/ 0 h 17"/>
                <a:gd name="T6" fmla="*/ 0 w 75"/>
                <a:gd name="T7" fmla="*/ 0 h 17"/>
                <a:gd name="T8" fmla="*/ 0 w 75"/>
                <a:gd name="T9" fmla="*/ 0 h 17"/>
                <a:gd name="T10" fmla="*/ 0 w 75"/>
                <a:gd name="T11" fmla="*/ 0 h 17"/>
                <a:gd name="T12" fmla="*/ 0 w 75"/>
                <a:gd name="T13" fmla="*/ 0 h 17"/>
                <a:gd name="T14" fmla="*/ 0 60000 65536"/>
                <a:gd name="T15" fmla="*/ 0 60000 65536"/>
                <a:gd name="T16" fmla="*/ 0 60000 65536"/>
                <a:gd name="T17" fmla="*/ 0 60000 65536"/>
                <a:gd name="T18" fmla="*/ 0 60000 65536"/>
                <a:gd name="T19" fmla="*/ 0 60000 65536"/>
                <a:gd name="T20" fmla="*/ 0 60000 65536"/>
                <a:gd name="T21" fmla="*/ 0 w 75"/>
                <a:gd name="T22" fmla="*/ 0 h 17"/>
                <a:gd name="T23" fmla="*/ 75 w 75"/>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17">
                  <a:moveTo>
                    <a:pt x="74" y="16"/>
                  </a:moveTo>
                  <a:lnTo>
                    <a:pt x="59" y="16"/>
                  </a:lnTo>
                  <a:lnTo>
                    <a:pt x="44" y="16"/>
                  </a:lnTo>
                  <a:lnTo>
                    <a:pt x="30" y="0"/>
                  </a:lnTo>
                  <a:lnTo>
                    <a:pt x="0" y="0"/>
                  </a:lnTo>
                  <a:lnTo>
                    <a:pt x="44" y="0"/>
                  </a:lnTo>
                  <a:lnTo>
                    <a:pt x="74" y="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08" name="Line 212"/>
            <p:cNvSpPr>
              <a:spLocks noChangeShapeType="1"/>
            </p:cNvSpPr>
            <p:nvPr/>
          </p:nvSpPr>
          <p:spPr bwMode="auto">
            <a:xfrm>
              <a:off x="2345522"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09" name="Line 213"/>
            <p:cNvSpPr>
              <a:spLocks noChangeShapeType="1"/>
            </p:cNvSpPr>
            <p:nvPr/>
          </p:nvSpPr>
          <p:spPr bwMode="auto">
            <a:xfrm>
              <a:off x="2364484" y="2292619"/>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10" name="Line 214"/>
            <p:cNvSpPr>
              <a:spLocks noChangeShapeType="1"/>
            </p:cNvSpPr>
            <p:nvPr/>
          </p:nvSpPr>
          <p:spPr bwMode="auto">
            <a:xfrm>
              <a:off x="2372611" y="2292619"/>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11" name="Line 215"/>
            <p:cNvSpPr>
              <a:spLocks noChangeShapeType="1"/>
            </p:cNvSpPr>
            <p:nvPr/>
          </p:nvSpPr>
          <p:spPr bwMode="auto">
            <a:xfrm flipV="1">
              <a:off x="2380738" y="22846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12" name="Freeform 216"/>
            <p:cNvSpPr>
              <a:spLocks/>
            </p:cNvSpPr>
            <p:nvPr/>
          </p:nvSpPr>
          <p:spPr bwMode="auto">
            <a:xfrm>
              <a:off x="2345522" y="2277917"/>
              <a:ext cx="88039" cy="62818"/>
            </a:xfrm>
            <a:custGeom>
              <a:avLst/>
              <a:gdLst>
                <a:gd name="T0" fmla="*/ 0 w 151"/>
                <a:gd name="T1" fmla="*/ 0 h 123"/>
                <a:gd name="T2" fmla="*/ 0 w 151"/>
                <a:gd name="T3" fmla="*/ 0 h 123"/>
                <a:gd name="T4" fmla="*/ 0 w 151"/>
                <a:gd name="T5" fmla="*/ 0 h 123"/>
                <a:gd name="T6" fmla="*/ 0 w 151"/>
                <a:gd name="T7" fmla="*/ 0 h 123"/>
                <a:gd name="T8" fmla="*/ 0 w 151"/>
                <a:gd name="T9" fmla="*/ 0 h 123"/>
                <a:gd name="T10" fmla="*/ 0 w 151"/>
                <a:gd name="T11" fmla="*/ 0 h 123"/>
                <a:gd name="T12" fmla="*/ 0 w 151"/>
                <a:gd name="T13" fmla="*/ 0 h 123"/>
                <a:gd name="T14" fmla="*/ 0 w 151"/>
                <a:gd name="T15" fmla="*/ 0 h 123"/>
                <a:gd name="T16" fmla="*/ 0 w 151"/>
                <a:gd name="T17" fmla="*/ 0 h 1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1"/>
                <a:gd name="T28" fmla="*/ 0 h 123"/>
                <a:gd name="T29" fmla="*/ 151 w 151"/>
                <a:gd name="T30" fmla="*/ 123 h 1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1" h="123">
                  <a:moveTo>
                    <a:pt x="30" y="46"/>
                  </a:moveTo>
                  <a:lnTo>
                    <a:pt x="0" y="122"/>
                  </a:lnTo>
                  <a:lnTo>
                    <a:pt x="30" y="107"/>
                  </a:lnTo>
                  <a:lnTo>
                    <a:pt x="120" y="61"/>
                  </a:lnTo>
                  <a:lnTo>
                    <a:pt x="135" y="46"/>
                  </a:lnTo>
                  <a:lnTo>
                    <a:pt x="150" y="31"/>
                  </a:lnTo>
                  <a:lnTo>
                    <a:pt x="135" y="0"/>
                  </a:lnTo>
                  <a:lnTo>
                    <a:pt x="60" y="31"/>
                  </a:lnTo>
                  <a:lnTo>
                    <a:pt x="30" y="4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13" name="Line 217"/>
            <p:cNvSpPr>
              <a:spLocks noChangeShapeType="1"/>
            </p:cNvSpPr>
            <p:nvPr/>
          </p:nvSpPr>
          <p:spPr bwMode="auto">
            <a:xfrm>
              <a:off x="2388864" y="228593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14" name="Freeform 218"/>
            <p:cNvSpPr>
              <a:spLocks/>
            </p:cNvSpPr>
            <p:nvPr/>
          </p:nvSpPr>
          <p:spPr bwMode="auto">
            <a:xfrm>
              <a:off x="2006911" y="1858240"/>
              <a:ext cx="96166" cy="101578"/>
            </a:xfrm>
            <a:custGeom>
              <a:avLst/>
              <a:gdLst>
                <a:gd name="T0" fmla="*/ 0 w 165"/>
                <a:gd name="T1" fmla="*/ 0 h 202"/>
                <a:gd name="T2" fmla="*/ 0 w 165"/>
                <a:gd name="T3" fmla="*/ 0 h 202"/>
                <a:gd name="T4" fmla="*/ 0 w 165"/>
                <a:gd name="T5" fmla="*/ 0 h 202"/>
                <a:gd name="T6" fmla="*/ 0 w 165"/>
                <a:gd name="T7" fmla="*/ 0 h 202"/>
                <a:gd name="T8" fmla="*/ 0 w 165"/>
                <a:gd name="T9" fmla="*/ 0 h 202"/>
                <a:gd name="T10" fmla="*/ 0 w 165"/>
                <a:gd name="T11" fmla="*/ 0 h 202"/>
                <a:gd name="T12" fmla="*/ 0 w 165"/>
                <a:gd name="T13" fmla="*/ 0 h 202"/>
                <a:gd name="T14" fmla="*/ 0 w 165"/>
                <a:gd name="T15" fmla="*/ 0 h 202"/>
                <a:gd name="T16" fmla="*/ 0 w 165"/>
                <a:gd name="T17" fmla="*/ 0 h 202"/>
                <a:gd name="T18" fmla="*/ 0 w 165"/>
                <a:gd name="T19" fmla="*/ 0 h 202"/>
                <a:gd name="T20" fmla="*/ 0 w 165"/>
                <a:gd name="T21" fmla="*/ 0 h 202"/>
                <a:gd name="T22" fmla="*/ 0 w 165"/>
                <a:gd name="T23" fmla="*/ 0 h 202"/>
                <a:gd name="T24" fmla="*/ 0 w 165"/>
                <a:gd name="T25" fmla="*/ 0 h 202"/>
                <a:gd name="T26" fmla="*/ 0 w 165"/>
                <a:gd name="T27" fmla="*/ 0 h 202"/>
                <a:gd name="T28" fmla="*/ 0 w 165"/>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
                <a:gd name="T46" fmla="*/ 0 h 202"/>
                <a:gd name="T47" fmla="*/ 165 w 165"/>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 h="202">
                  <a:moveTo>
                    <a:pt x="15" y="77"/>
                  </a:moveTo>
                  <a:lnTo>
                    <a:pt x="0" y="93"/>
                  </a:lnTo>
                  <a:lnTo>
                    <a:pt x="15" y="139"/>
                  </a:lnTo>
                  <a:lnTo>
                    <a:pt x="60" y="155"/>
                  </a:lnTo>
                  <a:lnTo>
                    <a:pt x="89" y="170"/>
                  </a:lnTo>
                  <a:lnTo>
                    <a:pt x="119" y="170"/>
                  </a:lnTo>
                  <a:lnTo>
                    <a:pt x="149" y="201"/>
                  </a:lnTo>
                  <a:lnTo>
                    <a:pt x="164" y="139"/>
                  </a:lnTo>
                  <a:lnTo>
                    <a:pt x="149" y="108"/>
                  </a:lnTo>
                  <a:lnTo>
                    <a:pt x="149" y="77"/>
                  </a:lnTo>
                  <a:lnTo>
                    <a:pt x="104" y="0"/>
                  </a:lnTo>
                  <a:lnTo>
                    <a:pt x="104" y="46"/>
                  </a:lnTo>
                  <a:lnTo>
                    <a:pt x="75" y="62"/>
                  </a:lnTo>
                  <a:lnTo>
                    <a:pt x="60" y="46"/>
                  </a:lnTo>
                  <a:lnTo>
                    <a:pt x="15" y="77"/>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615" name="Freeform 219"/>
            <p:cNvSpPr>
              <a:spLocks/>
            </p:cNvSpPr>
            <p:nvPr/>
          </p:nvSpPr>
          <p:spPr bwMode="auto">
            <a:xfrm>
              <a:off x="2112558" y="2106838"/>
              <a:ext cx="24380" cy="0"/>
            </a:xfrm>
            <a:custGeom>
              <a:avLst/>
              <a:gdLst>
                <a:gd name="T0" fmla="*/ 0 w 46"/>
                <a:gd name="T1" fmla="*/ 0 h 1"/>
                <a:gd name="T2" fmla="*/ 0 w 46"/>
                <a:gd name="T3" fmla="*/ 0 h 1"/>
                <a:gd name="T4" fmla="*/ 0 w 46"/>
                <a:gd name="T5" fmla="*/ 0 h 1"/>
                <a:gd name="T6" fmla="*/ 0 w 46"/>
                <a:gd name="T7" fmla="*/ 0 h 1"/>
                <a:gd name="T8" fmla="*/ 0 w 46"/>
                <a:gd name="T9" fmla="*/ 0 h 1"/>
                <a:gd name="T10" fmla="*/ 0 60000 65536"/>
                <a:gd name="T11" fmla="*/ 0 60000 65536"/>
                <a:gd name="T12" fmla="*/ 0 60000 65536"/>
                <a:gd name="T13" fmla="*/ 0 60000 65536"/>
                <a:gd name="T14" fmla="*/ 0 60000 65536"/>
                <a:gd name="T15" fmla="*/ 0 w 46"/>
                <a:gd name="T16" fmla="*/ 0 h 1"/>
                <a:gd name="T17" fmla="*/ 46 w 46"/>
                <a:gd name="T18" fmla="*/ 0 h 1"/>
              </a:gdLst>
              <a:ahLst/>
              <a:cxnLst>
                <a:cxn ang="T10">
                  <a:pos x="T0" y="T1"/>
                </a:cxn>
                <a:cxn ang="T11">
                  <a:pos x="T2" y="T3"/>
                </a:cxn>
                <a:cxn ang="T12">
                  <a:pos x="T4" y="T5"/>
                </a:cxn>
                <a:cxn ang="T13">
                  <a:pos x="T6" y="T7"/>
                </a:cxn>
                <a:cxn ang="T14">
                  <a:pos x="T8" y="T9"/>
                </a:cxn>
              </a:cxnLst>
              <a:rect l="T15" t="T16" r="T17" b="T18"/>
              <a:pathLst>
                <a:path w="46" h="1">
                  <a:moveTo>
                    <a:pt x="45" y="0"/>
                  </a:moveTo>
                  <a:lnTo>
                    <a:pt x="30" y="0"/>
                  </a:lnTo>
                  <a:lnTo>
                    <a:pt x="0" y="0"/>
                  </a:lnTo>
                  <a:lnTo>
                    <a:pt x="30" y="0"/>
                  </a:lnTo>
                  <a:lnTo>
                    <a:pt x="45" y="0"/>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616" name="Freeform 220"/>
            <p:cNvSpPr>
              <a:spLocks/>
            </p:cNvSpPr>
            <p:nvPr/>
          </p:nvSpPr>
          <p:spPr bwMode="auto">
            <a:xfrm>
              <a:off x="2234458" y="2076098"/>
              <a:ext cx="67722" cy="62818"/>
            </a:xfrm>
            <a:custGeom>
              <a:avLst/>
              <a:gdLst>
                <a:gd name="T0" fmla="*/ 0 w 120"/>
                <a:gd name="T1" fmla="*/ 0 h 124"/>
                <a:gd name="T2" fmla="*/ 0 w 120"/>
                <a:gd name="T3" fmla="*/ 0 h 124"/>
                <a:gd name="T4" fmla="*/ 0 w 120"/>
                <a:gd name="T5" fmla="*/ 0 h 124"/>
                <a:gd name="T6" fmla="*/ 0 w 120"/>
                <a:gd name="T7" fmla="*/ 0 h 124"/>
                <a:gd name="T8" fmla="*/ 0 w 120"/>
                <a:gd name="T9" fmla="*/ 0 h 124"/>
                <a:gd name="T10" fmla="*/ 0 w 120"/>
                <a:gd name="T11" fmla="*/ 0 h 124"/>
                <a:gd name="T12" fmla="*/ 0 w 120"/>
                <a:gd name="T13" fmla="*/ 0 h 124"/>
                <a:gd name="T14" fmla="*/ 0 w 120"/>
                <a:gd name="T15" fmla="*/ 0 h 124"/>
                <a:gd name="T16" fmla="*/ 0 w 120"/>
                <a:gd name="T17" fmla="*/ 0 h 124"/>
                <a:gd name="T18" fmla="*/ 0 w 120"/>
                <a:gd name="T19" fmla="*/ 0 h 124"/>
                <a:gd name="T20" fmla="*/ 0 w 120"/>
                <a:gd name="T21" fmla="*/ 0 h 124"/>
                <a:gd name="T22" fmla="*/ 0 w 120"/>
                <a:gd name="T23" fmla="*/ 0 h 124"/>
                <a:gd name="T24" fmla="*/ 0 w 120"/>
                <a:gd name="T25" fmla="*/ 0 h 124"/>
                <a:gd name="T26" fmla="*/ 0 w 120"/>
                <a:gd name="T27" fmla="*/ 0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0"/>
                <a:gd name="T43" fmla="*/ 0 h 124"/>
                <a:gd name="T44" fmla="*/ 120 w 120"/>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0" h="124">
                  <a:moveTo>
                    <a:pt x="0" y="62"/>
                  </a:moveTo>
                  <a:lnTo>
                    <a:pt x="15" y="77"/>
                  </a:lnTo>
                  <a:lnTo>
                    <a:pt x="0" y="92"/>
                  </a:lnTo>
                  <a:lnTo>
                    <a:pt x="0" y="123"/>
                  </a:lnTo>
                  <a:lnTo>
                    <a:pt x="30" y="123"/>
                  </a:lnTo>
                  <a:lnTo>
                    <a:pt x="45" y="92"/>
                  </a:lnTo>
                  <a:lnTo>
                    <a:pt x="89" y="62"/>
                  </a:lnTo>
                  <a:lnTo>
                    <a:pt x="104" y="31"/>
                  </a:lnTo>
                  <a:lnTo>
                    <a:pt x="119" y="15"/>
                  </a:lnTo>
                  <a:lnTo>
                    <a:pt x="104" y="0"/>
                  </a:lnTo>
                  <a:lnTo>
                    <a:pt x="30" y="31"/>
                  </a:lnTo>
                  <a:lnTo>
                    <a:pt x="15" y="46"/>
                  </a:lnTo>
                  <a:lnTo>
                    <a:pt x="0" y="46"/>
                  </a:lnTo>
                  <a:lnTo>
                    <a:pt x="0" y="6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17" name="Freeform 221"/>
            <p:cNvSpPr>
              <a:spLocks/>
            </p:cNvSpPr>
            <p:nvPr/>
          </p:nvSpPr>
          <p:spPr bwMode="auto">
            <a:xfrm>
              <a:off x="2224977" y="2122877"/>
              <a:ext cx="44697" cy="54799"/>
            </a:xfrm>
            <a:custGeom>
              <a:avLst/>
              <a:gdLst>
                <a:gd name="T0" fmla="*/ 0 w 76"/>
                <a:gd name="T1" fmla="*/ 0 h 108"/>
                <a:gd name="T2" fmla="*/ 0 w 76"/>
                <a:gd name="T3" fmla="*/ 0 h 108"/>
                <a:gd name="T4" fmla="*/ 0 w 76"/>
                <a:gd name="T5" fmla="*/ 0 h 108"/>
                <a:gd name="T6" fmla="*/ 0 w 76"/>
                <a:gd name="T7" fmla="*/ 0 h 108"/>
                <a:gd name="T8" fmla="*/ 0 w 76"/>
                <a:gd name="T9" fmla="*/ 0 h 108"/>
                <a:gd name="T10" fmla="*/ 0 w 76"/>
                <a:gd name="T11" fmla="*/ 0 h 108"/>
                <a:gd name="T12" fmla="*/ 0 w 76"/>
                <a:gd name="T13" fmla="*/ 0 h 108"/>
                <a:gd name="T14" fmla="*/ 0 w 76"/>
                <a:gd name="T15" fmla="*/ 0 h 108"/>
                <a:gd name="T16" fmla="*/ 0 w 76"/>
                <a:gd name="T17" fmla="*/ 0 h 108"/>
                <a:gd name="T18" fmla="*/ 0 w 76"/>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08"/>
                <a:gd name="T32" fmla="*/ 76 w 7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08">
                  <a:moveTo>
                    <a:pt x="75" y="15"/>
                  </a:moveTo>
                  <a:lnTo>
                    <a:pt x="60" y="0"/>
                  </a:lnTo>
                  <a:lnTo>
                    <a:pt x="45" y="31"/>
                  </a:lnTo>
                  <a:lnTo>
                    <a:pt x="15" y="31"/>
                  </a:lnTo>
                  <a:lnTo>
                    <a:pt x="15" y="46"/>
                  </a:lnTo>
                  <a:lnTo>
                    <a:pt x="0" y="107"/>
                  </a:lnTo>
                  <a:lnTo>
                    <a:pt x="60" y="76"/>
                  </a:lnTo>
                  <a:lnTo>
                    <a:pt x="75" y="61"/>
                  </a:lnTo>
                  <a:lnTo>
                    <a:pt x="45" y="31"/>
                  </a:lnTo>
                  <a:lnTo>
                    <a:pt x="75"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18" name="Freeform 222"/>
            <p:cNvSpPr>
              <a:spLocks/>
            </p:cNvSpPr>
            <p:nvPr/>
          </p:nvSpPr>
          <p:spPr bwMode="auto">
            <a:xfrm>
              <a:off x="2136938" y="2029318"/>
              <a:ext cx="182850" cy="70837"/>
            </a:xfrm>
            <a:custGeom>
              <a:avLst/>
              <a:gdLst>
                <a:gd name="T0" fmla="*/ 0 w 315"/>
                <a:gd name="T1" fmla="*/ 0 h 139"/>
                <a:gd name="T2" fmla="*/ 0 w 315"/>
                <a:gd name="T3" fmla="*/ 0 h 139"/>
                <a:gd name="T4" fmla="*/ 0 w 315"/>
                <a:gd name="T5" fmla="*/ 0 h 139"/>
                <a:gd name="T6" fmla="*/ 0 w 315"/>
                <a:gd name="T7" fmla="*/ 0 h 139"/>
                <a:gd name="T8" fmla="*/ 0 w 315"/>
                <a:gd name="T9" fmla="*/ 0 h 139"/>
                <a:gd name="T10" fmla="*/ 0 w 315"/>
                <a:gd name="T11" fmla="*/ 0 h 139"/>
                <a:gd name="T12" fmla="*/ 0 w 315"/>
                <a:gd name="T13" fmla="*/ 0 h 139"/>
                <a:gd name="T14" fmla="*/ 0 w 315"/>
                <a:gd name="T15" fmla="*/ 0 h 139"/>
                <a:gd name="T16" fmla="*/ 0 w 315"/>
                <a:gd name="T17" fmla="*/ 0 h 139"/>
                <a:gd name="T18" fmla="*/ 0 w 315"/>
                <a:gd name="T19" fmla="*/ 0 h 139"/>
                <a:gd name="T20" fmla="*/ 0 w 315"/>
                <a:gd name="T21" fmla="*/ 0 h 139"/>
                <a:gd name="T22" fmla="*/ 0 w 315"/>
                <a:gd name="T23" fmla="*/ 0 h 139"/>
                <a:gd name="T24" fmla="*/ 0 w 315"/>
                <a:gd name="T25" fmla="*/ 0 h 139"/>
                <a:gd name="T26" fmla="*/ 0 w 315"/>
                <a:gd name="T27" fmla="*/ 0 h 139"/>
                <a:gd name="T28" fmla="*/ 0 w 315"/>
                <a:gd name="T29" fmla="*/ 0 h 139"/>
                <a:gd name="T30" fmla="*/ 0 w 315"/>
                <a:gd name="T31" fmla="*/ 0 h 139"/>
                <a:gd name="T32" fmla="*/ 0 w 315"/>
                <a:gd name="T33" fmla="*/ 0 h 139"/>
                <a:gd name="T34" fmla="*/ 0 w 315"/>
                <a:gd name="T35" fmla="*/ 0 h 139"/>
                <a:gd name="T36" fmla="*/ 0 w 315"/>
                <a:gd name="T37" fmla="*/ 0 h 139"/>
                <a:gd name="T38" fmla="*/ 0 w 315"/>
                <a:gd name="T39" fmla="*/ 0 h 139"/>
                <a:gd name="T40" fmla="*/ 0 w 315"/>
                <a:gd name="T41" fmla="*/ 0 h 139"/>
                <a:gd name="T42" fmla="*/ 0 w 315"/>
                <a:gd name="T43" fmla="*/ 0 h 139"/>
                <a:gd name="T44" fmla="*/ 0 w 315"/>
                <a:gd name="T45" fmla="*/ 0 h 139"/>
                <a:gd name="T46" fmla="*/ 0 w 315"/>
                <a:gd name="T47" fmla="*/ 0 h 139"/>
                <a:gd name="T48" fmla="*/ 0 w 315"/>
                <a:gd name="T49" fmla="*/ 0 h 139"/>
                <a:gd name="T50" fmla="*/ 0 w 315"/>
                <a:gd name="T51" fmla="*/ 0 h 139"/>
                <a:gd name="T52" fmla="*/ 0 w 315"/>
                <a:gd name="T53" fmla="*/ 0 h 139"/>
                <a:gd name="T54" fmla="*/ 0 w 315"/>
                <a:gd name="T55" fmla="*/ 0 h 139"/>
                <a:gd name="T56" fmla="*/ 0 w 315"/>
                <a:gd name="T57" fmla="*/ 0 h 139"/>
                <a:gd name="T58" fmla="*/ 0 w 315"/>
                <a:gd name="T59" fmla="*/ 0 h 139"/>
                <a:gd name="T60" fmla="*/ 0 w 315"/>
                <a:gd name="T61" fmla="*/ 0 h 139"/>
                <a:gd name="T62" fmla="*/ 0 w 315"/>
                <a:gd name="T63" fmla="*/ 0 h 139"/>
                <a:gd name="T64" fmla="*/ 0 w 315"/>
                <a:gd name="T65" fmla="*/ 0 h 139"/>
                <a:gd name="T66" fmla="*/ 0 w 315"/>
                <a:gd name="T67" fmla="*/ 0 h 13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139"/>
                <a:gd name="T104" fmla="*/ 315 w 315"/>
                <a:gd name="T105" fmla="*/ 139 h 13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139">
                  <a:moveTo>
                    <a:pt x="164" y="138"/>
                  </a:moveTo>
                  <a:lnTo>
                    <a:pt x="179" y="138"/>
                  </a:lnTo>
                  <a:lnTo>
                    <a:pt x="194" y="123"/>
                  </a:lnTo>
                  <a:lnTo>
                    <a:pt x="269" y="92"/>
                  </a:lnTo>
                  <a:lnTo>
                    <a:pt x="314" y="92"/>
                  </a:lnTo>
                  <a:lnTo>
                    <a:pt x="299" y="61"/>
                  </a:lnTo>
                  <a:lnTo>
                    <a:pt x="314" y="46"/>
                  </a:lnTo>
                  <a:lnTo>
                    <a:pt x="314" y="31"/>
                  </a:lnTo>
                  <a:lnTo>
                    <a:pt x="299" y="31"/>
                  </a:lnTo>
                  <a:lnTo>
                    <a:pt x="299" y="15"/>
                  </a:lnTo>
                  <a:lnTo>
                    <a:pt x="284" y="0"/>
                  </a:lnTo>
                  <a:lnTo>
                    <a:pt x="254" y="0"/>
                  </a:lnTo>
                  <a:lnTo>
                    <a:pt x="224" y="31"/>
                  </a:lnTo>
                  <a:lnTo>
                    <a:pt x="209" y="15"/>
                  </a:lnTo>
                  <a:lnTo>
                    <a:pt x="209" y="31"/>
                  </a:lnTo>
                  <a:lnTo>
                    <a:pt x="150" y="0"/>
                  </a:lnTo>
                  <a:lnTo>
                    <a:pt x="105" y="0"/>
                  </a:lnTo>
                  <a:lnTo>
                    <a:pt x="75" y="31"/>
                  </a:lnTo>
                  <a:lnTo>
                    <a:pt x="45" y="31"/>
                  </a:lnTo>
                  <a:lnTo>
                    <a:pt x="30" y="46"/>
                  </a:lnTo>
                  <a:lnTo>
                    <a:pt x="0" y="46"/>
                  </a:lnTo>
                  <a:lnTo>
                    <a:pt x="0" y="61"/>
                  </a:lnTo>
                  <a:lnTo>
                    <a:pt x="15" y="77"/>
                  </a:lnTo>
                  <a:lnTo>
                    <a:pt x="0" y="77"/>
                  </a:lnTo>
                  <a:lnTo>
                    <a:pt x="15" y="92"/>
                  </a:lnTo>
                  <a:lnTo>
                    <a:pt x="0" y="92"/>
                  </a:lnTo>
                  <a:lnTo>
                    <a:pt x="15" y="107"/>
                  </a:lnTo>
                  <a:lnTo>
                    <a:pt x="30" y="138"/>
                  </a:lnTo>
                  <a:lnTo>
                    <a:pt x="75" y="138"/>
                  </a:lnTo>
                  <a:lnTo>
                    <a:pt x="90" y="123"/>
                  </a:lnTo>
                  <a:lnTo>
                    <a:pt x="105" y="138"/>
                  </a:lnTo>
                  <a:lnTo>
                    <a:pt x="150" y="107"/>
                  </a:lnTo>
                  <a:lnTo>
                    <a:pt x="164" y="107"/>
                  </a:lnTo>
                  <a:lnTo>
                    <a:pt x="164" y="138"/>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19" name="Freeform 223"/>
            <p:cNvSpPr>
              <a:spLocks/>
            </p:cNvSpPr>
            <p:nvPr/>
          </p:nvSpPr>
          <p:spPr bwMode="auto">
            <a:xfrm>
              <a:off x="2136938" y="2029318"/>
              <a:ext cx="27089" cy="14702"/>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60000 65536"/>
                <a:gd name="T15" fmla="*/ 0 60000 65536"/>
                <a:gd name="T16" fmla="*/ 0 60000 65536"/>
                <a:gd name="T17" fmla="*/ 0 60000 65536"/>
                <a:gd name="T18" fmla="*/ 0 60000 65536"/>
                <a:gd name="T19" fmla="*/ 0 60000 65536"/>
                <a:gd name="T20" fmla="*/ 0 60000 65536"/>
                <a:gd name="T21" fmla="*/ 0 w 46"/>
                <a:gd name="T22" fmla="*/ 0 h 31"/>
                <a:gd name="T23" fmla="*/ 46 w 46"/>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1">
                  <a:moveTo>
                    <a:pt x="15" y="0"/>
                  </a:moveTo>
                  <a:lnTo>
                    <a:pt x="0" y="15"/>
                  </a:lnTo>
                  <a:lnTo>
                    <a:pt x="0" y="30"/>
                  </a:lnTo>
                  <a:lnTo>
                    <a:pt x="15" y="30"/>
                  </a:lnTo>
                  <a:lnTo>
                    <a:pt x="30" y="30"/>
                  </a:lnTo>
                  <a:lnTo>
                    <a:pt x="45" y="15"/>
                  </a:lnTo>
                  <a:lnTo>
                    <a:pt x="1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20" name="Freeform 224"/>
            <p:cNvSpPr>
              <a:spLocks/>
            </p:cNvSpPr>
            <p:nvPr/>
          </p:nvSpPr>
          <p:spPr bwMode="auto">
            <a:xfrm>
              <a:off x="2260192" y="2076098"/>
              <a:ext cx="112419" cy="93559"/>
            </a:xfrm>
            <a:custGeom>
              <a:avLst/>
              <a:gdLst>
                <a:gd name="T0" fmla="*/ 0 w 194"/>
                <a:gd name="T1" fmla="*/ 0 h 185"/>
                <a:gd name="T2" fmla="*/ 0 w 194"/>
                <a:gd name="T3" fmla="*/ 0 h 185"/>
                <a:gd name="T4" fmla="*/ 0 w 194"/>
                <a:gd name="T5" fmla="*/ 0 h 185"/>
                <a:gd name="T6" fmla="*/ 0 w 194"/>
                <a:gd name="T7" fmla="*/ 0 h 185"/>
                <a:gd name="T8" fmla="*/ 0 w 194"/>
                <a:gd name="T9" fmla="*/ 0 h 185"/>
                <a:gd name="T10" fmla="*/ 0 w 194"/>
                <a:gd name="T11" fmla="*/ 0 h 185"/>
                <a:gd name="T12" fmla="*/ 0 w 194"/>
                <a:gd name="T13" fmla="*/ 0 h 185"/>
                <a:gd name="T14" fmla="*/ 0 w 194"/>
                <a:gd name="T15" fmla="*/ 0 h 185"/>
                <a:gd name="T16" fmla="*/ 0 w 194"/>
                <a:gd name="T17" fmla="*/ 0 h 185"/>
                <a:gd name="T18" fmla="*/ 0 w 194"/>
                <a:gd name="T19" fmla="*/ 0 h 185"/>
                <a:gd name="T20" fmla="*/ 0 w 194"/>
                <a:gd name="T21" fmla="*/ 0 h 185"/>
                <a:gd name="T22" fmla="*/ 0 w 194"/>
                <a:gd name="T23" fmla="*/ 0 h 185"/>
                <a:gd name="T24" fmla="*/ 0 w 194"/>
                <a:gd name="T25" fmla="*/ 0 h 185"/>
                <a:gd name="T26" fmla="*/ 0 w 194"/>
                <a:gd name="T27" fmla="*/ 0 h 185"/>
                <a:gd name="T28" fmla="*/ 0 w 194"/>
                <a:gd name="T29" fmla="*/ 0 h 185"/>
                <a:gd name="T30" fmla="*/ 0 w 194"/>
                <a:gd name="T31" fmla="*/ 0 h 185"/>
                <a:gd name="T32" fmla="*/ 0 w 194"/>
                <a:gd name="T33" fmla="*/ 0 h 185"/>
                <a:gd name="T34" fmla="*/ 0 w 194"/>
                <a:gd name="T35" fmla="*/ 0 h 185"/>
                <a:gd name="T36" fmla="*/ 0 w 194"/>
                <a:gd name="T37" fmla="*/ 0 h 185"/>
                <a:gd name="T38" fmla="*/ 0 w 194"/>
                <a:gd name="T39" fmla="*/ 0 h 185"/>
                <a:gd name="T40" fmla="*/ 0 w 194"/>
                <a:gd name="T41" fmla="*/ 0 h 185"/>
                <a:gd name="T42" fmla="*/ 0 w 194"/>
                <a:gd name="T43" fmla="*/ 0 h 1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4"/>
                <a:gd name="T67" fmla="*/ 0 h 185"/>
                <a:gd name="T68" fmla="*/ 194 w 194"/>
                <a:gd name="T69" fmla="*/ 185 h 1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4" h="185">
                  <a:moveTo>
                    <a:pt x="104" y="0"/>
                  </a:moveTo>
                  <a:lnTo>
                    <a:pt x="59" y="0"/>
                  </a:lnTo>
                  <a:lnTo>
                    <a:pt x="74" y="15"/>
                  </a:lnTo>
                  <a:lnTo>
                    <a:pt x="59" y="31"/>
                  </a:lnTo>
                  <a:lnTo>
                    <a:pt x="45" y="61"/>
                  </a:lnTo>
                  <a:lnTo>
                    <a:pt x="0" y="92"/>
                  </a:lnTo>
                  <a:lnTo>
                    <a:pt x="15" y="107"/>
                  </a:lnTo>
                  <a:lnTo>
                    <a:pt x="30" y="123"/>
                  </a:lnTo>
                  <a:lnTo>
                    <a:pt x="89" y="138"/>
                  </a:lnTo>
                  <a:lnTo>
                    <a:pt x="89" y="153"/>
                  </a:lnTo>
                  <a:lnTo>
                    <a:pt x="104" y="153"/>
                  </a:lnTo>
                  <a:lnTo>
                    <a:pt x="119" y="184"/>
                  </a:lnTo>
                  <a:lnTo>
                    <a:pt x="163" y="184"/>
                  </a:lnTo>
                  <a:lnTo>
                    <a:pt x="178" y="153"/>
                  </a:lnTo>
                  <a:lnTo>
                    <a:pt x="193" y="169"/>
                  </a:lnTo>
                  <a:lnTo>
                    <a:pt x="193" y="153"/>
                  </a:lnTo>
                  <a:lnTo>
                    <a:pt x="163" y="107"/>
                  </a:lnTo>
                  <a:lnTo>
                    <a:pt x="134" y="77"/>
                  </a:lnTo>
                  <a:lnTo>
                    <a:pt x="134" y="46"/>
                  </a:lnTo>
                  <a:lnTo>
                    <a:pt x="134" y="31"/>
                  </a:lnTo>
                  <a:lnTo>
                    <a:pt x="119" y="15"/>
                  </a:lnTo>
                  <a:lnTo>
                    <a:pt x="104"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21" name="Freeform 225"/>
            <p:cNvSpPr>
              <a:spLocks/>
            </p:cNvSpPr>
            <p:nvPr/>
          </p:nvSpPr>
          <p:spPr bwMode="auto">
            <a:xfrm>
              <a:off x="2224977" y="2129560"/>
              <a:ext cx="224838" cy="172415"/>
            </a:xfrm>
            <a:custGeom>
              <a:avLst/>
              <a:gdLst>
                <a:gd name="T0" fmla="*/ 0 w 388"/>
                <a:gd name="T1" fmla="*/ 0 h 340"/>
                <a:gd name="T2" fmla="*/ 0 w 388"/>
                <a:gd name="T3" fmla="*/ 0 h 340"/>
                <a:gd name="T4" fmla="*/ 0 w 388"/>
                <a:gd name="T5" fmla="*/ 0 h 340"/>
                <a:gd name="T6" fmla="*/ 0 w 388"/>
                <a:gd name="T7" fmla="*/ 0 h 340"/>
                <a:gd name="T8" fmla="*/ 0 w 388"/>
                <a:gd name="T9" fmla="*/ 0 h 340"/>
                <a:gd name="T10" fmla="*/ 0 w 388"/>
                <a:gd name="T11" fmla="*/ 0 h 340"/>
                <a:gd name="T12" fmla="*/ 0 w 388"/>
                <a:gd name="T13" fmla="*/ 0 h 340"/>
                <a:gd name="T14" fmla="*/ 0 w 388"/>
                <a:gd name="T15" fmla="*/ 0 h 340"/>
                <a:gd name="T16" fmla="*/ 0 w 388"/>
                <a:gd name="T17" fmla="*/ 0 h 340"/>
                <a:gd name="T18" fmla="*/ 0 w 388"/>
                <a:gd name="T19" fmla="*/ 0 h 340"/>
                <a:gd name="T20" fmla="*/ 0 w 388"/>
                <a:gd name="T21" fmla="*/ 0 h 340"/>
                <a:gd name="T22" fmla="*/ 0 w 388"/>
                <a:gd name="T23" fmla="*/ 0 h 340"/>
                <a:gd name="T24" fmla="*/ 0 w 388"/>
                <a:gd name="T25" fmla="*/ 0 h 340"/>
                <a:gd name="T26" fmla="*/ 0 w 388"/>
                <a:gd name="T27" fmla="*/ 0 h 340"/>
                <a:gd name="T28" fmla="*/ 0 w 388"/>
                <a:gd name="T29" fmla="*/ 0 h 340"/>
                <a:gd name="T30" fmla="*/ 0 w 388"/>
                <a:gd name="T31" fmla="*/ 0 h 340"/>
                <a:gd name="T32" fmla="*/ 0 w 388"/>
                <a:gd name="T33" fmla="*/ 0 h 340"/>
                <a:gd name="T34" fmla="*/ 0 w 388"/>
                <a:gd name="T35" fmla="*/ 0 h 340"/>
                <a:gd name="T36" fmla="*/ 0 w 388"/>
                <a:gd name="T37" fmla="*/ 0 h 340"/>
                <a:gd name="T38" fmla="*/ 0 w 388"/>
                <a:gd name="T39" fmla="*/ 0 h 340"/>
                <a:gd name="T40" fmla="*/ 0 w 388"/>
                <a:gd name="T41" fmla="*/ 0 h 340"/>
                <a:gd name="T42" fmla="*/ 0 w 388"/>
                <a:gd name="T43" fmla="*/ 0 h 340"/>
                <a:gd name="T44" fmla="*/ 0 w 388"/>
                <a:gd name="T45" fmla="*/ 0 h 340"/>
                <a:gd name="T46" fmla="*/ 0 w 388"/>
                <a:gd name="T47" fmla="*/ 0 h 340"/>
                <a:gd name="T48" fmla="*/ 0 w 388"/>
                <a:gd name="T49" fmla="*/ 0 h 340"/>
                <a:gd name="T50" fmla="*/ 0 w 388"/>
                <a:gd name="T51" fmla="*/ 0 h 340"/>
                <a:gd name="T52" fmla="*/ 0 w 388"/>
                <a:gd name="T53" fmla="*/ 0 h 340"/>
                <a:gd name="T54" fmla="*/ 0 w 388"/>
                <a:gd name="T55" fmla="*/ 0 h 340"/>
                <a:gd name="T56" fmla="*/ 0 w 388"/>
                <a:gd name="T57" fmla="*/ 0 h 340"/>
                <a:gd name="T58" fmla="*/ 0 w 388"/>
                <a:gd name="T59" fmla="*/ 0 h 340"/>
                <a:gd name="T60" fmla="*/ 0 w 388"/>
                <a:gd name="T61" fmla="*/ 0 h 340"/>
                <a:gd name="T62" fmla="*/ 0 w 388"/>
                <a:gd name="T63" fmla="*/ 0 h 340"/>
                <a:gd name="T64" fmla="*/ 0 w 388"/>
                <a:gd name="T65" fmla="*/ 0 h 340"/>
                <a:gd name="T66" fmla="*/ 0 w 388"/>
                <a:gd name="T67" fmla="*/ 0 h 340"/>
                <a:gd name="T68" fmla="*/ 0 w 388"/>
                <a:gd name="T69" fmla="*/ 0 h 340"/>
                <a:gd name="T70" fmla="*/ 0 w 388"/>
                <a:gd name="T71" fmla="*/ 0 h 340"/>
                <a:gd name="T72" fmla="*/ 0 w 388"/>
                <a:gd name="T73" fmla="*/ 0 h 340"/>
                <a:gd name="T74" fmla="*/ 0 w 388"/>
                <a:gd name="T75" fmla="*/ 0 h 3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88"/>
                <a:gd name="T115" fmla="*/ 0 h 340"/>
                <a:gd name="T116" fmla="*/ 388 w 388"/>
                <a:gd name="T117" fmla="*/ 340 h 3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88" h="340">
                  <a:moveTo>
                    <a:pt x="298" y="170"/>
                  </a:moveTo>
                  <a:lnTo>
                    <a:pt x="313" y="185"/>
                  </a:lnTo>
                  <a:lnTo>
                    <a:pt x="298" y="170"/>
                  </a:lnTo>
                  <a:lnTo>
                    <a:pt x="327" y="185"/>
                  </a:lnTo>
                  <a:lnTo>
                    <a:pt x="327" y="200"/>
                  </a:lnTo>
                  <a:lnTo>
                    <a:pt x="372" y="200"/>
                  </a:lnTo>
                  <a:lnTo>
                    <a:pt x="387" y="216"/>
                  </a:lnTo>
                  <a:lnTo>
                    <a:pt x="387" y="247"/>
                  </a:lnTo>
                  <a:lnTo>
                    <a:pt x="342" y="293"/>
                  </a:lnTo>
                  <a:lnTo>
                    <a:pt x="268" y="324"/>
                  </a:lnTo>
                  <a:lnTo>
                    <a:pt x="238" y="339"/>
                  </a:lnTo>
                  <a:lnTo>
                    <a:pt x="179" y="324"/>
                  </a:lnTo>
                  <a:lnTo>
                    <a:pt x="164" y="339"/>
                  </a:lnTo>
                  <a:lnTo>
                    <a:pt x="134" y="308"/>
                  </a:lnTo>
                  <a:lnTo>
                    <a:pt x="119" y="262"/>
                  </a:lnTo>
                  <a:lnTo>
                    <a:pt x="104" y="262"/>
                  </a:lnTo>
                  <a:lnTo>
                    <a:pt x="104" y="231"/>
                  </a:lnTo>
                  <a:lnTo>
                    <a:pt x="104" y="216"/>
                  </a:lnTo>
                  <a:lnTo>
                    <a:pt x="74" y="185"/>
                  </a:lnTo>
                  <a:lnTo>
                    <a:pt x="60" y="185"/>
                  </a:lnTo>
                  <a:lnTo>
                    <a:pt x="60" y="170"/>
                  </a:lnTo>
                  <a:lnTo>
                    <a:pt x="15" y="92"/>
                  </a:lnTo>
                  <a:lnTo>
                    <a:pt x="0" y="92"/>
                  </a:lnTo>
                  <a:lnTo>
                    <a:pt x="60" y="62"/>
                  </a:lnTo>
                  <a:lnTo>
                    <a:pt x="74" y="46"/>
                  </a:lnTo>
                  <a:lnTo>
                    <a:pt x="45" y="15"/>
                  </a:lnTo>
                  <a:lnTo>
                    <a:pt x="74" y="0"/>
                  </a:lnTo>
                  <a:lnTo>
                    <a:pt x="89" y="15"/>
                  </a:lnTo>
                  <a:lnTo>
                    <a:pt x="149" y="31"/>
                  </a:lnTo>
                  <a:lnTo>
                    <a:pt x="149" y="46"/>
                  </a:lnTo>
                  <a:lnTo>
                    <a:pt x="164" y="46"/>
                  </a:lnTo>
                  <a:lnTo>
                    <a:pt x="179" y="77"/>
                  </a:lnTo>
                  <a:lnTo>
                    <a:pt x="208" y="77"/>
                  </a:lnTo>
                  <a:lnTo>
                    <a:pt x="223" y="92"/>
                  </a:lnTo>
                  <a:lnTo>
                    <a:pt x="238" y="92"/>
                  </a:lnTo>
                  <a:lnTo>
                    <a:pt x="253" y="92"/>
                  </a:lnTo>
                  <a:lnTo>
                    <a:pt x="268" y="92"/>
                  </a:lnTo>
                  <a:lnTo>
                    <a:pt x="298" y="17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22" name="Freeform 226"/>
            <p:cNvSpPr>
              <a:spLocks/>
            </p:cNvSpPr>
            <p:nvPr/>
          </p:nvSpPr>
          <p:spPr bwMode="auto">
            <a:xfrm>
              <a:off x="2581196" y="2052040"/>
              <a:ext cx="277661" cy="327455"/>
            </a:xfrm>
            <a:custGeom>
              <a:avLst/>
              <a:gdLst>
                <a:gd name="T0" fmla="*/ 0 w 478"/>
                <a:gd name="T1" fmla="*/ 0 h 646"/>
                <a:gd name="T2" fmla="*/ 0 w 478"/>
                <a:gd name="T3" fmla="*/ 0 h 646"/>
                <a:gd name="T4" fmla="*/ 0 w 478"/>
                <a:gd name="T5" fmla="*/ 0 h 646"/>
                <a:gd name="T6" fmla="*/ 0 w 478"/>
                <a:gd name="T7" fmla="*/ 0 h 646"/>
                <a:gd name="T8" fmla="*/ 0 w 478"/>
                <a:gd name="T9" fmla="*/ 0 h 646"/>
                <a:gd name="T10" fmla="*/ 0 w 478"/>
                <a:gd name="T11" fmla="*/ 0 h 646"/>
                <a:gd name="T12" fmla="*/ 0 w 478"/>
                <a:gd name="T13" fmla="*/ 0 h 646"/>
                <a:gd name="T14" fmla="*/ 0 w 478"/>
                <a:gd name="T15" fmla="*/ 0 h 646"/>
                <a:gd name="T16" fmla="*/ 0 w 478"/>
                <a:gd name="T17" fmla="*/ 0 h 646"/>
                <a:gd name="T18" fmla="*/ 0 w 478"/>
                <a:gd name="T19" fmla="*/ 0 h 646"/>
                <a:gd name="T20" fmla="*/ 0 w 478"/>
                <a:gd name="T21" fmla="*/ 0 h 646"/>
                <a:gd name="T22" fmla="*/ 0 w 478"/>
                <a:gd name="T23" fmla="*/ 0 h 646"/>
                <a:gd name="T24" fmla="*/ 0 w 478"/>
                <a:gd name="T25" fmla="*/ 0 h 646"/>
                <a:gd name="T26" fmla="*/ 0 w 478"/>
                <a:gd name="T27" fmla="*/ 0 h 646"/>
                <a:gd name="T28" fmla="*/ 0 w 478"/>
                <a:gd name="T29" fmla="*/ 0 h 646"/>
                <a:gd name="T30" fmla="*/ 0 w 478"/>
                <a:gd name="T31" fmla="*/ 0 h 646"/>
                <a:gd name="T32" fmla="*/ 0 w 478"/>
                <a:gd name="T33" fmla="*/ 0 h 646"/>
                <a:gd name="T34" fmla="*/ 0 w 478"/>
                <a:gd name="T35" fmla="*/ 0 h 646"/>
                <a:gd name="T36" fmla="*/ 0 w 478"/>
                <a:gd name="T37" fmla="*/ 0 h 646"/>
                <a:gd name="T38" fmla="*/ 0 w 478"/>
                <a:gd name="T39" fmla="*/ 0 h 646"/>
                <a:gd name="T40" fmla="*/ 0 w 478"/>
                <a:gd name="T41" fmla="*/ 0 h 646"/>
                <a:gd name="T42" fmla="*/ 0 w 478"/>
                <a:gd name="T43" fmla="*/ 0 h 646"/>
                <a:gd name="T44" fmla="*/ 0 w 478"/>
                <a:gd name="T45" fmla="*/ 0 h 646"/>
                <a:gd name="T46" fmla="*/ 0 w 478"/>
                <a:gd name="T47" fmla="*/ 0 h 646"/>
                <a:gd name="T48" fmla="*/ 0 w 478"/>
                <a:gd name="T49" fmla="*/ 0 h 646"/>
                <a:gd name="T50" fmla="*/ 0 w 478"/>
                <a:gd name="T51" fmla="*/ 0 h 646"/>
                <a:gd name="T52" fmla="*/ 0 w 478"/>
                <a:gd name="T53" fmla="*/ 0 h 646"/>
                <a:gd name="T54" fmla="*/ 0 w 478"/>
                <a:gd name="T55" fmla="*/ 0 h 646"/>
                <a:gd name="T56" fmla="*/ 0 w 478"/>
                <a:gd name="T57" fmla="*/ 0 h 646"/>
                <a:gd name="T58" fmla="*/ 0 w 478"/>
                <a:gd name="T59" fmla="*/ 0 h 646"/>
                <a:gd name="T60" fmla="*/ 0 w 478"/>
                <a:gd name="T61" fmla="*/ 0 h 646"/>
                <a:gd name="T62" fmla="*/ 0 w 478"/>
                <a:gd name="T63" fmla="*/ 0 h 646"/>
                <a:gd name="T64" fmla="*/ 0 w 478"/>
                <a:gd name="T65" fmla="*/ 0 h 646"/>
                <a:gd name="T66" fmla="*/ 0 w 478"/>
                <a:gd name="T67" fmla="*/ 0 h 646"/>
                <a:gd name="T68" fmla="*/ 0 w 478"/>
                <a:gd name="T69" fmla="*/ 0 h 646"/>
                <a:gd name="T70" fmla="*/ 0 w 478"/>
                <a:gd name="T71" fmla="*/ 0 h 646"/>
                <a:gd name="T72" fmla="*/ 0 w 478"/>
                <a:gd name="T73" fmla="*/ 0 h 646"/>
                <a:gd name="T74" fmla="*/ 0 w 478"/>
                <a:gd name="T75" fmla="*/ 0 h 646"/>
                <a:gd name="T76" fmla="*/ 0 w 478"/>
                <a:gd name="T77" fmla="*/ 0 h 6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8"/>
                <a:gd name="T118" fmla="*/ 0 h 646"/>
                <a:gd name="T119" fmla="*/ 478 w 478"/>
                <a:gd name="T120" fmla="*/ 646 h 6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8" h="646">
                  <a:moveTo>
                    <a:pt x="149" y="108"/>
                  </a:moveTo>
                  <a:lnTo>
                    <a:pt x="149" y="61"/>
                  </a:lnTo>
                  <a:lnTo>
                    <a:pt x="60" y="0"/>
                  </a:lnTo>
                  <a:lnTo>
                    <a:pt x="104" y="77"/>
                  </a:lnTo>
                  <a:lnTo>
                    <a:pt x="75" y="108"/>
                  </a:lnTo>
                  <a:lnTo>
                    <a:pt x="89" y="123"/>
                  </a:lnTo>
                  <a:lnTo>
                    <a:pt x="89" y="138"/>
                  </a:lnTo>
                  <a:lnTo>
                    <a:pt x="75" y="154"/>
                  </a:lnTo>
                  <a:lnTo>
                    <a:pt x="60" y="200"/>
                  </a:lnTo>
                  <a:lnTo>
                    <a:pt x="45" y="215"/>
                  </a:lnTo>
                  <a:lnTo>
                    <a:pt x="45" y="230"/>
                  </a:lnTo>
                  <a:lnTo>
                    <a:pt x="30" y="230"/>
                  </a:lnTo>
                  <a:lnTo>
                    <a:pt x="15" y="230"/>
                  </a:lnTo>
                  <a:lnTo>
                    <a:pt x="15" y="246"/>
                  </a:lnTo>
                  <a:lnTo>
                    <a:pt x="15" y="261"/>
                  </a:lnTo>
                  <a:lnTo>
                    <a:pt x="30" y="292"/>
                  </a:lnTo>
                  <a:lnTo>
                    <a:pt x="0" y="323"/>
                  </a:lnTo>
                  <a:lnTo>
                    <a:pt x="15" y="338"/>
                  </a:lnTo>
                  <a:lnTo>
                    <a:pt x="15" y="353"/>
                  </a:lnTo>
                  <a:lnTo>
                    <a:pt x="30" y="384"/>
                  </a:lnTo>
                  <a:lnTo>
                    <a:pt x="60" y="384"/>
                  </a:lnTo>
                  <a:lnTo>
                    <a:pt x="60" y="369"/>
                  </a:lnTo>
                  <a:lnTo>
                    <a:pt x="60" y="353"/>
                  </a:lnTo>
                  <a:lnTo>
                    <a:pt x="75" y="353"/>
                  </a:lnTo>
                  <a:lnTo>
                    <a:pt x="89" y="399"/>
                  </a:lnTo>
                  <a:lnTo>
                    <a:pt x="75" y="399"/>
                  </a:lnTo>
                  <a:lnTo>
                    <a:pt x="104" y="461"/>
                  </a:lnTo>
                  <a:lnTo>
                    <a:pt x="134" y="522"/>
                  </a:lnTo>
                  <a:lnTo>
                    <a:pt x="149" y="553"/>
                  </a:lnTo>
                  <a:lnTo>
                    <a:pt x="164" y="599"/>
                  </a:lnTo>
                  <a:lnTo>
                    <a:pt x="179" y="645"/>
                  </a:lnTo>
                  <a:lnTo>
                    <a:pt x="194" y="630"/>
                  </a:lnTo>
                  <a:lnTo>
                    <a:pt x="209" y="630"/>
                  </a:lnTo>
                  <a:lnTo>
                    <a:pt x="224" y="599"/>
                  </a:lnTo>
                  <a:lnTo>
                    <a:pt x="224" y="568"/>
                  </a:lnTo>
                  <a:lnTo>
                    <a:pt x="224" y="538"/>
                  </a:lnTo>
                  <a:lnTo>
                    <a:pt x="224" y="476"/>
                  </a:lnTo>
                  <a:lnTo>
                    <a:pt x="239" y="476"/>
                  </a:lnTo>
                  <a:lnTo>
                    <a:pt x="253" y="461"/>
                  </a:lnTo>
                  <a:lnTo>
                    <a:pt x="253" y="445"/>
                  </a:lnTo>
                  <a:lnTo>
                    <a:pt x="283" y="415"/>
                  </a:lnTo>
                  <a:lnTo>
                    <a:pt x="328" y="384"/>
                  </a:lnTo>
                  <a:lnTo>
                    <a:pt x="328" y="353"/>
                  </a:lnTo>
                  <a:lnTo>
                    <a:pt x="343" y="353"/>
                  </a:lnTo>
                  <a:lnTo>
                    <a:pt x="373" y="338"/>
                  </a:lnTo>
                  <a:lnTo>
                    <a:pt x="343" y="292"/>
                  </a:lnTo>
                  <a:lnTo>
                    <a:pt x="343" y="261"/>
                  </a:lnTo>
                  <a:lnTo>
                    <a:pt x="328" y="246"/>
                  </a:lnTo>
                  <a:lnTo>
                    <a:pt x="373" y="246"/>
                  </a:lnTo>
                  <a:lnTo>
                    <a:pt x="373" y="261"/>
                  </a:lnTo>
                  <a:lnTo>
                    <a:pt x="417" y="261"/>
                  </a:lnTo>
                  <a:lnTo>
                    <a:pt x="417" y="292"/>
                  </a:lnTo>
                  <a:lnTo>
                    <a:pt x="402" y="292"/>
                  </a:lnTo>
                  <a:lnTo>
                    <a:pt x="417" y="307"/>
                  </a:lnTo>
                  <a:lnTo>
                    <a:pt x="417" y="338"/>
                  </a:lnTo>
                  <a:lnTo>
                    <a:pt x="432" y="338"/>
                  </a:lnTo>
                  <a:lnTo>
                    <a:pt x="432" y="292"/>
                  </a:lnTo>
                  <a:lnTo>
                    <a:pt x="447" y="292"/>
                  </a:lnTo>
                  <a:lnTo>
                    <a:pt x="447" y="246"/>
                  </a:lnTo>
                  <a:lnTo>
                    <a:pt x="462" y="230"/>
                  </a:lnTo>
                  <a:lnTo>
                    <a:pt x="477" y="184"/>
                  </a:lnTo>
                  <a:lnTo>
                    <a:pt x="477" y="169"/>
                  </a:lnTo>
                  <a:lnTo>
                    <a:pt x="462" y="169"/>
                  </a:lnTo>
                  <a:lnTo>
                    <a:pt x="447" y="184"/>
                  </a:lnTo>
                  <a:lnTo>
                    <a:pt x="432" y="169"/>
                  </a:lnTo>
                  <a:lnTo>
                    <a:pt x="388" y="200"/>
                  </a:lnTo>
                  <a:lnTo>
                    <a:pt x="388" y="215"/>
                  </a:lnTo>
                  <a:lnTo>
                    <a:pt x="388" y="230"/>
                  </a:lnTo>
                  <a:lnTo>
                    <a:pt x="343" y="230"/>
                  </a:lnTo>
                  <a:lnTo>
                    <a:pt x="343" y="215"/>
                  </a:lnTo>
                  <a:lnTo>
                    <a:pt x="328" y="200"/>
                  </a:lnTo>
                  <a:lnTo>
                    <a:pt x="328" y="215"/>
                  </a:lnTo>
                  <a:lnTo>
                    <a:pt x="328" y="230"/>
                  </a:lnTo>
                  <a:lnTo>
                    <a:pt x="283" y="246"/>
                  </a:lnTo>
                  <a:lnTo>
                    <a:pt x="239" y="230"/>
                  </a:lnTo>
                  <a:lnTo>
                    <a:pt x="194" y="200"/>
                  </a:lnTo>
                  <a:lnTo>
                    <a:pt x="194" y="169"/>
                  </a:lnTo>
                  <a:lnTo>
                    <a:pt x="164" y="154"/>
                  </a:lnTo>
                  <a:lnTo>
                    <a:pt x="149" y="108"/>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23" name="Freeform 227"/>
            <p:cNvSpPr>
              <a:spLocks/>
            </p:cNvSpPr>
            <p:nvPr/>
          </p:nvSpPr>
          <p:spPr bwMode="auto">
            <a:xfrm>
              <a:off x="2311661" y="2052040"/>
              <a:ext cx="207230" cy="156376"/>
            </a:xfrm>
            <a:custGeom>
              <a:avLst/>
              <a:gdLst>
                <a:gd name="T0" fmla="*/ 0 w 358"/>
                <a:gd name="T1" fmla="*/ 0 h 308"/>
                <a:gd name="T2" fmla="*/ 0 w 358"/>
                <a:gd name="T3" fmla="*/ 0 h 308"/>
                <a:gd name="T4" fmla="*/ 0 w 358"/>
                <a:gd name="T5" fmla="*/ 0 h 308"/>
                <a:gd name="T6" fmla="*/ 0 w 358"/>
                <a:gd name="T7" fmla="*/ 0 h 308"/>
                <a:gd name="T8" fmla="*/ 0 w 358"/>
                <a:gd name="T9" fmla="*/ 0 h 308"/>
                <a:gd name="T10" fmla="*/ 0 w 358"/>
                <a:gd name="T11" fmla="*/ 0 h 308"/>
                <a:gd name="T12" fmla="*/ 0 w 358"/>
                <a:gd name="T13" fmla="*/ 0 h 308"/>
                <a:gd name="T14" fmla="*/ 0 w 358"/>
                <a:gd name="T15" fmla="*/ 0 h 308"/>
                <a:gd name="T16" fmla="*/ 0 w 358"/>
                <a:gd name="T17" fmla="*/ 0 h 308"/>
                <a:gd name="T18" fmla="*/ 0 w 358"/>
                <a:gd name="T19" fmla="*/ 0 h 308"/>
                <a:gd name="T20" fmla="*/ 0 w 358"/>
                <a:gd name="T21" fmla="*/ 0 h 308"/>
                <a:gd name="T22" fmla="*/ 0 w 358"/>
                <a:gd name="T23" fmla="*/ 0 h 308"/>
                <a:gd name="T24" fmla="*/ 0 w 358"/>
                <a:gd name="T25" fmla="*/ 0 h 308"/>
                <a:gd name="T26" fmla="*/ 0 w 358"/>
                <a:gd name="T27" fmla="*/ 0 h 308"/>
                <a:gd name="T28" fmla="*/ 0 w 358"/>
                <a:gd name="T29" fmla="*/ 0 h 308"/>
                <a:gd name="T30" fmla="*/ 0 w 358"/>
                <a:gd name="T31" fmla="*/ 0 h 308"/>
                <a:gd name="T32" fmla="*/ 0 w 358"/>
                <a:gd name="T33" fmla="*/ 0 h 308"/>
                <a:gd name="T34" fmla="*/ 0 w 358"/>
                <a:gd name="T35" fmla="*/ 0 h 308"/>
                <a:gd name="T36" fmla="*/ 0 w 358"/>
                <a:gd name="T37" fmla="*/ 0 h 308"/>
                <a:gd name="T38" fmla="*/ 0 w 358"/>
                <a:gd name="T39" fmla="*/ 0 h 308"/>
                <a:gd name="T40" fmla="*/ 0 w 358"/>
                <a:gd name="T41" fmla="*/ 0 h 308"/>
                <a:gd name="T42" fmla="*/ 0 w 358"/>
                <a:gd name="T43" fmla="*/ 0 h 308"/>
                <a:gd name="T44" fmla="*/ 0 w 358"/>
                <a:gd name="T45" fmla="*/ 0 h 308"/>
                <a:gd name="T46" fmla="*/ 0 w 358"/>
                <a:gd name="T47" fmla="*/ 0 h 308"/>
                <a:gd name="T48" fmla="*/ 0 w 358"/>
                <a:gd name="T49" fmla="*/ 0 h 308"/>
                <a:gd name="T50" fmla="*/ 0 w 358"/>
                <a:gd name="T51" fmla="*/ 0 h 308"/>
                <a:gd name="T52" fmla="*/ 0 w 358"/>
                <a:gd name="T53" fmla="*/ 0 h 308"/>
                <a:gd name="T54" fmla="*/ 0 w 358"/>
                <a:gd name="T55" fmla="*/ 0 h 308"/>
                <a:gd name="T56" fmla="*/ 0 w 358"/>
                <a:gd name="T57" fmla="*/ 0 h 308"/>
                <a:gd name="T58" fmla="*/ 0 w 358"/>
                <a:gd name="T59" fmla="*/ 0 h 308"/>
                <a:gd name="T60" fmla="*/ 0 w 358"/>
                <a:gd name="T61" fmla="*/ 0 h 308"/>
                <a:gd name="T62" fmla="*/ 0 w 358"/>
                <a:gd name="T63" fmla="*/ 0 h 308"/>
                <a:gd name="T64" fmla="*/ 0 w 358"/>
                <a:gd name="T65" fmla="*/ 0 h 308"/>
                <a:gd name="T66" fmla="*/ 0 w 358"/>
                <a:gd name="T67" fmla="*/ 0 h 308"/>
                <a:gd name="T68" fmla="*/ 0 w 358"/>
                <a:gd name="T69" fmla="*/ 0 h 308"/>
                <a:gd name="T70" fmla="*/ 0 w 358"/>
                <a:gd name="T71" fmla="*/ 0 h 308"/>
                <a:gd name="T72" fmla="*/ 0 w 358"/>
                <a:gd name="T73" fmla="*/ 0 h 308"/>
                <a:gd name="T74" fmla="*/ 0 w 358"/>
                <a:gd name="T75" fmla="*/ 0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58"/>
                <a:gd name="T115" fmla="*/ 0 h 308"/>
                <a:gd name="T116" fmla="*/ 358 w 358"/>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58" h="308">
                  <a:moveTo>
                    <a:pt x="15" y="0"/>
                  </a:moveTo>
                  <a:lnTo>
                    <a:pt x="0" y="15"/>
                  </a:lnTo>
                  <a:lnTo>
                    <a:pt x="15" y="46"/>
                  </a:lnTo>
                  <a:lnTo>
                    <a:pt x="30" y="61"/>
                  </a:lnTo>
                  <a:lnTo>
                    <a:pt x="45" y="77"/>
                  </a:lnTo>
                  <a:lnTo>
                    <a:pt x="45" y="92"/>
                  </a:lnTo>
                  <a:lnTo>
                    <a:pt x="45" y="123"/>
                  </a:lnTo>
                  <a:lnTo>
                    <a:pt x="74" y="154"/>
                  </a:lnTo>
                  <a:lnTo>
                    <a:pt x="104" y="200"/>
                  </a:lnTo>
                  <a:lnTo>
                    <a:pt x="134" y="200"/>
                  </a:lnTo>
                  <a:lnTo>
                    <a:pt x="164" y="246"/>
                  </a:lnTo>
                  <a:lnTo>
                    <a:pt x="223" y="276"/>
                  </a:lnTo>
                  <a:lnTo>
                    <a:pt x="238" y="261"/>
                  </a:lnTo>
                  <a:lnTo>
                    <a:pt x="253" y="261"/>
                  </a:lnTo>
                  <a:lnTo>
                    <a:pt x="268" y="292"/>
                  </a:lnTo>
                  <a:lnTo>
                    <a:pt x="327" y="307"/>
                  </a:lnTo>
                  <a:lnTo>
                    <a:pt x="342" y="276"/>
                  </a:lnTo>
                  <a:lnTo>
                    <a:pt x="357" y="261"/>
                  </a:lnTo>
                  <a:lnTo>
                    <a:pt x="342" y="246"/>
                  </a:lnTo>
                  <a:lnTo>
                    <a:pt x="327" y="215"/>
                  </a:lnTo>
                  <a:lnTo>
                    <a:pt x="312" y="184"/>
                  </a:lnTo>
                  <a:lnTo>
                    <a:pt x="327" y="169"/>
                  </a:lnTo>
                  <a:lnTo>
                    <a:pt x="327" y="154"/>
                  </a:lnTo>
                  <a:lnTo>
                    <a:pt x="312" y="154"/>
                  </a:lnTo>
                  <a:lnTo>
                    <a:pt x="298" y="123"/>
                  </a:lnTo>
                  <a:lnTo>
                    <a:pt x="298" y="92"/>
                  </a:lnTo>
                  <a:lnTo>
                    <a:pt x="298" y="61"/>
                  </a:lnTo>
                  <a:lnTo>
                    <a:pt x="298" y="46"/>
                  </a:lnTo>
                  <a:lnTo>
                    <a:pt x="208" y="15"/>
                  </a:lnTo>
                  <a:lnTo>
                    <a:pt x="193" y="15"/>
                  </a:lnTo>
                  <a:lnTo>
                    <a:pt x="179" y="31"/>
                  </a:lnTo>
                  <a:lnTo>
                    <a:pt x="179" y="46"/>
                  </a:lnTo>
                  <a:lnTo>
                    <a:pt x="149" y="61"/>
                  </a:lnTo>
                  <a:lnTo>
                    <a:pt x="119" y="61"/>
                  </a:lnTo>
                  <a:lnTo>
                    <a:pt x="89" y="31"/>
                  </a:lnTo>
                  <a:lnTo>
                    <a:pt x="74" y="0"/>
                  </a:lnTo>
                  <a:lnTo>
                    <a:pt x="30" y="15"/>
                  </a:lnTo>
                  <a:lnTo>
                    <a:pt x="1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24" name="Line 228"/>
            <p:cNvSpPr>
              <a:spLocks noChangeShapeType="1"/>
            </p:cNvSpPr>
            <p:nvPr/>
          </p:nvSpPr>
          <p:spPr bwMode="auto">
            <a:xfrm>
              <a:off x="2406472" y="2277917"/>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25" name="Line 229"/>
            <p:cNvSpPr>
              <a:spLocks noChangeShapeType="1"/>
            </p:cNvSpPr>
            <p:nvPr/>
          </p:nvSpPr>
          <p:spPr bwMode="auto">
            <a:xfrm flipV="1">
              <a:off x="2415953" y="2269898"/>
              <a:ext cx="16253"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26" name="Line 230"/>
            <p:cNvSpPr>
              <a:spLocks noChangeShapeType="1"/>
            </p:cNvSpPr>
            <p:nvPr/>
          </p:nvSpPr>
          <p:spPr bwMode="auto">
            <a:xfrm flipV="1">
              <a:off x="2432207" y="225385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27" name="Line 231"/>
            <p:cNvSpPr>
              <a:spLocks noChangeShapeType="1"/>
            </p:cNvSpPr>
            <p:nvPr/>
          </p:nvSpPr>
          <p:spPr bwMode="auto">
            <a:xfrm flipV="1">
              <a:off x="2440333" y="2247176"/>
              <a:ext cx="9481"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28" name="Line 232"/>
            <p:cNvSpPr>
              <a:spLocks noChangeShapeType="1"/>
            </p:cNvSpPr>
            <p:nvPr/>
          </p:nvSpPr>
          <p:spPr bwMode="auto">
            <a:xfrm flipH="1" flipV="1">
              <a:off x="2440333" y="2237820"/>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29" name="Line 233"/>
            <p:cNvSpPr>
              <a:spLocks noChangeShapeType="1"/>
            </p:cNvSpPr>
            <p:nvPr/>
          </p:nvSpPr>
          <p:spPr bwMode="auto">
            <a:xfrm flipH="1">
              <a:off x="2432207" y="223915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30" name="Line 234"/>
            <p:cNvSpPr>
              <a:spLocks noChangeShapeType="1"/>
            </p:cNvSpPr>
            <p:nvPr/>
          </p:nvSpPr>
          <p:spPr bwMode="auto">
            <a:xfrm flipH="1">
              <a:off x="2415953" y="22311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31" name="Line 235"/>
            <p:cNvSpPr>
              <a:spLocks noChangeShapeType="1"/>
            </p:cNvSpPr>
            <p:nvPr/>
          </p:nvSpPr>
          <p:spPr bwMode="auto">
            <a:xfrm>
              <a:off x="2424080" y="2277917"/>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32" name="Line 236"/>
            <p:cNvSpPr>
              <a:spLocks noChangeShapeType="1"/>
            </p:cNvSpPr>
            <p:nvPr/>
          </p:nvSpPr>
          <p:spPr bwMode="auto">
            <a:xfrm>
              <a:off x="2424080" y="2285936"/>
              <a:ext cx="8127"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33" name="Freeform 237"/>
            <p:cNvSpPr>
              <a:spLocks/>
            </p:cNvSpPr>
            <p:nvPr/>
          </p:nvSpPr>
          <p:spPr bwMode="auto">
            <a:xfrm>
              <a:off x="2424080" y="2207080"/>
              <a:ext cx="60950" cy="86876"/>
            </a:xfrm>
            <a:custGeom>
              <a:avLst/>
              <a:gdLst>
                <a:gd name="T0" fmla="*/ 0 w 106"/>
                <a:gd name="T1" fmla="*/ 0 h 170"/>
                <a:gd name="T2" fmla="*/ 0 w 106"/>
                <a:gd name="T3" fmla="*/ 0 h 170"/>
                <a:gd name="T4" fmla="*/ 0 w 106"/>
                <a:gd name="T5" fmla="*/ 0 h 170"/>
                <a:gd name="T6" fmla="*/ 0 w 106"/>
                <a:gd name="T7" fmla="*/ 0 h 170"/>
                <a:gd name="T8" fmla="*/ 0 w 106"/>
                <a:gd name="T9" fmla="*/ 0 h 170"/>
                <a:gd name="T10" fmla="*/ 0 w 106"/>
                <a:gd name="T11" fmla="*/ 0 h 170"/>
                <a:gd name="T12" fmla="*/ 0 w 106"/>
                <a:gd name="T13" fmla="*/ 0 h 170"/>
                <a:gd name="T14" fmla="*/ 0 w 106"/>
                <a:gd name="T15" fmla="*/ 0 h 170"/>
                <a:gd name="T16" fmla="*/ 0 w 106"/>
                <a:gd name="T17" fmla="*/ 0 h 170"/>
                <a:gd name="T18" fmla="*/ 0 w 106"/>
                <a:gd name="T19" fmla="*/ 0 h 170"/>
                <a:gd name="T20" fmla="*/ 0 w 106"/>
                <a:gd name="T21" fmla="*/ 0 h 170"/>
                <a:gd name="T22" fmla="*/ 0 w 106"/>
                <a:gd name="T23" fmla="*/ 0 h 170"/>
                <a:gd name="T24" fmla="*/ 0 w 106"/>
                <a:gd name="T25" fmla="*/ 0 h 170"/>
                <a:gd name="T26" fmla="*/ 0 w 106"/>
                <a:gd name="T27" fmla="*/ 0 h 170"/>
                <a:gd name="T28" fmla="*/ 0 w 106"/>
                <a:gd name="T29" fmla="*/ 0 h 170"/>
                <a:gd name="T30" fmla="*/ 0 w 106"/>
                <a:gd name="T31" fmla="*/ 0 h 170"/>
                <a:gd name="T32" fmla="*/ 0 w 106"/>
                <a:gd name="T33" fmla="*/ 0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70"/>
                <a:gd name="T53" fmla="*/ 106 w 106"/>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70">
                  <a:moveTo>
                    <a:pt x="60" y="0"/>
                  </a:moveTo>
                  <a:lnTo>
                    <a:pt x="30" y="46"/>
                  </a:lnTo>
                  <a:lnTo>
                    <a:pt x="45" y="61"/>
                  </a:lnTo>
                  <a:lnTo>
                    <a:pt x="45" y="92"/>
                  </a:lnTo>
                  <a:lnTo>
                    <a:pt x="0" y="138"/>
                  </a:lnTo>
                  <a:lnTo>
                    <a:pt x="15" y="169"/>
                  </a:lnTo>
                  <a:lnTo>
                    <a:pt x="45" y="169"/>
                  </a:lnTo>
                  <a:lnTo>
                    <a:pt x="45" y="154"/>
                  </a:lnTo>
                  <a:lnTo>
                    <a:pt x="60" y="154"/>
                  </a:lnTo>
                  <a:lnTo>
                    <a:pt x="75" y="123"/>
                  </a:lnTo>
                  <a:lnTo>
                    <a:pt x="90" y="123"/>
                  </a:lnTo>
                  <a:lnTo>
                    <a:pt x="90" y="108"/>
                  </a:lnTo>
                  <a:lnTo>
                    <a:pt x="105" y="77"/>
                  </a:lnTo>
                  <a:lnTo>
                    <a:pt x="105" y="46"/>
                  </a:lnTo>
                  <a:lnTo>
                    <a:pt x="90" y="15"/>
                  </a:lnTo>
                  <a:lnTo>
                    <a:pt x="75" y="15"/>
                  </a:lnTo>
                  <a:lnTo>
                    <a:pt x="6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34" name="Freeform 238"/>
            <p:cNvSpPr>
              <a:spLocks/>
            </p:cNvSpPr>
            <p:nvPr/>
          </p:nvSpPr>
          <p:spPr bwMode="auto">
            <a:xfrm>
              <a:off x="2415953" y="2199060"/>
              <a:ext cx="43342" cy="33414"/>
            </a:xfrm>
            <a:custGeom>
              <a:avLst/>
              <a:gdLst>
                <a:gd name="T0" fmla="*/ 0 w 75"/>
                <a:gd name="T1" fmla="*/ 0 h 63"/>
                <a:gd name="T2" fmla="*/ 0 w 75"/>
                <a:gd name="T3" fmla="*/ 0 h 63"/>
                <a:gd name="T4" fmla="*/ 0 w 75"/>
                <a:gd name="T5" fmla="*/ 0 h 63"/>
                <a:gd name="T6" fmla="*/ 0 w 75"/>
                <a:gd name="T7" fmla="*/ 0 h 63"/>
                <a:gd name="T8" fmla="*/ 0 w 75"/>
                <a:gd name="T9" fmla="*/ 0 h 63"/>
                <a:gd name="T10" fmla="*/ 0 w 75"/>
                <a:gd name="T11" fmla="*/ 0 h 63"/>
                <a:gd name="T12" fmla="*/ 0 w 75"/>
                <a:gd name="T13" fmla="*/ 0 h 63"/>
                <a:gd name="T14" fmla="*/ 0 w 75"/>
                <a:gd name="T15" fmla="*/ 0 h 63"/>
                <a:gd name="T16" fmla="*/ 0 w 75"/>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5"/>
                <a:gd name="T28" fmla="*/ 0 h 63"/>
                <a:gd name="T29" fmla="*/ 75 w 75"/>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5" h="63">
                  <a:moveTo>
                    <a:pt x="0" y="47"/>
                  </a:moveTo>
                  <a:lnTo>
                    <a:pt x="0" y="62"/>
                  </a:lnTo>
                  <a:lnTo>
                    <a:pt x="44" y="62"/>
                  </a:lnTo>
                  <a:lnTo>
                    <a:pt x="74" y="16"/>
                  </a:lnTo>
                  <a:lnTo>
                    <a:pt x="74" y="0"/>
                  </a:lnTo>
                  <a:lnTo>
                    <a:pt x="59" y="0"/>
                  </a:lnTo>
                  <a:lnTo>
                    <a:pt x="30" y="31"/>
                  </a:lnTo>
                  <a:lnTo>
                    <a:pt x="15" y="31"/>
                  </a:lnTo>
                  <a:lnTo>
                    <a:pt x="0" y="4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35" name="Freeform 239"/>
            <p:cNvSpPr>
              <a:spLocks/>
            </p:cNvSpPr>
            <p:nvPr/>
          </p:nvSpPr>
          <p:spPr bwMode="auto">
            <a:xfrm>
              <a:off x="2449815" y="2191041"/>
              <a:ext cx="9481"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6"/>
                  </a:lnTo>
                  <a:lnTo>
                    <a:pt x="16" y="0"/>
                  </a:lnTo>
                  <a:lnTo>
                    <a:pt x="0" y="16"/>
                  </a:lnTo>
                </a:path>
              </a:pathLst>
            </a:custGeom>
            <a:solidFill>
              <a:srgbClr val="00FF00"/>
            </a:solidFill>
            <a:ln w="3175" cap="rnd">
              <a:solidFill>
                <a:schemeClr val="bg1"/>
              </a:solidFill>
              <a:round/>
              <a:headEnd/>
              <a:tailEnd/>
            </a:ln>
          </p:spPr>
          <p:txBody>
            <a:bodyPr/>
            <a:lstStyle/>
            <a:p>
              <a:endParaRPr lang="en-GB" dirty="0">
                <a:solidFill>
                  <a:prstClr val="black"/>
                </a:solidFill>
              </a:endParaRPr>
            </a:p>
          </p:txBody>
        </p:sp>
        <p:sp>
          <p:nvSpPr>
            <p:cNvPr id="636" name="Freeform 240"/>
            <p:cNvSpPr>
              <a:spLocks/>
            </p:cNvSpPr>
            <p:nvPr/>
          </p:nvSpPr>
          <p:spPr bwMode="auto">
            <a:xfrm>
              <a:off x="2398346" y="2199060"/>
              <a:ext cx="9481" cy="24058"/>
            </a:xfrm>
            <a:custGeom>
              <a:avLst/>
              <a:gdLst>
                <a:gd name="T0" fmla="*/ 0 w 17"/>
                <a:gd name="T1" fmla="*/ 0 h 47"/>
                <a:gd name="T2" fmla="*/ 0 w 17"/>
                <a:gd name="T3" fmla="*/ 0 h 47"/>
                <a:gd name="T4" fmla="*/ 0 w 17"/>
                <a:gd name="T5" fmla="*/ 0 h 47"/>
                <a:gd name="T6" fmla="*/ 0 w 17"/>
                <a:gd name="T7" fmla="*/ 0 h 47"/>
                <a:gd name="T8" fmla="*/ 0 w 17"/>
                <a:gd name="T9" fmla="*/ 0 h 47"/>
                <a:gd name="T10" fmla="*/ 0 w 17"/>
                <a:gd name="T11" fmla="*/ 0 h 47"/>
                <a:gd name="T12" fmla="*/ 0 60000 65536"/>
                <a:gd name="T13" fmla="*/ 0 60000 65536"/>
                <a:gd name="T14" fmla="*/ 0 60000 65536"/>
                <a:gd name="T15" fmla="*/ 0 60000 65536"/>
                <a:gd name="T16" fmla="*/ 0 60000 65536"/>
                <a:gd name="T17" fmla="*/ 0 60000 65536"/>
                <a:gd name="T18" fmla="*/ 0 w 17"/>
                <a:gd name="T19" fmla="*/ 0 h 47"/>
                <a:gd name="T20" fmla="*/ 17 w 1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17" h="47">
                  <a:moveTo>
                    <a:pt x="0" y="31"/>
                  </a:moveTo>
                  <a:lnTo>
                    <a:pt x="16" y="46"/>
                  </a:lnTo>
                  <a:lnTo>
                    <a:pt x="16" y="15"/>
                  </a:lnTo>
                  <a:lnTo>
                    <a:pt x="16" y="0"/>
                  </a:lnTo>
                  <a:lnTo>
                    <a:pt x="0" y="15"/>
                  </a:lnTo>
                  <a:lnTo>
                    <a:pt x="0" y="31"/>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637" name="Line 241"/>
            <p:cNvSpPr>
              <a:spLocks noChangeShapeType="1"/>
            </p:cNvSpPr>
            <p:nvPr/>
          </p:nvSpPr>
          <p:spPr bwMode="auto">
            <a:xfrm>
              <a:off x="2415953" y="22311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38" name="Line 242"/>
            <p:cNvSpPr>
              <a:spLocks noChangeShapeType="1"/>
            </p:cNvSpPr>
            <p:nvPr/>
          </p:nvSpPr>
          <p:spPr bwMode="auto">
            <a:xfrm flipH="1" flipV="1">
              <a:off x="2406472" y="222311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39" name="Line 243"/>
            <p:cNvSpPr>
              <a:spLocks noChangeShapeType="1"/>
            </p:cNvSpPr>
            <p:nvPr/>
          </p:nvSpPr>
          <p:spPr bwMode="auto">
            <a:xfrm>
              <a:off x="2449815" y="222311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40" name="Line 244"/>
            <p:cNvSpPr>
              <a:spLocks noChangeShapeType="1"/>
            </p:cNvSpPr>
            <p:nvPr/>
          </p:nvSpPr>
          <p:spPr bwMode="auto">
            <a:xfrm>
              <a:off x="2459296" y="2207080"/>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41" name="Line 245"/>
            <p:cNvSpPr>
              <a:spLocks noChangeShapeType="1"/>
            </p:cNvSpPr>
            <p:nvPr/>
          </p:nvSpPr>
          <p:spPr bwMode="auto">
            <a:xfrm>
              <a:off x="2449815" y="221509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42" name="Freeform 246"/>
            <p:cNvSpPr>
              <a:spLocks/>
            </p:cNvSpPr>
            <p:nvPr/>
          </p:nvSpPr>
          <p:spPr bwMode="auto">
            <a:xfrm>
              <a:off x="2778945" y="2153618"/>
              <a:ext cx="27089" cy="16039"/>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16"/>
                  </a:moveTo>
                  <a:lnTo>
                    <a:pt x="0" y="16"/>
                  </a:lnTo>
                  <a:lnTo>
                    <a:pt x="0" y="31"/>
                  </a:lnTo>
                  <a:lnTo>
                    <a:pt x="45" y="31"/>
                  </a:lnTo>
                  <a:lnTo>
                    <a:pt x="45" y="16"/>
                  </a:lnTo>
                  <a:lnTo>
                    <a:pt x="45" y="0"/>
                  </a:lnTo>
                  <a:lnTo>
                    <a:pt x="15" y="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43" name="Freeform 247"/>
            <p:cNvSpPr>
              <a:spLocks/>
            </p:cNvSpPr>
            <p:nvPr/>
          </p:nvSpPr>
          <p:spPr bwMode="auto">
            <a:xfrm>
              <a:off x="2485030" y="2044020"/>
              <a:ext cx="131381" cy="117616"/>
            </a:xfrm>
            <a:custGeom>
              <a:avLst/>
              <a:gdLst>
                <a:gd name="T0" fmla="*/ 0 w 225"/>
                <a:gd name="T1" fmla="*/ 0 h 232"/>
                <a:gd name="T2" fmla="*/ 0 w 225"/>
                <a:gd name="T3" fmla="*/ 0 h 232"/>
                <a:gd name="T4" fmla="*/ 0 w 225"/>
                <a:gd name="T5" fmla="*/ 0 h 232"/>
                <a:gd name="T6" fmla="*/ 0 w 225"/>
                <a:gd name="T7" fmla="*/ 0 h 232"/>
                <a:gd name="T8" fmla="*/ 0 w 225"/>
                <a:gd name="T9" fmla="*/ 0 h 232"/>
                <a:gd name="T10" fmla="*/ 0 w 225"/>
                <a:gd name="T11" fmla="*/ 0 h 232"/>
                <a:gd name="T12" fmla="*/ 0 w 225"/>
                <a:gd name="T13" fmla="*/ 0 h 232"/>
                <a:gd name="T14" fmla="*/ 0 w 225"/>
                <a:gd name="T15" fmla="*/ 0 h 232"/>
                <a:gd name="T16" fmla="*/ 0 w 225"/>
                <a:gd name="T17" fmla="*/ 0 h 232"/>
                <a:gd name="T18" fmla="*/ 0 w 225"/>
                <a:gd name="T19" fmla="*/ 0 h 232"/>
                <a:gd name="T20" fmla="*/ 0 w 225"/>
                <a:gd name="T21" fmla="*/ 0 h 232"/>
                <a:gd name="T22" fmla="*/ 0 w 225"/>
                <a:gd name="T23" fmla="*/ 0 h 232"/>
                <a:gd name="T24" fmla="*/ 0 w 225"/>
                <a:gd name="T25" fmla="*/ 0 h 232"/>
                <a:gd name="T26" fmla="*/ 0 w 225"/>
                <a:gd name="T27" fmla="*/ 0 h 232"/>
                <a:gd name="T28" fmla="*/ 0 w 225"/>
                <a:gd name="T29" fmla="*/ 0 h 232"/>
                <a:gd name="T30" fmla="*/ 0 w 225"/>
                <a:gd name="T31" fmla="*/ 0 h 232"/>
                <a:gd name="T32" fmla="*/ 0 w 225"/>
                <a:gd name="T33" fmla="*/ 0 h 232"/>
                <a:gd name="T34" fmla="*/ 0 w 225"/>
                <a:gd name="T35" fmla="*/ 0 h 232"/>
                <a:gd name="T36" fmla="*/ 0 w 225"/>
                <a:gd name="T37" fmla="*/ 0 h 232"/>
                <a:gd name="T38" fmla="*/ 0 w 225"/>
                <a:gd name="T39" fmla="*/ 0 h 232"/>
                <a:gd name="T40" fmla="*/ 0 w 225"/>
                <a:gd name="T41" fmla="*/ 0 h 232"/>
                <a:gd name="T42" fmla="*/ 0 w 225"/>
                <a:gd name="T43" fmla="*/ 0 h 232"/>
                <a:gd name="T44" fmla="*/ 0 w 225"/>
                <a:gd name="T45" fmla="*/ 0 h 232"/>
                <a:gd name="T46" fmla="*/ 0 w 225"/>
                <a:gd name="T47" fmla="*/ 0 h 232"/>
                <a:gd name="T48" fmla="*/ 0 w 225"/>
                <a:gd name="T49" fmla="*/ 0 h 232"/>
                <a:gd name="T50" fmla="*/ 0 w 225"/>
                <a:gd name="T51" fmla="*/ 0 h 232"/>
                <a:gd name="T52" fmla="*/ 0 w 225"/>
                <a:gd name="T53" fmla="*/ 0 h 232"/>
                <a:gd name="T54" fmla="*/ 0 w 225"/>
                <a:gd name="T55" fmla="*/ 0 h 232"/>
                <a:gd name="T56" fmla="*/ 0 w 225"/>
                <a:gd name="T57" fmla="*/ 0 h 232"/>
                <a:gd name="T58" fmla="*/ 0 w 225"/>
                <a:gd name="T59" fmla="*/ 0 h 232"/>
                <a:gd name="T60" fmla="*/ 0 w 225"/>
                <a:gd name="T61" fmla="*/ 0 h 232"/>
                <a:gd name="T62" fmla="*/ 0 w 225"/>
                <a:gd name="T63" fmla="*/ 0 h 232"/>
                <a:gd name="T64" fmla="*/ 0 w 225"/>
                <a:gd name="T65" fmla="*/ 0 h 2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5"/>
                <a:gd name="T100" fmla="*/ 0 h 232"/>
                <a:gd name="T101" fmla="*/ 225 w 225"/>
                <a:gd name="T102" fmla="*/ 232 h 2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5" h="232">
                  <a:moveTo>
                    <a:pt x="0" y="77"/>
                  </a:moveTo>
                  <a:lnTo>
                    <a:pt x="0" y="108"/>
                  </a:lnTo>
                  <a:lnTo>
                    <a:pt x="0" y="139"/>
                  </a:lnTo>
                  <a:lnTo>
                    <a:pt x="15" y="169"/>
                  </a:lnTo>
                  <a:lnTo>
                    <a:pt x="30" y="169"/>
                  </a:lnTo>
                  <a:lnTo>
                    <a:pt x="30" y="185"/>
                  </a:lnTo>
                  <a:lnTo>
                    <a:pt x="15" y="200"/>
                  </a:lnTo>
                  <a:lnTo>
                    <a:pt x="30" y="231"/>
                  </a:lnTo>
                  <a:lnTo>
                    <a:pt x="74" y="216"/>
                  </a:lnTo>
                  <a:lnTo>
                    <a:pt x="89" y="200"/>
                  </a:lnTo>
                  <a:lnTo>
                    <a:pt x="104" y="185"/>
                  </a:lnTo>
                  <a:lnTo>
                    <a:pt x="119" y="185"/>
                  </a:lnTo>
                  <a:lnTo>
                    <a:pt x="134" y="169"/>
                  </a:lnTo>
                  <a:lnTo>
                    <a:pt x="149" y="139"/>
                  </a:lnTo>
                  <a:lnTo>
                    <a:pt x="164" y="123"/>
                  </a:lnTo>
                  <a:lnTo>
                    <a:pt x="164" y="108"/>
                  </a:lnTo>
                  <a:lnTo>
                    <a:pt x="164" y="92"/>
                  </a:lnTo>
                  <a:lnTo>
                    <a:pt x="178" y="77"/>
                  </a:lnTo>
                  <a:lnTo>
                    <a:pt x="164" y="46"/>
                  </a:lnTo>
                  <a:lnTo>
                    <a:pt x="193" y="31"/>
                  </a:lnTo>
                  <a:lnTo>
                    <a:pt x="208" y="31"/>
                  </a:lnTo>
                  <a:lnTo>
                    <a:pt x="224" y="15"/>
                  </a:lnTo>
                  <a:lnTo>
                    <a:pt x="193" y="15"/>
                  </a:lnTo>
                  <a:lnTo>
                    <a:pt x="178" y="31"/>
                  </a:lnTo>
                  <a:lnTo>
                    <a:pt x="164" y="15"/>
                  </a:lnTo>
                  <a:lnTo>
                    <a:pt x="149" y="0"/>
                  </a:lnTo>
                  <a:lnTo>
                    <a:pt x="134" y="15"/>
                  </a:lnTo>
                  <a:lnTo>
                    <a:pt x="104" y="31"/>
                  </a:lnTo>
                  <a:lnTo>
                    <a:pt x="89" y="31"/>
                  </a:lnTo>
                  <a:lnTo>
                    <a:pt x="59" y="31"/>
                  </a:lnTo>
                  <a:lnTo>
                    <a:pt x="45" y="62"/>
                  </a:lnTo>
                  <a:lnTo>
                    <a:pt x="30" y="77"/>
                  </a:lnTo>
                  <a:lnTo>
                    <a:pt x="0" y="77"/>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44" name="Freeform 248"/>
            <p:cNvSpPr>
              <a:spLocks/>
            </p:cNvSpPr>
            <p:nvPr/>
          </p:nvSpPr>
          <p:spPr bwMode="auto">
            <a:xfrm>
              <a:off x="2502638" y="2052040"/>
              <a:ext cx="138153" cy="164396"/>
            </a:xfrm>
            <a:custGeom>
              <a:avLst/>
              <a:gdLst>
                <a:gd name="T0" fmla="*/ 0 w 239"/>
                <a:gd name="T1" fmla="*/ 0 h 323"/>
                <a:gd name="T2" fmla="*/ 0 w 239"/>
                <a:gd name="T3" fmla="*/ 0 h 323"/>
                <a:gd name="T4" fmla="*/ 0 w 239"/>
                <a:gd name="T5" fmla="*/ 0 h 323"/>
                <a:gd name="T6" fmla="*/ 0 w 239"/>
                <a:gd name="T7" fmla="*/ 0 h 323"/>
                <a:gd name="T8" fmla="*/ 0 w 239"/>
                <a:gd name="T9" fmla="*/ 0 h 323"/>
                <a:gd name="T10" fmla="*/ 0 w 239"/>
                <a:gd name="T11" fmla="*/ 0 h 323"/>
                <a:gd name="T12" fmla="*/ 0 w 239"/>
                <a:gd name="T13" fmla="*/ 0 h 323"/>
                <a:gd name="T14" fmla="*/ 0 w 239"/>
                <a:gd name="T15" fmla="*/ 0 h 323"/>
                <a:gd name="T16" fmla="*/ 0 w 239"/>
                <a:gd name="T17" fmla="*/ 0 h 323"/>
                <a:gd name="T18" fmla="*/ 0 w 239"/>
                <a:gd name="T19" fmla="*/ 0 h 323"/>
                <a:gd name="T20" fmla="*/ 0 w 239"/>
                <a:gd name="T21" fmla="*/ 0 h 323"/>
                <a:gd name="T22" fmla="*/ 0 w 239"/>
                <a:gd name="T23" fmla="*/ 0 h 323"/>
                <a:gd name="T24" fmla="*/ 0 w 239"/>
                <a:gd name="T25" fmla="*/ 0 h 323"/>
                <a:gd name="T26" fmla="*/ 0 w 239"/>
                <a:gd name="T27" fmla="*/ 0 h 323"/>
                <a:gd name="T28" fmla="*/ 0 w 239"/>
                <a:gd name="T29" fmla="*/ 0 h 323"/>
                <a:gd name="T30" fmla="*/ 0 w 239"/>
                <a:gd name="T31" fmla="*/ 0 h 323"/>
                <a:gd name="T32" fmla="*/ 0 w 239"/>
                <a:gd name="T33" fmla="*/ 0 h 323"/>
                <a:gd name="T34" fmla="*/ 0 w 239"/>
                <a:gd name="T35" fmla="*/ 0 h 323"/>
                <a:gd name="T36" fmla="*/ 0 w 239"/>
                <a:gd name="T37" fmla="*/ 0 h 323"/>
                <a:gd name="T38" fmla="*/ 0 w 239"/>
                <a:gd name="T39" fmla="*/ 0 h 323"/>
                <a:gd name="T40" fmla="*/ 0 w 239"/>
                <a:gd name="T41" fmla="*/ 0 h 323"/>
                <a:gd name="T42" fmla="*/ 0 w 239"/>
                <a:gd name="T43" fmla="*/ 0 h 323"/>
                <a:gd name="T44" fmla="*/ 0 w 239"/>
                <a:gd name="T45" fmla="*/ 0 h 323"/>
                <a:gd name="T46" fmla="*/ 0 w 239"/>
                <a:gd name="T47" fmla="*/ 0 h 323"/>
                <a:gd name="T48" fmla="*/ 0 w 239"/>
                <a:gd name="T49" fmla="*/ 0 h 323"/>
                <a:gd name="T50" fmla="*/ 0 w 239"/>
                <a:gd name="T51" fmla="*/ 0 h 323"/>
                <a:gd name="T52" fmla="*/ 0 w 239"/>
                <a:gd name="T53" fmla="*/ 0 h 323"/>
                <a:gd name="T54" fmla="*/ 0 w 239"/>
                <a:gd name="T55" fmla="*/ 0 h 323"/>
                <a:gd name="T56" fmla="*/ 0 w 239"/>
                <a:gd name="T57" fmla="*/ 0 h 323"/>
                <a:gd name="T58" fmla="*/ 0 w 239"/>
                <a:gd name="T59" fmla="*/ 0 h 323"/>
                <a:gd name="T60" fmla="*/ 0 w 239"/>
                <a:gd name="T61" fmla="*/ 0 h 323"/>
                <a:gd name="T62" fmla="*/ 0 w 239"/>
                <a:gd name="T63" fmla="*/ 0 h 323"/>
                <a:gd name="T64" fmla="*/ 0 w 239"/>
                <a:gd name="T65" fmla="*/ 0 h 323"/>
                <a:gd name="T66" fmla="*/ 0 w 239"/>
                <a:gd name="T67" fmla="*/ 0 h 323"/>
                <a:gd name="T68" fmla="*/ 0 w 239"/>
                <a:gd name="T69" fmla="*/ 0 h 323"/>
                <a:gd name="T70" fmla="*/ 0 w 239"/>
                <a:gd name="T71" fmla="*/ 0 h 323"/>
                <a:gd name="T72" fmla="*/ 0 w 239"/>
                <a:gd name="T73" fmla="*/ 0 h 3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9"/>
                <a:gd name="T112" fmla="*/ 0 h 323"/>
                <a:gd name="T113" fmla="*/ 239 w 239"/>
                <a:gd name="T114" fmla="*/ 323 h 3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9" h="323">
                  <a:moveTo>
                    <a:pt x="134" y="322"/>
                  </a:moveTo>
                  <a:lnTo>
                    <a:pt x="164" y="291"/>
                  </a:lnTo>
                  <a:lnTo>
                    <a:pt x="149" y="261"/>
                  </a:lnTo>
                  <a:lnTo>
                    <a:pt x="149" y="245"/>
                  </a:lnTo>
                  <a:lnTo>
                    <a:pt x="149" y="230"/>
                  </a:lnTo>
                  <a:lnTo>
                    <a:pt x="164" y="230"/>
                  </a:lnTo>
                  <a:lnTo>
                    <a:pt x="179" y="230"/>
                  </a:lnTo>
                  <a:lnTo>
                    <a:pt x="179" y="215"/>
                  </a:lnTo>
                  <a:lnTo>
                    <a:pt x="193" y="199"/>
                  </a:lnTo>
                  <a:lnTo>
                    <a:pt x="208" y="153"/>
                  </a:lnTo>
                  <a:lnTo>
                    <a:pt x="223" y="138"/>
                  </a:lnTo>
                  <a:lnTo>
                    <a:pt x="223" y="123"/>
                  </a:lnTo>
                  <a:lnTo>
                    <a:pt x="208" y="107"/>
                  </a:lnTo>
                  <a:lnTo>
                    <a:pt x="238" y="77"/>
                  </a:lnTo>
                  <a:lnTo>
                    <a:pt x="223" y="46"/>
                  </a:lnTo>
                  <a:lnTo>
                    <a:pt x="193" y="0"/>
                  </a:lnTo>
                  <a:lnTo>
                    <a:pt x="179" y="15"/>
                  </a:lnTo>
                  <a:lnTo>
                    <a:pt x="164" y="15"/>
                  </a:lnTo>
                  <a:lnTo>
                    <a:pt x="134" y="31"/>
                  </a:lnTo>
                  <a:lnTo>
                    <a:pt x="149" y="61"/>
                  </a:lnTo>
                  <a:lnTo>
                    <a:pt x="134" y="77"/>
                  </a:lnTo>
                  <a:lnTo>
                    <a:pt x="134" y="92"/>
                  </a:lnTo>
                  <a:lnTo>
                    <a:pt x="134" y="107"/>
                  </a:lnTo>
                  <a:lnTo>
                    <a:pt x="119" y="123"/>
                  </a:lnTo>
                  <a:lnTo>
                    <a:pt x="104" y="153"/>
                  </a:lnTo>
                  <a:lnTo>
                    <a:pt x="89" y="169"/>
                  </a:lnTo>
                  <a:lnTo>
                    <a:pt x="74" y="169"/>
                  </a:lnTo>
                  <a:lnTo>
                    <a:pt x="60" y="184"/>
                  </a:lnTo>
                  <a:lnTo>
                    <a:pt x="45" y="199"/>
                  </a:lnTo>
                  <a:lnTo>
                    <a:pt x="0" y="215"/>
                  </a:lnTo>
                  <a:lnTo>
                    <a:pt x="15" y="245"/>
                  </a:lnTo>
                  <a:lnTo>
                    <a:pt x="30" y="261"/>
                  </a:lnTo>
                  <a:lnTo>
                    <a:pt x="15" y="276"/>
                  </a:lnTo>
                  <a:lnTo>
                    <a:pt x="0" y="307"/>
                  </a:lnTo>
                  <a:lnTo>
                    <a:pt x="15" y="307"/>
                  </a:lnTo>
                  <a:lnTo>
                    <a:pt x="89" y="291"/>
                  </a:lnTo>
                  <a:lnTo>
                    <a:pt x="134" y="322"/>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45" name="Line 249"/>
            <p:cNvSpPr>
              <a:spLocks noChangeShapeType="1"/>
            </p:cNvSpPr>
            <p:nvPr/>
          </p:nvSpPr>
          <p:spPr bwMode="auto">
            <a:xfrm>
              <a:off x="2615057"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46" name="Freeform 250"/>
            <p:cNvSpPr>
              <a:spLocks/>
            </p:cNvSpPr>
            <p:nvPr/>
          </p:nvSpPr>
          <p:spPr bwMode="auto">
            <a:xfrm>
              <a:off x="2772173" y="2176339"/>
              <a:ext cx="59596" cy="56135"/>
            </a:xfrm>
            <a:custGeom>
              <a:avLst/>
              <a:gdLst>
                <a:gd name="T0" fmla="*/ 0 w 106"/>
                <a:gd name="T1" fmla="*/ 0 h 109"/>
                <a:gd name="T2" fmla="*/ 0 w 106"/>
                <a:gd name="T3" fmla="*/ 0 h 109"/>
                <a:gd name="T4" fmla="*/ 0 w 106"/>
                <a:gd name="T5" fmla="*/ 0 h 109"/>
                <a:gd name="T6" fmla="*/ 0 w 106"/>
                <a:gd name="T7" fmla="*/ 0 h 109"/>
                <a:gd name="T8" fmla="*/ 0 w 106"/>
                <a:gd name="T9" fmla="*/ 0 h 109"/>
                <a:gd name="T10" fmla="*/ 0 w 106"/>
                <a:gd name="T11" fmla="*/ 0 h 109"/>
                <a:gd name="T12" fmla="*/ 0 w 106"/>
                <a:gd name="T13" fmla="*/ 0 h 109"/>
                <a:gd name="T14" fmla="*/ 0 w 106"/>
                <a:gd name="T15" fmla="*/ 0 h 109"/>
                <a:gd name="T16" fmla="*/ 0 w 106"/>
                <a:gd name="T17" fmla="*/ 0 h 109"/>
                <a:gd name="T18" fmla="*/ 0 w 106"/>
                <a:gd name="T19" fmla="*/ 0 h 109"/>
                <a:gd name="T20" fmla="*/ 0 w 106"/>
                <a:gd name="T21" fmla="*/ 0 h 109"/>
                <a:gd name="T22" fmla="*/ 0 w 106"/>
                <a:gd name="T23" fmla="*/ 0 h 109"/>
                <a:gd name="T24" fmla="*/ 0 w 106"/>
                <a:gd name="T25" fmla="*/ 0 h 109"/>
                <a:gd name="T26" fmla="*/ 0 w 106"/>
                <a:gd name="T27" fmla="*/ 0 h 109"/>
                <a:gd name="T28" fmla="*/ 0 w 106"/>
                <a:gd name="T29" fmla="*/ 0 h 109"/>
                <a:gd name="T30" fmla="*/ 0 w 106"/>
                <a:gd name="T31" fmla="*/ 0 h 109"/>
                <a:gd name="T32" fmla="*/ 0 w 106"/>
                <a:gd name="T33" fmla="*/ 0 h 1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109"/>
                <a:gd name="T53" fmla="*/ 106 w 106"/>
                <a:gd name="T54" fmla="*/ 109 h 1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109">
                  <a:moveTo>
                    <a:pt x="0" y="0"/>
                  </a:moveTo>
                  <a:lnTo>
                    <a:pt x="15" y="15"/>
                  </a:lnTo>
                  <a:lnTo>
                    <a:pt x="15" y="46"/>
                  </a:lnTo>
                  <a:lnTo>
                    <a:pt x="45" y="93"/>
                  </a:lnTo>
                  <a:lnTo>
                    <a:pt x="60" y="93"/>
                  </a:lnTo>
                  <a:lnTo>
                    <a:pt x="60" y="77"/>
                  </a:lnTo>
                  <a:lnTo>
                    <a:pt x="90" y="93"/>
                  </a:lnTo>
                  <a:lnTo>
                    <a:pt x="90" y="108"/>
                  </a:lnTo>
                  <a:lnTo>
                    <a:pt x="105" y="108"/>
                  </a:lnTo>
                  <a:lnTo>
                    <a:pt x="90" y="93"/>
                  </a:lnTo>
                  <a:lnTo>
                    <a:pt x="90" y="62"/>
                  </a:lnTo>
                  <a:lnTo>
                    <a:pt x="75" y="46"/>
                  </a:lnTo>
                  <a:lnTo>
                    <a:pt x="90" y="46"/>
                  </a:lnTo>
                  <a:lnTo>
                    <a:pt x="90" y="15"/>
                  </a:lnTo>
                  <a:lnTo>
                    <a:pt x="45" y="15"/>
                  </a:lnTo>
                  <a:lnTo>
                    <a:pt x="45" y="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47" name="Freeform 251"/>
            <p:cNvSpPr>
              <a:spLocks/>
            </p:cNvSpPr>
            <p:nvPr/>
          </p:nvSpPr>
          <p:spPr bwMode="auto">
            <a:xfrm>
              <a:off x="2693615" y="2137579"/>
              <a:ext cx="78558" cy="40097"/>
            </a:xfrm>
            <a:custGeom>
              <a:avLst/>
              <a:gdLst>
                <a:gd name="T0" fmla="*/ 0 w 135"/>
                <a:gd name="T1" fmla="*/ 0 h 77"/>
                <a:gd name="T2" fmla="*/ 0 w 135"/>
                <a:gd name="T3" fmla="*/ 0 h 77"/>
                <a:gd name="T4" fmla="*/ 0 w 135"/>
                <a:gd name="T5" fmla="*/ 0 h 77"/>
                <a:gd name="T6" fmla="*/ 0 w 135"/>
                <a:gd name="T7" fmla="*/ 0 h 77"/>
                <a:gd name="T8" fmla="*/ 0 w 135"/>
                <a:gd name="T9" fmla="*/ 0 h 77"/>
                <a:gd name="T10" fmla="*/ 0 w 135"/>
                <a:gd name="T11" fmla="*/ 0 h 77"/>
                <a:gd name="T12" fmla="*/ 0 w 135"/>
                <a:gd name="T13" fmla="*/ 0 h 77"/>
                <a:gd name="T14" fmla="*/ 0 w 135"/>
                <a:gd name="T15" fmla="*/ 0 h 77"/>
                <a:gd name="T16" fmla="*/ 0 w 135"/>
                <a:gd name="T17" fmla="*/ 0 h 77"/>
                <a:gd name="T18" fmla="*/ 0 w 135"/>
                <a:gd name="T19" fmla="*/ 0 h 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5"/>
                <a:gd name="T31" fmla="*/ 0 h 77"/>
                <a:gd name="T32" fmla="*/ 135 w 135"/>
                <a:gd name="T33" fmla="*/ 77 h 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5" h="77">
                  <a:moveTo>
                    <a:pt x="30" y="0"/>
                  </a:moveTo>
                  <a:lnTo>
                    <a:pt x="0" y="0"/>
                  </a:lnTo>
                  <a:lnTo>
                    <a:pt x="0" y="30"/>
                  </a:lnTo>
                  <a:lnTo>
                    <a:pt x="45" y="61"/>
                  </a:lnTo>
                  <a:lnTo>
                    <a:pt x="89" y="76"/>
                  </a:lnTo>
                  <a:lnTo>
                    <a:pt x="134" y="61"/>
                  </a:lnTo>
                  <a:lnTo>
                    <a:pt x="134" y="46"/>
                  </a:lnTo>
                  <a:lnTo>
                    <a:pt x="89" y="30"/>
                  </a:lnTo>
                  <a:lnTo>
                    <a:pt x="45" y="15"/>
                  </a:lnTo>
                  <a:lnTo>
                    <a:pt x="3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48" name="Line 252"/>
            <p:cNvSpPr>
              <a:spLocks noChangeShapeType="1"/>
            </p:cNvSpPr>
            <p:nvPr/>
          </p:nvSpPr>
          <p:spPr bwMode="auto">
            <a:xfrm>
              <a:off x="2615057" y="2090800"/>
              <a:ext cx="0" cy="9356"/>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49" name="Freeform 253"/>
            <p:cNvSpPr>
              <a:spLocks/>
            </p:cNvSpPr>
            <p:nvPr/>
          </p:nvSpPr>
          <p:spPr bwMode="auto">
            <a:xfrm>
              <a:off x="2070570" y="1454602"/>
              <a:ext cx="1354446" cy="621496"/>
            </a:xfrm>
            <a:custGeom>
              <a:avLst/>
              <a:gdLst>
                <a:gd name="T0" fmla="*/ 0 w 2327"/>
                <a:gd name="T1" fmla="*/ 0 h 1231"/>
                <a:gd name="T2" fmla="*/ 0 w 2327"/>
                <a:gd name="T3" fmla="*/ 0 h 1231"/>
                <a:gd name="T4" fmla="*/ 0 w 2327"/>
                <a:gd name="T5" fmla="*/ 0 h 1231"/>
                <a:gd name="T6" fmla="*/ 0 w 2327"/>
                <a:gd name="T7" fmla="*/ 0 h 1231"/>
                <a:gd name="T8" fmla="*/ 0 w 2327"/>
                <a:gd name="T9" fmla="*/ 0 h 1231"/>
                <a:gd name="T10" fmla="*/ 0 w 2327"/>
                <a:gd name="T11" fmla="*/ 0 h 1231"/>
                <a:gd name="T12" fmla="*/ 0 w 2327"/>
                <a:gd name="T13" fmla="*/ 0 h 1231"/>
                <a:gd name="T14" fmla="*/ 0 w 2327"/>
                <a:gd name="T15" fmla="*/ 0 h 1231"/>
                <a:gd name="T16" fmla="*/ 0 w 2327"/>
                <a:gd name="T17" fmla="*/ 0 h 1231"/>
                <a:gd name="T18" fmla="*/ 0 w 2327"/>
                <a:gd name="T19" fmla="*/ 0 h 1231"/>
                <a:gd name="T20" fmla="*/ 0 w 2327"/>
                <a:gd name="T21" fmla="*/ 0 h 1231"/>
                <a:gd name="T22" fmla="*/ 0 w 2327"/>
                <a:gd name="T23" fmla="*/ 0 h 1231"/>
                <a:gd name="T24" fmla="*/ 0 w 2327"/>
                <a:gd name="T25" fmla="*/ 0 h 1231"/>
                <a:gd name="T26" fmla="*/ 0 w 2327"/>
                <a:gd name="T27" fmla="*/ 0 h 1231"/>
                <a:gd name="T28" fmla="*/ 0 w 2327"/>
                <a:gd name="T29" fmla="*/ 0 h 1231"/>
                <a:gd name="T30" fmla="*/ 0 w 2327"/>
                <a:gd name="T31" fmla="*/ 0 h 1231"/>
                <a:gd name="T32" fmla="*/ 0 w 2327"/>
                <a:gd name="T33" fmla="*/ 0 h 1231"/>
                <a:gd name="T34" fmla="*/ 0 w 2327"/>
                <a:gd name="T35" fmla="*/ 0 h 1231"/>
                <a:gd name="T36" fmla="*/ 0 w 2327"/>
                <a:gd name="T37" fmla="*/ 0 h 1231"/>
                <a:gd name="T38" fmla="*/ 0 w 2327"/>
                <a:gd name="T39" fmla="*/ 0 h 1231"/>
                <a:gd name="T40" fmla="*/ 0 w 2327"/>
                <a:gd name="T41" fmla="*/ 0 h 1231"/>
                <a:gd name="T42" fmla="*/ 0 w 2327"/>
                <a:gd name="T43" fmla="*/ 0 h 1231"/>
                <a:gd name="T44" fmla="*/ 0 w 2327"/>
                <a:gd name="T45" fmla="*/ 0 h 1231"/>
                <a:gd name="T46" fmla="*/ 0 w 2327"/>
                <a:gd name="T47" fmla="*/ 0 h 1231"/>
                <a:gd name="T48" fmla="*/ 0 w 2327"/>
                <a:gd name="T49" fmla="*/ 0 h 1231"/>
                <a:gd name="T50" fmla="*/ 0 w 2327"/>
                <a:gd name="T51" fmla="*/ 0 h 1231"/>
                <a:gd name="T52" fmla="*/ 0 w 2327"/>
                <a:gd name="T53" fmla="*/ 0 h 1231"/>
                <a:gd name="T54" fmla="*/ 0 w 2327"/>
                <a:gd name="T55" fmla="*/ 0 h 1231"/>
                <a:gd name="T56" fmla="*/ 0 w 2327"/>
                <a:gd name="T57" fmla="*/ 0 h 1231"/>
                <a:gd name="T58" fmla="*/ 0 w 2327"/>
                <a:gd name="T59" fmla="*/ 0 h 1231"/>
                <a:gd name="T60" fmla="*/ 0 w 2327"/>
                <a:gd name="T61" fmla="*/ 0 h 1231"/>
                <a:gd name="T62" fmla="*/ 0 w 2327"/>
                <a:gd name="T63" fmla="*/ 0 h 1231"/>
                <a:gd name="T64" fmla="*/ 0 w 2327"/>
                <a:gd name="T65" fmla="*/ 0 h 1231"/>
                <a:gd name="T66" fmla="*/ 0 w 2327"/>
                <a:gd name="T67" fmla="*/ 0 h 1231"/>
                <a:gd name="T68" fmla="*/ 0 w 2327"/>
                <a:gd name="T69" fmla="*/ 0 h 1231"/>
                <a:gd name="T70" fmla="*/ 0 w 2327"/>
                <a:gd name="T71" fmla="*/ 0 h 1231"/>
                <a:gd name="T72" fmla="*/ 0 w 2327"/>
                <a:gd name="T73" fmla="*/ 0 h 1231"/>
                <a:gd name="T74" fmla="*/ 0 w 2327"/>
                <a:gd name="T75" fmla="*/ 0 h 1231"/>
                <a:gd name="T76" fmla="*/ 0 w 2327"/>
                <a:gd name="T77" fmla="*/ 0 h 1231"/>
                <a:gd name="T78" fmla="*/ 0 w 2327"/>
                <a:gd name="T79" fmla="*/ 0 h 1231"/>
                <a:gd name="T80" fmla="*/ 0 w 2327"/>
                <a:gd name="T81" fmla="*/ 0 h 1231"/>
                <a:gd name="T82" fmla="*/ 0 w 2327"/>
                <a:gd name="T83" fmla="*/ 0 h 1231"/>
                <a:gd name="T84" fmla="*/ 0 w 2327"/>
                <a:gd name="T85" fmla="*/ 0 h 1231"/>
                <a:gd name="T86" fmla="*/ 0 w 2327"/>
                <a:gd name="T87" fmla="*/ 0 h 1231"/>
                <a:gd name="T88" fmla="*/ 0 w 2327"/>
                <a:gd name="T89" fmla="*/ 0 h 1231"/>
                <a:gd name="T90" fmla="*/ 0 w 2327"/>
                <a:gd name="T91" fmla="*/ 0 h 1231"/>
                <a:gd name="T92" fmla="*/ 0 w 2327"/>
                <a:gd name="T93" fmla="*/ 0 h 1231"/>
                <a:gd name="T94" fmla="*/ 0 w 2327"/>
                <a:gd name="T95" fmla="*/ 0 h 1231"/>
                <a:gd name="T96" fmla="*/ 0 w 2327"/>
                <a:gd name="T97" fmla="*/ 0 h 1231"/>
                <a:gd name="T98" fmla="*/ 0 w 2327"/>
                <a:gd name="T99" fmla="*/ 0 h 1231"/>
                <a:gd name="T100" fmla="*/ 0 w 2327"/>
                <a:gd name="T101" fmla="*/ 0 h 1231"/>
                <a:gd name="T102" fmla="*/ 0 w 2327"/>
                <a:gd name="T103" fmla="*/ 0 h 1231"/>
                <a:gd name="T104" fmla="*/ 0 w 2327"/>
                <a:gd name="T105" fmla="*/ 0 h 1231"/>
                <a:gd name="T106" fmla="*/ 0 w 2327"/>
                <a:gd name="T107" fmla="*/ 0 h 1231"/>
                <a:gd name="T108" fmla="*/ 0 w 2327"/>
                <a:gd name="T109" fmla="*/ 0 h 1231"/>
                <a:gd name="T110" fmla="*/ 0 w 2327"/>
                <a:gd name="T111" fmla="*/ 0 h 1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27"/>
                <a:gd name="T169" fmla="*/ 0 h 1231"/>
                <a:gd name="T170" fmla="*/ 2327 w 2327"/>
                <a:gd name="T171" fmla="*/ 1231 h 12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27" h="1231">
                  <a:moveTo>
                    <a:pt x="1082" y="881"/>
                  </a:moveTo>
                  <a:lnTo>
                    <a:pt x="948" y="941"/>
                  </a:lnTo>
                  <a:lnTo>
                    <a:pt x="904" y="941"/>
                  </a:lnTo>
                  <a:lnTo>
                    <a:pt x="889" y="972"/>
                  </a:lnTo>
                  <a:lnTo>
                    <a:pt x="859" y="972"/>
                  </a:lnTo>
                  <a:lnTo>
                    <a:pt x="859" y="957"/>
                  </a:lnTo>
                  <a:lnTo>
                    <a:pt x="667" y="1017"/>
                  </a:lnTo>
                  <a:lnTo>
                    <a:pt x="667" y="1002"/>
                  </a:lnTo>
                  <a:lnTo>
                    <a:pt x="652" y="987"/>
                  </a:lnTo>
                  <a:lnTo>
                    <a:pt x="637" y="1002"/>
                  </a:lnTo>
                  <a:lnTo>
                    <a:pt x="637" y="1017"/>
                  </a:lnTo>
                  <a:lnTo>
                    <a:pt x="652" y="1048"/>
                  </a:lnTo>
                  <a:lnTo>
                    <a:pt x="667" y="1048"/>
                  </a:lnTo>
                  <a:lnTo>
                    <a:pt x="667" y="1033"/>
                  </a:lnTo>
                  <a:lnTo>
                    <a:pt x="667" y="1017"/>
                  </a:lnTo>
                  <a:lnTo>
                    <a:pt x="859" y="957"/>
                  </a:lnTo>
                  <a:lnTo>
                    <a:pt x="859" y="926"/>
                  </a:lnTo>
                  <a:lnTo>
                    <a:pt x="948" y="926"/>
                  </a:lnTo>
                  <a:lnTo>
                    <a:pt x="948" y="941"/>
                  </a:lnTo>
                  <a:lnTo>
                    <a:pt x="1082" y="881"/>
                  </a:lnTo>
                  <a:lnTo>
                    <a:pt x="1067" y="941"/>
                  </a:lnTo>
                  <a:lnTo>
                    <a:pt x="1007" y="941"/>
                  </a:lnTo>
                  <a:lnTo>
                    <a:pt x="1022" y="972"/>
                  </a:lnTo>
                  <a:lnTo>
                    <a:pt x="993" y="987"/>
                  </a:lnTo>
                  <a:lnTo>
                    <a:pt x="1007" y="1017"/>
                  </a:lnTo>
                  <a:lnTo>
                    <a:pt x="993" y="1078"/>
                  </a:lnTo>
                  <a:lnTo>
                    <a:pt x="948" y="1109"/>
                  </a:lnTo>
                  <a:lnTo>
                    <a:pt x="933" y="1093"/>
                  </a:lnTo>
                  <a:lnTo>
                    <a:pt x="904" y="1124"/>
                  </a:lnTo>
                  <a:lnTo>
                    <a:pt x="919" y="1139"/>
                  </a:lnTo>
                  <a:lnTo>
                    <a:pt x="933" y="1169"/>
                  </a:lnTo>
                  <a:lnTo>
                    <a:pt x="904" y="1169"/>
                  </a:lnTo>
                  <a:lnTo>
                    <a:pt x="889" y="1184"/>
                  </a:lnTo>
                  <a:lnTo>
                    <a:pt x="874" y="1169"/>
                  </a:lnTo>
                  <a:lnTo>
                    <a:pt x="859" y="1154"/>
                  </a:lnTo>
                  <a:lnTo>
                    <a:pt x="844" y="1169"/>
                  </a:lnTo>
                  <a:lnTo>
                    <a:pt x="815" y="1184"/>
                  </a:lnTo>
                  <a:lnTo>
                    <a:pt x="800" y="1184"/>
                  </a:lnTo>
                  <a:lnTo>
                    <a:pt x="770" y="1184"/>
                  </a:lnTo>
                  <a:lnTo>
                    <a:pt x="756" y="1215"/>
                  </a:lnTo>
                  <a:lnTo>
                    <a:pt x="741" y="1230"/>
                  </a:lnTo>
                  <a:lnTo>
                    <a:pt x="711" y="1230"/>
                  </a:lnTo>
                  <a:lnTo>
                    <a:pt x="711" y="1215"/>
                  </a:lnTo>
                  <a:lnTo>
                    <a:pt x="622" y="1184"/>
                  </a:lnTo>
                  <a:lnTo>
                    <a:pt x="607" y="1184"/>
                  </a:lnTo>
                  <a:lnTo>
                    <a:pt x="593" y="1200"/>
                  </a:lnTo>
                  <a:lnTo>
                    <a:pt x="563" y="1139"/>
                  </a:lnTo>
                  <a:lnTo>
                    <a:pt x="578" y="1139"/>
                  </a:lnTo>
                  <a:lnTo>
                    <a:pt x="563" y="1109"/>
                  </a:lnTo>
                  <a:lnTo>
                    <a:pt x="548" y="1124"/>
                  </a:lnTo>
                  <a:lnTo>
                    <a:pt x="548" y="1093"/>
                  </a:lnTo>
                  <a:lnTo>
                    <a:pt x="519" y="1063"/>
                  </a:lnTo>
                  <a:lnTo>
                    <a:pt x="504" y="1048"/>
                  </a:lnTo>
                  <a:lnTo>
                    <a:pt x="519" y="1048"/>
                  </a:lnTo>
                  <a:lnTo>
                    <a:pt x="519" y="1017"/>
                  </a:lnTo>
                  <a:lnTo>
                    <a:pt x="533" y="1017"/>
                  </a:lnTo>
                  <a:lnTo>
                    <a:pt x="533" y="987"/>
                  </a:lnTo>
                  <a:lnTo>
                    <a:pt x="504" y="987"/>
                  </a:lnTo>
                  <a:lnTo>
                    <a:pt x="489" y="987"/>
                  </a:lnTo>
                  <a:lnTo>
                    <a:pt x="444" y="1017"/>
                  </a:lnTo>
                  <a:lnTo>
                    <a:pt x="444" y="1048"/>
                  </a:lnTo>
                  <a:lnTo>
                    <a:pt x="489" y="1109"/>
                  </a:lnTo>
                  <a:lnTo>
                    <a:pt x="504" y="1139"/>
                  </a:lnTo>
                  <a:lnTo>
                    <a:pt x="504" y="1200"/>
                  </a:lnTo>
                  <a:lnTo>
                    <a:pt x="489" y="1169"/>
                  </a:lnTo>
                  <a:lnTo>
                    <a:pt x="444" y="1184"/>
                  </a:lnTo>
                  <a:lnTo>
                    <a:pt x="430" y="1169"/>
                  </a:lnTo>
                  <a:lnTo>
                    <a:pt x="430" y="1154"/>
                  </a:lnTo>
                  <a:lnTo>
                    <a:pt x="415" y="1154"/>
                  </a:lnTo>
                  <a:lnTo>
                    <a:pt x="415" y="1139"/>
                  </a:lnTo>
                  <a:lnTo>
                    <a:pt x="400" y="1124"/>
                  </a:lnTo>
                  <a:lnTo>
                    <a:pt x="370" y="1124"/>
                  </a:lnTo>
                  <a:lnTo>
                    <a:pt x="356" y="1093"/>
                  </a:lnTo>
                  <a:lnTo>
                    <a:pt x="326" y="1093"/>
                  </a:lnTo>
                  <a:lnTo>
                    <a:pt x="281" y="1048"/>
                  </a:lnTo>
                  <a:lnTo>
                    <a:pt x="296" y="1017"/>
                  </a:lnTo>
                  <a:lnTo>
                    <a:pt x="267" y="1017"/>
                  </a:lnTo>
                  <a:lnTo>
                    <a:pt x="237" y="1033"/>
                  </a:lnTo>
                  <a:lnTo>
                    <a:pt x="267" y="1048"/>
                  </a:lnTo>
                  <a:lnTo>
                    <a:pt x="222" y="1063"/>
                  </a:lnTo>
                  <a:lnTo>
                    <a:pt x="207" y="1033"/>
                  </a:lnTo>
                  <a:lnTo>
                    <a:pt x="163" y="1033"/>
                  </a:lnTo>
                  <a:lnTo>
                    <a:pt x="163" y="1048"/>
                  </a:lnTo>
                  <a:lnTo>
                    <a:pt x="133" y="1048"/>
                  </a:lnTo>
                  <a:lnTo>
                    <a:pt x="133" y="1017"/>
                  </a:lnTo>
                  <a:lnTo>
                    <a:pt x="104" y="987"/>
                  </a:lnTo>
                  <a:lnTo>
                    <a:pt x="89" y="1002"/>
                  </a:lnTo>
                  <a:lnTo>
                    <a:pt x="44" y="1002"/>
                  </a:lnTo>
                  <a:lnTo>
                    <a:pt x="30" y="987"/>
                  </a:lnTo>
                  <a:lnTo>
                    <a:pt x="44" y="987"/>
                  </a:lnTo>
                  <a:lnTo>
                    <a:pt x="59" y="926"/>
                  </a:lnTo>
                  <a:lnTo>
                    <a:pt x="44" y="896"/>
                  </a:lnTo>
                  <a:lnTo>
                    <a:pt x="44" y="866"/>
                  </a:lnTo>
                  <a:lnTo>
                    <a:pt x="0" y="790"/>
                  </a:lnTo>
                  <a:lnTo>
                    <a:pt x="15" y="759"/>
                  </a:lnTo>
                  <a:lnTo>
                    <a:pt x="30" y="774"/>
                  </a:lnTo>
                  <a:lnTo>
                    <a:pt x="44" y="759"/>
                  </a:lnTo>
                  <a:lnTo>
                    <a:pt x="30" y="729"/>
                  </a:lnTo>
                  <a:lnTo>
                    <a:pt x="59" y="714"/>
                  </a:lnTo>
                  <a:lnTo>
                    <a:pt x="89" y="729"/>
                  </a:lnTo>
                  <a:lnTo>
                    <a:pt x="119" y="699"/>
                  </a:lnTo>
                  <a:lnTo>
                    <a:pt x="104" y="683"/>
                  </a:lnTo>
                  <a:lnTo>
                    <a:pt x="133" y="623"/>
                  </a:lnTo>
                  <a:lnTo>
                    <a:pt x="119" y="592"/>
                  </a:lnTo>
                  <a:lnTo>
                    <a:pt x="104" y="547"/>
                  </a:lnTo>
                  <a:lnTo>
                    <a:pt x="119" y="531"/>
                  </a:lnTo>
                  <a:lnTo>
                    <a:pt x="104" y="486"/>
                  </a:lnTo>
                  <a:lnTo>
                    <a:pt x="89" y="471"/>
                  </a:lnTo>
                  <a:lnTo>
                    <a:pt x="89" y="440"/>
                  </a:lnTo>
                  <a:lnTo>
                    <a:pt x="89" y="425"/>
                  </a:lnTo>
                  <a:lnTo>
                    <a:pt x="163" y="440"/>
                  </a:lnTo>
                  <a:lnTo>
                    <a:pt x="252" y="456"/>
                  </a:lnTo>
                  <a:lnTo>
                    <a:pt x="252" y="486"/>
                  </a:lnTo>
                  <a:lnTo>
                    <a:pt x="237" y="516"/>
                  </a:lnTo>
                  <a:lnTo>
                    <a:pt x="193" y="516"/>
                  </a:lnTo>
                  <a:lnTo>
                    <a:pt x="133" y="486"/>
                  </a:lnTo>
                  <a:lnTo>
                    <a:pt x="148" y="516"/>
                  </a:lnTo>
                  <a:lnTo>
                    <a:pt x="163" y="531"/>
                  </a:lnTo>
                  <a:lnTo>
                    <a:pt x="178" y="577"/>
                  </a:lnTo>
                  <a:lnTo>
                    <a:pt x="207" y="577"/>
                  </a:lnTo>
                  <a:lnTo>
                    <a:pt x="207" y="547"/>
                  </a:lnTo>
                  <a:lnTo>
                    <a:pt x="237" y="562"/>
                  </a:lnTo>
                  <a:lnTo>
                    <a:pt x="237" y="531"/>
                  </a:lnTo>
                  <a:lnTo>
                    <a:pt x="267" y="501"/>
                  </a:lnTo>
                  <a:lnTo>
                    <a:pt x="296" y="501"/>
                  </a:lnTo>
                  <a:lnTo>
                    <a:pt x="281" y="471"/>
                  </a:lnTo>
                  <a:lnTo>
                    <a:pt x="281" y="440"/>
                  </a:lnTo>
                  <a:lnTo>
                    <a:pt x="311" y="440"/>
                  </a:lnTo>
                  <a:lnTo>
                    <a:pt x="311" y="456"/>
                  </a:lnTo>
                  <a:lnTo>
                    <a:pt x="326" y="471"/>
                  </a:lnTo>
                  <a:lnTo>
                    <a:pt x="356" y="471"/>
                  </a:lnTo>
                  <a:lnTo>
                    <a:pt x="341" y="440"/>
                  </a:lnTo>
                  <a:lnTo>
                    <a:pt x="415" y="410"/>
                  </a:lnTo>
                  <a:lnTo>
                    <a:pt x="400" y="456"/>
                  </a:lnTo>
                  <a:lnTo>
                    <a:pt x="400" y="471"/>
                  </a:lnTo>
                  <a:lnTo>
                    <a:pt x="430" y="425"/>
                  </a:lnTo>
                  <a:lnTo>
                    <a:pt x="489" y="410"/>
                  </a:lnTo>
                  <a:lnTo>
                    <a:pt x="504" y="410"/>
                  </a:lnTo>
                  <a:lnTo>
                    <a:pt x="489" y="380"/>
                  </a:lnTo>
                  <a:lnTo>
                    <a:pt x="593" y="380"/>
                  </a:lnTo>
                  <a:lnTo>
                    <a:pt x="593" y="395"/>
                  </a:lnTo>
                  <a:lnTo>
                    <a:pt x="563" y="319"/>
                  </a:lnTo>
                  <a:lnTo>
                    <a:pt x="578" y="304"/>
                  </a:lnTo>
                  <a:lnTo>
                    <a:pt x="578" y="258"/>
                  </a:lnTo>
                  <a:lnTo>
                    <a:pt x="607" y="258"/>
                  </a:lnTo>
                  <a:lnTo>
                    <a:pt x="622" y="304"/>
                  </a:lnTo>
                  <a:lnTo>
                    <a:pt x="667" y="380"/>
                  </a:lnTo>
                  <a:lnTo>
                    <a:pt x="682" y="410"/>
                  </a:lnTo>
                  <a:lnTo>
                    <a:pt x="667" y="440"/>
                  </a:lnTo>
                  <a:lnTo>
                    <a:pt x="637" y="456"/>
                  </a:lnTo>
                  <a:lnTo>
                    <a:pt x="682" y="471"/>
                  </a:lnTo>
                  <a:lnTo>
                    <a:pt x="696" y="410"/>
                  </a:lnTo>
                  <a:lnTo>
                    <a:pt x="696" y="380"/>
                  </a:lnTo>
                  <a:lnTo>
                    <a:pt x="711" y="380"/>
                  </a:lnTo>
                  <a:lnTo>
                    <a:pt x="756" y="410"/>
                  </a:lnTo>
                  <a:lnTo>
                    <a:pt x="711" y="364"/>
                  </a:lnTo>
                  <a:lnTo>
                    <a:pt x="682" y="364"/>
                  </a:lnTo>
                  <a:lnTo>
                    <a:pt x="667" y="319"/>
                  </a:lnTo>
                  <a:lnTo>
                    <a:pt x="637" y="304"/>
                  </a:lnTo>
                  <a:lnTo>
                    <a:pt x="652" y="258"/>
                  </a:lnTo>
                  <a:lnTo>
                    <a:pt x="682" y="289"/>
                  </a:lnTo>
                  <a:lnTo>
                    <a:pt x="682" y="258"/>
                  </a:lnTo>
                  <a:lnTo>
                    <a:pt x="741" y="273"/>
                  </a:lnTo>
                  <a:lnTo>
                    <a:pt x="741" y="243"/>
                  </a:lnTo>
                  <a:lnTo>
                    <a:pt x="711" y="243"/>
                  </a:lnTo>
                  <a:lnTo>
                    <a:pt x="696" y="213"/>
                  </a:lnTo>
                  <a:lnTo>
                    <a:pt x="741" y="182"/>
                  </a:lnTo>
                  <a:lnTo>
                    <a:pt x="726" y="167"/>
                  </a:lnTo>
                  <a:lnTo>
                    <a:pt x="800" y="91"/>
                  </a:lnTo>
                  <a:lnTo>
                    <a:pt x="919" y="61"/>
                  </a:lnTo>
                  <a:lnTo>
                    <a:pt x="919" y="30"/>
                  </a:lnTo>
                  <a:lnTo>
                    <a:pt x="933" y="0"/>
                  </a:lnTo>
                  <a:lnTo>
                    <a:pt x="978" y="0"/>
                  </a:lnTo>
                  <a:lnTo>
                    <a:pt x="993" y="30"/>
                  </a:lnTo>
                  <a:lnTo>
                    <a:pt x="1022" y="0"/>
                  </a:lnTo>
                  <a:lnTo>
                    <a:pt x="1052" y="0"/>
                  </a:lnTo>
                  <a:lnTo>
                    <a:pt x="1067" y="0"/>
                  </a:lnTo>
                  <a:lnTo>
                    <a:pt x="1096" y="30"/>
                  </a:lnTo>
                  <a:lnTo>
                    <a:pt x="1082" y="61"/>
                  </a:lnTo>
                  <a:lnTo>
                    <a:pt x="1067" y="91"/>
                  </a:lnTo>
                  <a:lnTo>
                    <a:pt x="1096" y="106"/>
                  </a:lnTo>
                  <a:lnTo>
                    <a:pt x="1082" y="137"/>
                  </a:lnTo>
                  <a:lnTo>
                    <a:pt x="1156" y="61"/>
                  </a:lnTo>
                  <a:lnTo>
                    <a:pt x="1185" y="91"/>
                  </a:lnTo>
                  <a:lnTo>
                    <a:pt x="1200" y="46"/>
                  </a:lnTo>
                  <a:lnTo>
                    <a:pt x="1333" y="61"/>
                  </a:lnTo>
                  <a:lnTo>
                    <a:pt x="1452" y="106"/>
                  </a:lnTo>
                  <a:lnTo>
                    <a:pt x="1467" y="76"/>
                  </a:lnTo>
                  <a:lnTo>
                    <a:pt x="1526" y="46"/>
                  </a:lnTo>
                  <a:lnTo>
                    <a:pt x="1600" y="46"/>
                  </a:lnTo>
                  <a:lnTo>
                    <a:pt x="1644" y="61"/>
                  </a:lnTo>
                  <a:lnTo>
                    <a:pt x="1733" y="30"/>
                  </a:lnTo>
                  <a:lnTo>
                    <a:pt x="1837" y="46"/>
                  </a:lnTo>
                  <a:lnTo>
                    <a:pt x="1941" y="106"/>
                  </a:lnTo>
                  <a:lnTo>
                    <a:pt x="2015" y="61"/>
                  </a:lnTo>
                  <a:lnTo>
                    <a:pt x="2030" y="91"/>
                  </a:lnTo>
                  <a:lnTo>
                    <a:pt x="2059" y="76"/>
                  </a:lnTo>
                  <a:lnTo>
                    <a:pt x="2059" y="46"/>
                  </a:lnTo>
                  <a:lnTo>
                    <a:pt x="2133" y="30"/>
                  </a:lnTo>
                  <a:lnTo>
                    <a:pt x="2193" y="61"/>
                  </a:lnTo>
                  <a:lnTo>
                    <a:pt x="2296" y="46"/>
                  </a:lnTo>
                  <a:lnTo>
                    <a:pt x="2326" y="106"/>
                  </a:lnTo>
                  <a:lnTo>
                    <a:pt x="2296" y="106"/>
                  </a:lnTo>
                  <a:lnTo>
                    <a:pt x="2237" y="91"/>
                  </a:lnTo>
                  <a:lnTo>
                    <a:pt x="2237" y="121"/>
                  </a:lnTo>
                  <a:lnTo>
                    <a:pt x="2252" y="137"/>
                  </a:lnTo>
                  <a:lnTo>
                    <a:pt x="2296" y="137"/>
                  </a:lnTo>
                  <a:lnTo>
                    <a:pt x="2311" y="137"/>
                  </a:lnTo>
                  <a:lnTo>
                    <a:pt x="2311" y="182"/>
                  </a:lnTo>
                  <a:lnTo>
                    <a:pt x="2267" y="228"/>
                  </a:lnTo>
                  <a:lnTo>
                    <a:pt x="2237" y="273"/>
                  </a:lnTo>
                  <a:lnTo>
                    <a:pt x="2193" y="258"/>
                  </a:lnTo>
                  <a:lnTo>
                    <a:pt x="2148" y="258"/>
                  </a:lnTo>
                  <a:lnTo>
                    <a:pt x="2133" y="304"/>
                  </a:lnTo>
                  <a:lnTo>
                    <a:pt x="2119" y="273"/>
                  </a:lnTo>
                  <a:lnTo>
                    <a:pt x="2089" y="304"/>
                  </a:lnTo>
                  <a:lnTo>
                    <a:pt x="2104" y="364"/>
                  </a:lnTo>
                  <a:lnTo>
                    <a:pt x="2133" y="364"/>
                  </a:lnTo>
                  <a:lnTo>
                    <a:pt x="2133" y="395"/>
                  </a:lnTo>
                  <a:lnTo>
                    <a:pt x="2148" y="410"/>
                  </a:lnTo>
                  <a:lnTo>
                    <a:pt x="2148" y="456"/>
                  </a:lnTo>
                  <a:lnTo>
                    <a:pt x="2163" y="471"/>
                  </a:lnTo>
                  <a:lnTo>
                    <a:pt x="2148" y="486"/>
                  </a:lnTo>
                  <a:lnTo>
                    <a:pt x="2163" y="531"/>
                  </a:lnTo>
                  <a:lnTo>
                    <a:pt x="2148" y="531"/>
                  </a:lnTo>
                  <a:lnTo>
                    <a:pt x="2133" y="607"/>
                  </a:lnTo>
                  <a:lnTo>
                    <a:pt x="2045" y="456"/>
                  </a:lnTo>
                  <a:lnTo>
                    <a:pt x="2030" y="395"/>
                  </a:lnTo>
                  <a:lnTo>
                    <a:pt x="2045" y="395"/>
                  </a:lnTo>
                  <a:lnTo>
                    <a:pt x="2074" y="289"/>
                  </a:lnTo>
                  <a:lnTo>
                    <a:pt x="2045" y="213"/>
                  </a:lnTo>
                  <a:lnTo>
                    <a:pt x="2015" y="228"/>
                  </a:lnTo>
                  <a:lnTo>
                    <a:pt x="2030" y="243"/>
                  </a:lnTo>
                  <a:lnTo>
                    <a:pt x="2030" y="289"/>
                  </a:lnTo>
                  <a:lnTo>
                    <a:pt x="2000" y="289"/>
                  </a:lnTo>
                  <a:lnTo>
                    <a:pt x="2000" y="243"/>
                  </a:lnTo>
                  <a:lnTo>
                    <a:pt x="1956" y="304"/>
                  </a:lnTo>
                  <a:lnTo>
                    <a:pt x="1956" y="380"/>
                  </a:lnTo>
                  <a:lnTo>
                    <a:pt x="1926" y="395"/>
                  </a:lnTo>
                  <a:lnTo>
                    <a:pt x="1882" y="380"/>
                  </a:lnTo>
                  <a:lnTo>
                    <a:pt x="1882" y="395"/>
                  </a:lnTo>
                  <a:lnTo>
                    <a:pt x="1793" y="425"/>
                  </a:lnTo>
                  <a:lnTo>
                    <a:pt x="1763" y="547"/>
                  </a:lnTo>
                  <a:lnTo>
                    <a:pt x="1748" y="577"/>
                  </a:lnTo>
                  <a:lnTo>
                    <a:pt x="1793" y="592"/>
                  </a:lnTo>
                  <a:lnTo>
                    <a:pt x="1807" y="623"/>
                  </a:lnTo>
                  <a:lnTo>
                    <a:pt x="1837" y="577"/>
                  </a:lnTo>
                  <a:lnTo>
                    <a:pt x="1867" y="592"/>
                  </a:lnTo>
                  <a:lnTo>
                    <a:pt x="1882" y="607"/>
                  </a:lnTo>
                  <a:lnTo>
                    <a:pt x="1896" y="683"/>
                  </a:lnTo>
                  <a:lnTo>
                    <a:pt x="1911" y="744"/>
                  </a:lnTo>
                  <a:lnTo>
                    <a:pt x="1882" y="896"/>
                  </a:lnTo>
                  <a:lnTo>
                    <a:pt x="1837" y="926"/>
                  </a:lnTo>
                  <a:lnTo>
                    <a:pt x="1807" y="866"/>
                  </a:lnTo>
                  <a:lnTo>
                    <a:pt x="1837" y="850"/>
                  </a:lnTo>
                  <a:lnTo>
                    <a:pt x="1837" y="774"/>
                  </a:lnTo>
                  <a:lnTo>
                    <a:pt x="1807" y="774"/>
                  </a:lnTo>
                  <a:lnTo>
                    <a:pt x="1793" y="790"/>
                  </a:lnTo>
                  <a:lnTo>
                    <a:pt x="1778" y="790"/>
                  </a:lnTo>
                  <a:lnTo>
                    <a:pt x="1719" y="744"/>
                  </a:lnTo>
                  <a:lnTo>
                    <a:pt x="1719" y="759"/>
                  </a:lnTo>
                  <a:lnTo>
                    <a:pt x="1689" y="729"/>
                  </a:lnTo>
                  <a:lnTo>
                    <a:pt x="1644" y="683"/>
                  </a:lnTo>
                  <a:lnTo>
                    <a:pt x="1600" y="653"/>
                  </a:lnTo>
                  <a:lnTo>
                    <a:pt x="1570" y="653"/>
                  </a:lnTo>
                  <a:lnTo>
                    <a:pt x="1556" y="699"/>
                  </a:lnTo>
                  <a:lnTo>
                    <a:pt x="1570" y="699"/>
                  </a:lnTo>
                  <a:lnTo>
                    <a:pt x="1570" y="729"/>
                  </a:lnTo>
                  <a:lnTo>
                    <a:pt x="1556" y="774"/>
                  </a:lnTo>
                  <a:lnTo>
                    <a:pt x="1541" y="790"/>
                  </a:lnTo>
                  <a:lnTo>
                    <a:pt x="1526" y="790"/>
                  </a:lnTo>
                  <a:lnTo>
                    <a:pt x="1482" y="790"/>
                  </a:lnTo>
                  <a:lnTo>
                    <a:pt x="1467" y="805"/>
                  </a:lnTo>
                  <a:lnTo>
                    <a:pt x="1437" y="805"/>
                  </a:lnTo>
                  <a:lnTo>
                    <a:pt x="1422" y="820"/>
                  </a:lnTo>
                  <a:lnTo>
                    <a:pt x="1348" y="790"/>
                  </a:lnTo>
                  <a:lnTo>
                    <a:pt x="1304" y="805"/>
                  </a:lnTo>
                  <a:lnTo>
                    <a:pt x="1289" y="790"/>
                  </a:lnTo>
                  <a:lnTo>
                    <a:pt x="1230" y="759"/>
                  </a:lnTo>
                  <a:lnTo>
                    <a:pt x="1215" y="805"/>
                  </a:lnTo>
                  <a:lnTo>
                    <a:pt x="1215" y="835"/>
                  </a:lnTo>
                  <a:lnTo>
                    <a:pt x="1170" y="835"/>
                  </a:lnTo>
                  <a:lnTo>
                    <a:pt x="1126" y="835"/>
                  </a:lnTo>
                  <a:lnTo>
                    <a:pt x="1082" y="88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0" name="Freeform 254"/>
            <p:cNvSpPr>
              <a:spLocks/>
            </p:cNvSpPr>
            <p:nvPr/>
          </p:nvSpPr>
          <p:spPr bwMode="auto">
            <a:xfrm>
              <a:off x="2066506" y="1454602"/>
              <a:ext cx="1363927" cy="629515"/>
            </a:xfrm>
            <a:custGeom>
              <a:avLst/>
              <a:gdLst>
                <a:gd name="T0" fmla="*/ 0 w 2342"/>
                <a:gd name="T1" fmla="*/ 0 h 1246"/>
                <a:gd name="T2" fmla="*/ 0 w 2342"/>
                <a:gd name="T3" fmla="*/ 0 h 1246"/>
                <a:gd name="T4" fmla="*/ 0 w 2342"/>
                <a:gd name="T5" fmla="*/ 0 h 1246"/>
                <a:gd name="T6" fmla="*/ 0 w 2342"/>
                <a:gd name="T7" fmla="*/ 0 h 1246"/>
                <a:gd name="T8" fmla="*/ 0 w 2342"/>
                <a:gd name="T9" fmla="*/ 0 h 1246"/>
                <a:gd name="T10" fmla="*/ 0 w 2342"/>
                <a:gd name="T11" fmla="*/ 0 h 1246"/>
                <a:gd name="T12" fmla="*/ 0 w 2342"/>
                <a:gd name="T13" fmla="*/ 0 h 1246"/>
                <a:gd name="T14" fmla="*/ 0 w 2342"/>
                <a:gd name="T15" fmla="*/ 0 h 1246"/>
                <a:gd name="T16" fmla="*/ 0 w 2342"/>
                <a:gd name="T17" fmla="*/ 0 h 1246"/>
                <a:gd name="T18" fmla="*/ 0 w 2342"/>
                <a:gd name="T19" fmla="*/ 0 h 1246"/>
                <a:gd name="T20" fmla="*/ 0 w 2342"/>
                <a:gd name="T21" fmla="*/ 0 h 1246"/>
                <a:gd name="T22" fmla="*/ 0 w 2342"/>
                <a:gd name="T23" fmla="*/ 0 h 1246"/>
                <a:gd name="T24" fmla="*/ 0 w 2342"/>
                <a:gd name="T25" fmla="*/ 0 h 1246"/>
                <a:gd name="T26" fmla="*/ 0 w 2342"/>
                <a:gd name="T27" fmla="*/ 0 h 1246"/>
                <a:gd name="T28" fmla="*/ 0 w 2342"/>
                <a:gd name="T29" fmla="*/ 0 h 1246"/>
                <a:gd name="T30" fmla="*/ 0 w 2342"/>
                <a:gd name="T31" fmla="*/ 0 h 1246"/>
                <a:gd name="T32" fmla="*/ 0 w 2342"/>
                <a:gd name="T33" fmla="*/ 0 h 1246"/>
                <a:gd name="T34" fmla="*/ 0 w 2342"/>
                <a:gd name="T35" fmla="*/ 0 h 1246"/>
                <a:gd name="T36" fmla="*/ 0 w 2342"/>
                <a:gd name="T37" fmla="*/ 0 h 1246"/>
                <a:gd name="T38" fmla="*/ 0 w 2342"/>
                <a:gd name="T39" fmla="*/ 0 h 1246"/>
                <a:gd name="T40" fmla="*/ 0 w 2342"/>
                <a:gd name="T41" fmla="*/ 0 h 1246"/>
                <a:gd name="T42" fmla="*/ 0 w 2342"/>
                <a:gd name="T43" fmla="*/ 0 h 1246"/>
                <a:gd name="T44" fmla="*/ 0 w 2342"/>
                <a:gd name="T45" fmla="*/ 0 h 1246"/>
                <a:gd name="T46" fmla="*/ 0 w 2342"/>
                <a:gd name="T47" fmla="*/ 0 h 1246"/>
                <a:gd name="T48" fmla="*/ 0 w 2342"/>
                <a:gd name="T49" fmla="*/ 0 h 1246"/>
                <a:gd name="T50" fmla="*/ 0 w 2342"/>
                <a:gd name="T51" fmla="*/ 0 h 1246"/>
                <a:gd name="T52" fmla="*/ 0 w 2342"/>
                <a:gd name="T53" fmla="*/ 0 h 1246"/>
                <a:gd name="T54" fmla="*/ 0 w 2342"/>
                <a:gd name="T55" fmla="*/ 0 h 1246"/>
                <a:gd name="T56" fmla="*/ 0 w 2342"/>
                <a:gd name="T57" fmla="*/ 0 h 1246"/>
                <a:gd name="T58" fmla="*/ 0 w 2342"/>
                <a:gd name="T59" fmla="*/ 0 h 1246"/>
                <a:gd name="T60" fmla="*/ 0 w 2342"/>
                <a:gd name="T61" fmla="*/ 0 h 1246"/>
                <a:gd name="T62" fmla="*/ 0 w 2342"/>
                <a:gd name="T63" fmla="*/ 0 h 1246"/>
                <a:gd name="T64" fmla="*/ 0 w 2342"/>
                <a:gd name="T65" fmla="*/ 0 h 1246"/>
                <a:gd name="T66" fmla="*/ 0 w 2342"/>
                <a:gd name="T67" fmla="*/ 0 h 1246"/>
                <a:gd name="T68" fmla="*/ 0 w 2342"/>
                <a:gd name="T69" fmla="*/ 0 h 1246"/>
                <a:gd name="T70" fmla="*/ 0 w 2342"/>
                <a:gd name="T71" fmla="*/ 0 h 1246"/>
                <a:gd name="T72" fmla="*/ 0 w 2342"/>
                <a:gd name="T73" fmla="*/ 0 h 1246"/>
                <a:gd name="T74" fmla="*/ 0 w 2342"/>
                <a:gd name="T75" fmla="*/ 0 h 1246"/>
                <a:gd name="T76" fmla="*/ 0 w 2342"/>
                <a:gd name="T77" fmla="*/ 0 h 1246"/>
                <a:gd name="T78" fmla="*/ 0 w 2342"/>
                <a:gd name="T79" fmla="*/ 0 h 1246"/>
                <a:gd name="T80" fmla="*/ 0 w 2342"/>
                <a:gd name="T81" fmla="*/ 0 h 1246"/>
                <a:gd name="T82" fmla="*/ 0 w 2342"/>
                <a:gd name="T83" fmla="*/ 0 h 1246"/>
                <a:gd name="T84" fmla="*/ 0 w 2342"/>
                <a:gd name="T85" fmla="*/ 0 h 1246"/>
                <a:gd name="T86" fmla="*/ 0 w 2342"/>
                <a:gd name="T87" fmla="*/ 0 h 1246"/>
                <a:gd name="T88" fmla="*/ 0 w 2342"/>
                <a:gd name="T89" fmla="*/ 0 h 1246"/>
                <a:gd name="T90" fmla="*/ 0 w 2342"/>
                <a:gd name="T91" fmla="*/ 0 h 1246"/>
                <a:gd name="T92" fmla="*/ 0 w 2342"/>
                <a:gd name="T93" fmla="*/ 0 h 1246"/>
                <a:gd name="T94" fmla="*/ 0 w 2342"/>
                <a:gd name="T95" fmla="*/ 0 h 1246"/>
                <a:gd name="T96" fmla="*/ 0 w 2342"/>
                <a:gd name="T97" fmla="*/ 0 h 1246"/>
                <a:gd name="T98" fmla="*/ 0 w 2342"/>
                <a:gd name="T99" fmla="*/ 0 h 1246"/>
                <a:gd name="T100" fmla="*/ 0 w 2342"/>
                <a:gd name="T101" fmla="*/ 0 h 1246"/>
                <a:gd name="T102" fmla="*/ 0 w 2342"/>
                <a:gd name="T103" fmla="*/ 0 h 1246"/>
                <a:gd name="T104" fmla="*/ 0 w 2342"/>
                <a:gd name="T105" fmla="*/ 0 h 12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342"/>
                <a:gd name="T160" fmla="*/ 0 h 1246"/>
                <a:gd name="T161" fmla="*/ 2342 w 2342"/>
                <a:gd name="T162" fmla="*/ 1246 h 124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342" h="1246">
                  <a:moveTo>
                    <a:pt x="1088" y="891"/>
                  </a:moveTo>
                  <a:lnTo>
                    <a:pt x="1074" y="953"/>
                  </a:lnTo>
                  <a:lnTo>
                    <a:pt x="1014" y="953"/>
                  </a:lnTo>
                  <a:lnTo>
                    <a:pt x="1029" y="984"/>
                  </a:lnTo>
                  <a:lnTo>
                    <a:pt x="999" y="999"/>
                  </a:lnTo>
                  <a:lnTo>
                    <a:pt x="1014" y="1030"/>
                  </a:lnTo>
                  <a:lnTo>
                    <a:pt x="999" y="1091"/>
                  </a:lnTo>
                  <a:lnTo>
                    <a:pt x="954" y="1122"/>
                  </a:lnTo>
                  <a:lnTo>
                    <a:pt x="939" y="1107"/>
                  </a:lnTo>
                  <a:lnTo>
                    <a:pt x="910" y="1137"/>
                  </a:lnTo>
                  <a:lnTo>
                    <a:pt x="924" y="1153"/>
                  </a:lnTo>
                  <a:lnTo>
                    <a:pt x="939" y="1184"/>
                  </a:lnTo>
                  <a:lnTo>
                    <a:pt x="910" y="1184"/>
                  </a:lnTo>
                  <a:lnTo>
                    <a:pt x="895" y="1199"/>
                  </a:lnTo>
                  <a:lnTo>
                    <a:pt x="880" y="1184"/>
                  </a:lnTo>
                  <a:lnTo>
                    <a:pt x="865" y="1168"/>
                  </a:lnTo>
                  <a:lnTo>
                    <a:pt x="850" y="1184"/>
                  </a:lnTo>
                  <a:lnTo>
                    <a:pt x="820" y="1199"/>
                  </a:lnTo>
                  <a:lnTo>
                    <a:pt x="805" y="1199"/>
                  </a:lnTo>
                  <a:lnTo>
                    <a:pt x="775" y="1199"/>
                  </a:lnTo>
                  <a:lnTo>
                    <a:pt x="760" y="1230"/>
                  </a:lnTo>
                  <a:lnTo>
                    <a:pt x="746" y="1245"/>
                  </a:lnTo>
                  <a:lnTo>
                    <a:pt x="716" y="1245"/>
                  </a:lnTo>
                  <a:lnTo>
                    <a:pt x="716" y="1230"/>
                  </a:lnTo>
                  <a:lnTo>
                    <a:pt x="626" y="1199"/>
                  </a:lnTo>
                  <a:lnTo>
                    <a:pt x="611" y="1199"/>
                  </a:lnTo>
                  <a:lnTo>
                    <a:pt x="596" y="1214"/>
                  </a:lnTo>
                  <a:lnTo>
                    <a:pt x="567" y="1153"/>
                  </a:lnTo>
                  <a:lnTo>
                    <a:pt x="582" y="1153"/>
                  </a:lnTo>
                  <a:lnTo>
                    <a:pt x="567" y="1122"/>
                  </a:lnTo>
                  <a:lnTo>
                    <a:pt x="552" y="1137"/>
                  </a:lnTo>
                  <a:lnTo>
                    <a:pt x="552" y="1107"/>
                  </a:lnTo>
                  <a:lnTo>
                    <a:pt x="522" y="1076"/>
                  </a:lnTo>
                  <a:lnTo>
                    <a:pt x="507" y="1061"/>
                  </a:lnTo>
                  <a:lnTo>
                    <a:pt x="522" y="1061"/>
                  </a:lnTo>
                  <a:lnTo>
                    <a:pt x="522" y="1030"/>
                  </a:lnTo>
                  <a:lnTo>
                    <a:pt x="537" y="1030"/>
                  </a:lnTo>
                  <a:lnTo>
                    <a:pt x="537" y="999"/>
                  </a:lnTo>
                  <a:lnTo>
                    <a:pt x="507" y="999"/>
                  </a:lnTo>
                  <a:lnTo>
                    <a:pt x="492" y="999"/>
                  </a:lnTo>
                  <a:lnTo>
                    <a:pt x="447" y="1030"/>
                  </a:lnTo>
                  <a:lnTo>
                    <a:pt x="447" y="1061"/>
                  </a:lnTo>
                  <a:lnTo>
                    <a:pt x="492" y="1122"/>
                  </a:lnTo>
                  <a:lnTo>
                    <a:pt x="507" y="1153"/>
                  </a:lnTo>
                  <a:lnTo>
                    <a:pt x="507" y="1214"/>
                  </a:lnTo>
                  <a:lnTo>
                    <a:pt x="492" y="1184"/>
                  </a:lnTo>
                  <a:lnTo>
                    <a:pt x="447" y="1199"/>
                  </a:lnTo>
                  <a:lnTo>
                    <a:pt x="432" y="1184"/>
                  </a:lnTo>
                  <a:lnTo>
                    <a:pt x="432" y="1168"/>
                  </a:lnTo>
                  <a:lnTo>
                    <a:pt x="418" y="1168"/>
                  </a:lnTo>
                  <a:lnTo>
                    <a:pt x="418" y="1153"/>
                  </a:lnTo>
                  <a:lnTo>
                    <a:pt x="403" y="1137"/>
                  </a:lnTo>
                  <a:lnTo>
                    <a:pt x="373" y="1137"/>
                  </a:lnTo>
                  <a:lnTo>
                    <a:pt x="358" y="1107"/>
                  </a:lnTo>
                  <a:lnTo>
                    <a:pt x="328" y="1107"/>
                  </a:lnTo>
                  <a:lnTo>
                    <a:pt x="283" y="1061"/>
                  </a:lnTo>
                  <a:lnTo>
                    <a:pt x="298" y="1030"/>
                  </a:lnTo>
                  <a:lnTo>
                    <a:pt x="268" y="1030"/>
                  </a:lnTo>
                  <a:lnTo>
                    <a:pt x="239" y="1045"/>
                  </a:lnTo>
                  <a:lnTo>
                    <a:pt x="268" y="1061"/>
                  </a:lnTo>
                  <a:lnTo>
                    <a:pt x="224" y="1076"/>
                  </a:lnTo>
                  <a:lnTo>
                    <a:pt x="209" y="1045"/>
                  </a:lnTo>
                  <a:lnTo>
                    <a:pt x="164" y="1045"/>
                  </a:lnTo>
                  <a:lnTo>
                    <a:pt x="164" y="1061"/>
                  </a:lnTo>
                  <a:lnTo>
                    <a:pt x="134" y="1061"/>
                  </a:lnTo>
                  <a:lnTo>
                    <a:pt x="134" y="1030"/>
                  </a:lnTo>
                  <a:lnTo>
                    <a:pt x="104" y="999"/>
                  </a:lnTo>
                  <a:lnTo>
                    <a:pt x="89" y="1014"/>
                  </a:lnTo>
                  <a:lnTo>
                    <a:pt x="45" y="1014"/>
                  </a:lnTo>
                  <a:lnTo>
                    <a:pt x="30" y="999"/>
                  </a:lnTo>
                  <a:lnTo>
                    <a:pt x="45" y="999"/>
                  </a:lnTo>
                  <a:lnTo>
                    <a:pt x="60" y="938"/>
                  </a:lnTo>
                  <a:lnTo>
                    <a:pt x="45" y="907"/>
                  </a:lnTo>
                  <a:lnTo>
                    <a:pt x="45" y="876"/>
                  </a:lnTo>
                  <a:lnTo>
                    <a:pt x="0" y="799"/>
                  </a:lnTo>
                  <a:lnTo>
                    <a:pt x="15" y="769"/>
                  </a:lnTo>
                  <a:lnTo>
                    <a:pt x="30" y="784"/>
                  </a:lnTo>
                  <a:lnTo>
                    <a:pt x="45" y="769"/>
                  </a:lnTo>
                  <a:lnTo>
                    <a:pt x="30" y="738"/>
                  </a:lnTo>
                  <a:lnTo>
                    <a:pt x="60" y="722"/>
                  </a:lnTo>
                  <a:lnTo>
                    <a:pt x="89" y="738"/>
                  </a:lnTo>
                  <a:lnTo>
                    <a:pt x="119" y="707"/>
                  </a:lnTo>
                  <a:lnTo>
                    <a:pt x="104" y="692"/>
                  </a:lnTo>
                  <a:lnTo>
                    <a:pt x="134" y="630"/>
                  </a:lnTo>
                  <a:lnTo>
                    <a:pt x="119" y="599"/>
                  </a:lnTo>
                  <a:lnTo>
                    <a:pt x="104" y="553"/>
                  </a:lnTo>
                  <a:lnTo>
                    <a:pt x="119" y="538"/>
                  </a:lnTo>
                  <a:lnTo>
                    <a:pt x="104" y="492"/>
                  </a:lnTo>
                  <a:lnTo>
                    <a:pt x="89" y="476"/>
                  </a:lnTo>
                  <a:lnTo>
                    <a:pt x="89" y="446"/>
                  </a:lnTo>
                  <a:lnTo>
                    <a:pt x="89" y="430"/>
                  </a:lnTo>
                  <a:lnTo>
                    <a:pt x="164" y="446"/>
                  </a:lnTo>
                  <a:lnTo>
                    <a:pt x="253" y="461"/>
                  </a:lnTo>
                  <a:lnTo>
                    <a:pt x="253" y="492"/>
                  </a:lnTo>
                  <a:lnTo>
                    <a:pt x="239" y="523"/>
                  </a:lnTo>
                  <a:lnTo>
                    <a:pt x="194" y="523"/>
                  </a:lnTo>
                  <a:lnTo>
                    <a:pt x="134" y="492"/>
                  </a:lnTo>
                  <a:lnTo>
                    <a:pt x="149" y="523"/>
                  </a:lnTo>
                  <a:lnTo>
                    <a:pt x="164" y="538"/>
                  </a:lnTo>
                  <a:lnTo>
                    <a:pt x="179" y="584"/>
                  </a:lnTo>
                  <a:lnTo>
                    <a:pt x="209" y="584"/>
                  </a:lnTo>
                  <a:lnTo>
                    <a:pt x="209" y="553"/>
                  </a:lnTo>
                  <a:lnTo>
                    <a:pt x="239" y="569"/>
                  </a:lnTo>
                  <a:lnTo>
                    <a:pt x="239" y="538"/>
                  </a:lnTo>
                  <a:lnTo>
                    <a:pt x="268" y="507"/>
                  </a:lnTo>
                  <a:lnTo>
                    <a:pt x="298" y="507"/>
                  </a:lnTo>
                  <a:lnTo>
                    <a:pt x="283" y="476"/>
                  </a:lnTo>
                  <a:lnTo>
                    <a:pt x="283" y="446"/>
                  </a:lnTo>
                  <a:lnTo>
                    <a:pt x="313" y="446"/>
                  </a:lnTo>
                  <a:lnTo>
                    <a:pt x="313" y="461"/>
                  </a:lnTo>
                  <a:lnTo>
                    <a:pt x="328" y="476"/>
                  </a:lnTo>
                  <a:lnTo>
                    <a:pt x="358" y="476"/>
                  </a:lnTo>
                  <a:lnTo>
                    <a:pt x="343" y="446"/>
                  </a:lnTo>
                  <a:lnTo>
                    <a:pt x="418" y="415"/>
                  </a:lnTo>
                  <a:lnTo>
                    <a:pt x="403" y="461"/>
                  </a:lnTo>
                  <a:lnTo>
                    <a:pt x="403" y="476"/>
                  </a:lnTo>
                  <a:lnTo>
                    <a:pt x="432" y="430"/>
                  </a:lnTo>
                  <a:lnTo>
                    <a:pt x="492" y="415"/>
                  </a:lnTo>
                  <a:lnTo>
                    <a:pt x="507" y="415"/>
                  </a:lnTo>
                  <a:lnTo>
                    <a:pt x="492" y="384"/>
                  </a:lnTo>
                  <a:lnTo>
                    <a:pt x="596" y="384"/>
                  </a:lnTo>
                  <a:lnTo>
                    <a:pt x="596" y="400"/>
                  </a:lnTo>
                  <a:lnTo>
                    <a:pt x="567" y="323"/>
                  </a:lnTo>
                  <a:lnTo>
                    <a:pt x="582" y="307"/>
                  </a:lnTo>
                  <a:lnTo>
                    <a:pt x="582" y="261"/>
                  </a:lnTo>
                  <a:lnTo>
                    <a:pt x="611" y="261"/>
                  </a:lnTo>
                  <a:lnTo>
                    <a:pt x="626" y="307"/>
                  </a:lnTo>
                  <a:lnTo>
                    <a:pt x="671" y="384"/>
                  </a:lnTo>
                  <a:lnTo>
                    <a:pt x="686" y="415"/>
                  </a:lnTo>
                  <a:lnTo>
                    <a:pt x="671" y="446"/>
                  </a:lnTo>
                  <a:lnTo>
                    <a:pt x="641" y="461"/>
                  </a:lnTo>
                  <a:lnTo>
                    <a:pt x="686" y="476"/>
                  </a:lnTo>
                  <a:lnTo>
                    <a:pt x="701" y="415"/>
                  </a:lnTo>
                  <a:lnTo>
                    <a:pt x="701" y="384"/>
                  </a:lnTo>
                  <a:lnTo>
                    <a:pt x="716" y="384"/>
                  </a:lnTo>
                  <a:lnTo>
                    <a:pt x="760" y="415"/>
                  </a:lnTo>
                  <a:lnTo>
                    <a:pt x="716" y="369"/>
                  </a:lnTo>
                  <a:lnTo>
                    <a:pt x="686" y="369"/>
                  </a:lnTo>
                  <a:lnTo>
                    <a:pt x="671" y="323"/>
                  </a:lnTo>
                  <a:lnTo>
                    <a:pt x="641" y="307"/>
                  </a:lnTo>
                  <a:lnTo>
                    <a:pt x="656" y="261"/>
                  </a:lnTo>
                  <a:lnTo>
                    <a:pt x="686" y="292"/>
                  </a:lnTo>
                  <a:lnTo>
                    <a:pt x="686" y="261"/>
                  </a:lnTo>
                  <a:lnTo>
                    <a:pt x="746" y="277"/>
                  </a:lnTo>
                  <a:lnTo>
                    <a:pt x="746" y="246"/>
                  </a:lnTo>
                  <a:lnTo>
                    <a:pt x="716" y="246"/>
                  </a:lnTo>
                  <a:lnTo>
                    <a:pt x="701" y="215"/>
                  </a:lnTo>
                  <a:lnTo>
                    <a:pt x="746" y="184"/>
                  </a:lnTo>
                  <a:lnTo>
                    <a:pt x="731" y="169"/>
                  </a:lnTo>
                  <a:lnTo>
                    <a:pt x="805" y="92"/>
                  </a:lnTo>
                  <a:lnTo>
                    <a:pt x="924" y="61"/>
                  </a:lnTo>
                  <a:lnTo>
                    <a:pt x="924" y="31"/>
                  </a:lnTo>
                  <a:lnTo>
                    <a:pt x="939" y="0"/>
                  </a:lnTo>
                  <a:lnTo>
                    <a:pt x="984" y="0"/>
                  </a:lnTo>
                  <a:lnTo>
                    <a:pt x="999" y="31"/>
                  </a:lnTo>
                  <a:lnTo>
                    <a:pt x="1029" y="0"/>
                  </a:lnTo>
                  <a:lnTo>
                    <a:pt x="1059" y="0"/>
                  </a:lnTo>
                  <a:lnTo>
                    <a:pt x="1074" y="0"/>
                  </a:lnTo>
                  <a:lnTo>
                    <a:pt x="1103" y="31"/>
                  </a:lnTo>
                  <a:lnTo>
                    <a:pt x="1088" y="61"/>
                  </a:lnTo>
                  <a:lnTo>
                    <a:pt x="1074" y="92"/>
                  </a:lnTo>
                  <a:lnTo>
                    <a:pt x="1103" y="108"/>
                  </a:lnTo>
                  <a:lnTo>
                    <a:pt x="1088" y="138"/>
                  </a:lnTo>
                  <a:lnTo>
                    <a:pt x="1163" y="61"/>
                  </a:lnTo>
                  <a:lnTo>
                    <a:pt x="1193" y="92"/>
                  </a:lnTo>
                  <a:lnTo>
                    <a:pt x="1208" y="46"/>
                  </a:lnTo>
                  <a:lnTo>
                    <a:pt x="1342" y="61"/>
                  </a:lnTo>
                  <a:lnTo>
                    <a:pt x="1461" y="108"/>
                  </a:lnTo>
                  <a:lnTo>
                    <a:pt x="1476" y="77"/>
                  </a:lnTo>
                  <a:lnTo>
                    <a:pt x="1536" y="46"/>
                  </a:lnTo>
                  <a:lnTo>
                    <a:pt x="1610" y="46"/>
                  </a:lnTo>
                  <a:lnTo>
                    <a:pt x="1655" y="61"/>
                  </a:lnTo>
                  <a:lnTo>
                    <a:pt x="1745" y="31"/>
                  </a:lnTo>
                  <a:lnTo>
                    <a:pt x="1849" y="46"/>
                  </a:lnTo>
                  <a:lnTo>
                    <a:pt x="1953" y="108"/>
                  </a:lnTo>
                  <a:lnTo>
                    <a:pt x="2028" y="61"/>
                  </a:lnTo>
                  <a:lnTo>
                    <a:pt x="2043" y="92"/>
                  </a:lnTo>
                  <a:lnTo>
                    <a:pt x="2073" y="77"/>
                  </a:lnTo>
                  <a:lnTo>
                    <a:pt x="2073" y="46"/>
                  </a:lnTo>
                  <a:lnTo>
                    <a:pt x="2147" y="31"/>
                  </a:lnTo>
                  <a:lnTo>
                    <a:pt x="2207" y="61"/>
                  </a:lnTo>
                  <a:lnTo>
                    <a:pt x="2311" y="46"/>
                  </a:lnTo>
                  <a:lnTo>
                    <a:pt x="2341" y="108"/>
                  </a:lnTo>
                  <a:lnTo>
                    <a:pt x="2311" y="108"/>
                  </a:lnTo>
                  <a:lnTo>
                    <a:pt x="2252" y="92"/>
                  </a:lnTo>
                  <a:lnTo>
                    <a:pt x="2252" y="123"/>
                  </a:lnTo>
                  <a:lnTo>
                    <a:pt x="2266" y="138"/>
                  </a:lnTo>
                  <a:lnTo>
                    <a:pt x="2311" y="138"/>
                  </a:lnTo>
                  <a:lnTo>
                    <a:pt x="2326" y="138"/>
                  </a:lnTo>
                  <a:lnTo>
                    <a:pt x="2326" y="184"/>
                  </a:lnTo>
                  <a:lnTo>
                    <a:pt x="2281" y="231"/>
                  </a:lnTo>
                  <a:lnTo>
                    <a:pt x="2252" y="277"/>
                  </a:lnTo>
                  <a:lnTo>
                    <a:pt x="2207" y="261"/>
                  </a:lnTo>
                  <a:lnTo>
                    <a:pt x="2162" y="261"/>
                  </a:lnTo>
                  <a:lnTo>
                    <a:pt x="2147" y="307"/>
                  </a:lnTo>
                  <a:lnTo>
                    <a:pt x="2132" y="277"/>
                  </a:lnTo>
                  <a:lnTo>
                    <a:pt x="2102" y="307"/>
                  </a:lnTo>
                  <a:lnTo>
                    <a:pt x="2117" y="369"/>
                  </a:lnTo>
                  <a:lnTo>
                    <a:pt x="2147" y="369"/>
                  </a:lnTo>
                  <a:lnTo>
                    <a:pt x="2147" y="400"/>
                  </a:lnTo>
                  <a:lnTo>
                    <a:pt x="2162" y="415"/>
                  </a:lnTo>
                  <a:lnTo>
                    <a:pt x="2162" y="461"/>
                  </a:lnTo>
                  <a:lnTo>
                    <a:pt x="2177" y="476"/>
                  </a:lnTo>
                  <a:lnTo>
                    <a:pt x="2162" y="492"/>
                  </a:lnTo>
                  <a:lnTo>
                    <a:pt x="2177" y="538"/>
                  </a:lnTo>
                  <a:lnTo>
                    <a:pt x="2162" y="538"/>
                  </a:lnTo>
                  <a:lnTo>
                    <a:pt x="2147" y="615"/>
                  </a:lnTo>
                  <a:lnTo>
                    <a:pt x="2058" y="461"/>
                  </a:lnTo>
                  <a:lnTo>
                    <a:pt x="2043" y="400"/>
                  </a:lnTo>
                  <a:lnTo>
                    <a:pt x="2058" y="400"/>
                  </a:lnTo>
                  <a:lnTo>
                    <a:pt x="2088" y="292"/>
                  </a:lnTo>
                  <a:lnTo>
                    <a:pt x="2058" y="215"/>
                  </a:lnTo>
                  <a:lnTo>
                    <a:pt x="2028" y="231"/>
                  </a:lnTo>
                  <a:lnTo>
                    <a:pt x="2043" y="246"/>
                  </a:lnTo>
                  <a:lnTo>
                    <a:pt x="2043" y="292"/>
                  </a:lnTo>
                  <a:lnTo>
                    <a:pt x="2013" y="292"/>
                  </a:lnTo>
                  <a:lnTo>
                    <a:pt x="2013" y="246"/>
                  </a:lnTo>
                  <a:lnTo>
                    <a:pt x="1968" y="307"/>
                  </a:lnTo>
                  <a:lnTo>
                    <a:pt x="1968" y="384"/>
                  </a:lnTo>
                  <a:lnTo>
                    <a:pt x="1938" y="400"/>
                  </a:lnTo>
                  <a:lnTo>
                    <a:pt x="1894" y="384"/>
                  </a:lnTo>
                  <a:lnTo>
                    <a:pt x="1894" y="400"/>
                  </a:lnTo>
                  <a:lnTo>
                    <a:pt x="1804" y="430"/>
                  </a:lnTo>
                  <a:lnTo>
                    <a:pt x="1774" y="553"/>
                  </a:lnTo>
                  <a:lnTo>
                    <a:pt x="1759" y="584"/>
                  </a:lnTo>
                  <a:lnTo>
                    <a:pt x="1804" y="599"/>
                  </a:lnTo>
                  <a:lnTo>
                    <a:pt x="1819" y="630"/>
                  </a:lnTo>
                  <a:lnTo>
                    <a:pt x="1849" y="584"/>
                  </a:lnTo>
                  <a:lnTo>
                    <a:pt x="1879" y="599"/>
                  </a:lnTo>
                  <a:lnTo>
                    <a:pt x="1894" y="615"/>
                  </a:lnTo>
                  <a:lnTo>
                    <a:pt x="1909" y="692"/>
                  </a:lnTo>
                  <a:lnTo>
                    <a:pt x="1923" y="753"/>
                  </a:lnTo>
                  <a:lnTo>
                    <a:pt x="1894" y="907"/>
                  </a:lnTo>
                  <a:lnTo>
                    <a:pt x="1849" y="938"/>
                  </a:lnTo>
                  <a:lnTo>
                    <a:pt x="1819" y="876"/>
                  </a:lnTo>
                  <a:lnTo>
                    <a:pt x="1849" y="861"/>
                  </a:lnTo>
                  <a:lnTo>
                    <a:pt x="1849" y="784"/>
                  </a:lnTo>
                  <a:lnTo>
                    <a:pt x="1819" y="784"/>
                  </a:lnTo>
                  <a:lnTo>
                    <a:pt x="1804" y="799"/>
                  </a:lnTo>
                  <a:lnTo>
                    <a:pt x="1789" y="799"/>
                  </a:lnTo>
                  <a:lnTo>
                    <a:pt x="1730" y="753"/>
                  </a:lnTo>
                  <a:lnTo>
                    <a:pt x="1730" y="769"/>
                  </a:lnTo>
                  <a:lnTo>
                    <a:pt x="1700" y="738"/>
                  </a:lnTo>
                  <a:lnTo>
                    <a:pt x="1655" y="692"/>
                  </a:lnTo>
                  <a:lnTo>
                    <a:pt x="1610" y="661"/>
                  </a:lnTo>
                  <a:lnTo>
                    <a:pt x="1581" y="661"/>
                  </a:lnTo>
                  <a:lnTo>
                    <a:pt x="1566" y="707"/>
                  </a:lnTo>
                  <a:lnTo>
                    <a:pt x="1581" y="707"/>
                  </a:lnTo>
                  <a:lnTo>
                    <a:pt x="1581" y="738"/>
                  </a:lnTo>
                  <a:lnTo>
                    <a:pt x="1566" y="784"/>
                  </a:lnTo>
                  <a:lnTo>
                    <a:pt x="1551" y="799"/>
                  </a:lnTo>
                  <a:lnTo>
                    <a:pt x="1536" y="799"/>
                  </a:lnTo>
                  <a:lnTo>
                    <a:pt x="1491" y="799"/>
                  </a:lnTo>
                  <a:lnTo>
                    <a:pt x="1476" y="815"/>
                  </a:lnTo>
                  <a:lnTo>
                    <a:pt x="1446" y="815"/>
                  </a:lnTo>
                  <a:lnTo>
                    <a:pt x="1431" y="830"/>
                  </a:lnTo>
                  <a:lnTo>
                    <a:pt x="1357" y="799"/>
                  </a:lnTo>
                  <a:lnTo>
                    <a:pt x="1312" y="815"/>
                  </a:lnTo>
                  <a:lnTo>
                    <a:pt x="1297" y="799"/>
                  </a:lnTo>
                  <a:lnTo>
                    <a:pt x="1238" y="769"/>
                  </a:lnTo>
                  <a:lnTo>
                    <a:pt x="1223" y="815"/>
                  </a:lnTo>
                  <a:lnTo>
                    <a:pt x="1223" y="845"/>
                  </a:lnTo>
                  <a:lnTo>
                    <a:pt x="1178" y="845"/>
                  </a:lnTo>
                  <a:lnTo>
                    <a:pt x="1133" y="845"/>
                  </a:lnTo>
                  <a:lnTo>
                    <a:pt x="1088" y="89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solidFill>
                  <a:prstClr val="black"/>
                </a:solidFill>
              </a:endParaRPr>
            </a:p>
          </p:txBody>
        </p:sp>
        <p:sp>
          <p:nvSpPr>
            <p:cNvPr id="651" name="Freeform 255"/>
            <p:cNvSpPr>
              <a:spLocks/>
            </p:cNvSpPr>
            <p:nvPr/>
          </p:nvSpPr>
          <p:spPr bwMode="auto">
            <a:xfrm>
              <a:off x="2571715" y="1927741"/>
              <a:ext cx="51469" cy="25394"/>
            </a:xfrm>
            <a:custGeom>
              <a:avLst/>
              <a:gdLst>
                <a:gd name="T0" fmla="*/ 0 w 90"/>
                <a:gd name="T1" fmla="*/ 0 h 47"/>
                <a:gd name="T2" fmla="*/ 0 w 90"/>
                <a:gd name="T3" fmla="*/ 0 h 47"/>
                <a:gd name="T4" fmla="*/ 0 w 90"/>
                <a:gd name="T5" fmla="*/ 0 h 47"/>
                <a:gd name="T6" fmla="*/ 0 w 90"/>
                <a:gd name="T7" fmla="*/ 0 h 47"/>
                <a:gd name="T8" fmla="*/ 0 w 90"/>
                <a:gd name="T9" fmla="*/ 0 h 47"/>
                <a:gd name="T10" fmla="*/ 0 w 90"/>
                <a:gd name="T11" fmla="*/ 0 h 47"/>
                <a:gd name="T12" fmla="*/ 0 w 90"/>
                <a:gd name="T13" fmla="*/ 0 h 47"/>
                <a:gd name="T14" fmla="*/ 0 60000 65536"/>
                <a:gd name="T15" fmla="*/ 0 60000 65536"/>
                <a:gd name="T16" fmla="*/ 0 60000 65536"/>
                <a:gd name="T17" fmla="*/ 0 60000 65536"/>
                <a:gd name="T18" fmla="*/ 0 60000 65536"/>
                <a:gd name="T19" fmla="*/ 0 60000 65536"/>
                <a:gd name="T20" fmla="*/ 0 60000 65536"/>
                <a:gd name="T21" fmla="*/ 0 w 90"/>
                <a:gd name="T22" fmla="*/ 0 h 47"/>
                <a:gd name="T23" fmla="*/ 90 w 90"/>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47">
                  <a:moveTo>
                    <a:pt x="30" y="46"/>
                  </a:moveTo>
                  <a:lnTo>
                    <a:pt x="0" y="46"/>
                  </a:lnTo>
                  <a:lnTo>
                    <a:pt x="0" y="0"/>
                  </a:lnTo>
                  <a:lnTo>
                    <a:pt x="89" y="0"/>
                  </a:lnTo>
                  <a:lnTo>
                    <a:pt x="89" y="15"/>
                  </a:lnTo>
                  <a:lnTo>
                    <a:pt x="45" y="15"/>
                  </a:lnTo>
                  <a:lnTo>
                    <a:pt x="30" y="46"/>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solidFill>
                  <a:prstClr val="black"/>
                </a:solidFill>
              </a:endParaRPr>
            </a:p>
          </p:txBody>
        </p:sp>
        <p:sp>
          <p:nvSpPr>
            <p:cNvPr id="652" name="Freeform 256"/>
            <p:cNvSpPr>
              <a:spLocks/>
            </p:cNvSpPr>
            <p:nvPr/>
          </p:nvSpPr>
          <p:spPr bwMode="auto">
            <a:xfrm>
              <a:off x="2440333" y="1958481"/>
              <a:ext cx="18962" cy="32077"/>
            </a:xfrm>
            <a:custGeom>
              <a:avLst/>
              <a:gdLst>
                <a:gd name="T0" fmla="*/ 0 w 31"/>
                <a:gd name="T1" fmla="*/ 0 h 62"/>
                <a:gd name="T2" fmla="*/ 0 w 31"/>
                <a:gd name="T3" fmla="*/ 0 h 62"/>
                <a:gd name="T4" fmla="*/ 0 w 31"/>
                <a:gd name="T5" fmla="*/ 0 h 62"/>
                <a:gd name="T6" fmla="*/ 0 w 31"/>
                <a:gd name="T7" fmla="*/ 0 h 62"/>
                <a:gd name="T8" fmla="*/ 0 w 31"/>
                <a:gd name="T9" fmla="*/ 0 h 62"/>
                <a:gd name="T10" fmla="*/ 0 w 31"/>
                <a:gd name="T11" fmla="*/ 0 h 62"/>
                <a:gd name="T12" fmla="*/ 0 w 31"/>
                <a:gd name="T13" fmla="*/ 0 h 62"/>
                <a:gd name="T14" fmla="*/ 0 w 31"/>
                <a:gd name="T15" fmla="*/ 0 h 62"/>
                <a:gd name="T16" fmla="*/ 0 w 31"/>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62"/>
                <a:gd name="T29" fmla="*/ 31 w 3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62">
                  <a:moveTo>
                    <a:pt x="30" y="31"/>
                  </a:moveTo>
                  <a:lnTo>
                    <a:pt x="30" y="15"/>
                  </a:lnTo>
                  <a:lnTo>
                    <a:pt x="15" y="0"/>
                  </a:lnTo>
                  <a:lnTo>
                    <a:pt x="0" y="15"/>
                  </a:lnTo>
                  <a:lnTo>
                    <a:pt x="0" y="31"/>
                  </a:lnTo>
                  <a:lnTo>
                    <a:pt x="15" y="61"/>
                  </a:lnTo>
                  <a:lnTo>
                    <a:pt x="30" y="61"/>
                  </a:lnTo>
                  <a:lnTo>
                    <a:pt x="30" y="46"/>
                  </a:lnTo>
                  <a:lnTo>
                    <a:pt x="30" y="31"/>
                  </a:lnTo>
                </a:path>
              </a:pathLst>
            </a:custGeom>
            <a:noFill/>
            <a:ln w="3175"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dirty="0">
                <a:solidFill>
                  <a:prstClr val="black"/>
                </a:solidFill>
              </a:endParaRPr>
            </a:p>
          </p:txBody>
        </p:sp>
        <p:sp>
          <p:nvSpPr>
            <p:cNvPr id="653" name="Freeform 257"/>
            <p:cNvSpPr>
              <a:spLocks/>
            </p:cNvSpPr>
            <p:nvPr/>
          </p:nvSpPr>
          <p:spPr bwMode="auto">
            <a:xfrm>
              <a:off x="2294053" y="1517419"/>
              <a:ext cx="78558" cy="77520"/>
            </a:xfrm>
            <a:custGeom>
              <a:avLst/>
              <a:gdLst>
                <a:gd name="T0" fmla="*/ 0 w 134"/>
                <a:gd name="T1" fmla="*/ 0 h 156"/>
                <a:gd name="T2" fmla="*/ 0 w 134"/>
                <a:gd name="T3" fmla="*/ 0 h 156"/>
                <a:gd name="T4" fmla="*/ 0 w 134"/>
                <a:gd name="T5" fmla="*/ 0 h 156"/>
                <a:gd name="T6" fmla="*/ 0 w 134"/>
                <a:gd name="T7" fmla="*/ 0 h 156"/>
                <a:gd name="T8" fmla="*/ 0 w 134"/>
                <a:gd name="T9" fmla="*/ 0 h 156"/>
                <a:gd name="T10" fmla="*/ 0 w 134"/>
                <a:gd name="T11" fmla="*/ 0 h 156"/>
                <a:gd name="T12" fmla="*/ 0 w 134"/>
                <a:gd name="T13" fmla="*/ 0 h 156"/>
                <a:gd name="T14" fmla="*/ 0 w 134"/>
                <a:gd name="T15" fmla="*/ 0 h 156"/>
                <a:gd name="T16" fmla="*/ 0 w 134"/>
                <a:gd name="T17" fmla="*/ 0 h 156"/>
                <a:gd name="T18" fmla="*/ 0 w 134"/>
                <a:gd name="T19" fmla="*/ 0 h 156"/>
                <a:gd name="T20" fmla="*/ 0 w 134"/>
                <a:gd name="T21" fmla="*/ 0 h 156"/>
                <a:gd name="T22" fmla="*/ 0 w 134"/>
                <a:gd name="T23" fmla="*/ 0 h 156"/>
                <a:gd name="T24" fmla="*/ 0 w 134"/>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56"/>
                <a:gd name="T41" fmla="*/ 134 w 134"/>
                <a:gd name="T42" fmla="*/ 156 h 1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56">
                  <a:moveTo>
                    <a:pt x="15" y="155"/>
                  </a:moveTo>
                  <a:lnTo>
                    <a:pt x="15" y="140"/>
                  </a:lnTo>
                  <a:lnTo>
                    <a:pt x="59" y="93"/>
                  </a:lnTo>
                  <a:lnTo>
                    <a:pt x="103" y="47"/>
                  </a:lnTo>
                  <a:lnTo>
                    <a:pt x="133" y="31"/>
                  </a:lnTo>
                  <a:lnTo>
                    <a:pt x="118" y="0"/>
                  </a:lnTo>
                  <a:lnTo>
                    <a:pt x="103" y="0"/>
                  </a:lnTo>
                  <a:lnTo>
                    <a:pt x="89" y="16"/>
                  </a:lnTo>
                  <a:lnTo>
                    <a:pt x="74" y="31"/>
                  </a:lnTo>
                  <a:lnTo>
                    <a:pt x="30" y="62"/>
                  </a:lnTo>
                  <a:lnTo>
                    <a:pt x="0" y="109"/>
                  </a:lnTo>
                  <a:lnTo>
                    <a:pt x="0" y="140"/>
                  </a:lnTo>
                  <a:lnTo>
                    <a:pt x="15" y="15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4" name="Freeform 258"/>
            <p:cNvSpPr>
              <a:spLocks/>
            </p:cNvSpPr>
            <p:nvPr/>
          </p:nvSpPr>
          <p:spPr bwMode="auto">
            <a:xfrm>
              <a:off x="3160899" y="1740623"/>
              <a:ext cx="79912" cy="117616"/>
            </a:xfrm>
            <a:custGeom>
              <a:avLst/>
              <a:gdLst>
                <a:gd name="T0" fmla="*/ 0 w 136"/>
                <a:gd name="T1" fmla="*/ 0 h 231"/>
                <a:gd name="T2" fmla="*/ 0 w 136"/>
                <a:gd name="T3" fmla="*/ 0 h 231"/>
                <a:gd name="T4" fmla="*/ 0 w 136"/>
                <a:gd name="T5" fmla="*/ 0 h 231"/>
                <a:gd name="T6" fmla="*/ 0 w 136"/>
                <a:gd name="T7" fmla="*/ 0 h 231"/>
                <a:gd name="T8" fmla="*/ 0 w 136"/>
                <a:gd name="T9" fmla="*/ 0 h 231"/>
                <a:gd name="T10" fmla="*/ 0 w 136"/>
                <a:gd name="T11" fmla="*/ 0 h 231"/>
                <a:gd name="T12" fmla="*/ 0 w 136"/>
                <a:gd name="T13" fmla="*/ 0 h 231"/>
                <a:gd name="T14" fmla="*/ 0 w 136"/>
                <a:gd name="T15" fmla="*/ 0 h 231"/>
                <a:gd name="T16" fmla="*/ 0 w 136"/>
                <a:gd name="T17" fmla="*/ 0 h 231"/>
                <a:gd name="T18" fmla="*/ 0 w 136"/>
                <a:gd name="T19" fmla="*/ 0 h 231"/>
                <a:gd name="T20" fmla="*/ 0 w 136"/>
                <a:gd name="T21" fmla="*/ 0 h 231"/>
                <a:gd name="T22" fmla="*/ 0 w 136"/>
                <a:gd name="T23" fmla="*/ 0 h 231"/>
                <a:gd name="T24" fmla="*/ 0 w 136"/>
                <a:gd name="T25" fmla="*/ 0 h 231"/>
                <a:gd name="T26" fmla="*/ 0 w 136"/>
                <a:gd name="T27" fmla="*/ 0 h 231"/>
                <a:gd name="T28" fmla="*/ 0 w 136"/>
                <a:gd name="T29" fmla="*/ 0 h 231"/>
                <a:gd name="T30" fmla="*/ 0 w 136"/>
                <a:gd name="T31" fmla="*/ 0 h 2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231"/>
                <a:gd name="T50" fmla="*/ 136 w 136"/>
                <a:gd name="T51" fmla="*/ 231 h 23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231">
                  <a:moveTo>
                    <a:pt x="0" y="0"/>
                  </a:moveTo>
                  <a:lnTo>
                    <a:pt x="30" y="61"/>
                  </a:lnTo>
                  <a:lnTo>
                    <a:pt x="45" y="77"/>
                  </a:lnTo>
                  <a:lnTo>
                    <a:pt x="60" y="153"/>
                  </a:lnTo>
                  <a:lnTo>
                    <a:pt x="75" y="169"/>
                  </a:lnTo>
                  <a:lnTo>
                    <a:pt x="90" y="199"/>
                  </a:lnTo>
                  <a:lnTo>
                    <a:pt x="105" y="230"/>
                  </a:lnTo>
                  <a:lnTo>
                    <a:pt x="105" y="215"/>
                  </a:lnTo>
                  <a:lnTo>
                    <a:pt x="135" y="230"/>
                  </a:lnTo>
                  <a:lnTo>
                    <a:pt x="135" y="215"/>
                  </a:lnTo>
                  <a:lnTo>
                    <a:pt x="105" y="184"/>
                  </a:lnTo>
                  <a:lnTo>
                    <a:pt x="90" y="138"/>
                  </a:lnTo>
                  <a:lnTo>
                    <a:pt x="105" y="153"/>
                  </a:lnTo>
                  <a:lnTo>
                    <a:pt x="90" y="107"/>
                  </a:lnTo>
                  <a:lnTo>
                    <a:pt x="45" y="61"/>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5" name="Freeform 259"/>
            <p:cNvSpPr>
              <a:spLocks/>
            </p:cNvSpPr>
            <p:nvPr/>
          </p:nvSpPr>
          <p:spPr bwMode="auto">
            <a:xfrm>
              <a:off x="2528372" y="1399803"/>
              <a:ext cx="52823" cy="46779"/>
            </a:xfrm>
            <a:custGeom>
              <a:avLst/>
              <a:gdLst>
                <a:gd name="T0" fmla="*/ 0 w 90"/>
                <a:gd name="T1" fmla="*/ 0 h 93"/>
                <a:gd name="T2" fmla="*/ 0 w 90"/>
                <a:gd name="T3" fmla="*/ 0 h 93"/>
                <a:gd name="T4" fmla="*/ 0 w 90"/>
                <a:gd name="T5" fmla="*/ 0 h 93"/>
                <a:gd name="T6" fmla="*/ 0 w 90"/>
                <a:gd name="T7" fmla="*/ 0 h 93"/>
                <a:gd name="T8" fmla="*/ 0 w 90"/>
                <a:gd name="T9" fmla="*/ 0 h 93"/>
                <a:gd name="T10" fmla="*/ 0 w 90"/>
                <a:gd name="T11" fmla="*/ 0 h 93"/>
                <a:gd name="T12" fmla="*/ 0 w 90"/>
                <a:gd name="T13" fmla="*/ 0 h 93"/>
                <a:gd name="T14" fmla="*/ 0 60000 65536"/>
                <a:gd name="T15" fmla="*/ 0 60000 65536"/>
                <a:gd name="T16" fmla="*/ 0 60000 65536"/>
                <a:gd name="T17" fmla="*/ 0 60000 65536"/>
                <a:gd name="T18" fmla="*/ 0 60000 65536"/>
                <a:gd name="T19" fmla="*/ 0 60000 65536"/>
                <a:gd name="T20" fmla="*/ 0 60000 65536"/>
                <a:gd name="T21" fmla="*/ 0 w 90"/>
                <a:gd name="T22" fmla="*/ 0 h 93"/>
                <a:gd name="T23" fmla="*/ 90 w 90"/>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93">
                  <a:moveTo>
                    <a:pt x="74" y="31"/>
                  </a:moveTo>
                  <a:lnTo>
                    <a:pt x="15" y="0"/>
                  </a:lnTo>
                  <a:lnTo>
                    <a:pt x="0" y="31"/>
                  </a:lnTo>
                  <a:lnTo>
                    <a:pt x="30" y="92"/>
                  </a:lnTo>
                  <a:lnTo>
                    <a:pt x="74" y="77"/>
                  </a:lnTo>
                  <a:lnTo>
                    <a:pt x="89" y="31"/>
                  </a:lnTo>
                  <a:lnTo>
                    <a:pt x="74"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6" name="Freeform 260"/>
            <p:cNvSpPr>
              <a:spLocks/>
            </p:cNvSpPr>
            <p:nvPr/>
          </p:nvSpPr>
          <p:spPr bwMode="auto">
            <a:xfrm>
              <a:off x="2276445" y="1601622"/>
              <a:ext cx="52823" cy="40097"/>
            </a:xfrm>
            <a:custGeom>
              <a:avLst/>
              <a:gdLst>
                <a:gd name="T0" fmla="*/ 0 w 91"/>
                <a:gd name="T1" fmla="*/ 0 h 78"/>
                <a:gd name="T2" fmla="*/ 0 w 91"/>
                <a:gd name="T3" fmla="*/ 0 h 78"/>
                <a:gd name="T4" fmla="*/ 0 w 91"/>
                <a:gd name="T5" fmla="*/ 0 h 78"/>
                <a:gd name="T6" fmla="*/ 0 w 91"/>
                <a:gd name="T7" fmla="*/ 0 h 78"/>
                <a:gd name="T8" fmla="*/ 0 w 91"/>
                <a:gd name="T9" fmla="*/ 0 h 78"/>
                <a:gd name="T10" fmla="*/ 0 w 91"/>
                <a:gd name="T11" fmla="*/ 0 h 78"/>
                <a:gd name="T12" fmla="*/ 0 w 91"/>
                <a:gd name="T13" fmla="*/ 0 h 78"/>
                <a:gd name="T14" fmla="*/ 0 w 91"/>
                <a:gd name="T15" fmla="*/ 0 h 78"/>
                <a:gd name="T16" fmla="*/ 0 w 91"/>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78"/>
                <a:gd name="T29" fmla="*/ 91 w 91"/>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78">
                  <a:moveTo>
                    <a:pt x="45" y="0"/>
                  </a:moveTo>
                  <a:lnTo>
                    <a:pt x="15" y="0"/>
                  </a:lnTo>
                  <a:lnTo>
                    <a:pt x="0" y="31"/>
                  </a:lnTo>
                  <a:lnTo>
                    <a:pt x="15" y="62"/>
                  </a:lnTo>
                  <a:lnTo>
                    <a:pt x="30" y="62"/>
                  </a:lnTo>
                  <a:lnTo>
                    <a:pt x="45" y="77"/>
                  </a:lnTo>
                  <a:lnTo>
                    <a:pt x="90" y="62"/>
                  </a:lnTo>
                  <a:lnTo>
                    <a:pt x="45" y="31"/>
                  </a:lnTo>
                  <a:lnTo>
                    <a:pt x="4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7" name="Freeform 261"/>
            <p:cNvSpPr>
              <a:spLocks/>
            </p:cNvSpPr>
            <p:nvPr/>
          </p:nvSpPr>
          <p:spPr bwMode="auto">
            <a:xfrm>
              <a:off x="2587968" y="1415842"/>
              <a:ext cx="28443" cy="30741"/>
            </a:xfrm>
            <a:custGeom>
              <a:avLst/>
              <a:gdLst>
                <a:gd name="T0" fmla="*/ 0 w 47"/>
                <a:gd name="T1" fmla="*/ 0 h 62"/>
                <a:gd name="T2" fmla="*/ 0 w 47"/>
                <a:gd name="T3" fmla="*/ 0 h 62"/>
                <a:gd name="T4" fmla="*/ 0 w 47"/>
                <a:gd name="T5" fmla="*/ 0 h 62"/>
                <a:gd name="T6" fmla="*/ 0 w 47"/>
                <a:gd name="T7" fmla="*/ 0 h 62"/>
                <a:gd name="T8" fmla="*/ 0 w 47"/>
                <a:gd name="T9" fmla="*/ 0 h 62"/>
                <a:gd name="T10" fmla="*/ 0 w 47"/>
                <a:gd name="T11" fmla="*/ 0 h 62"/>
                <a:gd name="T12" fmla="*/ 0 60000 65536"/>
                <a:gd name="T13" fmla="*/ 0 60000 65536"/>
                <a:gd name="T14" fmla="*/ 0 60000 65536"/>
                <a:gd name="T15" fmla="*/ 0 60000 65536"/>
                <a:gd name="T16" fmla="*/ 0 60000 65536"/>
                <a:gd name="T17" fmla="*/ 0 60000 65536"/>
                <a:gd name="T18" fmla="*/ 0 w 47"/>
                <a:gd name="T19" fmla="*/ 0 h 62"/>
                <a:gd name="T20" fmla="*/ 47 w 47"/>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7" h="62">
                  <a:moveTo>
                    <a:pt x="0" y="0"/>
                  </a:moveTo>
                  <a:lnTo>
                    <a:pt x="0" y="46"/>
                  </a:lnTo>
                  <a:lnTo>
                    <a:pt x="15" y="61"/>
                  </a:lnTo>
                  <a:lnTo>
                    <a:pt x="46" y="31"/>
                  </a:lnTo>
                  <a:lnTo>
                    <a:pt x="30" y="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8" name="Freeform 262"/>
            <p:cNvSpPr>
              <a:spLocks/>
            </p:cNvSpPr>
            <p:nvPr/>
          </p:nvSpPr>
          <p:spPr bwMode="auto">
            <a:xfrm>
              <a:off x="2936061" y="1430544"/>
              <a:ext cx="25734" cy="16039"/>
            </a:xfrm>
            <a:custGeom>
              <a:avLst/>
              <a:gdLst>
                <a:gd name="T0" fmla="*/ 0 w 45"/>
                <a:gd name="T1" fmla="*/ 0 h 32"/>
                <a:gd name="T2" fmla="*/ 0 w 45"/>
                <a:gd name="T3" fmla="*/ 0 h 32"/>
                <a:gd name="T4" fmla="*/ 0 w 45"/>
                <a:gd name="T5" fmla="*/ 0 h 32"/>
                <a:gd name="T6" fmla="*/ 0 w 45"/>
                <a:gd name="T7" fmla="*/ 0 h 32"/>
                <a:gd name="T8" fmla="*/ 0 w 45"/>
                <a:gd name="T9" fmla="*/ 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0" y="0"/>
                  </a:moveTo>
                  <a:lnTo>
                    <a:pt x="44" y="16"/>
                  </a:lnTo>
                  <a:lnTo>
                    <a:pt x="44" y="31"/>
                  </a:lnTo>
                  <a:lnTo>
                    <a:pt x="0" y="16"/>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59" name="Freeform 263"/>
            <p:cNvSpPr>
              <a:spLocks/>
            </p:cNvSpPr>
            <p:nvPr/>
          </p:nvSpPr>
          <p:spPr bwMode="auto">
            <a:xfrm>
              <a:off x="3274672" y="1438563"/>
              <a:ext cx="27089" cy="16039"/>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0" y="0"/>
                  </a:moveTo>
                  <a:lnTo>
                    <a:pt x="0" y="30"/>
                  </a:lnTo>
                  <a:lnTo>
                    <a:pt x="30" y="15"/>
                  </a:lnTo>
                  <a:lnTo>
                    <a:pt x="45" y="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60" name="Freeform 264"/>
            <p:cNvSpPr>
              <a:spLocks/>
            </p:cNvSpPr>
            <p:nvPr/>
          </p:nvSpPr>
          <p:spPr bwMode="auto">
            <a:xfrm>
              <a:off x="2902199" y="1430544"/>
              <a:ext cx="17608" cy="24058"/>
            </a:xfrm>
            <a:custGeom>
              <a:avLst/>
              <a:gdLst>
                <a:gd name="T0" fmla="*/ 0 w 30"/>
                <a:gd name="T1" fmla="*/ 0 h 47"/>
                <a:gd name="T2" fmla="*/ 0 w 30"/>
                <a:gd name="T3" fmla="*/ 0 h 47"/>
                <a:gd name="T4" fmla="*/ 0 w 30"/>
                <a:gd name="T5" fmla="*/ 0 h 47"/>
                <a:gd name="T6" fmla="*/ 0 w 30"/>
                <a:gd name="T7" fmla="*/ 0 h 47"/>
                <a:gd name="T8" fmla="*/ 0 w 30"/>
                <a:gd name="T9" fmla="*/ 0 h 47"/>
                <a:gd name="T10" fmla="*/ 0 60000 65536"/>
                <a:gd name="T11" fmla="*/ 0 60000 65536"/>
                <a:gd name="T12" fmla="*/ 0 60000 65536"/>
                <a:gd name="T13" fmla="*/ 0 60000 65536"/>
                <a:gd name="T14" fmla="*/ 0 60000 65536"/>
                <a:gd name="T15" fmla="*/ 0 w 30"/>
                <a:gd name="T16" fmla="*/ 0 h 47"/>
                <a:gd name="T17" fmla="*/ 30 w 30"/>
                <a:gd name="T18" fmla="*/ 47 h 47"/>
              </a:gdLst>
              <a:ahLst/>
              <a:cxnLst>
                <a:cxn ang="T10">
                  <a:pos x="T0" y="T1"/>
                </a:cxn>
                <a:cxn ang="T11">
                  <a:pos x="T2" y="T3"/>
                </a:cxn>
                <a:cxn ang="T12">
                  <a:pos x="T4" y="T5"/>
                </a:cxn>
                <a:cxn ang="T13">
                  <a:pos x="T6" y="T7"/>
                </a:cxn>
                <a:cxn ang="T14">
                  <a:pos x="T8" y="T9"/>
                </a:cxn>
              </a:cxnLst>
              <a:rect l="T15" t="T16" r="T17" b="T18"/>
              <a:pathLst>
                <a:path w="30" h="47">
                  <a:moveTo>
                    <a:pt x="0" y="0"/>
                  </a:moveTo>
                  <a:lnTo>
                    <a:pt x="0" y="31"/>
                  </a:lnTo>
                  <a:lnTo>
                    <a:pt x="29" y="46"/>
                  </a:lnTo>
                  <a:lnTo>
                    <a:pt x="29" y="15"/>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61" name="Freeform 265"/>
            <p:cNvSpPr>
              <a:spLocks/>
            </p:cNvSpPr>
            <p:nvPr/>
          </p:nvSpPr>
          <p:spPr bwMode="auto">
            <a:xfrm>
              <a:off x="2337396" y="1633699"/>
              <a:ext cx="17608" cy="14702"/>
            </a:xfrm>
            <a:custGeom>
              <a:avLst/>
              <a:gdLst>
                <a:gd name="T0" fmla="*/ 0 w 30"/>
                <a:gd name="T1" fmla="*/ 0 h 32"/>
                <a:gd name="T2" fmla="*/ 0 w 30"/>
                <a:gd name="T3" fmla="*/ 0 h 32"/>
                <a:gd name="T4" fmla="*/ 0 w 30"/>
                <a:gd name="T5" fmla="*/ 0 h 32"/>
                <a:gd name="T6" fmla="*/ 0 w 30"/>
                <a:gd name="T7" fmla="*/ 0 h 32"/>
                <a:gd name="T8" fmla="*/ 0 w 30"/>
                <a:gd name="T9" fmla="*/ 0 h 32"/>
                <a:gd name="T10" fmla="*/ 0 60000 65536"/>
                <a:gd name="T11" fmla="*/ 0 60000 65536"/>
                <a:gd name="T12" fmla="*/ 0 60000 65536"/>
                <a:gd name="T13" fmla="*/ 0 60000 65536"/>
                <a:gd name="T14" fmla="*/ 0 60000 65536"/>
                <a:gd name="T15" fmla="*/ 0 w 30"/>
                <a:gd name="T16" fmla="*/ 0 h 32"/>
                <a:gd name="T17" fmla="*/ 30 w 30"/>
                <a:gd name="T18" fmla="*/ 32 h 32"/>
              </a:gdLst>
              <a:ahLst/>
              <a:cxnLst>
                <a:cxn ang="T10">
                  <a:pos x="T0" y="T1"/>
                </a:cxn>
                <a:cxn ang="T11">
                  <a:pos x="T2" y="T3"/>
                </a:cxn>
                <a:cxn ang="T12">
                  <a:pos x="T4" y="T5"/>
                </a:cxn>
                <a:cxn ang="T13">
                  <a:pos x="T6" y="T7"/>
                </a:cxn>
                <a:cxn ang="T14">
                  <a:pos x="T8" y="T9"/>
                </a:cxn>
              </a:cxnLst>
              <a:rect l="T15" t="T16" r="T17" b="T18"/>
              <a:pathLst>
                <a:path w="30" h="32">
                  <a:moveTo>
                    <a:pt x="0" y="0"/>
                  </a:moveTo>
                  <a:lnTo>
                    <a:pt x="29" y="16"/>
                  </a:lnTo>
                  <a:lnTo>
                    <a:pt x="15" y="31"/>
                  </a:lnTo>
                  <a:lnTo>
                    <a:pt x="0" y="31"/>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62" name="Freeform 266"/>
            <p:cNvSpPr>
              <a:spLocks/>
            </p:cNvSpPr>
            <p:nvPr/>
          </p:nvSpPr>
          <p:spPr bwMode="auto">
            <a:xfrm>
              <a:off x="3353230" y="1679142"/>
              <a:ext cx="25734" cy="9356"/>
            </a:xfrm>
            <a:custGeom>
              <a:avLst/>
              <a:gdLst>
                <a:gd name="T0" fmla="*/ 0 w 45"/>
                <a:gd name="T1" fmla="*/ 0 h 17"/>
                <a:gd name="T2" fmla="*/ 0 w 45"/>
                <a:gd name="T3" fmla="*/ 0 h 17"/>
                <a:gd name="T4" fmla="*/ 0 w 45"/>
                <a:gd name="T5" fmla="*/ 0 h 17"/>
                <a:gd name="T6" fmla="*/ 0 w 45"/>
                <a:gd name="T7" fmla="*/ 0 h 17"/>
                <a:gd name="T8" fmla="*/ 0 60000 65536"/>
                <a:gd name="T9" fmla="*/ 0 60000 65536"/>
                <a:gd name="T10" fmla="*/ 0 60000 65536"/>
                <a:gd name="T11" fmla="*/ 0 60000 65536"/>
                <a:gd name="T12" fmla="*/ 0 w 45"/>
                <a:gd name="T13" fmla="*/ 0 h 17"/>
                <a:gd name="T14" fmla="*/ 45 w 45"/>
                <a:gd name="T15" fmla="*/ 17 h 17"/>
              </a:gdLst>
              <a:ahLst/>
              <a:cxnLst>
                <a:cxn ang="T8">
                  <a:pos x="T0" y="T1"/>
                </a:cxn>
                <a:cxn ang="T9">
                  <a:pos x="T2" y="T3"/>
                </a:cxn>
                <a:cxn ang="T10">
                  <a:pos x="T4" y="T5"/>
                </a:cxn>
                <a:cxn ang="T11">
                  <a:pos x="T6" y="T7"/>
                </a:cxn>
              </a:cxnLst>
              <a:rect l="T12" t="T13" r="T14" b="T15"/>
              <a:pathLst>
                <a:path w="45" h="17">
                  <a:moveTo>
                    <a:pt x="14" y="0"/>
                  </a:moveTo>
                  <a:lnTo>
                    <a:pt x="0" y="0"/>
                  </a:lnTo>
                  <a:lnTo>
                    <a:pt x="44" y="16"/>
                  </a:lnTo>
                  <a:lnTo>
                    <a:pt x="14"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63" name="Line 267"/>
            <p:cNvSpPr>
              <a:spLocks noChangeShapeType="1"/>
            </p:cNvSpPr>
            <p:nvPr/>
          </p:nvSpPr>
          <p:spPr bwMode="auto">
            <a:xfrm>
              <a:off x="3439914" y="1703200"/>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64" name="Line 268"/>
            <p:cNvSpPr>
              <a:spLocks noChangeShapeType="1"/>
            </p:cNvSpPr>
            <p:nvPr/>
          </p:nvSpPr>
          <p:spPr bwMode="auto">
            <a:xfrm>
              <a:off x="2615057" y="2052040"/>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65" name="Line 269"/>
            <p:cNvSpPr>
              <a:spLocks noChangeShapeType="1"/>
            </p:cNvSpPr>
            <p:nvPr/>
          </p:nvSpPr>
          <p:spPr bwMode="auto">
            <a:xfrm>
              <a:off x="2605576" y="2060059"/>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66" name="Line 270"/>
            <p:cNvSpPr>
              <a:spLocks noChangeShapeType="1"/>
            </p:cNvSpPr>
            <p:nvPr/>
          </p:nvSpPr>
          <p:spPr bwMode="auto">
            <a:xfrm>
              <a:off x="2605576" y="206005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67" name="Line 271"/>
            <p:cNvSpPr>
              <a:spLocks noChangeShapeType="1"/>
            </p:cNvSpPr>
            <p:nvPr/>
          </p:nvSpPr>
          <p:spPr bwMode="auto">
            <a:xfrm flipH="1">
              <a:off x="2598804" y="2068078"/>
              <a:ext cx="6772"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68" name="Line 272"/>
            <p:cNvSpPr>
              <a:spLocks noChangeShapeType="1"/>
            </p:cNvSpPr>
            <p:nvPr/>
          </p:nvSpPr>
          <p:spPr bwMode="auto">
            <a:xfrm>
              <a:off x="2598804" y="2068078"/>
              <a:ext cx="6772"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69" name="Line 273"/>
            <p:cNvSpPr>
              <a:spLocks noChangeShapeType="1"/>
            </p:cNvSpPr>
            <p:nvPr/>
          </p:nvSpPr>
          <p:spPr bwMode="auto">
            <a:xfrm>
              <a:off x="2605576"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0" name="Line 274"/>
            <p:cNvSpPr>
              <a:spLocks noChangeShapeType="1"/>
            </p:cNvSpPr>
            <p:nvPr/>
          </p:nvSpPr>
          <p:spPr bwMode="auto">
            <a:xfrm>
              <a:off x="2615057" y="207609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1" name="Line 275"/>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2" name="Line 276"/>
            <p:cNvSpPr>
              <a:spLocks noChangeShapeType="1"/>
            </p:cNvSpPr>
            <p:nvPr/>
          </p:nvSpPr>
          <p:spPr bwMode="auto">
            <a:xfrm>
              <a:off x="2615057"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3" name="Line 277"/>
            <p:cNvSpPr>
              <a:spLocks noChangeShapeType="1"/>
            </p:cNvSpPr>
            <p:nvPr/>
          </p:nvSpPr>
          <p:spPr bwMode="auto">
            <a:xfrm>
              <a:off x="2623184" y="2084117"/>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4" name="Line 278"/>
            <p:cNvSpPr>
              <a:spLocks noChangeShapeType="1"/>
            </p:cNvSpPr>
            <p:nvPr/>
          </p:nvSpPr>
          <p:spPr bwMode="auto">
            <a:xfrm>
              <a:off x="2640791" y="20760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5" name="Line 279"/>
            <p:cNvSpPr>
              <a:spLocks noChangeShapeType="1"/>
            </p:cNvSpPr>
            <p:nvPr/>
          </p:nvSpPr>
          <p:spPr bwMode="auto">
            <a:xfrm flipV="1">
              <a:off x="2640791" y="2068078"/>
              <a:ext cx="9481"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76" name="Freeform 280"/>
            <p:cNvSpPr>
              <a:spLocks/>
            </p:cNvSpPr>
            <p:nvPr/>
          </p:nvSpPr>
          <p:spPr bwMode="auto">
            <a:xfrm>
              <a:off x="2701741" y="1842201"/>
              <a:ext cx="304750" cy="132319"/>
            </a:xfrm>
            <a:custGeom>
              <a:avLst/>
              <a:gdLst>
                <a:gd name="T0" fmla="*/ 0 w 523"/>
                <a:gd name="T1" fmla="*/ 0 h 262"/>
                <a:gd name="T2" fmla="*/ 0 w 523"/>
                <a:gd name="T3" fmla="*/ 0 h 262"/>
                <a:gd name="T4" fmla="*/ 0 w 523"/>
                <a:gd name="T5" fmla="*/ 0 h 262"/>
                <a:gd name="T6" fmla="*/ 0 w 523"/>
                <a:gd name="T7" fmla="*/ 0 h 262"/>
                <a:gd name="T8" fmla="*/ 0 w 523"/>
                <a:gd name="T9" fmla="*/ 0 h 262"/>
                <a:gd name="T10" fmla="*/ 0 w 523"/>
                <a:gd name="T11" fmla="*/ 0 h 262"/>
                <a:gd name="T12" fmla="*/ 0 w 523"/>
                <a:gd name="T13" fmla="*/ 0 h 262"/>
                <a:gd name="T14" fmla="*/ 0 w 523"/>
                <a:gd name="T15" fmla="*/ 0 h 262"/>
                <a:gd name="T16" fmla="*/ 0 w 523"/>
                <a:gd name="T17" fmla="*/ 0 h 262"/>
                <a:gd name="T18" fmla="*/ 0 w 523"/>
                <a:gd name="T19" fmla="*/ 0 h 262"/>
                <a:gd name="T20" fmla="*/ 0 w 523"/>
                <a:gd name="T21" fmla="*/ 0 h 262"/>
                <a:gd name="T22" fmla="*/ 0 w 523"/>
                <a:gd name="T23" fmla="*/ 0 h 262"/>
                <a:gd name="T24" fmla="*/ 0 w 523"/>
                <a:gd name="T25" fmla="*/ 0 h 262"/>
                <a:gd name="T26" fmla="*/ 0 w 523"/>
                <a:gd name="T27" fmla="*/ 0 h 262"/>
                <a:gd name="T28" fmla="*/ 0 w 523"/>
                <a:gd name="T29" fmla="*/ 0 h 262"/>
                <a:gd name="T30" fmla="*/ 0 w 523"/>
                <a:gd name="T31" fmla="*/ 0 h 262"/>
                <a:gd name="T32" fmla="*/ 0 w 523"/>
                <a:gd name="T33" fmla="*/ 0 h 262"/>
                <a:gd name="T34" fmla="*/ 0 w 523"/>
                <a:gd name="T35" fmla="*/ 0 h 262"/>
                <a:gd name="T36" fmla="*/ 0 w 523"/>
                <a:gd name="T37" fmla="*/ 0 h 262"/>
                <a:gd name="T38" fmla="*/ 0 w 523"/>
                <a:gd name="T39" fmla="*/ 0 h 262"/>
                <a:gd name="T40" fmla="*/ 0 w 523"/>
                <a:gd name="T41" fmla="*/ 0 h 262"/>
                <a:gd name="T42" fmla="*/ 0 w 523"/>
                <a:gd name="T43" fmla="*/ 0 h 262"/>
                <a:gd name="T44" fmla="*/ 0 w 523"/>
                <a:gd name="T45" fmla="*/ 0 h 262"/>
                <a:gd name="T46" fmla="*/ 0 w 523"/>
                <a:gd name="T47" fmla="*/ 0 h 262"/>
                <a:gd name="T48" fmla="*/ 0 w 523"/>
                <a:gd name="T49" fmla="*/ 0 h 262"/>
                <a:gd name="T50" fmla="*/ 0 w 523"/>
                <a:gd name="T51" fmla="*/ 0 h 262"/>
                <a:gd name="T52" fmla="*/ 0 w 523"/>
                <a:gd name="T53" fmla="*/ 0 h 262"/>
                <a:gd name="T54" fmla="*/ 0 w 523"/>
                <a:gd name="T55" fmla="*/ 0 h 262"/>
                <a:gd name="T56" fmla="*/ 0 w 523"/>
                <a:gd name="T57" fmla="*/ 0 h 262"/>
                <a:gd name="T58" fmla="*/ 0 w 523"/>
                <a:gd name="T59" fmla="*/ 0 h 262"/>
                <a:gd name="T60" fmla="*/ 0 w 523"/>
                <a:gd name="T61" fmla="*/ 0 h 262"/>
                <a:gd name="T62" fmla="*/ 0 w 523"/>
                <a:gd name="T63" fmla="*/ 0 h 262"/>
                <a:gd name="T64" fmla="*/ 0 w 523"/>
                <a:gd name="T65" fmla="*/ 0 h 262"/>
                <a:gd name="T66" fmla="*/ 0 w 523"/>
                <a:gd name="T67" fmla="*/ 0 h 262"/>
                <a:gd name="T68" fmla="*/ 0 w 523"/>
                <a:gd name="T69" fmla="*/ 0 h 262"/>
                <a:gd name="T70" fmla="*/ 0 w 523"/>
                <a:gd name="T71" fmla="*/ 0 h 262"/>
                <a:gd name="T72" fmla="*/ 0 w 523"/>
                <a:gd name="T73" fmla="*/ 0 h 2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23"/>
                <a:gd name="T112" fmla="*/ 0 h 262"/>
                <a:gd name="T113" fmla="*/ 523 w 523"/>
                <a:gd name="T114" fmla="*/ 262 h 2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23" h="262">
                  <a:moveTo>
                    <a:pt x="447" y="31"/>
                  </a:moveTo>
                  <a:lnTo>
                    <a:pt x="403" y="31"/>
                  </a:lnTo>
                  <a:lnTo>
                    <a:pt x="388" y="46"/>
                  </a:lnTo>
                  <a:lnTo>
                    <a:pt x="358" y="46"/>
                  </a:lnTo>
                  <a:lnTo>
                    <a:pt x="343" y="61"/>
                  </a:lnTo>
                  <a:lnTo>
                    <a:pt x="268" y="31"/>
                  </a:lnTo>
                  <a:lnTo>
                    <a:pt x="224" y="46"/>
                  </a:lnTo>
                  <a:lnTo>
                    <a:pt x="209" y="31"/>
                  </a:lnTo>
                  <a:lnTo>
                    <a:pt x="149" y="0"/>
                  </a:lnTo>
                  <a:lnTo>
                    <a:pt x="134" y="46"/>
                  </a:lnTo>
                  <a:lnTo>
                    <a:pt x="134" y="77"/>
                  </a:lnTo>
                  <a:lnTo>
                    <a:pt x="89" y="77"/>
                  </a:lnTo>
                  <a:lnTo>
                    <a:pt x="45" y="77"/>
                  </a:lnTo>
                  <a:lnTo>
                    <a:pt x="0" y="123"/>
                  </a:lnTo>
                  <a:lnTo>
                    <a:pt x="15" y="138"/>
                  </a:lnTo>
                  <a:lnTo>
                    <a:pt x="30" y="154"/>
                  </a:lnTo>
                  <a:lnTo>
                    <a:pt x="60" y="154"/>
                  </a:lnTo>
                  <a:lnTo>
                    <a:pt x="75" y="184"/>
                  </a:lnTo>
                  <a:lnTo>
                    <a:pt x="75" y="200"/>
                  </a:lnTo>
                  <a:lnTo>
                    <a:pt x="164" y="230"/>
                  </a:lnTo>
                  <a:lnTo>
                    <a:pt x="179" y="261"/>
                  </a:lnTo>
                  <a:lnTo>
                    <a:pt x="239" y="230"/>
                  </a:lnTo>
                  <a:lnTo>
                    <a:pt x="254" y="246"/>
                  </a:lnTo>
                  <a:lnTo>
                    <a:pt x="268" y="261"/>
                  </a:lnTo>
                  <a:lnTo>
                    <a:pt x="343" y="261"/>
                  </a:lnTo>
                  <a:lnTo>
                    <a:pt x="358" y="246"/>
                  </a:lnTo>
                  <a:lnTo>
                    <a:pt x="403" y="230"/>
                  </a:lnTo>
                  <a:lnTo>
                    <a:pt x="418" y="200"/>
                  </a:lnTo>
                  <a:lnTo>
                    <a:pt x="403" y="184"/>
                  </a:lnTo>
                  <a:lnTo>
                    <a:pt x="433" y="154"/>
                  </a:lnTo>
                  <a:lnTo>
                    <a:pt x="447" y="154"/>
                  </a:lnTo>
                  <a:lnTo>
                    <a:pt x="477" y="138"/>
                  </a:lnTo>
                  <a:lnTo>
                    <a:pt x="492" y="107"/>
                  </a:lnTo>
                  <a:lnTo>
                    <a:pt x="522" y="92"/>
                  </a:lnTo>
                  <a:lnTo>
                    <a:pt x="492" y="61"/>
                  </a:lnTo>
                  <a:lnTo>
                    <a:pt x="462" y="61"/>
                  </a:lnTo>
                  <a:lnTo>
                    <a:pt x="447"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77" name="Freeform 281"/>
            <p:cNvSpPr>
              <a:spLocks/>
            </p:cNvSpPr>
            <p:nvPr/>
          </p:nvSpPr>
          <p:spPr bwMode="auto">
            <a:xfrm>
              <a:off x="2598804" y="1788739"/>
              <a:ext cx="545842" cy="443735"/>
            </a:xfrm>
            <a:custGeom>
              <a:avLst/>
              <a:gdLst>
                <a:gd name="T0" fmla="*/ 0 w 941"/>
                <a:gd name="T1" fmla="*/ 0 h 877"/>
                <a:gd name="T2" fmla="*/ 0 w 941"/>
                <a:gd name="T3" fmla="*/ 0 h 877"/>
                <a:gd name="T4" fmla="*/ 0 w 941"/>
                <a:gd name="T5" fmla="*/ 0 h 877"/>
                <a:gd name="T6" fmla="*/ 0 w 941"/>
                <a:gd name="T7" fmla="*/ 0 h 877"/>
                <a:gd name="T8" fmla="*/ 0 w 941"/>
                <a:gd name="T9" fmla="*/ 0 h 877"/>
                <a:gd name="T10" fmla="*/ 0 w 941"/>
                <a:gd name="T11" fmla="*/ 0 h 877"/>
                <a:gd name="T12" fmla="*/ 0 w 941"/>
                <a:gd name="T13" fmla="*/ 0 h 877"/>
                <a:gd name="T14" fmla="*/ 0 w 941"/>
                <a:gd name="T15" fmla="*/ 0 h 877"/>
                <a:gd name="T16" fmla="*/ 0 w 941"/>
                <a:gd name="T17" fmla="*/ 0 h 877"/>
                <a:gd name="T18" fmla="*/ 0 w 941"/>
                <a:gd name="T19" fmla="*/ 0 h 877"/>
                <a:gd name="T20" fmla="*/ 0 w 941"/>
                <a:gd name="T21" fmla="*/ 0 h 877"/>
                <a:gd name="T22" fmla="*/ 0 w 941"/>
                <a:gd name="T23" fmla="*/ 0 h 877"/>
                <a:gd name="T24" fmla="*/ 0 w 941"/>
                <a:gd name="T25" fmla="*/ 0 h 877"/>
                <a:gd name="T26" fmla="*/ 0 w 941"/>
                <a:gd name="T27" fmla="*/ 0 h 877"/>
                <a:gd name="T28" fmla="*/ 0 w 941"/>
                <a:gd name="T29" fmla="*/ 0 h 877"/>
                <a:gd name="T30" fmla="*/ 0 w 941"/>
                <a:gd name="T31" fmla="*/ 0 h 877"/>
                <a:gd name="T32" fmla="*/ 0 w 941"/>
                <a:gd name="T33" fmla="*/ 0 h 877"/>
                <a:gd name="T34" fmla="*/ 0 w 941"/>
                <a:gd name="T35" fmla="*/ 0 h 877"/>
                <a:gd name="T36" fmla="*/ 0 w 941"/>
                <a:gd name="T37" fmla="*/ 0 h 877"/>
                <a:gd name="T38" fmla="*/ 0 w 941"/>
                <a:gd name="T39" fmla="*/ 0 h 877"/>
                <a:gd name="T40" fmla="*/ 0 w 941"/>
                <a:gd name="T41" fmla="*/ 0 h 877"/>
                <a:gd name="T42" fmla="*/ 0 w 941"/>
                <a:gd name="T43" fmla="*/ 0 h 877"/>
                <a:gd name="T44" fmla="*/ 0 w 941"/>
                <a:gd name="T45" fmla="*/ 0 h 877"/>
                <a:gd name="T46" fmla="*/ 0 w 941"/>
                <a:gd name="T47" fmla="*/ 0 h 877"/>
                <a:gd name="T48" fmla="*/ 0 w 941"/>
                <a:gd name="T49" fmla="*/ 0 h 877"/>
                <a:gd name="T50" fmla="*/ 0 w 941"/>
                <a:gd name="T51" fmla="*/ 0 h 877"/>
                <a:gd name="T52" fmla="*/ 0 w 941"/>
                <a:gd name="T53" fmla="*/ 0 h 877"/>
                <a:gd name="T54" fmla="*/ 0 w 941"/>
                <a:gd name="T55" fmla="*/ 0 h 877"/>
                <a:gd name="T56" fmla="*/ 0 w 941"/>
                <a:gd name="T57" fmla="*/ 0 h 877"/>
                <a:gd name="T58" fmla="*/ 0 w 941"/>
                <a:gd name="T59" fmla="*/ 0 h 877"/>
                <a:gd name="T60" fmla="*/ 0 w 941"/>
                <a:gd name="T61" fmla="*/ 0 h 877"/>
                <a:gd name="T62" fmla="*/ 0 w 941"/>
                <a:gd name="T63" fmla="*/ 0 h 877"/>
                <a:gd name="T64" fmla="*/ 0 w 941"/>
                <a:gd name="T65" fmla="*/ 0 h 877"/>
                <a:gd name="T66" fmla="*/ 0 w 941"/>
                <a:gd name="T67" fmla="*/ 0 h 877"/>
                <a:gd name="T68" fmla="*/ 0 w 941"/>
                <a:gd name="T69" fmla="*/ 0 h 877"/>
                <a:gd name="T70" fmla="*/ 0 w 941"/>
                <a:gd name="T71" fmla="*/ 0 h 877"/>
                <a:gd name="T72" fmla="*/ 0 w 941"/>
                <a:gd name="T73" fmla="*/ 0 h 877"/>
                <a:gd name="T74" fmla="*/ 0 w 941"/>
                <a:gd name="T75" fmla="*/ 0 h 877"/>
                <a:gd name="T76" fmla="*/ 0 w 941"/>
                <a:gd name="T77" fmla="*/ 0 h 877"/>
                <a:gd name="T78" fmla="*/ 0 w 941"/>
                <a:gd name="T79" fmla="*/ 0 h 877"/>
                <a:gd name="T80" fmla="*/ 0 w 941"/>
                <a:gd name="T81" fmla="*/ 0 h 877"/>
                <a:gd name="T82" fmla="*/ 0 w 941"/>
                <a:gd name="T83" fmla="*/ 0 h 877"/>
                <a:gd name="T84" fmla="*/ 0 w 941"/>
                <a:gd name="T85" fmla="*/ 0 h 877"/>
                <a:gd name="T86" fmla="*/ 0 w 941"/>
                <a:gd name="T87" fmla="*/ 0 h 877"/>
                <a:gd name="T88" fmla="*/ 0 w 941"/>
                <a:gd name="T89" fmla="*/ 0 h 877"/>
                <a:gd name="T90" fmla="*/ 0 w 941"/>
                <a:gd name="T91" fmla="*/ 0 h 877"/>
                <a:gd name="T92" fmla="*/ 0 w 941"/>
                <a:gd name="T93" fmla="*/ 0 h 877"/>
                <a:gd name="T94" fmla="*/ 0 w 941"/>
                <a:gd name="T95" fmla="*/ 0 h 877"/>
                <a:gd name="T96" fmla="*/ 0 w 941"/>
                <a:gd name="T97" fmla="*/ 0 h 877"/>
                <a:gd name="T98" fmla="*/ 0 w 941"/>
                <a:gd name="T99" fmla="*/ 0 h 877"/>
                <a:gd name="T100" fmla="*/ 0 w 941"/>
                <a:gd name="T101" fmla="*/ 0 h 877"/>
                <a:gd name="T102" fmla="*/ 0 w 941"/>
                <a:gd name="T103" fmla="*/ 0 h 877"/>
                <a:gd name="T104" fmla="*/ 0 w 941"/>
                <a:gd name="T105" fmla="*/ 0 h 877"/>
                <a:gd name="T106" fmla="*/ 0 w 941"/>
                <a:gd name="T107" fmla="*/ 0 h 877"/>
                <a:gd name="T108" fmla="*/ 0 w 941"/>
                <a:gd name="T109" fmla="*/ 0 h 877"/>
                <a:gd name="T110" fmla="*/ 0 w 941"/>
                <a:gd name="T111" fmla="*/ 0 h 877"/>
                <a:gd name="T112" fmla="*/ 0 w 941"/>
                <a:gd name="T113" fmla="*/ 0 h 877"/>
                <a:gd name="T114" fmla="*/ 0 w 941"/>
                <a:gd name="T115" fmla="*/ 0 h 877"/>
                <a:gd name="T116" fmla="*/ 0 w 941"/>
                <a:gd name="T117" fmla="*/ 0 h 877"/>
                <a:gd name="T118" fmla="*/ 0 w 941"/>
                <a:gd name="T119" fmla="*/ 0 h 877"/>
                <a:gd name="T120" fmla="*/ 0 w 941"/>
                <a:gd name="T121" fmla="*/ 0 h 87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41"/>
                <a:gd name="T184" fmla="*/ 0 h 877"/>
                <a:gd name="T185" fmla="*/ 941 w 941"/>
                <a:gd name="T186" fmla="*/ 877 h 87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41" h="877">
                  <a:moveTo>
                    <a:pt x="701" y="200"/>
                  </a:moveTo>
                  <a:lnTo>
                    <a:pt x="671" y="215"/>
                  </a:lnTo>
                  <a:lnTo>
                    <a:pt x="657" y="246"/>
                  </a:lnTo>
                  <a:lnTo>
                    <a:pt x="627" y="261"/>
                  </a:lnTo>
                  <a:lnTo>
                    <a:pt x="612" y="261"/>
                  </a:lnTo>
                  <a:lnTo>
                    <a:pt x="582" y="292"/>
                  </a:lnTo>
                  <a:lnTo>
                    <a:pt x="597" y="307"/>
                  </a:lnTo>
                  <a:lnTo>
                    <a:pt x="582" y="338"/>
                  </a:lnTo>
                  <a:lnTo>
                    <a:pt x="537" y="353"/>
                  </a:lnTo>
                  <a:lnTo>
                    <a:pt x="522" y="369"/>
                  </a:lnTo>
                  <a:lnTo>
                    <a:pt x="448" y="369"/>
                  </a:lnTo>
                  <a:lnTo>
                    <a:pt x="433" y="353"/>
                  </a:lnTo>
                  <a:lnTo>
                    <a:pt x="418" y="338"/>
                  </a:lnTo>
                  <a:lnTo>
                    <a:pt x="358" y="369"/>
                  </a:lnTo>
                  <a:lnTo>
                    <a:pt x="343" y="338"/>
                  </a:lnTo>
                  <a:lnTo>
                    <a:pt x="254" y="307"/>
                  </a:lnTo>
                  <a:lnTo>
                    <a:pt x="254" y="292"/>
                  </a:lnTo>
                  <a:lnTo>
                    <a:pt x="239" y="261"/>
                  </a:lnTo>
                  <a:lnTo>
                    <a:pt x="209" y="261"/>
                  </a:lnTo>
                  <a:lnTo>
                    <a:pt x="194" y="246"/>
                  </a:lnTo>
                  <a:lnTo>
                    <a:pt x="179" y="231"/>
                  </a:lnTo>
                  <a:lnTo>
                    <a:pt x="164" y="292"/>
                  </a:lnTo>
                  <a:lnTo>
                    <a:pt x="104" y="292"/>
                  </a:lnTo>
                  <a:lnTo>
                    <a:pt x="119" y="323"/>
                  </a:lnTo>
                  <a:lnTo>
                    <a:pt x="90" y="338"/>
                  </a:lnTo>
                  <a:lnTo>
                    <a:pt x="104" y="369"/>
                  </a:lnTo>
                  <a:lnTo>
                    <a:pt x="90" y="430"/>
                  </a:lnTo>
                  <a:lnTo>
                    <a:pt x="45" y="461"/>
                  </a:lnTo>
                  <a:lnTo>
                    <a:pt x="30" y="446"/>
                  </a:lnTo>
                  <a:lnTo>
                    <a:pt x="0" y="476"/>
                  </a:lnTo>
                  <a:lnTo>
                    <a:pt x="15" y="492"/>
                  </a:lnTo>
                  <a:lnTo>
                    <a:pt x="30" y="523"/>
                  </a:lnTo>
                  <a:lnTo>
                    <a:pt x="75" y="553"/>
                  </a:lnTo>
                  <a:lnTo>
                    <a:pt x="119" y="584"/>
                  </a:lnTo>
                  <a:lnTo>
                    <a:pt x="119" y="630"/>
                  </a:lnTo>
                  <a:lnTo>
                    <a:pt x="134" y="676"/>
                  </a:lnTo>
                  <a:lnTo>
                    <a:pt x="164" y="692"/>
                  </a:lnTo>
                  <a:lnTo>
                    <a:pt x="194" y="692"/>
                  </a:lnTo>
                  <a:lnTo>
                    <a:pt x="209" y="707"/>
                  </a:lnTo>
                  <a:lnTo>
                    <a:pt x="254" y="722"/>
                  </a:lnTo>
                  <a:lnTo>
                    <a:pt x="298" y="738"/>
                  </a:lnTo>
                  <a:lnTo>
                    <a:pt x="298" y="722"/>
                  </a:lnTo>
                  <a:lnTo>
                    <a:pt x="313" y="738"/>
                  </a:lnTo>
                  <a:lnTo>
                    <a:pt x="328" y="738"/>
                  </a:lnTo>
                  <a:lnTo>
                    <a:pt x="358" y="722"/>
                  </a:lnTo>
                  <a:lnTo>
                    <a:pt x="403" y="692"/>
                  </a:lnTo>
                  <a:lnTo>
                    <a:pt x="418" y="707"/>
                  </a:lnTo>
                  <a:lnTo>
                    <a:pt x="433" y="692"/>
                  </a:lnTo>
                  <a:lnTo>
                    <a:pt x="448" y="692"/>
                  </a:lnTo>
                  <a:lnTo>
                    <a:pt x="448" y="707"/>
                  </a:lnTo>
                  <a:lnTo>
                    <a:pt x="477" y="707"/>
                  </a:lnTo>
                  <a:lnTo>
                    <a:pt x="477" y="722"/>
                  </a:lnTo>
                  <a:lnTo>
                    <a:pt x="492" y="768"/>
                  </a:lnTo>
                  <a:lnTo>
                    <a:pt x="477" y="784"/>
                  </a:lnTo>
                  <a:lnTo>
                    <a:pt x="477" y="815"/>
                  </a:lnTo>
                  <a:lnTo>
                    <a:pt x="492" y="799"/>
                  </a:lnTo>
                  <a:lnTo>
                    <a:pt x="507" y="861"/>
                  </a:lnTo>
                  <a:lnTo>
                    <a:pt x="537" y="861"/>
                  </a:lnTo>
                  <a:lnTo>
                    <a:pt x="552" y="876"/>
                  </a:lnTo>
                  <a:lnTo>
                    <a:pt x="567" y="861"/>
                  </a:lnTo>
                  <a:lnTo>
                    <a:pt x="567" y="845"/>
                  </a:lnTo>
                  <a:lnTo>
                    <a:pt x="582" y="830"/>
                  </a:lnTo>
                  <a:lnTo>
                    <a:pt x="597" y="830"/>
                  </a:lnTo>
                  <a:lnTo>
                    <a:pt x="627" y="815"/>
                  </a:lnTo>
                  <a:lnTo>
                    <a:pt x="642" y="830"/>
                  </a:lnTo>
                  <a:lnTo>
                    <a:pt x="642" y="845"/>
                  </a:lnTo>
                  <a:lnTo>
                    <a:pt x="671" y="861"/>
                  </a:lnTo>
                  <a:lnTo>
                    <a:pt x="701" y="845"/>
                  </a:lnTo>
                  <a:lnTo>
                    <a:pt x="701" y="861"/>
                  </a:lnTo>
                  <a:lnTo>
                    <a:pt x="716" y="876"/>
                  </a:lnTo>
                  <a:lnTo>
                    <a:pt x="716" y="861"/>
                  </a:lnTo>
                  <a:lnTo>
                    <a:pt x="716" y="845"/>
                  </a:lnTo>
                  <a:lnTo>
                    <a:pt x="761" y="830"/>
                  </a:lnTo>
                  <a:lnTo>
                    <a:pt x="761" y="815"/>
                  </a:lnTo>
                  <a:lnTo>
                    <a:pt x="776" y="830"/>
                  </a:lnTo>
                  <a:lnTo>
                    <a:pt x="776" y="815"/>
                  </a:lnTo>
                  <a:lnTo>
                    <a:pt x="806" y="815"/>
                  </a:lnTo>
                  <a:lnTo>
                    <a:pt x="850" y="753"/>
                  </a:lnTo>
                  <a:lnTo>
                    <a:pt x="880" y="645"/>
                  </a:lnTo>
                  <a:lnTo>
                    <a:pt x="865" y="630"/>
                  </a:lnTo>
                  <a:lnTo>
                    <a:pt x="850" y="615"/>
                  </a:lnTo>
                  <a:lnTo>
                    <a:pt x="865" y="599"/>
                  </a:lnTo>
                  <a:lnTo>
                    <a:pt x="865" y="584"/>
                  </a:lnTo>
                  <a:lnTo>
                    <a:pt x="836" y="538"/>
                  </a:lnTo>
                  <a:lnTo>
                    <a:pt x="806" y="523"/>
                  </a:lnTo>
                  <a:lnTo>
                    <a:pt x="806" y="492"/>
                  </a:lnTo>
                  <a:lnTo>
                    <a:pt x="821" y="461"/>
                  </a:lnTo>
                  <a:lnTo>
                    <a:pt x="836" y="461"/>
                  </a:lnTo>
                  <a:lnTo>
                    <a:pt x="836" y="446"/>
                  </a:lnTo>
                  <a:lnTo>
                    <a:pt x="806" y="430"/>
                  </a:lnTo>
                  <a:lnTo>
                    <a:pt x="791" y="461"/>
                  </a:lnTo>
                  <a:lnTo>
                    <a:pt x="746" y="415"/>
                  </a:lnTo>
                  <a:lnTo>
                    <a:pt x="761" y="400"/>
                  </a:lnTo>
                  <a:lnTo>
                    <a:pt x="806" y="353"/>
                  </a:lnTo>
                  <a:lnTo>
                    <a:pt x="821" y="369"/>
                  </a:lnTo>
                  <a:lnTo>
                    <a:pt x="806" y="400"/>
                  </a:lnTo>
                  <a:lnTo>
                    <a:pt x="821" y="384"/>
                  </a:lnTo>
                  <a:lnTo>
                    <a:pt x="865" y="369"/>
                  </a:lnTo>
                  <a:lnTo>
                    <a:pt x="865" y="323"/>
                  </a:lnTo>
                  <a:lnTo>
                    <a:pt x="895" y="323"/>
                  </a:lnTo>
                  <a:lnTo>
                    <a:pt x="910" y="277"/>
                  </a:lnTo>
                  <a:lnTo>
                    <a:pt x="940" y="277"/>
                  </a:lnTo>
                  <a:lnTo>
                    <a:pt x="910" y="215"/>
                  </a:lnTo>
                  <a:lnTo>
                    <a:pt x="940" y="200"/>
                  </a:lnTo>
                  <a:lnTo>
                    <a:pt x="940" y="123"/>
                  </a:lnTo>
                  <a:lnTo>
                    <a:pt x="910" y="123"/>
                  </a:lnTo>
                  <a:lnTo>
                    <a:pt x="895" y="138"/>
                  </a:lnTo>
                  <a:lnTo>
                    <a:pt x="880" y="138"/>
                  </a:lnTo>
                  <a:lnTo>
                    <a:pt x="821" y="92"/>
                  </a:lnTo>
                  <a:lnTo>
                    <a:pt x="821" y="108"/>
                  </a:lnTo>
                  <a:lnTo>
                    <a:pt x="791" y="77"/>
                  </a:lnTo>
                  <a:lnTo>
                    <a:pt x="746" y="31"/>
                  </a:lnTo>
                  <a:lnTo>
                    <a:pt x="701" y="0"/>
                  </a:lnTo>
                  <a:lnTo>
                    <a:pt x="671" y="0"/>
                  </a:lnTo>
                  <a:lnTo>
                    <a:pt x="657" y="46"/>
                  </a:lnTo>
                  <a:lnTo>
                    <a:pt x="671" y="46"/>
                  </a:lnTo>
                  <a:lnTo>
                    <a:pt x="671" y="77"/>
                  </a:lnTo>
                  <a:lnTo>
                    <a:pt x="657" y="123"/>
                  </a:lnTo>
                  <a:lnTo>
                    <a:pt x="642" y="138"/>
                  </a:lnTo>
                  <a:lnTo>
                    <a:pt x="627" y="138"/>
                  </a:lnTo>
                  <a:lnTo>
                    <a:pt x="642" y="169"/>
                  </a:lnTo>
                  <a:lnTo>
                    <a:pt x="671" y="169"/>
                  </a:lnTo>
                  <a:lnTo>
                    <a:pt x="701" y="20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78" name="Freeform 282"/>
            <p:cNvSpPr>
              <a:spLocks/>
            </p:cNvSpPr>
            <p:nvPr/>
          </p:nvSpPr>
          <p:spPr bwMode="auto">
            <a:xfrm>
              <a:off x="2997011" y="2239157"/>
              <a:ext cx="27089" cy="14702"/>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60000 65536"/>
                <a:gd name="T13" fmla="*/ 0 60000 65536"/>
                <a:gd name="T14" fmla="*/ 0 60000 65536"/>
                <a:gd name="T15" fmla="*/ 0 60000 65536"/>
                <a:gd name="T16" fmla="*/ 0 60000 65536"/>
                <a:gd name="T17" fmla="*/ 0 60000 65536"/>
                <a:gd name="T18" fmla="*/ 0 w 46"/>
                <a:gd name="T19" fmla="*/ 0 h 32"/>
                <a:gd name="T20" fmla="*/ 46 w 46"/>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6" h="32">
                  <a:moveTo>
                    <a:pt x="45" y="0"/>
                  </a:moveTo>
                  <a:lnTo>
                    <a:pt x="15" y="0"/>
                  </a:lnTo>
                  <a:lnTo>
                    <a:pt x="0" y="31"/>
                  </a:lnTo>
                  <a:lnTo>
                    <a:pt x="30" y="31"/>
                  </a:lnTo>
                  <a:lnTo>
                    <a:pt x="45" y="16"/>
                  </a:lnTo>
                  <a:lnTo>
                    <a:pt x="4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79" name="Line 283"/>
            <p:cNvSpPr>
              <a:spLocks noChangeShapeType="1"/>
            </p:cNvSpPr>
            <p:nvPr/>
          </p:nvSpPr>
          <p:spPr bwMode="auto">
            <a:xfrm>
              <a:off x="2623184" y="210683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0" name="Line 284"/>
            <p:cNvSpPr>
              <a:spLocks noChangeShapeType="1"/>
            </p:cNvSpPr>
            <p:nvPr/>
          </p:nvSpPr>
          <p:spPr bwMode="auto">
            <a:xfrm>
              <a:off x="2806034" y="215361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1" name="Line 285"/>
            <p:cNvSpPr>
              <a:spLocks noChangeShapeType="1"/>
            </p:cNvSpPr>
            <p:nvPr/>
          </p:nvSpPr>
          <p:spPr bwMode="auto">
            <a:xfrm flipV="1">
              <a:off x="2823642" y="2145598"/>
              <a:ext cx="0" cy="6683"/>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2" name="Line 286"/>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3" name="Line 287"/>
            <p:cNvSpPr>
              <a:spLocks noChangeShapeType="1"/>
            </p:cNvSpPr>
            <p:nvPr/>
          </p:nvSpPr>
          <p:spPr bwMode="auto">
            <a:xfrm>
              <a:off x="2831768" y="2145598"/>
              <a:ext cx="10836"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4" name="Line 288"/>
            <p:cNvSpPr>
              <a:spLocks noChangeShapeType="1"/>
            </p:cNvSpPr>
            <p:nvPr/>
          </p:nvSpPr>
          <p:spPr bwMode="auto">
            <a:xfrm>
              <a:off x="2842604"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5" name="Line 289"/>
            <p:cNvSpPr>
              <a:spLocks noChangeShapeType="1"/>
            </p:cNvSpPr>
            <p:nvPr/>
          </p:nvSpPr>
          <p:spPr bwMode="auto">
            <a:xfrm flipV="1">
              <a:off x="2849376" y="2137579"/>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6" name="Line 290"/>
            <p:cNvSpPr>
              <a:spLocks noChangeShapeType="1"/>
            </p:cNvSpPr>
            <p:nvPr/>
          </p:nvSpPr>
          <p:spPr bwMode="auto">
            <a:xfrm>
              <a:off x="2849376" y="2137579"/>
              <a:ext cx="8127"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7" name="Line 291"/>
            <p:cNvSpPr>
              <a:spLocks noChangeShapeType="1"/>
            </p:cNvSpPr>
            <p:nvPr/>
          </p:nvSpPr>
          <p:spPr bwMode="auto">
            <a:xfrm>
              <a:off x="2857503" y="214559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8" name="Line 292"/>
            <p:cNvSpPr>
              <a:spLocks noChangeShapeType="1"/>
            </p:cNvSpPr>
            <p:nvPr/>
          </p:nvSpPr>
          <p:spPr bwMode="auto">
            <a:xfrm>
              <a:off x="2631310"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89" name="Line 293"/>
            <p:cNvSpPr>
              <a:spLocks noChangeShapeType="1"/>
            </p:cNvSpPr>
            <p:nvPr/>
          </p:nvSpPr>
          <p:spPr bwMode="auto">
            <a:xfrm>
              <a:off x="2640791" y="2100156"/>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90" name="Line 294"/>
            <p:cNvSpPr>
              <a:spLocks noChangeShapeType="1"/>
            </p:cNvSpPr>
            <p:nvPr/>
          </p:nvSpPr>
          <p:spPr bwMode="auto">
            <a:xfrm>
              <a:off x="2650273" y="2100156"/>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91" name="Line 295"/>
            <p:cNvSpPr>
              <a:spLocks noChangeShapeType="1"/>
            </p:cNvSpPr>
            <p:nvPr/>
          </p:nvSpPr>
          <p:spPr bwMode="auto">
            <a:xfrm>
              <a:off x="2658399" y="210683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692" name="Freeform 296"/>
            <p:cNvSpPr>
              <a:spLocks/>
            </p:cNvSpPr>
            <p:nvPr/>
          </p:nvSpPr>
          <p:spPr bwMode="auto">
            <a:xfrm>
              <a:off x="2936061" y="2199060"/>
              <a:ext cx="78558" cy="172415"/>
            </a:xfrm>
            <a:custGeom>
              <a:avLst/>
              <a:gdLst>
                <a:gd name="T0" fmla="*/ 0 w 135"/>
                <a:gd name="T1" fmla="*/ 0 h 340"/>
                <a:gd name="T2" fmla="*/ 0 w 135"/>
                <a:gd name="T3" fmla="*/ 0 h 340"/>
                <a:gd name="T4" fmla="*/ 0 w 135"/>
                <a:gd name="T5" fmla="*/ 0 h 340"/>
                <a:gd name="T6" fmla="*/ 0 w 135"/>
                <a:gd name="T7" fmla="*/ 0 h 340"/>
                <a:gd name="T8" fmla="*/ 0 w 135"/>
                <a:gd name="T9" fmla="*/ 0 h 340"/>
                <a:gd name="T10" fmla="*/ 0 w 135"/>
                <a:gd name="T11" fmla="*/ 0 h 340"/>
                <a:gd name="T12" fmla="*/ 0 w 135"/>
                <a:gd name="T13" fmla="*/ 0 h 340"/>
                <a:gd name="T14" fmla="*/ 0 w 135"/>
                <a:gd name="T15" fmla="*/ 0 h 340"/>
                <a:gd name="T16" fmla="*/ 0 w 135"/>
                <a:gd name="T17" fmla="*/ 0 h 340"/>
                <a:gd name="T18" fmla="*/ 0 w 135"/>
                <a:gd name="T19" fmla="*/ 0 h 340"/>
                <a:gd name="T20" fmla="*/ 0 w 135"/>
                <a:gd name="T21" fmla="*/ 0 h 340"/>
                <a:gd name="T22" fmla="*/ 0 w 135"/>
                <a:gd name="T23" fmla="*/ 0 h 340"/>
                <a:gd name="T24" fmla="*/ 0 w 135"/>
                <a:gd name="T25" fmla="*/ 0 h 340"/>
                <a:gd name="T26" fmla="*/ 0 w 135"/>
                <a:gd name="T27" fmla="*/ 0 h 340"/>
                <a:gd name="T28" fmla="*/ 0 w 135"/>
                <a:gd name="T29" fmla="*/ 0 h 340"/>
                <a:gd name="T30" fmla="*/ 0 w 135"/>
                <a:gd name="T31" fmla="*/ 0 h 340"/>
                <a:gd name="T32" fmla="*/ 0 w 135"/>
                <a:gd name="T33" fmla="*/ 0 h 340"/>
                <a:gd name="T34" fmla="*/ 0 w 135"/>
                <a:gd name="T35" fmla="*/ 0 h 340"/>
                <a:gd name="T36" fmla="*/ 0 w 135"/>
                <a:gd name="T37" fmla="*/ 0 h 340"/>
                <a:gd name="T38" fmla="*/ 0 w 135"/>
                <a:gd name="T39" fmla="*/ 0 h 340"/>
                <a:gd name="T40" fmla="*/ 0 w 135"/>
                <a:gd name="T41" fmla="*/ 0 h 340"/>
                <a:gd name="T42" fmla="*/ 0 w 135"/>
                <a:gd name="T43" fmla="*/ 0 h 340"/>
                <a:gd name="T44" fmla="*/ 0 w 135"/>
                <a:gd name="T45" fmla="*/ 0 h 340"/>
                <a:gd name="T46" fmla="*/ 0 w 135"/>
                <a:gd name="T47" fmla="*/ 0 h 340"/>
                <a:gd name="T48" fmla="*/ 0 w 135"/>
                <a:gd name="T49" fmla="*/ 0 h 340"/>
                <a:gd name="T50" fmla="*/ 0 w 135"/>
                <a:gd name="T51" fmla="*/ 0 h 340"/>
                <a:gd name="T52" fmla="*/ 0 w 135"/>
                <a:gd name="T53" fmla="*/ 0 h 340"/>
                <a:gd name="T54" fmla="*/ 0 w 135"/>
                <a:gd name="T55" fmla="*/ 0 h 340"/>
                <a:gd name="T56" fmla="*/ 0 w 135"/>
                <a:gd name="T57" fmla="*/ 0 h 340"/>
                <a:gd name="T58" fmla="*/ 0 w 135"/>
                <a:gd name="T59" fmla="*/ 0 h 340"/>
                <a:gd name="T60" fmla="*/ 0 w 135"/>
                <a:gd name="T61" fmla="*/ 0 h 34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5"/>
                <a:gd name="T94" fmla="*/ 0 h 340"/>
                <a:gd name="T95" fmla="*/ 135 w 135"/>
                <a:gd name="T96" fmla="*/ 340 h 34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5" h="340">
                  <a:moveTo>
                    <a:pt x="0" y="15"/>
                  </a:moveTo>
                  <a:lnTo>
                    <a:pt x="0" y="46"/>
                  </a:lnTo>
                  <a:lnTo>
                    <a:pt x="15" y="46"/>
                  </a:lnTo>
                  <a:lnTo>
                    <a:pt x="30" y="77"/>
                  </a:lnTo>
                  <a:lnTo>
                    <a:pt x="45" y="108"/>
                  </a:lnTo>
                  <a:lnTo>
                    <a:pt x="74" y="154"/>
                  </a:lnTo>
                  <a:lnTo>
                    <a:pt x="89" y="170"/>
                  </a:lnTo>
                  <a:lnTo>
                    <a:pt x="89" y="200"/>
                  </a:lnTo>
                  <a:lnTo>
                    <a:pt x="89" y="247"/>
                  </a:lnTo>
                  <a:lnTo>
                    <a:pt x="89" y="262"/>
                  </a:lnTo>
                  <a:lnTo>
                    <a:pt x="74" y="247"/>
                  </a:lnTo>
                  <a:lnTo>
                    <a:pt x="74" y="262"/>
                  </a:lnTo>
                  <a:lnTo>
                    <a:pt x="45" y="293"/>
                  </a:lnTo>
                  <a:lnTo>
                    <a:pt x="60" y="293"/>
                  </a:lnTo>
                  <a:lnTo>
                    <a:pt x="45" y="308"/>
                  </a:lnTo>
                  <a:lnTo>
                    <a:pt x="60" y="339"/>
                  </a:lnTo>
                  <a:lnTo>
                    <a:pt x="74" y="339"/>
                  </a:lnTo>
                  <a:lnTo>
                    <a:pt x="89" y="293"/>
                  </a:lnTo>
                  <a:lnTo>
                    <a:pt x="119" y="262"/>
                  </a:lnTo>
                  <a:lnTo>
                    <a:pt x="134" y="231"/>
                  </a:lnTo>
                  <a:lnTo>
                    <a:pt x="119" y="185"/>
                  </a:lnTo>
                  <a:lnTo>
                    <a:pt x="104" y="154"/>
                  </a:lnTo>
                  <a:lnTo>
                    <a:pt x="60" y="108"/>
                  </a:lnTo>
                  <a:lnTo>
                    <a:pt x="45" y="77"/>
                  </a:lnTo>
                  <a:lnTo>
                    <a:pt x="74" y="62"/>
                  </a:lnTo>
                  <a:lnTo>
                    <a:pt x="89" y="46"/>
                  </a:lnTo>
                  <a:lnTo>
                    <a:pt x="60" y="31"/>
                  </a:lnTo>
                  <a:lnTo>
                    <a:pt x="60" y="15"/>
                  </a:lnTo>
                  <a:lnTo>
                    <a:pt x="45" y="0"/>
                  </a:lnTo>
                  <a:lnTo>
                    <a:pt x="15" y="15"/>
                  </a:lnTo>
                  <a:lnTo>
                    <a:pt x="0"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93" name="Freeform 297"/>
            <p:cNvSpPr>
              <a:spLocks/>
            </p:cNvSpPr>
            <p:nvPr/>
          </p:nvSpPr>
          <p:spPr bwMode="auto">
            <a:xfrm>
              <a:off x="2944187" y="2301975"/>
              <a:ext cx="44697" cy="46779"/>
            </a:xfrm>
            <a:custGeom>
              <a:avLst/>
              <a:gdLst>
                <a:gd name="T0" fmla="*/ 0 w 75"/>
                <a:gd name="T1" fmla="*/ 0 h 93"/>
                <a:gd name="T2" fmla="*/ 0 w 75"/>
                <a:gd name="T3" fmla="*/ 0 h 93"/>
                <a:gd name="T4" fmla="*/ 0 w 75"/>
                <a:gd name="T5" fmla="*/ 0 h 93"/>
                <a:gd name="T6" fmla="*/ 0 w 75"/>
                <a:gd name="T7" fmla="*/ 0 h 93"/>
                <a:gd name="T8" fmla="*/ 0 w 75"/>
                <a:gd name="T9" fmla="*/ 0 h 93"/>
                <a:gd name="T10" fmla="*/ 0 w 75"/>
                <a:gd name="T11" fmla="*/ 0 h 93"/>
                <a:gd name="T12" fmla="*/ 0 w 75"/>
                <a:gd name="T13" fmla="*/ 0 h 93"/>
                <a:gd name="T14" fmla="*/ 0 w 75"/>
                <a:gd name="T15" fmla="*/ 0 h 93"/>
                <a:gd name="T16" fmla="*/ 0 w 75"/>
                <a:gd name="T17" fmla="*/ 0 h 93"/>
                <a:gd name="T18" fmla="*/ 0 w 75"/>
                <a:gd name="T19" fmla="*/ 0 h 93"/>
                <a:gd name="T20" fmla="*/ 0 w 75"/>
                <a:gd name="T21" fmla="*/ 0 h 93"/>
                <a:gd name="T22" fmla="*/ 0 w 75"/>
                <a:gd name="T23" fmla="*/ 0 h 93"/>
                <a:gd name="T24" fmla="*/ 0 w 75"/>
                <a:gd name="T25" fmla="*/ 0 h 93"/>
                <a:gd name="T26" fmla="*/ 0 w 75"/>
                <a:gd name="T27" fmla="*/ 0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93"/>
                <a:gd name="T44" fmla="*/ 75 w 75"/>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93">
                  <a:moveTo>
                    <a:pt x="0" y="61"/>
                  </a:moveTo>
                  <a:lnTo>
                    <a:pt x="15" y="61"/>
                  </a:lnTo>
                  <a:lnTo>
                    <a:pt x="15" y="77"/>
                  </a:lnTo>
                  <a:lnTo>
                    <a:pt x="30" y="92"/>
                  </a:lnTo>
                  <a:lnTo>
                    <a:pt x="59" y="61"/>
                  </a:lnTo>
                  <a:lnTo>
                    <a:pt x="59" y="46"/>
                  </a:lnTo>
                  <a:lnTo>
                    <a:pt x="74" y="61"/>
                  </a:lnTo>
                  <a:lnTo>
                    <a:pt x="74" y="46"/>
                  </a:lnTo>
                  <a:lnTo>
                    <a:pt x="74" y="0"/>
                  </a:lnTo>
                  <a:lnTo>
                    <a:pt x="59" y="0"/>
                  </a:lnTo>
                  <a:lnTo>
                    <a:pt x="44" y="0"/>
                  </a:lnTo>
                  <a:lnTo>
                    <a:pt x="15" y="0"/>
                  </a:lnTo>
                  <a:lnTo>
                    <a:pt x="0" y="31"/>
                  </a:lnTo>
                  <a:lnTo>
                    <a:pt x="0" y="6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94" name="Freeform 298"/>
            <p:cNvSpPr>
              <a:spLocks/>
            </p:cNvSpPr>
            <p:nvPr/>
          </p:nvSpPr>
          <p:spPr bwMode="auto">
            <a:xfrm>
              <a:off x="2823642" y="2145598"/>
              <a:ext cx="88039" cy="203156"/>
            </a:xfrm>
            <a:custGeom>
              <a:avLst/>
              <a:gdLst>
                <a:gd name="T0" fmla="*/ 0 w 151"/>
                <a:gd name="T1" fmla="*/ 0 h 401"/>
                <a:gd name="T2" fmla="*/ 0 w 151"/>
                <a:gd name="T3" fmla="*/ 0 h 401"/>
                <a:gd name="T4" fmla="*/ 0 w 151"/>
                <a:gd name="T5" fmla="*/ 0 h 401"/>
                <a:gd name="T6" fmla="*/ 0 w 151"/>
                <a:gd name="T7" fmla="*/ 0 h 401"/>
                <a:gd name="T8" fmla="*/ 0 w 151"/>
                <a:gd name="T9" fmla="*/ 0 h 401"/>
                <a:gd name="T10" fmla="*/ 0 w 151"/>
                <a:gd name="T11" fmla="*/ 0 h 401"/>
                <a:gd name="T12" fmla="*/ 0 w 151"/>
                <a:gd name="T13" fmla="*/ 0 h 401"/>
                <a:gd name="T14" fmla="*/ 0 w 151"/>
                <a:gd name="T15" fmla="*/ 0 h 401"/>
                <a:gd name="T16" fmla="*/ 0 w 151"/>
                <a:gd name="T17" fmla="*/ 0 h 401"/>
                <a:gd name="T18" fmla="*/ 0 w 151"/>
                <a:gd name="T19" fmla="*/ 0 h 401"/>
                <a:gd name="T20" fmla="*/ 0 w 151"/>
                <a:gd name="T21" fmla="*/ 0 h 401"/>
                <a:gd name="T22" fmla="*/ 0 w 151"/>
                <a:gd name="T23" fmla="*/ 0 h 401"/>
                <a:gd name="T24" fmla="*/ 0 w 151"/>
                <a:gd name="T25" fmla="*/ 0 h 401"/>
                <a:gd name="T26" fmla="*/ 0 w 151"/>
                <a:gd name="T27" fmla="*/ 0 h 401"/>
                <a:gd name="T28" fmla="*/ 0 w 151"/>
                <a:gd name="T29" fmla="*/ 0 h 401"/>
                <a:gd name="T30" fmla="*/ 0 w 151"/>
                <a:gd name="T31" fmla="*/ 0 h 401"/>
                <a:gd name="T32" fmla="*/ 0 w 151"/>
                <a:gd name="T33" fmla="*/ 0 h 401"/>
                <a:gd name="T34" fmla="*/ 0 w 151"/>
                <a:gd name="T35" fmla="*/ 0 h 401"/>
                <a:gd name="T36" fmla="*/ 0 w 151"/>
                <a:gd name="T37" fmla="*/ 0 h 401"/>
                <a:gd name="T38" fmla="*/ 0 w 151"/>
                <a:gd name="T39" fmla="*/ 0 h 401"/>
                <a:gd name="T40" fmla="*/ 0 w 151"/>
                <a:gd name="T41" fmla="*/ 0 h 401"/>
                <a:gd name="T42" fmla="*/ 0 w 151"/>
                <a:gd name="T43" fmla="*/ 0 h 401"/>
                <a:gd name="T44" fmla="*/ 0 w 151"/>
                <a:gd name="T45" fmla="*/ 0 h 401"/>
                <a:gd name="T46" fmla="*/ 0 w 151"/>
                <a:gd name="T47" fmla="*/ 0 h 401"/>
                <a:gd name="T48" fmla="*/ 0 w 151"/>
                <a:gd name="T49" fmla="*/ 0 h 401"/>
                <a:gd name="T50" fmla="*/ 0 w 151"/>
                <a:gd name="T51" fmla="*/ 0 h 401"/>
                <a:gd name="T52" fmla="*/ 0 w 151"/>
                <a:gd name="T53" fmla="*/ 0 h 401"/>
                <a:gd name="T54" fmla="*/ 0 w 151"/>
                <a:gd name="T55" fmla="*/ 0 h 401"/>
                <a:gd name="T56" fmla="*/ 0 w 151"/>
                <a:gd name="T57" fmla="*/ 0 h 401"/>
                <a:gd name="T58" fmla="*/ 0 w 151"/>
                <a:gd name="T59" fmla="*/ 0 h 401"/>
                <a:gd name="T60" fmla="*/ 0 w 151"/>
                <a:gd name="T61" fmla="*/ 0 h 401"/>
                <a:gd name="T62" fmla="*/ 0 w 151"/>
                <a:gd name="T63" fmla="*/ 0 h 401"/>
                <a:gd name="T64" fmla="*/ 0 w 151"/>
                <a:gd name="T65" fmla="*/ 0 h 401"/>
                <a:gd name="T66" fmla="*/ 0 w 151"/>
                <a:gd name="T67" fmla="*/ 0 h 4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
                <a:gd name="T103" fmla="*/ 0 h 401"/>
                <a:gd name="T104" fmla="*/ 151 w 151"/>
                <a:gd name="T105" fmla="*/ 401 h 4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 h="401">
                  <a:moveTo>
                    <a:pt x="150" y="154"/>
                  </a:moveTo>
                  <a:lnTo>
                    <a:pt x="120" y="154"/>
                  </a:lnTo>
                  <a:lnTo>
                    <a:pt x="105" y="92"/>
                  </a:lnTo>
                  <a:lnTo>
                    <a:pt x="90" y="108"/>
                  </a:lnTo>
                  <a:lnTo>
                    <a:pt x="90" y="77"/>
                  </a:lnTo>
                  <a:lnTo>
                    <a:pt x="105" y="62"/>
                  </a:lnTo>
                  <a:lnTo>
                    <a:pt x="90" y="15"/>
                  </a:lnTo>
                  <a:lnTo>
                    <a:pt x="90" y="0"/>
                  </a:lnTo>
                  <a:lnTo>
                    <a:pt x="60" y="0"/>
                  </a:lnTo>
                  <a:lnTo>
                    <a:pt x="45" y="46"/>
                  </a:lnTo>
                  <a:lnTo>
                    <a:pt x="30" y="62"/>
                  </a:lnTo>
                  <a:lnTo>
                    <a:pt x="30" y="108"/>
                  </a:lnTo>
                  <a:lnTo>
                    <a:pt x="15" y="108"/>
                  </a:lnTo>
                  <a:lnTo>
                    <a:pt x="15" y="154"/>
                  </a:lnTo>
                  <a:lnTo>
                    <a:pt x="0" y="154"/>
                  </a:lnTo>
                  <a:lnTo>
                    <a:pt x="15" y="169"/>
                  </a:lnTo>
                  <a:lnTo>
                    <a:pt x="0" y="169"/>
                  </a:lnTo>
                  <a:lnTo>
                    <a:pt x="15" y="200"/>
                  </a:lnTo>
                  <a:lnTo>
                    <a:pt x="30" y="200"/>
                  </a:lnTo>
                  <a:lnTo>
                    <a:pt x="60" y="246"/>
                  </a:lnTo>
                  <a:lnTo>
                    <a:pt x="45" y="277"/>
                  </a:lnTo>
                  <a:lnTo>
                    <a:pt x="75" y="277"/>
                  </a:lnTo>
                  <a:lnTo>
                    <a:pt x="90" y="262"/>
                  </a:lnTo>
                  <a:lnTo>
                    <a:pt x="120" y="308"/>
                  </a:lnTo>
                  <a:lnTo>
                    <a:pt x="120" y="323"/>
                  </a:lnTo>
                  <a:lnTo>
                    <a:pt x="135" y="369"/>
                  </a:lnTo>
                  <a:lnTo>
                    <a:pt x="135" y="400"/>
                  </a:lnTo>
                  <a:lnTo>
                    <a:pt x="150" y="369"/>
                  </a:lnTo>
                  <a:lnTo>
                    <a:pt x="135" y="292"/>
                  </a:lnTo>
                  <a:lnTo>
                    <a:pt x="135" y="262"/>
                  </a:lnTo>
                  <a:lnTo>
                    <a:pt x="105" y="215"/>
                  </a:lnTo>
                  <a:lnTo>
                    <a:pt x="120" y="185"/>
                  </a:lnTo>
                  <a:lnTo>
                    <a:pt x="150" y="185"/>
                  </a:lnTo>
                  <a:lnTo>
                    <a:pt x="150" y="154"/>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95" name="Freeform 299"/>
            <p:cNvSpPr>
              <a:spLocks/>
            </p:cNvSpPr>
            <p:nvPr/>
          </p:nvSpPr>
          <p:spPr bwMode="auto">
            <a:xfrm>
              <a:off x="2911681" y="2207080"/>
              <a:ext cx="77203" cy="94895"/>
            </a:xfrm>
            <a:custGeom>
              <a:avLst/>
              <a:gdLst>
                <a:gd name="T0" fmla="*/ 0 w 134"/>
                <a:gd name="T1" fmla="*/ 0 h 186"/>
                <a:gd name="T2" fmla="*/ 0 w 134"/>
                <a:gd name="T3" fmla="*/ 0 h 186"/>
                <a:gd name="T4" fmla="*/ 0 w 134"/>
                <a:gd name="T5" fmla="*/ 0 h 186"/>
                <a:gd name="T6" fmla="*/ 0 w 134"/>
                <a:gd name="T7" fmla="*/ 0 h 186"/>
                <a:gd name="T8" fmla="*/ 0 w 134"/>
                <a:gd name="T9" fmla="*/ 0 h 186"/>
                <a:gd name="T10" fmla="*/ 0 w 134"/>
                <a:gd name="T11" fmla="*/ 0 h 186"/>
                <a:gd name="T12" fmla="*/ 0 w 134"/>
                <a:gd name="T13" fmla="*/ 0 h 186"/>
                <a:gd name="T14" fmla="*/ 0 w 134"/>
                <a:gd name="T15" fmla="*/ 0 h 186"/>
                <a:gd name="T16" fmla="*/ 0 w 134"/>
                <a:gd name="T17" fmla="*/ 0 h 186"/>
                <a:gd name="T18" fmla="*/ 0 w 134"/>
                <a:gd name="T19" fmla="*/ 0 h 186"/>
                <a:gd name="T20" fmla="*/ 0 w 134"/>
                <a:gd name="T21" fmla="*/ 0 h 186"/>
                <a:gd name="T22" fmla="*/ 0 w 134"/>
                <a:gd name="T23" fmla="*/ 0 h 186"/>
                <a:gd name="T24" fmla="*/ 0 w 134"/>
                <a:gd name="T25" fmla="*/ 0 h 186"/>
                <a:gd name="T26" fmla="*/ 0 w 134"/>
                <a:gd name="T27" fmla="*/ 0 h 186"/>
                <a:gd name="T28" fmla="*/ 0 w 134"/>
                <a:gd name="T29" fmla="*/ 0 h 186"/>
                <a:gd name="T30" fmla="*/ 0 w 134"/>
                <a:gd name="T31" fmla="*/ 0 h 186"/>
                <a:gd name="T32" fmla="*/ 0 w 134"/>
                <a:gd name="T33" fmla="*/ 0 h 186"/>
                <a:gd name="T34" fmla="*/ 0 w 134"/>
                <a:gd name="T35" fmla="*/ 0 h 186"/>
                <a:gd name="T36" fmla="*/ 0 w 134"/>
                <a:gd name="T37" fmla="*/ 0 h 186"/>
                <a:gd name="T38" fmla="*/ 0 w 134"/>
                <a:gd name="T39" fmla="*/ 0 h 186"/>
                <a:gd name="T40" fmla="*/ 0 w 134"/>
                <a:gd name="T41" fmla="*/ 0 h 186"/>
                <a:gd name="T42" fmla="*/ 0 w 134"/>
                <a:gd name="T43" fmla="*/ 0 h 186"/>
                <a:gd name="T44" fmla="*/ 0 w 134"/>
                <a:gd name="T45" fmla="*/ 0 h 1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4"/>
                <a:gd name="T70" fmla="*/ 0 h 186"/>
                <a:gd name="T71" fmla="*/ 134 w 134"/>
                <a:gd name="T72" fmla="*/ 186 h 1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4" h="186">
                  <a:moveTo>
                    <a:pt x="0" y="31"/>
                  </a:moveTo>
                  <a:lnTo>
                    <a:pt x="0" y="62"/>
                  </a:lnTo>
                  <a:lnTo>
                    <a:pt x="0" y="77"/>
                  </a:lnTo>
                  <a:lnTo>
                    <a:pt x="15" y="77"/>
                  </a:lnTo>
                  <a:lnTo>
                    <a:pt x="30" y="108"/>
                  </a:lnTo>
                  <a:lnTo>
                    <a:pt x="44" y="123"/>
                  </a:lnTo>
                  <a:lnTo>
                    <a:pt x="59" y="108"/>
                  </a:lnTo>
                  <a:lnTo>
                    <a:pt x="74" y="123"/>
                  </a:lnTo>
                  <a:lnTo>
                    <a:pt x="89" y="139"/>
                  </a:lnTo>
                  <a:lnTo>
                    <a:pt x="103" y="170"/>
                  </a:lnTo>
                  <a:lnTo>
                    <a:pt x="118" y="185"/>
                  </a:lnTo>
                  <a:lnTo>
                    <a:pt x="133" y="185"/>
                  </a:lnTo>
                  <a:lnTo>
                    <a:pt x="133" y="154"/>
                  </a:lnTo>
                  <a:lnTo>
                    <a:pt x="118" y="139"/>
                  </a:lnTo>
                  <a:lnTo>
                    <a:pt x="89" y="93"/>
                  </a:lnTo>
                  <a:lnTo>
                    <a:pt x="74" y="62"/>
                  </a:lnTo>
                  <a:lnTo>
                    <a:pt x="59" y="31"/>
                  </a:lnTo>
                  <a:lnTo>
                    <a:pt x="44" y="31"/>
                  </a:lnTo>
                  <a:lnTo>
                    <a:pt x="44" y="0"/>
                  </a:lnTo>
                  <a:lnTo>
                    <a:pt x="30" y="15"/>
                  </a:lnTo>
                  <a:lnTo>
                    <a:pt x="30" y="31"/>
                  </a:lnTo>
                  <a:lnTo>
                    <a:pt x="15" y="46"/>
                  </a:lnTo>
                  <a:lnTo>
                    <a:pt x="0"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696" name="Oval 300"/>
            <p:cNvSpPr>
              <a:spLocks noChangeArrowheads="1"/>
            </p:cNvSpPr>
            <p:nvPr/>
          </p:nvSpPr>
          <p:spPr bwMode="auto">
            <a:xfrm>
              <a:off x="3066087" y="2191041"/>
              <a:ext cx="1354"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697" name="Oval 301"/>
            <p:cNvSpPr>
              <a:spLocks noChangeArrowheads="1"/>
            </p:cNvSpPr>
            <p:nvPr/>
          </p:nvSpPr>
          <p:spPr bwMode="auto">
            <a:xfrm>
              <a:off x="3049834" y="2191041"/>
              <a:ext cx="6772" cy="8019"/>
            </a:xfrm>
            <a:prstGeom prst="ellipse">
              <a:avLst/>
            </a:prstGeom>
            <a:solidFill>
              <a:srgbClr val="FF004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698" name="Freeform 302"/>
            <p:cNvSpPr>
              <a:spLocks/>
            </p:cNvSpPr>
            <p:nvPr/>
          </p:nvSpPr>
          <p:spPr bwMode="auto">
            <a:xfrm>
              <a:off x="2831768" y="1788739"/>
              <a:ext cx="17608" cy="46779"/>
            </a:xfrm>
            <a:custGeom>
              <a:avLst/>
              <a:gdLst>
                <a:gd name="T0" fmla="*/ 0 w 30"/>
                <a:gd name="T1" fmla="*/ 0 h 93"/>
                <a:gd name="T2" fmla="*/ 0 w 30"/>
                <a:gd name="T3" fmla="*/ 0 h 93"/>
                <a:gd name="T4" fmla="*/ 0 w 30"/>
                <a:gd name="T5" fmla="*/ 0 h 93"/>
                <a:gd name="T6" fmla="*/ 0 w 30"/>
                <a:gd name="T7" fmla="*/ 0 h 93"/>
                <a:gd name="T8" fmla="*/ 0 w 30"/>
                <a:gd name="T9" fmla="*/ 0 h 93"/>
                <a:gd name="T10" fmla="*/ 0 w 30"/>
                <a:gd name="T11" fmla="*/ 0 h 93"/>
                <a:gd name="T12" fmla="*/ 0 60000 65536"/>
                <a:gd name="T13" fmla="*/ 0 60000 65536"/>
                <a:gd name="T14" fmla="*/ 0 60000 65536"/>
                <a:gd name="T15" fmla="*/ 0 60000 65536"/>
                <a:gd name="T16" fmla="*/ 0 60000 65536"/>
                <a:gd name="T17" fmla="*/ 0 60000 65536"/>
                <a:gd name="T18" fmla="*/ 0 w 30"/>
                <a:gd name="T19" fmla="*/ 0 h 93"/>
                <a:gd name="T20" fmla="*/ 30 w 30"/>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30" h="93">
                  <a:moveTo>
                    <a:pt x="15" y="0"/>
                  </a:moveTo>
                  <a:lnTo>
                    <a:pt x="15" y="46"/>
                  </a:lnTo>
                  <a:lnTo>
                    <a:pt x="0" y="92"/>
                  </a:lnTo>
                  <a:lnTo>
                    <a:pt x="29" y="92"/>
                  </a:lnTo>
                  <a:lnTo>
                    <a:pt x="29" y="46"/>
                  </a:lnTo>
                  <a:lnTo>
                    <a:pt x="15" y="0"/>
                  </a:lnTo>
                </a:path>
              </a:pathLst>
            </a:custGeom>
            <a:solidFill>
              <a:srgbClr val="FFFFFF"/>
            </a:solidFill>
            <a:ln w="3175" cap="rnd">
              <a:solidFill>
                <a:schemeClr val="bg1"/>
              </a:solidFill>
              <a:round/>
              <a:headEnd/>
              <a:tailEnd/>
            </a:ln>
          </p:spPr>
          <p:txBody>
            <a:bodyPr/>
            <a:lstStyle/>
            <a:p>
              <a:endParaRPr lang="en-GB" dirty="0">
                <a:solidFill>
                  <a:prstClr val="black"/>
                </a:solidFill>
              </a:endParaRPr>
            </a:p>
          </p:txBody>
        </p:sp>
        <p:sp>
          <p:nvSpPr>
            <p:cNvPr id="699" name="Line 303"/>
            <p:cNvSpPr>
              <a:spLocks noChangeShapeType="1"/>
            </p:cNvSpPr>
            <p:nvPr/>
          </p:nvSpPr>
          <p:spPr bwMode="auto">
            <a:xfrm>
              <a:off x="3127037" y="199857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0" name="Line 304"/>
            <p:cNvSpPr>
              <a:spLocks noChangeShapeType="1"/>
            </p:cNvSpPr>
            <p:nvPr/>
          </p:nvSpPr>
          <p:spPr bwMode="auto">
            <a:xfrm>
              <a:off x="3136519" y="199857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1" name="Line 305"/>
            <p:cNvSpPr>
              <a:spLocks noChangeShapeType="1"/>
            </p:cNvSpPr>
            <p:nvPr/>
          </p:nvSpPr>
          <p:spPr bwMode="auto">
            <a:xfrm flipV="1">
              <a:off x="3136519" y="1989222"/>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2" name="Line 306"/>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3" name="Line 307"/>
            <p:cNvSpPr>
              <a:spLocks noChangeShapeType="1"/>
            </p:cNvSpPr>
            <p:nvPr/>
          </p:nvSpPr>
          <p:spPr bwMode="auto">
            <a:xfrm>
              <a:off x="3136519" y="1990558"/>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4" name="Line 308"/>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5" name="Line 309"/>
            <p:cNvSpPr>
              <a:spLocks noChangeShapeType="1"/>
            </p:cNvSpPr>
            <p:nvPr/>
          </p:nvSpPr>
          <p:spPr bwMode="auto">
            <a:xfrm>
              <a:off x="3144645" y="1990558"/>
              <a:ext cx="9481"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06" name="Freeform 310"/>
            <p:cNvSpPr>
              <a:spLocks/>
            </p:cNvSpPr>
            <p:nvPr/>
          </p:nvSpPr>
          <p:spPr bwMode="auto">
            <a:xfrm>
              <a:off x="3127037" y="1990558"/>
              <a:ext cx="35216" cy="53462"/>
            </a:xfrm>
            <a:custGeom>
              <a:avLst/>
              <a:gdLst>
                <a:gd name="T0" fmla="*/ 0 w 61"/>
                <a:gd name="T1" fmla="*/ 0 h 108"/>
                <a:gd name="T2" fmla="*/ 0 w 61"/>
                <a:gd name="T3" fmla="*/ 0 h 108"/>
                <a:gd name="T4" fmla="*/ 0 w 61"/>
                <a:gd name="T5" fmla="*/ 0 h 108"/>
                <a:gd name="T6" fmla="*/ 0 w 61"/>
                <a:gd name="T7" fmla="*/ 0 h 108"/>
                <a:gd name="T8" fmla="*/ 0 w 61"/>
                <a:gd name="T9" fmla="*/ 0 h 108"/>
                <a:gd name="T10" fmla="*/ 0 w 61"/>
                <a:gd name="T11" fmla="*/ 0 h 108"/>
                <a:gd name="T12" fmla="*/ 0 w 61"/>
                <a:gd name="T13" fmla="*/ 0 h 108"/>
                <a:gd name="T14" fmla="*/ 0 w 61"/>
                <a:gd name="T15" fmla="*/ 0 h 108"/>
                <a:gd name="T16" fmla="*/ 0 w 61"/>
                <a:gd name="T17" fmla="*/ 0 h 108"/>
                <a:gd name="T18" fmla="*/ 0 w 61"/>
                <a:gd name="T19" fmla="*/ 0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108"/>
                <a:gd name="T32" fmla="*/ 61 w 61"/>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108">
                  <a:moveTo>
                    <a:pt x="30" y="0"/>
                  </a:moveTo>
                  <a:lnTo>
                    <a:pt x="0" y="15"/>
                  </a:lnTo>
                  <a:lnTo>
                    <a:pt x="15" y="31"/>
                  </a:lnTo>
                  <a:lnTo>
                    <a:pt x="0" y="46"/>
                  </a:lnTo>
                  <a:lnTo>
                    <a:pt x="15" y="46"/>
                  </a:lnTo>
                  <a:lnTo>
                    <a:pt x="15" y="107"/>
                  </a:lnTo>
                  <a:lnTo>
                    <a:pt x="60" y="76"/>
                  </a:lnTo>
                  <a:lnTo>
                    <a:pt x="60" y="46"/>
                  </a:lnTo>
                  <a:lnTo>
                    <a:pt x="60" y="31"/>
                  </a:lnTo>
                  <a:lnTo>
                    <a:pt x="3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07" name="Freeform 311"/>
            <p:cNvSpPr>
              <a:spLocks/>
            </p:cNvSpPr>
            <p:nvPr/>
          </p:nvSpPr>
          <p:spPr bwMode="auto">
            <a:xfrm>
              <a:off x="3101303" y="1927741"/>
              <a:ext cx="43342" cy="70837"/>
            </a:xfrm>
            <a:custGeom>
              <a:avLst/>
              <a:gdLst>
                <a:gd name="T0" fmla="*/ 0 w 75"/>
                <a:gd name="T1" fmla="*/ 0 h 139"/>
                <a:gd name="T2" fmla="*/ 0 w 75"/>
                <a:gd name="T3" fmla="*/ 0 h 139"/>
                <a:gd name="T4" fmla="*/ 0 w 75"/>
                <a:gd name="T5" fmla="*/ 0 h 139"/>
                <a:gd name="T6" fmla="*/ 0 w 75"/>
                <a:gd name="T7" fmla="*/ 0 h 139"/>
                <a:gd name="T8" fmla="*/ 0 w 75"/>
                <a:gd name="T9" fmla="*/ 0 h 139"/>
                <a:gd name="T10" fmla="*/ 0 w 75"/>
                <a:gd name="T11" fmla="*/ 0 h 139"/>
                <a:gd name="T12" fmla="*/ 0 w 75"/>
                <a:gd name="T13" fmla="*/ 0 h 139"/>
                <a:gd name="T14" fmla="*/ 0 w 75"/>
                <a:gd name="T15" fmla="*/ 0 h 139"/>
                <a:gd name="T16" fmla="*/ 0 w 75"/>
                <a:gd name="T17" fmla="*/ 0 h 139"/>
                <a:gd name="T18" fmla="*/ 0 w 75"/>
                <a:gd name="T19" fmla="*/ 0 h 139"/>
                <a:gd name="T20" fmla="*/ 0 w 75"/>
                <a:gd name="T21" fmla="*/ 0 h 139"/>
                <a:gd name="T22" fmla="*/ 0 w 75"/>
                <a:gd name="T23" fmla="*/ 0 h 139"/>
                <a:gd name="T24" fmla="*/ 0 w 75"/>
                <a:gd name="T25" fmla="*/ 0 h 139"/>
                <a:gd name="T26" fmla="*/ 0 w 75"/>
                <a:gd name="T27" fmla="*/ 0 h 139"/>
                <a:gd name="T28" fmla="*/ 0 w 75"/>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5"/>
                <a:gd name="T46" fmla="*/ 0 h 139"/>
                <a:gd name="T47" fmla="*/ 75 w 75"/>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5" h="139">
                  <a:moveTo>
                    <a:pt x="74" y="0"/>
                  </a:moveTo>
                  <a:lnTo>
                    <a:pt x="44" y="0"/>
                  </a:lnTo>
                  <a:lnTo>
                    <a:pt x="30" y="46"/>
                  </a:lnTo>
                  <a:lnTo>
                    <a:pt x="0" y="46"/>
                  </a:lnTo>
                  <a:lnTo>
                    <a:pt x="0" y="92"/>
                  </a:lnTo>
                  <a:lnTo>
                    <a:pt x="15" y="107"/>
                  </a:lnTo>
                  <a:lnTo>
                    <a:pt x="0" y="123"/>
                  </a:lnTo>
                  <a:lnTo>
                    <a:pt x="30" y="138"/>
                  </a:lnTo>
                  <a:lnTo>
                    <a:pt x="44" y="138"/>
                  </a:lnTo>
                  <a:lnTo>
                    <a:pt x="74" y="123"/>
                  </a:lnTo>
                  <a:lnTo>
                    <a:pt x="59" y="107"/>
                  </a:lnTo>
                  <a:lnTo>
                    <a:pt x="44" y="92"/>
                  </a:lnTo>
                  <a:lnTo>
                    <a:pt x="74" y="46"/>
                  </a:lnTo>
                  <a:lnTo>
                    <a:pt x="59" y="31"/>
                  </a:lnTo>
                  <a:lnTo>
                    <a:pt x="74"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08" name="Freeform 312"/>
            <p:cNvSpPr>
              <a:spLocks/>
            </p:cNvSpPr>
            <p:nvPr/>
          </p:nvSpPr>
          <p:spPr bwMode="auto">
            <a:xfrm>
              <a:off x="3179861" y="1937096"/>
              <a:ext cx="94811" cy="100241"/>
            </a:xfrm>
            <a:custGeom>
              <a:avLst/>
              <a:gdLst>
                <a:gd name="T0" fmla="*/ 0 w 165"/>
                <a:gd name="T1" fmla="*/ 0 h 200"/>
                <a:gd name="T2" fmla="*/ 0 w 165"/>
                <a:gd name="T3" fmla="*/ 0 h 200"/>
                <a:gd name="T4" fmla="*/ 0 w 165"/>
                <a:gd name="T5" fmla="*/ 0 h 200"/>
                <a:gd name="T6" fmla="*/ 0 w 165"/>
                <a:gd name="T7" fmla="*/ 0 h 200"/>
                <a:gd name="T8" fmla="*/ 0 w 165"/>
                <a:gd name="T9" fmla="*/ 0 h 200"/>
                <a:gd name="T10" fmla="*/ 0 w 165"/>
                <a:gd name="T11" fmla="*/ 0 h 200"/>
                <a:gd name="T12" fmla="*/ 0 w 165"/>
                <a:gd name="T13" fmla="*/ 0 h 200"/>
                <a:gd name="T14" fmla="*/ 0 w 165"/>
                <a:gd name="T15" fmla="*/ 0 h 200"/>
                <a:gd name="T16" fmla="*/ 0 w 165"/>
                <a:gd name="T17" fmla="*/ 0 h 200"/>
                <a:gd name="T18" fmla="*/ 0 w 165"/>
                <a:gd name="T19" fmla="*/ 0 h 200"/>
                <a:gd name="T20" fmla="*/ 0 w 165"/>
                <a:gd name="T21" fmla="*/ 0 h 200"/>
                <a:gd name="T22" fmla="*/ 0 w 165"/>
                <a:gd name="T23" fmla="*/ 0 h 200"/>
                <a:gd name="T24" fmla="*/ 0 w 165"/>
                <a:gd name="T25" fmla="*/ 0 h 200"/>
                <a:gd name="T26" fmla="*/ 0 w 165"/>
                <a:gd name="T27" fmla="*/ 0 h 200"/>
                <a:gd name="T28" fmla="*/ 0 w 165"/>
                <a:gd name="T29" fmla="*/ 0 h 200"/>
                <a:gd name="T30" fmla="*/ 0 w 165"/>
                <a:gd name="T31" fmla="*/ 0 h 200"/>
                <a:gd name="T32" fmla="*/ 0 w 165"/>
                <a:gd name="T33" fmla="*/ 0 h 200"/>
                <a:gd name="T34" fmla="*/ 0 w 165"/>
                <a:gd name="T35" fmla="*/ 0 h 200"/>
                <a:gd name="T36" fmla="*/ 0 w 165"/>
                <a:gd name="T37" fmla="*/ 0 h 200"/>
                <a:gd name="T38" fmla="*/ 0 w 165"/>
                <a:gd name="T39" fmla="*/ 0 h 200"/>
                <a:gd name="T40" fmla="*/ 0 w 165"/>
                <a:gd name="T41" fmla="*/ 0 h 200"/>
                <a:gd name="T42" fmla="*/ 0 w 165"/>
                <a:gd name="T43" fmla="*/ 0 h 200"/>
                <a:gd name="T44" fmla="*/ 0 w 165"/>
                <a:gd name="T45" fmla="*/ 0 h 2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5"/>
                <a:gd name="T70" fmla="*/ 0 h 200"/>
                <a:gd name="T71" fmla="*/ 165 w 165"/>
                <a:gd name="T72" fmla="*/ 200 h 20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5" h="200">
                  <a:moveTo>
                    <a:pt x="119" y="0"/>
                  </a:moveTo>
                  <a:lnTo>
                    <a:pt x="104" y="31"/>
                  </a:lnTo>
                  <a:lnTo>
                    <a:pt x="119" y="46"/>
                  </a:lnTo>
                  <a:lnTo>
                    <a:pt x="119" y="92"/>
                  </a:lnTo>
                  <a:lnTo>
                    <a:pt x="104" y="122"/>
                  </a:lnTo>
                  <a:lnTo>
                    <a:pt x="89" y="107"/>
                  </a:lnTo>
                  <a:lnTo>
                    <a:pt x="75" y="153"/>
                  </a:lnTo>
                  <a:lnTo>
                    <a:pt x="60" y="153"/>
                  </a:lnTo>
                  <a:lnTo>
                    <a:pt x="30" y="153"/>
                  </a:lnTo>
                  <a:lnTo>
                    <a:pt x="0" y="199"/>
                  </a:lnTo>
                  <a:lnTo>
                    <a:pt x="15" y="199"/>
                  </a:lnTo>
                  <a:lnTo>
                    <a:pt x="30" y="199"/>
                  </a:lnTo>
                  <a:lnTo>
                    <a:pt x="75" y="184"/>
                  </a:lnTo>
                  <a:lnTo>
                    <a:pt x="89" y="199"/>
                  </a:lnTo>
                  <a:lnTo>
                    <a:pt x="104" y="184"/>
                  </a:lnTo>
                  <a:lnTo>
                    <a:pt x="104" y="168"/>
                  </a:lnTo>
                  <a:lnTo>
                    <a:pt x="119" y="184"/>
                  </a:lnTo>
                  <a:lnTo>
                    <a:pt x="134" y="168"/>
                  </a:lnTo>
                  <a:lnTo>
                    <a:pt x="164" y="153"/>
                  </a:lnTo>
                  <a:lnTo>
                    <a:pt x="149" y="77"/>
                  </a:lnTo>
                  <a:lnTo>
                    <a:pt x="164" y="77"/>
                  </a:lnTo>
                  <a:lnTo>
                    <a:pt x="149" y="31"/>
                  </a:lnTo>
                  <a:lnTo>
                    <a:pt x="119"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09" name="Freeform 313"/>
            <p:cNvSpPr>
              <a:spLocks/>
            </p:cNvSpPr>
            <p:nvPr/>
          </p:nvSpPr>
          <p:spPr bwMode="auto">
            <a:xfrm>
              <a:off x="3221849" y="1874279"/>
              <a:ext cx="52823" cy="62818"/>
            </a:xfrm>
            <a:custGeom>
              <a:avLst/>
              <a:gdLst>
                <a:gd name="T0" fmla="*/ 0 w 91"/>
                <a:gd name="T1" fmla="*/ 0 h 125"/>
                <a:gd name="T2" fmla="*/ 0 w 91"/>
                <a:gd name="T3" fmla="*/ 0 h 125"/>
                <a:gd name="T4" fmla="*/ 0 w 91"/>
                <a:gd name="T5" fmla="*/ 0 h 125"/>
                <a:gd name="T6" fmla="*/ 0 w 91"/>
                <a:gd name="T7" fmla="*/ 0 h 125"/>
                <a:gd name="T8" fmla="*/ 0 w 91"/>
                <a:gd name="T9" fmla="*/ 0 h 125"/>
                <a:gd name="T10" fmla="*/ 0 w 91"/>
                <a:gd name="T11" fmla="*/ 0 h 125"/>
                <a:gd name="T12" fmla="*/ 0 w 91"/>
                <a:gd name="T13" fmla="*/ 0 h 125"/>
                <a:gd name="T14" fmla="*/ 0 w 91"/>
                <a:gd name="T15" fmla="*/ 0 h 125"/>
                <a:gd name="T16" fmla="*/ 0 w 91"/>
                <a:gd name="T17" fmla="*/ 0 h 125"/>
                <a:gd name="T18" fmla="*/ 0 w 91"/>
                <a:gd name="T19" fmla="*/ 0 h 125"/>
                <a:gd name="T20" fmla="*/ 0 w 91"/>
                <a:gd name="T21" fmla="*/ 0 h 125"/>
                <a:gd name="T22" fmla="*/ 0 w 91"/>
                <a:gd name="T23" fmla="*/ 0 h 125"/>
                <a:gd name="T24" fmla="*/ 0 w 91"/>
                <a:gd name="T25" fmla="*/ 0 h 125"/>
                <a:gd name="T26" fmla="*/ 0 w 91"/>
                <a:gd name="T27" fmla="*/ 0 h 1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125"/>
                <a:gd name="T44" fmla="*/ 91 w 91"/>
                <a:gd name="T45" fmla="*/ 125 h 1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125">
                  <a:moveTo>
                    <a:pt x="15" y="0"/>
                  </a:moveTo>
                  <a:lnTo>
                    <a:pt x="30" y="62"/>
                  </a:lnTo>
                  <a:lnTo>
                    <a:pt x="15" y="62"/>
                  </a:lnTo>
                  <a:lnTo>
                    <a:pt x="0" y="78"/>
                  </a:lnTo>
                  <a:lnTo>
                    <a:pt x="0" y="109"/>
                  </a:lnTo>
                  <a:lnTo>
                    <a:pt x="30" y="124"/>
                  </a:lnTo>
                  <a:lnTo>
                    <a:pt x="45" y="93"/>
                  </a:lnTo>
                  <a:lnTo>
                    <a:pt x="30" y="78"/>
                  </a:lnTo>
                  <a:lnTo>
                    <a:pt x="75" y="78"/>
                  </a:lnTo>
                  <a:lnTo>
                    <a:pt x="75" y="62"/>
                  </a:lnTo>
                  <a:lnTo>
                    <a:pt x="90" y="47"/>
                  </a:lnTo>
                  <a:lnTo>
                    <a:pt x="75" y="16"/>
                  </a:lnTo>
                  <a:lnTo>
                    <a:pt x="60" y="16"/>
                  </a:lnTo>
                  <a:lnTo>
                    <a:pt x="1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10" name="Freeform 314"/>
            <p:cNvSpPr>
              <a:spLocks/>
            </p:cNvSpPr>
            <p:nvPr/>
          </p:nvSpPr>
          <p:spPr bwMode="auto">
            <a:xfrm>
              <a:off x="3179861" y="2044020"/>
              <a:ext cx="16253" cy="32077"/>
            </a:xfrm>
            <a:custGeom>
              <a:avLst/>
              <a:gdLst>
                <a:gd name="T0" fmla="*/ 0 w 30"/>
                <a:gd name="T1" fmla="*/ 0 h 63"/>
                <a:gd name="T2" fmla="*/ 0 w 30"/>
                <a:gd name="T3" fmla="*/ 0 h 63"/>
                <a:gd name="T4" fmla="*/ 0 w 30"/>
                <a:gd name="T5" fmla="*/ 0 h 63"/>
                <a:gd name="T6" fmla="*/ 0 w 30"/>
                <a:gd name="T7" fmla="*/ 0 h 63"/>
                <a:gd name="T8" fmla="*/ 0 w 30"/>
                <a:gd name="T9" fmla="*/ 0 h 63"/>
                <a:gd name="T10" fmla="*/ 0 w 30"/>
                <a:gd name="T11" fmla="*/ 0 h 63"/>
                <a:gd name="T12" fmla="*/ 0 w 30"/>
                <a:gd name="T13" fmla="*/ 0 h 63"/>
                <a:gd name="T14" fmla="*/ 0 w 30"/>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3"/>
                <a:gd name="T26" fmla="*/ 30 w 30"/>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3">
                  <a:moveTo>
                    <a:pt x="0" y="16"/>
                  </a:moveTo>
                  <a:lnTo>
                    <a:pt x="0" y="31"/>
                  </a:lnTo>
                  <a:lnTo>
                    <a:pt x="15" y="16"/>
                  </a:lnTo>
                  <a:lnTo>
                    <a:pt x="15" y="62"/>
                  </a:lnTo>
                  <a:lnTo>
                    <a:pt x="29" y="62"/>
                  </a:lnTo>
                  <a:lnTo>
                    <a:pt x="29" y="16"/>
                  </a:lnTo>
                  <a:lnTo>
                    <a:pt x="15" y="0"/>
                  </a:lnTo>
                  <a:lnTo>
                    <a:pt x="0" y="16"/>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11" name="Freeform 315"/>
            <p:cNvSpPr>
              <a:spLocks/>
            </p:cNvSpPr>
            <p:nvPr/>
          </p:nvSpPr>
          <p:spPr bwMode="auto">
            <a:xfrm>
              <a:off x="3194760" y="2036001"/>
              <a:ext cx="27089" cy="17375"/>
            </a:xfrm>
            <a:custGeom>
              <a:avLst/>
              <a:gdLst>
                <a:gd name="T0" fmla="*/ 0 w 46"/>
                <a:gd name="T1" fmla="*/ 0 h 32"/>
                <a:gd name="T2" fmla="*/ 0 w 46"/>
                <a:gd name="T3" fmla="*/ 0 h 32"/>
                <a:gd name="T4" fmla="*/ 0 w 46"/>
                <a:gd name="T5" fmla="*/ 0 h 32"/>
                <a:gd name="T6" fmla="*/ 0 w 46"/>
                <a:gd name="T7" fmla="*/ 0 h 32"/>
                <a:gd name="T8" fmla="*/ 0 w 46"/>
                <a:gd name="T9" fmla="*/ 0 h 32"/>
                <a:gd name="T10" fmla="*/ 0 w 46"/>
                <a:gd name="T11" fmla="*/ 0 h 32"/>
                <a:gd name="T12" fmla="*/ 0 w 46"/>
                <a:gd name="T13" fmla="*/ 0 h 32"/>
                <a:gd name="T14" fmla="*/ 0 60000 65536"/>
                <a:gd name="T15" fmla="*/ 0 60000 65536"/>
                <a:gd name="T16" fmla="*/ 0 60000 65536"/>
                <a:gd name="T17" fmla="*/ 0 60000 65536"/>
                <a:gd name="T18" fmla="*/ 0 60000 65536"/>
                <a:gd name="T19" fmla="*/ 0 60000 65536"/>
                <a:gd name="T20" fmla="*/ 0 60000 65536"/>
                <a:gd name="T21" fmla="*/ 0 w 46"/>
                <a:gd name="T22" fmla="*/ 0 h 32"/>
                <a:gd name="T23" fmla="*/ 46 w 46"/>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32">
                  <a:moveTo>
                    <a:pt x="15" y="31"/>
                  </a:moveTo>
                  <a:lnTo>
                    <a:pt x="30" y="16"/>
                  </a:lnTo>
                  <a:lnTo>
                    <a:pt x="45" y="0"/>
                  </a:lnTo>
                  <a:lnTo>
                    <a:pt x="30" y="0"/>
                  </a:lnTo>
                  <a:lnTo>
                    <a:pt x="15" y="0"/>
                  </a:lnTo>
                  <a:lnTo>
                    <a:pt x="0" y="16"/>
                  </a:lnTo>
                  <a:lnTo>
                    <a:pt x="15" y="31"/>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12" name="Freeform 316"/>
            <p:cNvSpPr>
              <a:spLocks/>
            </p:cNvSpPr>
            <p:nvPr/>
          </p:nvSpPr>
          <p:spPr bwMode="auto">
            <a:xfrm>
              <a:off x="2711223" y="2363456"/>
              <a:ext cx="17608" cy="40097"/>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w 30"/>
                <a:gd name="T11" fmla="*/ 0 h 78"/>
                <a:gd name="T12" fmla="*/ 0 w 30"/>
                <a:gd name="T13" fmla="*/ 0 h 78"/>
                <a:gd name="T14" fmla="*/ 0 w 3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78"/>
                <a:gd name="T26" fmla="*/ 30 w 3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78">
                  <a:moveTo>
                    <a:pt x="0" y="0"/>
                  </a:moveTo>
                  <a:lnTo>
                    <a:pt x="0" y="31"/>
                  </a:lnTo>
                  <a:lnTo>
                    <a:pt x="0" y="62"/>
                  </a:lnTo>
                  <a:lnTo>
                    <a:pt x="15" y="77"/>
                  </a:lnTo>
                  <a:lnTo>
                    <a:pt x="29" y="62"/>
                  </a:lnTo>
                  <a:lnTo>
                    <a:pt x="29" y="46"/>
                  </a:lnTo>
                  <a:lnTo>
                    <a:pt x="15" y="15"/>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13" name="Freeform 317"/>
            <p:cNvSpPr>
              <a:spLocks/>
            </p:cNvSpPr>
            <p:nvPr/>
          </p:nvSpPr>
          <p:spPr bwMode="auto">
            <a:xfrm>
              <a:off x="3109430" y="2169656"/>
              <a:ext cx="17608" cy="30741"/>
            </a:xfrm>
            <a:custGeom>
              <a:avLst/>
              <a:gdLst>
                <a:gd name="T0" fmla="*/ 0 w 30"/>
                <a:gd name="T1" fmla="*/ 0 h 62"/>
                <a:gd name="T2" fmla="*/ 0 w 30"/>
                <a:gd name="T3" fmla="*/ 0 h 62"/>
                <a:gd name="T4" fmla="*/ 0 w 30"/>
                <a:gd name="T5" fmla="*/ 0 h 62"/>
                <a:gd name="T6" fmla="*/ 0 w 30"/>
                <a:gd name="T7" fmla="*/ 0 h 62"/>
                <a:gd name="T8" fmla="*/ 0 w 30"/>
                <a:gd name="T9" fmla="*/ 0 h 62"/>
                <a:gd name="T10" fmla="*/ 0 w 30"/>
                <a:gd name="T11" fmla="*/ 0 h 62"/>
                <a:gd name="T12" fmla="*/ 0 w 30"/>
                <a:gd name="T13" fmla="*/ 0 h 62"/>
                <a:gd name="T14" fmla="*/ 0 w 30"/>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62"/>
                <a:gd name="T26" fmla="*/ 30 w 30"/>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62">
                  <a:moveTo>
                    <a:pt x="15" y="0"/>
                  </a:moveTo>
                  <a:lnTo>
                    <a:pt x="0" y="0"/>
                  </a:lnTo>
                  <a:lnTo>
                    <a:pt x="0" y="15"/>
                  </a:lnTo>
                  <a:lnTo>
                    <a:pt x="15" y="61"/>
                  </a:lnTo>
                  <a:lnTo>
                    <a:pt x="15" y="46"/>
                  </a:lnTo>
                  <a:lnTo>
                    <a:pt x="29" y="46"/>
                  </a:lnTo>
                  <a:lnTo>
                    <a:pt x="29" y="0"/>
                  </a:lnTo>
                  <a:lnTo>
                    <a:pt x="1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14" name="Freeform 318"/>
            <p:cNvSpPr>
              <a:spLocks/>
            </p:cNvSpPr>
            <p:nvPr/>
          </p:nvSpPr>
          <p:spPr bwMode="auto">
            <a:xfrm>
              <a:off x="3030872" y="2386177"/>
              <a:ext cx="88039" cy="70837"/>
            </a:xfrm>
            <a:custGeom>
              <a:avLst/>
              <a:gdLst>
                <a:gd name="T0" fmla="*/ 0 w 151"/>
                <a:gd name="T1" fmla="*/ 0 h 140"/>
                <a:gd name="T2" fmla="*/ 0 w 151"/>
                <a:gd name="T3" fmla="*/ 0 h 140"/>
                <a:gd name="T4" fmla="*/ 0 w 151"/>
                <a:gd name="T5" fmla="*/ 0 h 140"/>
                <a:gd name="T6" fmla="*/ 0 w 151"/>
                <a:gd name="T7" fmla="*/ 0 h 140"/>
                <a:gd name="T8" fmla="*/ 0 w 151"/>
                <a:gd name="T9" fmla="*/ 0 h 140"/>
                <a:gd name="T10" fmla="*/ 0 w 151"/>
                <a:gd name="T11" fmla="*/ 0 h 140"/>
                <a:gd name="T12" fmla="*/ 0 w 151"/>
                <a:gd name="T13" fmla="*/ 0 h 140"/>
                <a:gd name="T14" fmla="*/ 0 w 151"/>
                <a:gd name="T15" fmla="*/ 0 h 140"/>
                <a:gd name="T16" fmla="*/ 0 w 151"/>
                <a:gd name="T17" fmla="*/ 0 h 140"/>
                <a:gd name="T18" fmla="*/ 0 w 151"/>
                <a:gd name="T19" fmla="*/ 0 h 140"/>
                <a:gd name="T20" fmla="*/ 0 w 151"/>
                <a:gd name="T21" fmla="*/ 0 h 140"/>
                <a:gd name="T22" fmla="*/ 0 w 151"/>
                <a:gd name="T23" fmla="*/ 0 h 140"/>
                <a:gd name="T24" fmla="*/ 0 w 151"/>
                <a:gd name="T25" fmla="*/ 0 h 140"/>
                <a:gd name="T26" fmla="*/ 0 w 151"/>
                <a:gd name="T27" fmla="*/ 0 h 140"/>
                <a:gd name="T28" fmla="*/ 0 w 151"/>
                <a:gd name="T29" fmla="*/ 0 h 140"/>
                <a:gd name="T30" fmla="*/ 0 w 151"/>
                <a:gd name="T31" fmla="*/ 0 h 140"/>
                <a:gd name="T32" fmla="*/ 0 w 151"/>
                <a:gd name="T33" fmla="*/ 0 h 140"/>
                <a:gd name="T34" fmla="*/ 0 w 151"/>
                <a:gd name="T35" fmla="*/ 0 h 140"/>
                <a:gd name="T36" fmla="*/ 0 w 151"/>
                <a:gd name="T37" fmla="*/ 0 h 140"/>
                <a:gd name="T38" fmla="*/ 0 w 151"/>
                <a:gd name="T39" fmla="*/ 0 h 140"/>
                <a:gd name="T40" fmla="*/ 0 w 151"/>
                <a:gd name="T41" fmla="*/ 0 h 1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1"/>
                <a:gd name="T64" fmla="*/ 0 h 140"/>
                <a:gd name="T65" fmla="*/ 151 w 151"/>
                <a:gd name="T66" fmla="*/ 140 h 1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1" h="140">
                  <a:moveTo>
                    <a:pt x="0" y="124"/>
                  </a:moveTo>
                  <a:lnTo>
                    <a:pt x="0" y="139"/>
                  </a:lnTo>
                  <a:lnTo>
                    <a:pt x="30" y="139"/>
                  </a:lnTo>
                  <a:lnTo>
                    <a:pt x="45" y="124"/>
                  </a:lnTo>
                  <a:lnTo>
                    <a:pt x="90" y="124"/>
                  </a:lnTo>
                  <a:lnTo>
                    <a:pt x="105" y="77"/>
                  </a:lnTo>
                  <a:lnTo>
                    <a:pt x="105" y="62"/>
                  </a:lnTo>
                  <a:lnTo>
                    <a:pt x="135" y="77"/>
                  </a:lnTo>
                  <a:lnTo>
                    <a:pt x="150" y="62"/>
                  </a:lnTo>
                  <a:lnTo>
                    <a:pt x="135" y="46"/>
                  </a:lnTo>
                  <a:lnTo>
                    <a:pt x="150" y="31"/>
                  </a:lnTo>
                  <a:lnTo>
                    <a:pt x="135" y="31"/>
                  </a:lnTo>
                  <a:lnTo>
                    <a:pt x="120" y="0"/>
                  </a:lnTo>
                  <a:lnTo>
                    <a:pt x="105" y="15"/>
                  </a:lnTo>
                  <a:lnTo>
                    <a:pt x="90" y="46"/>
                  </a:lnTo>
                  <a:lnTo>
                    <a:pt x="90" y="62"/>
                  </a:lnTo>
                  <a:lnTo>
                    <a:pt x="75" y="62"/>
                  </a:lnTo>
                  <a:lnTo>
                    <a:pt x="45" y="93"/>
                  </a:lnTo>
                  <a:lnTo>
                    <a:pt x="15" y="93"/>
                  </a:lnTo>
                  <a:lnTo>
                    <a:pt x="15" y="124"/>
                  </a:lnTo>
                  <a:lnTo>
                    <a:pt x="0" y="124"/>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15" name="Freeform 319"/>
            <p:cNvSpPr>
              <a:spLocks/>
            </p:cNvSpPr>
            <p:nvPr/>
          </p:nvSpPr>
          <p:spPr bwMode="auto">
            <a:xfrm>
              <a:off x="2918453" y="2386177"/>
              <a:ext cx="52823" cy="62818"/>
            </a:xfrm>
            <a:custGeom>
              <a:avLst/>
              <a:gdLst>
                <a:gd name="T0" fmla="*/ 0 w 91"/>
                <a:gd name="T1" fmla="*/ 0 h 124"/>
                <a:gd name="T2" fmla="*/ 0 w 91"/>
                <a:gd name="T3" fmla="*/ 0 h 124"/>
                <a:gd name="T4" fmla="*/ 0 w 91"/>
                <a:gd name="T5" fmla="*/ 0 h 124"/>
                <a:gd name="T6" fmla="*/ 0 w 91"/>
                <a:gd name="T7" fmla="*/ 0 h 124"/>
                <a:gd name="T8" fmla="*/ 0 w 91"/>
                <a:gd name="T9" fmla="*/ 0 h 124"/>
                <a:gd name="T10" fmla="*/ 0 w 91"/>
                <a:gd name="T11" fmla="*/ 0 h 124"/>
                <a:gd name="T12" fmla="*/ 0 w 91"/>
                <a:gd name="T13" fmla="*/ 0 h 124"/>
                <a:gd name="T14" fmla="*/ 0 w 91"/>
                <a:gd name="T15" fmla="*/ 0 h 124"/>
                <a:gd name="T16" fmla="*/ 0 w 91"/>
                <a:gd name="T17" fmla="*/ 0 h 124"/>
                <a:gd name="T18" fmla="*/ 0 w 91"/>
                <a:gd name="T19" fmla="*/ 0 h 124"/>
                <a:gd name="T20" fmla="*/ 0 w 91"/>
                <a:gd name="T21" fmla="*/ 0 h 124"/>
                <a:gd name="T22" fmla="*/ 0 w 91"/>
                <a:gd name="T23" fmla="*/ 0 h 1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
                <a:gd name="T37" fmla="*/ 0 h 124"/>
                <a:gd name="T38" fmla="*/ 91 w 91"/>
                <a:gd name="T39" fmla="*/ 124 h 1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 h="124">
                  <a:moveTo>
                    <a:pt x="0" y="0"/>
                  </a:moveTo>
                  <a:lnTo>
                    <a:pt x="15" y="31"/>
                  </a:lnTo>
                  <a:lnTo>
                    <a:pt x="30" y="92"/>
                  </a:lnTo>
                  <a:lnTo>
                    <a:pt x="60" y="123"/>
                  </a:lnTo>
                  <a:lnTo>
                    <a:pt x="75" y="108"/>
                  </a:lnTo>
                  <a:lnTo>
                    <a:pt x="90" y="108"/>
                  </a:lnTo>
                  <a:lnTo>
                    <a:pt x="75" y="77"/>
                  </a:lnTo>
                  <a:lnTo>
                    <a:pt x="75" y="62"/>
                  </a:lnTo>
                  <a:lnTo>
                    <a:pt x="75" y="46"/>
                  </a:lnTo>
                  <a:lnTo>
                    <a:pt x="45" y="31"/>
                  </a:lnTo>
                  <a:lnTo>
                    <a:pt x="30" y="15"/>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16" name="Freeform 320"/>
            <p:cNvSpPr>
              <a:spLocks/>
            </p:cNvSpPr>
            <p:nvPr/>
          </p:nvSpPr>
          <p:spPr bwMode="auto">
            <a:xfrm>
              <a:off x="2884592" y="2239157"/>
              <a:ext cx="94811" cy="164396"/>
            </a:xfrm>
            <a:custGeom>
              <a:avLst/>
              <a:gdLst>
                <a:gd name="T0" fmla="*/ 0 w 165"/>
                <a:gd name="T1" fmla="*/ 0 h 324"/>
                <a:gd name="T2" fmla="*/ 0 w 165"/>
                <a:gd name="T3" fmla="*/ 0 h 324"/>
                <a:gd name="T4" fmla="*/ 0 w 165"/>
                <a:gd name="T5" fmla="*/ 0 h 324"/>
                <a:gd name="T6" fmla="*/ 0 w 165"/>
                <a:gd name="T7" fmla="*/ 0 h 324"/>
                <a:gd name="T8" fmla="*/ 0 w 165"/>
                <a:gd name="T9" fmla="*/ 0 h 324"/>
                <a:gd name="T10" fmla="*/ 0 w 165"/>
                <a:gd name="T11" fmla="*/ 0 h 324"/>
                <a:gd name="T12" fmla="*/ 0 w 165"/>
                <a:gd name="T13" fmla="*/ 0 h 324"/>
                <a:gd name="T14" fmla="*/ 0 w 165"/>
                <a:gd name="T15" fmla="*/ 0 h 324"/>
                <a:gd name="T16" fmla="*/ 0 w 165"/>
                <a:gd name="T17" fmla="*/ 0 h 324"/>
                <a:gd name="T18" fmla="*/ 0 w 165"/>
                <a:gd name="T19" fmla="*/ 0 h 324"/>
                <a:gd name="T20" fmla="*/ 0 w 165"/>
                <a:gd name="T21" fmla="*/ 0 h 324"/>
                <a:gd name="T22" fmla="*/ 0 w 165"/>
                <a:gd name="T23" fmla="*/ 0 h 324"/>
                <a:gd name="T24" fmla="*/ 0 w 165"/>
                <a:gd name="T25" fmla="*/ 0 h 324"/>
                <a:gd name="T26" fmla="*/ 0 w 165"/>
                <a:gd name="T27" fmla="*/ 0 h 324"/>
                <a:gd name="T28" fmla="*/ 0 w 165"/>
                <a:gd name="T29" fmla="*/ 0 h 324"/>
                <a:gd name="T30" fmla="*/ 0 w 165"/>
                <a:gd name="T31" fmla="*/ 0 h 324"/>
                <a:gd name="T32" fmla="*/ 0 w 165"/>
                <a:gd name="T33" fmla="*/ 0 h 324"/>
                <a:gd name="T34" fmla="*/ 0 w 165"/>
                <a:gd name="T35" fmla="*/ 0 h 324"/>
                <a:gd name="T36" fmla="*/ 0 w 165"/>
                <a:gd name="T37" fmla="*/ 0 h 324"/>
                <a:gd name="T38" fmla="*/ 0 w 165"/>
                <a:gd name="T39" fmla="*/ 0 h 324"/>
                <a:gd name="T40" fmla="*/ 0 w 165"/>
                <a:gd name="T41" fmla="*/ 0 h 324"/>
                <a:gd name="T42" fmla="*/ 0 w 165"/>
                <a:gd name="T43" fmla="*/ 0 h 324"/>
                <a:gd name="T44" fmla="*/ 0 w 165"/>
                <a:gd name="T45" fmla="*/ 0 h 324"/>
                <a:gd name="T46" fmla="*/ 0 w 165"/>
                <a:gd name="T47" fmla="*/ 0 h 324"/>
                <a:gd name="T48" fmla="*/ 0 w 165"/>
                <a:gd name="T49" fmla="*/ 0 h 324"/>
                <a:gd name="T50" fmla="*/ 0 w 165"/>
                <a:gd name="T51" fmla="*/ 0 h 324"/>
                <a:gd name="T52" fmla="*/ 0 w 165"/>
                <a:gd name="T53" fmla="*/ 0 h 324"/>
                <a:gd name="T54" fmla="*/ 0 w 165"/>
                <a:gd name="T55" fmla="*/ 0 h 324"/>
                <a:gd name="T56" fmla="*/ 0 w 165"/>
                <a:gd name="T57" fmla="*/ 0 h 324"/>
                <a:gd name="T58" fmla="*/ 0 w 165"/>
                <a:gd name="T59" fmla="*/ 0 h 324"/>
                <a:gd name="T60" fmla="*/ 0 w 165"/>
                <a:gd name="T61" fmla="*/ 0 h 324"/>
                <a:gd name="T62" fmla="*/ 0 w 165"/>
                <a:gd name="T63" fmla="*/ 0 h 324"/>
                <a:gd name="T64" fmla="*/ 0 w 165"/>
                <a:gd name="T65" fmla="*/ 0 h 324"/>
                <a:gd name="T66" fmla="*/ 0 w 165"/>
                <a:gd name="T67" fmla="*/ 0 h 324"/>
                <a:gd name="T68" fmla="*/ 0 w 165"/>
                <a:gd name="T69" fmla="*/ 0 h 324"/>
                <a:gd name="T70" fmla="*/ 0 w 165"/>
                <a:gd name="T71" fmla="*/ 0 h 3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5"/>
                <a:gd name="T109" fmla="*/ 0 h 324"/>
                <a:gd name="T110" fmla="*/ 165 w 165"/>
                <a:gd name="T111" fmla="*/ 324 h 3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5" h="324">
                  <a:moveTo>
                    <a:pt x="45" y="0"/>
                  </a:moveTo>
                  <a:lnTo>
                    <a:pt x="15" y="0"/>
                  </a:lnTo>
                  <a:lnTo>
                    <a:pt x="0" y="31"/>
                  </a:lnTo>
                  <a:lnTo>
                    <a:pt x="30" y="77"/>
                  </a:lnTo>
                  <a:lnTo>
                    <a:pt x="30" y="108"/>
                  </a:lnTo>
                  <a:lnTo>
                    <a:pt x="45" y="185"/>
                  </a:lnTo>
                  <a:lnTo>
                    <a:pt x="30" y="215"/>
                  </a:lnTo>
                  <a:lnTo>
                    <a:pt x="30" y="261"/>
                  </a:lnTo>
                  <a:lnTo>
                    <a:pt x="45" y="261"/>
                  </a:lnTo>
                  <a:lnTo>
                    <a:pt x="60" y="292"/>
                  </a:lnTo>
                  <a:lnTo>
                    <a:pt x="89" y="308"/>
                  </a:lnTo>
                  <a:lnTo>
                    <a:pt x="104" y="323"/>
                  </a:lnTo>
                  <a:lnTo>
                    <a:pt x="89" y="292"/>
                  </a:lnTo>
                  <a:lnTo>
                    <a:pt x="75" y="277"/>
                  </a:lnTo>
                  <a:lnTo>
                    <a:pt x="75" y="261"/>
                  </a:lnTo>
                  <a:lnTo>
                    <a:pt x="60" y="246"/>
                  </a:lnTo>
                  <a:lnTo>
                    <a:pt x="45" y="246"/>
                  </a:lnTo>
                  <a:lnTo>
                    <a:pt x="45" y="231"/>
                  </a:lnTo>
                  <a:lnTo>
                    <a:pt x="60" y="185"/>
                  </a:lnTo>
                  <a:lnTo>
                    <a:pt x="60" y="154"/>
                  </a:lnTo>
                  <a:lnTo>
                    <a:pt x="60" y="138"/>
                  </a:lnTo>
                  <a:lnTo>
                    <a:pt x="75" y="154"/>
                  </a:lnTo>
                  <a:lnTo>
                    <a:pt x="104" y="185"/>
                  </a:lnTo>
                  <a:lnTo>
                    <a:pt x="104" y="154"/>
                  </a:lnTo>
                  <a:lnTo>
                    <a:pt x="119" y="123"/>
                  </a:lnTo>
                  <a:lnTo>
                    <a:pt x="149" y="123"/>
                  </a:lnTo>
                  <a:lnTo>
                    <a:pt x="164" y="123"/>
                  </a:lnTo>
                  <a:lnTo>
                    <a:pt x="149" y="108"/>
                  </a:lnTo>
                  <a:lnTo>
                    <a:pt x="134" y="77"/>
                  </a:lnTo>
                  <a:lnTo>
                    <a:pt x="119" y="62"/>
                  </a:lnTo>
                  <a:lnTo>
                    <a:pt x="104" y="46"/>
                  </a:lnTo>
                  <a:lnTo>
                    <a:pt x="89" y="62"/>
                  </a:lnTo>
                  <a:lnTo>
                    <a:pt x="75" y="46"/>
                  </a:lnTo>
                  <a:lnTo>
                    <a:pt x="60" y="15"/>
                  </a:lnTo>
                  <a:lnTo>
                    <a:pt x="45" y="15"/>
                  </a:lnTo>
                  <a:lnTo>
                    <a:pt x="4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17" name="Freeform 321"/>
            <p:cNvSpPr>
              <a:spLocks/>
            </p:cNvSpPr>
            <p:nvPr/>
          </p:nvSpPr>
          <p:spPr bwMode="auto">
            <a:xfrm>
              <a:off x="3014618" y="2416918"/>
              <a:ext cx="104292" cy="101578"/>
            </a:xfrm>
            <a:custGeom>
              <a:avLst/>
              <a:gdLst>
                <a:gd name="T0" fmla="*/ 0 w 181"/>
                <a:gd name="T1" fmla="*/ 0 h 200"/>
                <a:gd name="T2" fmla="*/ 0 w 181"/>
                <a:gd name="T3" fmla="*/ 0 h 200"/>
                <a:gd name="T4" fmla="*/ 0 w 181"/>
                <a:gd name="T5" fmla="*/ 0 h 200"/>
                <a:gd name="T6" fmla="*/ 0 w 181"/>
                <a:gd name="T7" fmla="*/ 0 h 200"/>
                <a:gd name="T8" fmla="*/ 0 w 181"/>
                <a:gd name="T9" fmla="*/ 0 h 200"/>
                <a:gd name="T10" fmla="*/ 0 w 181"/>
                <a:gd name="T11" fmla="*/ 0 h 200"/>
                <a:gd name="T12" fmla="*/ 0 w 181"/>
                <a:gd name="T13" fmla="*/ 0 h 200"/>
                <a:gd name="T14" fmla="*/ 0 w 181"/>
                <a:gd name="T15" fmla="*/ 0 h 200"/>
                <a:gd name="T16" fmla="*/ 0 w 181"/>
                <a:gd name="T17" fmla="*/ 0 h 200"/>
                <a:gd name="T18" fmla="*/ 0 w 181"/>
                <a:gd name="T19" fmla="*/ 0 h 200"/>
                <a:gd name="T20" fmla="*/ 0 w 181"/>
                <a:gd name="T21" fmla="*/ 0 h 200"/>
                <a:gd name="T22" fmla="*/ 0 w 181"/>
                <a:gd name="T23" fmla="*/ 0 h 200"/>
                <a:gd name="T24" fmla="*/ 0 w 181"/>
                <a:gd name="T25" fmla="*/ 0 h 200"/>
                <a:gd name="T26" fmla="*/ 0 w 181"/>
                <a:gd name="T27" fmla="*/ 0 h 200"/>
                <a:gd name="T28" fmla="*/ 0 w 181"/>
                <a:gd name="T29" fmla="*/ 0 h 200"/>
                <a:gd name="T30" fmla="*/ 0 w 181"/>
                <a:gd name="T31" fmla="*/ 0 h 200"/>
                <a:gd name="T32" fmla="*/ 0 w 181"/>
                <a:gd name="T33" fmla="*/ 0 h 200"/>
                <a:gd name="T34" fmla="*/ 0 w 181"/>
                <a:gd name="T35" fmla="*/ 0 h 200"/>
                <a:gd name="T36" fmla="*/ 0 w 181"/>
                <a:gd name="T37" fmla="*/ 0 h 200"/>
                <a:gd name="T38" fmla="*/ 0 w 181"/>
                <a:gd name="T39" fmla="*/ 0 h 200"/>
                <a:gd name="T40" fmla="*/ 0 w 181"/>
                <a:gd name="T41" fmla="*/ 0 h 200"/>
                <a:gd name="T42" fmla="*/ 0 w 181"/>
                <a:gd name="T43" fmla="*/ 0 h 200"/>
                <a:gd name="T44" fmla="*/ 0 w 181"/>
                <a:gd name="T45" fmla="*/ 0 h 200"/>
                <a:gd name="T46" fmla="*/ 0 w 181"/>
                <a:gd name="T47" fmla="*/ 0 h 200"/>
                <a:gd name="T48" fmla="*/ 0 w 181"/>
                <a:gd name="T49" fmla="*/ 0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1"/>
                <a:gd name="T76" fmla="*/ 0 h 200"/>
                <a:gd name="T77" fmla="*/ 181 w 181"/>
                <a:gd name="T78" fmla="*/ 200 h 20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1" h="200">
                  <a:moveTo>
                    <a:pt x="165" y="15"/>
                  </a:moveTo>
                  <a:lnTo>
                    <a:pt x="180" y="46"/>
                  </a:lnTo>
                  <a:lnTo>
                    <a:pt x="180" y="61"/>
                  </a:lnTo>
                  <a:lnTo>
                    <a:pt x="180" y="77"/>
                  </a:lnTo>
                  <a:lnTo>
                    <a:pt x="165" y="92"/>
                  </a:lnTo>
                  <a:lnTo>
                    <a:pt x="165" y="122"/>
                  </a:lnTo>
                  <a:lnTo>
                    <a:pt x="135" y="153"/>
                  </a:lnTo>
                  <a:lnTo>
                    <a:pt x="150" y="153"/>
                  </a:lnTo>
                  <a:lnTo>
                    <a:pt x="135" y="184"/>
                  </a:lnTo>
                  <a:lnTo>
                    <a:pt x="105" y="199"/>
                  </a:lnTo>
                  <a:lnTo>
                    <a:pt x="105" y="184"/>
                  </a:lnTo>
                  <a:lnTo>
                    <a:pt x="75" y="168"/>
                  </a:lnTo>
                  <a:lnTo>
                    <a:pt x="60" y="184"/>
                  </a:lnTo>
                  <a:lnTo>
                    <a:pt x="30" y="168"/>
                  </a:lnTo>
                  <a:lnTo>
                    <a:pt x="30" y="138"/>
                  </a:lnTo>
                  <a:lnTo>
                    <a:pt x="0" y="107"/>
                  </a:lnTo>
                  <a:lnTo>
                    <a:pt x="0" y="92"/>
                  </a:lnTo>
                  <a:lnTo>
                    <a:pt x="30" y="61"/>
                  </a:lnTo>
                  <a:lnTo>
                    <a:pt x="30" y="77"/>
                  </a:lnTo>
                  <a:lnTo>
                    <a:pt x="60" y="77"/>
                  </a:lnTo>
                  <a:lnTo>
                    <a:pt x="75" y="61"/>
                  </a:lnTo>
                  <a:lnTo>
                    <a:pt x="120" y="61"/>
                  </a:lnTo>
                  <a:lnTo>
                    <a:pt x="135" y="15"/>
                  </a:lnTo>
                  <a:lnTo>
                    <a:pt x="135" y="0"/>
                  </a:lnTo>
                  <a:lnTo>
                    <a:pt x="165"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18" name="Freeform 322"/>
            <p:cNvSpPr>
              <a:spLocks/>
            </p:cNvSpPr>
            <p:nvPr/>
          </p:nvSpPr>
          <p:spPr bwMode="auto">
            <a:xfrm>
              <a:off x="2884592" y="2400880"/>
              <a:ext cx="104292" cy="125636"/>
            </a:xfrm>
            <a:custGeom>
              <a:avLst/>
              <a:gdLst>
                <a:gd name="T0" fmla="*/ 0 w 179"/>
                <a:gd name="T1" fmla="*/ 0 h 247"/>
                <a:gd name="T2" fmla="*/ 0 w 179"/>
                <a:gd name="T3" fmla="*/ 0 h 247"/>
                <a:gd name="T4" fmla="*/ 0 w 179"/>
                <a:gd name="T5" fmla="*/ 0 h 247"/>
                <a:gd name="T6" fmla="*/ 0 w 179"/>
                <a:gd name="T7" fmla="*/ 0 h 247"/>
                <a:gd name="T8" fmla="*/ 0 w 179"/>
                <a:gd name="T9" fmla="*/ 0 h 247"/>
                <a:gd name="T10" fmla="*/ 0 w 179"/>
                <a:gd name="T11" fmla="*/ 0 h 247"/>
                <a:gd name="T12" fmla="*/ 0 w 179"/>
                <a:gd name="T13" fmla="*/ 0 h 247"/>
                <a:gd name="T14" fmla="*/ 0 w 179"/>
                <a:gd name="T15" fmla="*/ 0 h 247"/>
                <a:gd name="T16" fmla="*/ 0 w 179"/>
                <a:gd name="T17" fmla="*/ 0 h 247"/>
                <a:gd name="T18" fmla="*/ 0 w 179"/>
                <a:gd name="T19" fmla="*/ 0 h 247"/>
                <a:gd name="T20" fmla="*/ 0 w 179"/>
                <a:gd name="T21" fmla="*/ 0 h 247"/>
                <a:gd name="T22" fmla="*/ 0 w 179"/>
                <a:gd name="T23" fmla="*/ 0 h 247"/>
                <a:gd name="T24" fmla="*/ 0 w 179"/>
                <a:gd name="T25" fmla="*/ 0 h 247"/>
                <a:gd name="T26" fmla="*/ 0 w 179"/>
                <a:gd name="T27" fmla="*/ 0 h 247"/>
                <a:gd name="T28" fmla="*/ 0 w 179"/>
                <a:gd name="T29" fmla="*/ 0 h 247"/>
                <a:gd name="T30" fmla="*/ 0 w 179"/>
                <a:gd name="T31" fmla="*/ 0 h 247"/>
                <a:gd name="T32" fmla="*/ 0 w 179"/>
                <a:gd name="T33" fmla="*/ 0 h 247"/>
                <a:gd name="T34" fmla="*/ 0 w 179"/>
                <a:gd name="T35" fmla="*/ 0 h 24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9"/>
                <a:gd name="T55" fmla="*/ 0 h 247"/>
                <a:gd name="T56" fmla="*/ 179 w 179"/>
                <a:gd name="T57" fmla="*/ 247 h 24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9" h="247">
                  <a:moveTo>
                    <a:pt x="0" y="0"/>
                  </a:moveTo>
                  <a:lnTo>
                    <a:pt x="30" y="0"/>
                  </a:lnTo>
                  <a:lnTo>
                    <a:pt x="45" y="31"/>
                  </a:lnTo>
                  <a:lnTo>
                    <a:pt x="74" y="46"/>
                  </a:lnTo>
                  <a:lnTo>
                    <a:pt x="89" y="77"/>
                  </a:lnTo>
                  <a:lnTo>
                    <a:pt x="134" y="108"/>
                  </a:lnTo>
                  <a:lnTo>
                    <a:pt x="134" y="138"/>
                  </a:lnTo>
                  <a:lnTo>
                    <a:pt x="148" y="154"/>
                  </a:lnTo>
                  <a:lnTo>
                    <a:pt x="178" y="185"/>
                  </a:lnTo>
                  <a:lnTo>
                    <a:pt x="163" y="246"/>
                  </a:lnTo>
                  <a:lnTo>
                    <a:pt x="148" y="246"/>
                  </a:lnTo>
                  <a:lnTo>
                    <a:pt x="104" y="200"/>
                  </a:lnTo>
                  <a:lnTo>
                    <a:pt x="89" y="154"/>
                  </a:lnTo>
                  <a:lnTo>
                    <a:pt x="59" y="108"/>
                  </a:lnTo>
                  <a:lnTo>
                    <a:pt x="59" y="92"/>
                  </a:lnTo>
                  <a:lnTo>
                    <a:pt x="15" y="46"/>
                  </a:lnTo>
                  <a:lnTo>
                    <a:pt x="0" y="15"/>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19" name="Freeform 323"/>
            <p:cNvSpPr>
              <a:spLocks/>
            </p:cNvSpPr>
            <p:nvPr/>
          </p:nvSpPr>
          <p:spPr bwMode="auto">
            <a:xfrm>
              <a:off x="3257064" y="2471717"/>
              <a:ext cx="104292" cy="101578"/>
            </a:xfrm>
            <a:custGeom>
              <a:avLst/>
              <a:gdLst>
                <a:gd name="T0" fmla="*/ 0 w 180"/>
                <a:gd name="T1" fmla="*/ 0 h 201"/>
                <a:gd name="T2" fmla="*/ 0 w 180"/>
                <a:gd name="T3" fmla="*/ 0 h 201"/>
                <a:gd name="T4" fmla="*/ 0 w 180"/>
                <a:gd name="T5" fmla="*/ 0 h 201"/>
                <a:gd name="T6" fmla="*/ 0 w 180"/>
                <a:gd name="T7" fmla="*/ 0 h 201"/>
                <a:gd name="T8" fmla="*/ 0 w 180"/>
                <a:gd name="T9" fmla="*/ 0 h 201"/>
                <a:gd name="T10" fmla="*/ 0 w 180"/>
                <a:gd name="T11" fmla="*/ 0 h 201"/>
                <a:gd name="T12" fmla="*/ 0 w 180"/>
                <a:gd name="T13" fmla="*/ 0 h 201"/>
                <a:gd name="T14" fmla="*/ 0 w 180"/>
                <a:gd name="T15" fmla="*/ 0 h 201"/>
                <a:gd name="T16" fmla="*/ 0 w 180"/>
                <a:gd name="T17" fmla="*/ 0 h 201"/>
                <a:gd name="T18" fmla="*/ 0 w 180"/>
                <a:gd name="T19" fmla="*/ 0 h 201"/>
                <a:gd name="T20" fmla="*/ 0 w 180"/>
                <a:gd name="T21" fmla="*/ 0 h 201"/>
                <a:gd name="T22" fmla="*/ 0 w 180"/>
                <a:gd name="T23" fmla="*/ 0 h 201"/>
                <a:gd name="T24" fmla="*/ 0 w 180"/>
                <a:gd name="T25" fmla="*/ 0 h 201"/>
                <a:gd name="T26" fmla="*/ 0 w 180"/>
                <a:gd name="T27" fmla="*/ 0 h 201"/>
                <a:gd name="T28" fmla="*/ 0 w 180"/>
                <a:gd name="T29" fmla="*/ 0 h 201"/>
                <a:gd name="T30" fmla="*/ 0 w 180"/>
                <a:gd name="T31" fmla="*/ 0 h 201"/>
                <a:gd name="T32" fmla="*/ 0 w 180"/>
                <a:gd name="T33" fmla="*/ 0 h 20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0"/>
                <a:gd name="T52" fmla="*/ 0 h 201"/>
                <a:gd name="T53" fmla="*/ 180 w 180"/>
                <a:gd name="T54" fmla="*/ 201 h 20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0" h="201">
                  <a:moveTo>
                    <a:pt x="179" y="46"/>
                  </a:moveTo>
                  <a:lnTo>
                    <a:pt x="179" y="200"/>
                  </a:lnTo>
                  <a:lnTo>
                    <a:pt x="134" y="185"/>
                  </a:lnTo>
                  <a:lnTo>
                    <a:pt x="119" y="123"/>
                  </a:lnTo>
                  <a:lnTo>
                    <a:pt x="45" y="62"/>
                  </a:lnTo>
                  <a:lnTo>
                    <a:pt x="30" y="77"/>
                  </a:lnTo>
                  <a:lnTo>
                    <a:pt x="15" y="46"/>
                  </a:lnTo>
                  <a:lnTo>
                    <a:pt x="30" y="46"/>
                  </a:lnTo>
                  <a:lnTo>
                    <a:pt x="0" y="15"/>
                  </a:lnTo>
                  <a:lnTo>
                    <a:pt x="0" y="0"/>
                  </a:lnTo>
                  <a:lnTo>
                    <a:pt x="30" y="0"/>
                  </a:lnTo>
                  <a:lnTo>
                    <a:pt x="45" y="15"/>
                  </a:lnTo>
                  <a:lnTo>
                    <a:pt x="60" y="46"/>
                  </a:lnTo>
                  <a:lnTo>
                    <a:pt x="75" y="62"/>
                  </a:lnTo>
                  <a:lnTo>
                    <a:pt x="90" y="46"/>
                  </a:lnTo>
                  <a:lnTo>
                    <a:pt x="119" y="31"/>
                  </a:lnTo>
                  <a:lnTo>
                    <a:pt x="179" y="4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0" name="Freeform 324"/>
            <p:cNvSpPr>
              <a:spLocks/>
            </p:cNvSpPr>
            <p:nvPr/>
          </p:nvSpPr>
          <p:spPr bwMode="auto">
            <a:xfrm>
              <a:off x="3127037" y="2448995"/>
              <a:ext cx="62305" cy="77520"/>
            </a:xfrm>
            <a:custGeom>
              <a:avLst/>
              <a:gdLst>
                <a:gd name="T0" fmla="*/ 0 w 106"/>
                <a:gd name="T1" fmla="*/ 0 h 155"/>
                <a:gd name="T2" fmla="*/ 0 w 106"/>
                <a:gd name="T3" fmla="*/ 0 h 155"/>
                <a:gd name="T4" fmla="*/ 0 w 106"/>
                <a:gd name="T5" fmla="*/ 0 h 155"/>
                <a:gd name="T6" fmla="*/ 0 w 106"/>
                <a:gd name="T7" fmla="*/ 0 h 155"/>
                <a:gd name="T8" fmla="*/ 0 w 106"/>
                <a:gd name="T9" fmla="*/ 0 h 155"/>
                <a:gd name="T10" fmla="*/ 0 w 106"/>
                <a:gd name="T11" fmla="*/ 0 h 155"/>
                <a:gd name="T12" fmla="*/ 0 w 106"/>
                <a:gd name="T13" fmla="*/ 0 h 155"/>
                <a:gd name="T14" fmla="*/ 0 w 106"/>
                <a:gd name="T15" fmla="*/ 0 h 155"/>
                <a:gd name="T16" fmla="*/ 0 w 106"/>
                <a:gd name="T17" fmla="*/ 0 h 155"/>
                <a:gd name="T18" fmla="*/ 0 w 106"/>
                <a:gd name="T19" fmla="*/ 0 h 155"/>
                <a:gd name="T20" fmla="*/ 0 w 106"/>
                <a:gd name="T21" fmla="*/ 0 h 155"/>
                <a:gd name="T22" fmla="*/ 0 w 106"/>
                <a:gd name="T23" fmla="*/ 0 h 155"/>
                <a:gd name="T24" fmla="*/ 0 w 106"/>
                <a:gd name="T25" fmla="*/ 0 h 155"/>
                <a:gd name="T26" fmla="*/ 0 w 106"/>
                <a:gd name="T27" fmla="*/ 0 h 155"/>
                <a:gd name="T28" fmla="*/ 0 w 106"/>
                <a:gd name="T29" fmla="*/ 0 h 155"/>
                <a:gd name="T30" fmla="*/ 0 w 106"/>
                <a:gd name="T31" fmla="*/ 0 h 155"/>
                <a:gd name="T32" fmla="*/ 0 w 106"/>
                <a:gd name="T33" fmla="*/ 0 h 155"/>
                <a:gd name="T34" fmla="*/ 0 w 106"/>
                <a:gd name="T35" fmla="*/ 0 h 155"/>
                <a:gd name="T36" fmla="*/ 0 w 106"/>
                <a:gd name="T37" fmla="*/ 0 h 155"/>
                <a:gd name="T38" fmla="*/ 0 w 106"/>
                <a:gd name="T39" fmla="*/ 0 h 155"/>
                <a:gd name="T40" fmla="*/ 0 w 106"/>
                <a:gd name="T41" fmla="*/ 0 h 1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6"/>
                <a:gd name="T64" fmla="*/ 0 h 155"/>
                <a:gd name="T65" fmla="*/ 106 w 106"/>
                <a:gd name="T66" fmla="*/ 155 h 1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6" h="155">
                  <a:moveTo>
                    <a:pt x="105" y="0"/>
                  </a:moveTo>
                  <a:lnTo>
                    <a:pt x="90" y="15"/>
                  </a:lnTo>
                  <a:lnTo>
                    <a:pt x="30" y="15"/>
                  </a:lnTo>
                  <a:lnTo>
                    <a:pt x="30" y="62"/>
                  </a:lnTo>
                  <a:lnTo>
                    <a:pt x="45" y="46"/>
                  </a:lnTo>
                  <a:lnTo>
                    <a:pt x="60" y="46"/>
                  </a:lnTo>
                  <a:lnTo>
                    <a:pt x="45" y="77"/>
                  </a:lnTo>
                  <a:lnTo>
                    <a:pt x="60" y="77"/>
                  </a:lnTo>
                  <a:lnTo>
                    <a:pt x="60" y="123"/>
                  </a:lnTo>
                  <a:lnTo>
                    <a:pt x="45" y="139"/>
                  </a:lnTo>
                  <a:lnTo>
                    <a:pt x="45" y="92"/>
                  </a:lnTo>
                  <a:lnTo>
                    <a:pt x="30" y="92"/>
                  </a:lnTo>
                  <a:lnTo>
                    <a:pt x="30" y="154"/>
                  </a:lnTo>
                  <a:lnTo>
                    <a:pt x="0" y="154"/>
                  </a:lnTo>
                  <a:lnTo>
                    <a:pt x="15" y="108"/>
                  </a:lnTo>
                  <a:lnTo>
                    <a:pt x="0" y="108"/>
                  </a:lnTo>
                  <a:lnTo>
                    <a:pt x="15" y="46"/>
                  </a:lnTo>
                  <a:lnTo>
                    <a:pt x="15" y="15"/>
                  </a:lnTo>
                  <a:lnTo>
                    <a:pt x="30" y="0"/>
                  </a:lnTo>
                  <a:lnTo>
                    <a:pt x="75" y="0"/>
                  </a:lnTo>
                  <a:lnTo>
                    <a:pt x="105"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1" name="Freeform 325"/>
            <p:cNvSpPr>
              <a:spLocks/>
            </p:cNvSpPr>
            <p:nvPr/>
          </p:nvSpPr>
          <p:spPr bwMode="auto">
            <a:xfrm>
              <a:off x="2987530" y="2526515"/>
              <a:ext cx="88039" cy="38760"/>
            </a:xfrm>
            <a:custGeom>
              <a:avLst/>
              <a:gdLst>
                <a:gd name="T0" fmla="*/ 0 w 152"/>
                <a:gd name="T1" fmla="*/ 0 h 77"/>
                <a:gd name="T2" fmla="*/ 0 w 152"/>
                <a:gd name="T3" fmla="*/ 0 h 77"/>
                <a:gd name="T4" fmla="*/ 0 w 152"/>
                <a:gd name="T5" fmla="*/ 0 h 77"/>
                <a:gd name="T6" fmla="*/ 0 w 152"/>
                <a:gd name="T7" fmla="*/ 0 h 77"/>
                <a:gd name="T8" fmla="*/ 0 w 152"/>
                <a:gd name="T9" fmla="*/ 0 h 77"/>
                <a:gd name="T10" fmla="*/ 0 w 152"/>
                <a:gd name="T11" fmla="*/ 0 h 77"/>
                <a:gd name="T12" fmla="*/ 0 w 152"/>
                <a:gd name="T13" fmla="*/ 0 h 77"/>
                <a:gd name="T14" fmla="*/ 0 w 152"/>
                <a:gd name="T15" fmla="*/ 0 h 77"/>
                <a:gd name="T16" fmla="*/ 0 w 152"/>
                <a:gd name="T17" fmla="*/ 0 h 77"/>
                <a:gd name="T18" fmla="*/ 0 w 152"/>
                <a:gd name="T19" fmla="*/ 0 h 77"/>
                <a:gd name="T20" fmla="*/ 0 w 152"/>
                <a:gd name="T21" fmla="*/ 0 h 77"/>
                <a:gd name="T22" fmla="*/ 0 w 152"/>
                <a:gd name="T23" fmla="*/ 0 h 77"/>
                <a:gd name="T24" fmla="*/ 0 w 152"/>
                <a:gd name="T25" fmla="*/ 0 h 77"/>
                <a:gd name="T26" fmla="*/ 0 w 152"/>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77"/>
                <a:gd name="T44" fmla="*/ 152 w 152"/>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77">
                  <a:moveTo>
                    <a:pt x="0" y="30"/>
                  </a:moveTo>
                  <a:lnTo>
                    <a:pt x="15" y="0"/>
                  </a:lnTo>
                  <a:lnTo>
                    <a:pt x="60" y="15"/>
                  </a:lnTo>
                  <a:lnTo>
                    <a:pt x="76" y="30"/>
                  </a:lnTo>
                  <a:lnTo>
                    <a:pt x="91" y="15"/>
                  </a:lnTo>
                  <a:lnTo>
                    <a:pt x="121" y="30"/>
                  </a:lnTo>
                  <a:lnTo>
                    <a:pt x="136" y="30"/>
                  </a:lnTo>
                  <a:lnTo>
                    <a:pt x="151" y="46"/>
                  </a:lnTo>
                  <a:lnTo>
                    <a:pt x="151" y="76"/>
                  </a:lnTo>
                  <a:lnTo>
                    <a:pt x="91" y="61"/>
                  </a:lnTo>
                  <a:lnTo>
                    <a:pt x="76" y="46"/>
                  </a:lnTo>
                  <a:lnTo>
                    <a:pt x="60" y="61"/>
                  </a:lnTo>
                  <a:lnTo>
                    <a:pt x="15" y="30"/>
                  </a:lnTo>
                  <a:lnTo>
                    <a:pt x="0" y="3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2" name="Freeform 326"/>
            <p:cNvSpPr>
              <a:spLocks/>
            </p:cNvSpPr>
            <p:nvPr/>
          </p:nvSpPr>
          <p:spPr bwMode="auto">
            <a:xfrm>
              <a:off x="3204241" y="2432957"/>
              <a:ext cx="27089" cy="38760"/>
            </a:xfrm>
            <a:custGeom>
              <a:avLst/>
              <a:gdLst>
                <a:gd name="T0" fmla="*/ 0 w 45"/>
                <a:gd name="T1" fmla="*/ 0 h 77"/>
                <a:gd name="T2" fmla="*/ 0 w 45"/>
                <a:gd name="T3" fmla="*/ 0 h 77"/>
                <a:gd name="T4" fmla="*/ 0 w 45"/>
                <a:gd name="T5" fmla="*/ 0 h 77"/>
                <a:gd name="T6" fmla="*/ 0 w 45"/>
                <a:gd name="T7" fmla="*/ 0 h 77"/>
                <a:gd name="T8" fmla="*/ 0 w 45"/>
                <a:gd name="T9" fmla="*/ 0 h 77"/>
                <a:gd name="T10" fmla="*/ 0 60000 65536"/>
                <a:gd name="T11" fmla="*/ 0 60000 65536"/>
                <a:gd name="T12" fmla="*/ 0 60000 65536"/>
                <a:gd name="T13" fmla="*/ 0 60000 65536"/>
                <a:gd name="T14" fmla="*/ 0 60000 65536"/>
                <a:gd name="T15" fmla="*/ 0 w 45"/>
                <a:gd name="T16" fmla="*/ 0 h 77"/>
                <a:gd name="T17" fmla="*/ 45 w 45"/>
                <a:gd name="T18" fmla="*/ 77 h 77"/>
              </a:gdLst>
              <a:ahLst/>
              <a:cxnLst>
                <a:cxn ang="T10">
                  <a:pos x="T0" y="T1"/>
                </a:cxn>
                <a:cxn ang="T11">
                  <a:pos x="T2" y="T3"/>
                </a:cxn>
                <a:cxn ang="T12">
                  <a:pos x="T4" y="T5"/>
                </a:cxn>
                <a:cxn ang="T13">
                  <a:pos x="T6" y="T7"/>
                </a:cxn>
                <a:cxn ang="T14">
                  <a:pos x="T8" y="T9"/>
                </a:cxn>
              </a:cxnLst>
              <a:rect l="T15" t="T16" r="T17" b="T18"/>
              <a:pathLst>
                <a:path w="45" h="77">
                  <a:moveTo>
                    <a:pt x="29" y="76"/>
                  </a:moveTo>
                  <a:lnTo>
                    <a:pt x="0" y="15"/>
                  </a:lnTo>
                  <a:lnTo>
                    <a:pt x="15" y="0"/>
                  </a:lnTo>
                  <a:lnTo>
                    <a:pt x="44" y="76"/>
                  </a:lnTo>
                  <a:lnTo>
                    <a:pt x="29" y="7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3" name="Freeform 327"/>
            <p:cNvSpPr>
              <a:spLocks/>
            </p:cNvSpPr>
            <p:nvPr/>
          </p:nvSpPr>
          <p:spPr bwMode="auto">
            <a:xfrm>
              <a:off x="3136519" y="2555919"/>
              <a:ext cx="25734" cy="9356"/>
            </a:xfrm>
            <a:custGeom>
              <a:avLst/>
              <a:gdLst>
                <a:gd name="T0" fmla="*/ 0 w 45"/>
                <a:gd name="T1" fmla="*/ 0 h 17"/>
                <a:gd name="T2" fmla="*/ 0 w 45"/>
                <a:gd name="T3" fmla="*/ 0 h 17"/>
                <a:gd name="T4" fmla="*/ 0 w 45"/>
                <a:gd name="T5" fmla="*/ 0 h 17"/>
                <a:gd name="T6" fmla="*/ 0 w 45"/>
                <a:gd name="T7" fmla="*/ 0 h 17"/>
                <a:gd name="T8" fmla="*/ 0 w 45"/>
                <a:gd name="T9" fmla="*/ 0 h 17"/>
                <a:gd name="T10" fmla="*/ 0 60000 65536"/>
                <a:gd name="T11" fmla="*/ 0 60000 65536"/>
                <a:gd name="T12" fmla="*/ 0 60000 65536"/>
                <a:gd name="T13" fmla="*/ 0 60000 65536"/>
                <a:gd name="T14" fmla="*/ 0 60000 65536"/>
                <a:gd name="T15" fmla="*/ 0 w 45"/>
                <a:gd name="T16" fmla="*/ 0 h 17"/>
                <a:gd name="T17" fmla="*/ 45 w 45"/>
                <a:gd name="T18" fmla="*/ 17 h 17"/>
              </a:gdLst>
              <a:ahLst/>
              <a:cxnLst>
                <a:cxn ang="T10">
                  <a:pos x="T0" y="T1"/>
                </a:cxn>
                <a:cxn ang="T11">
                  <a:pos x="T2" y="T3"/>
                </a:cxn>
                <a:cxn ang="T12">
                  <a:pos x="T4" y="T5"/>
                </a:cxn>
                <a:cxn ang="T13">
                  <a:pos x="T6" y="T7"/>
                </a:cxn>
                <a:cxn ang="T14">
                  <a:pos x="T8" y="T9"/>
                </a:cxn>
              </a:cxnLst>
              <a:rect l="T15" t="T16" r="T17" b="T18"/>
              <a:pathLst>
                <a:path w="45" h="17">
                  <a:moveTo>
                    <a:pt x="0" y="0"/>
                  </a:moveTo>
                  <a:lnTo>
                    <a:pt x="44" y="0"/>
                  </a:lnTo>
                  <a:lnTo>
                    <a:pt x="44" y="16"/>
                  </a:lnTo>
                  <a:lnTo>
                    <a:pt x="0" y="16"/>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4" name="Freeform 328"/>
            <p:cNvSpPr>
              <a:spLocks/>
            </p:cNvSpPr>
            <p:nvPr/>
          </p:nvSpPr>
          <p:spPr bwMode="auto">
            <a:xfrm>
              <a:off x="3171734" y="2563939"/>
              <a:ext cx="33861" cy="17375"/>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31"/>
                  </a:moveTo>
                  <a:lnTo>
                    <a:pt x="0" y="16"/>
                  </a:lnTo>
                  <a:lnTo>
                    <a:pt x="15" y="0"/>
                  </a:lnTo>
                  <a:lnTo>
                    <a:pt x="59" y="0"/>
                  </a:lnTo>
                  <a:lnTo>
                    <a:pt x="30" y="16"/>
                  </a:lnTo>
                  <a:lnTo>
                    <a:pt x="0" y="31"/>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5" name="Freeform 329"/>
            <p:cNvSpPr>
              <a:spLocks/>
            </p:cNvSpPr>
            <p:nvPr/>
          </p:nvSpPr>
          <p:spPr bwMode="auto">
            <a:xfrm>
              <a:off x="3213722" y="2494438"/>
              <a:ext cx="35216" cy="16039"/>
            </a:xfrm>
            <a:custGeom>
              <a:avLst/>
              <a:gdLst>
                <a:gd name="T0" fmla="*/ 0 w 60"/>
                <a:gd name="T1" fmla="*/ 0 h 32"/>
                <a:gd name="T2" fmla="*/ 0 w 60"/>
                <a:gd name="T3" fmla="*/ 0 h 32"/>
                <a:gd name="T4" fmla="*/ 0 w 60"/>
                <a:gd name="T5" fmla="*/ 0 h 32"/>
                <a:gd name="T6" fmla="*/ 0 w 60"/>
                <a:gd name="T7" fmla="*/ 0 h 32"/>
                <a:gd name="T8" fmla="*/ 0 w 60"/>
                <a:gd name="T9" fmla="*/ 0 h 32"/>
                <a:gd name="T10" fmla="*/ 0 w 60"/>
                <a:gd name="T11" fmla="*/ 0 h 32"/>
                <a:gd name="T12" fmla="*/ 0 60000 65536"/>
                <a:gd name="T13" fmla="*/ 0 60000 65536"/>
                <a:gd name="T14" fmla="*/ 0 60000 65536"/>
                <a:gd name="T15" fmla="*/ 0 60000 65536"/>
                <a:gd name="T16" fmla="*/ 0 60000 65536"/>
                <a:gd name="T17" fmla="*/ 0 60000 65536"/>
                <a:gd name="T18" fmla="*/ 0 w 60"/>
                <a:gd name="T19" fmla="*/ 0 h 32"/>
                <a:gd name="T20" fmla="*/ 60 w 6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60" h="32">
                  <a:moveTo>
                    <a:pt x="0" y="16"/>
                  </a:moveTo>
                  <a:lnTo>
                    <a:pt x="15" y="31"/>
                  </a:lnTo>
                  <a:lnTo>
                    <a:pt x="30" y="16"/>
                  </a:lnTo>
                  <a:lnTo>
                    <a:pt x="59" y="16"/>
                  </a:lnTo>
                  <a:lnTo>
                    <a:pt x="59" y="0"/>
                  </a:lnTo>
                  <a:lnTo>
                    <a:pt x="0" y="16"/>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6" name="Freeform 330"/>
            <p:cNvSpPr>
              <a:spLocks/>
            </p:cNvSpPr>
            <p:nvPr/>
          </p:nvSpPr>
          <p:spPr bwMode="auto">
            <a:xfrm>
              <a:off x="3091822" y="2550573"/>
              <a:ext cx="27089" cy="14702"/>
            </a:xfrm>
            <a:custGeom>
              <a:avLst/>
              <a:gdLst>
                <a:gd name="T0" fmla="*/ 0 w 46"/>
                <a:gd name="T1" fmla="*/ 0 h 31"/>
                <a:gd name="T2" fmla="*/ 0 w 46"/>
                <a:gd name="T3" fmla="*/ 0 h 31"/>
                <a:gd name="T4" fmla="*/ 0 w 46"/>
                <a:gd name="T5" fmla="*/ 0 h 31"/>
                <a:gd name="T6" fmla="*/ 0 w 46"/>
                <a:gd name="T7" fmla="*/ 0 h 31"/>
                <a:gd name="T8" fmla="*/ 0 60000 65536"/>
                <a:gd name="T9" fmla="*/ 0 60000 65536"/>
                <a:gd name="T10" fmla="*/ 0 60000 65536"/>
                <a:gd name="T11" fmla="*/ 0 60000 65536"/>
                <a:gd name="T12" fmla="*/ 0 w 46"/>
                <a:gd name="T13" fmla="*/ 0 h 31"/>
                <a:gd name="T14" fmla="*/ 46 w 46"/>
                <a:gd name="T15" fmla="*/ 31 h 31"/>
              </a:gdLst>
              <a:ahLst/>
              <a:cxnLst>
                <a:cxn ang="T8">
                  <a:pos x="T0" y="T1"/>
                </a:cxn>
                <a:cxn ang="T9">
                  <a:pos x="T2" y="T3"/>
                </a:cxn>
                <a:cxn ang="T10">
                  <a:pos x="T4" y="T5"/>
                </a:cxn>
                <a:cxn ang="T11">
                  <a:pos x="T6" y="T7"/>
                </a:cxn>
              </a:cxnLst>
              <a:rect l="T12" t="T13" r="T14" b="T15"/>
              <a:pathLst>
                <a:path w="46" h="31">
                  <a:moveTo>
                    <a:pt x="0" y="0"/>
                  </a:moveTo>
                  <a:lnTo>
                    <a:pt x="0" y="30"/>
                  </a:lnTo>
                  <a:lnTo>
                    <a:pt x="45" y="3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7" name="Freeform 331"/>
            <p:cNvSpPr>
              <a:spLocks/>
            </p:cNvSpPr>
            <p:nvPr/>
          </p:nvSpPr>
          <p:spPr bwMode="auto">
            <a:xfrm>
              <a:off x="3127037" y="2571958"/>
              <a:ext cx="17608" cy="9356"/>
            </a:xfrm>
            <a:custGeom>
              <a:avLst/>
              <a:gdLst>
                <a:gd name="T0" fmla="*/ 0 w 32"/>
                <a:gd name="T1" fmla="*/ 0 h 17"/>
                <a:gd name="T2" fmla="*/ 0 w 32"/>
                <a:gd name="T3" fmla="*/ 0 h 17"/>
                <a:gd name="T4" fmla="*/ 0 w 32"/>
                <a:gd name="T5" fmla="*/ 0 h 17"/>
                <a:gd name="T6" fmla="*/ 0 w 32"/>
                <a:gd name="T7" fmla="*/ 0 h 17"/>
                <a:gd name="T8" fmla="*/ 0 60000 65536"/>
                <a:gd name="T9" fmla="*/ 0 60000 65536"/>
                <a:gd name="T10" fmla="*/ 0 60000 65536"/>
                <a:gd name="T11" fmla="*/ 0 60000 65536"/>
                <a:gd name="T12" fmla="*/ 0 w 32"/>
                <a:gd name="T13" fmla="*/ 0 h 17"/>
                <a:gd name="T14" fmla="*/ 32 w 32"/>
                <a:gd name="T15" fmla="*/ 17 h 17"/>
              </a:gdLst>
              <a:ahLst/>
              <a:cxnLst>
                <a:cxn ang="T8">
                  <a:pos x="T0" y="T1"/>
                </a:cxn>
                <a:cxn ang="T9">
                  <a:pos x="T2" y="T3"/>
                </a:cxn>
                <a:cxn ang="T10">
                  <a:pos x="T4" y="T5"/>
                </a:cxn>
                <a:cxn ang="T11">
                  <a:pos x="T6" y="T7"/>
                </a:cxn>
              </a:cxnLst>
              <a:rect l="T12" t="T13" r="T14" b="T15"/>
              <a:pathLst>
                <a:path w="32" h="17">
                  <a:moveTo>
                    <a:pt x="0" y="0"/>
                  </a:moveTo>
                  <a:lnTo>
                    <a:pt x="31" y="0"/>
                  </a:lnTo>
                  <a:lnTo>
                    <a:pt x="31" y="16"/>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8" name="Freeform 332"/>
            <p:cNvSpPr>
              <a:spLocks/>
            </p:cNvSpPr>
            <p:nvPr/>
          </p:nvSpPr>
          <p:spPr bwMode="auto">
            <a:xfrm>
              <a:off x="3318014" y="2550573"/>
              <a:ext cx="18962" cy="14702"/>
            </a:xfrm>
            <a:custGeom>
              <a:avLst/>
              <a:gdLst>
                <a:gd name="T0" fmla="*/ 0 w 32"/>
                <a:gd name="T1" fmla="*/ 0 h 31"/>
                <a:gd name="T2" fmla="*/ 0 w 32"/>
                <a:gd name="T3" fmla="*/ 0 h 31"/>
                <a:gd name="T4" fmla="*/ 0 w 32"/>
                <a:gd name="T5" fmla="*/ 0 h 31"/>
                <a:gd name="T6" fmla="*/ 0 w 32"/>
                <a:gd name="T7" fmla="*/ 0 h 31"/>
                <a:gd name="T8" fmla="*/ 0 60000 65536"/>
                <a:gd name="T9" fmla="*/ 0 60000 65536"/>
                <a:gd name="T10" fmla="*/ 0 60000 65536"/>
                <a:gd name="T11" fmla="*/ 0 60000 65536"/>
                <a:gd name="T12" fmla="*/ 0 w 32"/>
                <a:gd name="T13" fmla="*/ 0 h 31"/>
                <a:gd name="T14" fmla="*/ 32 w 32"/>
                <a:gd name="T15" fmla="*/ 31 h 31"/>
              </a:gdLst>
              <a:ahLst/>
              <a:cxnLst>
                <a:cxn ang="T8">
                  <a:pos x="T0" y="T1"/>
                </a:cxn>
                <a:cxn ang="T9">
                  <a:pos x="T2" y="T3"/>
                </a:cxn>
                <a:cxn ang="T10">
                  <a:pos x="T4" y="T5"/>
                </a:cxn>
                <a:cxn ang="T11">
                  <a:pos x="T6" y="T7"/>
                </a:cxn>
              </a:cxnLst>
              <a:rect l="T12" t="T13" r="T14" b="T15"/>
              <a:pathLst>
                <a:path w="32" h="31">
                  <a:moveTo>
                    <a:pt x="0" y="0"/>
                  </a:moveTo>
                  <a:lnTo>
                    <a:pt x="31" y="30"/>
                  </a:lnTo>
                  <a:lnTo>
                    <a:pt x="16" y="30"/>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29" name="Freeform 333"/>
            <p:cNvSpPr>
              <a:spLocks/>
            </p:cNvSpPr>
            <p:nvPr/>
          </p:nvSpPr>
          <p:spPr bwMode="auto">
            <a:xfrm>
              <a:off x="3187987" y="250245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30" y="0"/>
                  </a:lnTo>
                  <a:lnTo>
                    <a:pt x="15" y="16"/>
                  </a:lnTo>
                  <a:lnTo>
                    <a:pt x="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30" name="Line 334"/>
            <p:cNvSpPr>
              <a:spLocks noChangeShapeType="1"/>
            </p:cNvSpPr>
            <p:nvPr/>
          </p:nvSpPr>
          <p:spPr bwMode="auto">
            <a:xfrm>
              <a:off x="2987530" y="2479736"/>
              <a:ext cx="9481" cy="14702"/>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31" name="Oval 335"/>
            <p:cNvSpPr>
              <a:spLocks noChangeArrowheads="1"/>
            </p:cNvSpPr>
            <p:nvPr/>
          </p:nvSpPr>
          <p:spPr bwMode="auto">
            <a:xfrm>
              <a:off x="2953668" y="2432957"/>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32" name="Oval 336"/>
            <p:cNvSpPr>
              <a:spLocks noChangeArrowheads="1"/>
            </p:cNvSpPr>
            <p:nvPr/>
          </p:nvSpPr>
          <p:spPr bwMode="auto">
            <a:xfrm>
              <a:off x="3075568" y="2400880"/>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33" name="Oval 337"/>
            <p:cNvSpPr>
              <a:spLocks noChangeArrowheads="1"/>
            </p:cNvSpPr>
            <p:nvPr/>
          </p:nvSpPr>
          <p:spPr bwMode="auto">
            <a:xfrm>
              <a:off x="2650273" y="2408899"/>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34" name="Freeform 338"/>
            <p:cNvSpPr>
              <a:spLocks/>
            </p:cNvSpPr>
            <p:nvPr/>
          </p:nvSpPr>
          <p:spPr bwMode="auto">
            <a:xfrm>
              <a:off x="3127037" y="2239157"/>
              <a:ext cx="44697" cy="70837"/>
            </a:xfrm>
            <a:custGeom>
              <a:avLst/>
              <a:gdLst>
                <a:gd name="T0" fmla="*/ 0 w 77"/>
                <a:gd name="T1" fmla="*/ 0 h 140"/>
                <a:gd name="T2" fmla="*/ 0 w 77"/>
                <a:gd name="T3" fmla="*/ 0 h 140"/>
                <a:gd name="T4" fmla="*/ 0 w 77"/>
                <a:gd name="T5" fmla="*/ 0 h 140"/>
                <a:gd name="T6" fmla="*/ 0 w 77"/>
                <a:gd name="T7" fmla="*/ 0 h 140"/>
                <a:gd name="T8" fmla="*/ 0 w 77"/>
                <a:gd name="T9" fmla="*/ 0 h 140"/>
                <a:gd name="T10" fmla="*/ 0 w 77"/>
                <a:gd name="T11" fmla="*/ 0 h 140"/>
                <a:gd name="T12" fmla="*/ 0 w 77"/>
                <a:gd name="T13" fmla="*/ 0 h 140"/>
                <a:gd name="T14" fmla="*/ 0 w 77"/>
                <a:gd name="T15" fmla="*/ 0 h 140"/>
                <a:gd name="T16" fmla="*/ 0 w 77"/>
                <a:gd name="T17" fmla="*/ 0 h 140"/>
                <a:gd name="T18" fmla="*/ 0 w 77"/>
                <a:gd name="T19" fmla="*/ 0 h 140"/>
                <a:gd name="T20" fmla="*/ 0 w 77"/>
                <a:gd name="T21" fmla="*/ 0 h 140"/>
                <a:gd name="T22" fmla="*/ 0 w 77"/>
                <a:gd name="T23" fmla="*/ 0 h 140"/>
                <a:gd name="T24" fmla="*/ 0 w 77"/>
                <a:gd name="T25" fmla="*/ 0 h 140"/>
                <a:gd name="T26" fmla="*/ 0 w 77"/>
                <a:gd name="T27" fmla="*/ 0 h 140"/>
                <a:gd name="T28" fmla="*/ 0 w 77"/>
                <a:gd name="T29" fmla="*/ 0 h 140"/>
                <a:gd name="T30" fmla="*/ 0 w 77"/>
                <a:gd name="T31" fmla="*/ 0 h 140"/>
                <a:gd name="T32" fmla="*/ 0 w 77"/>
                <a:gd name="T33" fmla="*/ 0 h 1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
                <a:gd name="T52" fmla="*/ 0 h 140"/>
                <a:gd name="T53" fmla="*/ 77 w 77"/>
                <a:gd name="T54" fmla="*/ 140 h 1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 h="140">
                  <a:moveTo>
                    <a:pt x="30" y="15"/>
                  </a:moveTo>
                  <a:lnTo>
                    <a:pt x="15" y="0"/>
                  </a:lnTo>
                  <a:lnTo>
                    <a:pt x="0" y="46"/>
                  </a:lnTo>
                  <a:lnTo>
                    <a:pt x="0" y="77"/>
                  </a:lnTo>
                  <a:lnTo>
                    <a:pt x="0" y="62"/>
                  </a:lnTo>
                  <a:lnTo>
                    <a:pt x="0" y="93"/>
                  </a:lnTo>
                  <a:lnTo>
                    <a:pt x="0" y="108"/>
                  </a:lnTo>
                  <a:lnTo>
                    <a:pt x="30" y="108"/>
                  </a:lnTo>
                  <a:lnTo>
                    <a:pt x="30" y="124"/>
                  </a:lnTo>
                  <a:lnTo>
                    <a:pt x="61" y="124"/>
                  </a:lnTo>
                  <a:lnTo>
                    <a:pt x="76" y="139"/>
                  </a:lnTo>
                  <a:lnTo>
                    <a:pt x="76" y="108"/>
                  </a:lnTo>
                  <a:lnTo>
                    <a:pt x="46" y="108"/>
                  </a:lnTo>
                  <a:lnTo>
                    <a:pt x="30" y="77"/>
                  </a:lnTo>
                  <a:lnTo>
                    <a:pt x="46" y="46"/>
                  </a:lnTo>
                  <a:lnTo>
                    <a:pt x="30" y="31"/>
                  </a:lnTo>
                  <a:lnTo>
                    <a:pt x="30" y="15"/>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35" name="Freeform 339"/>
            <p:cNvSpPr>
              <a:spLocks/>
            </p:cNvSpPr>
            <p:nvPr/>
          </p:nvSpPr>
          <p:spPr bwMode="auto">
            <a:xfrm>
              <a:off x="3152772" y="2347417"/>
              <a:ext cx="52823" cy="40097"/>
            </a:xfrm>
            <a:custGeom>
              <a:avLst/>
              <a:gdLst>
                <a:gd name="T0" fmla="*/ 0 w 91"/>
                <a:gd name="T1" fmla="*/ 0 h 77"/>
                <a:gd name="T2" fmla="*/ 0 w 91"/>
                <a:gd name="T3" fmla="*/ 0 h 77"/>
                <a:gd name="T4" fmla="*/ 0 w 91"/>
                <a:gd name="T5" fmla="*/ 0 h 77"/>
                <a:gd name="T6" fmla="*/ 0 w 91"/>
                <a:gd name="T7" fmla="*/ 0 h 77"/>
                <a:gd name="T8" fmla="*/ 0 w 91"/>
                <a:gd name="T9" fmla="*/ 0 h 77"/>
                <a:gd name="T10" fmla="*/ 0 w 91"/>
                <a:gd name="T11" fmla="*/ 0 h 77"/>
                <a:gd name="T12" fmla="*/ 0 w 91"/>
                <a:gd name="T13" fmla="*/ 0 h 77"/>
                <a:gd name="T14" fmla="*/ 0 w 91"/>
                <a:gd name="T15" fmla="*/ 0 h 77"/>
                <a:gd name="T16" fmla="*/ 0 w 91"/>
                <a:gd name="T17" fmla="*/ 0 h 77"/>
                <a:gd name="T18" fmla="*/ 0 w 91"/>
                <a:gd name="T19" fmla="*/ 0 h 77"/>
                <a:gd name="T20" fmla="*/ 0 w 91"/>
                <a:gd name="T21" fmla="*/ 0 h 77"/>
                <a:gd name="T22" fmla="*/ 0 w 91"/>
                <a:gd name="T23" fmla="*/ 0 h 77"/>
                <a:gd name="T24" fmla="*/ 0 w 91"/>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1"/>
                <a:gd name="T40" fmla="*/ 0 h 77"/>
                <a:gd name="T41" fmla="*/ 91 w 91"/>
                <a:gd name="T42" fmla="*/ 77 h 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1" h="77">
                  <a:moveTo>
                    <a:pt x="60" y="0"/>
                  </a:moveTo>
                  <a:lnTo>
                    <a:pt x="45" y="30"/>
                  </a:lnTo>
                  <a:lnTo>
                    <a:pt x="15" y="30"/>
                  </a:lnTo>
                  <a:lnTo>
                    <a:pt x="0" y="61"/>
                  </a:lnTo>
                  <a:lnTo>
                    <a:pt x="30" y="46"/>
                  </a:lnTo>
                  <a:lnTo>
                    <a:pt x="45" y="46"/>
                  </a:lnTo>
                  <a:lnTo>
                    <a:pt x="45" y="76"/>
                  </a:lnTo>
                  <a:lnTo>
                    <a:pt x="75" y="76"/>
                  </a:lnTo>
                  <a:lnTo>
                    <a:pt x="75" y="61"/>
                  </a:lnTo>
                  <a:lnTo>
                    <a:pt x="90" y="76"/>
                  </a:lnTo>
                  <a:lnTo>
                    <a:pt x="90" y="61"/>
                  </a:lnTo>
                  <a:lnTo>
                    <a:pt x="75" y="15"/>
                  </a:lnTo>
                  <a:lnTo>
                    <a:pt x="60"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36" name="Freeform 340"/>
            <p:cNvSpPr>
              <a:spLocks/>
            </p:cNvSpPr>
            <p:nvPr/>
          </p:nvSpPr>
          <p:spPr bwMode="auto">
            <a:xfrm>
              <a:off x="3109430" y="2332715"/>
              <a:ext cx="17608" cy="38760"/>
            </a:xfrm>
            <a:custGeom>
              <a:avLst/>
              <a:gdLst>
                <a:gd name="T0" fmla="*/ 0 w 30"/>
                <a:gd name="T1" fmla="*/ 0 h 78"/>
                <a:gd name="T2" fmla="*/ 0 w 30"/>
                <a:gd name="T3" fmla="*/ 0 h 78"/>
                <a:gd name="T4" fmla="*/ 0 w 30"/>
                <a:gd name="T5" fmla="*/ 0 h 78"/>
                <a:gd name="T6" fmla="*/ 0 w 30"/>
                <a:gd name="T7" fmla="*/ 0 h 78"/>
                <a:gd name="T8" fmla="*/ 0 w 30"/>
                <a:gd name="T9" fmla="*/ 0 h 78"/>
                <a:gd name="T10" fmla="*/ 0 60000 65536"/>
                <a:gd name="T11" fmla="*/ 0 60000 65536"/>
                <a:gd name="T12" fmla="*/ 0 60000 65536"/>
                <a:gd name="T13" fmla="*/ 0 60000 65536"/>
                <a:gd name="T14" fmla="*/ 0 60000 65536"/>
                <a:gd name="T15" fmla="*/ 0 w 30"/>
                <a:gd name="T16" fmla="*/ 0 h 78"/>
                <a:gd name="T17" fmla="*/ 30 w 30"/>
                <a:gd name="T18" fmla="*/ 78 h 78"/>
              </a:gdLst>
              <a:ahLst/>
              <a:cxnLst>
                <a:cxn ang="T10">
                  <a:pos x="T0" y="T1"/>
                </a:cxn>
                <a:cxn ang="T11">
                  <a:pos x="T2" y="T3"/>
                </a:cxn>
                <a:cxn ang="T12">
                  <a:pos x="T4" y="T5"/>
                </a:cxn>
                <a:cxn ang="T13">
                  <a:pos x="T6" y="T7"/>
                </a:cxn>
                <a:cxn ang="T14">
                  <a:pos x="T8" y="T9"/>
                </a:cxn>
              </a:cxnLst>
              <a:rect l="T15" t="T16" r="T17" b="T18"/>
              <a:pathLst>
                <a:path w="30" h="78">
                  <a:moveTo>
                    <a:pt x="29" y="0"/>
                  </a:moveTo>
                  <a:lnTo>
                    <a:pt x="15" y="31"/>
                  </a:lnTo>
                  <a:lnTo>
                    <a:pt x="0" y="77"/>
                  </a:lnTo>
                  <a:lnTo>
                    <a:pt x="15" y="31"/>
                  </a:lnTo>
                  <a:lnTo>
                    <a:pt x="29"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37" name="Freeform 341"/>
            <p:cNvSpPr>
              <a:spLocks/>
            </p:cNvSpPr>
            <p:nvPr/>
          </p:nvSpPr>
          <p:spPr bwMode="auto">
            <a:xfrm>
              <a:off x="3160899" y="2340735"/>
              <a:ext cx="10836" cy="8019"/>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6" y="0"/>
                  </a:moveTo>
                  <a:lnTo>
                    <a:pt x="0" y="16"/>
                  </a:lnTo>
                  <a:lnTo>
                    <a:pt x="16" y="16"/>
                  </a:lnTo>
                  <a:lnTo>
                    <a:pt x="16"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38" name="Freeform 342"/>
            <p:cNvSpPr>
              <a:spLocks/>
            </p:cNvSpPr>
            <p:nvPr/>
          </p:nvSpPr>
          <p:spPr bwMode="auto">
            <a:xfrm>
              <a:off x="3179861" y="2316677"/>
              <a:ext cx="9481" cy="8019"/>
            </a:xfrm>
            <a:custGeom>
              <a:avLst/>
              <a:gdLst>
                <a:gd name="T0" fmla="*/ 0 w 18"/>
                <a:gd name="T1" fmla="*/ 0 h 17"/>
                <a:gd name="T2" fmla="*/ 0 w 18"/>
                <a:gd name="T3" fmla="*/ 0 h 17"/>
                <a:gd name="T4" fmla="*/ 0 w 18"/>
                <a:gd name="T5" fmla="*/ 0 h 17"/>
                <a:gd name="T6" fmla="*/ 0 w 18"/>
                <a:gd name="T7" fmla="*/ 0 h 17"/>
                <a:gd name="T8" fmla="*/ 0 60000 65536"/>
                <a:gd name="T9" fmla="*/ 0 60000 65536"/>
                <a:gd name="T10" fmla="*/ 0 60000 65536"/>
                <a:gd name="T11" fmla="*/ 0 60000 65536"/>
                <a:gd name="T12" fmla="*/ 0 w 18"/>
                <a:gd name="T13" fmla="*/ 0 h 17"/>
                <a:gd name="T14" fmla="*/ 18 w 18"/>
                <a:gd name="T15" fmla="*/ 17 h 17"/>
              </a:gdLst>
              <a:ahLst/>
              <a:cxnLst>
                <a:cxn ang="T8">
                  <a:pos x="T0" y="T1"/>
                </a:cxn>
                <a:cxn ang="T9">
                  <a:pos x="T2" y="T3"/>
                </a:cxn>
                <a:cxn ang="T10">
                  <a:pos x="T4" y="T5"/>
                </a:cxn>
                <a:cxn ang="T11">
                  <a:pos x="T6" y="T7"/>
                </a:cxn>
              </a:cxnLst>
              <a:rect l="T12" t="T13" r="T14" b="T15"/>
              <a:pathLst>
                <a:path w="18" h="17">
                  <a:moveTo>
                    <a:pt x="17" y="0"/>
                  </a:moveTo>
                  <a:lnTo>
                    <a:pt x="0" y="0"/>
                  </a:lnTo>
                  <a:lnTo>
                    <a:pt x="17" y="16"/>
                  </a:lnTo>
                  <a:lnTo>
                    <a:pt x="17" y="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39" name="Freeform 343"/>
            <p:cNvSpPr>
              <a:spLocks/>
            </p:cNvSpPr>
            <p:nvPr/>
          </p:nvSpPr>
          <p:spPr bwMode="auto">
            <a:xfrm>
              <a:off x="3152772" y="2324696"/>
              <a:ext cx="9481" cy="16039"/>
            </a:xfrm>
            <a:custGeom>
              <a:avLst/>
              <a:gdLst>
                <a:gd name="T0" fmla="*/ 0 w 17"/>
                <a:gd name="T1" fmla="*/ 0 h 31"/>
                <a:gd name="T2" fmla="*/ 0 w 17"/>
                <a:gd name="T3" fmla="*/ 0 h 31"/>
                <a:gd name="T4" fmla="*/ 0 w 17"/>
                <a:gd name="T5" fmla="*/ 0 h 31"/>
                <a:gd name="T6" fmla="*/ 0 w 17"/>
                <a:gd name="T7" fmla="*/ 0 h 31"/>
                <a:gd name="T8" fmla="*/ 0 60000 65536"/>
                <a:gd name="T9" fmla="*/ 0 60000 65536"/>
                <a:gd name="T10" fmla="*/ 0 60000 65536"/>
                <a:gd name="T11" fmla="*/ 0 60000 65536"/>
                <a:gd name="T12" fmla="*/ 0 w 17"/>
                <a:gd name="T13" fmla="*/ 0 h 31"/>
                <a:gd name="T14" fmla="*/ 17 w 17"/>
                <a:gd name="T15" fmla="*/ 31 h 31"/>
              </a:gdLst>
              <a:ahLst/>
              <a:cxnLst>
                <a:cxn ang="T8">
                  <a:pos x="T0" y="T1"/>
                </a:cxn>
                <a:cxn ang="T9">
                  <a:pos x="T2" y="T3"/>
                </a:cxn>
                <a:cxn ang="T10">
                  <a:pos x="T4" y="T5"/>
                </a:cxn>
                <a:cxn ang="T11">
                  <a:pos x="T6" y="T7"/>
                </a:cxn>
              </a:cxnLst>
              <a:rect l="T12" t="T13" r="T14" b="T15"/>
              <a:pathLst>
                <a:path w="17" h="31">
                  <a:moveTo>
                    <a:pt x="0" y="30"/>
                  </a:moveTo>
                  <a:lnTo>
                    <a:pt x="16" y="15"/>
                  </a:lnTo>
                  <a:lnTo>
                    <a:pt x="0" y="0"/>
                  </a:lnTo>
                  <a:lnTo>
                    <a:pt x="0" y="30"/>
                  </a:lnTo>
                </a:path>
              </a:pathLst>
            </a:custGeom>
            <a:solidFill>
              <a:srgbClr val="FF0040"/>
            </a:solidFill>
            <a:ln w="3175" cap="rnd">
              <a:solidFill>
                <a:schemeClr val="bg1"/>
              </a:solidFill>
              <a:round/>
              <a:headEnd/>
              <a:tailEnd/>
            </a:ln>
          </p:spPr>
          <p:txBody>
            <a:bodyPr/>
            <a:lstStyle/>
            <a:p>
              <a:endParaRPr lang="en-GB" dirty="0">
                <a:solidFill>
                  <a:prstClr val="black"/>
                </a:solidFill>
              </a:endParaRPr>
            </a:p>
          </p:txBody>
        </p:sp>
        <p:sp>
          <p:nvSpPr>
            <p:cNvPr id="740" name="Line 344"/>
            <p:cNvSpPr>
              <a:spLocks noChangeShapeType="1"/>
            </p:cNvSpPr>
            <p:nvPr/>
          </p:nvSpPr>
          <p:spPr bwMode="auto">
            <a:xfrm flipH="1">
              <a:off x="3171734" y="2340735"/>
              <a:ext cx="8127" cy="0"/>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41" name="Line 345"/>
            <p:cNvSpPr>
              <a:spLocks noChangeShapeType="1"/>
            </p:cNvSpPr>
            <p:nvPr/>
          </p:nvSpPr>
          <p:spPr bwMode="auto">
            <a:xfrm>
              <a:off x="3144645" y="2308658"/>
              <a:ext cx="0" cy="8019"/>
            </a:xfrm>
            <a:prstGeom prst="line">
              <a:avLst/>
            </a:prstGeom>
            <a:noFill/>
            <a:ln w="3175">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dirty="0">
                <a:solidFill>
                  <a:prstClr val="black"/>
                </a:solidFill>
              </a:endParaRPr>
            </a:p>
          </p:txBody>
        </p:sp>
        <p:sp>
          <p:nvSpPr>
            <p:cNvPr id="742" name="Oval 346"/>
            <p:cNvSpPr>
              <a:spLocks noChangeArrowheads="1"/>
            </p:cNvSpPr>
            <p:nvPr/>
          </p:nvSpPr>
          <p:spPr bwMode="auto">
            <a:xfrm>
              <a:off x="3248938" y="2355437"/>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43" name="Oval 347"/>
            <p:cNvSpPr>
              <a:spLocks noChangeArrowheads="1"/>
            </p:cNvSpPr>
            <p:nvPr/>
          </p:nvSpPr>
          <p:spPr bwMode="auto">
            <a:xfrm>
              <a:off x="3282799" y="2207080"/>
              <a:ext cx="8127" cy="8019"/>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44" name="Oval 348"/>
            <p:cNvSpPr>
              <a:spLocks noChangeArrowheads="1"/>
            </p:cNvSpPr>
            <p:nvPr/>
          </p:nvSpPr>
          <p:spPr bwMode="auto">
            <a:xfrm>
              <a:off x="3327495" y="2247176"/>
              <a:ext cx="0" cy="6683"/>
            </a:xfrm>
            <a:prstGeom prst="ellipse">
              <a:avLst/>
            </a:prstGeom>
            <a:solidFill>
              <a:srgbClr val="00FF0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45" name="Freeform 349"/>
            <p:cNvSpPr>
              <a:spLocks/>
            </p:cNvSpPr>
            <p:nvPr/>
          </p:nvSpPr>
          <p:spPr bwMode="auto">
            <a:xfrm>
              <a:off x="3030872" y="2596016"/>
              <a:ext cx="409043" cy="366215"/>
            </a:xfrm>
            <a:custGeom>
              <a:avLst/>
              <a:gdLst>
                <a:gd name="T0" fmla="*/ 0 w 702"/>
                <a:gd name="T1" fmla="*/ 0 h 724"/>
                <a:gd name="T2" fmla="*/ 0 w 702"/>
                <a:gd name="T3" fmla="*/ 0 h 724"/>
                <a:gd name="T4" fmla="*/ 0 w 702"/>
                <a:gd name="T5" fmla="*/ 0 h 724"/>
                <a:gd name="T6" fmla="*/ 0 w 702"/>
                <a:gd name="T7" fmla="*/ 0 h 724"/>
                <a:gd name="T8" fmla="*/ 0 w 702"/>
                <a:gd name="T9" fmla="*/ 0 h 724"/>
                <a:gd name="T10" fmla="*/ 0 w 702"/>
                <a:gd name="T11" fmla="*/ 0 h 724"/>
                <a:gd name="T12" fmla="*/ 0 w 702"/>
                <a:gd name="T13" fmla="*/ 0 h 724"/>
                <a:gd name="T14" fmla="*/ 0 w 702"/>
                <a:gd name="T15" fmla="*/ 0 h 724"/>
                <a:gd name="T16" fmla="*/ 0 w 702"/>
                <a:gd name="T17" fmla="*/ 0 h 724"/>
                <a:gd name="T18" fmla="*/ 0 w 702"/>
                <a:gd name="T19" fmla="*/ 0 h 724"/>
                <a:gd name="T20" fmla="*/ 0 w 702"/>
                <a:gd name="T21" fmla="*/ 0 h 724"/>
                <a:gd name="T22" fmla="*/ 0 w 702"/>
                <a:gd name="T23" fmla="*/ 0 h 724"/>
                <a:gd name="T24" fmla="*/ 0 w 702"/>
                <a:gd name="T25" fmla="*/ 0 h 724"/>
                <a:gd name="T26" fmla="*/ 0 w 702"/>
                <a:gd name="T27" fmla="*/ 0 h 724"/>
                <a:gd name="T28" fmla="*/ 0 w 702"/>
                <a:gd name="T29" fmla="*/ 0 h 724"/>
                <a:gd name="T30" fmla="*/ 0 w 702"/>
                <a:gd name="T31" fmla="*/ 0 h 724"/>
                <a:gd name="T32" fmla="*/ 0 w 702"/>
                <a:gd name="T33" fmla="*/ 0 h 724"/>
                <a:gd name="T34" fmla="*/ 0 w 702"/>
                <a:gd name="T35" fmla="*/ 0 h 724"/>
                <a:gd name="T36" fmla="*/ 0 w 702"/>
                <a:gd name="T37" fmla="*/ 0 h 724"/>
                <a:gd name="T38" fmla="*/ 0 w 702"/>
                <a:gd name="T39" fmla="*/ 0 h 724"/>
                <a:gd name="T40" fmla="*/ 0 w 702"/>
                <a:gd name="T41" fmla="*/ 0 h 724"/>
                <a:gd name="T42" fmla="*/ 0 w 702"/>
                <a:gd name="T43" fmla="*/ 0 h 724"/>
                <a:gd name="T44" fmla="*/ 0 w 702"/>
                <a:gd name="T45" fmla="*/ 0 h 724"/>
                <a:gd name="T46" fmla="*/ 0 w 702"/>
                <a:gd name="T47" fmla="*/ 0 h 724"/>
                <a:gd name="T48" fmla="*/ 0 w 702"/>
                <a:gd name="T49" fmla="*/ 0 h 724"/>
                <a:gd name="T50" fmla="*/ 0 w 702"/>
                <a:gd name="T51" fmla="*/ 0 h 724"/>
                <a:gd name="T52" fmla="*/ 0 w 702"/>
                <a:gd name="T53" fmla="*/ 0 h 724"/>
                <a:gd name="T54" fmla="*/ 0 w 702"/>
                <a:gd name="T55" fmla="*/ 0 h 724"/>
                <a:gd name="T56" fmla="*/ 0 w 702"/>
                <a:gd name="T57" fmla="*/ 0 h 724"/>
                <a:gd name="T58" fmla="*/ 0 w 702"/>
                <a:gd name="T59" fmla="*/ 0 h 724"/>
                <a:gd name="T60" fmla="*/ 0 w 702"/>
                <a:gd name="T61" fmla="*/ 0 h 724"/>
                <a:gd name="T62" fmla="*/ 0 w 702"/>
                <a:gd name="T63" fmla="*/ 0 h 724"/>
                <a:gd name="T64" fmla="*/ 0 w 702"/>
                <a:gd name="T65" fmla="*/ 0 h 7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02"/>
                <a:gd name="T100" fmla="*/ 0 h 724"/>
                <a:gd name="T101" fmla="*/ 702 w 702"/>
                <a:gd name="T102" fmla="*/ 724 h 7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02" h="724">
                  <a:moveTo>
                    <a:pt x="567" y="0"/>
                  </a:moveTo>
                  <a:lnTo>
                    <a:pt x="552" y="123"/>
                  </a:lnTo>
                  <a:lnTo>
                    <a:pt x="522" y="169"/>
                  </a:lnTo>
                  <a:lnTo>
                    <a:pt x="477" y="108"/>
                  </a:lnTo>
                  <a:lnTo>
                    <a:pt x="447" y="92"/>
                  </a:lnTo>
                  <a:lnTo>
                    <a:pt x="447" y="62"/>
                  </a:lnTo>
                  <a:lnTo>
                    <a:pt x="462" y="62"/>
                  </a:lnTo>
                  <a:lnTo>
                    <a:pt x="477" y="46"/>
                  </a:lnTo>
                  <a:lnTo>
                    <a:pt x="477" y="31"/>
                  </a:lnTo>
                  <a:lnTo>
                    <a:pt x="462" y="46"/>
                  </a:lnTo>
                  <a:lnTo>
                    <a:pt x="418" y="15"/>
                  </a:lnTo>
                  <a:lnTo>
                    <a:pt x="388" y="15"/>
                  </a:lnTo>
                  <a:lnTo>
                    <a:pt x="388" y="31"/>
                  </a:lnTo>
                  <a:lnTo>
                    <a:pt x="373" y="31"/>
                  </a:lnTo>
                  <a:lnTo>
                    <a:pt x="343" y="77"/>
                  </a:lnTo>
                  <a:lnTo>
                    <a:pt x="343" y="92"/>
                  </a:lnTo>
                  <a:lnTo>
                    <a:pt x="328" y="77"/>
                  </a:lnTo>
                  <a:lnTo>
                    <a:pt x="313" y="92"/>
                  </a:lnTo>
                  <a:lnTo>
                    <a:pt x="313" y="62"/>
                  </a:lnTo>
                  <a:lnTo>
                    <a:pt x="298" y="62"/>
                  </a:lnTo>
                  <a:lnTo>
                    <a:pt x="283" y="77"/>
                  </a:lnTo>
                  <a:lnTo>
                    <a:pt x="224" y="108"/>
                  </a:lnTo>
                  <a:lnTo>
                    <a:pt x="224" y="123"/>
                  </a:lnTo>
                  <a:lnTo>
                    <a:pt x="224" y="108"/>
                  </a:lnTo>
                  <a:lnTo>
                    <a:pt x="194" y="123"/>
                  </a:lnTo>
                  <a:lnTo>
                    <a:pt x="209" y="154"/>
                  </a:lnTo>
                  <a:lnTo>
                    <a:pt x="194" y="169"/>
                  </a:lnTo>
                  <a:lnTo>
                    <a:pt x="179" y="185"/>
                  </a:lnTo>
                  <a:lnTo>
                    <a:pt x="149" y="200"/>
                  </a:lnTo>
                  <a:lnTo>
                    <a:pt x="30" y="231"/>
                  </a:lnTo>
                  <a:lnTo>
                    <a:pt x="15" y="338"/>
                  </a:lnTo>
                  <a:lnTo>
                    <a:pt x="15" y="400"/>
                  </a:lnTo>
                  <a:lnTo>
                    <a:pt x="15" y="461"/>
                  </a:lnTo>
                  <a:lnTo>
                    <a:pt x="0" y="508"/>
                  </a:lnTo>
                  <a:lnTo>
                    <a:pt x="15" y="538"/>
                  </a:lnTo>
                  <a:lnTo>
                    <a:pt x="45" y="554"/>
                  </a:lnTo>
                  <a:lnTo>
                    <a:pt x="89" y="523"/>
                  </a:lnTo>
                  <a:lnTo>
                    <a:pt x="149" y="538"/>
                  </a:lnTo>
                  <a:lnTo>
                    <a:pt x="164" y="508"/>
                  </a:lnTo>
                  <a:lnTo>
                    <a:pt x="283" y="492"/>
                  </a:lnTo>
                  <a:lnTo>
                    <a:pt x="328" y="523"/>
                  </a:lnTo>
                  <a:lnTo>
                    <a:pt x="343" y="585"/>
                  </a:lnTo>
                  <a:lnTo>
                    <a:pt x="388" y="538"/>
                  </a:lnTo>
                  <a:lnTo>
                    <a:pt x="358" y="600"/>
                  </a:lnTo>
                  <a:lnTo>
                    <a:pt x="388" y="585"/>
                  </a:lnTo>
                  <a:lnTo>
                    <a:pt x="388" y="661"/>
                  </a:lnTo>
                  <a:lnTo>
                    <a:pt x="433" y="708"/>
                  </a:lnTo>
                  <a:lnTo>
                    <a:pt x="477" y="692"/>
                  </a:lnTo>
                  <a:lnTo>
                    <a:pt x="492" y="723"/>
                  </a:lnTo>
                  <a:lnTo>
                    <a:pt x="522" y="708"/>
                  </a:lnTo>
                  <a:lnTo>
                    <a:pt x="552" y="708"/>
                  </a:lnTo>
                  <a:lnTo>
                    <a:pt x="567" y="677"/>
                  </a:lnTo>
                  <a:lnTo>
                    <a:pt x="612" y="600"/>
                  </a:lnTo>
                  <a:lnTo>
                    <a:pt x="641" y="585"/>
                  </a:lnTo>
                  <a:lnTo>
                    <a:pt x="671" y="538"/>
                  </a:lnTo>
                  <a:lnTo>
                    <a:pt x="701" y="461"/>
                  </a:lnTo>
                  <a:lnTo>
                    <a:pt x="701" y="446"/>
                  </a:lnTo>
                  <a:lnTo>
                    <a:pt x="701" y="400"/>
                  </a:lnTo>
                  <a:lnTo>
                    <a:pt x="686" y="338"/>
                  </a:lnTo>
                  <a:lnTo>
                    <a:pt x="671" y="308"/>
                  </a:lnTo>
                  <a:lnTo>
                    <a:pt x="656" y="308"/>
                  </a:lnTo>
                  <a:lnTo>
                    <a:pt x="656" y="262"/>
                  </a:lnTo>
                  <a:lnTo>
                    <a:pt x="626" y="200"/>
                  </a:lnTo>
                  <a:lnTo>
                    <a:pt x="612" y="108"/>
                  </a:lnTo>
                  <a:lnTo>
                    <a:pt x="597" y="92"/>
                  </a:lnTo>
                  <a:lnTo>
                    <a:pt x="567"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46" name="Freeform 350"/>
            <p:cNvSpPr>
              <a:spLocks/>
            </p:cNvSpPr>
            <p:nvPr/>
          </p:nvSpPr>
          <p:spPr bwMode="auto">
            <a:xfrm>
              <a:off x="3282799" y="2992971"/>
              <a:ext cx="35216" cy="38760"/>
            </a:xfrm>
            <a:custGeom>
              <a:avLst/>
              <a:gdLst>
                <a:gd name="T0" fmla="*/ 0 w 60"/>
                <a:gd name="T1" fmla="*/ 0 h 78"/>
                <a:gd name="T2" fmla="*/ 0 w 60"/>
                <a:gd name="T3" fmla="*/ 0 h 78"/>
                <a:gd name="T4" fmla="*/ 0 w 60"/>
                <a:gd name="T5" fmla="*/ 0 h 78"/>
                <a:gd name="T6" fmla="*/ 0 w 60"/>
                <a:gd name="T7" fmla="*/ 0 h 78"/>
                <a:gd name="T8" fmla="*/ 0 w 60"/>
                <a:gd name="T9" fmla="*/ 0 h 78"/>
                <a:gd name="T10" fmla="*/ 0 w 60"/>
                <a:gd name="T11" fmla="*/ 0 h 78"/>
                <a:gd name="T12" fmla="*/ 0 w 60"/>
                <a:gd name="T13" fmla="*/ 0 h 78"/>
                <a:gd name="T14" fmla="*/ 0 w 60"/>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60"/>
                <a:gd name="T25" fmla="*/ 0 h 78"/>
                <a:gd name="T26" fmla="*/ 60 w 60"/>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 h="78">
                  <a:moveTo>
                    <a:pt x="0" y="0"/>
                  </a:moveTo>
                  <a:lnTo>
                    <a:pt x="0" y="46"/>
                  </a:lnTo>
                  <a:lnTo>
                    <a:pt x="0" y="77"/>
                  </a:lnTo>
                  <a:lnTo>
                    <a:pt x="30" y="77"/>
                  </a:lnTo>
                  <a:lnTo>
                    <a:pt x="59" y="15"/>
                  </a:lnTo>
                  <a:lnTo>
                    <a:pt x="59" y="0"/>
                  </a:lnTo>
                  <a:lnTo>
                    <a:pt x="30" y="0"/>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47" name="Freeform 351"/>
            <p:cNvSpPr>
              <a:spLocks/>
            </p:cNvSpPr>
            <p:nvPr/>
          </p:nvSpPr>
          <p:spPr bwMode="auto">
            <a:xfrm>
              <a:off x="3465649" y="3038414"/>
              <a:ext cx="104292" cy="86876"/>
            </a:xfrm>
            <a:custGeom>
              <a:avLst/>
              <a:gdLst>
                <a:gd name="T0" fmla="*/ 0 w 181"/>
                <a:gd name="T1" fmla="*/ 0 h 170"/>
                <a:gd name="T2" fmla="*/ 0 w 181"/>
                <a:gd name="T3" fmla="*/ 0 h 170"/>
                <a:gd name="T4" fmla="*/ 0 w 181"/>
                <a:gd name="T5" fmla="*/ 0 h 170"/>
                <a:gd name="T6" fmla="*/ 0 w 181"/>
                <a:gd name="T7" fmla="*/ 0 h 170"/>
                <a:gd name="T8" fmla="*/ 0 w 181"/>
                <a:gd name="T9" fmla="*/ 0 h 170"/>
                <a:gd name="T10" fmla="*/ 0 w 181"/>
                <a:gd name="T11" fmla="*/ 0 h 170"/>
                <a:gd name="T12" fmla="*/ 0 w 181"/>
                <a:gd name="T13" fmla="*/ 0 h 170"/>
                <a:gd name="T14" fmla="*/ 0 w 181"/>
                <a:gd name="T15" fmla="*/ 0 h 170"/>
                <a:gd name="T16" fmla="*/ 0 w 181"/>
                <a:gd name="T17" fmla="*/ 0 h 170"/>
                <a:gd name="T18" fmla="*/ 0 w 181"/>
                <a:gd name="T19" fmla="*/ 0 h 170"/>
                <a:gd name="T20" fmla="*/ 0 w 181"/>
                <a:gd name="T21" fmla="*/ 0 h 170"/>
                <a:gd name="T22" fmla="*/ 0 w 181"/>
                <a:gd name="T23" fmla="*/ 0 h 170"/>
                <a:gd name="T24" fmla="*/ 0 w 181"/>
                <a:gd name="T25" fmla="*/ 0 h 170"/>
                <a:gd name="T26" fmla="*/ 0 w 181"/>
                <a:gd name="T27" fmla="*/ 0 h 170"/>
                <a:gd name="T28" fmla="*/ 0 w 181"/>
                <a:gd name="T29" fmla="*/ 0 h 170"/>
                <a:gd name="T30" fmla="*/ 0 w 181"/>
                <a:gd name="T31" fmla="*/ 0 h 170"/>
                <a:gd name="T32" fmla="*/ 0 w 181"/>
                <a:gd name="T33" fmla="*/ 0 h 170"/>
                <a:gd name="T34" fmla="*/ 0 w 181"/>
                <a:gd name="T35" fmla="*/ 0 h 1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1"/>
                <a:gd name="T55" fmla="*/ 0 h 170"/>
                <a:gd name="T56" fmla="*/ 181 w 181"/>
                <a:gd name="T57" fmla="*/ 170 h 1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1" h="170">
                  <a:moveTo>
                    <a:pt x="30" y="169"/>
                  </a:moveTo>
                  <a:lnTo>
                    <a:pt x="45" y="154"/>
                  </a:lnTo>
                  <a:lnTo>
                    <a:pt x="60" y="138"/>
                  </a:lnTo>
                  <a:lnTo>
                    <a:pt x="90" y="108"/>
                  </a:lnTo>
                  <a:lnTo>
                    <a:pt x="120" y="92"/>
                  </a:lnTo>
                  <a:lnTo>
                    <a:pt x="135" y="92"/>
                  </a:lnTo>
                  <a:lnTo>
                    <a:pt x="135" y="77"/>
                  </a:lnTo>
                  <a:lnTo>
                    <a:pt x="180" y="31"/>
                  </a:lnTo>
                  <a:lnTo>
                    <a:pt x="180" y="15"/>
                  </a:lnTo>
                  <a:lnTo>
                    <a:pt x="165" y="15"/>
                  </a:lnTo>
                  <a:lnTo>
                    <a:pt x="165" y="0"/>
                  </a:lnTo>
                  <a:lnTo>
                    <a:pt x="120" y="46"/>
                  </a:lnTo>
                  <a:lnTo>
                    <a:pt x="75" y="61"/>
                  </a:lnTo>
                  <a:lnTo>
                    <a:pt x="60" y="61"/>
                  </a:lnTo>
                  <a:lnTo>
                    <a:pt x="30" y="92"/>
                  </a:lnTo>
                  <a:lnTo>
                    <a:pt x="0" y="123"/>
                  </a:lnTo>
                  <a:lnTo>
                    <a:pt x="15" y="138"/>
                  </a:lnTo>
                  <a:lnTo>
                    <a:pt x="30" y="169"/>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48" name="Freeform 352"/>
            <p:cNvSpPr>
              <a:spLocks/>
            </p:cNvSpPr>
            <p:nvPr/>
          </p:nvSpPr>
          <p:spPr bwMode="auto">
            <a:xfrm>
              <a:off x="3578068" y="2944856"/>
              <a:ext cx="62305" cy="110934"/>
            </a:xfrm>
            <a:custGeom>
              <a:avLst/>
              <a:gdLst>
                <a:gd name="T0" fmla="*/ 0 w 106"/>
                <a:gd name="T1" fmla="*/ 0 h 217"/>
                <a:gd name="T2" fmla="*/ 0 w 106"/>
                <a:gd name="T3" fmla="*/ 0 h 217"/>
                <a:gd name="T4" fmla="*/ 0 w 106"/>
                <a:gd name="T5" fmla="*/ 0 h 217"/>
                <a:gd name="T6" fmla="*/ 0 w 106"/>
                <a:gd name="T7" fmla="*/ 0 h 217"/>
                <a:gd name="T8" fmla="*/ 0 w 106"/>
                <a:gd name="T9" fmla="*/ 0 h 217"/>
                <a:gd name="T10" fmla="*/ 0 w 106"/>
                <a:gd name="T11" fmla="*/ 0 h 217"/>
                <a:gd name="T12" fmla="*/ 0 w 106"/>
                <a:gd name="T13" fmla="*/ 0 h 217"/>
                <a:gd name="T14" fmla="*/ 0 w 106"/>
                <a:gd name="T15" fmla="*/ 0 h 217"/>
                <a:gd name="T16" fmla="*/ 0 w 106"/>
                <a:gd name="T17" fmla="*/ 0 h 217"/>
                <a:gd name="T18" fmla="*/ 0 w 106"/>
                <a:gd name="T19" fmla="*/ 0 h 217"/>
                <a:gd name="T20" fmla="*/ 0 w 106"/>
                <a:gd name="T21" fmla="*/ 0 h 217"/>
                <a:gd name="T22" fmla="*/ 0 w 106"/>
                <a:gd name="T23" fmla="*/ 0 h 217"/>
                <a:gd name="T24" fmla="*/ 0 w 106"/>
                <a:gd name="T25" fmla="*/ 0 h 217"/>
                <a:gd name="T26" fmla="*/ 0 w 106"/>
                <a:gd name="T27" fmla="*/ 0 h 217"/>
                <a:gd name="T28" fmla="*/ 0 w 106"/>
                <a:gd name="T29" fmla="*/ 0 h 217"/>
                <a:gd name="T30" fmla="*/ 0 w 106"/>
                <a:gd name="T31" fmla="*/ 0 h 217"/>
                <a:gd name="T32" fmla="*/ 0 w 106"/>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6"/>
                <a:gd name="T52" fmla="*/ 0 h 217"/>
                <a:gd name="T53" fmla="*/ 106 w 106"/>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6" h="217">
                  <a:moveTo>
                    <a:pt x="45" y="0"/>
                  </a:moveTo>
                  <a:lnTo>
                    <a:pt x="30" y="0"/>
                  </a:lnTo>
                  <a:lnTo>
                    <a:pt x="45" y="62"/>
                  </a:lnTo>
                  <a:lnTo>
                    <a:pt x="30" y="123"/>
                  </a:lnTo>
                  <a:lnTo>
                    <a:pt x="0" y="139"/>
                  </a:lnTo>
                  <a:lnTo>
                    <a:pt x="15" y="185"/>
                  </a:lnTo>
                  <a:lnTo>
                    <a:pt x="0" y="201"/>
                  </a:lnTo>
                  <a:lnTo>
                    <a:pt x="0" y="216"/>
                  </a:lnTo>
                  <a:lnTo>
                    <a:pt x="60" y="170"/>
                  </a:lnTo>
                  <a:lnTo>
                    <a:pt x="60" y="139"/>
                  </a:lnTo>
                  <a:lnTo>
                    <a:pt x="75" y="139"/>
                  </a:lnTo>
                  <a:lnTo>
                    <a:pt x="105" y="93"/>
                  </a:lnTo>
                  <a:lnTo>
                    <a:pt x="75" y="93"/>
                  </a:lnTo>
                  <a:lnTo>
                    <a:pt x="75" y="62"/>
                  </a:lnTo>
                  <a:lnTo>
                    <a:pt x="75" y="77"/>
                  </a:lnTo>
                  <a:lnTo>
                    <a:pt x="60" y="46"/>
                  </a:lnTo>
                  <a:lnTo>
                    <a:pt x="45"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49" name="Oval 353"/>
            <p:cNvSpPr>
              <a:spLocks noChangeArrowheads="1"/>
            </p:cNvSpPr>
            <p:nvPr/>
          </p:nvSpPr>
          <p:spPr bwMode="auto">
            <a:xfrm>
              <a:off x="3613283" y="2650814"/>
              <a:ext cx="8127"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50" name="Oval 354"/>
            <p:cNvSpPr>
              <a:spLocks noChangeArrowheads="1"/>
            </p:cNvSpPr>
            <p:nvPr/>
          </p:nvSpPr>
          <p:spPr bwMode="auto">
            <a:xfrm>
              <a:off x="3579422" y="2768431"/>
              <a:ext cx="8127"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51" name="Oval 355"/>
            <p:cNvSpPr>
              <a:spLocks noChangeArrowheads="1"/>
            </p:cNvSpPr>
            <p:nvPr/>
          </p:nvSpPr>
          <p:spPr bwMode="auto">
            <a:xfrm>
              <a:off x="3656626" y="2682892"/>
              <a:ext cx="6772"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52" name="Oval 356"/>
            <p:cNvSpPr>
              <a:spLocks noChangeArrowheads="1"/>
            </p:cNvSpPr>
            <p:nvPr/>
          </p:nvSpPr>
          <p:spPr bwMode="auto">
            <a:xfrm>
              <a:off x="3691841" y="2704277"/>
              <a:ext cx="8127" cy="8019"/>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53" name="Oval 357"/>
            <p:cNvSpPr>
              <a:spLocks noChangeArrowheads="1"/>
            </p:cNvSpPr>
            <p:nvPr/>
          </p:nvSpPr>
          <p:spPr bwMode="auto">
            <a:xfrm>
              <a:off x="3691841" y="2728334"/>
              <a:ext cx="8127" cy="8019"/>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54" name="Freeform 358"/>
            <p:cNvSpPr>
              <a:spLocks/>
            </p:cNvSpPr>
            <p:nvPr/>
          </p:nvSpPr>
          <p:spPr bwMode="auto">
            <a:xfrm>
              <a:off x="3568587" y="2767094"/>
              <a:ext cx="27089" cy="16039"/>
            </a:xfrm>
            <a:custGeom>
              <a:avLst/>
              <a:gdLst>
                <a:gd name="T0" fmla="*/ 0 w 46"/>
                <a:gd name="T1" fmla="*/ 0 h 32"/>
                <a:gd name="T2" fmla="*/ 0 w 46"/>
                <a:gd name="T3" fmla="*/ 0 h 32"/>
                <a:gd name="T4" fmla="*/ 0 w 46"/>
                <a:gd name="T5" fmla="*/ 0 h 32"/>
                <a:gd name="T6" fmla="*/ 0 w 46"/>
                <a:gd name="T7" fmla="*/ 0 h 32"/>
                <a:gd name="T8" fmla="*/ 0 60000 65536"/>
                <a:gd name="T9" fmla="*/ 0 60000 65536"/>
                <a:gd name="T10" fmla="*/ 0 60000 65536"/>
                <a:gd name="T11" fmla="*/ 0 60000 65536"/>
                <a:gd name="T12" fmla="*/ 0 w 46"/>
                <a:gd name="T13" fmla="*/ 0 h 32"/>
                <a:gd name="T14" fmla="*/ 46 w 46"/>
                <a:gd name="T15" fmla="*/ 32 h 32"/>
              </a:gdLst>
              <a:ahLst/>
              <a:cxnLst>
                <a:cxn ang="T8">
                  <a:pos x="T0" y="T1"/>
                </a:cxn>
                <a:cxn ang="T9">
                  <a:pos x="T2" y="T3"/>
                </a:cxn>
                <a:cxn ang="T10">
                  <a:pos x="T4" y="T5"/>
                </a:cxn>
                <a:cxn ang="T11">
                  <a:pos x="T6" y="T7"/>
                </a:cxn>
              </a:cxnLst>
              <a:rect l="T12" t="T13" r="T14" b="T15"/>
              <a:pathLst>
                <a:path w="46" h="32">
                  <a:moveTo>
                    <a:pt x="0" y="0"/>
                  </a:moveTo>
                  <a:lnTo>
                    <a:pt x="30" y="31"/>
                  </a:lnTo>
                  <a:lnTo>
                    <a:pt x="45" y="31"/>
                  </a:lnTo>
                  <a:lnTo>
                    <a:pt x="0" y="0"/>
                  </a:lnTo>
                </a:path>
              </a:pathLst>
            </a:custGeom>
            <a:solidFill>
              <a:srgbClr val="C0C0C0"/>
            </a:solidFill>
            <a:ln w="3175" cap="rnd">
              <a:solidFill>
                <a:schemeClr val="bg1"/>
              </a:solidFill>
              <a:round/>
              <a:headEnd/>
              <a:tailEnd/>
            </a:ln>
          </p:spPr>
          <p:txBody>
            <a:bodyPr/>
            <a:lstStyle/>
            <a:p>
              <a:endParaRPr lang="en-GB" dirty="0">
                <a:solidFill>
                  <a:prstClr val="black"/>
                </a:solidFill>
              </a:endParaRPr>
            </a:p>
          </p:txBody>
        </p:sp>
        <p:sp>
          <p:nvSpPr>
            <p:cNvPr id="755" name="Freeform 359"/>
            <p:cNvSpPr>
              <a:spLocks/>
            </p:cNvSpPr>
            <p:nvPr/>
          </p:nvSpPr>
          <p:spPr bwMode="auto">
            <a:xfrm>
              <a:off x="3361357" y="2494438"/>
              <a:ext cx="94811" cy="102914"/>
            </a:xfrm>
            <a:custGeom>
              <a:avLst/>
              <a:gdLst>
                <a:gd name="T0" fmla="*/ 0 w 164"/>
                <a:gd name="T1" fmla="*/ 0 h 201"/>
                <a:gd name="T2" fmla="*/ 0 w 164"/>
                <a:gd name="T3" fmla="*/ 0 h 201"/>
                <a:gd name="T4" fmla="*/ 0 w 164"/>
                <a:gd name="T5" fmla="*/ 0 h 201"/>
                <a:gd name="T6" fmla="*/ 0 w 164"/>
                <a:gd name="T7" fmla="*/ 0 h 201"/>
                <a:gd name="T8" fmla="*/ 0 w 164"/>
                <a:gd name="T9" fmla="*/ 0 h 201"/>
                <a:gd name="T10" fmla="*/ 0 w 164"/>
                <a:gd name="T11" fmla="*/ 0 h 201"/>
                <a:gd name="T12" fmla="*/ 0 w 164"/>
                <a:gd name="T13" fmla="*/ 0 h 201"/>
                <a:gd name="T14" fmla="*/ 0 w 164"/>
                <a:gd name="T15" fmla="*/ 0 h 201"/>
                <a:gd name="T16" fmla="*/ 0 w 164"/>
                <a:gd name="T17" fmla="*/ 0 h 201"/>
                <a:gd name="T18" fmla="*/ 0 w 164"/>
                <a:gd name="T19" fmla="*/ 0 h 201"/>
                <a:gd name="T20" fmla="*/ 0 w 164"/>
                <a:gd name="T21" fmla="*/ 0 h 201"/>
                <a:gd name="T22" fmla="*/ 0 w 164"/>
                <a:gd name="T23" fmla="*/ 0 h 201"/>
                <a:gd name="T24" fmla="*/ 0 w 164"/>
                <a:gd name="T25" fmla="*/ 0 h 201"/>
                <a:gd name="T26" fmla="*/ 0 w 164"/>
                <a:gd name="T27" fmla="*/ 0 h 201"/>
                <a:gd name="T28" fmla="*/ 0 w 164"/>
                <a:gd name="T29" fmla="*/ 0 h 201"/>
                <a:gd name="T30" fmla="*/ 0 w 164"/>
                <a:gd name="T31" fmla="*/ 0 h 2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4"/>
                <a:gd name="T49" fmla="*/ 0 h 201"/>
                <a:gd name="T50" fmla="*/ 164 w 164"/>
                <a:gd name="T51" fmla="*/ 201 h 2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4" h="201">
                  <a:moveTo>
                    <a:pt x="0" y="0"/>
                  </a:moveTo>
                  <a:lnTo>
                    <a:pt x="0" y="154"/>
                  </a:lnTo>
                  <a:lnTo>
                    <a:pt x="30" y="154"/>
                  </a:lnTo>
                  <a:lnTo>
                    <a:pt x="15" y="138"/>
                  </a:lnTo>
                  <a:lnTo>
                    <a:pt x="44" y="138"/>
                  </a:lnTo>
                  <a:lnTo>
                    <a:pt x="74" y="138"/>
                  </a:lnTo>
                  <a:lnTo>
                    <a:pt x="104" y="185"/>
                  </a:lnTo>
                  <a:lnTo>
                    <a:pt x="133" y="200"/>
                  </a:lnTo>
                  <a:lnTo>
                    <a:pt x="163" y="200"/>
                  </a:lnTo>
                  <a:lnTo>
                    <a:pt x="119" y="154"/>
                  </a:lnTo>
                  <a:lnTo>
                    <a:pt x="104" y="138"/>
                  </a:lnTo>
                  <a:lnTo>
                    <a:pt x="89" y="108"/>
                  </a:lnTo>
                  <a:lnTo>
                    <a:pt x="104" y="108"/>
                  </a:lnTo>
                  <a:lnTo>
                    <a:pt x="104" y="92"/>
                  </a:lnTo>
                  <a:lnTo>
                    <a:pt x="74" y="62"/>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56" name="Freeform 360"/>
            <p:cNvSpPr>
              <a:spLocks/>
            </p:cNvSpPr>
            <p:nvPr/>
          </p:nvSpPr>
          <p:spPr bwMode="auto">
            <a:xfrm>
              <a:off x="3439914" y="2518496"/>
              <a:ext cx="35216" cy="24058"/>
            </a:xfrm>
            <a:custGeom>
              <a:avLst/>
              <a:gdLst>
                <a:gd name="T0" fmla="*/ 0 w 61"/>
                <a:gd name="T1" fmla="*/ 0 h 47"/>
                <a:gd name="T2" fmla="*/ 0 w 61"/>
                <a:gd name="T3" fmla="*/ 0 h 47"/>
                <a:gd name="T4" fmla="*/ 0 w 61"/>
                <a:gd name="T5" fmla="*/ 0 h 47"/>
                <a:gd name="T6" fmla="*/ 0 w 61"/>
                <a:gd name="T7" fmla="*/ 0 h 47"/>
                <a:gd name="T8" fmla="*/ 0 w 61"/>
                <a:gd name="T9" fmla="*/ 0 h 47"/>
                <a:gd name="T10" fmla="*/ 0 w 61"/>
                <a:gd name="T11" fmla="*/ 0 h 47"/>
                <a:gd name="T12" fmla="*/ 0 w 61"/>
                <a:gd name="T13" fmla="*/ 0 h 47"/>
                <a:gd name="T14" fmla="*/ 0 w 61"/>
                <a:gd name="T15" fmla="*/ 0 h 47"/>
                <a:gd name="T16" fmla="*/ 0 w 61"/>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47"/>
                <a:gd name="T29" fmla="*/ 61 w 6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47">
                  <a:moveTo>
                    <a:pt x="0" y="31"/>
                  </a:moveTo>
                  <a:lnTo>
                    <a:pt x="0" y="46"/>
                  </a:lnTo>
                  <a:lnTo>
                    <a:pt x="30" y="46"/>
                  </a:lnTo>
                  <a:lnTo>
                    <a:pt x="45" y="31"/>
                  </a:lnTo>
                  <a:lnTo>
                    <a:pt x="60" y="15"/>
                  </a:lnTo>
                  <a:lnTo>
                    <a:pt x="60" y="0"/>
                  </a:lnTo>
                  <a:lnTo>
                    <a:pt x="45" y="15"/>
                  </a:lnTo>
                  <a:lnTo>
                    <a:pt x="30" y="31"/>
                  </a:lnTo>
                  <a:lnTo>
                    <a:pt x="0" y="31"/>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57" name="Freeform 361"/>
            <p:cNvSpPr>
              <a:spLocks/>
            </p:cNvSpPr>
            <p:nvPr/>
          </p:nvSpPr>
          <p:spPr bwMode="auto">
            <a:xfrm>
              <a:off x="3465649" y="2494438"/>
              <a:ext cx="25734" cy="32077"/>
            </a:xfrm>
            <a:custGeom>
              <a:avLst/>
              <a:gdLst>
                <a:gd name="T0" fmla="*/ 0 w 46"/>
                <a:gd name="T1" fmla="*/ 0 h 63"/>
                <a:gd name="T2" fmla="*/ 0 w 46"/>
                <a:gd name="T3" fmla="*/ 0 h 63"/>
                <a:gd name="T4" fmla="*/ 0 w 46"/>
                <a:gd name="T5" fmla="*/ 0 h 63"/>
                <a:gd name="T6" fmla="*/ 0 w 46"/>
                <a:gd name="T7" fmla="*/ 0 h 63"/>
                <a:gd name="T8" fmla="*/ 0 w 46"/>
                <a:gd name="T9" fmla="*/ 0 h 63"/>
                <a:gd name="T10" fmla="*/ 0 w 46"/>
                <a:gd name="T11" fmla="*/ 0 h 63"/>
                <a:gd name="T12" fmla="*/ 0 w 46"/>
                <a:gd name="T13" fmla="*/ 0 h 63"/>
                <a:gd name="T14" fmla="*/ 0 w 46"/>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63"/>
                <a:gd name="T26" fmla="*/ 46 w 46"/>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63">
                  <a:moveTo>
                    <a:pt x="0" y="0"/>
                  </a:moveTo>
                  <a:lnTo>
                    <a:pt x="0" y="31"/>
                  </a:lnTo>
                  <a:lnTo>
                    <a:pt x="30" y="31"/>
                  </a:lnTo>
                  <a:lnTo>
                    <a:pt x="30" y="47"/>
                  </a:lnTo>
                  <a:lnTo>
                    <a:pt x="45" y="62"/>
                  </a:lnTo>
                  <a:lnTo>
                    <a:pt x="45" y="47"/>
                  </a:lnTo>
                  <a:lnTo>
                    <a:pt x="30" y="31"/>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58" name="Oval 362"/>
            <p:cNvSpPr>
              <a:spLocks noChangeArrowheads="1"/>
            </p:cNvSpPr>
            <p:nvPr/>
          </p:nvSpPr>
          <p:spPr bwMode="auto">
            <a:xfrm>
              <a:off x="3406053" y="2332715"/>
              <a:ext cx="6772" cy="8019"/>
            </a:xfrm>
            <a:prstGeom prst="ellipse">
              <a:avLst/>
            </a:prstGeom>
            <a:solidFill>
              <a:srgbClr val="C0C0C0"/>
            </a:solidFill>
            <a:ln w="3175">
              <a:solidFill>
                <a:schemeClr val="bg1"/>
              </a:solidFill>
              <a:round/>
              <a:headEnd/>
              <a:tailEnd/>
            </a:ln>
          </p:spPr>
          <p:txBody>
            <a:bodyPr wrap="none" lIns="90488" tIns="44450" rIns="90488" bIns="44450" anchor="ctr"/>
            <a:lstStyle/>
            <a:p>
              <a:pPr>
                <a:spcBef>
                  <a:spcPct val="50000"/>
                </a:spcBef>
              </a:pPr>
              <a:endParaRPr lang="en-US" sz="4000" dirty="0">
                <a:solidFill>
                  <a:prstClr val="black"/>
                </a:solidFill>
              </a:endParaRPr>
            </a:p>
          </p:txBody>
        </p:sp>
        <p:sp>
          <p:nvSpPr>
            <p:cNvPr id="759" name="Freeform 363"/>
            <p:cNvSpPr>
              <a:spLocks/>
            </p:cNvSpPr>
            <p:nvPr/>
          </p:nvSpPr>
          <p:spPr bwMode="auto">
            <a:xfrm>
              <a:off x="3536080" y="2555919"/>
              <a:ext cx="8127" cy="17375"/>
            </a:xfrm>
            <a:custGeom>
              <a:avLst/>
              <a:gdLst>
                <a:gd name="T0" fmla="*/ 0 w 17"/>
                <a:gd name="T1" fmla="*/ 0 h 32"/>
                <a:gd name="T2" fmla="*/ 0 w 17"/>
                <a:gd name="T3" fmla="*/ 0 h 32"/>
                <a:gd name="T4" fmla="*/ 0 w 17"/>
                <a:gd name="T5" fmla="*/ 0 h 32"/>
                <a:gd name="T6" fmla="*/ 0 w 17"/>
                <a:gd name="T7" fmla="*/ 0 h 32"/>
                <a:gd name="T8" fmla="*/ 0 60000 65536"/>
                <a:gd name="T9" fmla="*/ 0 60000 65536"/>
                <a:gd name="T10" fmla="*/ 0 60000 65536"/>
                <a:gd name="T11" fmla="*/ 0 60000 65536"/>
                <a:gd name="T12" fmla="*/ 0 w 17"/>
                <a:gd name="T13" fmla="*/ 0 h 32"/>
                <a:gd name="T14" fmla="*/ 17 w 17"/>
                <a:gd name="T15" fmla="*/ 32 h 32"/>
              </a:gdLst>
              <a:ahLst/>
              <a:cxnLst>
                <a:cxn ang="T8">
                  <a:pos x="T0" y="T1"/>
                </a:cxn>
                <a:cxn ang="T9">
                  <a:pos x="T2" y="T3"/>
                </a:cxn>
                <a:cxn ang="T10">
                  <a:pos x="T4" y="T5"/>
                </a:cxn>
                <a:cxn ang="T11">
                  <a:pos x="T6" y="T7"/>
                </a:cxn>
              </a:cxnLst>
              <a:rect l="T12" t="T13" r="T14" b="T15"/>
              <a:pathLst>
                <a:path w="17" h="32">
                  <a:moveTo>
                    <a:pt x="0" y="0"/>
                  </a:moveTo>
                  <a:lnTo>
                    <a:pt x="16" y="31"/>
                  </a:lnTo>
                  <a:lnTo>
                    <a:pt x="16" y="0"/>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60" name="Freeform 364"/>
            <p:cNvSpPr>
              <a:spLocks/>
            </p:cNvSpPr>
            <p:nvPr/>
          </p:nvSpPr>
          <p:spPr bwMode="auto">
            <a:xfrm>
              <a:off x="3526599" y="2541217"/>
              <a:ext cx="17608" cy="9356"/>
            </a:xfrm>
            <a:custGeom>
              <a:avLst/>
              <a:gdLst>
                <a:gd name="T0" fmla="*/ 0 w 31"/>
                <a:gd name="T1" fmla="*/ 0 h 17"/>
                <a:gd name="T2" fmla="*/ 0 w 31"/>
                <a:gd name="T3" fmla="*/ 0 h 17"/>
                <a:gd name="T4" fmla="*/ 0 w 31"/>
                <a:gd name="T5" fmla="*/ 0 h 17"/>
                <a:gd name="T6" fmla="*/ 0 w 31"/>
                <a:gd name="T7" fmla="*/ 0 h 17"/>
                <a:gd name="T8" fmla="*/ 0 60000 65536"/>
                <a:gd name="T9" fmla="*/ 0 60000 65536"/>
                <a:gd name="T10" fmla="*/ 0 60000 65536"/>
                <a:gd name="T11" fmla="*/ 0 60000 65536"/>
                <a:gd name="T12" fmla="*/ 0 w 31"/>
                <a:gd name="T13" fmla="*/ 0 h 17"/>
                <a:gd name="T14" fmla="*/ 31 w 31"/>
                <a:gd name="T15" fmla="*/ 17 h 17"/>
              </a:gdLst>
              <a:ahLst/>
              <a:cxnLst>
                <a:cxn ang="T8">
                  <a:pos x="T0" y="T1"/>
                </a:cxn>
                <a:cxn ang="T9">
                  <a:pos x="T2" y="T3"/>
                </a:cxn>
                <a:cxn ang="T10">
                  <a:pos x="T4" y="T5"/>
                </a:cxn>
                <a:cxn ang="T11">
                  <a:pos x="T6" y="T7"/>
                </a:cxn>
              </a:cxnLst>
              <a:rect l="T12" t="T13" r="T14" b="T15"/>
              <a:pathLst>
                <a:path w="31" h="17">
                  <a:moveTo>
                    <a:pt x="0" y="0"/>
                  </a:moveTo>
                  <a:lnTo>
                    <a:pt x="15" y="16"/>
                  </a:lnTo>
                  <a:lnTo>
                    <a:pt x="30" y="0"/>
                  </a:lnTo>
                  <a:lnTo>
                    <a:pt x="0" y="0"/>
                  </a:lnTo>
                </a:path>
              </a:pathLst>
            </a:custGeom>
            <a:solidFill>
              <a:srgbClr val="C0C0C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61" name="Freeform 365"/>
            <p:cNvSpPr>
              <a:spLocks/>
            </p:cNvSpPr>
            <p:nvPr/>
          </p:nvSpPr>
          <p:spPr bwMode="auto">
            <a:xfrm>
              <a:off x="3552333" y="2571958"/>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16" y="0"/>
                  </a:lnTo>
                  <a:lnTo>
                    <a:pt x="0" y="0"/>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62" name="Freeform 366"/>
            <p:cNvSpPr>
              <a:spLocks/>
            </p:cNvSpPr>
            <p:nvPr/>
          </p:nvSpPr>
          <p:spPr bwMode="auto">
            <a:xfrm>
              <a:off x="3560460" y="2555919"/>
              <a:ext cx="10836" cy="9356"/>
            </a:xfrm>
            <a:custGeom>
              <a:avLst/>
              <a:gdLst>
                <a:gd name="T0" fmla="*/ 0 w 17"/>
                <a:gd name="T1" fmla="*/ 0 h 17"/>
                <a:gd name="T2" fmla="*/ 0 w 17"/>
                <a:gd name="T3" fmla="*/ 0 h 17"/>
                <a:gd name="T4" fmla="*/ 0 w 17"/>
                <a:gd name="T5" fmla="*/ 0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0"/>
                  </a:moveTo>
                  <a:lnTo>
                    <a:pt x="16" y="16"/>
                  </a:lnTo>
                  <a:lnTo>
                    <a:pt x="0" y="16"/>
                  </a:lnTo>
                  <a:lnTo>
                    <a:pt x="0" y="0"/>
                  </a:lnTo>
                </a:path>
              </a:pathLst>
            </a:custGeom>
            <a:solidFill>
              <a:srgbClr val="FFFF00"/>
            </a:solidFill>
            <a:ln w="3175">
              <a:solidFill>
                <a:schemeClr val="bg1"/>
              </a:solidFill>
              <a:round/>
              <a:headEnd/>
              <a:tailEnd/>
            </a:ln>
          </p:spPr>
          <p:txBody>
            <a:bodyPr wrap="none" lIns="90488" tIns="44450" rIns="90488" bIns="44450" anchor="ctr"/>
            <a:lstStyle/>
            <a:p>
              <a:endParaRPr lang="en-GB" dirty="0">
                <a:solidFill>
                  <a:prstClr val="black"/>
                </a:solidFill>
              </a:endParaRPr>
            </a:p>
          </p:txBody>
        </p:sp>
        <p:sp>
          <p:nvSpPr>
            <p:cNvPr id="763" name="Line 367"/>
            <p:cNvSpPr>
              <a:spLocks noChangeShapeType="1"/>
            </p:cNvSpPr>
            <p:nvPr/>
          </p:nvSpPr>
          <p:spPr bwMode="auto">
            <a:xfrm>
              <a:off x="3568587" y="2579977"/>
              <a:ext cx="9481"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GB" dirty="0">
                <a:solidFill>
                  <a:prstClr val="black"/>
                </a:solidFill>
              </a:endParaRPr>
            </a:p>
          </p:txBody>
        </p:sp>
        <p:sp>
          <p:nvSpPr>
            <p:cNvPr id="764" name="Oval 368"/>
            <p:cNvSpPr>
              <a:spLocks noChangeArrowheads="1"/>
            </p:cNvSpPr>
            <p:nvPr/>
          </p:nvSpPr>
          <p:spPr bwMode="auto">
            <a:xfrm>
              <a:off x="3587549" y="2471717"/>
              <a:ext cx="8127" cy="8019"/>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65" name="Oval 369"/>
            <p:cNvSpPr>
              <a:spLocks noChangeArrowheads="1"/>
            </p:cNvSpPr>
            <p:nvPr/>
          </p:nvSpPr>
          <p:spPr bwMode="auto">
            <a:xfrm>
              <a:off x="3691841" y="2571958"/>
              <a:ext cx="0" cy="8019"/>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66" name="Oval 370"/>
            <p:cNvSpPr>
              <a:spLocks noChangeArrowheads="1"/>
            </p:cNvSpPr>
            <p:nvPr/>
          </p:nvSpPr>
          <p:spPr bwMode="auto">
            <a:xfrm>
              <a:off x="3595676" y="2379495"/>
              <a:ext cx="0"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67" name="Oval 371"/>
            <p:cNvSpPr>
              <a:spLocks noChangeArrowheads="1"/>
            </p:cNvSpPr>
            <p:nvPr/>
          </p:nvSpPr>
          <p:spPr bwMode="auto">
            <a:xfrm>
              <a:off x="3630891" y="2534535"/>
              <a:ext cx="8127"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68" name="Oval 372"/>
            <p:cNvSpPr>
              <a:spLocks noChangeArrowheads="1"/>
            </p:cNvSpPr>
            <p:nvPr/>
          </p:nvSpPr>
          <p:spPr bwMode="auto">
            <a:xfrm>
              <a:off x="3691841" y="2542554"/>
              <a:ext cx="0" cy="5346"/>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69" name="Oval 373"/>
            <p:cNvSpPr>
              <a:spLocks noChangeArrowheads="1"/>
            </p:cNvSpPr>
            <p:nvPr/>
          </p:nvSpPr>
          <p:spPr bwMode="auto">
            <a:xfrm>
              <a:off x="3691841" y="2596016"/>
              <a:ext cx="8127" cy="8019"/>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70" name="Oval 374"/>
            <p:cNvSpPr>
              <a:spLocks noChangeArrowheads="1"/>
            </p:cNvSpPr>
            <p:nvPr/>
          </p:nvSpPr>
          <p:spPr bwMode="auto">
            <a:xfrm>
              <a:off x="3691841" y="2618737"/>
              <a:ext cx="8127" cy="8019"/>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sp>
          <p:nvSpPr>
            <p:cNvPr id="771" name="Oval 375"/>
            <p:cNvSpPr>
              <a:spLocks noChangeArrowheads="1"/>
            </p:cNvSpPr>
            <p:nvPr/>
          </p:nvSpPr>
          <p:spPr bwMode="auto">
            <a:xfrm>
              <a:off x="3630891" y="2448995"/>
              <a:ext cx="0" cy="6683"/>
            </a:xfrm>
            <a:prstGeom prst="ellipse">
              <a:avLst/>
            </a:prstGeom>
            <a:solidFill>
              <a:srgbClr val="C0C0C0"/>
            </a:solidFill>
            <a:ln w="3175" cap="rnd">
              <a:solidFill>
                <a:schemeClr val="bg1"/>
              </a:solidFill>
              <a:round/>
              <a:headEnd/>
              <a:tailEnd/>
            </a:ln>
          </p:spPr>
          <p:txBody>
            <a:bodyPr/>
            <a:lstStyle/>
            <a:p>
              <a:pPr>
                <a:spcBef>
                  <a:spcPct val="50000"/>
                </a:spcBef>
              </a:pPr>
              <a:endParaRPr lang="en-US" sz="4000" dirty="0">
                <a:solidFill>
                  <a:prstClr val="black"/>
                </a:solidFill>
              </a:endParaRPr>
            </a:p>
          </p:txBody>
        </p:sp>
      </p:grpSp>
    </p:spTree>
    <p:extLst>
      <p:ext uri="{BB962C8B-B14F-4D97-AF65-F5344CB8AC3E}">
        <p14:creationId xmlns:p14="http://schemas.microsoft.com/office/powerpoint/2010/main" val="31273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bwMode="auto">
          <a:xfrm>
            <a:off x="457200" y="457200"/>
            <a:ext cx="86868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sz="2800" b="1" dirty="0">
                <a:solidFill>
                  <a:schemeClr val="bg1"/>
                </a:solidFill>
                <a:latin typeface="Arial Narrow" pitchFamily="34" charset="0"/>
                <a:ea typeface="ＭＳ Ｐゴシック" pitchFamily="34" charset="-128"/>
              </a:rPr>
              <a:t>Polio cases 2013-2018 (as of 8 August) </a:t>
            </a:r>
          </a:p>
        </p:txBody>
      </p:sp>
      <p:graphicFrame>
        <p:nvGraphicFramePr>
          <p:cNvPr id="3" name="Chart 2"/>
          <p:cNvGraphicFramePr/>
          <p:nvPr>
            <p:extLst>
              <p:ext uri="{D42A27DB-BD31-4B8C-83A1-F6EECF244321}">
                <p14:modId xmlns:p14="http://schemas.microsoft.com/office/powerpoint/2010/main" val="2886973446"/>
              </p:ext>
            </p:extLst>
          </p:nvPr>
        </p:nvGraphicFramePr>
        <p:xfrm>
          <a:off x="914400" y="1397000"/>
          <a:ext cx="7543800" cy="4470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71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310343" y="1125027"/>
            <a:ext cx="2192215" cy="1143000"/>
          </a:xfrm>
        </p:spPr>
        <p:txBody>
          <a:bodyPr/>
          <a:lst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2pPr>
            <a:lvl3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3pPr>
            <a:lvl4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4pPr>
            <a:lvl5pPr algn="ctr" defTabSz="457200" rtl="0" eaLnBrk="0" fontAlgn="base" hangingPunct="0">
              <a:spcBef>
                <a:spcPct val="0"/>
              </a:spcBef>
              <a:spcAft>
                <a:spcPct val="0"/>
              </a:spcAft>
              <a:defRPr sz="4400">
                <a:solidFill>
                  <a:schemeClr val="tx1"/>
                </a:solidFill>
                <a:latin typeface="Georgia" pitchFamily="18" charset="0"/>
                <a:ea typeface="MS PGothic" pitchFamily="34" charset="-128"/>
              </a:defRPr>
            </a:lvl5pPr>
            <a:lvl6pPr marL="457200" algn="ctr" defTabSz="457200" rtl="0" fontAlgn="base">
              <a:spcBef>
                <a:spcPct val="0"/>
              </a:spcBef>
              <a:spcAft>
                <a:spcPct val="0"/>
              </a:spcAft>
              <a:defRPr sz="4400">
                <a:solidFill>
                  <a:schemeClr val="tx1"/>
                </a:solidFill>
                <a:latin typeface="Georgia" pitchFamily="18" charset="0"/>
                <a:ea typeface="MS PGothic" pitchFamily="34" charset="-128"/>
              </a:defRPr>
            </a:lvl6pPr>
            <a:lvl7pPr marL="914400" algn="ctr" defTabSz="457200" rtl="0" fontAlgn="base">
              <a:spcBef>
                <a:spcPct val="0"/>
              </a:spcBef>
              <a:spcAft>
                <a:spcPct val="0"/>
              </a:spcAft>
              <a:defRPr sz="4400">
                <a:solidFill>
                  <a:schemeClr val="tx1"/>
                </a:solidFill>
                <a:latin typeface="Georgia" pitchFamily="18" charset="0"/>
                <a:ea typeface="MS PGothic" pitchFamily="34" charset="-128"/>
              </a:defRPr>
            </a:lvl7pPr>
            <a:lvl8pPr marL="1371600" algn="ctr" defTabSz="457200" rtl="0" fontAlgn="base">
              <a:spcBef>
                <a:spcPct val="0"/>
              </a:spcBef>
              <a:spcAft>
                <a:spcPct val="0"/>
              </a:spcAft>
              <a:defRPr sz="4400">
                <a:solidFill>
                  <a:schemeClr val="tx1"/>
                </a:solidFill>
                <a:latin typeface="Georgia" pitchFamily="18" charset="0"/>
                <a:ea typeface="MS PGothic" pitchFamily="34" charset="-128"/>
              </a:defRPr>
            </a:lvl8pPr>
            <a:lvl9pPr marL="1828800" algn="ctr" defTabSz="457200" rtl="0" fontAlgn="base">
              <a:spcBef>
                <a:spcPct val="0"/>
              </a:spcBef>
              <a:spcAft>
                <a:spcPct val="0"/>
              </a:spcAft>
              <a:defRPr sz="4400">
                <a:solidFill>
                  <a:schemeClr val="tx1"/>
                </a:solidFill>
                <a:latin typeface="Georgia" pitchFamily="18" charset="0"/>
                <a:ea typeface="MS PGothic" pitchFamily="34" charset="-128"/>
              </a:defRPr>
            </a:lvl9pPr>
          </a:lstStyle>
          <a:p>
            <a:pPr eaLnBrk="1" hangingPunct="1"/>
            <a:r>
              <a:rPr lang="en-GB" altLang="en-US" sz="5400" b="1" dirty="0">
                <a:solidFill>
                  <a:srgbClr val="005DAA"/>
                </a:solidFill>
                <a:latin typeface="Arial Narrow Bold" panose="020B0706020202030204" pitchFamily="34" charset="0"/>
              </a:rPr>
              <a:t>Polio</a:t>
            </a:r>
            <a:endParaRPr lang="en-US" altLang="en-US" sz="5400" b="1" dirty="0">
              <a:solidFill>
                <a:srgbClr val="005DAA"/>
              </a:solidFill>
              <a:latin typeface="Arial Narrow Bold" panose="020B0706020202030204" pitchFamily="34" charset="0"/>
            </a:endParaRPr>
          </a:p>
        </p:txBody>
      </p:sp>
      <p:pic>
        <p:nvPicPr>
          <p:cNvPr id="3" name="Picture 5" descr="ISA PHOTOS 0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366" y="35715"/>
            <a:ext cx="2860430" cy="2860675"/>
          </a:xfrm>
          <a:prstGeom prst="rect">
            <a:avLst/>
          </a:prstGeom>
          <a:noFill/>
          <a:ln w="38100">
            <a:solidFill>
              <a:srgbClr val="17458F"/>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12"/>
          <p:cNvSpPr txBox="1">
            <a:spLocks noChangeArrowheads="1"/>
          </p:cNvSpPr>
          <p:nvPr/>
        </p:nvSpPr>
        <p:spPr bwMode="auto">
          <a:xfrm>
            <a:off x="115808" y="2999018"/>
            <a:ext cx="2860429" cy="400110"/>
          </a:xfrm>
          <a:prstGeom prst="rect">
            <a:avLst/>
          </a:prstGeom>
          <a:noFill/>
          <a:ln w="38100">
            <a:solidFill>
              <a:srgbClr val="17458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GB" altLang="en-US" sz="2000" b="1" dirty="0">
                <a:solidFill>
                  <a:srgbClr val="585858"/>
                </a:solidFill>
              </a:rPr>
              <a:t>Paralysis for life</a:t>
            </a:r>
            <a:endParaRPr lang="en-US" altLang="en-US" sz="2000" b="1" dirty="0">
              <a:solidFill>
                <a:srgbClr val="585858"/>
              </a:solidFill>
            </a:endParaRPr>
          </a:p>
        </p:txBody>
      </p:sp>
      <p:pic>
        <p:nvPicPr>
          <p:cNvPr id="5" name="Picture 11" descr="5Mohcraw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27106" y="35715"/>
            <a:ext cx="3190142" cy="2967038"/>
          </a:xfrm>
          <a:prstGeom prst="rect">
            <a:avLst/>
          </a:prstGeom>
          <a:noFill/>
          <a:ln w="38100">
            <a:solidFill>
              <a:srgbClr val="17458F"/>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13"/>
          <p:cNvSpPr txBox="1">
            <a:spLocks noChangeArrowheads="1"/>
          </p:cNvSpPr>
          <p:nvPr/>
        </p:nvSpPr>
        <p:spPr bwMode="auto">
          <a:xfrm>
            <a:off x="5719074" y="3092390"/>
            <a:ext cx="3424925" cy="400110"/>
          </a:xfrm>
          <a:prstGeom prst="rect">
            <a:avLst/>
          </a:prstGeom>
          <a:noFill/>
          <a:ln w="38100">
            <a:solidFill>
              <a:srgbClr val="17458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GB" altLang="en-US" sz="2000" b="1" dirty="0">
                <a:solidFill>
                  <a:srgbClr val="585858"/>
                </a:solidFill>
              </a:rPr>
              <a:t>Primarily affects children</a:t>
            </a:r>
            <a:endParaRPr lang="en-US" altLang="en-US" sz="2000" b="1" dirty="0">
              <a:solidFill>
                <a:srgbClr val="585858"/>
              </a:solidFill>
            </a:endParaRPr>
          </a:p>
        </p:txBody>
      </p:sp>
      <p:pic>
        <p:nvPicPr>
          <p:cNvPr id="7" name="Picture 10" descr="DSCN27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796" y="3617924"/>
            <a:ext cx="3313894" cy="2373694"/>
          </a:xfrm>
          <a:prstGeom prst="rect">
            <a:avLst/>
          </a:prstGeom>
          <a:noFill/>
          <a:ln w="38100">
            <a:solidFill>
              <a:srgbClr val="17458F"/>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14"/>
          <p:cNvSpPr txBox="1">
            <a:spLocks noChangeArrowheads="1"/>
          </p:cNvSpPr>
          <p:nvPr/>
        </p:nvSpPr>
        <p:spPr bwMode="auto">
          <a:xfrm>
            <a:off x="2900235" y="6098923"/>
            <a:ext cx="3485015" cy="400110"/>
          </a:xfrm>
          <a:prstGeom prst="rect">
            <a:avLst/>
          </a:prstGeom>
          <a:noFill/>
          <a:ln w="38100">
            <a:solidFill>
              <a:srgbClr val="17458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fontAlgn="base" hangingPunct="1">
              <a:spcBef>
                <a:spcPct val="0"/>
              </a:spcBef>
              <a:spcAft>
                <a:spcPct val="0"/>
              </a:spcAft>
              <a:buFontTx/>
              <a:buNone/>
            </a:pPr>
            <a:r>
              <a:rPr lang="en-GB" altLang="en-US" sz="2000" b="1" dirty="0">
                <a:solidFill>
                  <a:srgbClr val="585858"/>
                </a:solidFill>
              </a:rPr>
              <a:t>Preventable with vaccines</a:t>
            </a:r>
            <a:endParaRPr lang="en-US" altLang="en-US" sz="2000" b="1" dirty="0">
              <a:solidFill>
                <a:srgbClr val="585858"/>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eadDev-Master_2013-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LeadDev-Master_2013-NEW</Template>
  <TotalTime>3517</TotalTime>
  <Words>1812</Words>
  <Application>Microsoft Office PowerPoint</Application>
  <PresentationFormat>On-screen Show (4:3)</PresentationFormat>
  <Paragraphs>204</Paragraphs>
  <Slides>24</Slides>
  <Notes>9</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24</vt:i4>
      </vt:variant>
    </vt:vector>
  </HeadingPairs>
  <TitlesOfParts>
    <vt:vector size="40" baseType="lpstr">
      <vt:lpstr>ＭＳ Ｐゴシック</vt:lpstr>
      <vt:lpstr>ＭＳ Ｐゴシック</vt:lpstr>
      <vt:lpstr>SimSun</vt:lpstr>
      <vt:lpstr>Arial</vt:lpstr>
      <vt:lpstr>Arial Black</vt:lpstr>
      <vt:lpstr>Arial Narrow</vt:lpstr>
      <vt:lpstr>Arial Narrow Bold</vt:lpstr>
      <vt:lpstr>Calibri</vt:lpstr>
      <vt:lpstr>Georgia</vt:lpstr>
      <vt:lpstr>Helvetica Light</vt:lpstr>
      <vt:lpstr>Myriad Pro Cond</vt:lpstr>
      <vt:lpstr>Times New Roman</vt:lpstr>
      <vt:lpstr>ヒラギノ角ゴ Pro W3</vt:lpstr>
      <vt:lpstr>LeadDev-Master_2013-NEW</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Polio Today</vt:lpstr>
      <vt:lpstr>Polio cases 2013-2018 (as of 8 August) </vt:lpstr>
      <vt:lpstr>PowerPoint Presentation</vt:lpstr>
      <vt:lpstr>PowerPoint Presentation</vt:lpstr>
      <vt:lpstr>PowerPoint Presentation</vt:lpstr>
      <vt:lpstr>World Polio Day 24 October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Clark</dc:creator>
  <cp:lastModifiedBy>Margaret Chapman</cp:lastModifiedBy>
  <cp:revision>96</cp:revision>
  <cp:lastPrinted>2013-06-19T15:45:56Z</cp:lastPrinted>
  <dcterms:created xsi:type="dcterms:W3CDTF">2014-10-24T15:47:10Z</dcterms:created>
  <dcterms:modified xsi:type="dcterms:W3CDTF">2018-10-02T13:47:10Z</dcterms:modified>
</cp:coreProperties>
</file>