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</p:sldMasterIdLst>
  <p:notesMasterIdLst>
    <p:notesMasterId r:id="rId32"/>
  </p:notesMasterIdLst>
  <p:handoutMasterIdLst>
    <p:handoutMasterId r:id="rId33"/>
  </p:handoutMasterIdLst>
  <p:sldIdLst>
    <p:sldId id="256" r:id="rId4"/>
    <p:sldId id="501" r:id="rId5"/>
    <p:sldId id="259" r:id="rId6"/>
    <p:sldId id="257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87" r:id="rId15"/>
    <p:sldId id="290" r:id="rId16"/>
    <p:sldId id="300" r:id="rId17"/>
    <p:sldId id="276" r:id="rId18"/>
    <p:sldId id="278" r:id="rId19"/>
    <p:sldId id="277" r:id="rId20"/>
    <p:sldId id="282" r:id="rId21"/>
    <p:sldId id="295" r:id="rId22"/>
    <p:sldId id="296" r:id="rId23"/>
    <p:sldId id="294" r:id="rId24"/>
    <p:sldId id="281" r:id="rId25"/>
    <p:sldId id="301" r:id="rId26"/>
    <p:sldId id="499" r:id="rId27"/>
    <p:sldId id="297" r:id="rId28"/>
    <p:sldId id="284" r:id="rId29"/>
    <p:sldId id="502" r:id="rId30"/>
    <p:sldId id="29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cho, David Vincent" initials="BDV" lastIdx="2" clrIdx="0">
    <p:extLst/>
  </p:cmAuthor>
  <p:cmAuthor id="2" name="Heather Antti" initials="HJA" lastIdx="1" clrIdx="1">
    <p:extLst>
      <p:ext uri="{19B8F6BF-5375-455C-9EA6-DF929625EA0E}">
        <p15:presenceInfo xmlns:p15="http://schemas.microsoft.com/office/powerpoint/2012/main" userId="Heather Antt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5DAA"/>
    <a:srgbClr val="585858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24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72119-3831-48BB-9508-15914C34B413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DEC9E-81A3-4513-BEBA-4A525C7B8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DB3F3-860C-4A3A-BEC9-A48018DA9C27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EC3E-2BB1-4E7B-A9CA-6246A2BD32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8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2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30063-0FDF-41BA-A3E2-EB4D24300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7A0E6-461B-45ED-AD1A-44D13EDB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E391F-7269-4B43-85EE-C913574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3F11D-6162-412D-9468-B87E7015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7CB5-EFA2-4200-A0B4-8D32FB14F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1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6" descr="RotaryMo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96900"/>
            <a:ext cx="367982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taryMBS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87463"/>
          </a:xfrm>
          <a:prstGeom prst="rect">
            <a:avLst/>
          </a:prstGeom>
          <a:solidFill>
            <a:srgbClr val="005DAA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4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RotaryMBS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my.rotary.org/secure/1316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1459" y="1348635"/>
            <a:ext cx="4973637" cy="29980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60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GLOBAL </a:t>
            </a:r>
          </a:p>
          <a:p>
            <a:pPr algn="l">
              <a:defRPr/>
            </a:pPr>
            <a:r>
              <a:rPr lang="en-US" sz="60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GRANTS</a:t>
            </a:r>
          </a:p>
        </p:txBody>
      </p:sp>
      <p:sp>
        <p:nvSpPr>
          <p:cNvPr id="4099" name="Title 1"/>
          <p:cNvSpPr txBox="1">
            <a:spLocks/>
          </p:cNvSpPr>
          <p:nvPr/>
        </p:nvSpPr>
        <p:spPr bwMode="auto">
          <a:xfrm>
            <a:off x="706209" y="4300783"/>
            <a:ext cx="4789715" cy="119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Bob Felt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Dist 7670 Grants /Global Grants Chair</a:t>
            </a:r>
          </a:p>
          <a:p>
            <a:pPr lvl="0" eaLnBrk="1" hangingPunct="1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robertfelt@bellsouth.net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098" y="1403272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Is your club a qualified to receive grants?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Create strong partnership with host country club, the community and NGO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Team with other Dist 7670 clubs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Formal Needs Assessment through site visit, ENGAGE THE COMMUNITY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Define project plan with clear objectives, measurable outcomes in area(s) of focus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Define budget needs and start funding campaign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Start  application early , there are 50 + questions in the application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Your application will be reviewed by the Dist. Foundation Committee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8368" y="359226"/>
            <a:ext cx="2727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TAKE ACTION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484" y="391882"/>
            <a:ext cx="6619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APPLYING FOR GLOBAL GRANTS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0154" y="1620992"/>
            <a:ext cx="5819863" cy="3277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u="sng" dirty="0">
                <a:latin typeface="Arial Narrow Bold" pitchFamily="34" charset="0"/>
              </a:rPr>
              <a:t>Read </a:t>
            </a:r>
            <a:r>
              <a:rPr lang="en-US" sz="2000" b="1" dirty="0">
                <a:latin typeface="Arial Narrow Bold" pitchFamily="34" charset="0"/>
              </a:rPr>
              <a:t>the references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 Narrow Bold" pitchFamily="34" charset="0"/>
              </a:rPr>
              <a:t>  </a:t>
            </a:r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</a:rPr>
              <a:t>“A Guide to Global Grants “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 Narrow Bold" pitchFamily="34" charset="0"/>
              </a:rPr>
              <a:t>  </a:t>
            </a:r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</a:rPr>
              <a:t>“Terms and Conditions for Rotary Found. Grants”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 Narrow Bold" pitchFamily="34" charset="0"/>
                <a:sym typeface="Wingdings" pitchFamily="2" charset="2"/>
              </a:rPr>
              <a:t>  “</a:t>
            </a:r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  <a:sym typeface="Wingdings" pitchFamily="2" charset="2"/>
              </a:rPr>
              <a:t>How to use the Grant Center</a:t>
            </a:r>
            <a:r>
              <a:rPr lang="en-US" sz="2000" b="1" dirty="0">
                <a:latin typeface="Arial Narrow Bold" pitchFamily="34" charset="0"/>
                <a:sym typeface="Wingdings" pitchFamily="2" charset="2"/>
              </a:rPr>
              <a:t>”</a:t>
            </a:r>
            <a:endParaRPr lang="en-US" b="1" dirty="0">
              <a:latin typeface="Arial Narrow Bold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 Narrow Bold" pitchFamily="34" charset="0"/>
              </a:rPr>
              <a:t>Online application process     </a:t>
            </a:r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</a:rPr>
              <a:t>https://my.rotary.org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>
                <a:latin typeface="Arial Narrow Bold" pitchFamily="34" charset="0"/>
              </a:rPr>
              <a:t>Tab </a:t>
            </a:r>
            <a:r>
              <a:rPr lang="en-US" b="1" dirty="0">
                <a:solidFill>
                  <a:srgbClr val="0033CC"/>
                </a:solidFill>
                <a:latin typeface="Arial Narrow Bold" pitchFamily="34" charset="0"/>
              </a:rPr>
              <a:t>“Take Action”, “Apply for Grants” ,  “Global Grants”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>
                <a:latin typeface="Arial Narrow Bold" pitchFamily="34" charset="0"/>
                <a:sym typeface="Wingdings" pitchFamily="2" charset="2"/>
              </a:rPr>
              <a:t>Tab “Tools” </a:t>
            </a:r>
            <a:r>
              <a:rPr lang="en-US" sz="2000" b="1" dirty="0">
                <a:hlinkClick r:id="rId2"/>
              </a:rPr>
              <a:t>Start </a:t>
            </a:r>
            <a:r>
              <a:rPr lang="en-US" sz="2000" b="1" dirty="0">
                <a:solidFill>
                  <a:srgbClr val="0033CC"/>
                </a:solidFill>
                <a:hlinkClick r:id="rId2"/>
              </a:rPr>
              <a:t>your grant application</a:t>
            </a:r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  <a:sym typeface="Wingdings" pitchFamily="2" charset="2"/>
              </a:rPr>
              <a:t>-</a:t>
            </a:r>
            <a:endParaRPr lang="en-US" b="1" dirty="0">
              <a:solidFill>
                <a:srgbClr val="0033CC"/>
              </a:solidFill>
              <a:latin typeface="Arial Narrow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1252" y="27214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“We’re here to help”</a:t>
            </a:r>
            <a:b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04852" y="30153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3702" y="2853417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14052" y="15675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04852" y="15675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04852" y="56061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04852" y="43107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37852" y="4310742"/>
            <a:ext cx="1676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31104" y="3015342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rgbClr val="0033CC"/>
                </a:solidFill>
              </a:rPr>
              <a:t>Grants Chairman</a:t>
            </a:r>
          </a:p>
          <a:p>
            <a:pPr algn="ctr"/>
            <a:r>
              <a:rPr lang="en-US" sz="1600" dirty="0"/>
              <a:t>Bob Felt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0252" y="1719942"/>
            <a:ext cx="14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District Grants</a:t>
            </a:r>
          </a:p>
          <a:p>
            <a:pPr algn="ctr"/>
            <a:r>
              <a:rPr lang="en-US" sz="1600" dirty="0"/>
              <a:t>John DeWitt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7252" y="1643742"/>
            <a:ext cx="1214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John DeWitt</a:t>
            </a:r>
          </a:p>
          <a:p>
            <a:r>
              <a:rPr lang="en-US" sz="1600" dirty="0"/>
              <a:t>Bob Felt</a:t>
            </a:r>
          </a:p>
          <a:p>
            <a:r>
              <a:rPr lang="en-US" sz="1600" dirty="0"/>
              <a:t>TBD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7252" y="3091542"/>
            <a:ext cx="13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33CC"/>
                </a:solidFill>
              </a:rPr>
              <a:t>Scholarships </a:t>
            </a:r>
            <a:r>
              <a:rPr lang="en-US" sz="1600" dirty="0"/>
              <a:t>Bob Felt</a:t>
            </a:r>
          </a:p>
          <a:p>
            <a:r>
              <a:rPr lang="en-US" sz="1600" dirty="0"/>
              <a:t>John Davis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4026" y="4386942"/>
            <a:ext cx="17434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Humanitarian Grants</a:t>
            </a:r>
          </a:p>
          <a:p>
            <a:r>
              <a:rPr lang="en-US" sz="1600" dirty="0"/>
              <a:t>Bob Felt</a:t>
            </a:r>
          </a:p>
          <a:p>
            <a:r>
              <a:rPr lang="en-US" sz="1600" dirty="0"/>
              <a:t>Jim Efland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72532" y="4463142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rgbClr val="0033CC"/>
                </a:solidFill>
              </a:rPr>
              <a:t>Global Grants Chair</a:t>
            </a:r>
          </a:p>
          <a:p>
            <a:pPr algn="ctr"/>
            <a:r>
              <a:rPr lang="en-US" sz="1600" dirty="0"/>
              <a:t>Bob Felt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46964" y="5581079"/>
            <a:ext cx="161948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33CC"/>
                </a:solidFill>
              </a:rPr>
              <a:t>Volunteer Training </a:t>
            </a:r>
          </a:p>
          <a:p>
            <a:pPr algn="ctr"/>
            <a:r>
              <a:rPr lang="en-US" sz="1400" b="1" u="sng" dirty="0">
                <a:solidFill>
                  <a:srgbClr val="0033CC"/>
                </a:solidFill>
              </a:rPr>
              <a:t>Teams</a:t>
            </a:r>
            <a:endParaRPr lang="en-US" sz="1200" b="1" u="sng" dirty="0">
              <a:solidFill>
                <a:srgbClr val="0033CC"/>
              </a:solidFill>
            </a:endParaRPr>
          </a:p>
          <a:p>
            <a:r>
              <a:rPr lang="en-US" sz="1600" dirty="0"/>
              <a:t>John DeWitt</a:t>
            </a:r>
          </a:p>
          <a:p>
            <a:r>
              <a:rPr lang="en-US" sz="1600" dirty="0"/>
              <a:t>Joe Castro</a:t>
            </a:r>
          </a:p>
          <a:p>
            <a:endParaRPr lang="en-US" sz="1600" dirty="0"/>
          </a:p>
        </p:txBody>
      </p:sp>
      <p:cxnSp>
        <p:nvCxnSpPr>
          <p:cNvPr id="26" name="Straight Connector 25"/>
          <p:cNvCxnSpPr>
            <a:stCxn id="18" idx="3"/>
            <a:endCxn id="13" idx="1"/>
          </p:cNvCxnSpPr>
          <p:nvPr/>
        </p:nvCxnSpPr>
        <p:spPr>
          <a:xfrm flipV="1">
            <a:off x="2547252" y="2024742"/>
            <a:ext cx="1066800" cy="12829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3"/>
            <a:endCxn id="17" idx="1"/>
          </p:cNvCxnSpPr>
          <p:nvPr/>
        </p:nvCxnSpPr>
        <p:spPr>
          <a:xfrm>
            <a:off x="2547252" y="3307730"/>
            <a:ext cx="990600" cy="14602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4" idx="1"/>
          </p:cNvCxnSpPr>
          <p:nvPr/>
        </p:nvCxnSpPr>
        <p:spPr>
          <a:xfrm>
            <a:off x="5290452" y="2024742"/>
            <a:ext cx="914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3"/>
            <a:endCxn id="16" idx="1"/>
          </p:cNvCxnSpPr>
          <p:nvPr/>
        </p:nvCxnSpPr>
        <p:spPr>
          <a:xfrm>
            <a:off x="5214252" y="4767942"/>
            <a:ext cx="990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7" idx="3"/>
            <a:endCxn id="6" idx="1"/>
          </p:cNvCxnSpPr>
          <p:nvPr/>
        </p:nvCxnSpPr>
        <p:spPr>
          <a:xfrm flipV="1">
            <a:off x="5214252" y="3472542"/>
            <a:ext cx="990600" cy="129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7" idx="3"/>
            <a:endCxn id="15" idx="1"/>
          </p:cNvCxnSpPr>
          <p:nvPr/>
        </p:nvCxnSpPr>
        <p:spPr>
          <a:xfrm>
            <a:off x="5214252" y="4767942"/>
            <a:ext cx="990600" cy="129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RF_RG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5867400"/>
            <a:ext cx="1963976" cy="7407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93922"/>
            <a:ext cx="9144000" cy="9906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FUNDING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838273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Three sources of funds: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Donor Cash from clubs and individuals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District 7670 District Designated Funds (DDF)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Rotary Foundation World Fund “matching funds”</a:t>
            </a:r>
          </a:p>
          <a:p>
            <a:pPr lvl="1"/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TRF matches cash from clubs and outside donors at 50% and Dist DDF at 100%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/>
          </a:p>
          <a:p>
            <a:r>
              <a:rPr lang="en-US" sz="2000" b="1" dirty="0"/>
              <a:t>TRF also levies a 5% fee on donor cash sent to the Foundation.</a:t>
            </a:r>
          </a:p>
          <a:p>
            <a:endParaRPr lang="en-US" sz="2000" b="1" dirty="0"/>
          </a:p>
          <a:p>
            <a:r>
              <a:rPr lang="en-US" sz="2000" b="1" i="1" dirty="0"/>
              <a:t>The Global Grant Calculator </a:t>
            </a:r>
            <a:r>
              <a:rPr lang="en-US" sz="2000" b="1" dirty="0"/>
              <a:t>will simplify bottom line calculation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45362"/>
            <a:ext cx="9144000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Download the </a:t>
            </a:r>
            <a:r>
              <a:rPr lang="en-US" sz="1600" b="1" i="1" dirty="0">
                <a:solidFill>
                  <a:schemeClr val="bg1"/>
                </a:solidFill>
              </a:rPr>
              <a:t>Global Grant Calc</a:t>
            </a:r>
            <a:r>
              <a:rPr lang="en-US" sz="1600" b="1" dirty="0">
                <a:solidFill>
                  <a:schemeClr val="bg1"/>
                </a:solidFill>
              </a:rPr>
              <a:t>ulator to your desktop . It is a valuable tool for balancing your funding strategy to meet the project’s budget requirements.  </a:t>
            </a:r>
          </a:p>
        </p:txBody>
      </p:sp>
      <p:sp>
        <p:nvSpPr>
          <p:cNvPr id="9" name="Down Arrow 8"/>
          <p:cNvSpPr/>
          <p:nvPr/>
        </p:nvSpPr>
        <p:spPr>
          <a:xfrm rot="3718878">
            <a:off x="6492372" y="2162825"/>
            <a:ext cx="285741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34224" y="2124645"/>
            <a:ext cx="1400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5DAA"/>
                </a:solidFill>
              </a:rPr>
              <a:t>“Unique from </a:t>
            </a:r>
          </a:p>
          <a:p>
            <a:r>
              <a:rPr lang="en-US" sz="1600" b="1" dirty="0">
                <a:solidFill>
                  <a:srgbClr val="005DAA"/>
                </a:solidFill>
              </a:rPr>
              <a:t>District Grant </a:t>
            </a:r>
          </a:p>
          <a:p>
            <a:r>
              <a:rPr lang="en-US" sz="1600" b="1" dirty="0">
                <a:solidFill>
                  <a:srgbClr val="005DAA"/>
                </a:solidFill>
              </a:rPr>
              <a:t>Projects”</a:t>
            </a:r>
            <a:endParaRPr lang="en-US" sz="1200" b="1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0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Global Grant Life Cycle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31" y="1476673"/>
            <a:ext cx="86830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Application Draft &amp; Authorization</a:t>
            </a:r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Plan &amp; build online application</a:t>
            </a: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Leadership review and authorize funds and forward to The Rotary Foundation</a:t>
            </a:r>
          </a:p>
          <a:p>
            <a:pPr lvl="0" defTabSz="914400" eaLnBrk="0" hangingPunct="0"/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Review, Approval &amp; Payment</a:t>
            </a:r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dirty="0">
                <a:ea typeface="Calibri" pitchFamily="34" charset="0"/>
                <a:cs typeface="Times New Roman" pitchFamily="18" charset="0"/>
              </a:rPr>
              <a:t>Regional Grants Officer &amp; </a:t>
            </a:r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Foundation staff review and approve</a:t>
            </a:r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Forward payment instructions and grant payment to selected bank</a:t>
            </a:r>
          </a:p>
          <a:p>
            <a:pPr lvl="0" defTabSz="914400" eaLnBrk="0" hangingPunct="0"/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Execution Phase</a:t>
            </a:r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Partners carry out the project             </a:t>
            </a:r>
            <a:r>
              <a:rPr lang="en-US" dirty="0">
                <a:solidFill>
                  <a:srgbClr val="0033CC"/>
                </a:solidFill>
                <a:latin typeface="+mn-lt"/>
                <a:ea typeface="Calibri" pitchFamily="34" charset="0"/>
                <a:cs typeface="Times New Roman" pitchFamily="18" charset="0"/>
              </a:rPr>
              <a:t>Keep good records!</a:t>
            </a:r>
            <a:endParaRPr lang="en-US" sz="800" dirty="0">
              <a:solidFill>
                <a:srgbClr val="0033CC"/>
              </a:solidFill>
              <a:latin typeface="+mn-lt"/>
              <a:cs typeface="Arial" pitchFamily="34" charset="0"/>
            </a:endParaRPr>
          </a:p>
          <a:p>
            <a:pPr lvl="0" defTabSz="914400" eaLnBrk="0" hangingPunct="0"/>
            <a:endParaRPr lang="en-US" b="1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defTabSz="914400" eaLnBrk="0" hangingPunct="0"/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Annual Reporting</a:t>
            </a:r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Make annual progress</a:t>
            </a:r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report to Foundation </a:t>
            </a:r>
          </a:p>
          <a:p>
            <a:pPr lvl="0" defTabSz="914400" eaLnBrk="0" hangingPunct="0"/>
            <a:endParaRPr lang="en-US" sz="800" dirty="0">
              <a:latin typeface="+mn-lt"/>
              <a:cs typeface="Arial" pitchFamily="34" charset="0"/>
            </a:endParaRPr>
          </a:p>
          <a:p>
            <a:pPr lvl="0" defTabSz="914400" eaLnBrk="0" hangingPunct="0"/>
            <a:r>
              <a:rPr lang="en-US" b="1" dirty="0">
                <a:latin typeface="+mn-lt"/>
                <a:ea typeface="Calibri" pitchFamily="34" charset="0"/>
                <a:cs typeface="Times New Roman" pitchFamily="18" charset="0"/>
              </a:rPr>
              <a:t>Final Report</a:t>
            </a:r>
          </a:p>
          <a:p>
            <a:pPr lvl="0" defTabSz="914400" eaLnBrk="0" hangingPunct="0"/>
            <a:r>
              <a:rPr lang="en-US" dirty="0">
                <a:latin typeface="+mn-lt"/>
                <a:ea typeface="Calibri" pitchFamily="34" charset="0"/>
                <a:cs typeface="Times New Roman" pitchFamily="18" charset="0"/>
              </a:rPr>
              <a:t>Final report to Foundation upon completion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itchFamily="34" charset="0"/>
                <a:cs typeface="Times New Roman" pitchFamily="18" charset="0"/>
              </a:rPr>
              <a:t>*</a:t>
            </a:r>
            <a:endParaRPr lang="en-US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lvl="1" defTabSz="914400" eaLnBrk="0" hangingPunct="0"/>
            <a:r>
              <a:rPr lang="en-US" dirty="0">
                <a:solidFill>
                  <a:srgbClr val="FF0000"/>
                </a:solidFill>
                <a:latin typeface="+mn-lt"/>
                <a:ea typeface="Calibri" pitchFamily="34" charset="0"/>
                <a:cs typeface="Times New Roman" pitchFamily="18" charset="0"/>
              </a:rPr>
              <a:t>*Stewardship will audit and certify final reports prior to submission to TRF</a:t>
            </a:r>
          </a:p>
        </p:txBody>
      </p:sp>
      <p:sp>
        <p:nvSpPr>
          <p:cNvPr id="8" name="Down Arrow 7"/>
          <p:cNvSpPr/>
          <p:nvPr/>
        </p:nvSpPr>
        <p:spPr>
          <a:xfrm rot="5400000">
            <a:off x="4150805" y="2783397"/>
            <a:ext cx="699513" cy="2124075"/>
          </a:xfrm>
          <a:prstGeom prst="downArrow">
            <a:avLst/>
          </a:prstGeom>
          <a:noFill/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1420" y="359229"/>
            <a:ext cx="3929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LESSONS LEARNED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025" y="2198914"/>
            <a:ext cx="79792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400" b="1" dirty="0">
                <a:latin typeface="Arial Narrow Bold" pitchFamily="34" charset="0"/>
              </a:rPr>
              <a:t>Have Patience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en-US" sz="2400" b="1" dirty="0">
                <a:latin typeface="Arial Narrow Bold" pitchFamily="34" charset="0"/>
              </a:rPr>
              <a:t>The process may take months.  </a:t>
            </a:r>
          </a:p>
          <a:p>
            <a:pPr lvl="1" defTabSz="9144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atin typeface="Arial Narrow Bold" pitchFamily="34" charset="0"/>
              </a:rPr>
              <a:t> TRF will most likely challenge your project’s sustainability, training and required partner MOU.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2400" b="1" dirty="0">
                <a:latin typeface="Arial Narrow Bold" pitchFamily="34" charset="0"/>
              </a:rPr>
              <a:t> </a:t>
            </a:r>
          </a:p>
          <a:p>
            <a:pPr lvl="1" defTabSz="9144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atin typeface="Arial Narrow Bold" pitchFamily="34" charset="0"/>
              </a:rPr>
              <a:t> Understand your host partner’s culture. They may be slow to communicate and hesitant to act or may have poor internet access</a:t>
            </a:r>
          </a:p>
          <a:p>
            <a:pPr defTabSz="914400" fontAlgn="auto">
              <a:spcAft>
                <a:spcPts val="0"/>
              </a:spcAft>
              <a:defRPr/>
            </a:pPr>
            <a:endParaRPr lang="en-US" sz="2400" b="1" dirty="0">
              <a:latin typeface="Arial Narrow Bold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b="1" dirty="0">
              <a:latin typeface="Arial Narrow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9880" y="374196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OPPORTUNITIES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978" y="1371600"/>
            <a:ext cx="76950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 Bold" pitchFamily="34" charset="0"/>
              </a:rPr>
              <a:t>Partner with another Dist 7670 club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Attend Project Fairs *</a:t>
            </a:r>
          </a:p>
          <a:p>
            <a:r>
              <a:rPr lang="en-US" sz="2000" u="sng" dirty="0">
                <a:solidFill>
                  <a:srgbClr val="0033CC"/>
                </a:solidFill>
                <a:latin typeface="Arial Narrow Bold" pitchFamily="34" charset="0"/>
              </a:rPr>
              <a:t>https://rotaryserviceblog.org/?s=project+fair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Search the Web </a:t>
            </a:r>
          </a:p>
          <a:p>
            <a:r>
              <a:rPr lang="en-US" sz="2000" u="sng" dirty="0">
                <a:solidFill>
                  <a:srgbClr val="0033CC"/>
                </a:solidFill>
                <a:latin typeface="Arial Narrow Bold" pitchFamily="34" charset="0"/>
              </a:rPr>
              <a:t>https://www.matchinggrants.org/Matching Grants. org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Friendship Exchange Trips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Engage NGO or charitable org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Attend Rotary International Conference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1400" dirty="0">
                <a:latin typeface="Arial Narrow Bold" pitchFamily="34" charset="0"/>
              </a:rPr>
              <a:t>*Note: can use Dist Grant funds.</a:t>
            </a:r>
            <a:endParaRPr lang="en-US" sz="1600" dirty="0">
              <a:latin typeface="Arial Narrow Bold" pitchFamily="34" charset="0"/>
            </a:endParaRPr>
          </a:p>
          <a:p>
            <a:endParaRPr lang="en-US" sz="2400" dirty="0">
              <a:latin typeface="Arial Narrow Bold" pitchFamily="34" charset="0"/>
            </a:endParaRPr>
          </a:p>
          <a:p>
            <a:endParaRPr lang="en-US" sz="2400" dirty="0">
              <a:latin typeface="Arial Narrow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3277" y="544286"/>
            <a:ext cx="1437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 Narrow Bold" pitchFamily="34" charset="0"/>
              </a:rPr>
              <a:t>Project FAIRS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370904" y="-182324"/>
          <a:ext cx="5288603" cy="708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5830114" imgH="7811590" progId="AcroExch.Document.11">
                  <p:embed/>
                </p:oleObj>
              </mc:Choice>
              <mc:Fallback>
                <p:oleObj name="Acrobat Document" r:id="rId3" imgW="5830114" imgH="7811590" progId="AcroExch.Document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904" y="-182324"/>
                        <a:ext cx="5288603" cy="70864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61155" y="258536"/>
            <a:ext cx="3355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Narrow Bold" pitchFamily="34" charset="0"/>
              </a:rPr>
              <a:t>2018-2019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 Bold" pitchFamily="34" charset="0"/>
              </a:rPr>
              <a:t> Project Fair Schedule </a:t>
            </a:r>
            <a:endParaRPr lang="en-US" sz="2400" dirty="0">
              <a:solidFill>
                <a:schemeClr val="bg1"/>
              </a:solidFill>
              <a:latin typeface="Arial Narrow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0" y="3145912"/>
            <a:ext cx="3304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33CC"/>
                </a:solidFill>
                <a:latin typeface="Arial Narrow Bold" pitchFamily="34" charset="0"/>
              </a:rPr>
              <a:t>https://rotaryserviceblog.org/?s=project+fair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9875" y="515363"/>
            <a:ext cx="478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Global Grant Example (VTT)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4475" y="1602165"/>
            <a:ext cx="33147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Partner Clubs: </a:t>
            </a:r>
            <a:r>
              <a:rPr lang="en-US" dirty="0"/>
              <a:t>Black Mountain  &amp; Guatemala-Las Americas</a:t>
            </a:r>
          </a:p>
          <a:p>
            <a:r>
              <a:rPr lang="en-US" b="1" dirty="0"/>
              <a:t>Type: </a:t>
            </a:r>
            <a:r>
              <a:rPr lang="en-US" dirty="0"/>
              <a:t>VTT</a:t>
            </a:r>
          </a:p>
          <a:p>
            <a:r>
              <a:rPr lang="en-US" b="1" dirty="0"/>
              <a:t>Area Focus: </a:t>
            </a:r>
            <a:r>
              <a:rPr lang="en-US" dirty="0"/>
              <a:t>Basic education and literacy</a:t>
            </a:r>
          </a:p>
          <a:p>
            <a:r>
              <a:rPr lang="en-US" b="1" dirty="0"/>
              <a:t>Funds : </a:t>
            </a:r>
            <a:r>
              <a:rPr lang="en-US" dirty="0"/>
              <a:t>$70,000 (clubs $30,300; DDF$12,500; World Fund $27,200)</a:t>
            </a:r>
          </a:p>
          <a:p>
            <a:r>
              <a:rPr lang="en-US" b="1" dirty="0"/>
              <a:t>Object: </a:t>
            </a:r>
            <a:r>
              <a:rPr lang="en-US" dirty="0"/>
              <a:t>Build Guatemalan educators’ skills through visits to and interchange with teachers from Buncombe  Co. schools</a:t>
            </a:r>
          </a:p>
          <a:p>
            <a:r>
              <a:rPr lang="en-US" b="1" dirty="0"/>
              <a:t>Need: </a:t>
            </a:r>
            <a:r>
              <a:rPr lang="en-US" dirty="0"/>
              <a:t>Empower the poorest at risk Guatemalan children, creating  opportunity through education</a:t>
            </a:r>
          </a:p>
          <a:p>
            <a:r>
              <a:rPr lang="en-US" dirty="0"/>
              <a:t> </a:t>
            </a:r>
            <a:r>
              <a:rPr lang="en-US" b="1" dirty="0"/>
              <a:t>POC: </a:t>
            </a:r>
            <a:r>
              <a:rPr lang="en-US" dirty="0"/>
              <a:t>Dr John DeWitt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020" y="4857749"/>
            <a:ext cx="4587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Guatemala- Enhancing Expeditionary Learning</a:t>
            </a:r>
          </a:p>
          <a:p>
            <a:r>
              <a:rPr lang="en-US" b="1" dirty="0"/>
              <a:t>At </a:t>
            </a:r>
            <a:r>
              <a:rPr lang="en-US" b="1" dirty="0" err="1"/>
              <a:t>Seguro</a:t>
            </a:r>
            <a:r>
              <a:rPr lang="en-US" b="1" dirty="0"/>
              <a:t> (Safe Passage) School</a:t>
            </a:r>
          </a:p>
        </p:txBody>
      </p:sp>
      <p:pic>
        <p:nvPicPr>
          <p:cNvPr id="33795" name="Picture 3" descr="C:\Users\User\Pictures\inline_whowear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020" y="1602165"/>
            <a:ext cx="4255855" cy="2966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993" y="353786"/>
            <a:ext cx="719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Global Grant Example (Humanitarian)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743" y="1428750"/>
            <a:ext cx="41976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Partner Clubs: </a:t>
            </a:r>
            <a:r>
              <a:rPr lang="en-US" sz="2000" dirty="0"/>
              <a:t>Highlands-</a:t>
            </a:r>
            <a:r>
              <a:rPr lang="en-US" sz="2000" dirty="0" err="1"/>
              <a:t>Mtntop</a:t>
            </a:r>
            <a:r>
              <a:rPr lang="en-US" sz="2000" dirty="0"/>
              <a:t> &amp; Montero Bolivia</a:t>
            </a:r>
          </a:p>
          <a:p>
            <a:r>
              <a:rPr lang="en-US" sz="2000" b="1" dirty="0"/>
              <a:t>Type: </a:t>
            </a:r>
            <a:r>
              <a:rPr lang="en-US" sz="2000" dirty="0"/>
              <a:t>Humanitarian</a:t>
            </a:r>
          </a:p>
          <a:p>
            <a:r>
              <a:rPr lang="en-US" sz="2000" b="1" dirty="0"/>
              <a:t>Area Focus: </a:t>
            </a:r>
            <a:r>
              <a:rPr lang="en-US" sz="2000" dirty="0"/>
              <a:t>Economic/Community Development</a:t>
            </a:r>
          </a:p>
          <a:p>
            <a:r>
              <a:rPr lang="en-US" sz="2000" b="1" dirty="0"/>
              <a:t>Funds : </a:t>
            </a:r>
            <a:r>
              <a:rPr lang="en-US" sz="2000" dirty="0"/>
              <a:t>$ 40,000 (clubs $11,675, DDF $11,250, World Funds $17,075)</a:t>
            </a:r>
          </a:p>
          <a:p>
            <a:r>
              <a:rPr lang="en-US" sz="2000" b="1" dirty="0"/>
              <a:t>Object: </a:t>
            </a:r>
            <a:r>
              <a:rPr lang="en-US" sz="2000" dirty="0"/>
              <a:t>Equip for guest house , provide training and employ young men</a:t>
            </a:r>
          </a:p>
          <a:p>
            <a:r>
              <a:rPr lang="en-US" sz="2000" b="1" dirty="0"/>
              <a:t>Sustainable:</a:t>
            </a:r>
            <a:r>
              <a:rPr lang="en-US" sz="2000" dirty="0"/>
              <a:t> measurable  outcome:         income from guest house</a:t>
            </a:r>
          </a:p>
          <a:p>
            <a:r>
              <a:rPr lang="en-US" sz="2000" b="1" dirty="0"/>
              <a:t>Need: </a:t>
            </a:r>
            <a:r>
              <a:rPr lang="en-US" sz="2000" dirty="0"/>
              <a:t>Training young men in service industry</a:t>
            </a:r>
          </a:p>
          <a:p>
            <a:r>
              <a:rPr lang="en-US" sz="2000" b="1" dirty="0"/>
              <a:t>POC: </a:t>
            </a:r>
            <a:r>
              <a:rPr lang="en-US" sz="2000" dirty="0"/>
              <a:t>Dr John Baumrucker Highlands-</a:t>
            </a:r>
          </a:p>
          <a:p>
            <a:r>
              <a:rPr lang="en-US" sz="2000" dirty="0" err="1"/>
              <a:t>MtnTop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7890" name="Picture 2" descr="C:\Users\User\Desktop\7670 Dist. FoundaionCommittee\Grants Fair\Highlands MtnTop - J. Baumruck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869998"/>
            <a:ext cx="3856670" cy="289250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0663" y="4924425"/>
            <a:ext cx="4084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Bolivia - Furnishings for Foster Home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Good with Us The Rotary Foundation">
            <a:hlinkClick r:id="" action="ppaction://media"/>
            <a:extLst>
              <a:ext uri="{FF2B5EF4-FFF2-40B4-BE49-F238E27FC236}">
                <a16:creationId xmlns:a16="http://schemas.microsoft.com/office/drawing/2014/main" id="{66C6E41B-3715-4276-91E0-0820B0D7C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4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5593" y="353786"/>
            <a:ext cx="6770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Global Grant Example (Scholarship)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743" y="1876425"/>
            <a:ext cx="41976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Partner Clubs: </a:t>
            </a:r>
            <a:r>
              <a:rPr lang="en-US" sz="2000" dirty="0"/>
              <a:t>Lenoir, St Andrews Scotland</a:t>
            </a:r>
          </a:p>
          <a:p>
            <a:r>
              <a:rPr lang="en-US" sz="2000" b="1" dirty="0"/>
              <a:t>Type: </a:t>
            </a:r>
            <a:r>
              <a:rPr lang="en-US" sz="2000" dirty="0"/>
              <a:t>Scholarship</a:t>
            </a:r>
          </a:p>
          <a:p>
            <a:r>
              <a:rPr lang="en-US" sz="2000" b="1" dirty="0"/>
              <a:t>Area Focus: </a:t>
            </a:r>
            <a:r>
              <a:rPr lang="en-US" sz="2000" dirty="0"/>
              <a:t>Peace &amp; Conflict Prevention/ Resolution</a:t>
            </a:r>
          </a:p>
          <a:p>
            <a:r>
              <a:rPr lang="en-US" sz="2000" b="1" dirty="0"/>
              <a:t>Funds : </a:t>
            </a:r>
            <a:r>
              <a:rPr lang="en-US" sz="2000" dirty="0"/>
              <a:t>$ 30,816 (clubs $4,000, DDF $12,408, World Funds $14,408)</a:t>
            </a:r>
          </a:p>
          <a:p>
            <a:r>
              <a:rPr lang="en-US" sz="2000" b="1" dirty="0"/>
              <a:t>Object: </a:t>
            </a:r>
            <a:r>
              <a:rPr lang="en-US" sz="2000" dirty="0"/>
              <a:t>Provide masters degree /education in international peace and conflict prevention at Univ. St Andrews Scotland</a:t>
            </a:r>
          </a:p>
          <a:p>
            <a:r>
              <a:rPr lang="en-US" sz="2000" b="1" dirty="0"/>
              <a:t>Need: </a:t>
            </a:r>
            <a:r>
              <a:rPr lang="en-US" sz="2000" dirty="0"/>
              <a:t>International Peace Building</a:t>
            </a:r>
          </a:p>
          <a:p>
            <a:r>
              <a:rPr lang="en-US" sz="2000" b="1" dirty="0"/>
              <a:t>POC: </a:t>
            </a:r>
            <a:r>
              <a:rPr lang="en-US" sz="2000" dirty="0"/>
              <a:t>John Davis , Lenoir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675" y="4924425"/>
            <a:ext cx="2741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Univ. St Andrews, Scotland</a:t>
            </a:r>
          </a:p>
          <a:p>
            <a:pPr algn="ctr"/>
            <a:r>
              <a:rPr lang="en-US" b="1" dirty="0"/>
              <a:t>William Hunter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2024062"/>
            <a:ext cx="2400300" cy="273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9843" y="353786"/>
            <a:ext cx="7296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Global Grant Example (Humanitarian)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6318" y="1457325"/>
            <a:ext cx="36315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Partner Clubs: </a:t>
            </a:r>
            <a:r>
              <a:rPr lang="en-US" sz="2000" dirty="0"/>
              <a:t>Pisgah Forest &amp; Makati West, Manila</a:t>
            </a:r>
          </a:p>
          <a:p>
            <a:r>
              <a:rPr lang="en-US" sz="2000" b="1" dirty="0"/>
              <a:t>Type: </a:t>
            </a:r>
            <a:r>
              <a:rPr lang="en-US" sz="2000" dirty="0"/>
              <a:t>Humanitarian</a:t>
            </a:r>
          </a:p>
          <a:p>
            <a:r>
              <a:rPr lang="en-US" sz="2000" b="1" dirty="0"/>
              <a:t>Area Focus: </a:t>
            </a:r>
            <a:r>
              <a:rPr lang="en-US" sz="2000" dirty="0"/>
              <a:t>Disease Prevention and Treatment</a:t>
            </a:r>
          </a:p>
          <a:p>
            <a:r>
              <a:rPr lang="en-US" sz="2000" b="1" dirty="0"/>
              <a:t>Funds : </a:t>
            </a:r>
            <a:r>
              <a:rPr lang="en-US" sz="2000" dirty="0"/>
              <a:t>$109,500 (clubs $5,000, non Rotarian $3,000, DDF $48,750, World Funds $52,750)</a:t>
            </a:r>
          </a:p>
          <a:p>
            <a:r>
              <a:rPr lang="en-US" sz="2000" b="1" dirty="0"/>
              <a:t>Object: </a:t>
            </a:r>
            <a:r>
              <a:rPr lang="en-US" sz="2000" dirty="0"/>
              <a:t>Provide surgical equipment for and perform life-saving heart surgery for poor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children</a:t>
            </a:r>
          </a:p>
          <a:p>
            <a:r>
              <a:rPr lang="en-US" sz="2000" b="1" dirty="0"/>
              <a:t>Need: </a:t>
            </a:r>
            <a:r>
              <a:rPr lang="en-US" sz="2000" dirty="0"/>
              <a:t>save lives, provide quality of life</a:t>
            </a:r>
          </a:p>
          <a:p>
            <a:r>
              <a:rPr lang="en-US" sz="2000" b="1" dirty="0"/>
              <a:t>POC: </a:t>
            </a:r>
            <a:r>
              <a:rPr lang="en-US" sz="2000" dirty="0"/>
              <a:t>Jose Castro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User\Desktop\7670 Dist. FoundaionCommittee\Grants Fair\Pisgah Forest -  J. Cast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" y="1669972"/>
            <a:ext cx="3963705" cy="274418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799588"/>
            <a:ext cx="465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Philippines - Heart Surgery for Filipino Children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81000"/>
            <a:ext cx="5355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Questions and Collaboration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925" y="3267075"/>
            <a:ext cx="812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Narrow Bold" pitchFamily="34" charset="0"/>
              </a:rPr>
              <a:t>Ok Now It’s Time for Audience Participation 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1459" y="1348635"/>
            <a:ext cx="4973637" cy="29980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 Bold"/>
                <a:ea typeface="+mj-ea"/>
                <a:cs typeface="Arial Narrow Bold"/>
              </a:rPr>
              <a:t>GLOBAL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 Bold"/>
                <a:ea typeface="+mj-ea"/>
                <a:cs typeface="Arial Narrow Bold"/>
              </a:rPr>
              <a:t>GRANTS</a:t>
            </a:r>
          </a:p>
        </p:txBody>
      </p:sp>
      <p:sp>
        <p:nvSpPr>
          <p:cNvPr id="4099" name="Title 1"/>
          <p:cNvSpPr txBox="1">
            <a:spLocks/>
          </p:cNvSpPr>
          <p:nvPr/>
        </p:nvSpPr>
        <p:spPr bwMode="auto">
          <a:xfrm>
            <a:off x="706209" y="4300783"/>
            <a:ext cx="4789715" cy="119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Bob Felt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Dist 7670 Grants /Global Grants Chair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robertfelt@bellsouth.net</a:t>
            </a:r>
          </a:p>
        </p:txBody>
      </p:sp>
    </p:spTree>
    <p:extLst>
      <p:ext uri="{BB962C8B-B14F-4D97-AF65-F5344CB8AC3E}">
        <p14:creationId xmlns:p14="http://schemas.microsoft.com/office/powerpoint/2010/main" val="3623526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 pitchFamily="-84" charset="0"/>
                <a:ea typeface="MS PGothic" pitchFamily="34" charset="-128"/>
                <a:cs typeface="+mn-cs"/>
              </a:rPr>
              <a:t> DG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 pitchFamily="-84" charset="0"/>
                <a:ea typeface="MS PGothic" pitchFamily="34" charset="-128"/>
                <a:cs typeface="+mn-cs"/>
              </a:rPr>
              <a:t>Isaac Owolabi</a:t>
            </a:r>
          </a:p>
        </p:txBody>
      </p:sp>
      <p:pic>
        <p:nvPicPr>
          <p:cNvPr id="4" name="Picture 3" descr="Isaac Owolab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59" y="1668107"/>
            <a:ext cx="3633216" cy="4803648"/>
          </a:xfrm>
          <a:prstGeom prst="rect">
            <a:avLst/>
          </a:prstGeom>
        </p:spPr>
      </p:pic>
      <p:pic>
        <p:nvPicPr>
          <p:cNvPr id="5" name="Picture 4" descr="T1819EN_RG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8" y="2252931"/>
            <a:ext cx="2755900" cy="2755900"/>
          </a:xfrm>
          <a:prstGeom prst="rect">
            <a:avLst/>
          </a:prstGeom>
        </p:spPr>
      </p:pic>
      <p:pic>
        <p:nvPicPr>
          <p:cNvPr id="3" name="01-01- What a Wonderful World (Single)">
            <a:hlinkClick r:id="" action="ppaction://media"/>
            <a:extLst>
              <a:ext uri="{FF2B5EF4-FFF2-40B4-BE49-F238E27FC236}">
                <a16:creationId xmlns:a16="http://schemas.microsoft.com/office/drawing/2014/main" id="{069698A8-03CE-4C74-A128-7AC06A5E7A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11" end="104235.2812"/>
                  <p14:fade out="4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pic>
        <p:nvPicPr>
          <p:cNvPr id="36882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4050" y="-9525"/>
            <a:ext cx="59817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752600" y="6361241"/>
            <a:ext cx="7029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Arial Narrow Bold" pitchFamily="34" charset="0"/>
              </a:rPr>
              <a:t>https://www.matchinggrants.org/Matching Grants. org</a:t>
            </a:r>
          </a:p>
        </p:txBody>
      </p:sp>
      <p:sp>
        <p:nvSpPr>
          <p:cNvPr id="24" name="Right Arrow 23"/>
          <p:cNvSpPr/>
          <p:nvPr/>
        </p:nvSpPr>
        <p:spPr>
          <a:xfrm rot="3582095">
            <a:off x="1695450" y="5754808"/>
            <a:ext cx="978408" cy="484632"/>
          </a:xfrm>
          <a:prstGeom prst="rightArrow">
            <a:avLst/>
          </a:prstGeom>
          <a:effectLst>
            <a:outerShdw blurRad="40000" dist="23000" dir="5400000" rotWithShape="0">
              <a:schemeClr val="bg1">
                <a:lumMod val="6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169D3-83A9-4DB2-BF09-17DBC843C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9" name="01-15- Happy Trails">
            <a:hlinkClick r:id="" action="ppaction://media"/>
            <a:extLst>
              <a:ext uri="{FF2B5EF4-FFF2-40B4-BE49-F238E27FC236}">
                <a16:creationId xmlns:a16="http://schemas.microsoft.com/office/drawing/2014/main" id="{93F231F2-BD99-4761-8B57-AE2CBC61FE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000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62944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DDD38-2BFE-4818-8A9D-363DEE8203B9}"/>
              </a:ext>
            </a:extLst>
          </p:cNvPr>
          <p:cNvSpPr txBox="1"/>
          <p:nvPr/>
        </p:nvSpPr>
        <p:spPr>
          <a:xfrm>
            <a:off x="1752600" y="871252"/>
            <a:ext cx="6153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Travel Safely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2600" y="3244334"/>
            <a:ext cx="1856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Arial Narrow Bold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-15- Happy Trails">
            <a:hlinkClick r:id="" action="ppaction://media"/>
            <a:extLst>
              <a:ext uri="{FF2B5EF4-FFF2-40B4-BE49-F238E27FC236}">
                <a16:creationId xmlns:a16="http://schemas.microsoft.com/office/drawing/2014/main" id="{92A8E89B-5019-4FC5-AD6D-9018F502C2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000.0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629443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804C6-EAEF-4340-B57B-EB44E95C5CA7}"/>
              </a:ext>
            </a:extLst>
          </p:cNvPr>
          <p:cNvSpPr txBox="1"/>
          <p:nvPr/>
        </p:nvSpPr>
        <p:spPr>
          <a:xfrm>
            <a:off x="886265" y="1800665"/>
            <a:ext cx="7976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Travel safely</a:t>
            </a:r>
          </a:p>
        </p:txBody>
      </p:sp>
    </p:spTree>
    <p:extLst>
      <p:ext uri="{BB962C8B-B14F-4D97-AF65-F5344CB8AC3E}">
        <p14:creationId xmlns:p14="http://schemas.microsoft.com/office/powerpoint/2010/main" val="32218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9607" y="3244334"/>
            <a:ext cx="296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District Approval Process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04097"/>
            <a:ext cx="4187976" cy="550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 rot="10800000">
            <a:off x="4221823" y="4558586"/>
            <a:ext cx="1655519" cy="35571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9968752">
            <a:off x="3977259" y="3643268"/>
            <a:ext cx="1621164" cy="303245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327475">
            <a:off x="3979848" y="4158759"/>
            <a:ext cx="1618108" cy="332232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0993146">
            <a:off x="4121560" y="2459215"/>
            <a:ext cx="1332560" cy="332232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93635" y="2362200"/>
            <a:ext cx="352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$10,500</a:t>
            </a:r>
          </a:p>
          <a:p>
            <a:r>
              <a:rPr lang="en-US" sz="1400" b="1" dirty="0"/>
              <a:t>Host Partner Cash &amp; DDF Total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5018" y="3352800"/>
            <a:ext cx="342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$15,000</a:t>
            </a:r>
          </a:p>
          <a:p>
            <a:r>
              <a:rPr lang="en-US" sz="1400" b="1" dirty="0"/>
              <a:t>Intl. Partner Cash &amp; DDF Total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02984" y="3962400"/>
            <a:ext cx="323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$15,500</a:t>
            </a:r>
          </a:p>
          <a:p>
            <a:r>
              <a:rPr lang="en-US" sz="1400" b="1" dirty="0"/>
              <a:t>TRF World Fund Match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7342" y="457200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$41,000</a:t>
            </a:r>
          </a:p>
          <a:p>
            <a:r>
              <a:rPr lang="en-US" sz="1400" b="1" dirty="0"/>
              <a:t>Total Funds to Project</a:t>
            </a:r>
          </a:p>
        </p:txBody>
      </p:sp>
      <p:sp>
        <p:nvSpPr>
          <p:cNvPr id="19" name="Right Arrow 18"/>
          <p:cNvSpPr/>
          <p:nvPr/>
        </p:nvSpPr>
        <p:spPr>
          <a:xfrm rot="11437846">
            <a:off x="3808322" y="4933637"/>
            <a:ext cx="2315475" cy="35571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172200" y="518160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Send  $15,750  Total Cash to TRF (Cash and the $750 Fee)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99207" y="257175"/>
            <a:ext cx="170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Narrow Bold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2198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928" y="1671435"/>
            <a:ext cx="78601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585858"/>
                </a:solidFill>
                <a:latin typeface="Arial" charset="0"/>
                <a:cs typeface="Arial" charset="0"/>
              </a:rPr>
              <a:t>So You Want To “Do Good in the </a:t>
            </a:r>
            <a:r>
              <a:rPr lang="en-US" sz="4000" b="1" u="sng" dirty="0">
                <a:solidFill>
                  <a:srgbClr val="585858"/>
                </a:solidFill>
                <a:latin typeface="Arial" charset="0"/>
                <a:cs typeface="Arial" charset="0"/>
              </a:rPr>
              <a:t>World</a:t>
            </a:r>
            <a:r>
              <a:rPr lang="en-US" sz="4000" b="1" dirty="0">
                <a:solidFill>
                  <a:srgbClr val="585858"/>
                </a:solidFill>
                <a:latin typeface="Arial" charset="0"/>
                <a:cs typeface="Arial" charset="0"/>
              </a:rPr>
              <a:t>”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585858"/>
              </a:solidFill>
              <a:latin typeface="Arial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585858"/>
              </a:solidFill>
              <a:latin typeface="Arial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585858"/>
                </a:solidFill>
                <a:latin typeface="Arial" charset="0"/>
                <a:cs typeface="Arial" charset="0"/>
              </a:rPr>
              <a:t>                    …….. Global Grant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514905" y="1519238"/>
            <a:ext cx="843859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Large project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International Partnership, minimum $30,000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Sustainable , measurable outcome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Aligned to Rotary Area of Focus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Responds to valid defined community needs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Three sources of funds: Club, Dist DDF &amp; World Fund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 Narrow Bold" pitchFamily="34" charset="0"/>
              </a:rPr>
              <a:t>Flexible, multi year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312513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  <a:latin typeface="Arial Narrow Bold" pitchFamily="-84" charset="0"/>
              </a:rPr>
              <a:t>A GLOBAL GRANT IS…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928" y="348338"/>
            <a:ext cx="8074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Dist 7670 Global Grant Portfolio (2017-2018)</a:t>
            </a:r>
            <a:endParaRPr lang="en-US" sz="3600" dirty="0">
              <a:latin typeface="Arial Narrow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514476"/>
            <a:ext cx="781594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u="sng" dirty="0"/>
              <a:t>Seven grant projects</a:t>
            </a:r>
          </a:p>
          <a:p>
            <a:pPr>
              <a:buNone/>
            </a:pPr>
            <a:r>
              <a:rPr lang="en-US" sz="2000" b="1" dirty="0"/>
              <a:t>Haiti-             Ambulance for New Hope            (Franklin Daybreak)</a:t>
            </a:r>
            <a:endParaRPr lang="en-US" sz="4400" b="1" dirty="0"/>
          </a:p>
          <a:p>
            <a:pPr>
              <a:buNone/>
            </a:pPr>
            <a:r>
              <a:rPr lang="en-US" sz="2000" b="1" dirty="0"/>
              <a:t>Philippines - Cardiac Treatment to Children    (Pisgah Forest)</a:t>
            </a:r>
          </a:p>
          <a:p>
            <a:pPr>
              <a:buNone/>
            </a:pPr>
            <a:r>
              <a:rPr lang="en-US" sz="2000" b="1" dirty="0"/>
              <a:t>Bolivia –        Furnishing Foster Home  		    (Highlands-Mountaintop)</a:t>
            </a:r>
          </a:p>
          <a:p>
            <a:pPr>
              <a:buNone/>
            </a:pPr>
            <a:r>
              <a:rPr lang="en-US" sz="2000" b="1" dirty="0"/>
              <a:t>Peru –            Ocoto Alto Sanitation Toilet Project     (Franklin) </a:t>
            </a:r>
          </a:p>
          <a:p>
            <a:pPr>
              <a:buNone/>
            </a:pPr>
            <a:r>
              <a:rPr lang="en-US" sz="2000" b="1" dirty="0"/>
              <a:t>Guatemala-  Enhanced Expeditionary Learning  (Black Mtn.) </a:t>
            </a:r>
          </a:p>
          <a:p>
            <a:pPr>
              <a:buNone/>
            </a:pPr>
            <a:r>
              <a:rPr lang="en-US" sz="2000" b="1" dirty="0"/>
              <a:t>Peace Scholarship- Univ. of St Andrews            (Lenoir)</a:t>
            </a:r>
          </a:p>
          <a:p>
            <a:r>
              <a:rPr lang="en-US" sz="2000" b="1" dirty="0"/>
              <a:t>India *-          Computer Lab Equipping               (Denver Lake Norman)</a:t>
            </a:r>
          </a:p>
          <a:p>
            <a:endParaRPr lang="en-US" sz="2000" b="1" dirty="0"/>
          </a:p>
          <a:p>
            <a:r>
              <a:rPr lang="en-US" sz="2800" b="1" u="sng" dirty="0"/>
              <a:t>Funding = </a:t>
            </a:r>
            <a:r>
              <a:rPr lang="en-US" sz="2000" b="1" dirty="0"/>
              <a:t>$378K total funds invested</a:t>
            </a:r>
          </a:p>
          <a:p>
            <a:pPr>
              <a:buNone/>
            </a:pPr>
            <a:r>
              <a:rPr lang="en-US" sz="2000" b="1" dirty="0"/>
              <a:t>	$83K  donor cash</a:t>
            </a:r>
          </a:p>
          <a:p>
            <a:pPr>
              <a:buNone/>
            </a:pPr>
            <a:r>
              <a:rPr lang="en-US" sz="2000" b="1" dirty="0"/>
              <a:t>	$125 DDF contribution</a:t>
            </a:r>
          </a:p>
          <a:p>
            <a:pPr>
              <a:buNone/>
            </a:pPr>
            <a:r>
              <a:rPr lang="en-US" sz="2000" b="1" dirty="0"/>
              <a:t>	$170K “match” from TRF World Fund</a:t>
            </a: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r>
              <a:rPr lang="en-US" sz="1400" b="1" dirty="0"/>
              <a:t>			* Still in TRF review</a:t>
            </a:r>
          </a:p>
          <a:p>
            <a:endParaRPr lang="en-US" sz="2800" b="1" u="sng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7685" y="1524000"/>
            <a:ext cx="65858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 Bold" pitchFamily="34" charset="0"/>
              </a:rPr>
              <a:t>Sustainability – Giving a community the skills, knowledge and means to maintain project outcome for the long term, after we leave</a:t>
            </a:r>
          </a:p>
          <a:p>
            <a:endParaRPr lang="en-US" sz="2400" dirty="0">
              <a:latin typeface="Arial Narrow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 Narrow Bold" pitchFamily="34" charset="0"/>
              </a:rPr>
              <a:t>   Locally sourced materials and products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Arial Narrow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 Narrow Bold" pitchFamily="34" charset="0"/>
              </a:rPr>
              <a:t>   Training </a:t>
            </a:r>
          </a:p>
          <a:p>
            <a:endParaRPr lang="en-US" sz="2400" dirty="0">
              <a:latin typeface="Arial Narrow Bold" pitchFamily="34" charset="0"/>
            </a:endParaRPr>
          </a:p>
          <a:p>
            <a:r>
              <a:rPr lang="en-US" sz="2400" dirty="0">
                <a:latin typeface="Arial Narrow Bold" pitchFamily="34" charset="0"/>
              </a:rPr>
              <a:t>Don’t create toxic charity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6286" y="225425"/>
            <a:ext cx="6400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Essential Attribute – Sustainability</a:t>
            </a:r>
          </a:p>
        </p:txBody>
      </p:sp>
      <p:pic>
        <p:nvPicPr>
          <p:cNvPr id="6" name="Picture 43" descr="C:\Documents and Settings\Administrator\Local Settings\Temporary Internet Files\Content.Word\keekonyokie water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5443" y="3552825"/>
            <a:ext cx="2842770" cy="21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86976" y="56780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2010 - 70% of wells in central Africa abandoned after 5 yrs due expensive operating cost, complicated nature of project and poor maintenance.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5644" y="359225"/>
            <a:ext cx="6468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Essential Attribute - Area of Focus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468" y="1460046"/>
            <a:ext cx="79248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Narrow Bold" pitchFamily="34" charset="0"/>
              </a:rPr>
              <a:t>Your grant must meet Rotary criteria</a:t>
            </a:r>
          </a:p>
          <a:p>
            <a:endParaRPr lang="en-US" sz="2800" b="1" dirty="0">
              <a:latin typeface="Arial Narrow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Peace and Conflict Prevention/Resolution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Disease Prevention and Treatment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Water and Sanitation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Maternal and Child Health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Basic Education and Literacy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Arial Narrow Bold" pitchFamily="34" charset="0"/>
              </a:rPr>
              <a:t> Economic and community development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5354" y="253777"/>
            <a:ext cx="73899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Essential Attribute – Needs Assessment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Narrow Bold" pitchFamily="34" charset="0"/>
              </a:rPr>
              <a:t>New requirement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013" y="1883229"/>
            <a:ext cx="79191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 Bold" pitchFamily="34" charset="0"/>
              </a:rPr>
              <a:t>Humanitarian and VTT applicants  must formally document community needs assessment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Describes Beneficiary Community,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Demographics,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Who conducted assessment,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Methods ,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Community Participants</a:t>
            </a:r>
            <a:endParaRPr lang="en-US" sz="2000" dirty="0">
              <a:solidFill>
                <a:srgbClr val="FF0000"/>
              </a:solidFill>
              <a:latin typeface="Arial Narrow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The  need your project addresses </a:t>
            </a:r>
            <a:r>
              <a:rPr lang="en-US" sz="2000" dirty="0">
                <a:solidFill>
                  <a:srgbClr val="FF0000"/>
                </a:solidFill>
                <a:latin typeface="Arial Narrow Bold" pitchFamily="34" charset="0"/>
              </a:rPr>
              <a:t>(it’s their need, not our perception of)</a:t>
            </a:r>
            <a:endParaRPr lang="en-US" sz="2000" dirty="0">
              <a:latin typeface="Arial Narrow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Project’s primary goal and how accomplish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Arial Narrow Bold" pitchFamily="34" charset="0"/>
              </a:rPr>
              <a:t>  Challenges</a:t>
            </a:r>
          </a:p>
          <a:p>
            <a:endParaRPr lang="en-US" sz="2000" dirty="0">
              <a:latin typeface="Arial Narrow Bold" pitchFamily="34" charset="0"/>
            </a:endParaRPr>
          </a:p>
          <a:p>
            <a:r>
              <a:rPr lang="en-US" sz="2000" dirty="0">
                <a:latin typeface="Arial Narrow Bold" pitchFamily="34" charset="0"/>
              </a:rPr>
              <a:t>District grant funds can be used to conduct assessment</a:t>
            </a:r>
          </a:p>
          <a:p>
            <a:endParaRPr lang="en-US" sz="2400" dirty="0">
              <a:latin typeface="Arial Narrow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8970" y="315681"/>
            <a:ext cx="5562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 Narrow Bold" pitchFamily="34" charset="0"/>
              </a:rPr>
              <a:t>Three Types of Global Grants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9" y="1879103"/>
            <a:ext cx="75220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Narrow Bold" pitchFamily="34" charset="0"/>
              </a:rPr>
              <a:t>Humanitarian project</a:t>
            </a:r>
            <a:br>
              <a:rPr lang="en-US" b="1" dirty="0">
                <a:latin typeface="Arial Narrow Bold" pitchFamily="34" charset="0"/>
              </a:rPr>
            </a:br>
            <a:r>
              <a:rPr lang="en-US" dirty="0">
                <a:latin typeface="Arial Narrow Bold" pitchFamily="34" charset="0"/>
              </a:rPr>
              <a:t>Address community needs and produce sustainable, measurable outcomes</a:t>
            </a:r>
          </a:p>
          <a:p>
            <a:pPr lvl="2">
              <a:buNone/>
            </a:pPr>
            <a:r>
              <a:rPr lang="en-US" sz="1400" b="1" dirty="0">
                <a:latin typeface="Arial Narrow Bold" pitchFamily="34" charset="0"/>
              </a:rPr>
              <a:t>Water and Sanitation construction projects</a:t>
            </a:r>
          </a:p>
          <a:p>
            <a:pPr>
              <a:buNone/>
            </a:pPr>
            <a:endParaRPr lang="en-US" b="1" dirty="0">
              <a:latin typeface="Arial Narrow Bold" pitchFamily="34" charset="0"/>
            </a:endParaRPr>
          </a:p>
          <a:p>
            <a:pPr>
              <a:buNone/>
            </a:pPr>
            <a:r>
              <a:rPr lang="en-US" sz="2400" b="1" dirty="0">
                <a:latin typeface="Arial Narrow Bold" pitchFamily="34" charset="0"/>
              </a:rPr>
              <a:t>Vocational Training Teams</a:t>
            </a:r>
            <a:br>
              <a:rPr lang="en-US" dirty="0">
                <a:latin typeface="Arial Narrow Bold" pitchFamily="34" charset="0"/>
              </a:rPr>
            </a:br>
            <a:r>
              <a:rPr lang="en-US" dirty="0">
                <a:latin typeface="Arial Narrow Bold" pitchFamily="34" charset="0"/>
              </a:rPr>
              <a:t>Build skills within a community by sending teams of professionals that will travel abroad to train or learn from host country they visit    </a:t>
            </a:r>
          </a:p>
          <a:p>
            <a:pPr>
              <a:buNone/>
            </a:pPr>
            <a:r>
              <a:rPr lang="en-US" dirty="0">
                <a:latin typeface="Arial Narrow Bold" pitchFamily="34" charset="0"/>
              </a:rPr>
              <a:t>		</a:t>
            </a:r>
            <a:r>
              <a:rPr lang="en-US" b="1" dirty="0">
                <a:latin typeface="Arial Narrow Bold" pitchFamily="34" charset="0"/>
              </a:rPr>
              <a:t>Medical Teams (doctors, dentist, nurses)</a:t>
            </a:r>
          </a:p>
          <a:p>
            <a:pPr>
              <a:buNone/>
            </a:pPr>
            <a:r>
              <a:rPr lang="en-US" b="1" dirty="0">
                <a:latin typeface="Arial Narrow Bold" pitchFamily="34" charset="0"/>
              </a:rPr>
              <a:t>		School Teachers</a:t>
            </a:r>
            <a:endParaRPr lang="en-US" dirty="0">
              <a:latin typeface="Arial Narrow Bold" pitchFamily="34" charset="0"/>
            </a:endParaRPr>
          </a:p>
          <a:p>
            <a:pPr>
              <a:buNone/>
            </a:pPr>
            <a:endParaRPr lang="en-US" b="1" dirty="0">
              <a:latin typeface="Arial Narrow Bold" pitchFamily="34" charset="0"/>
            </a:endParaRPr>
          </a:p>
          <a:p>
            <a:pPr>
              <a:buNone/>
            </a:pPr>
            <a:r>
              <a:rPr lang="en-US" sz="2400" b="1" dirty="0">
                <a:latin typeface="Arial Narrow Bold" pitchFamily="34" charset="0"/>
              </a:rPr>
              <a:t>Scholarship Programs</a:t>
            </a:r>
            <a:br>
              <a:rPr lang="en-US" dirty="0">
                <a:latin typeface="Arial Narrow Bold" pitchFamily="34" charset="0"/>
              </a:rPr>
            </a:br>
            <a:r>
              <a:rPr lang="en-US" dirty="0">
                <a:latin typeface="Arial Narrow Bold" pitchFamily="34" charset="0"/>
              </a:rPr>
              <a:t>Fund </a:t>
            </a:r>
            <a:r>
              <a:rPr lang="en-US" u="sng" dirty="0">
                <a:latin typeface="Arial Narrow Bold" pitchFamily="34" charset="0"/>
              </a:rPr>
              <a:t>international</a:t>
            </a:r>
            <a:r>
              <a:rPr lang="en-US" dirty="0">
                <a:latin typeface="Arial Narrow Bold" pitchFamily="34" charset="0"/>
              </a:rPr>
              <a:t> graduate-level study for a career within an Area of Focus</a:t>
            </a: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theme/theme1.xml><?xml version="1.0" encoding="utf-8"?>
<a:theme xmlns:a="http://schemas.openxmlformats.org/drawingml/2006/main" name="LeadDev-Master_2013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LeadDev-Master_2013-NEW</Template>
  <TotalTime>1124</TotalTime>
  <Words>1246</Words>
  <Application>Microsoft Office PowerPoint</Application>
  <PresentationFormat>On-screen Show (4:3)</PresentationFormat>
  <Paragraphs>247</Paragraphs>
  <Slides>28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MS PGothic</vt:lpstr>
      <vt:lpstr>Arial</vt:lpstr>
      <vt:lpstr>Arial Narrow Bold</vt:lpstr>
      <vt:lpstr>Calibri</vt:lpstr>
      <vt:lpstr>Georgia</vt:lpstr>
      <vt:lpstr>Times New Roman</vt:lpstr>
      <vt:lpstr>Wingdings</vt:lpstr>
      <vt:lpstr>LeadDev-Master_2013-NEW</vt:lpstr>
      <vt:lpstr>1_Custom Design</vt:lpstr>
      <vt:lpstr>2_Custom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“We’re here to help”  </vt:lpstr>
      <vt:lpstr>FUNDING </vt:lpstr>
      <vt:lpstr>Global Grant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Clark</dc:creator>
  <cp:lastModifiedBy>Margaret Chapman</cp:lastModifiedBy>
  <cp:revision>154</cp:revision>
  <cp:lastPrinted>2013-06-19T15:45:56Z</cp:lastPrinted>
  <dcterms:created xsi:type="dcterms:W3CDTF">2014-10-24T15:47:10Z</dcterms:created>
  <dcterms:modified xsi:type="dcterms:W3CDTF">2018-10-02T12:43:33Z</dcterms:modified>
</cp:coreProperties>
</file>