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08" r:id="rId3"/>
    <p:sldMasterId id="2147483711" r:id="rId4"/>
  </p:sldMasterIdLst>
  <p:notesMasterIdLst>
    <p:notesMasterId r:id="rId13"/>
  </p:notesMasterIdLst>
  <p:sldIdLst>
    <p:sldId id="256" r:id="rId5"/>
    <p:sldId id="263" r:id="rId6"/>
    <p:sldId id="264" r:id="rId7"/>
    <p:sldId id="265" r:id="rId8"/>
    <p:sldId id="268" r:id="rId9"/>
    <p:sldId id="266" r:id="rId10"/>
    <p:sldId id="267" r:id="rId11"/>
    <p:sldId id="269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n Marumoto" initials="AM" lastIdx="4" clrIdx="0">
    <p:extLst>
      <p:ext uri="{19B8F6BF-5375-455C-9EA6-DF929625EA0E}">
        <p15:presenceInfo xmlns:p15="http://schemas.microsoft.com/office/powerpoint/2012/main" userId="S-1-5-21-2052111302-1645522239-682003330-95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  <a:srgbClr val="005DAA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645"/>
  </p:normalViewPr>
  <p:slideViewPr>
    <p:cSldViewPr snapToGrid="0" snapToObjects="1">
      <p:cViewPr varScale="1">
        <p:scale>
          <a:sx n="108" d="100"/>
          <a:sy n="108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A7BA3F-7A8F-4D22-BE54-D8DB8E640B41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8C373C-C236-455C-85DC-A881B3707C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1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52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691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RotaryMBS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9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01459" y="1348635"/>
            <a:ext cx="4973637" cy="29980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 Bold"/>
                <a:ea typeface="+mj-ea"/>
                <a:cs typeface="Arial Narrow Bold"/>
              </a:rPr>
              <a:t>GLOBAL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 Bold"/>
                <a:ea typeface="+mj-ea"/>
                <a:cs typeface="Arial Narrow Bold"/>
              </a:rPr>
              <a:t>GRANTS</a:t>
            </a: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706209" y="4300783"/>
            <a:ext cx="4789715" cy="119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John Dewitt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Dist 7670 </a:t>
            </a:r>
            <a:r>
              <a:rPr lang="en-US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Districts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Grants Chair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C297F7-C67F-3E4D-B0BA-6B64120E53D9}"/>
              </a:ext>
            </a:extLst>
          </p:cNvPr>
          <p:cNvSpPr txBox="1"/>
          <p:nvPr/>
        </p:nvSpPr>
        <p:spPr>
          <a:xfrm>
            <a:off x="2430149" y="205484"/>
            <a:ext cx="4967244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/>
              <a:t>DISTRICT GRANTS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92551A-8017-B944-802F-B3C780384051}"/>
              </a:ext>
            </a:extLst>
          </p:cNvPr>
          <p:cNvSpPr txBox="1"/>
          <p:nvPr/>
        </p:nvSpPr>
        <p:spPr>
          <a:xfrm>
            <a:off x="323557" y="1305341"/>
            <a:ext cx="84968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District grants fund small-scale, short-term activities that address needs in your community and communities abroad.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Each district chooses which activities it will fund with these grants.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decision as to amount of each grant and any priorities is determined by the District governor 18-19.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She will let all clubs know at Pre-Pets.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5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8BD09A-EEA1-094B-B838-FEEBB75C7922}"/>
              </a:ext>
            </a:extLst>
          </p:cNvPr>
          <p:cNvSpPr txBox="1"/>
          <p:nvPr/>
        </p:nvSpPr>
        <p:spPr>
          <a:xfrm>
            <a:off x="1064435" y="149628"/>
            <a:ext cx="69764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What district grants support</a:t>
            </a:r>
          </a:p>
          <a:p>
            <a:pPr algn="ctr"/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794164-0898-DA44-81FA-ECB97FAB4DA7}"/>
              </a:ext>
            </a:extLst>
          </p:cNvPr>
          <p:cNvSpPr txBox="1"/>
          <p:nvPr/>
        </p:nvSpPr>
        <p:spPr>
          <a:xfrm>
            <a:off x="206217" y="1577423"/>
            <a:ext cx="86929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 can use district grants to fund a variety of district and club projects and activities, including: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Humanitarian projects, including service travel and disaster recovery 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Scholarships for any level, length of time, location, or area of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Youth programs, including Rotary Youth Exchange, Rotary Youth Leadership Awards (RYLA), Rotaract, and Interact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Vocational training teams, which are groups of professionals who travel abroad either to teach local professionals about their field or to learn more about it themselves</a:t>
            </a:r>
          </a:p>
          <a:p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136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76D778-093A-6245-BE26-D7FA3C103EC3}"/>
              </a:ext>
            </a:extLst>
          </p:cNvPr>
          <p:cNvSpPr txBox="1"/>
          <p:nvPr/>
        </p:nvSpPr>
        <p:spPr>
          <a:xfrm>
            <a:off x="137957" y="1463357"/>
            <a:ext cx="880284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Support local and international projects, scholarships, vocational training teams, and related travel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May allocate up to 3 percent of the grant award for grant-related administrative expenses such as bank fees, postage, software, and an independent financial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May allocate up to 20 percent of the grant for contingencies, but all projects and activities added to the grant post-approval must be pre-approved by the District Grants committee.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May fund projects and activities in Rotary and non-Rotary countries and geographic areas where permitted by applicable governing laws and in accordance with Foundation policies</a:t>
            </a:r>
          </a:p>
          <a:p>
            <a:r>
              <a:rPr lang="en-US" sz="2400" dirty="0"/>
              <a:t>5. May fund scholar and vocational training team orientation and grant management seminars</a:t>
            </a:r>
          </a:p>
          <a:p>
            <a:r>
              <a:rPr lang="en-US" sz="2400" dirty="0"/>
              <a:t>6. May fund travel to and participation in Rotary project fairs to help districts identify project partners</a:t>
            </a:r>
          </a:p>
          <a:p>
            <a:r>
              <a:rPr lang="en-US" sz="2400" dirty="0"/>
              <a:t>7. Clubs can work together to fund larger projects, but one club must accept financial responsibility</a:t>
            </a:r>
          </a:p>
          <a:p>
            <a:r>
              <a:rPr lang="en-US" sz="2400" dirty="0"/>
              <a:t>8. Excellent process to use district grants to develop a global grant.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049477-155E-0144-A796-F463F39402B4}"/>
              </a:ext>
            </a:extLst>
          </p:cNvPr>
          <p:cNvSpPr txBox="1"/>
          <p:nvPr/>
        </p:nvSpPr>
        <p:spPr>
          <a:xfrm>
            <a:off x="406400" y="497941"/>
            <a:ext cx="8157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ROTARY POLICIES – District Grants</a:t>
            </a:r>
          </a:p>
        </p:txBody>
      </p:sp>
    </p:spTree>
    <p:extLst>
      <p:ext uri="{BB962C8B-B14F-4D97-AF65-F5344CB8AC3E}">
        <p14:creationId xmlns:p14="http://schemas.microsoft.com/office/powerpoint/2010/main" val="303462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76D778-093A-6245-BE26-D7FA3C103EC3}"/>
              </a:ext>
            </a:extLst>
          </p:cNvPr>
          <p:cNvSpPr txBox="1"/>
          <p:nvPr/>
        </p:nvSpPr>
        <p:spPr>
          <a:xfrm>
            <a:off x="137957" y="1463357"/>
            <a:ext cx="880284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May fund scholar and vocational training team orientation and grant management seminars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May fund travel to and participation in Rotary project fairs to help districts identify project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Clubs can work together to fund larger projects, but one club must accept financial 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Excellent process to use district grants to develop a global grant.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049477-155E-0144-A796-F463F39402B4}"/>
              </a:ext>
            </a:extLst>
          </p:cNvPr>
          <p:cNvSpPr txBox="1"/>
          <p:nvPr/>
        </p:nvSpPr>
        <p:spPr>
          <a:xfrm>
            <a:off x="460863" y="22379"/>
            <a:ext cx="81570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ROTARY POLICIES – District Grants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62731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9A11CB-4EE5-C042-9424-7CC27972D5BC}"/>
              </a:ext>
            </a:extLst>
          </p:cNvPr>
          <p:cNvSpPr txBox="1"/>
          <p:nvPr/>
        </p:nvSpPr>
        <p:spPr>
          <a:xfrm>
            <a:off x="239151" y="200627"/>
            <a:ext cx="85531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LOCAL PROCEDURES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0B0C8F-E7FD-6B4E-B4A9-3562722748F0}"/>
              </a:ext>
            </a:extLst>
          </p:cNvPr>
          <p:cNvSpPr txBox="1"/>
          <p:nvPr/>
        </p:nvSpPr>
        <p:spPr>
          <a:xfrm>
            <a:off x="1" y="1427661"/>
            <a:ext cx="901739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years grants final reports due to committee within 30 days of completion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Committee members will review and if complete will send to Stewardship committee for final approval to release funds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not complete, report will be sent back to club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Deadline is May, 15, 2019, to allow time for RI as part of request for new grants, unless grant after that date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committee will review all new district grants and make recommendation to District Governor and Foundation Chair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Deadline: June 1 to allow Clubs to begin projects on July 1,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There will be at least 5 members appointed to this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2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CD7018-5A03-4147-8C6C-65DD40792D07}"/>
              </a:ext>
            </a:extLst>
          </p:cNvPr>
          <p:cNvSpPr txBox="1"/>
          <p:nvPr/>
        </p:nvSpPr>
        <p:spPr>
          <a:xfrm>
            <a:off x="182881" y="72429"/>
            <a:ext cx="8820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Items to remember!!!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F98847-BD70-6D49-AA2E-5F0E75DB23E3}"/>
              </a:ext>
            </a:extLst>
          </p:cNvPr>
          <p:cNvSpPr txBox="1"/>
          <p:nvPr/>
        </p:nvSpPr>
        <p:spPr>
          <a:xfrm>
            <a:off x="112544" y="1497583"/>
            <a:ext cx="86656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Some mistakes that hold up payment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Getting everyone to sign that were included in the application Including photos of activity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Proof that Rotary signage is evident at event or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Include copies of checks, invoices and any supporting documents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Be sure that what you proposed in grant has been implemented or document that you have received approval for any changes.</a:t>
            </a:r>
          </a:p>
        </p:txBody>
      </p:sp>
    </p:spTree>
    <p:extLst>
      <p:ext uri="{BB962C8B-B14F-4D97-AF65-F5344CB8AC3E}">
        <p14:creationId xmlns:p14="http://schemas.microsoft.com/office/powerpoint/2010/main" val="64125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01459" y="1348635"/>
            <a:ext cx="4973637" cy="29980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 Bold"/>
                <a:ea typeface="+mj-ea"/>
                <a:cs typeface="Arial Narrow Bold"/>
              </a:rPr>
              <a:t>GLOBAL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 Bold"/>
                <a:ea typeface="+mj-ea"/>
                <a:cs typeface="Arial Narrow Bold"/>
              </a:rPr>
              <a:t>GRANTS</a:t>
            </a: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706209" y="4300783"/>
            <a:ext cx="4789715" cy="119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John Dewitt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Dist 7670 Districts Grants Chair</a:t>
            </a:r>
          </a:p>
        </p:txBody>
      </p:sp>
    </p:spTree>
    <p:extLst>
      <p:ext uri="{BB962C8B-B14F-4D97-AF65-F5344CB8AC3E}">
        <p14:creationId xmlns:p14="http://schemas.microsoft.com/office/powerpoint/2010/main" val="2540513419"/>
      </p:ext>
    </p:extLst>
  </p:cSld>
  <p:clrMapOvr>
    <a:masterClrMapping/>
  </p:clrMapOvr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1673</TotalTime>
  <Words>580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PGothic</vt:lpstr>
      <vt:lpstr>Arial</vt:lpstr>
      <vt:lpstr>Arial Narrow Bold</vt:lpstr>
      <vt:lpstr>Calibri</vt:lpstr>
      <vt:lpstr>Georgia</vt:lpstr>
      <vt:lpstr>LeadDev-Master_2013-NEW</vt:lpstr>
      <vt:lpstr>1_Custom Design</vt:lpstr>
      <vt:lpstr>2_Custom Design</vt:lpstr>
      <vt:lpstr>1_LeadDev-Master_2013-NEW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Clark</dc:creator>
  <cp:lastModifiedBy>Margaret Chapman</cp:lastModifiedBy>
  <cp:revision>63</cp:revision>
  <cp:lastPrinted>2017-07-31T22:29:40Z</cp:lastPrinted>
  <dcterms:created xsi:type="dcterms:W3CDTF">2014-10-24T15:47:10Z</dcterms:created>
  <dcterms:modified xsi:type="dcterms:W3CDTF">2018-10-02T12:34:35Z</dcterms:modified>
</cp:coreProperties>
</file>