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8" r:id="rId4"/>
    <p:sldId id="264" r:id="rId5"/>
    <p:sldId id="262" r:id="rId6"/>
    <p:sldId id="265" r:id="rId7"/>
    <p:sldId id="277" r:id="rId8"/>
    <p:sldId id="257" r:id="rId9"/>
    <p:sldId id="258" r:id="rId10"/>
    <p:sldId id="259" r:id="rId11"/>
    <p:sldId id="260" r:id="rId12"/>
    <p:sldId id="267" r:id="rId13"/>
    <p:sldId id="274" r:id="rId14"/>
    <p:sldId id="266" r:id="rId15"/>
    <p:sldId id="276" r:id="rId16"/>
    <p:sldId id="256" r:id="rId17"/>
    <p:sldId id="271" r:id="rId18"/>
    <p:sldId id="269" r:id="rId19"/>
    <p:sldId id="272" r:id="rId20"/>
    <p:sldId id="270"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B560B-C27B-416A-B4E3-F9BF48DCA2BB}" v="20" dt="2023-05-18T15:03:06.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0714-FDA7-24E4-9BE3-3C73783F9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DC27B2-BD6A-9996-050D-02D6D9BA23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63F3D8-3163-FD1B-4D01-A0C087B465C0}"/>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5" name="Footer Placeholder 4">
            <a:extLst>
              <a:ext uri="{FF2B5EF4-FFF2-40B4-BE49-F238E27FC236}">
                <a16:creationId xmlns:a16="http://schemas.microsoft.com/office/drawing/2014/main" id="{85EAB752-75E3-492A-E737-2582D94C0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3C099-3A93-01C5-FB73-692972DA7A37}"/>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3574485225"/>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BE87-4643-27E2-BE91-BC5FF5AED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D2D0D8-4C48-BE2D-378E-ABAD03139E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16592-8BE1-DBA0-C047-0B44EF278774}"/>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5" name="Footer Placeholder 4">
            <a:extLst>
              <a:ext uri="{FF2B5EF4-FFF2-40B4-BE49-F238E27FC236}">
                <a16:creationId xmlns:a16="http://schemas.microsoft.com/office/drawing/2014/main" id="{D3F76817-5602-FD54-F975-A88EE548A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374F0-BEED-1DBF-1D77-129ACFD61C30}"/>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447634221"/>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1B65A-2CBB-1F30-FA6C-CE08FFE8C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91029-CEFA-EFC3-4A04-6FEB686C8B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C29EE-49B9-4E4D-1CDD-51EFBC56F551}"/>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5" name="Footer Placeholder 4">
            <a:extLst>
              <a:ext uri="{FF2B5EF4-FFF2-40B4-BE49-F238E27FC236}">
                <a16:creationId xmlns:a16="http://schemas.microsoft.com/office/drawing/2014/main" id="{B3962652-BC99-F0CA-CBF2-0EEE58DAB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33892-2763-5304-EED6-50DC799368FE}"/>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1258148290"/>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5E3D-D5E5-18A7-D850-E22B11BEA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27E3E-2977-AC74-91AC-DCF18DEE6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1E83F-49E9-F238-1DF4-F75967D3D7A8}"/>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5" name="Footer Placeholder 4">
            <a:extLst>
              <a:ext uri="{FF2B5EF4-FFF2-40B4-BE49-F238E27FC236}">
                <a16:creationId xmlns:a16="http://schemas.microsoft.com/office/drawing/2014/main" id="{1112F2C1-9CD3-1301-62A8-460442908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084F9-968C-577A-45D9-06D33FFED7B0}"/>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222239059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23E3-C7F0-FEE0-ECE2-9FFB0D8E4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37BB36-8DC7-FC3F-E182-472530783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C0D0DB-49F0-C9C9-0C44-0633912EF1F5}"/>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5" name="Footer Placeholder 4">
            <a:extLst>
              <a:ext uri="{FF2B5EF4-FFF2-40B4-BE49-F238E27FC236}">
                <a16:creationId xmlns:a16="http://schemas.microsoft.com/office/drawing/2014/main" id="{73C84B94-410A-EA2C-A74A-7EA8C3880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24D95-BBE2-6CBD-D818-1205D3C9B953}"/>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545520879"/>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5B1C-5353-A61D-D2C0-5114AA3AA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B1074-6735-346C-199E-05B6CBD35E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6DB86B-6CBC-2D50-DCE9-62B8F9C91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941927-9CA4-1584-AA9C-F7A9B1056329}"/>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6" name="Footer Placeholder 5">
            <a:extLst>
              <a:ext uri="{FF2B5EF4-FFF2-40B4-BE49-F238E27FC236}">
                <a16:creationId xmlns:a16="http://schemas.microsoft.com/office/drawing/2014/main" id="{810CEC91-F866-04F2-496C-5A2A0F32E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2C875-9F51-4165-1FE3-1E4CD6C37BAF}"/>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805057505"/>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5C9F-4525-214D-6F37-002CE5AA7B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7FC6C-8591-6422-AE11-4335B6D72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E65FA-D48B-FE1C-27D5-8F015AAA68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FF553-61C9-8CD4-F876-E7BB874418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36243F-7923-F2E5-3285-069EDC196D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4995E0-75D8-EC8D-679D-0860E8A68DDB}"/>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8" name="Footer Placeholder 7">
            <a:extLst>
              <a:ext uri="{FF2B5EF4-FFF2-40B4-BE49-F238E27FC236}">
                <a16:creationId xmlns:a16="http://schemas.microsoft.com/office/drawing/2014/main" id="{2C26749E-DAD6-E37C-EA63-C6858079E6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38952F-8A09-3011-4E61-2FF48F9DD0AC}"/>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991914615"/>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DCD4-4EE6-0BA2-5401-A1ED2968A3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9953-800E-771C-6974-6C2E7FD32FCB}"/>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4" name="Footer Placeholder 3">
            <a:extLst>
              <a:ext uri="{FF2B5EF4-FFF2-40B4-BE49-F238E27FC236}">
                <a16:creationId xmlns:a16="http://schemas.microsoft.com/office/drawing/2014/main" id="{6507B991-2E8E-D679-6CC4-CD961816A5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278F2-00B9-8C0B-C4DA-18F2D2EAEDB2}"/>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496854039"/>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002BB-2AA5-2C13-A00A-6EC8630BA0A4}"/>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3" name="Footer Placeholder 2">
            <a:extLst>
              <a:ext uri="{FF2B5EF4-FFF2-40B4-BE49-F238E27FC236}">
                <a16:creationId xmlns:a16="http://schemas.microsoft.com/office/drawing/2014/main" id="{7ED17972-621E-E5A3-1E7D-3212C93EE8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8E266-1363-61B0-99C7-3C5ECEFC5760}"/>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53690626"/>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8D4E-AD69-CF2F-8D66-B41E9C871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997FCF-09C8-697C-CCB9-5A7020D19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CE17C8-3013-4B61-9228-5759158CA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BA9D1-D9D7-DBAC-508B-B6D6E16128B3}"/>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6" name="Footer Placeholder 5">
            <a:extLst>
              <a:ext uri="{FF2B5EF4-FFF2-40B4-BE49-F238E27FC236}">
                <a16:creationId xmlns:a16="http://schemas.microsoft.com/office/drawing/2014/main" id="{837B1019-E899-7EEA-EC29-A7C24F14A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4D210-382D-D5D9-96A7-8AF4FF0591B8}"/>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405876304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C0AD-96E5-2856-9BA4-66B1EA6BE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D5767-E54D-883D-B610-BA4C2B312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2B4923-7537-19E8-DC3A-DAA9BE408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A2924-11E1-6968-EC6E-1FF15021BEAD}"/>
              </a:ext>
            </a:extLst>
          </p:cNvPr>
          <p:cNvSpPr>
            <a:spLocks noGrp="1"/>
          </p:cNvSpPr>
          <p:nvPr>
            <p:ph type="dt" sz="half" idx="10"/>
          </p:nvPr>
        </p:nvSpPr>
        <p:spPr/>
        <p:txBody>
          <a:bodyPr/>
          <a:lstStyle/>
          <a:p>
            <a:fld id="{7BA4D02C-CF32-4D47-8D52-1694780B9FF2}" type="datetimeFigureOut">
              <a:rPr lang="en-US" smtClean="0"/>
              <a:t>5/18/2023</a:t>
            </a:fld>
            <a:endParaRPr lang="en-US"/>
          </a:p>
        </p:txBody>
      </p:sp>
      <p:sp>
        <p:nvSpPr>
          <p:cNvPr id="6" name="Footer Placeholder 5">
            <a:extLst>
              <a:ext uri="{FF2B5EF4-FFF2-40B4-BE49-F238E27FC236}">
                <a16:creationId xmlns:a16="http://schemas.microsoft.com/office/drawing/2014/main" id="{C6556386-CD9C-5067-FFDB-3212D7B4B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B5A2E-EF84-1D91-9DE5-FC2F6045B05E}"/>
              </a:ext>
            </a:extLst>
          </p:cNvPr>
          <p:cNvSpPr>
            <a:spLocks noGrp="1"/>
          </p:cNvSpPr>
          <p:nvPr>
            <p:ph type="sldNum" sz="quarter" idx="12"/>
          </p:nvPr>
        </p:nvSpPr>
        <p:spPr/>
        <p:txBody>
          <a:bodyPr/>
          <a:lstStyle/>
          <a:p>
            <a:fld id="{5427F3D7-4638-43F9-B2DF-ADE524AB0240}" type="slidenum">
              <a:rPr lang="en-US" smtClean="0"/>
              <a:t>‹#›</a:t>
            </a:fld>
            <a:endParaRPr lang="en-US"/>
          </a:p>
        </p:txBody>
      </p:sp>
    </p:spTree>
    <p:extLst>
      <p:ext uri="{BB962C8B-B14F-4D97-AF65-F5344CB8AC3E}">
        <p14:creationId xmlns:p14="http://schemas.microsoft.com/office/powerpoint/2010/main" val="1958171434"/>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3928B-4DD4-0A9C-B0EB-43FD4751C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345AE-0D13-B455-9BBB-730407C72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8D521-9D87-861A-08FC-E6B10D54C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4D02C-CF32-4D47-8D52-1694780B9FF2}" type="datetimeFigureOut">
              <a:rPr lang="en-US" smtClean="0"/>
              <a:t>5/18/2023</a:t>
            </a:fld>
            <a:endParaRPr lang="en-US"/>
          </a:p>
        </p:txBody>
      </p:sp>
      <p:sp>
        <p:nvSpPr>
          <p:cNvPr id="5" name="Footer Placeholder 4">
            <a:extLst>
              <a:ext uri="{FF2B5EF4-FFF2-40B4-BE49-F238E27FC236}">
                <a16:creationId xmlns:a16="http://schemas.microsoft.com/office/drawing/2014/main" id="{57B287FA-8E48-5293-F2F8-F84A6F9F8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54E3A3-6581-6763-24C7-6CEB86616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7F3D7-4638-43F9-B2DF-ADE524AB0240}" type="slidenum">
              <a:rPr lang="en-US" smtClean="0"/>
              <a:t>‹#›</a:t>
            </a:fld>
            <a:endParaRPr lang="en-US"/>
          </a:p>
        </p:txBody>
      </p:sp>
    </p:spTree>
    <p:extLst>
      <p:ext uri="{BB962C8B-B14F-4D97-AF65-F5344CB8AC3E}">
        <p14:creationId xmlns:p14="http://schemas.microsoft.com/office/powerpoint/2010/main" val="207859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rotary.org/en/about-rotary/rotary-foundation" TargetMode="External"/><Relationship Id="rId2" Type="http://schemas.openxmlformats.org/officeDocument/2006/relationships/hyperlink" Target="https://www.rotary.org/en/about-rotary/our-structur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my.rotary.org/en/learning-reference/about-rotary/strategic-pla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otary.org/en/get-involve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 with text&#10;&#10;Description automatically generated with medium confidence">
            <a:extLst>
              <a:ext uri="{FF2B5EF4-FFF2-40B4-BE49-F238E27FC236}">
                <a16:creationId xmlns:a16="http://schemas.microsoft.com/office/drawing/2014/main" id="{2BDC46AC-A7A6-AED3-EFFE-55ADE3CF52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5765" y="547518"/>
            <a:ext cx="6874669" cy="5762964"/>
          </a:xfrm>
          <a:prstGeom prst="rect">
            <a:avLst/>
          </a:prstGeom>
          <a:noFill/>
          <a:ln>
            <a:noFill/>
          </a:ln>
        </p:spPr>
      </p:pic>
    </p:spTree>
    <p:extLst>
      <p:ext uri="{BB962C8B-B14F-4D97-AF65-F5344CB8AC3E}">
        <p14:creationId xmlns:p14="http://schemas.microsoft.com/office/powerpoint/2010/main" val="265566187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EE3BB-19E4-1DFA-C636-B19E58F9B8F1}"/>
              </a:ext>
            </a:extLst>
          </p:cNvPr>
          <p:cNvSpPr>
            <a:spLocks noGrp="1"/>
          </p:cNvSpPr>
          <p:nvPr>
            <p:ph idx="1"/>
          </p:nvPr>
        </p:nvSpPr>
        <p:spPr/>
        <p:txBody>
          <a:bodyPr>
            <a:normAutofit lnSpcReduction="10000"/>
          </a:bodyPr>
          <a:lstStyle/>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Entertainment:</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Every Rotary club and district has parties and activities that provide diversion in one's business life. Rotary holds conferences, conventions, assemblies, and institutes that provide entertainment in addition to Rotary information, education, and service.</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Development of Social Skills:</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Every week and at various events and functions, Rotary develops one's personality, social skills, and people skills. Rotary is for people who like people.</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Family Programs:</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Rotary provides one of the world's largest youth exchange programs; high school and college clubs for future Rotarians; opportunities for spouse, involvement: and a host of activities designed to help family members in growth and the development of family values.</a:t>
            </a: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Vocational Skills:</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Every Rotarian is expected to take part in the growth and development of his or her own profession or vocation; to serve on committees and to teach young people about one's job or vocation. Rotary helps to make one a better doctor, lawyer, teacher, etc.</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Development of Ethics:</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Rotarians practice the 4-Way Test that governs one's ethical standards. Rotarians are expected to be ethical in business and personal relationships.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D4C005BD-AE83-DB17-B929-F294261EC3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
            <a:extLst>
              <a:ext uri="{FF2B5EF4-FFF2-40B4-BE49-F238E27FC236}">
                <a16:creationId xmlns:a16="http://schemas.microsoft.com/office/drawing/2014/main" id="{62DBA727-4453-8F13-D2B6-442EADD46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43"/>
            <a:ext cx="165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5DF8D17-3157-DA01-0BE4-332A62E59441}"/>
              </a:ext>
            </a:extLst>
          </p:cNvPr>
          <p:cNvSpPr>
            <a:spLocks noChangeArrowheads="1"/>
          </p:cNvSpPr>
          <p:nvPr/>
        </p:nvSpPr>
        <p:spPr bwMode="auto">
          <a:xfrm>
            <a:off x="2770410" y="790575"/>
            <a:ext cx="665118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20 Reasons to Join Rotary</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7179832"/>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EE3BB-19E4-1DFA-C636-B19E58F9B8F1}"/>
              </a:ext>
            </a:extLst>
          </p:cNvPr>
          <p:cNvSpPr>
            <a:spLocks noGrp="1"/>
          </p:cNvSpPr>
          <p:nvPr>
            <p:ph idx="1"/>
          </p:nvPr>
        </p:nvSpPr>
        <p:spPr/>
        <p:txBody>
          <a:bodyPr>
            <a:normAutofit fontScale="85000" lnSpcReduction="10000"/>
          </a:bodyPr>
          <a:lstStyle/>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Cultural Awareness:</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Around the world, practically every religion, country, culture, race, creed, political persuasion, language, color, and ethnic identity is found in Rotary. It is a cross section of the world's most prominent citizens from every background. Rotarians become aware of their cultures and learn to love and work with people everywhere. They become better citizens of their countries in the process.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Prestige:</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Rotary members are prominent people: leaders of business, the professions, art, government, sports, military, religion, and all disciplines. Rotary is the oldest and most prestigious service club in the world. Its ranks include executives, managers, professionals - people who make decisions and influence policy.</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Nice People:</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Rotarians above all are nice people - the nicest people on the face of the earth. They are important people who follow the policy of "it is nice to be important, but it is more important to be nice.”</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Absence of an” Official Creed":</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Rotary has no secret handshake, no secret policy, no official creed, no secret meetings, or rituals. It is an open society of men and women who simply believe in helping others.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The Opportunity to Serve:</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Rotary is a service club. Its product is serving. Rotarians provide community service to both local and international communities. This is perhaps the best reason for becoming a Rotarian: the chance to do something for somebody else and to sense the self-fulfillment that comes in the process and the return of that satisfaction to one's own life. It is richly rewarding.</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D4C005BD-AE83-DB17-B929-F294261EC3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
            <a:extLst>
              <a:ext uri="{FF2B5EF4-FFF2-40B4-BE49-F238E27FC236}">
                <a16:creationId xmlns:a16="http://schemas.microsoft.com/office/drawing/2014/main" id="{62DBA727-4453-8F13-D2B6-442EADD46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43"/>
            <a:ext cx="165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5DF8D17-3157-DA01-0BE4-332A62E59441}"/>
              </a:ext>
            </a:extLst>
          </p:cNvPr>
          <p:cNvSpPr>
            <a:spLocks noChangeArrowheads="1"/>
          </p:cNvSpPr>
          <p:nvPr/>
        </p:nvSpPr>
        <p:spPr bwMode="auto">
          <a:xfrm>
            <a:off x="2770410" y="790575"/>
            <a:ext cx="665118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20 Reasons to Join Rotary</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6620369"/>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classroom&#10;&#10;Description automatically generated with medium confidence">
            <a:extLst>
              <a:ext uri="{FF2B5EF4-FFF2-40B4-BE49-F238E27FC236}">
                <a16:creationId xmlns:a16="http://schemas.microsoft.com/office/drawing/2014/main" id="{13E92C19-F89B-7E9D-5422-590875D6A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811" y="1126434"/>
            <a:ext cx="9690378" cy="5453270"/>
          </a:xfrm>
          <a:prstGeom prst="rect">
            <a:avLst/>
          </a:prstGeom>
        </p:spPr>
      </p:pic>
      <p:sp>
        <p:nvSpPr>
          <p:cNvPr id="2" name="TextBox 1">
            <a:extLst>
              <a:ext uri="{FF2B5EF4-FFF2-40B4-BE49-F238E27FC236}">
                <a16:creationId xmlns:a16="http://schemas.microsoft.com/office/drawing/2014/main" id="{7CC76B79-D948-2B57-F2AB-A4DFFCDD7791}"/>
              </a:ext>
            </a:extLst>
          </p:cNvPr>
          <p:cNvSpPr txBox="1"/>
          <p:nvPr/>
        </p:nvSpPr>
        <p:spPr>
          <a:xfrm>
            <a:off x="662609" y="278296"/>
            <a:ext cx="11065566" cy="584775"/>
          </a:xfrm>
          <a:prstGeom prst="rect">
            <a:avLst/>
          </a:prstGeom>
          <a:noFill/>
        </p:spPr>
        <p:txBody>
          <a:bodyPr wrap="square" rtlCol="0">
            <a:spAutoFit/>
          </a:bodyPr>
          <a:lstStyle/>
          <a:p>
            <a:pPr algn="ctr"/>
            <a:r>
              <a:rPr lang="en-US" sz="3200" b="1" dirty="0"/>
              <a:t>Dictionaries for 3</a:t>
            </a:r>
            <a:r>
              <a:rPr lang="en-US" sz="3200" b="1" baseline="30000" dirty="0"/>
              <a:t>rd</a:t>
            </a:r>
            <a:r>
              <a:rPr lang="en-US" sz="3200" b="1" dirty="0"/>
              <a:t> grade DCPS students- sponsored by Rotary</a:t>
            </a:r>
          </a:p>
        </p:txBody>
      </p:sp>
    </p:spTree>
    <p:extLst>
      <p:ext uri="{BB962C8B-B14F-4D97-AF65-F5344CB8AC3E}">
        <p14:creationId xmlns:p14="http://schemas.microsoft.com/office/powerpoint/2010/main" val="3509555314"/>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outdoor, footwear&#10;&#10;Description automatically generated">
            <a:extLst>
              <a:ext uri="{FF2B5EF4-FFF2-40B4-BE49-F238E27FC236}">
                <a16:creationId xmlns:a16="http://schemas.microsoft.com/office/drawing/2014/main" id="{B1D41762-BFF1-C55C-2C59-B07D20C62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061" y="186083"/>
            <a:ext cx="4864375" cy="6485833"/>
          </a:xfrm>
          <a:prstGeom prst="rect">
            <a:avLst/>
          </a:prstGeom>
        </p:spPr>
      </p:pic>
      <p:sp>
        <p:nvSpPr>
          <p:cNvPr id="2" name="TextBox 1">
            <a:extLst>
              <a:ext uri="{FF2B5EF4-FFF2-40B4-BE49-F238E27FC236}">
                <a16:creationId xmlns:a16="http://schemas.microsoft.com/office/drawing/2014/main" id="{208B9AB9-E0B4-820C-E73E-2DCE02E534E2}"/>
              </a:ext>
            </a:extLst>
          </p:cNvPr>
          <p:cNvSpPr txBox="1"/>
          <p:nvPr/>
        </p:nvSpPr>
        <p:spPr>
          <a:xfrm>
            <a:off x="1895062" y="2397947"/>
            <a:ext cx="3366051" cy="2062103"/>
          </a:xfrm>
          <a:prstGeom prst="rect">
            <a:avLst/>
          </a:prstGeom>
          <a:noFill/>
        </p:spPr>
        <p:txBody>
          <a:bodyPr wrap="square" rtlCol="0">
            <a:spAutoFit/>
          </a:bodyPr>
          <a:lstStyle/>
          <a:p>
            <a:pPr algn="ctr"/>
            <a:r>
              <a:rPr lang="en-US" sz="3200" b="1" dirty="0"/>
              <a:t>Cambridge Rotary volunteering with Chesapeake Housing Mission</a:t>
            </a:r>
          </a:p>
        </p:txBody>
      </p:sp>
    </p:spTree>
    <p:extLst>
      <p:ext uri="{BB962C8B-B14F-4D97-AF65-F5344CB8AC3E}">
        <p14:creationId xmlns:p14="http://schemas.microsoft.com/office/powerpoint/2010/main" val="2782989663"/>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088B72-1157-F4E5-A6C8-1656E8F1A939}"/>
              </a:ext>
            </a:extLst>
          </p:cNvPr>
          <p:cNvSpPr txBox="1"/>
          <p:nvPr/>
        </p:nvSpPr>
        <p:spPr>
          <a:xfrm>
            <a:off x="5613400" y="304800"/>
            <a:ext cx="5847079" cy="6286499"/>
          </a:xfrm>
          <a:prstGeom prst="rect">
            <a:avLst/>
          </a:prstGeom>
        </p:spPr>
        <p:txBody>
          <a:bodyPr vert="horz" lIns="91440" tIns="45720" rIns="91440" bIns="45720" rtlCol="0">
            <a:normAutofit lnSpcReduction="10000"/>
          </a:bodyPr>
          <a:lstStyle/>
          <a:p>
            <a:pPr algn="ctr">
              <a:lnSpc>
                <a:spcPct val="90000"/>
              </a:lnSpc>
              <a:spcAft>
                <a:spcPts val="600"/>
              </a:spcAft>
            </a:pPr>
            <a:r>
              <a:rPr lang="en-US" sz="2000" b="1" i="0" dirty="0">
                <a:effectLst/>
                <a:ea typeface="Open Sans" panose="020B0606030504020204" pitchFamily="34" charset="0"/>
                <a:cs typeface="Open Sans" panose="020B0606030504020204" pitchFamily="34" charset="0"/>
              </a:rPr>
              <a:t>Rotary Club of Cambridge Community Contributions</a:t>
            </a:r>
          </a:p>
          <a:p>
            <a:pPr>
              <a:lnSpc>
                <a:spcPct val="90000"/>
              </a:lnSpc>
              <a:spcAft>
                <a:spcPts val="600"/>
              </a:spcAft>
            </a:pPr>
            <a:endParaRPr lang="en-US" b="1" i="0" dirty="0">
              <a:effectLst/>
              <a:ea typeface="Open Sans" panose="020B0606030504020204" pitchFamily="34" charset="0"/>
              <a:cs typeface="Open Sans" panose="020B0606030504020204" pitchFamily="34" charset="0"/>
            </a:endParaRPr>
          </a:p>
          <a:p>
            <a:pPr marL="285750" indent="-285750">
              <a:lnSpc>
                <a:spcPct val="90000"/>
              </a:lnSpc>
              <a:spcAft>
                <a:spcPts val="600"/>
              </a:spcAft>
              <a:buFont typeface="Arial" panose="020B0604020202020204" pitchFamily="34" charset="0"/>
              <a:buChar char="•"/>
            </a:pPr>
            <a:r>
              <a:rPr lang="en-US" i="0" dirty="0">
                <a:effectLst/>
                <a:ea typeface="Open Sans" panose="020B0606030504020204" pitchFamily="34" charset="0"/>
                <a:cs typeface="Open Sans" panose="020B0606030504020204" pitchFamily="34" charset="0"/>
              </a:rPr>
              <a:t>Cambridge Little League</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Children’s Christmas/Angel Tree</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Dictionary Project</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Dorchester Lacrosse</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Girl’s State</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Habitat of Dorchester County Toolboxes</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Imagination Library through United Way of the Lower Eastern Shore</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Iron Club of Maryland</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Long Wharf Fountain</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Meals of Hope</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Rescue Fire Company through our Annual Duck Festival</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Rotary International Foundation</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Rotary Youth Leadership Awards</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Student of the Semester and Teacher of the Year Awards</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Veterans Programs </a:t>
            </a:r>
          </a:p>
          <a:p>
            <a:pPr marL="285750" indent="-285750">
              <a:lnSpc>
                <a:spcPct val="90000"/>
              </a:lnSpc>
              <a:spcAft>
                <a:spcPts val="600"/>
              </a:spcAft>
              <a:buFont typeface="Arial" panose="020B0604020202020204" pitchFamily="34" charset="0"/>
              <a:buChar char="•"/>
            </a:pPr>
            <a:r>
              <a:rPr lang="en-US" dirty="0">
                <a:ea typeface="Open Sans" panose="020B0606030504020204" pitchFamily="34" charset="0"/>
                <a:cs typeface="Open Sans" panose="020B0606030504020204" pitchFamily="34" charset="0"/>
              </a:rPr>
              <a:t>Various organizations through monthly Happy Dollar Donations</a:t>
            </a:r>
          </a:p>
        </p:txBody>
      </p:sp>
      <p:pic>
        <p:nvPicPr>
          <p:cNvPr id="5" name="Picture 4">
            <a:extLst>
              <a:ext uri="{FF2B5EF4-FFF2-40B4-BE49-F238E27FC236}">
                <a16:creationId xmlns:a16="http://schemas.microsoft.com/office/drawing/2014/main" id="{0DEDE886-D51A-15E7-AA62-83605CB7D7B1}"/>
              </a:ext>
            </a:extLst>
          </p:cNvPr>
          <p:cNvPicPr>
            <a:picLocks noChangeAspect="1"/>
          </p:cNvPicPr>
          <p:nvPr/>
        </p:nvPicPr>
        <p:blipFill>
          <a:blip r:embed="rId2"/>
          <a:stretch>
            <a:fillRect/>
          </a:stretch>
        </p:blipFill>
        <p:spPr>
          <a:xfrm>
            <a:off x="144877" y="1048304"/>
            <a:ext cx="4737003" cy="4761389"/>
          </a:xfrm>
          <a:prstGeom prst="rect">
            <a:avLst/>
          </a:prstGeom>
        </p:spPr>
      </p:pic>
    </p:spTree>
    <p:extLst>
      <p:ext uri="{BB962C8B-B14F-4D97-AF65-F5344CB8AC3E}">
        <p14:creationId xmlns:p14="http://schemas.microsoft.com/office/powerpoint/2010/main" val="281462374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in a line&#10;&#10;Description automatically generated with low confidence">
            <a:extLst>
              <a:ext uri="{FF2B5EF4-FFF2-40B4-BE49-F238E27FC236}">
                <a16:creationId xmlns:a16="http://schemas.microsoft.com/office/drawing/2014/main" id="{490E75E5-79DE-02F6-3562-153A1D57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487" y="1078395"/>
            <a:ext cx="9568070" cy="5382039"/>
          </a:xfrm>
          <a:prstGeom prst="rect">
            <a:avLst/>
          </a:prstGeom>
        </p:spPr>
      </p:pic>
      <p:sp>
        <p:nvSpPr>
          <p:cNvPr id="3" name="TextBox 2">
            <a:extLst>
              <a:ext uri="{FF2B5EF4-FFF2-40B4-BE49-F238E27FC236}">
                <a16:creationId xmlns:a16="http://schemas.microsoft.com/office/drawing/2014/main" id="{32EB3595-EC45-BD26-FE91-4CB72F288514}"/>
              </a:ext>
            </a:extLst>
          </p:cNvPr>
          <p:cNvSpPr txBox="1"/>
          <p:nvPr/>
        </p:nvSpPr>
        <p:spPr>
          <a:xfrm>
            <a:off x="1722782" y="265043"/>
            <a:ext cx="8746435" cy="584775"/>
          </a:xfrm>
          <a:prstGeom prst="rect">
            <a:avLst/>
          </a:prstGeom>
          <a:noFill/>
        </p:spPr>
        <p:txBody>
          <a:bodyPr wrap="square" rtlCol="0">
            <a:spAutoFit/>
          </a:bodyPr>
          <a:lstStyle/>
          <a:p>
            <a:pPr algn="ctr"/>
            <a:r>
              <a:rPr lang="en-US" sz="3200" b="1" dirty="0"/>
              <a:t>Cambridge Rotary Oyster Festival</a:t>
            </a:r>
          </a:p>
        </p:txBody>
      </p:sp>
    </p:spTree>
    <p:extLst>
      <p:ext uri="{BB962C8B-B14F-4D97-AF65-F5344CB8AC3E}">
        <p14:creationId xmlns:p14="http://schemas.microsoft.com/office/powerpoint/2010/main" val="1738773761"/>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F26568-2962-486A-4A0B-2A7848DAAAD8}"/>
              </a:ext>
            </a:extLst>
          </p:cNvPr>
          <p:cNvPicPr>
            <a:picLocks noChangeAspect="1"/>
          </p:cNvPicPr>
          <p:nvPr/>
        </p:nvPicPr>
        <p:blipFill>
          <a:blip r:embed="rId2"/>
          <a:stretch>
            <a:fillRect/>
          </a:stretch>
        </p:blipFill>
        <p:spPr>
          <a:xfrm>
            <a:off x="3457784" y="160435"/>
            <a:ext cx="5276432" cy="6537129"/>
          </a:xfrm>
          <a:prstGeom prst="rect">
            <a:avLst/>
          </a:prstGeom>
        </p:spPr>
      </p:pic>
    </p:spTree>
    <p:extLst>
      <p:ext uri="{BB962C8B-B14F-4D97-AF65-F5344CB8AC3E}">
        <p14:creationId xmlns:p14="http://schemas.microsoft.com/office/powerpoint/2010/main" val="158572616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4E62F944-AF17-6344-DB30-A49276118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024" y="973621"/>
            <a:ext cx="9715500" cy="5467350"/>
          </a:xfrm>
          <a:prstGeom prst="rect">
            <a:avLst/>
          </a:prstGeom>
        </p:spPr>
      </p:pic>
      <p:sp>
        <p:nvSpPr>
          <p:cNvPr id="2" name="TextBox 1">
            <a:extLst>
              <a:ext uri="{FF2B5EF4-FFF2-40B4-BE49-F238E27FC236}">
                <a16:creationId xmlns:a16="http://schemas.microsoft.com/office/drawing/2014/main" id="{A1AE0841-317C-B426-FCB8-5746B5D3585F}"/>
              </a:ext>
            </a:extLst>
          </p:cNvPr>
          <p:cNvSpPr txBox="1"/>
          <p:nvPr/>
        </p:nvSpPr>
        <p:spPr>
          <a:xfrm>
            <a:off x="1855304" y="265043"/>
            <a:ext cx="8746435" cy="584775"/>
          </a:xfrm>
          <a:prstGeom prst="rect">
            <a:avLst/>
          </a:prstGeom>
          <a:noFill/>
        </p:spPr>
        <p:txBody>
          <a:bodyPr wrap="square" rtlCol="0">
            <a:spAutoFit/>
          </a:bodyPr>
          <a:lstStyle/>
          <a:p>
            <a:pPr algn="ctr"/>
            <a:r>
              <a:rPr lang="en-US" sz="3200" b="1" dirty="0"/>
              <a:t>Rotary Youth Leadership Awards</a:t>
            </a:r>
          </a:p>
        </p:txBody>
      </p:sp>
    </p:spTree>
    <p:extLst>
      <p:ext uri="{BB962C8B-B14F-4D97-AF65-F5344CB8AC3E}">
        <p14:creationId xmlns:p14="http://schemas.microsoft.com/office/powerpoint/2010/main" val="1449235977"/>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yellow sign&#10;&#10;Description automatically generated with medium confidence">
            <a:extLst>
              <a:ext uri="{FF2B5EF4-FFF2-40B4-BE49-F238E27FC236}">
                <a16:creationId xmlns:a16="http://schemas.microsoft.com/office/drawing/2014/main" id="{6C9E1C5C-87CD-4E6A-9EDC-AB3AFE56D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837" y="0"/>
            <a:ext cx="4886325" cy="6858000"/>
          </a:xfrm>
          <a:prstGeom prst="rect">
            <a:avLst/>
          </a:prstGeom>
        </p:spPr>
      </p:pic>
    </p:spTree>
    <p:extLst>
      <p:ext uri="{BB962C8B-B14F-4D97-AF65-F5344CB8AC3E}">
        <p14:creationId xmlns:p14="http://schemas.microsoft.com/office/powerpoint/2010/main" val="419772470"/>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id="{747B6E7A-E1DC-4ADD-F77F-82EE34500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649" y="1046922"/>
            <a:ext cx="9694702" cy="5453270"/>
          </a:xfrm>
          <a:prstGeom prst="rect">
            <a:avLst/>
          </a:prstGeom>
        </p:spPr>
      </p:pic>
      <p:sp>
        <p:nvSpPr>
          <p:cNvPr id="2" name="TextBox 1">
            <a:extLst>
              <a:ext uri="{FF2B5EF4-FFF2-40B4-BE49-F238E27FC236}">
                <a16:creationId xmlns:a16="http://schemas.microsoft.com/office/drawing/2014/main" id="{17FEA3DA-3F88-0FE3-903E-2EF13FEF56AB}"/>
              </a:ext>
            </a:extLst>
          </p:cNvPr>
          <p:cNvSpPr txBox="1"/>
          <p:nvPr/>
        </p:nvSpPr>
        <p:spPr>
          <a:xfrm>
            <a:off x="1855304" y="265043"/>
            <a:ext cx="8746435" cy="584775"/>
          </a:xfrm>
          <a:prstGeom prst="rect">
            <a:avLst/>
          </a:prstGeom>
          <a:noFill/>
        </p:spPr>
        <p:txBody>
          <a:bodyPr wrap="square" rtlCol="0">
            <a:spAutoFit/>
          </a:bodyPr>
          <a:lstStyle/>
          <a:p>
            <a:pPr algn="ctr"/>
            <a:r>
              <a:rPr lang="en-US" sz="3200" b="1" dirty="0"/>
              <a:t>Students of the Semester</a:t>
            </a:r>
          </a:p>
        </p:txBody>
      </p:sp>
    </p:spTree>
    <p:extLst>
      <p:ext uri="{BB962C8B-B14F-4D97-AF65-F5344CB8AC3E}">
        <p14:creationId xmlns:p14="http://schemas.microsoft.com/office/powerpoint/2010/main" val="935375084"/>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088B72-1157-F4E5-A6C8-1656E8F1A939}"/>
              </a:ext>
            </a:extLst>
          </p:cNvPr>
          <p:cNvSpPr txBox="1"/>
          <p:nvPr/>
        </p:nvSpPr>
        <p:spPr>
          <a:xfrm>
            <a:off x="5613400" y="661310"/>
            <a:ext cx="5847079" cy="5929989"/>
          </a:xfrm>
          <a:prstGeom prst="rect">
            <a:avLst/>
          </a:prstGeom>
        </p:spPr>
        <p:txBody>
          <a:bodyPr vert="horz" lIns="91440" tIns="45720" rIns="91440" bIns="45720" rtlCol="0">
            <a:normAutofit/>
          </a:bodyPr>
          <a:lstStyle/>
          <a:p>
            <a:pPr algn="ctr">
              <a:lnSpc>
                <a:spcPct val="90000"/>
              </a:lnSpc>
              <a:spcAft>
                <a:spcPts val="600"/>
              </a:spcAft>
            </a:pPr>
            <a:r>
              <a:rPr lang="en-US" sz="2000" b="1" i="0" dirty="0">
                <a:effectLst/>
                <a:ea typeface="Open Sans" panose="020B0606030504020204" pitchFamily="34" charset="0"/>
                <a:cs typeface="Open Sans" panose="020B0606030504020204" pitchFamily="34" charset="0"/>
              </a:rPr>
              <a:t>Object of Rotary</a:t>
            </a:r>
          </a:p>
          <a:p>
            <a:pPr>
              <a:lnSpc>
                <a:spcPct val="90000"/>
              </a:lnSpc>
              <a:spcAft>
                <a:spcPts val="600"/>
              </a:spcAft>
            </a:pPr>
            <a:r>
              <a:rPr lang="en-US" b="1" i="0" dirty="0">
                <a:effectLst/>
                <a:ea typeface="Open Sans" panose="020B0606030504020204" pitchFamily="34" charset="0"/>
                <a:cs typeface="Open Sans" panose="020B0606030504020204" pitchFamily="34" charset="0"/>
              </a:rPr>
              <a:t>The Object of Rotary is to encourage and foster the ideal of service as a basis of worthy enterprise and, in particular, to encourage and foster:</a:t>
            </a:r>
          </a:p>
          <a:p>
            <a:pPr>
              <a:lnSpc>
                <a:spcPct val="90000"/>
              </a:lnSpc>
              <a:spcAft>
                <a:spcPts val="600"/>
              </a:spcAft>
            </a:pPr>
            <a:endParaRPr lang="en-US" b="1" i="0" dirty="0">
              <a:effectLst/>
              <a:ea typeface="Open Sans" panose="020B0606030504020204" pitchFamily="34" charset="0"/>
              <a:cs typeface="Open Sans" panose="020B0606030504020204" pitchFamily="34" charset="0"/>
            </a:endParaRPr>
          </a:p>
          <a:p>
            <a:pPr>
              <a:lnSpc>
                <a:spcPct val="90000"/>
              </a:lnSpc>
              <a:spcAft>
                <a:spcPts val="600"/>
              </a:spcAft>
            </a:pPr>
            <a:r>
              <a:rPr lang="en-US" b="1" i="0" dirty="0">
                <a:effectLst/>
                <a:ea typeface="Open Sans" panose="020B0606030504020204" pitchFamily="34" charset="0"/>
                <a:cs typeface="Open Sans" panose="020B0606030504020204" pitchFamily="34" charset="0"/>
              </a:rPr>
              <a:t>FIRST: </a:t>
            </a:r>
            <a:r>
              <a:rPr lang="en-US" i="0" dirty="0">
                <a:effectLst/>
                <a:ea typeface="Open Sans" panose="020B0606030504020204" pitchFamily="34" charset="0"/>
                <a:cs typeface="Open Sans" panose="020B0606030504020204" pitchFamily="34" charset="0"/>
              </a:rPr>
              <a:t>The development of acquaintance as an opportunity for service;</a:t>
            </a:r>
          </a:p>
          <a:p>
            <a:pPr>
              <a:lnSpc>
                <a:spcPct val="90000"/>
              </a:lnSpc>
              <a:spcAft>
                <a:spcPts val="600"/>
              </a:spcAft>
            </a:pPr>
            <a:r>
              <a:rPr lang="en-US" b="1" i="0" dirty="0">
                <a:effectLst/>
                <a:ea typeface="Open Sans" panose="020B0606030504020204" pitchFamily="34" charset="0"/>
                <a:cs typeface="Open Sans" panose="020B0606030504020204" pitchFamily="34" charset="0"/>
              </a:rPr>
              <a:t>SECOND: </a:t>
            </a:r>
            <a:r>
              <a:rPr lang="en-US" i="0" dirty="0">
                <a:effectLst/>
                <a:ea typeface="Open Sans" panose="020B0606030504020204" pitchFamily="34" charset="0"/>
                <a:cs typeface="Open Sans" panose="020B0606030504020204" pitchFamily="34" charset="0"/>
              </a:rPr>
              <a:t>High ethical standards in business and professions; the recognition of the worthiness of all useful occupations; and the dignifying of each Rotarian’s occupation as an opportunity to serve society;</a:t>
            </a:r>
          </a:p>
          <a:p>
            <a:pPr>
              <a:lnSpc>
                <a:spcPct val="90000"/>
              </a:lnSpc>
              <a:spcAft>
                <a:spcPts val="600"/>
              </a:spcAft>
            </a:pPr>
            <a:r>
              <a:rPr lang="en-US" b="1" i="0" dirty="0">
                <a:effectLst/>
                <a:ea typeface="Open Sans" panose="020B0606030504020204" pitchFamily="34" charset="0"/>
                <a:cs typeface="Open Sans" panose="020B0606030504020204" pitchFamily="34" charset="0"/>
              </a:rPr>
              <a:t>THIRD: </a:t>
            </a:r>
            <a:r>
              <a:rPr lang="en-US" i="0" dirty="0">
                <a:effectLst/>
                <a:ea typeface="Open Sans" panose="020B0606030504020204" pitchFamily="34" charset="0"/>
                <a:cs typeface="Open Sans" panose="020B0606030504020204" pitchFamily="34" charset="0"/>
              </a:rPr>
              <a:t>The application of the ideal of service in each Rotarian’s personal, business, and community life;</a:t>
            </a:r>
          </a:p>
          <a:p>
            <a:pPr>
              <a:lnSpc>
                <a:spcPct val="90000"/>
              </a:lnSpc>
              <a:spcAft>
                <a:spcPts val="600"/>
              </a:spcAft>
            </a:pPr>
            <a:r>
              <a:rPr lang="en-US" b="1" i="0" dirty="0">
                <a:effectLst/>
                <a:ea typeface="Open Sans" panose="020B0606030504020204" pitchFamily="34" charset="0"/>
                <a:cs typeface="Open Sans" panose="020B0606030504020204" pitchFamily="34" charset="0"/>
              </a:rPr>
              <a:t>FOURTH: </a:t>
            </a:r>
            <a:r>
              <a:rPr lang="en-US" i="0" dirty="0">
                <a:effectLst/>
                <a:ea typeface="Open Sans" panose="020B0606030504020204" pitchFamily="34" charset="0"/>
                <a:cs typeface="Open Sans" panose="020B0606030504020204" pitchFamily="34" charset="0"/>
              </a:rPr>
              <a:t>The advancement of international understanding, goodwill, and peace through a world fellowship of business and professional persons united in the ideal of service.</a:t>
            </a:r>
          </a:p>
        </p:txBody>
      </p:sp>
      <p:pic>
        <p:nvPicPr>
          <p:cNvPr id="5" name="Picture 4">
            <a:extLst>
              <a:ext uri="{FF2B5EF4-FFF2-40B4-BE49-F238E27FC236}">
                <a16:creationId xmlns:a16="http://schemas.microsoft.com/office/drawing/2014/main" id="{0DEDE886-D51A-15E7-AA62-83605CB7D7B1}"/>
              </a:ext>
            </a:extLst>
          </p:cNvPr>
          <p:cNvPicPr>
            <a:picLocks noChangeAspect="1"/>
          </p:cNvPicPr>
          <p:nvPr/>
        </p:nvPicPr>
        <p:blipFill>
          <a:blip r:embed="rId2"/>
          <a:stretch>
            <a:fillRect/>
          </a:stretch>
        </p:blipFill>
        <p:spPr>
          <a:xfrm>
            <a:off x="144877" y="1048304"/>
            <a:ext cx="4737003" cy="4761389"/>
          </a:xfrm>
          <a:prstGeom prst="rect">
            <a:avLst/>
          </a:prstGeom>
        </p:spPr>
      </p:pic>
    </p:spTree>
    <p:extLst>
      <p:ext uri="{BB962C8B-B14F-4D97-AF65-F5344CB8AC3E}">
        <p14:creationId xmlns:p14="http://schemas.microsoft.com/office/powerpoint/2010/main" val="2871524596"/>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menu&#10;&#10;Description automatically generated">
            <a:extLst>
              <a:ext uri="{FF2B5EF4-FFF2-40B4-BE49-F238E27FC236}">
                <a16:creationId xmlns:a16="http://schemas.microsoft.com/office/drawing/2014/main" id="{A483811D-5C10-F998-9BC2-B608D83AA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968" y="0"/>
            <a:ext cx="5034064" cy="6858000"/>
          </a:xfrm>
          <a:prstGeom prst="rect">
            <a:avLst/>
          </a:prstGeom>
        </p:spPr>
      </p:pic>
    </p:spTree>
    <p:extLst>
      <p:ext uri="{BB962C8B-B14F-4D97-AF65-F5344CB8AC3E}">
        <p14:creationId xmlns:p14="http://schemas.microsoft.com/office/powerpoint/2010/main" val="3183530889"/>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CE0A79E-564A-41E1-E588-6C80DA637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309" y="1020418"/>
            <a:ext cx="9529783" cy="5360503"/>
          </a:xfrm>
          <a:prstGeom prst="rect">
            <a:avLst/>
          </a:prstGeom>
        </p:spPr>
      </p:pic>
      <p:sp>
        <p:nvSpPr>
          <p:cNvPr id="2" name="TextBox 1">
            <a:extLst>
              <a:ext uri="{FF2B5EF4-FFF2-40B4-BE49-F238E27FC236}">
                <a16:creationId xmlns:a16="http://schemas.microsoft.com/office/drawing/2014/main" id="{762C7500-B6B5-0455-F239-C43CAB445652}"/>
              </a:ext>
            </a:extLst>
          </p:cNvPr>
          <p:cNvSpPr txBox="1"/>
          <p:nvPr/>
        </p:nvSpPr>
        <p:spPr>
          <a:xfrm>
            <a:off x="1855304" y="265043"/>
            <a:ext cx="8746435" cy="584775"/>
          </a:xfrm>
          <a:prstGeom prst="rect">
            <a:avLst/>
          </a:prstGeom>
          <a:noFill/>
        </p:spPr>
        <p:txBody>
          <a:bodyPr wrap="square" rtlCol="0">
            <a:spAutoFit/>
          </a:bodyPr>
          <a:lstStyle/>
          <a:p>
            <a:pPr algn="ctr"/>
            <a:r>
              <a:rPr lang="en-US" sz="3200" b="1" dirty="0"/>
              <a:t>Rotary volunteers at Ironman</a:t>
            </a:r>
          </a:p>
        </p:txBody>
      </p:sp>
    </p:spTree>
    <p:extLst>
      <p:ext uri="{BB962C8B-B14F-4D97-AF65-F5344CB8AC3E}">
        <p14:creationId xmlns:p14="http://schemas.microsoft.com/office/powerpoint/2010/main" val="1491037263"/>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text, sky&#10;&#10;Description automatically generated">
            <a:extLst>
              <a:ext uri="{FF2B5EF4-FFF2-40B4-BE49-F238E27FC236}">
                <a16:creationId xmlns:a16="http://schemas.microsoft.com/office/drawing/2014/main" id="{88F87CE1-B9FF-44BA-AF5A-95A26708E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263" y="1099930"/>
            <a:ext cx="9737473" cy="5479773"/>
          </a:xfrm>
          <a:prstGeom prst="rect">
            <a:avLst/>
          </a:prstGeom>
        </p:spPr>
      </p:pic>
      <p:sp>
        <p:nvSpPr>
          <p:cNvPr id="4" name="TextBox 3">
            <a:extLst>
              <a:ext uri="{FF2B5EF4-FFF2-40B4-BE49-F238E27FC236}">
                <a16:creationId xmlns:a16="http://schemas.microsoft.com/office/drawing/2014/main" id="{B7DB6884-52DE-BE6D-97EA-69F7B39E9EDA}"/>
              </a:ext>
            </a:extLst>
          </p:cNvPr>
          <p:cNvSpPr txBox="1"/>
          <p:nvPr/>
        </p:nvSpPr>
        <p:spPr>
          <a:xfrm>
            <a:off x="2054086" y="367461"/>
            <a:ext cx="8083826" cy="646331"/>
          </a:xfrm>
          <a:prstGeom prst="rect">
            <a:avLst/>
          </a:prstGeom>
          <a:noFill/>
        </p:spPr>
        <p:txBody>
          <a:bodyPr wrap="square" rtlCol="0">
            <a:spAutoFit/>
          </a:bodyPr>
          <a:lstStyle/>
          <a:p>
            <a:pPr algn="ctr"/>
            <a:r>
              <a:rPr lang="en-US" sz="3600" b="1" dirty="0"/>
              <a:t>Flags for Heroes</a:t>
            </a:r>
          </a:p>
        </p:txBody>
      </p:sp>
    </p:spTree>
    <p:extLst>
      <p:ext uri="{BB962C8B-B14F-4D97-AF65-F5344CB8AC3E}">
        <p14:creationId xmlns:p14="http://schemas.microsoft.com/office/powerpoint/2010/main" val="2353923833"/>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A7B870-CAC0-807F-B79F-BC2E6E43C01E}"/>
              </a:ext>
            </a:extLst>
          </p:cNvPr>
          <p:cNvSpPr>
            <a:spLocks noGrp="1"/>
          </p:cNvSpPr>
          <p:nvPr>
            <p:ph type="title"/>
          </p:nvPr>
        </p:nvSpPr>
        <p:spPr>
          <a:xfrm>
            <a:off x="6934200" y="413221"/>
            <a:ext cx="5157906" cy="1872779"/>
          </a:xfrm>
        </p:spPr>
        <p:txBody>
          <a:bodyPr>
            <a:noAutofit/>
          </a:bodyPr>
          <a:lstStyle/>
          <a:p>
            <a:pPr algn="ctr"/>
            <a:r>
              <a:rPr lang="en-US" sz="2000" b="1" i="0" dirty="0">
                <a:solidFill>
                  <a:srgbClr val="39424A"/>
                </a:solidFill>
                <a:effectLst/>
                <a:latin typeface="+mn-lt"/>
              </a:rPr>
              <a:t>Rotary is a global network of 1.4 million neighbors, friends, leaders, and problem-solvers who see a world where people unite and take action to create lasting change – across the globe, in our communities, and in ourselves.</a:t>
            </a:r>
            <a:br>
              <a:rPr lang="en-US" sz="1600" b="0" i="0" dirty="0">
                <a:solidFill>
                  <a:srgbClr val="39424A"/>
                </a:solidFill>
                <a:effectLst/>
                <a:latin typeface="Open Sans" panose="020B0606030504020204" pitchFamily="34" charset="0"/>
              </a:rPr>
            </a:br>
            <a:endParaRPr lang="en-US" sz="1600" dirty="0"/>
          </a:p>
        </p:txBody>
      </p:sp>
      <p:sp>
        <p:nvSpPr>
          <p:cNvPr id="3" name="Content Placeholder 2">
            <a:extLst>
              <a:ext uri="{FF2B5EF4-FFF2-40B4-BE49-F238E27FC236}">
                <a16:creationId xmlns:a16="http://schemas.microsoft.com/office/drawing/2014/main" id="{B45B504D-B477-78BD-D705-A7CD83E5134D}"/>
              </a:ext>
            </a:extLst>
          </p:cNvPr>
          <p:cNvSpPr>
            <a:spLocks noGrp="1"/>
          </p:cNvSpPr>
          <p:nvPr>
            <p:ph idx="1"/>
          </p:nvPr>
        </p:nvSpPr>
        <p:spPr>
          <a:xfrm>
            <a:off x="137994" y="452319"/>
            <a:ext cx="6466006" cy="5953362"/>
          </a:xfrm>
        </p:spPr>
        <p:txBody>
          <a:bodyPr>
            <a:normAutofit fontScale="47500" lnSpcReduction="20000"/>
          </a:bodyPr>
          <a:lstStyle/>
          <a:p>
            <a:pPr marL="0" indent="0">
              <a:buNone/>
            </a:pPr>
            <a:r>
              <a:rPr lang="en-US" sz="4500" b="0" i="0" dirty="0">
                <a:solidFill>
                  <a:srgbClr val="39424A"/>
                </a:solidFill>
                <a:effectLst/>
              </a:rPr>
              <a:t>Solving real </a:t>
            </a:r>
            <a:r>
              <a:rPr lang="en-US" sz="4500" b="0" i="0" dirty="0">
                <a:effectLst/>
              </a:rPr>
              <a:t>problems takes real commitment and vision. For more than 110 years, Rotary's people of action have used their passion, energy, and intelligence to take action on sustainable projects. From literacy and peace to water and health, we are always working to better our world, and we stay committed to the end.</a:t>
            </a:r>
          </a:p>
          <a:p>
            <a:pPr marL="0" indent="0">
              <a:buNone/>
            </a:pPr>
            <a:endParaRPr lang="en-US" sz="4500" b="0" i="0" dirty="0">
              <a:effectLst/>
            </a:endParaRPr>
          </a:p>
          <a:p>
            <a:pPr marL="0" indent="0" algn="ctr">
              <a:buNone/>
            </a:pPr>
            <a:r>
              <a:rPr lang="en-US" sz="4500" b="0" i="0" dirty="0">
                <a:effectLst/>
              </a:rPr>
              <a:t>Learn more about </a:t>
            </a:r>
            <a:r>
              <a:rPr lang="en-US" sz="4500" b="1" i="0" u="none" strike="noStrike" dirty="0">
                <a:effectLst/>
                <a:hlinkClick r:id="rId2"/>
              </a:rPr>
              <a:t>our structure</a:t>
            </a:r>
            <a:r>
              <a:rPr lang="en-US" sz="4500" b="0" i="0" dirty="0">
                <a:effectLst/>
              </a:rPr>
              <a:t> and </a:t>
            </a:r>
            <a:r>
              <a:rPr lang="en-US" sz="4500" b="1" i="0" u="none" strike="noStrike" dirty="0">
                <a:effectLst/>
                <a:hlinkClick r:id="rId3"/>
              </a:rPr>
              <a:t>our foundation</a:t>
            </a:r>
            <a:r>
              <a:rPr lang="en-US" sz="4500" b="0" i="0" dirty="0">
                <a:effectLst/>
              </a:rPr>
              <a:t> and </a:t>
            </a:r>
            <a:r>
              <a:rPr lang="en-US" sz="4500" b="1" i="0" u="none" strike="noStrike" dirty="0">
                <a:effectLst/>
                <a:hlinkClick r:id="rId4"/>
              </a:rPr>
              <a:t>our strategic vision</a:t>
            </a:r>
            <a:r>
              <a:rPr lang="en-US" sz="4500" b="0" i="0" dirty="0">
                <a:effectLst/>
              </a:rPr>
              <a:t>.</a:t>
            </a:r>
          </a:p>
          <a:p>
            <a:pPr marL="0" indent="0">
              <a:buNone/>
            </a:pPr>
            <a:endParaRPr lang="en-US" sz="4500" b="1" dirty="0"/>
          </a:p>
          <a:p>
            <a:pPr marL="0" indent="0" algn="ctr">
              <a:buNone/>
            </a:pPr>
            <a:r>
              <a:rPr lang="en-US" sz="4500" b="1" i="0" dirty="0">
                <a:effectLst/>
              </a:rPr>
              <a:t>Our mission</a:t>
            </a:r>
          </a:p>
          <a:p>
            <a:pPr marL="0" indent="0">
              <a:buNone/>
            </a:pPr>
            <a:r>
              <a:rPr lang="en-US" sz="4500" b="0" i="0" dirty="0">
                <a:effectLst/>
              </a:rPr>
              <a:t>We provide service to others, promote integrity, and advance world understanding, goodwill, and peace through our fellowship of business, professional, and community leaders.</a:t>
            </a:r>
          </a:p>
          <a:p>
            <a:pPr marL="0" indent="0">
              <a:buNone/>
            </a:pPr>
            <a:endParaRPr lang="en-US" sz="4500" b="1" i="0" dirty="0">
              <a:effectLst/>
            </a:endParaRPr>
          </a:p>
          <a:p>
            <a:pPr marL="0" indent="0" algn="ctr">
              <a:buNone/>
            </a:pPr>
            <a:r>
              <a:rPr lang="en-US" sz="4500" b="1" i="0" dirty="0">
                <a:effectLst/>
              </a:rPr>
              <a:t>Vision statement</a:t>
            </a:r>
          </a:p>
          <a:p>
            <a:pPr marL="0" indent="0">
              <a:buNone/>
            </a:pPr>
            <a:r>
              <a:rPr lang="en-US" sz="4500" b="0" i="0" dirty="0">
                <a:effectLst/>
              </a:rPr>
              <a:t>Together, we see a world where people unite and take action to create lasting change — across the globe, in our communities, and in ourselves.</a:t>
            </a:r>
          </a:p>
          <a:p>
            <a:endParaRPr lang="en-US" sz="500" dirty="0"/>
          </a:p>
        </p:txBody>
      </p:sp>
      <p:pic>
        <p:nvPicPr>
          <p:cNvPr id="4" name="Picture 3">
            <a:extLst>
              <a:ext uri="{FF2B5EF4-FFF2-40B4-BE49-F238E27FC236}">
                <a16:creationId xmlns:a16="http://schemas.microsoft.com/office/drawing/2014/main" id="{7373AC15-80A8-C102-1535-ED6A46B0EF2D}"/>
              </a:ext>
            </a:extLst>
          </p:cNvPr>
          <p:cNvPicPr>
            <a:picLocks noChangeAspect="1"/>
          </p:cNvPicPr>
          <p:nvPr/>
        </p:nvPicPr>
        <p:blipFill>
          <a:blip r:embed="rId5"/>
          <a:stretch>
            <a:fillRect/>
          </a:stretch>
        </p:blipFill>
        <p:spPr>
          <a:xfrm>
            <a:off x="7891584" y="2524361"/>
            <a:ext cx="3593494" cy="3606801"/>
          </a:xfrm>
          <a:prstGeom prst="rect">
            <a:avLst/>
          </a:prstGeom>
        </p:spPr>
      </p:pic>
    </p:spTree>
    <p:extLst>
      <p:ext uri="{BB962C8B-B14F-4D97-AF65-F5344CB8AC3E}">
        <p14:creationId xmlns:p14="http://schemas.microsoft.com/office/powerpoint/2010/main" val="3610749403"/>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uck garment&#10;&#10;Description automatically generated with low confidence">
            <a:extLst>
              <a:ext uri="{FF2B5EF4-FFF2-40B4-BE49-F238E27FC236}">
                <a16:creationId xmlns:a16="http://schemas.microsoft.com/office/drawing/2014/main" id="{3134DE57-1908-FA51-E435-ACB8FD173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52" y="141909"/>
            <a:ext cx="4930637" cy="6574182"/>
          </a:xfrm>
          <a:prstGeom prst="rect">
            <a:avLst/>
          </a:prstGeom>
        </p:spPr>
      </p:pic>
      <p:sp>
        <p:nvSpPr>
          <p:cNvPr id="2" name="TextBox 1">
            <a:extLst>
              <a:ext uri="{FF2B5EF4-FFF2-40B4-BE49-F238E27FC236}">
                <a16:creationId xmlns:a16="http://schemas.microsoft.com/office/drawing/2014/main" id="{32711294-8FCA-BCA1-3262-4888B7D12732}"/>
              </a:ext>
            </a:extLst>
          </p:cNvPr>
          <p:cNvSpPr txBox="1"/>
          <p:nvPr/>
        </p:nvSpPr>
        <p:spPr>
          <a:xfrm>
            <a:off x="542511" y="2844225"/>
            <a:ext cx="5672759" cy="584775"/>
          </a:xfrm>
          <a:prstGeom prst="rect">
            <a:avLst/>
          </a:prstGeom>
          <a:noFill/>
        </p:spPr>
        <p:txBody>
          <a:bodyPr wrap="square" rtlCol="0">
            <a:spAutoFit/>
          </a:bodyPr>
          <a:lstStyle/>
          <a:p>
            <a:pPr algn="ctr"/>
            <a:r>
              <a:rPr lang="en-US" sz="3200" b="1" dirty="0"/>
              <a:t>Cambridge MD Duck Race</a:t>
            </a:r>
          </a:p>
        </p:txBody>
      </p:sp>
    </p:spTree>
    <p:extLst>
      <p:ext uri="{BB962C8B-B14F-4D97-AF65-F5344CB8AC3E}">
        <p14:creationId xmlns:p14="http://schemas.microsoft.com/office/powerpoint/2010/main" val="2327262353"/>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A7B870-CAC0-807F-B79F-BC2E6E43C01E}"/>
              </a:ext>
            </a:extLst>
          </p:cNvPr>
          <p:cNvSpPr>
            <a:spLocks noGrp="1"/>
          </p:cNvSpPr>
          <p:nvPr>
            <p:ph type="title"/>
          </p:nvPr>
        </p:nvSpPr>
        <p:spPr>
          <a:xfrm>
            <a:off x="6841888" y="349721"/>
            <a:ext cx="4967406" cy="1857139"/>
          </a:xfrm>
        </p:spPr>
        <p:txBody>
          <a:bodyPr>
            <a:noAutofit/>
          </a:bodyPr>
          <a:lstStyle/>
          <a:p>
            <a:pPr algn="ctr"/>
            <a:r>
              <a:rPr lang="en-US" sz="2000" b="1" i="0" dirty="0">
                <a:solidFill>
                  <a:srgbClr val="39424A"/>
                </a:solidFill>
                <a:effectLst/>
                <a:latin typeface="+mn-lt"/>
              </a:rPr>
              <a:t>Rotary is a global network of 1.4 million neighbors, friends, leaders, and problem-solvers who see a world where people unite and take action to create lasting change – across the globe, in our communities, and in ourselves.</a:t>
            </a:r>
            <a:br>
              <a:rPr lang="en-US" sz="1600" b="0" i="0" dirty="0">
                <a:solidFill>
                  <a:srgbClr val="39424A"/>
                </a:solidFill>
                <a:effectLst/>
                <a:latin typeface="Open Sans" panose="020B0606030504020204" pitchFamily="34" charset="0"/>
              </a:rPr>
            </a:br>
            <a:endParaRPr lang="en-US" sz="1600" dirty="0"/>
          </a:p>
        </p:txBody>
      </p:sp>
      <p:sp>
        <p:nvSpPr>
          <p:cNvPr id="3" name="Content Placeholder 2">
            <a:extLst>
              <a:ext uri="{FF2B5EF4-FFF2-40B4-BE49-F238E27FC236}">
                <a16:creationId xmlns:a16="http://schemas.microsoft.com/office/drawing/2014/main" id="{B45B504D-B477-78BD-D705-A7CD83E5134D}"/>
              </a:ext>
            </a:extLst>
          </p:cNvPr>
          <p:cNvSpPr>
            <a:spLocks noGrp="1"/>
          </p:cNvSpPr>
          <p:nvPr>
            <p:ph idx="1"/>
          </p:nvPr>
        </p:nvSpPr>
        <p:spPr>
          <a:xfrm>
            <a:off x="214194" y="349721"/>
            <a:ext cx="5996106" cy="6393979"/>
          </a:xfrm>
        </p:spPr>
        <p:txBody>
          <a:bodyPr>
            <a:normAutofit fontScale="70000" lnSpcReduction="20000"/>
          </a:bodyPr>
          <a:lstStyle/>
          <a:p>
            <a:pPr marL="0" indent="0" algn="ctr">
              <a:buNone/>
            </a:pPr>
            <a:r>
              <a:rPr lang="en-US" sz="4000" b="1" i="0" dirty="0">
                <a:effectLst/>
              </a:rPr>
              <a:t>What we do</a:t>
            </a:r>
          </a:p>
          <a:p>
            <a:pPr marL="0" indent="0">
              <a:buNone/>
            </a:pPr>
            <a:r>
              <a:rPr lang="en-US" sz="4000" b="0" i="0" dirty="0">
                <a:effectLst/>
              </a:rPr>
              <a:t>Rotary members believe that we have a shared responsibility to take action on our world’s most persistent issues. Our 46,000+ clubs work together to:</a:t>
            </a:r>
          </a:p>
          <a:p>
            <a:pPr marL="0" indent="0">
              <a:buNone/>
            </a:pPr>
            <a:endParaRPr lang="en-US" sz="4000" b="0" i="0" dirty="0">
              <a:effectLst/>
            </a:endParaRPr>
          </a:p>
          <a:p>
            <a:pPr marL="0" indent="0">
              <a:buNone/>
            </a:pPr>
            <a:r>
              <a:rPr lang="en-US" sz="4000" b="0" i="0" dirty="0">
                <a:effectLst/>
              </a:rPr>
              <a:t>Promote peace</a:t>
            </a:r>
          </a:p>
          <a:p>
            <a:pPr marL="0" indent="0">
              <a:buNone/>
            </a:pPr>
            <a:r>
              <a:rPr lang="en-US" sz="4000" b="0" i="0" dirty="0">
                <a:effectLst/>
              </a:rPr>
              <a:t>Fight disease</a:t>
            </a:r>
          </a:p>
          <a:p>
            <a:pPr marL="0" indent="0">
              <a:buNone/>
            </a:pPr>
            <a:r>
              <a:rPr lang="en-US" sz="4000" b="0" i="0" dirty="0">
                <a:effectLst/>
              </a:rPr>
              <a:t>Provide clean water, sanitation, and hygiene</a:t>
            </a:r>
          </a:p>
          <a:p>
            <a:pPr marL="0" indent="0">
              <a:buNone/>
            </a:pPr>
            <a:r>
              <a:rPr lang="en-US" sz="4000" b="0" i="0" dirty="0">
                <a:effectLst/>
              </a:rPr>
              <a:t>Save mothers and children</a:t>
            </a:r>
          </a:p>
          <a:p>
            <a:pPr marL="0" indent="0">
              <a:buNone/>
            </a:pPr>
            <a:r>
              <a:rPr lang="en-US" sz="4000" b="0" i="0" dirty="0">
                <a:effectLst/>
              </a:rPr>
              <a:t>Support education</a:t>
            </a:r>
          </a:p>
          <a:p>
            <a:pPr marL="0" indent="0">
              <a:buNone/>
            </a:pPr>
            <a:r>
              <a:rPr lang="en-US" sz="4000" b="0" i="0" dirty="0">
                <a:effectLst/>
              </a:rPr>
              <a:t>Grow local economies</a:t>
            </a:r>
          </a:p>
          <a:p>
            <a:pPr marL="0" indent="0">
              <a:buNone/>
            </a:pPr>
            <a:r>
              <a:rPr lang="en-US" sz="4000" b="0" i="0" dirty="0">
                <a:effectLst/>
              </a:rPr>
              <a:t>Protect the environment</a:t>
            </a:r>
          </a:p>
          <a:p>
            <a:pPr marL="0" indent="0" algn="ctr">
              <a:buNone/>
            </a:pPr>
            <a:r>
              <a:rPr lang="en-US" sz="4000" b="1" i="0" u="none" strike="noStrike" dirty="0">
                <a:effectLst/>
                <a:hlinkClick r:id="rId2"/>
              </a:rPr>
              <a:t>Get involved</a:t>
            </a:r>
            <a:endParaRPr lang="en-US" sz="4000" b="0" i="0" dirty="0">
              <a:effectLst/>
            </a:endParaRPr>
          </a:p>
          <a:p>
            <a:pPr marL="0" indent="0">
              <a:buNone/>
            </a:pPr>
            <a:endParaRPr lang="en-US" sz="6400" b="0" i="0" dirty="0">
              <a:effectLst/>
              <a:latin typeface="Open Sans" panose="020B0606030504020204" pitchFamily="34" charset="0"/>
            </a:endParaRPr>
          </a:p>
          <a:p>
            <a:endParaRPr lang="en-US" sz="500" dirty="0"/>
          </a:p>
        </p:txBody>
      </p:sp>
      <p:pic>
        <p:nvPicPr>
          <p:cNvPr id="4" name="Picture 3">
            <a:extLst>
              <a:ext uri="{FF2B5EF4-FFF2-40B4-BE49-F238E27FC236}">
                <a16:creationId xmlns:a16="http://schemas.microsoft.com/office/drawing/2014/main" id="{7373AC15-80A8-C102-1535-ED6A46B0EF2D}"/>
              </a:ext>
            </a:extLst>
          </p:cNvPr>
          <p:cNvPicPr>
            <a:picLocks noChangeAspect="1"/>
          </p:cNvPicPr>
          <p:nvPr/>
        </p:nvPicPr>
        <p:blipFill>
          <a:blip r:embed="rId3"/>
          <a:stretch>
            <a:fillRect/>
          </a:stretch>
        </p:blipFill>
        <p:spPr>
          <a:xfrm>
            <a:off x="7493000" y="2315281"/>
            <a:ext cx="3808844" cy="3822948"/>
          </a:xfrm>
          <a:prstGeom prst="rect">
            <a:avLst/>
          </a:prstGeom>
        </p:spPr>
      </p:pic>
    </p:spTree>
    <p:extLst>
      <p:ext uri="{BB962C8B-B14F-4D97-AF65-F5344CB8AC3E}">
        <p14:creationId xmlns:p14="http://schemas.microsoft.com/office/powerpoint/2010/main" val="767869408"/>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ign in front of a parking lot&#10;&#10;Description automatically generated with medium confidence">
            <a:extLst>
              <a:ext uri="{FF2B5EF4-FFF2-40B4-BE49-F238E27FC236}">
                <a16:creationId xmlns:a16="http://schemas.microsoft.com/office/drawing/2014/main" id="{E69123F8-32D4-142B-4AFD-BEF3D9392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7" y="171218"/>
            <a:ext cx="10553923" cy="6686782"/>
          </a:xfrm>
          <a:prstGeom prst="rect">
            <a:avLst/>
          </a:prstGeom>
        </p:spPr>
      </p:pic>
    </p:spTree>
    <p:extLst>
      <p:ext uri="{BB962C8B-B14F-4D97-AF65-F5344CB8AC3E}">
        <p14:creationId xmlns:p14="http://schemas.microsoft.com/office/powerpoint/2010/main" val="513156272"/>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EE3BB-19E4-1DFA-C636-B19E58F9B8F1}"/>
              </a:ext>
            </a:extLst>
          </p:cNvPr>
          <p:cNvSpPr>
            <a:spLocks noGrp="1"/>
          </p:cNvSpPr>
          <p:nvPr>
            <p:ph idx="1"/>
          </p:nvPr>
        </p:nvSpPr>
        <p:spPr/>
        <p:txBody>
          <a:bodyPr>
            <a:normAutofit lnSpcReduction="10000"/>
          </a:bodyPr>
          <a:lstStyle/>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Friendship:</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In an increasingly complex world, Rotary provides one of the most basic human needs: the need for friendship and fellowship. It is one of two reasons why Rotary began in 1905.</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Business Development:</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The second original reason for Rotary's beginning is business development. Everyone needs to network. Rotary consists of a cross section of every business community. Its members come from all walks of life. Rotarians help each other and collectively help others.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Personal Growth and Development:</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Membership in Rotary continues one's growth and education in human relations and personal development.</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Leadership Development:</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Rotary is an organization of leaders and successful people. Serving in Rotary positions is like a college education. Leadership: - learning how to motivate, influence and lead leaders.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Citizenship in the Community:</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Membership in a Rotary club makes one a better community citizen. The average Rotary club consists of the most active citizens of any community.</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2">
            <a:extLst>
              <a:ext uri="{FF2B5EF4-FFF2-40B4-BE49-F238E27FC236}">
                <a16:creationId xmlns:a16="http://schemas.microsoft.com/office/drawing/2014/main" id="{D4C005BD-AE83-DB17-B929-F294261EC3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
            <a:extLst>
              <a:ext uri="{FF2B5EF4-FFF2-40B4-BE49-F238E27FC236}">
                <a16:creationId xmlns:a16="http://schemas.microsoft.com/office/drawing/2014/main" id="{62DBA727-4453-8F13-D2B6-442EADD46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43"/>
            <a:ext cx="165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5DF8D17-3157-DA01-0BE4-332A62E59441}"/>
              </a:ext>
            </a:extLst>
          </p:cNvPr>
          <p:cNvSpPr>
            <a:spLocks noChangeArrowheads="1"/>
          </p:cNvSpPr>
          <p:nvPr/>
        </p:nvSpPr>
        <p:spPr bwMode="auto">
          <a:xfrm>
            <a:off x="2770410" y="790575"/>
            <a:ext cx="665118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20 Reasons to Join Rotary</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0215873"/>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EE3BB-19E4-1DFA-C636-B19E58F9B8F1}"/>
              </a:ext>
            </a:extLst>
          </p:cNvPr>
          <p:cNvSpPr>
            <a:spLocks noGrp="1"/>
          </p:cNvSpPr>
          <p:nvPr>
            <p:ph idx="1"/>
          </p:nvPr>
        </p:nvSpPr>
        <p:spPr/>
        <p:txBody>
          <a:bodyPr>
            <a:normAutofit fontScale="92500" lnSpcReduction="10000"/>
          </a:bodyPr>
          <a:lstStyle/>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Continuing Education:</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Each week at Rotary there is a program designed to keep one informed about what is going on in the community, nation, and world. Each meeting provides an opportunity to listen to different speakers and a variety of timely topics.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Fun:</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Rotary is fun, a lot of fun. Each meeting is fun. The club projects are fun. Social activities are fun. Serving others is fun.</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Public Speaking Skills:</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Many individuals who joined Rotary were afraid to speak in public. Rotary develops confidence and skill in public communication and the opportunity to practice and perfect these skills.</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Citizenship in the World:</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Every Rotarian wears a pin that says, "Rotary International." There are few places on the globe that do not have a Rotary club. Every Rotarian is welcome - even encouraged - to attend any of the 33,000 clubs in over 200 nations and geographical regions. This means instant friends in both one's own community and in the world community.</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1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Assistance when Traveling:</a:t>
            </a:r>
            <a:r>
              <a:rPr lang="en-US" sz="1800"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Because there are Rotary clubs everywhere, many a Rotarian in need of a doctor, lawyer, hotel, dentist, advice, etc., while traveling has found assistance through Rotary. </a:t>
            </a:r>
            <a:endParaRPr lang="en-US"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Rectangle 2">
            <a:extLst>
              <a:ext uri="{FF2B5EF4-FFF2-40B4-BE49-F238E27FC236}">
                <a16:creationId xmlns:a16="http://schemas.microsoft.com/office/drawing/2014/main" id="{D4C005BD-AE83-DB17-B929-F294261EC3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2">
            <a:extLst>
              <a:ext uri="{FF2B5EF4-FFF2-40B4-BE49-F238E27FC236}">
                <a16:creationId xmlns:a16="http://schemas.microsoft.com/office/drawing/2014/main" id="{62DBA727-4453-8F13-D2B6-442EADD46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43"/>
            <a:ext cx="1651000" cy="165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5DF8D17-3157-DA01-0BE4-332A62E59441}"/>
              </a:ext>
            </a:extLst>
          </p:cNvPr>
          <p:cNvSpPr>
            <a:spLocks noChangeArrowheads="1"/>
          </p:cNvSpPr>
          <p:nvPr/>
        </p:nvSpPr>
        <p:spPr bwMode="auto">
          <a:xfrm>
            <a:off x="2770410" y="790575"/>
            <a:ext cx="665118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20 Reasons to Join Rotary</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558896"/>
      </p:ext>
    </p:extLst>
  </p:cSld>
  <p:clrMapOvr>
    <a:masterClrMapping/>
  </p:clrMapOvr>
  <mc:AlternateContent xmlns:mc="http://schemas.openxmlformats.org/markup-compatibility/2006">
    <mc:Choice xmlns:p14="http://schemas.microsoft.com/office/powerpoint/2010/main" Requires="p14">
      <p:transition spd="med" p14:dur="700" advClick="0" advTm="10000">
        <p:fade/>
      </p:transition>
    </mc:Choice>
    <mc:Fallback>
      <p:transition spd="med" advClick="0" advTm="1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1444</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Open Sans</vt:lpstr>
      <vt:lpstr>Office Theme</vt:lpstr>
      <vt:lpstr>PowerPoint Presentation</vt:lpstr>
      <vt:lpstr>PowerPoint Presentation</vt:lpstr>
      <vt:lpstr>PowerPoint Presentation</vt:lpstr>
      <vt:lpstr>Rotary is a global network of 1.4 million neighbors, friends, leaders, and problem-solvers who see a world where people unite and take action to create lasting change – across the globe, in our communities, and in ourselves. </vt:lpstr>
      <vt:lpstr>PowerPoint Presentation</vt:lpstr>
      <vt:lpstr>Rotary is a global network of 1.4 million neighbors, friends, leaders, and problem-solvers who see a world where people unite and take action to create lasting change – across the globe, in our communities, and in ourselves.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Hailey</dc:creator>
  <cp:lastModifiedBy>Amanda Hailey</cp:lastModifiedBy>
  <cp:revision>5</cp:revision>
  <dcterms:created xsi:type="dcterms:W3CDTF">2023-05-17T22:49:28Z</dcterms:created>
  <dcterms:modified xsi:type="dcterms:W3CDTF">2023-05-18T20:15:30Z</dcterms:modified>
</cp:coreProperties>
</file>