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1"/>
  </p:notesMasterIdLst>
  <p:sldIdLst>
    <p:sldId id="258" r:id="rId2"/>
    <p:sldId id="305" r:id="rId3"/>
    <p:sldId id="343" r:id="rId4"/>
    <p:sldId id="307" r:id="rId5"/>
    <p:sldId id="344" r:id="rId6"/>
    <p:sldId id="311" r:id="rId7"/>
    <p:sldId id="312" r:id="rId8"/>
    <p:sldId id="342" r:id="rId9"/>
    <p:sldId id="276" r:id="rId10"/>
    <p:sldId id="323" r:id="rId11"/>
    <p:sldId id="313" r:id="rId12"/>
    <p:sldId id="345" r:id="rId13"/>
    <p:sldId id="346" r:id="rId14"/>
    <p:sldId id="347" r:id="rId15"/>
    <p:sldId id="325" r:id="rId16"/>
    <p:sldId id="348" r:id="rId17"/>
    <p:sldId id="349" r:id="rId18"/>
    <p:sldId id="350" r:id="rId19"/>
    <p:sldId id="351" r:id="rId20"/>
    <p:sldId id="352" r:id="rId21"/>
    <p:sldId id="353" r:id="rId22"/>
    <p:sldId id="354" r:id="rId23"/>
    <p:sldId id="355" r:id="rId24"/>
    <p:sldId id="267" r:id="rId25"/>
    <p:sldId id="304" r:id="rId26"/>
    <p:sldId id="356" r:id="rId27"/>
    <p:sldId id="357" r:id="rId28"/>
    <p:sldId id="358" r:id="rId29"/>
    <p:sldId id="29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AB838-69E2-49F1-AA2C-8ECB79AFAB9C}"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0B75D-65B9-48BF-82F6-03C0B3312C07}" type="slidenum">
              <a:rPr lang="en-US" smtClean="0"/>
              <a:t>‹#›</a:t>
            </a:fld>
            <a:endParaRPr lang="en-US"/>
          </a:p>
        </p:txBody>
      </p:sp>
    </p:spTree>
    <p:extLst>
      <p:ext uri="{BB962C8B-B14F-4D97-AF65-F5344CB8AC3E}">
        <p14:creationId xmlns:p14="http://schemas.microsoft.com/office/powerpoint/2010/main" val="315774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largest most financially sound membership organization whose logo is recognized in more countries than any other in the world. Every minute of every day we feed, we house, we vaccinate, educate, advocate, comfort and provide services. This is Rotary!</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69047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of Focus help us build international relationships, improve lives, create a better world, support peace and end polio forever. All critical humanitarian issues Rotarians have been working on for many years.</a:t>
            </a:r>
          </a:p>
        </p:txBody>
      </p:sp>
      <p:sp>
        <p:nvSpPr>
          <p:cNvPr id="4" name="Slide Number Placeholder 3"/>
          <p:cNvSpPr>
            <a:spLocks noGrp="1"/>
          </p:cNvSpPr>
          <p:nvPr>
            <p:ph type="sldNum" sz="quarter" idx="5"/>
          </p:nvPr>
        </p:nvSpPr>
        <p:spPr/>
        <p:txBody>
          <a:bodyPr/>
          <a:lstStyle/>
          <a:p>
            <a:fld id="{03C868A6-5811-4CA3-9874-25F3423E7B47}" type="slidenum">
              <a:rPr lang="en-US" smtClean="0"/>
              <a:t>11</a:t>
            </a:fld>
            <a:endParaRPr lang="en-US"/>
          </a:p>
        </p:txBody>
      </p:sp>
    </p:spTree>
    <p:extLst>
      <p:ext uri="{BB962C8B-B14F-4D97-AF65-F5344CB8AC3E}">
        <p14:creationId xmlns:p14="http://schemas.microsoft.com/office/powerpoint/2010/main" val="328971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humanitarian organization, peace is a cornerstone of our mission. We believe when people work to create peace in their communities, that change can have a global effect.</a:t>
            </a:r>
          </a:p>
          <a:p>
            <a:endParaRPr lang="en-US" dirty="0"/>
          </a:p>
          <a:p>
            <a:r>
              <a:rPr lang="en-US" dirty="0"/>
              <a:t>By carrying out service projects and supporting peace fellowships and scholarships, our members take action to address the underlying causes of conflict, including poverty, discrimination, ethnic tension, lack of access to education, and unequal distribution of resources.</a:t>
            </a:r>
          </a:p>
        </p:txBody>
      </p:sp>
      <p:sp>
        <p:nvSpPr>
          <p:cNvPr id="4" name="Slide Number Placeholder 3"/>
          <p:cNvSpPr>
            <a:spLocks noGrp="1"/>
          </p:cNvSpPr>
          <p:nvPr>
            <p:ph type="sldNum" sz="quarter" idx="5"/>
          </p:nvPr>
        </p:nvSpPr>
        <p:spPr/>
        <p:txBody>
          <a:bodyPr/>
          <a:lstStyle/>
          <a:p>
            <a:fld id="{C600B75D-65B9-48BF-82F6-03C0B3312C07}" type="slidenum">
              <a:rPr lang="en-US" smtClean="0"/>
              <a:t>12</a:t>
            </a:fld>
            <a:endParaRPr lang="en-US"/>
          </a:p>
        </p:txBody>
      </p:sp>
    </p:spTree>
    <p:extLst>
      <p:ext uri="{BB962C8B-B14F-4D97-AF65-F5344CB8AC3E}">
        <p14:creationId xmlns:p14="http://schemas.microsoft.com/office/powerpoint/2010/main" val="212476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teach somebody how to read, they have that for a lifetime. It ripples through the community, one by one.” Rotary clubs help to promote this area of focus through Coaching Teachers, Mentoring Students, Training education providers and faculty, Raising local and international funds for Scholarship programs. </a:t>
            </a:r>
          </a:p>
        </p:txBody>
      </p:sp>
      <p:sp>
        <p:nvSpPr>
          <p:cNvPr id="4" name="Slide Number Placeholder 3"/>
          <p:cNvSpPr>
            <a:spLocks noGrp="1"/>
          </p:cNvSpPr>
          <p:nvPr>
            <p:ph type="sldNum" sz="quarter" idx="5"/>
          </p:nvPr>
        </p:nvSpPr>
        <p:spPr/>
        <p:txBody>
          <a:bodyPr/>
          <a:lstStyle/>
          <a:p>
            <a:fld id="{C600B75D-65B9-48BF-82F6-03C0B3312C07}" type="slidenum">
              <a:rPr lang="en-US" smtClean="0"/>
              <a:t>13</a:t>
            </a:fld>
            <a:endParaRPr lang="en-US"/>
          </a:p>
        </p:txBody>
      </p:sp>
    </p:spTree>
    <p:extLst>
      <p:ext uri="{BB962C8B-B14F-4D97-AF65-F5344CB8AC3E}">
        <p14:creationId xmlns:p14="http://schemas.microsoft.com/office/powerpoint/2010/main" val="32046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Disease results in misery, pain, and poverty for millions of people worldwide. That’s why treating and preventing disease is so important to us. We lead efforts both large and small. We set up temporary clinics, blood donation centers, and training facilities in underserved communities struggling with outbreaks and health care access. We design and build infrastructure that allows doctors, patients, and governments to work together.</a:t>
            </a:r>
          </a:p>
        </p:txBody>
      </p:sp>
      <p:sp>
        <p:nvSpPr>
          <p:cNvPr id="4" name="Slide Number Placeholder 3"/>
          <p:cNvSpPr>
            <a:spLocks noGrp="1"/>
          </p:cNvSpPr>
          <p:nvPr>
            <p:ph type="sldNum" sz="quarter" idx="5"/>
          </p:nvPr>
        </p:nvSpPr>
        <p:spPr/>
        <p:txBody>
          <a:bodyPr/>
          <a:lstStyle/>
          <a:p>
            <a:fld id="{C600B75D-65B9-48BF-82F6-03C0B3312C07}" type="slidenum">
              <a:rPr lang="en-US" smtClean="0"/>
              <a:t>14</a:t>
            </a:fld>
            <a:endParaRPr lang="en-US"/>
          </a:p>
        </p:txBody>
      </p:sp>
    </p:spTree>
    <p:extLst>
      <p:ext uri="{BB962C8B-B14F-4D97-AF65-F5344CB8AC3E}">
        <p14:creationId xmlns:p14="http://schemas.microsoft.com/office/powerpoint/2010/main" val="458126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best known for its work to end polio in the world. Polio Plus was launched in 1985 and has reached a 99.9% reduction in the number of Polio cases world-wide. The Bill &amp; Melinda Gates Foundation joined Rotary in 2017 to commit $450 million to end polio.</a:t>
            </a:r>
          </a:p>
        </p:txBody>
      </p:sp>
      <p:sp>
        <p:nvSpPr>
          <p:cNvPr id="4" name="Slide Number Placeholder 3"/>
          <p:cNvSpPr>
            <a:spLocks noGrp="1"/>
          </p:cNvSpPr>
          <p:nvPr>
            <p:ph type="sldNum" sz="quarter" idx="5"/>
          </p:nvPr>
        </p:nvSpPr>
        <p:spPr/>
        <p:txBody>
          <a:bodyPr/>
          <a:lstStyle/>
          <a:p>
            <a:fld id="{03C868A6-5811-4CA3-9874-25F3423E7B47}" type="slidenum">
              <a:rPr lang="en-US" smtClean="0"/>
              <a:t>15</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have access to clean water and sanitation, waterborne diseases decrease, children stay healthier and attend school more regularly, and mothers can spend less time carrying water and more time helping their families.</a:t>
            </a:r>
          </a:p>
        </p:txBody>
      </p:sp>
      <p:sp>
        <p:nvSpPr>
          <p:cNvPr id="4" name="Slide Number Placeholder 3"/>
          <p:cNvSpPr>
            <a:spLocks noGrp="1"/>
          </p:cNvSpPr>
          <p:nvPr>
            <p:ph type="sldNum" sz="quarter" idx="5"/>
          </p:nvPr>
        </p:nvSpPr>
        <p:spPr/>
        <p:txBody>
          <a:bodyPr/>
          <a:lstStyle/>
          <a:p>
            <a:fld id="{C600B75D-65B9-48BF-82F6-03C0B3312C07}" type="slidenum">
              <a:rPr lang="en-US" smtClean="0"/>
              <a:t>16</a:t>
            </a:fld>
            <a:endParaRPr lang="en-US"/>
          </a:p>
        </p:txBody>
      </p:sp>
    </p:spTree>
    <p:extLst>
      <p:ext uri="{BB962C8B-B14F-4D97-AF65-F5344CB8AC3E}">
        <p14:creationId xmlns:p14="http://schemas.microsoft.com/office/powerpoint/2010/main" val="100520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members train people to become resources for their community, offering networking activities, advice on new business development, and mathematics and financial management training.</a:t>
            </a:r>
          </a:p>
        </p:txBody>
      </p:sp>
      <p:sp>
        <p:nvSpPr>
          <p:cNvPr id="4" name="Slide Number Placeholder 3"/>
          <p:cNvSpPr>
            <a:spLocks noGrp="1"/>
          </p:cNvSpPr>
          <p:nvPr>
            <p:ph type="sldNum" sz="quarter" idx="5"/>
          </p:nvPr>
        </p:nvSpPr>
        <p:spPr/>
        <p:txBody>
          <a:bodyPr/>
          <a:lstStyle/>
          <a:p>
            <a:fld id="{C600B75D-65B9-48BF-82F6-03C0B3312C07}" type="slidenum">
              <a:rPr lang="en-US" smtClean="0"/>
              <a:t>17</a:t>
            </a:fld>
            <a:endParaRPr lang="en-US"/>
          </a:p>
        </p:txBody>
      </p:sp>
    </p:spTree>
    <p:extLst>
      <p:ext uri="{BB962C8B-B14F-4D97-AF65-F5344CB8AC3E}">
        <p14:creationId xmlns:p14="http://schemas.microsoft.com/office/powerpoint/2010/main" val="227627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provides education, immunizations, birth kits, and mobile health clinics. Women are taught how to prevent mother-to-infant HIV transmission, how to breast-feed, and how to protect themselves and their children from disease.</a:t>
            </a:r>
          </a:p>
        </p:txBody>
      </p:sp>
      <p:sp>
        <p:nvSpPr>
          <p:cNvPr id="4" name="Slide Number Placeholder 3"/>
          <p:cNvSpPr>
            <a:spLocks noGrp="1"/>
          </p:cNvSpPr>
          <p:nvPr>
            <p:ph type="sldNum" sz="quarter" idx="5"/>
          </p:nvPr>
        </p:nvSpPr>
        <p:spPr/>
        <p:txBody>
          <a:bodyPr/>
          <a:lstStyle/>
          <a:p>
            <a:fld id="{C600B75D-65B9-48BF-82F6-03C0B3312C07}" type="slidenum">
              <a:rPr lang="en-US" smtClean="0"/>
              <a:t>18</a:t>
            </a:fld>
            <a:endParaRPr lang="en-US"/>
          </a:p>
        </p:txBody>
      </p:sp>
    </p:spTree>
    <p:extLst>
      <p:ext uri="{BB962C8B-B14F-4D97-AF65-F5344CB8AC3E}">
        <p14:creationId xmlns:p14="http://schemas.microsoft.com/office/powerpoint/2010/main" val="1318525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members are tackling environmental issues the way they always do: coming up with projects, using their connections to change policy and planning for the future.</a:t>
            </a:r>
          </a:p>
        </p:txBody>
      </p:sp>
      <p:sp>
        <p:nvSpPr>
          <p:cNvPr id="4" name="Slide Number Placeholder 3"/>
          <p:cNvSpPr>
            <a:spLocks noGrp="1"/>
          </p:cNvSpPr>
          <p:nvPr>
            <p:ph type="sldNum" sz="quarter" idx="5"/>
          </p:nvPr>
        </p:nvSpPr>
        <p:spPr/>
        <p:txBody>
          <a:bodyPr/>
          <a:lstStyle/>
          <a:p>
            <a:fld id="{C600B75D-65B9-48BF-82F6-03C0B3312C07}" type="slidenum">
              <a:rPr lang="en-US" smtClean="0"/>
              <a:t>19</a:t>
            </a:fld>
            <a:endParaRPr lang="en-US"/>
          </a:p>
        </p:txBody>
      </p:sp>
    </p:spTree>
    <p:extLst>
      <p:ext uri="{BB962C8B-B14F-4D97-AF65-F5344CB8AC3E}">
        <p14:creationId xmlns:p14="http://schemas.microsoft.com/office/powerpoint/2010/main" val="106572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There are many good reasons to join Rotary. Life‐long friends, making the community a better place, being part of something larger than yourself, networking, leadership and personal growth. These are just a few of the reasons why millions of people have joined Rotary over the past 120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F77E6A0-0F7F-D647-A57A-7BFB92F5A00D}" type="slidenum">
              <a:rPr lang="en-US" smtClean="0"/>
              <a:t>24</a:t>
            </a:fld>
            <a:endParaRPr lang="en-US"/>
          </a:p>
        </p:txBody>
      </p:sp>
    </p:spTree>
    <p:extLst>
      <p:ext uri="{BB962C8B-B14F-4D97-AF65-F5344CB8AC3E}">
        <p14:creationId xmlns:p14="http://schemas.microsoft.com/office/powerpoint/2010/main" val="395784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 membership organization that does service. We are a global network of business and professional leaders. We do humanitarian service projects and encourage high ethical standards. We strive for goodwill and peace in the world. There are 1.2 million of us in 35,000 clubs in over 200 countries around the world. Our motto is Service Above Self.</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46551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Harris said it best when describing what it takes to be a Rotarian when he said, “if you have the love of your fellow men in your heart, my friend, you are a potential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25</a:t>
            </a:fld>
            <a:endParaRPr lang="en-US"/>
          </a:p>
        </p:txBody>
      </p:sp>
    </p:spTree>
    <p:extLst>
      <p:ext uri="{BB962C8B-B14F-4D97-AF65-F5344CB8AC3E}">
        <p14:creationId xmlns:p14="http://schemas.microsoft.com/office/powerpoint/2010/main" val="2677732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process for joining Rotary. Membership is by invitation from a Rotarian. You submit a completed membership proposal form and when the board of directors approves your membership, you are inducted into the club. You are assigned a new member mentor. But most important of all…you become quickly involved in club activities and events and eventually we encourage all new members to consider a leadership position in the club.</a:t>
            </a:r>
          </a:p>
        </p:txBody>
      </p:sp>
      <p:sp>
        <p:nvSpPr>
          <p:cNvPr id="4" name="Slide Number Placeholder 3"/>
          <p:cNvSpPr>
            <a:spLocks noGrp="1"/>
          </p:cNvSpPr>
          <p:nvPr>
            <p:ph type="sldNum" sz="quarter" idx="5"/>
          </p:nvPr>
        </p:nvSpPr>
        <p:spPr/>
        <p:txBody>
          <a:bodyPr/>
          <a:lstStyle/>
          <a:p>
            <a:fld id="{03C868A6-5811-4CA3-9874-25F3423E7B47}" type="slidenum">
              <a:rPr lang="en-US" smtClean="0"/>
              <a:t>26</a:t>
            </a:fld>
            <a:endParaRPr lang="en-US"/>
          </a:p>
        </p:txBody>
      </p:sp>
    </p:spTree>
    <p:extLst>
      <p:ext uri="{BB962C8B-B14F-4D97-AF65-F5344CB8AC3E}">
        <p14:creationId xmlns:p14="http://schemas.microsoft.com/office/powerpoint/2010/main" val="3863481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interest in joining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29</a:t>
            </a:fld>
            <a:endParaRPr lang="en-US"/>
          </a:p>
        </p:txBody>
      </p:sp>
    </p:spTree>
    <p:extLst>
      <p:ext uri="{BB962C8B-B14F-4D97-AF65-F5344CB8AC3E}">
        <p14:creationId xmlns:p14="http://schemas.microsoft.com/office/powerpoint/2010/main" val="124962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history in how Rotary got started. Paul Harris an attorney in Chicago gathered some friends in 1905 for fellowship and it grew from there. Their first reason for being was FELLOWSHIP. Meetings were rotated from office to office and that’s how Rotary got its name.</a:t>
            </a:r>
          </a:p>
        </p:txBody>
      </p:sp>
      <p:sp>
        <p:nvSpPr>
          <p:cNvPr id="4" name="Slide Number Placeholder 3"/>
          <p:cNvSpPr>
            <a:spLocks noGrp="1"/>
          </p:cNvSpPr>
          <p:nvPr>
            <p:ph type="sldNum" sz="quarter" idx="5"/>
          </p:nvPr>
        </p:nvSpPr>
        <p:spPr/>
        <p:txBody>
          <a:bodyPr/>
          <a:lstStyle/>
          <a:p>
            <a:fld id="{03C868A6-5811-4CA3-9874-25F3423E7B47}" type="slidenum">
              <a:rPr lang="en-US" smtClean="0"/>
              <a:t>4</a:t>
            </a:fld>
            <a:endParaRPr lang="en-US"/>
          </a:p>
        </p:txBody>
      </p:sp>
    </p:spTree>
    <p:extLst>
      <p:ext uri="{BB962C8B-B14F-4D97-AF65-F5344CB8AC3E}">
        <p14:creationId xmlns:p14="http://schemas.microsoft.com/office/powerpoint/2010/main" val="309520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Rotary is where neighbors, friends, and problem solvers share ideas and take action to create lasting change. It can be a life-changing experience because of the extraordinary people you will meet. Rotarians who will be a mentor and role model for you and who will help you build your business network.</a:t>
            </a:r>
          </a:p>
        </p:txBody>
      </p:sp>
      <p:sp>
        <p:nvSpPr>
          <p:cNvPr id="4" name="Slide Number Placeholder 3"/>
          <p:cNvSpPr>
            <a:spLocks noGrp="1"/>
          </p:cNvSpPr>
          <p:nvPr>
            <p:ph type="sldNum" sz="quarter" idx="5"/>
          </p:nvPr>
        </p:nvSpPr>
        <p:spPr/>
        <p:txBody>
          <a:bodyPr/>
          <a:lstStyle/>
          <a:p>
            <a:fld id="{03C868A6-5811-4CA3-9874-25F3423E7B47}" type="slidenum">
              <a:rPr lang="en-US" smtClean="0"/>
              <a:t>5</a:t>
            </a:fld>
            <a:endParaRPr lang="en-US"/>
          </a:p>
        </p:txBody>
      </p:sp>
    </p:spTree>
    <p:extLst>
      <p:ext uri="{BB962C8B-B14F-4D97-AF65-F5344CB8AC3E}">
        <p14:creationId xmlns:p14="http://schemas.microsoft.com/office/powerpoint/2010/main" val="3261443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Way Test is used by Rotarians world-wide as a moral code for personal and business relationships. It can be applied to almost any aspect of life by asking four simple questions…Is it the truth, is it fair to all concerned, will it build good will and better friendships, will it be beneficial to all concerned. Now some Rotarians have added a 5</a:t>
            </a:r>
            <a:r>
              <a:rPr lang="en-US" baseline="30000" dirty="0"/>
              <a:t>th</a:t>
            </a:r>
            <a:r>
              <a:rPr lang="en-US" dirty="0"/>
              <a:t> question, is it fun? Because while we work hard on our projects, we also like to have fun. The four way test goes hand in hand with Rotary’s Core Values. The world today is very different than it was when Rotary was founded in 1905. But what hasn’t changed are our core values of fellowship, integrity, diversity, service and leadership. </a:t>
            </a:r>
          </a:p>
        </p:txBody>
      </p:sp>
      <p:sp>
        <p:nvSpPr>
          <p:cNvPr id="4" name="Slide Number Placeholder 3"/>
          <p:cNvSpPr>
            <a:spLocks noGrp="1"/>
          </p:cNvSpPr>
          <p:nvPr>
            <p:ph type="sldNum" sz="quarter" idx="5"/>
          </p:nvPr>
        </p:nvSpPr>
        <p:spPr/>
        <p:txBody>
          <a:bodyPr/>
          <a:lstStyle/>
          <a:p>
            <a:fld id="{03C868A6-5811-4CA3-9874-25F3423E7B47}" type="slidenum">
              <a:rPr lang="en-US" smtClean="0"/>
              <a:t>6</a:t>
            </a:fld>
            <a:endParaRPr lang="en-US"/>
          </a:p>
        </p:txBody>
      </p:sp>
    </p:spTree>
    <p:extLst>
      <p:ext uri="{BB962C8B-B14F-4D97-AF65-F5344CB8AC3E}">
        <p14:creationId xmlns:p14="http://schemas.microsoft.com/office/powerpoint/2010/main" val="51043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is four principles developed over the years to provide Rotarians with a strong, common purpose and direction. They serve as a foundation for our relationships with each other and the action we take in the world.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Each year, Rotarians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3C868A6-5811-4CA3-9874-25F3423E7B47}"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57672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maintains the highest possible rating and distributes 91% of collected funds on programs and operations.</a:t>
            </a:r>
          </a:p>
        </p:txBody>
      </p:sp>
      <p:sp>
        <p:nvSpPr>
          <p:cNvPr id="4" name="Slide Number Placeholder 3"/>
          <p:cNvSpPr>
            <a:spLocks noGrp="1"/>
          </p:cNvSpPr>
          <p:nvPr>
            <p:ph type="sldNum" sz="quarter" idx="5"/>
          </p:nvPr>
        </p:nvSpPr>
        <p:spPr/>
        <p:txBody>
          <a:bodyPr/>
          <a:lstStyle/>
          <a:p>
            <a:fld id="{BF77E6A0-0F7F-D647-A57A-7BFB92F5A00D}" type="slidenum">
              <a:rPr lang="en-US" smtClean="0"/>
              <a:t>9</a:t>
            </a:fld>
            <a:endParaRPr lang="en-US"/>
          </a:p>
        </p:txBody>
      </p:sp>
    </p:spTree>
    <p:extLst>
      <p:ext uri="{BB962C8B-B14F-4D97-AF65-F5344CB8AC3E}">
        <p14:creationId xmlns:p14="http://schemas.microsoft.com/office/powerpoint/2010/main" val="139122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promotes world understanding and peace. Since it was founded more than 100 years ago, the Foundation has spent more than $4 billion on life-changing, sustainable project from preventing disease to providing clean water, supporting education, growing local economies, saving mothers and children and promoting peace.</a:t>
            </a:r>
          </a:p>
        </p:txBody>
      </p:sp>
      <p:sp>
        <p:nvSpPr>
          <p:cNvPr id="4" name="Slide Number Placeholder 3"/>
          <p:cNvSpPr>
            <a:spLocks noGrp="1"/>
          </p:cNvSpPr>
          <p:nvPr>
            <p:ph type="sldNum" sz="quarter" idx="5"/>
          </p:nvPr>
        </p:nvSpPr>
        <p:spPr/>
        <p:txBody>
          <a:bodyPr/>
          <a:lstStyle/>
          <a:p>
            <a:fld id="{03C868A6-5811-4CA3-9874-25F3423E7B47}" type="slidenum">
              <a:rPr lang="en-US" smtClean="0"/>
              <a:t>10</a:t>
            </a:fld>
            <a:endParaRPr lang="en-US"/>
          </a:p>
        </p:txBody>
      </p:sp>
    </p:spTree>
    <p:extLst>
      <p:ext uri="{BB962C8B-B14F-4D97-AF65-F5344CB8AC3E}">
        <p14:creationId xmlns:p14="http://schemas.microsoft.com/office/powerpoint/2010/main" val="255709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73" y="2130435"/>
            <a:ext cx="10362654" cy="1470507"/>
          </a:xfrm>
        </p:spPr>
        <p:txBody>
          <a:bodyPr/>
          <a:lstStyle/>
          <a:p>
            <a:r>
              <a:rPr lang="en-US"/>
              <a:t>Click to edit Master title style</a:t>
            </a:r>
          </a:p>
        </p:txBody>
      </p:sp>
      <p:sp>
        <p:nvSpPr>
          <p:cNvPr id="3" name="Subtitle 2"/>
          <p:cNvSpPr>
            <a:spLocks noGrp="1"/>
          </p:cNvSpPr>
          <p:nvPr>
            <p:ph type="subTitle" idx="1"/>
          </p:nvPr>
        </p:nvSpPr>
        <p:spPr>
          <a:xfrm>
            <a:off x="1829346" y="3885874"/>
            <a:ext cx="8533308" cy="1752163"/>
          </a:xfrm>
        </p:spPr>
        <p:txBody>
          <a:bodyPr/>
          <a:lstStyle>
            <a:lvl1pPr marL="0" indent="0" algn="ctr">
              <a:buNone/>
              <a:defRPr/>
            </a:lvl1pPr>
            <a:lvl2pPr marL="449519" indent="0" algn="ctr">
              <a:buNone/>
              <a:defRPr/>
            </a:lvl2pPr>
            <a:lvl3pPr marL="899038" indent="0" algn="ctr">
              <a:buNone/>
              <a:defRPr/>
            </a:lvl3pPr>
            <a:lvl4pPr marL="1348557" indent="0" algn="ctr">
              <a:buNone/>
              <a:defRPr/>
            </a:lvl4pPr>
            <a:lvl5pPr marL="1798076" indent="0" algn="ctr">
              <a:buNone/>
              <a:defRPr/>
            </a:lvl5pPr>
            <a:lvl6pPr marL="2247595" indent="0" algn="ctr">
              <a:buNone/>
              <a:defRPr/>
            </a:lvl6pPr>
            <a:lvl7pPr marL="2697114" indent="0" algn="ctr">
              <a:buNone/>
              <a:defRPr/>
            </a:lvl7pPr>
            <a:lvl8pPr marL="3146633" indent="0" algn="ctr">
              <a:buNone/>
              <a:defRPr/>
            </a:lvl8pPr>
            <a:lvl9pPr marL="359615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9957F4-0E04-409E-8FBC-FDF5037ED106}" type="datetimeFigureOut">
              <a:rPr lang="en-US"/>
              <a:pPr>
                <a:defRPr/>
              </a:pPr>
              <a:t>3/13/2024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A36769-5B61-49A4-8194-CD652D786715}" type="slidenum">
              <a:rPr lang="en-US" altLang="en-US"/>
              <a:pPr>
                <a:defRPr/>
              </a:pPr>
              <a:t>‹#›</a:t>
            </a:fld>
            <a:endParaRPr lang="en-US" altLang="en-US"/>
          </a:p>
        </p:txBody>
      </p:sp>
    </p:spTree>
    <p:extLst>
      <p:ext uri="{BB962C8B-B14F-4D97-AF65-F5344CB8AC3E}">
        <p14:creationId xmlns:p14="http://schemas.microsoft.com/office/powerpoint/2010/main" val="266636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477014-98CA-495C-BAC0-4064EF47C58F}" type="datetimeFigureOut">
              <a:rPr lang="en-US"/>
              <a:pPr>
                <a:defRPr/>
              </a:pPr>
              <a:t>3/13/2024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80FC3F-E88E-4A09-BDD1-1FDDCDF30A7F}" type="slidenum">
              <a:rPr lang="en-US" altLang="en-US"/>
              <a:pPr>
                <a:defRPr/>
              </a:pPr>
              <a:t>‹#›</a:t>
            </a:fld>
            <a:endParaRPr lang="en-US" altLang="en-US"/>
          </a:p>
        </p:txBody>
      </p:sp>
    </p:spTree>
    <p:extLst>
      <p:ext uri="{BB962C8B-B14F-4D97-AF65-F5344CB8AC3E}">
        <p14:creationId xmlns:p14="http://schemas.microsoft.com/office/powerpoint/2010/main" val="3511924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726" y="275107"/>
            <a:ext cx="2747141" cy="58722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303" y="275107"/>
            <a:ext cx="8091579" cy="58722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A64963-B89C-480A-A19F-7AE6A42C0480}" type="datetimeFigureOut">
              <a:rPr lang="en-US"/>
              <a:pPr>
                <a:defRPr/>
              </a:pPr>
              <a:t>3/13/2024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5790D-ECE0-4587-B115-B4DCBC91FFEF}" type="slidenum">
              <a:rPr lang="en-US" altLang="en-US"/>
              <a:pPr>
                <a:defRPr/>
              </a:pPr>
              <a:t>‹#›</a:t>
            </a:fld>
            <a:endParaRPr lang="en-US" altLang="en-US"/>
          </a:p>
        </p:txBody>
      </p:sp>
    </p:spTree>
    <p:extLst>
      <p:ext uri="{BB962C8B-B14F-4D97-AF65-F5344CB8AC3E}">
        <p14:creationId xmlns:p14="http://schemas.microsoft.com/office/powerpoint/2010/main" val="24320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285C72-984F-4D2A-9B85-F3F2F08D9C2A}" type="datetimeFigureOut">
              <a:rPr lang="en-US"/>
              <a:pPr>
                <a:defRPr/>
              </a:pPr>
              <a:t>3/13/2024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57AA44-1AF8-493B-8B6B-03A14ECC29CC}" type="slidenum">
              <a:rPr lang="en-US" altLang="en-US"/>
              <a:pPr>
                <a:defRPr/>
              </a:pPr>
              <a:t>‹#›</a:t>
            </a:fld>
            <a:endParaRPr lang="en-US" altLang="en-US"/>
          </a:p>
        </p:txBody>
      </p:sp>
    </p:spTree>
    <p:extLst>
      <p:ext uri="{BB962C8B-B14F-4D97-AF65-F5344CB8AC3E}">
        <p14:creationId xmlns:p14="http://schemas.microsoft.com/office/powerpoint/2010/main" val="1524786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61" y="4406609"/>
            <a:ext cx="10362653" cy="1362430"/>
          </a:xfrm>
        </p:spPr>
        <p:txBody>
          <a:bodyPr anchor="t"/>
          <a:lstStyle>
            <a:lvl1pPr algn="l">
              <a:defRPr sz="3933" b="1" cap="all"/>
            </a:lvl1pPr>
          </a:lstStyle>
          <a:p>
            <a:r>
              <a:rPr lang="en-US"/>
              <a:t>Click to edit Master title style</a:t>
            </a:r>
          </a:p>
        </p:txBody>
      </p:sp>
      <p:sp>
        <p:nvSpPr>
          <p:cNvPr id="3" name="Text Placeholder 2"/>
          <p:cNvSpPr>
            <a:spLocks noGrp="1"/>
          </p:cNvSpPr>
          <p:nvPr>
            <p:ph type="body" idx="1"/>
          </p:nvPr>
        </p:nvSpPr>
        <p:spPr>
          <a:xfrm>
            <a:off x="963061" y="2906626"/>
            <a:ext cx="10362653" cy="1499983"/>
          </a:xfrm>
        </p:spPr>
        <p:txBody>
          <a:bodyPr anchor="b"/>
          <a:lstStyle>
            <a:lvl1pPr marL="0" indent="0">
              <a:buNone/>
              <a:defRPr sz="1966"/>
            </a:lvl1pPr>
            <a:lvl2pPr marL="449519" indent="0">
              <a:buNone/>
              <a:defRPr sz="1770"/>
            </a:lvl2pPr>
            <a:lvl3pPr marL="899038" indent="0">
              <a:buNone/>
              <a:defRPr sz="1573"/>
            </a:lvl3pPr>
            <a:lvl4pPr marL="1348557" indent="0">
              <a:buNone/>
              <a:defRPr sz="1376"/>
            </a:lvl4pPr>
            <a:lvl5pPr marL="1798076" indent="0">
              <a:buNone/>
              <a:defRPr sz="1376"/>
            </a:lvl5pPr>
            <a:lvl6pPr marL="2247595" indent="0">
              <a:buNone/>
              <a:defRPr sz="1376"/>
            </a:lvl6pPr>
            <a:lvl7pPr marL="2697114" indent="0">
              <a:buNone/>
              <a:defRPr sz="1376"/>
            </a:lvl7pPr>
            <a:lvl8pPr marL="3146633" indent="0">
              <a:buNone/>
              <a:defRPr sz="1376"/>
            </a:lvl8pPr>
            <a:lvl9pPr marL="3596152" indent="0">
              <a:buNone/>
              <a:defRPr sz="1376"/>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059A3A-97F2-44C1-B1FA-A77BA2F9D334}" type="datetimeFigureOut">
              <a:rPr lang="en-US"/>
              <a:pPr>
                <a:defRPr/>
              </a:pPr>
              <a:t>3/13/2024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E0FE1-0C65-448C-9D63-BF03859BD5D2}" type="slidenum">
              <a:rPr lang="en-US" altLang="en-US"/>
              <a:pPr>
                <a:defRPr/>
              </a:pPr>
              <a:t>‹#›</a:t>
            </a:fld>
            <a:endParaRPr lang="en-US" altLang="en-US"/>
          </a:p>
        </p:txBody>
      </p:sp>
    </p:spTree>
    <p:extLst>
      <p:ext uri="{BB962C8B-B14F-4D97-AF65-F5344CB8AC3E}">
        <p14:creationId xmlns:p14="http://schemas.microsoft.com/office/powerpoint/2010/main" val="362111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7472" y="1621160"/>
            <a:ext cx="5409995" cy="4526149"/>
          </a:xfrm>
        </p:spPr>
        <p:txBody>
          <a:bodyPr/>
          <a:lstStyle>
            <a:lvl1pPr>
              <a:defRPr sz="2753"/>
            </a:lvl1pPr>
            <a:lvl2pPr>
              <a:defRPr sz="2360"/>
            </a:lvl2pPr>
            <a:lvl3pPr>
              <a:defRPr sz="1966"/>
            </a:lvl3pPr>
            <a:lvl4pPr>
              <a:defRPr sz="1770"/>
            </a:lvl4pPr>
            <a:lvl5pPr>
              <a:defRPr sz="1770"/>
            </a:lvl5pPr>
            <a:lvl6pPr>
              <a:defRPr sz="1770"/>
            </a:lvl6pPr>
            <a:lvl7pPr>
              <a:defRPr sz="1770"/>
            </a:lvl7pPr>
            <a:lvl8pPr>
              <a:defRPr sz="1770"/>
            </a:lvl8pPr>
            <a:lvl9pPr>
              <a:defRPr sz="17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312" y="1621160"/>
            <a:ext cx="5411556" cy="4526149"/>
          </a:xfrm>
        </p:spPr>
        <p:txBody>
          <a:bodyPr/>
          <a:lstStyle>
            <a:lvl1pPr>
              <a:defRPr sz="2753"/>
            </a:lvl1pPr>
            <a:lvl2pPr>
              <a:defRPr sz="2360"/>
            </a:lvl2pPr>
            <a:lvl3pPr>
              <a:defRPr sz="1966"/>
            </a:lvl3pPr>
            <a:lvl4pPr>
              <a:defRPr sz="1770"/>
            </a:lvl4pPr>
            <a:lvl5pPr>
              <a:defRPr sz="1770"/>
            </a:lvl5pPr>
            <a:lvl6pPr>
              <a:defRPr sz="1770"/>
            </a:lvl6pPr>
            <a:lvl7pPr>
              <a:defRPr sz="1770"/>
            </a:lvl7pPr>
            <a:lvl8pPr>
              <a:defRPr sz="1770"/>
            </a:lvl8pPr>
            <a:lvl9pPr>
              <a:defRPr sz="17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3FBDF4-9BF8-4EF4-B613-E5308A5956F0}" type="datetimeFigureOut">
              <a:rPr lang="en-US"/>
              <a:pPr>
                <a:defRPr/>
              </a:pPr>
              <a:t>3/13/2024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CF5D98-168B-4AE1-84DF-D086572CDCB9}" type="slidenum">
              <a:rPr lang="en-US" altLang="en-US"/>
              <a:pPr>
                <a:defRPr/>
              </a:pPr>
              <a:t>‹#›</a:t>
            </a:fld>
            <a:endParaRPr lang="en-US" altLang="en-US"/>
          </a:p>
        </p:txBody>
      </p:sp>
    </p:spTree>
    <p:extLst>
      <p:ext uri="{BB962C8B-B14F-4D97-AF65-F5344CB8AC3E}">
        <p14:creationId xmlns:p14="http://schemas.microsoft.com/office/powerpoint/2010/main" val="1930395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303" y="1534372"/>
            <a:ext cx="5386581" cy="640276"/>
          </a:xfrm>
        </p:spPr>
        <p:txBody>
          <a:bodyPr anchor="b"/>
          <a:lstStyle>
            <a:lvl1pPr marL="0" indent="0">
              <a:buNone/>
              <a:defRPr sz="2360" b="1"/>
            </a:lvl1pPr>
            <a:lvl2pPr marL="449519" indent="0">
              <a:buNone/>
              <a:defRPr sz="1966" b="1"/>
            </a:lvl2pPr>
            <a:lvl3pPr marL="899038" indent="0">
              <a:buNone/>
              <a:defRPr sz="1770" b="1"/>
            </a:lvl3pPr>
            <a:lvl4pPr marL="1348557" indent="0">
              <a:buNone/>
              <a:defRPr sz="1573" b="1"/>
            </a:lvl4pPr>
            <a:lvl5pPr marL="1798076" indent="0">
              <a:buNone/>
              <a:defRPr sz="1573" b="1"/>
            </a:lvl5pPr>
            <a:lvl6pPr marL="2247595" indent="0">
              <a:buNone/>
              <a:defRPr sz="1573" b="1"/>
            </a:lvl6pPr>
            <a:lvl7pPr marL="2697114" indent="0">
              <a:buNone/>
              <a:defRPr sz="1573" b="1"/>
            </a:lvl7pPr>
            <a:lvl8pPr marL="3146633" indent="0">
              <a:buNone/>
              <a:defRPr sz="1573" b="1"/>
            </a:lvl8pPr>
            <a:lvl9pPr marL="3596152" indent="0">
              <a:buNone/>
              <a:defRPr sz="1573" b="1"/>
            </a:lvl9pPr>
          </a:lstStyle>
          <a:p>
            <a:pPr lvl="0"/>
            <a:r>
              <a:rPr lang="en-US"/>
              <a:t>Click to edit Master text styles</a:t>
            </a:r>
          </a:p>
        </p:txBody>
      </p:sp>
      <p:sp>
        <p:nvSpPr>
          <p:cNvPr id="4" name="Content Placeholder 3"/>
          <p:cNvSpPr>
            <a:spLocks noGrp="1"/>
          </p:cNvSpPr>
          <p:nvPr>
            <p:ph sz="half" idx="2"/>
          </p:nvPr>
        </p:nvSpPr>
        <p:spPr>
          <a:xfrm>
            <a:off x="610303" y="2174648"/>
            <a:ext cx="5386581" cy="3951374"/>
          </a:xfrm>
        </p:spPr>
        <p:txBody>
          <a:bodyPr/>
          <a:lstStyle>
            <a:lvl1pPr>
              <a:defRPr sz="2360"/>
            </a:lvl1pPr>
            <a:lvl2pPr>
              <a:defRPr sz="1966"/>
            </a:lvl2pPr>
            <a:lvl3pPr>
              <a:defRPr sz="1770"/>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54" y="1534372"/>
            <a:ext cx="5388143" cy="640276"/>
          </a:xfrm>
        </p:spPr>
        <p:txBody>
          <a:bodyPr anchor="b"/>
          <a:lstStyle>
            <a:lvl1pPr marL="0" indent="0">
              <a:buNone/>
              <a:defRPr sz="2360" b="1"/>
            </a:lvl1pPr>
            <a:lvl2pPr marL="449519" indent="0">
              <a:buNone/>
              <a:defRPr sz="1966" b="1"/>
            </a:lvl2pPr>
            <a:lvl3pPr marL="899038" indent="0">
              <a:buNone/>
              <a:defRPr sz="1770" b="1"/>
            </a:lvl3pPr>
            <a:lvl4pPr marL="1348557" indent="0">
              <a:buNone/>
              <a:defRPr sz="1573" b="1"/>
            </a:lvl4pPr>
            <a:lvl5pPr marL="1798076" indent="0">
              <a:buNone/>
              <a:defRPr sz="1573" b="1"/>
            </a:lvl5pPr>
            <a:lvl6pPr marL="2247595" indent="0">
              <a:buNone/>
              <a:defRPr sz="1573" b="1"/>
            </a:lvl6pPr>
            <a:lvl7pPr marL="2697114" indent="0">
              <a:buNone/>
              <a:defRPr sz="1573" b="1"/>
            </a:lvl7pPr>
            <a:lvl8pPr marL="3146633" indent="0">
              <a:buNone/>
              <a:defRPr sz="1573" b="1"/>
            </a:lvl8pPr>
            <a:lvl9pPr marL="3596152" indent="0">
              <a:buNone/>
              <a:defRPr sz="1573" b="1"/>
            </a:lvl9pPr>
          </a:lstStyle>
          <a:p>
            <a:pPr lvl="0"/>
            <a:r>
              <a:rPr lang="en-US"/>
              <a:t>Click to edit Master text styles</a:t>
            </a:r>
          </a:p>
        </p:txBody>
      </p:sp>
      <p:sp>
        <p:nvSpPr>
          <p:cNvPr id="6" name="Content Placeholder 5"/>
          <p:cNvSpPr>
            <a:spLocks noGrp="1"/>
          </p:cNvSpPr>
          <p:nvPr>
            <p:ph sz="quarter" idx="4"/>
          </p:nvPr>
        </p:nvSpPr>
        <p:spPr>
          <a:xfrm>
            <a:off x="6193554" y="2174648"/>
            <a:ext cx="5388143" cy="3951374"/>
          </a:xfrm>
        </p:spPr>
        <p:txBody>
          <a:bodyPr/>
          <a:lstStyle>
            <a:lvl1pPr>
              <a:defRPr sz="2360"/>
            </a:lvl1pPr>
            <a:lvl2pPr>
              <a:defRPr sz="1966"/>
            </a:lvl2pPr>
            <a:lvl3pPr>
              <a:defRPr sz="1770"/>
            </a:lvl3pPr>
            <a:lvl4pPr>
              <a:defRPr sz="1573"/>
            </a:lvl4pPr>
            <a:lvl5pPr>
              <a:defRPr sz="1573"/>
            </a:lvl5pPr>
            <a:lvl6pPr>
              <a:defRPr sz="1573"/>
            </a:lvl6pPr>
            <a:lvl7pPr>
              <a:defRPr sz="1573"/>
            </a:lvl7pPr>
            <a:lvl8pPr>
              <a:defRPr sz="1573"/>
            </a:lvl8pPr>
            <a:lvl9pPr>
              <a:defRPr sz="15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17A4B03-0123-483F-B1E9-3CEC6ED292A1}" type="datetimeFigureOut">
              <a:rPr lang="en-US"/>
              <a:pPr>
                <a:defRPr/>
              </a:pPr>
              <a:t>3/13/2024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29EC71-F27E-4070-B9AE-21A659DDBBC3}" type="slidenum">
              <a:rPr lang="en-US" altLang="en-US"/>
              <a:pPr>
                <a:defRPr/>
              </a:pPr>
              <a:t>‹#›</a:t>
            </a:fld>
            <a:endParaRPr lang="en-US" altLang="en-US"/>
          </a:p>
        </p:txBody>
      </p:sp>
    </p:spTree>
    <p:extLst>
      <p:ext uri="{BB962C8B-B14F-4D97-AF65-F5344CB8AC3E}">
        <p14:creationId xmlns:p14="http://schemas.microsoft.com/office/powerpoint/2010/main" val="395564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69D773-4337-451F-A423-8CDD049CFF59}" type="datetimeFigureOut">
              <a:rPr lang="en-US"/>
              <a:pPr>
                <a:defRPr/>
              </a:pPr>
              <a:t>3/13/2024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2E0E41-1A9E-4A4F-98C7-9766C1050711}" type="slidenum">
              <a:rPr lang="en-US" altLang="en-US"/>
              <a:pPr>
                <a:defRPr/>
              </a:pPr>
              <a:t>‹#›</a:t>
            </a:fld>
            <a:endParaRPr lang="en-US" altLang="en-US"/>
          </a:p>
        </p:txBody>
      </p:sp>
    </p:spTree>
    <p:extLst>
      <p:ext uri="{BB962C8B-B14F-4D97-AF65-F5344CB8AC3E}">
        <p14:creationId xmlns:p14="http://schemas.microsoft.com/office/powerpoint/2010/main" val="135611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6BB44-E368-4525-AF3E-FBE7607C998A}" type="datetimeFigureOut">
              <a:rPr lang="en-US"/>
              <a:pPr>
                <a:defRPr/>
              </a:pPr>
              <a:t>3/13/2024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398E37-0B3E-4692-8E67-C471AC21FA5C}" type="slidenum">
              <a:rPr lang="en-US" altLang="en-US"/>
              <a:pPr>
                <a:defRPr/>
              </a:pPr>
              <a:t>‹#›</a:t>
            </a:fld>
            <a:endParaRPr lang="en-US" altLang="en-US"/>
          </a:p>
        </p:txBody>
      </p:sp>
    </p:spTree>
    <p:extLst>
      <p:ext uri="{BB962C8B-B14F-4D97-AF65-F5344CB8AC3E}">
        <p14:creationId xmlns:p14="http://schemas.microsoft.com/office/powerpoint/2010/main" val="330870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303" y="273470"/>
            <a:ext cx="4009889" cy="1161012"/>
          </a:xfrm>
        </p:spPr>
        <p:txBody>
          <a:bodyPr anchor="b"/>
          <a:lstStyle>
            <a:lvl1pPr algn="l">
              <a:defRPr sz="1966" b="1"/>
            </a:lvl1pPr>
          </a:lstStyle>
          <a:p>
            <a:r>
              <a:rPr lang="en-US"/>
              <a:t>Click to edit Master title style</a:t>
            </a:r>
          </a:p>
        </p:txBody>
      </p:sp>
      <p:sp>
        <p:nvSpPr>
          <p:cNvPr id="3" name="Content Placeholder 2"/>
          <p:cNvSpPr>
            <a:spLocks noGrp="1"/>
          </p:cNvSpPr>
          <p:nvPr>
            <p:ph idx="1"/>
          </p:nvPr>
        </p:nvSpPr>
        <p:spPr>
          <a:xfrm>
            <a:off x="4766915" y="273470"/>
            <a:ext cx="6814783" cy="5852553"/>
          </a:xfrm>
        </p:spPr>
        <p:txBody>
          <a:bodyPr/>
          <a:lstStyle>
            <a:lvl1pPr>
              <a:defRPr sz="3146"/>
            </a:lvl1pPr>
            <a:lvl2pPr>
              <a:defRPr sz="2753"/>
            </a:lvl2pPr>
            <a:lvl3pPr>
              <a:defRPr sz="2360"/>
            </a:lvl3pPr>
            <a:lvl4pPr>
              <a:defRPr sz="1966"/>
            </a:lvl4pPr>
            <a:lvl5pPr>
              <a:defRPr sz="1966"/>
            </a:lvl5pPr>
            <a:lvl6pPr>
              <a:defRPr sz="1966"/>
            </a:lvl6pPr>
            <a:lvl7pPr>
              <a:defRPr sz="1966"/>
            </a:lvl7pPr>
            <a:lvl8pPr>
              <a:defRPr sz="1966"/>
            </a:lvl8pPr>
            <a:lvl9pPr>
              <a:defRPr sz="19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303" y="1434481"/>
            <a:ext cx="4009889" cy="4691541"/>
          </a:xfrm>
        </p:spPr>
        <p:txBody>
          <a:bodyPr/>
          <a:lstStyle>
            <a:lvl1pPr marL="0" indent="0">
              <a:buNone/>
              <a:defRPr sz="1376"/>
            </a:lvl1pPr>
            <a:lvl2pPr marL="449519" indent="0">
              <a:buNone/>
              <a:defRPr sz="1180"/>
            </a:lvl2pPr>
            <a:lvl3pPr marL="899038" indent="0">
              <a:buNone/>
              <a:defRPr sz="983"/>
            </a:lvl3pPr>
            <a:lvl4pPr marL="1348557" indent="0">
              <a:buNone/>
              <a:defRPr sz="885"/>
            </a:lvl4pPr>
            <a:lvl5pPr marL="1798076" indent="0">
              <a:buNone/>
              <a:defRPr sz="885"/>
            </a:lvl5pPr>
            <a:lvl6pPr marL="2247595" indent="0">
              <a:buNone/>
              <a:defRPr sz="885"/>
            </a:lvl6pPr>
            <a:lvl7pPr marL="2697114" indent="0">
              <a:buNone/>
              <a:defRPr sz="885"/>
            </a:lvl7pPr>
            <a:lvl8pPr marL="3146633" indent="0">
              <a:buNone/>
              <a:defRPr sz="885"/>
            </a:lvl8pPr>
            <a:lvl9pPr marL="3596152" indent="0">
              <a:buNone/>
              <a:defRPr sz="88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895889-F294-48C0-BCD1-10709B0BC4BE}" type="datetimeFigureOut">
              <a:rPr lang="en-US"/>
              <a:pPr>
                <a:defRPr/>
              </a:pPr>
              <a:t>3/13/2024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01DDE6-7D5A-4B41-B0DF-D3C0B02F7AE5}" type="slidenum">
              <a:rPr lang="en-US" altLang="en-US"/>
              <a:pPr>
                <a:defRPr/>
              </a:pPr>
              <a:t>‹#›</a:t>
            </a:fld>
            <a:endParaRPr lang="en-US" altLang="en-US"/>
          </a:p>
        </p:txBody>
      </p:sp>
    </p:spTree>
    <p:extLst>
      <p:ext uri="{BB962C8B-B14F-4D97-AF65-F5344CB8AC3E}">
        <p14:creationId xmlns:p14="http://schemas.microsoft.com/office/powerpoint/2010/main" val="35846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01" y="4801256"/>
            <a:ext cx="7315824" cy="566587"/>
          </a:xfrm>
        </p:spPr>
        <p:txBody>
          <a:bodyPr anchor="b"/>
          <a:lstStyle>
            <a:lvl1pPr algn="l">
              <a:defRPr sz="1966" b="1"/>
            </a:lvl1pPr>
          </a:lstStyle>
          <a:p>
            <a:r>
              <a:rPr lang="en-US"/>
              <a:t>Click to edit Master title style</a:t>
            </a:r>
          </a:p>
        </p:txBody>
      </p:sp>
      <p:sp>
        <p:nvSpPr>
          <p:cNvPr id="3" name="Picture Placeholder 2"/>
          <p:cNvSpPr>
            <a:spLocks noGrp="1"/>
          </p:cNvSpPr>
          <p:nvPr>
            <p:ph type="pic" idx="1"/>
          </p:nvPr>
        </p:nvSpPr>
        <p:spPr>
          <a:xfrm>
            <a:off x="2389701" y="612438"/>
            <a:ext cx="7315824" cy="4115128"/>
          </a:xfrm>
        </p:spPr>
        <p:txBody>
          <a:bodyPr/>
          <a:lstStyle>
            <a:lvl1pPr marL="0" indent="0">
              <a:buNone/>
              <a:defRPr sz="3146"/>
            </a:lvl1pPr>
            <a:lvl2pPr marL="449519" indent="0">
              <a:buNone/>
              <a:defRPr sz="2753"/>
            </a:lvl2pPr>
            <a:lvl3pPr marL="899038" indent="0">
              <a:buNone/>
              <a:defRPr sz="2360"/>
            </a:lvl3pPr>
            <a:lvl4pPr marL="1348557" indent="0">
              <a:buNone/>
              <a:defRPr sz="1966"/>
            </a:lvl4pPr>
            <a:lvl5pPr marL="1798076" indent="0">
              <a:buNone/>
              <a:defRPr sz="1966"/>
            </a:lvl5pPr>
            <a:lvl6pPr marL="2247595" indent="0">
              <a:buNone/>
              <a:defRPr sz="1966"/>
            </a:lvl6pPr>
            <a:lvl7pPr marL="2697114" indent="0">
              <a:buNone/>
              <a:defRPr sz="1966"/>
            </a:lvl7pPr>
            <a:lvl8pPr marL="3146633" indent="0">
              <a:buNone/>
              <a:defRPr sz="1966"/>
            </a:lvl8pPr>
            <a:lvl9pPr marL="3596152" indent="0">
              <a:buNone/>
              <a:defRPr sz="1966"/>
            </a:lvl9pPr>
          </a:lstStyle>
          <a:p>
            <a:pPr lvl="0"/>
            <a:endParaRPr lang="en-US" noProof="0"/>
          </a:p>
        </p:txBody>
      </p:sp>
      <p:sp>
        <p:nvSpPr>
          <p:cNvPr id="4" name="Text Placeholder 3"/>
          <p:cNvSpPr>
            <a:spLocks noGrp="1"/>
          </p:cNvSpPr>
          <p:nvPr>
            <p:ph type="body" sz="half" idx="2"/>
          </p:nvPr>
        </p:nvSpPr>
        <p:spPr>
          <a:xfrm>
            <a:off x="2389701" y="5367843"/>
            <a:ext cx="7315824" cy="804031"/>
          </a:xfrm>
        </p:spPr>
        <p:txBody>
          <a:bodyPr/>
          <a:lstStyle>
            <a:lvl1pPr marL="0" indent="0">
              <a:buNone/>
              <a:defRPr sz="1376"/>
            </a:lvl1pPr>
            <a:lvl2pPr marL="449519" indent="0">
              <a:buNone/>
              <a:defRPr sz="1180"/>
            </a:lvl2pPr>
            <a:lvl3pPr marL="899038" indent="0">
              <a:buNone/>
              <a:defRPr sz="983"/>
            </a:lvl3pPr>
            <a:lvl4pPr marL="1348557" indent="0">
              <a:buNone/>
              <a:defRPr sz="885"/>
            </a:lvl4pPr>
            <a:lvl5pPr marL="1798076" indent="0">
              <a:buNone/>
              <a:defRPr sz="885"/>
            </a:lvl5pPr>
            <a:lvl6pPr marL="2247595" indent="0">
              <a:buNone/>
              <a:defRPr sz="885"/>
            </a:lvl6pPr>
            <a:lvl7pPr marL="2697114" indent="0">
              <a:buNone/>
              <a:defRPr sz="885"/>
            </a:lvl7pPr>
            <a:lvl8pPr marL="3146633" indent="0">
              <a:buNone/>
              <a:defRPr sz="885"/>
            </a:lvl8pPr>
            <a:lvl9pPr marL="3596152" indent="0">
              <a:buNone/>
              <a:defRPr sz="88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AD79F3-BB5A-40C0-99DD-D4AE5EB64A9C}" type="datetimeFigureOut">
              <a:rPr lang="en-US"/>
              <a:pPr>
                <a:defRPr/>
              </a:pPr>
              <a:t>3/13/2024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39FFA-BB50-4D93-ADE1-DDF4BCA13AF9}" type="slidenum">
              <a:rPr lang="en-US" altLang="en-US"/>
              <a:pPr>
                <a:defRPr/>
              </a:pPr>
              <a:t>‹#›</a:t>
            </a:fld>
            <a:endParaRPr lang="en-US" altLang="en-US"/>
          </a:p>
        </p:txBody>
      </p:sp>
    </p:spTree>
    <p:extLst>
      <p:ext uri="{BB962C8B-B14F-4D97-AF65-F5344CB8AC3E}">
        <p14:creationId xmlns:p14="http://schemas.microsoft.com/office/powerpoint/2010/main" val="130991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41000">
              <a:schemeClr val="accent1">
                <a:lumMod val="75000"/>
              </a:schemeClr>
            </a:gs>
            <a:gs pos="82000">
              <a:schemeClr val="tx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0303" y="275107"/>
            <a:ext cx="1097139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7472" y="1621160"/>
            <a:ext cx="10971395" cy="4526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10304" y="6356915"/>
            <a:ext cx="2843915" cy="365171"/>
          </a:xfrm>
          <a:prstGeom prst="rect">
            <a:avLst/>
          </a:prstGeom>
        </p:spPr>
        <p:txBody>
          <a:bodyPr vert="horz" wrap="square" lIns="91440" tIns="45720" rIns="91440" bIns="45720" numCol="1" anchor="ctr" anchorCtr="0" compatLnSpc="1">
            <a:prstTxWarp prst="textNoShape">
              <a:avLst/>
            </a:prstTxWarp>
          </a:bodyPr>
          <a:lstStyle>
            <a:lvl1pPr>
              <a:defRPr sz="1180">
                <a:solidFill>
                  <a:srgbClr val="898989"/>
                </a:solidFill>
                <a:latin typeface="+mn-lt"/>
              </a:defRPr>
            </a:lvl1pPr>
          </a:lstStyle>
          <a:p>
            <a:pPr>
              <a:defRPr/>
            </a:pPr>
            <a:fld id="{2C6EE13D-1781-4801-A458-F8F481DEFD92}" type="datetimeFigureOut">
              <a:rPr lang="en-US"/>
              <a:pPr>
                <a:defRPr/>
              </a:pPr>
              <a:t>3/13/2024</a:t>
            </a:fld>
            <a:endParaRPr lang="en-US"/>
          </a:p>
        </p:txBody>
      </p:sp>
      <p:sp>
        <p:nvSpPr>
          <p:cNvPr id="5" name="Footer Placeholder 4"/>
          <p:cNvSpPr>
            <a:spLocks noGrp="1"/>
          </p:cNvSpPr>
          <p:nvPr>
            <p:ph type="ftr" sz="quarter" idx="3"/>
          </p:nvPr>
        </p:nvSpPr>
        <p:spPr>
          <a:xfrm>
            <a:off x="4167538" y="6356915"/>
            <a:ext cx="3856924" cy="365171"/>
          </a:xfrm>
          <a:prstGeom prst="rect">
            <a:avLst/>
          </a:prstGeom>
        </p:spPr>
        <p:txBody>
          <a:bodyPr vert="horz" wrap="square" lIns="91440" tIns="45720" rIns="91440" bIns="45720" numCol="1" anchor="ctr" anchorCtr="0" compatLnSpc="1">
            <a:prstTxWarp prst="textNoShape">
              <a:avLst/>
            </a:prstTxWarp>
          </a:bodyPr>
          <a:lstStyle>
            <a:lvl1pPr algn="ctr">
              <a:defRPr sz="118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737782" y="6356915"/>
            <a:ext cx="2843915" cy="365171"/>
          </a:xfrm>
          <a:prstGeom prst="rect">
            <a:avLst/>
          </a:prstGeom>
        </p:spPr>
        <p:txBody>
          <a:bodyPr vert="horz" wrap="square" lIns="91440" tIns="45720" rIns="91440" bIns="45720" numCol="1" anchor="ctr" anchorCtr="0" compatLnSpc="1">
            <a:prstTxWarp prst="textNoShape">
              <a:avLst/>
            </a:prstTxWarp>
          </a:bodyPr>
          <a:lstStyle>
            <a:lvl1pPr algn="r">
              <a:defRPr sz="1180">
                <a:solidFill>
                  <a:srgbClr val="898989"/>
                </a:solidFill>
                <a:latin typeface="+mn-lt"/>
              </a:defRPr>
            </a:lvl1pPr>
          </a:lstStyle>
          <a:p>
            <a:pPr>
              <a:defRPr/>
            </a:pPr>
            <a:fld id="{2CE07380-1CC8-498D-ADB8-2258AC534CB7}" type="slidenum">
              <a:rPr lang="en-US" altLang="en-US"/>
              <a:pPr>
                <a:defRPr/>
              </a:pPr>
              <a:t>‹#›</a:t>
            </a:fld>
            <a:endParaRPr lang="en-US" altLang="en-US"/>
          </a:p>
        </p:txBody>
      </p:sp>
    </p:spTree>
    <p:extLst>
      <p:ext uri="{BB962C8B-B14F-4D97-AF65-F5344CB8AC3E}">
        <p14:creationId xmlns:p14="http://schemas.microsoft.com/office/powerpoint/2010/main" val="14751349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326">
          <a:solidFill>
            <a:schemeClr val="bg1"/>
          </a:solidFill>
          <a:latin typeface="+mj-lt"/>
          <a:ea typeface="+mj-ea"/>
          <a:cs typeface="+mj-cs"/>
        </a:defRPr>
      </a:lvl1pPr>
      <a:lvl2pPr algn="ctr" rtl="0" eaLnBrk="0" fontAlgn="base" hangingPunct="0">
        <a:spcBef>
          <a:spcPct val="0"/>
        </a:spcBef>
        <a:spcAft>
          <a:spcPct val="0"/>
        </a:spcAft>
        <a:defRPr sz="4326">
          <a:solidFill>
            <a:schemeClr val="bg1"/>
          </a:solidFill>
          <a:latin typeface="Franklin Gothic Medium" pitchFamily="34" charset="0"/>
          <a:cs typeface="Arial" charset="0"/>
        </a:defRPr>
      </a:lvl2pPr>
      <a:lvl3pPr algn="ctr" rtl="0" eaLnBrk="0" fontAlgn="base" hangingPunct="0">
        <a:spcBef>
          <a:spcPct val="0"/>
        </a:spcBef>
        <a:spcAft>
          <a:spcPct val="0"/>
        </a:spcAft>
        <a:defRPr sz="4326">
          <a:solidFill>
            <a:schemeClr val="bg1"/>
          </a:solidFill>
          <a:latin typeface="Franklin Gothic Medium" pitchFamily="34" charset="0"/>
          <a:cs typeface="Arial" charset="0"/>
        </a:defRPr>
      </a:lvl3pPr>
      <a:lvl4pPr algn="ctr" rtl="0" eaLnBrk="0" fontAlgn="base" hangingPunct="0">
        <a:spcBef>
          <a:spcPct val="0"/>
        </a:spcBef>
        <a:spcAft>
          <a:spcPct val="0"/>
        </a:spcAft>
        <a:defRPr sz="4326">
          <a:solidFill>
            <a:schemeClr val="bg1"/>
          </a:solidFill>
          <a:latin typeface="Franklin Gothic Medium" pitchFamily="34" charset="0"/>
          <a:cs typeface="Arial" charset="0"/>
        </a:defRPr>
      </a:lvl4pPr>
      <a:lvl5pPr algn="ctr" rtl="0" eaLnBrk="0" fontAlgn="base" hangingPunct="0">
        <a:spcBef>
          <a:spcPct val="0"/>
        </a:spcBef>
        <a:spcAft>
          <a:spcPct val="0"/>
        </a:spcAft>
        <a:defRPr sz="4326">
          <a:solidFill>
            <a:schemeClr val="bg1"/>
          </a:solidFill>
          <a:latin typeface="Franklin Gothic Medium" pitchFamily="34" charset="0"/>
          <a:cs typeface="Arial" charset="0"/>
        </a:defRPr>
      </a:lvl5pPr>
      <a:lvl6pPr marL="449519" algn="ctr" rtl="0" fontAlgn="base">
        <a:spcBef>
          <a:spcPct val="0"/>
        </a:spcBef>
        <a:spcAft>
          <a:spcPct val="0"/>
        </a:spcAft>
        <a:defRPr sz="4326">
          <a:solidFill>
            <a:schemeClr val="bg1"/>
          </a:solidFill>
          <a:latin typeface="Franklin Gothic Medium" pitchFamily="34" charset="0"/>
          <a:cs typeface="Arial" charset="0"/>
        </a:defRPr>
      </a:lvl6pPr>
      <a:lvl7pPr marL="899038" algn="ctr" rtl="0" fontAlgn="base">
        <a:spcBef>
          <a:spcPct val="0"/>
        </a:spcBef>
        <a:spcAft>
          <a:spcPct val="0"/>
        </a:spcAft>
        <a:defRPr sz="4326">
          <a:solidFill>
            <a:schemeClr val="bg1"/>
          </a:solidFill>
          <a:latin typeface="Franklin Gothic Medium" pitchFamily="34" charset="0"/>
          <a:cs typeface="Arial" charset="0"/>
        </a:defRPr>
      </a:lvl7pPr>
      <a:lvl8pPr marL="1348557" algn="ctr" rtl="0" fontAlgn="base">
        <a:spcBef>
          <a:spcPct val="0"/>
        </a:spcBef>
        <a:spcAft>
          <a:spcPct val="0"/>
        </a:spcAft>
        <a:defRPr sz="4326">
          <a:solidFill>
            <a:schemeClr val="bg1"/>
          </a:solidFill>
          <a:latin typeface="Franklin Gothic Medium" pitchFamily="34" charset="0"/>
          <a:cs typeface="Arial" charset="0"/>
        </a:defRPr>
      </a:lvl8pPr>
      <a:lvl9pPr marL="1798076" algn="ctr" rtl="0" fontAlgn="base">
        <a:spcBef>
          <a:spcPct val="0"/>
        </a:spcBef>
        <a:spcAft>
          <a:spcPct val="0"/>
        </a:spcAft>
        <a:defRPr sz="4326">
          <a:solidFill>
            <a:schemeClr val="bg1"/>
          </a:solidFill>
          <a:latin typeface="Franklin Gothic Medium" pitchFamily="34" charset="0"/>
          <a:cs typeface="Arial" charset="0"/>
        </a:defRPr>
      </a:lvl9pPr>
    </p:titleStyle>
    <p:bodyStyle>
      <a:lvl1pPr marL="337139" indent="-337139" algn="l" rtl="0" eaLnBrk="0" fontAlgn="base" hangingPunct="0">
        <a:spcBef>
          <a:spcPct val="20000"/>
        </a:spcBef>
        <a:spcAft>
          <a:spcPct val="0"/>
        </a:spcAft>
        <a:buFont typeface="Arial" charset="0"/>
        <a:buChar char="•"/>
        <a:defRPr sz="3146">
          <a:solidFill>
            <a:schemeClr val="bg1"/>
          </a:solidFill>
          <a:latin typeface="+mn-lt"/>
          <a:ea typeface="+mn-ea"/>
          <a:cs typeface="+mn-cs"/>
        </a:defRPr>
      </a:lvl1pPr>
      <a:lvl2pPr marL="730468" indent="-280949" algn="l" rtl="0" eaLnBrk="0" fontAlgn="base" hangingPunct="0">
        <a:spcBef>
          <a:spcPct val="20000"/>
        </a:spcBef>
        <a:spcAft>
          <a:spcPct val="0"/>
        </a:spcAft>
        <a:buFont typeface="Arial" charset="0"/>
        <a:buChar char="–"/>
        <a:defRPr sz="2753">
          <a:solidFill>
            <a:schemeClr val="bg1"/>
          </a:solidFill>
          <a:latin typeface="+mn-lt"/>
          <a:cs typeface="+mn-cs"/>
        </a:defRPr>
      </a:lvl2pPr>
      <a:lvl3pPr marL="1123798" indent="-224760" algn="l" rtl="0" eaLnBrk="0" fontAlgn="base" hangingPunct="0">
        <a:spcBef>
          <a:spcPct val="20000"/>
        </a:spcBef>
        <a:spcAft>
          <a:spcPct val="0"/>
        </a:spcAft>
        <a:buFont typeface="Arial" charset="0"/>
        <a:buChar char="•"/>
        <a:defRPr sz="2360">
          <a:solidFill>
            <a:schemeClr val="bg1"/>
          </a:solidFill>
          <a:latin typeface="+mn-lt"/>
          <a:cs typeface="+mn-cs"/>
        </a:defRPr>
      </a:lvl3pPr>
      <a:lvl4pPr marL="1573317" indent="-224760" algn="l" rtl="0" eaLnBrk="0" fontAlgn="base" hangingPunct="0">
        <a:spcBef>
          <a:spcPct val="20000"/>
        </a:spcBef>
        <a:spcAft>
          <a:spcPct val="0"/>
        </a:spcAft>
        <a:buFont typeface="Arial" charset="0"/>
        <a:buChar char="–"/>
        <a:defRPr sz="1966">
          <a:solidFill>
            <a:schemeClr val="bg1"/>
          </a:solidFill>
          <a:latin typeface="+mn-lt"/>
          <a:cs typeface="+mn-cs"/>
        </a:defRPr>
      </a:lvl4pPr>
      <a:lvl5pPr marL="2022836" indent="-224760" algn="l" rtl="0" eaLnBrk="0" fontAlgn="base" hangingPunct="0">
        <a:spcBef>
          <a:spcPct val="20000"/>
        </a:spcBef>
        <a:spcAft>
          <a:spcPct val="0"/>
        </a:spcAft>
        <a:buFont typeface="Arial" charset="0"/>
        <a:buChar char="»"/>
        <a:defRPr sz="1966">
          <a:solidFill>
            <a:schemeClr val="bg1"/>
          </a:solidFill>
          <a:latin typeface="+mn-lt"/>
          <a:cs typeface="+mn-cs"/>
        </a:defRPr>
      </a:lvl5pPr>
      <a:lvl6pPr marL="2472355" indent="-224760" algn="l" rtl="0" fontAlgn="base">
        <a:spcBef>
          <a:spcPct val="20000"/>
        </a:spcBef>
        <a:spcAft>
          <a:spcPct val="0"/>
        </a:spcAft>
        <a:buFont typeface="Arial" charset="0"/>
        <a:buChar char="»"/>
        <a:defRPr sz="1966">
          <a:solidFill>
            <a:schemeClr val="bg1"/>
          </a:solidFill>
          <a:latin typeface="+mn-lt"/>
          <a:cs typeface="+mn-cs"/>
        </a:defRPr>
      </a:lvl6pPr>
      <a:lvl7pPr marL="2921874" indent="-224760" algn="l" rtl="0" fontAlgn="base">
        <a:spcBef>
          <a:spcPct val="20000"/>
        </a:spcBef>
        <a:spcAft>
          <a:spcPct val="0"/>
        </a:spcAft>
        <a:buFont typeface="Arial" charset="0"/>
        <a:buChar char="»"/>
        <a:defRPr sz="1966">
          <a:solidFill>
            <a:schemeClr val="bg1"/>
          </a:solidFill>
          <a:latin typeface="+mn-lt"/>
          <a:cs typeface="+mn-cs"/>
        </a:defRPr>
      </a:lvl7pPr>
      <a:lvl8pPr marL="3371393" indent="-224760" algn="l" rtl="0" fontAlgn="base">
        <a:spcBef>
          <a:spcPct val="20000"/>
        </a:spcBef>
        <a:spcAft>
          <a:spcPct val="0"/>
        </a:spcAft>
        <a:buFont typeface="Arial" charset="0"/>
        <a:buChar char="»"/>
        <a:defRPr sz="1966">
          <a:solidFill>
            <a:schemeClr val="bg1"/>
          </a:solidFill>
          <a:latin typeface="+mn-lt"/>
          <a:cs typeface="+mn-cs"/>
        </a:defRPr>
      </a:lvl8pPr>
      <a:lvl9pPr marL="3820912" indent="-224760" algn="l" rtl="0" fontAlgn="base">
        <a:spcBef>
          <a:spcPct val="20000"/>
        </a:spcBef>
        <a:spcAft>
          <a:spcPct val="0"/>
        </a:spcAft>
        <a:buFont typeface="Arial" charset="0"/>
        <a:buChar char="»"/>
        <a:defRPr sz="1966">
          <a:solidFill>
            <a:schemeClr val="bg1"/>
          </a:solidFill>
          <a:latin typeface="+mn-lt"/>
          <a:cs typeface="+mn-cs"/>
        </a:defRPr>
      </a:lvl9pPr>
    </p:bodyStyle>
    <p:otherStyle>
      <a:defPPr>
        <a:defRPr lang="en-US"/>
      </a:defPPr>
      <a:lvl1pPr marL="0" algn="l" defTabSz="899038" rtl="0" eaLnBrk="1" latinLnBrk="0" hangingPunct="1">
        <a:defRPr sz="1770" kern="1200">
          <a:solidFill>
            <a:schemeClr val="tx1"/>
          </a:solidFill>
          <a:latin typeface="+mn-lt"/>
          <a:ea typeface="+mn-ea"/>
          <a:cs typeface="+mn-cs"/>
        </a:defRPr>
      </a:lvl1pPr>
      <a:lvl2pPr marL="449519" algn="l" defTabSz="899038" rtl="0" eaLnBrk="1" latinLnBrk="0" hangingPunct="1">
        <a:defRPr sz="1770" kern="1200">
          <a:solidFill>
            <a:schemeClr val="tx1"/>
          </a:solidFill>
          <a:latin typeface="+mn-lt"/>
          <a:ea typeface="+mn-ea"/>
          <a:cs typeface="+mn-cs"/>
        </a:defRPr>
      </a:lvl2pPr>
      <a:lvl3pPr marL="899038" algn="l" defTabSz="899038" rtl="0" eaLnBrk="1" latinLnBrk="0" hangingPunct="1">
        <a:defRPr sz="1770" kern="1200">
          <a:solidFill>
            <a:schemeClr val="tx1"/>
          </a:solidFill>
          <a:latin typeface="+mn-lt"/>
          <a:ea typeface="+mn-ea"/>
          <a:cs typeface="+mn-cs"/>
        </a:defRPr>
      </a:lvl3pPr>
      <a:lvl4pPr marL="1348557" algn="l" defTabSz="899038" rtl="0" eaLnBrk="1" latinLnBrk="0" hangingPunct="1">
        <a:defRPr sz="1770" kern="1200">
          <a:solidFill>
            <a:schemeClr val="tx1"/>
          </a:solidFill>
          <a:latin typeface="+mn-lt"/>
          <a:ea typeface="+mn-ea"/>
          <a:cs typeface="+mn-cs"/>
        </a:defRPr>
      </a:lvl4pPr>
      <a:lvl5pPr marL="1798076" algn="l" defTabSz="899038" rtl="0" eaLnBrk="1" latinLnBrk="0" hangingPunct="1">
        <a:defRPr sz="1770" kern="1200">
          <a:solidFill>
            <a:schemeClr val="tx1"/>
          </a:solidFill>
          <a:latin typeface="+mn-lt"/>
          <a:ea typeface="+mn-ea"/>
          <a:cs typeface="+mn-cs"/>
        </a:defRPr>
      </a:lvl5pPr>
      <a:lvl6pPr marL="2247595" algn="l" defTabSz="899038" rtl="0" eaLnBrk="1" latinLnBrk="0" hangingPunct="1">
        <a:defRPr sz="1770" kern="1200">
          <a:solidFill>
            <a:schemeClr val="tx1"/>
          </a:solidFill>
          <a:latin typeface="+mn-lt"/>
          <a:ea typeface="+mn-ea"/>
          <a:cs typeface="+mn-cs"/>
        </a:defRPr>
      </a:lvl6pPr>
      <a:lvl7pPr marL="2697114" algn="l" defTabSz="899038" rtl="0" eaLnBrk="1" latinLnBrk="0" hangingPunct="1">
        <a:defRPr sz="1770" kern="1200">
          <a:solidFill>
            <a:schemeClr val="tx1"/>
          </a:solidFill>
          <a:latin typeface="+mn-lt"/>
          <a:ea typeface="+mn-ea"/>
          <a:cs typeface="+mn-cs"/>
        </a:defRPr>
      </a:lvl7pPr>
      <a:lvl8pPr marL="3146633" algn="l" defTabSz="899038" rtl="0" eaLnBrk="1" latinLnBrk="0" hangingPunct="1">
        <a:defRPr sz="1770" kern="1200">
          <a:solidFill>
            <a:schemeClr val="tx1"/>
          </a:solidFill>
          <a:latin typeface="+mn-lt"/>
          <a:ea typeface="+mn-ea"/>
          <a:cs typeface="+mn-cs"/>
        </a:defRPr>
      </a:lvl8pPr>
      <a:lvl9pPr marL="3596152" algn="l" defTabSz="899038" rtl="0" eaLnBrk="1" latinLnBrk="0" hangingPunct="1">
        <a:defRPr sz="17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fi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11.xml"/><Relationship Id="rId7"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gif"/><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gif"/><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7.jfif"/><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69.jfif"/><Relationship Id="rId4" Type="http://schemas.openxmlformats.org/officeDocument/2006/relationships/image" Target="../media/image68.jfif"/></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jfif"/><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70B7D-135A-027A-6794-4832EFA44D07}"/>
              </a:ext>
            </a:extLst>
          </p:cNvPr>
          <p:cNvSpPr>
            <a:spLocks noGrp="1"/>
          </p:cNvSpPr>
          <p:nvPr>
            <p:ph type="ctrTitle"/>
          </p:nvPr>
        </p:nvSpPr>
        <p:spPr>
          <a:xfrm>
            <a:off x="1800365" y="3081819"/>
            <a:ext cx="8583650" cy="1682506"/>
          </a:xfrm>
        </p:spPr>
        <p:txBody>
          <a:bodyPr>
            <a:normAutofit/>
          </a:bodyPr>
          <a:lstStyle/>
          <a:p>
            <a:pPr defTabSz="850392">
              <a:lnSpc>
                <a:spcPct val="90000"/>
              </a:lnSpc>
            </a:pPr>
            <a:r>
              <a:rPr lang="en-US" sz="5673" b="1" i="1" kern="1200" spc="140" baseline="0">
                <a:solidFill>
                  <a:schemeClr val="bg2"/>
                </a:solidFill>
                <a:effectLst>
                  <a:outerShdw blurRad="38100" dist="38100" dir="2700000" algn="tl">
                    <a:srgbClr val="000000">
                      <a:alpha val="43137"/>
                    </a:srgbClr>
                  </a:outerShdw>
                </a:effectLst>
              </a:rPr>
              <a:t>Discover Rotary Event</a:t>
            </a:r>
            <a:endParaRPr lang="en-US" sz="6100" b="1" i="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B240419B-EF05-855F-F5D0-FAD6951E2239}"/>
              </a:ext>
            </a:extLst>
          </p:cNvPr>
          <p:cNvSpPr>
            <a:spLocks noGrp="1"/>
          </p:cNvSpPr>
          <p:nvPr>
            <p:ph type="subTitle" idx="1"/>
          </p:nvPr>
        </p:nvSpPr>
        <p:spPr>
          <a:xfrm>
            <a:off x="1800365" y="4682337"/>
            <a:ext cx="8583649" cy="821818"/>
          </a:xfrm>
        </p:spPr>
        <p:txBody>
          <a:bodyPr>
            <a:normAutofit/>
          </a:bodyPr>
          <a:lstStyle/>
          <a:p>
            <a:pPr defTabSz="850392">
              <a:spcBef>
                <a:spcPts val="1116"/>
              </a:spcBef>
              <a:spcAft>
                <a:spcPts val="186"/>
              </a:spcAft>
            </a:pPr>
            <a:r>
              <a:rPr lang="en-US" sz="1860" kern="1200">
                <a:solidFill>
                  <a:schemeClr val="accent1">
                    <a:lumMod val="75000"/>
                  </a:schemeClr>
                </a:solidFill>
                <a:latin typeface="+mn-lt"/>
                <a:ea typeface="+mn-ea"/>
                <a:cs typeface="+mn-cs"/>
              </a:rPr>
              <a:t>(</a:t>
            </a:r>
            <a:r>
              <a:rPr lang="en-US" sz="1860" kern="1200">
                <a:solidFill>
                  <a:srgbClr val="FFFF00"/>
                </a:solidFill>
                <a:latin typeface="+mn-lt"/>
                <a:ea typeface="+mn-ea"/>
                <a:cs typeface="+mn-cs"/>
              </a:rPr>
              <a:t>insert club name (s) here) </a:t>
            </a:r>
            <a:endParaRPr lang="en-US" dirty="0">
              <a:solidFill>
                <a:srgbClr val="FFFF00"/>
              </a:solidFill>
            </a:endParaRPr>
          </a:p>
        </p:txBody>
      </p:sp>
      <p:pic>
        <p:nvPicPr>
          <p:cNvPr id="1029" name="Picture 1028" descr="Logo&#10;&#10;Description automatically generated">
            <a:extLst>
              <a:ext uri="{FF2B5EF4-FFF2-40B4-BE49-F238E27FC236}">
                <a16:creationId xmlns:a16="http://schemas.microsoft.com/office/drawing/2014/main" id="{37251F89-23FF-AA36-AC4D-1F188C1F2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618" y="969264"/>
            <a:ext cx="5604387" cy="1965665"/>
          </a:xfrm>
          <a:prstGeom prst="rect">
            <a:avLst/>
          </a:prstGeom>
        </p:spPr>
      </p:pic>
    </p:spTree>
    <p:extLst>
      <p:ext uri="{BB962C8B-B14F-4D97-AF65-F5344CB8AC3E}">
        <p14:creationId xmlns:p14="http://schemas.microsoft.com/office/powerpoint/2010/main" val="3031505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hild, little, young&#10;&#10;Description automatically generated">
            <a:extLst>
              <a:ext uri="{FF2B5EF4-FFF2-40B4-BE49-F238E27FC236}">
                <a16:creationId xmlns:a16="http://schemas.microsoft.com/office/drawing/2014/main" id="{32815CAB-6FE9-46B5-882D-C24881B4A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454" y="1036232"/>
            <a:ext cx="4976957" cy="2853489"/>
          </a:xfrm>
          <a:prstGeom prst="rect">
            <a:avLst/>
          </a:prstGeom>
        </p:spPr>
      </p:pic>
      <p:pic>
        <p:nvPicPr>
          <p:cNvPr id="10" name="Picture 9" descr="A picture containing text, outdoor, person&#10;&#10;Description automatically generated">
            <a:extLst>
              <a:ext uri="{FF2B5EF4-FFF2-40B4-BE49-F238E27FC236}">
                <a16:creationId xmlns:a16="http://schemas.microsoft.com/office/drawing/2014/main" id="{5D9BE42F-6610-4996-AB05-107F4926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137" y="1036233"/>
            <a:ext cx="4036318" cy="2853489"/>
          </a:xfrm>
          <a:prstGeom prst="rect">
            <a:avLst/>
          </a:prstGeom>
        </p:spPr>
      </p:pic>
      <p:pic>
        <p:nvPicPr>
          <p:cNvPr id="13" name="Picture 12" descr="Medium shot of kids looking at a paper&#10;&#10;Description automatically generated with medium confidence">
            <a:extLst>
              <a:ext uri="{FF2B5EF4-FFF2-40B4-BE49-F238E27FC236}">
                <a16:creationId xmlns:a16="http://schemas.microsoft.com/office/drawing/2014/main" id="{A579BD0B-CC00-4A75-83B6-7D705A83C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5437" y="3889721"/>
            <a:ext cx="3849119" cy="2566080"/>
          </a:xfrm>
          <a:prstGeom prst="rect">
            <a:avLst/>
          </a:prstGeom>
        </p:spPr>
      </p:pic>
      <p:pic>
        <p:nvPicPr>
          <p:cNvPr id="15" name="Picture 14" descr="A group of women smiling&#10;&#10;Description automatically generated with medium confidence">
            <a:extLst>
              <a:ext uri="{FF2B5EF4-FFF2-40B4-BE49-F238E27FC236}">
                <a16:creationId xmlns:a16="http://schemas.microsoft.com/office/drawing/2014/main" id="{71308DB2-709D-42CD-A709-32078C932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6001" y="3889721"/>
            <a:ext cx="3759435" cy="2552582"/>
          </a:xfrm>
          <a:prstGeom prst="rect">
            <a:avLst/>
          </a:prstGeom>
        </p:spPr>
      </p:pic>
      <p:sp>
        <p:nvSpPr>
          <p:cNvPr id="16" name="TextBox 15">
            <a:extLst>
              <a:ext uri="{FF2B5EF4-FFF2-40B4-BE49-F238E27FC236}">
                <a16:creationId xmlns:a16="http://schemas.microsoft.com/office/drawing/2014/main" id="{7696ADE8-7C2B-4BB4-8B15-DA836D66E60F}"/>
              </a:ext>
            </a:extLst>
          </p:cNvPr>
          <p:cNvSpPr txBox="1"/>
          <p:nvPr/>
        </p:nvSpPr>
        <p:spPr>
          <a:xfrm>
            <a:off x="2277560" y="264565"/>
            <a:ext cx="7636881" cy="514445"/>
          </a:xfrm>
          <a:prstGeom prst="rect">
            <a:avLst/>
          </a:prstGeom>
          <a:noFill/>
        </p:spPr>
        <p:txBody>
          <a:bodyPr wrap="square" rtlCol="0">
            <a:spAutoFit/>
          </a:bodyPr>
          <a:lstStyle/>
          <a:p>
            <a:pPr algn="ctr"/>
            <a:r>
              <a:rPr lang="en-US" sz="2753" dirty="0">
                <a:solidFill>
                  <a:schemeClr val="bg1"/>
                </a:solidFill>
              </a:rPr>
              <a:t>$4 billion spent on life-changing projects</a:t>
            </a:r>
          </a:p>
        </p:txBody>
      </p:sp>
    </p:spTree>
    <p:extLst>
      <p:ext uri="{BB962C8B-B14F-4D97-AF65-F5344CB8AC3E}">
        <p14:creationId xmlns:p14="http://schemas.microsoft.com/office/powerpoint/2010/main" val="155119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ADF1-DC38-48D1-92D1-F4742B4A6329}"/>
              </a:ext>
            </a:extLst>
          </p:cNvPr>
          <p:cNvSpPr txBox="1"/>
          <p:nvPr/>
        </p:nvSpPr>
        <p:spPr>
          <a:xfrm>
            <a:off x="6767820" y="754368"/>
            <a:ext cx="4453986" cy="574968"/>
          </a:xfrm>
          <a:prstGeom prst="rect">
            <a:avLst/>
          </a:prstGeom>
          <a:noFill/>
        </p:spPr>
        <p:txBody>
          <a:bodyPr wrap="square" rtlCol="0">
            <a:spAutoFit/>
          </a:bodyPr>
          <a:lstStyle/>
          <a:p>
            <a:r>
              <a:rPr lang="en-US" sz="3146" dirty="0">
                <a:solidFill>
                  <a:srgbClr val="FFFF00"/>
                </a:solidFill>
              </a:rPr>
              <a:t>Seven Areas Of Focus</a:t>
            </a:r>
          </a:p>
        </p:txBody>
      </p:sp>
      <p:sp>
        <p:nvSpPr>
          <p:cNvPr id="9" name="TextBox 8">
            <a:extLst>
              <a:ext uri="{FF2B5EF4-FFF2-40B4-BE49-F238E27FC236}">
                <a16:creationId xmlns:a16="http://schemas.microsoft.com/office/drawing/2014/main" id="{B4220264-A5BD-4D0A-9CF4-C3F7319499D4}"/>
              </a:ext>
            </a:extLst>
          </p:cNvPr>
          <p:cNvSpPr txBox="1"/>
          <p:nvPr/>
        </p:nvSpPr>
        <p:spPr>
          <a:xfrm>
            <a:off x="6767820" y="1491695"/>
            <a:ext cx="4280328" cy="4510337"/>
          </a:xfrm>
          <a:prstGeom prst="rect">
            <a:avLst/>
          </a:prstGeom>
          <a:noFill/>
        </p:spPr>
        <p:txBody>
          <a:bodyPr wrap="square" rtlCol="0">
            <a:spAutoFit/>
          </a:bodyPr>
          <a:lstStyle/>
          <a:p>
            <a:r>
              <a:rPr lang="en-US" sz="2360" dirty="0">
                <a:solidFill>
                  <a:schemeClr val="bg1"/>
                </a:solidFill>
              </a:rPr>
              <a:t>Peace &amp; Conflict Prevention</a:t>
            </a:r>
          </a:p>
          <a:p>
            <a:endParaRPr lang="en-US" sz="983" dirty="0">
              <a:solidFill>
                <a:schemeClr val="bg1"/>
              </a:solidFill>
            </a:endParaRPr>
          </a:p>
          <a:p>
            <a:r>
              <a:rPr lang="en-US" sz="2360" dirty="0">
                <a:solidFill>
                  <a:schemeClr val="bg1"/>
                </a:solidFill>
              </a:rPr>
              <a:t>Education &amp; Literacy</a:t>
            </a:r>
          </a:p>
          <a:p>
            <a:endParaRPr lang="en-US" sz="983" dirty="0">
              <a:solidFill>
                <a:schemeClr val="bg1"/>
              </a:solidFill>
            </a:endParaRPr>
          </a:p>
          <a:p>
            <a:r>
              <a:rPr lang="en-US" sz="2360" dirty="0">
                <a:solidFill>
                  <a:schemeClr val="bg1"/>
                </a:solidFill>
              </a:rPr>
              <a:t>Disease Prevention &amp; Treatment</a:t>
            </a:r>
          </a:p>
          <a:p>
            <a:endParaRPr lang="en-US" sz="983" dirty="0">
              <a:solidFill>
                <a:schemeClr val="bg1"/>
              </a:solidFill>
            </a:endParaRPr>
          </a:p>
          <a:p>
            <a:r>
              <a:rPr lang="en-US" sz="2360" dirty="0">
                <a:solidFill>
                  <a:schemeClr val="bg1"/>
                </a:solidFill>
              </a:rPr>
              <a:t>Water Sanitation &amp; Hygiene</a:t>
            </a:r>
          </a:p>
          <a:p>
            <a:endParaRPr lang="en-US" sz="983" dirty="0">
              <a:solidFill>
                <a:schemeClr val="bg1"/>
              </a:solidFill>
            </a:endParaRPr>
          </a:p>
          <a:p>
            <a:r>
              <a:rPr lang="en-US" sz="2360" dirty="0">
                <a:solidFill>
                  <a:schemeClr val="bg1"/>
                </a:solidFill>
              </a:rPr>
              <a:t>Community Economic Development</a:t>
            </a:r>
          </a:p>
          <a:p>
            <a:endParaRPr lang="en-US" sz="983" dirty="0">
              <a:solidFill>
                <a:schemeClr val="bg1"/>
              </a:solidFill>
            </a:endParaRPr>
          </a:p>
          <a:p>
            <a:r>
              <a:rPr lang="en-US" sz="2360" dirty="0">
                <a:solidFill>
                  <a:schemeClr val="bg1"/>
                </a:solidFill>
              </a:rPr>
              <a:t>Maternal &amp; Child Health</a:t>
            </a:r>
          </a:p>
          <a:p>
            <a:endParaRPr lang="en-US" sz="983" dirty="0">
              <a:solidFill>
                <a:schemeClr val="bg1"/>
              </a:solidFill>
            </a:endParaRPr>
          </a:p>
          <a:p>
            <a:r>
              <a:rPr lang="en-US" sz="2360" dirty="0">
                <a:solidFill>
                  <a:schemeClr val="bg1"/>
                </a:solidFill>
              </a:rPr>
              <a:t>Supporting The Environment</a:t>
            </a:r>
          </a:p>
          <a:p>
            <a:endParaRPr lang="en-US" sz="1966" dirty="0">
              <a:solidFill>
                <a:schemeClr val="bg1"/>
              </a:solidFill>
            </a:endParaRPr>
          </a:p>
          <a:p>
            <a:endParaRPr lang="en-US" sz="1966" dirty="0">
              <a:solidFill>
                <a:schemeClr val="bg1"/>
              </a:solidFill>
            </a:endParaRPr>
          </a:p>
        </p:txBody>
      </p:sp>
      <p:pic>
        <p:nvPicPr>
          <p:cNvPr id="2" name="Picture 1">
            <a:extLst>
              <a:ext uri="{FF2B5EF4-FFF2-40B4-BE49-F238E27FC236}">
                <a16:creationId xmlns:a16="http://schemas.microsoft.com/office/drawing/2014/main" id="{0DF27C8B-DCA8-7313-E082-AA8B439DB2E7}"/>
              </a:ext>
            </a:extLst>
          </p:cNvPr>
          <p:cNvPicPr>
            <a:picLocks noChangeAspect="1"/>
          </p:cNvPicPr>
          <p:nvPr/>
        </p:nvPicPr>
        <p:blipFill>
          <a:blip r:embed="rId3"/>
          <a:stretch>
            <a:fillRect/>
          </a:stretch>
        </p:blipFill>
        <p:spPr>
          <a:xfrm>
            <a:off x="7559327" y="5444615"/>
            <a:ext cx="2442333" cy="919332"/>
          </a:xfrm>
          <a:prstGeom prst="rect">
            <a:avLst/>
          </a:prstGeom>
          <a:solidFill>
            <a:sysClr val="window" lastClr="FFFFFF"/>
          </a:solidFill>
        </p:spPr>
      </p:pic>
      <p:pic>
        <p:nvPicPr>
          <p:cNvPr id="6" name="Picture 5" descr="A circle with icons and text&#10;&#10;Description automatically generated with medium confidence">
            <a:extLst>
              <a:ext uri="{FF2B5EF4-FFF2-40B4-BE49-F238E27FC236}">
                <a16:creationId xmlns:a16="http://schemas.microsoft.com/office/drawing/2014/main" id="{1FA0187E-3E97-F9D3-3D11-118E14070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23" y="291549"/>
            <a:ext cx="6635298" cy="6072398"/>
          </a:xfrm>
          <a:prstGeom prst="rect">
            <a:avLst/>
          </a:prstGeom>
        </p:spPr>
      </p:pic>
    </p:spTree>
    <p:extLst>
      <p:ext uri="{BB962C8B-B14F-4D97-AF65-F5344CB8AC3E}">
        <p14:creationId xmlns:p14="http://schemas.microsoft.com/office/powerpoint/2010/main" val="3004980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753D8334-0AE4-4865-A91A-AEFC437A8515}"/>
              </a:ext>
            </a:extLst>
          </p:cNvPr>
          <p:cNvSpPr>
            <a:spLocks/>
          </p:cNvSpPr>
          <p:nvPr/>
        </p:nvSpPr>
        <p:spPr>
          <a:xfrm>
            <a:off x="-1906293" y="893"/>
            <a:ext cx="5285232" cy="6857107"/>
          </a:xfrm>
          <a:custGeom>
            <a:avLst/>
            <a:gdLst>
              <a:gd name="connsiteX0" fmla="*/ 0 w 5285232"/>
              <a:gd name="connsiteY0" fmla="*/ 6857107 h 6857107"/>
              <a:gd name="connsiteX1" fmla="*/ 1321308 w 5285232"/>
              <a:gd name="connsiteY1" fmla="*/ 0 h 6857107"/>
              <a:gd name="connsiteX2" fmla="*/ 5285232 w 5285232"/>
              <a:gd name="connsiteY2" fmla="*/ 0 h 6857107"/>
              <a:gd name="connsiteX3" fmla="*/ 3963924 w 5285232"/>
              <a:gd name="connsiteY3" fmla="*/ 6857107 h 6857107"/>
              <a:gd name="connsiteX4" fmla="*/ 0 w 5285232"/>
              <a:gd name="connsiteY4" fmla="*/ 6857107 h 6857107"/>
              <a:gd name="connsiteX0" fmla="*/ 0 w 5285232"/>
              <a:gd name="connsiteY0" fmla="*/ 6857107 h 6857107"/>
              <a:gd name="connsiteX1" fmla="*/ 1321308 w 5285232"/>
              <a:gd name="connsiteY1" fmla="*/ 0 h 6857107"/>
              <a:gd name="connsiteX2" fmla="*/ 5285232 w 5285232"/>
              <a:gd name="connsiteY2" fmla="*/ 0 h 6857107"/>
              <a:gd name="connsiteX3" fmla="*/ 4106428 w 5285232"/>
              <a:gd name="connsiteY3" fmla="*/ 6857107 h 6857107"/>
              <a:gd name="connsiteX4" fmla="*/ 0 w 5285232"/>
              <a:gd name="connsiteY4" fmla="*/ 6857107 h 685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6857107">
                <a:moveTo>
                  <a:pt x="0" y="6857107"/>
                </a:moveTo>
                <a:lnTo>
                  <a:pt x="1321308" y="0"/>
                </a:lnTo>
                <a:lnTo>
                  <a:pt x="5285232" y="0"/>
                </a:lnTo>
                <a:lnTo>
                  <a:pt x="4106428" y="6857107"/>
                </a:lnTo>
                <a:lnTo>
                  <a:pt x="0" y="6857107"/>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sp>
        <p:nvSpPr>
          <p:cNvPr id="15" name="Parallelogram 14">
            <a:extLst>
              <a:ext uri="{FF2B5EF4-FFF2-40B4-BE49-F238E27FC236}">
                <a16:creationId xmlns:a16="http://schemas.microsoft.com/office/drawing/2014/main" id="{DFFDB826-5103-0670-7BAA-A8BC79821230}"/>
              </a:ext>
            </a:extLst>
          </p:cNvPr>
          <p:cNvSpPr/>
          <p:nvPr/>
        </p:nvSpPr>
        <p:spPr>
          <a:xfrm>
            <a:off x="2197564" y="893"/>
            <a:ext cx="4681105" cy="6857107"/>
          </a:xfrm>
          <a:prstGeom prst="parallelogram">
            <a:avLst/>
          </a:prstGeom>
          <a:blipFill dpi="0" rotWithShape="1">
            <a:blip r:embed="rId5" cstate="screen">
              <a:extLst>
                <a:ext uri="{28A0092B-C50C-407E-A947-70E740481C1C}">
                  <a14:useLocalDpi xmlns:a14="http://schemas.microsoft.com/office/drawing/2010/main"/>
                </a:ext>
              </a:extLst>
            </a:blip>
            <a:srcRect/>
            <a:stretch>
              <a:fillRect b="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sp>
        <p:nvSpPr>
          <p:cNvPr id="4" name="Parallelogram 3">
            <a:extLst>
              <a:ext uri="{FF2B5EF4-FFF2-40B4-BE49-F238E27FC236}">
                <a16:creationId xmlns:a16="http://schemas.microsoft.com/office/drawing/2014/main" id="{00B4E878-F7F3-AD32-46B4-EDB06DE22E2B}"/>
              </a:ext>
            </a:extLst>
          </p:cNvPr>
          <p:cNvSpPr/>
          <p:nvPr/>
        </p:nvSpPr>
        <p:spPr>
          <a:xfrm>
            <a:off x="5658771" y="447"/>
            <a:ext cx="4653690" cy="6857107"/>
          </a:xfrm>
          <a:prstGeom prst="parallelogram">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sp>
        <p:nvSpPr>
          <p:cNvPr id="5" name="Parallelogram 4">
            <a:extLst>
              <a:ext uri="{FF2B5EF4-FFF2-40B4-BE49-F238E27FC236}">
                <a16:creationId xmlns:a16="http://schemas.microsoft.com/office/drawing/2014/main" id="{E441E090-F180-0C97-AB33-384F1764EE31}"/>
              </a:ext>
            </a:extLst>
          </p:cNvPr>
          <p:cNvSpPr/>
          <p:nvPr/>
        </p:nvSpPr>
        <p:spPr>
          <a:xfrm>
            <a:off x="8858754" y="447"/>
            <a:ext cx="4653690" cy="6857107"/>
          </a:xfrm>
          <a:prstGeom prst="parallelogram">
            <a:avLst/>
          </a:prstGeom>
          <a:blipFill dpi="0" rotWithShape="1">
            <a:blip r:embed="rId7" cstate="screen">
              <a:extLst>
                <a:ext uri="{28A0092B-C50C-407E-A947-70E740481C1C}">
                  <a14:useLocalDpi xmlns:a14="http://schemas.microsoft.com/office/drawing/2010/main"/>
                </a:ext>
              </a:extLst>
            </a:blip>
            <a:srcRect/>
            <a:stretch>
              <a:fillRect r="101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solidFill>
                <a:schemeClr val="bg1"/>
              </a:solidFill>
            </a:endParaRPr>
          </a:p>
        </p:txBody>
      </p:sp>
      <p:pic>
        <p:nvPicPr>
          <p:cNvPr id="6" name="Picture 5">
            <a:extLst>
              <a:ext uri="{FF2B5EF4-FFF2-40B4-BE49-F238E27FC236}">
                <a16:creationId xmlns:a16="http://schemas.microsoft.com/office/drawing/2014/main" id="{948BEEA7-71C9-05D5-417A-59F37F8132B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5290" t="4387" r="-11881" b="4752"/>
          <a:stretch/>
        </p:blipFill>
        <p:spPr>
          <a:xfrm rot="1620000">
            <a:off x="-2690210" y="-904223"/>
            <a:ext cx="14360552" cy="11562826"/>
          </a:xfrm>
          <a:prstGeom prst="rect">
            <a:avLst/>
          </a:prstGeom>
        </p:spPr>
      </p:pic>
      <p:sp>
        <p:nvSpPr>
          <p:cNvPr id="7" name="TextBox 6">
            <a:extLst>
              <a:ext uri="{FF2B5EF4-FFF2-40B4-BE49-F238E27FC236}">
                <a16:creationId xmlns:a16="http://schemas.microsoft.com/office/drawing/2014/main" id="{F888D3FD-AADD-B5F2-BF2A-71C0C89747C9}"/>
              </a:ext>
            </a:extLst>
          </p:cNvPr>
          <p:cNvSpPr txBox="1"/>
          <p:nvPr/>
        </p:nvSpPr>
        <p:spPr>
          <a:xfrm>
            <a:off x="154441" y="3553278"/>
            <a:ext cx="4757118" cy="1418915"/>
          </a:xfrm>
          <a:prstGeom prst="rect">
            <a:avLst/>
          </a:prstGeom>
          <a:noFill/>
        </p:spPr>
        <p:txBody>
          <a:bodyPr wrap="square" rtlCol="0">
            <a:spAutoFit/>
          </a:bodyPr>
          <a:lstStyle/>
          <a:p>
            <a:pPr>
              <a:lnSpc>
                <a:spcPts val="5099"/>
              </a:lnSpc>
            </a:pPr>
            <a:r>
              <a:rPr lang="en-US" sz="55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Rotary</a:t>
            </a:r>
          </a:p>
          <a:p>
            <a:pPr>
              <a:lnSpc>
                <a:spcPts val="5099"/>
              </a:lnSpc>
            </a:pPr>
            <a:r>
              <a:rPr lang="en-US" sz="55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Builds Peace</a:t>
            </a:r>
          </a:p>
        </p:txBody>
      </p:sp>
      <p:pic>
        <p:nvPicPr>
          <p:cNvPr id="8" name="Picture 7">
            <a:extLst>
              <a:ext uri="{FF2B5EF4-FFF2-40B4-BE49-F238E27FC236}">
                <a16:creationId xmlns:a16="http://schemas.microsoft.com/office/drawing/2014/main" id="{56887F75-B5A7-798D-747A-DE625925AED0}"/>
              </a:ext>
            </a:extLst>
          </p:cNvPr>
          <p:cNvPicPr>
            <a:picLocks noChangeAspect="1"/>
          </p:cNvPicPr>
          <p:nvPr/>
        </p:nvPicPr>
        <p:blipFill>
          <a:blip r:embed="rId9"/>
          <a:srcRect/>
          <a:stretch/>
        </p:blipFill>
        <p:spPr>
          <a:xfrm>
            <a:off x="284022" y="5895319"/>
            <a:ext cx="1588526" cy="604087"/>
          </a:xfrm>
          <a:prstGeom prst="rect">
            <a:avLst/>
          </a:prstGeom>
        </p:spPr>
      </p:pic>
      <p:sp>
        <p:nvSpPr>
          <p:cNvPr id="9" name="TextBox 8">
            <a:extLst>
              <a:ext uri="{FF2B5EF4-FFF2-40B4-BE49-F238E27FC236}">
                <a16:creationId xmlns:a16="http://schemas.microsoft.com/office/drawing/2014/main" id="{5BDFEA6F-3E09-8121-263D-639CC6B372E2}"/>
              </a:ext>
            </a:extLst>
          </p:cNvPr>
          <p:cNvSpPr txBox="1"/>
          <p:nvPr/>
        </p:nvSpPr>
        <p:spPr>
          <a:xfrm>
            <a:off x="206800" y="4972193"/>
            <a:ext cx="3708984" cy="692497"/>
          </a:xfrm>
          <a:prstGeom prst="rect">
            <a:avLst/>
          </a:prstGeom>
          <a:noFill/>
        </p:spPr>
        <p:txBody>
          <a:bodyPr wrap="square" rtlCol="0">
            <a:spAutoFit/>
          </a:bodyPr>
          <a:lstStyle/>
          <a:p>
            <a:r>
              <a:rPr lang="en-US" sz="13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Rotary believes that if concerned </a:t>
            </a:r>
            <a:r>
              <a:rPr lang="en-US" sz="130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citizens </a:t>
            </a:r>
            <a:br>
              <a:rPr lang="en-US" sz="130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br>
            <a:r>
              <a:rPr lang="en-US" sz="130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work </a:t>
            </a:r>
            <a:r>
              <a:rPr lang="en-US" sz="13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together to create peace locally</a:t>
            </a:r>
            <a:r>
              <a:rPr lang="en-US" sz="130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 </a:t>
            </a:r>
            <a:br>
              <a:rPr lang="en-US" sz="130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br>
            <a:r>
              <a:rPr lang="en-US" sz="130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we </a:t>
            </a:r>
            <a:r>
              <a:rPr lang="en-US" sz="1300" dirty="0">
                <a:solidFill>
                  <a:srgbClr val="0070C0"/>
                </a:solidFill>
                <a:latin typeface="Open Sans Light" panose="020B0306030504020204" pitchFamily="34" charset="0"/>
                <a:ea typeface="Open Sans Light" panose="020B0306030504020204" pitchFamily="34" charset="0"/>
                <a:cs typeface="Open Sans Light" panose="020B0306030504020204" pitchFamily="34" charset="0"/>
              </a:rPr>
              <a:t>can create lasting change globally.</a:t>
            </a:r>
          </a:p>
        </p:txBody>
      </p:sp>
      <p:pic>
        <p:nvPicPr>
          <p:cNvPr id="3" name="Picture 2" descr="A logo with a bird and a branch in the middle&#10;&#10;Description automatically generated">
            <a:extLst>
              <a:ext uri="{FF2B5EF4-FFF2-40B4-BE49-F238E27FC236}">
                <a16:creationId xmlns:a16="http://schemas.microsoft.com/office/drawing/2014/main" id="{753AD8DC-C12C-6D1D-9B77-D4351E7828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564" y="1525774"/>
            <a:ext cx="2986229" cy="2136146"/>
          </a:xfrm>
          <a:prstGeom prst="rect">
            <a:avLst/>
          </a:prstGeom>
        </p:spPr>
      </p:pic>
    </p:spTree>
    <p:custDataLst>
      <p:tags r:id="rId1"/>
    </p:custDataLst>
    <p:extLst>
      <p:ext uri="{BB962C8B-B14F-4D97-AF65-F5344CB8AC3E}">
        <p14:creationId xmlns:p14="http://schemas.microsoft.com/office/powerpoint/2010/main" val="732968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1+#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4000"/>
                            </p:stCondLst>
                            <p:childTnLst>
                              <p:par>
                                <p:cTn id="20" presetID="2" presetClass="entr" presetSubtype="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1+#ppt_w/2"/>
                                          </p:val>
                                        </p:tav>
                                        <p:tav tm="100000">
                                          <p:val>
                                            <p:strVal val="#ppt_x"/>
                                          </p:val>
                                        </p:tav>
                                      </p:tavLst>
                                    </p:anim>
                                    <p:anim calcmode="lin" valueType="num">
                                      <p:cBhvr additive="base">
                                        <p:cTn id="2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2452-C635-9AF5-DE09-FAB4A7E318B5}"/>
              </a:ext>
            </a:extLst>
          </p:cNvPr>
          <p:cNvSpPr>
            <a:spLocks noGrp="1"/>
          </p:cNvSpPr>
          <p:nvPr>
            <p:ph type="title"/>
          </p:nvPr>
        </p:nvSpPr>
        <p:spPr>
          <a:xfrm>
            <a:off x="1295400" y="558924"/>
            <a:ext cx="4151304" cy="1325563"/>
          </a:xfrm>
        </p:spPr>
        <p:txBody>
          <a:bodyPr vert="horz" lIns="91440" tIns="45720" rIns="91440" bIns="45720" rtlCol="0" anchor="b">
            <a:normAutofit/>
          </a:bodyPr>
          <a:lstStyle/>
          <a:p>
            <a:pPr algn="l" eaLnBrk="1" hangingPunct="1">
              <a:lnSpc>
                <a:spcPct val="90000"/>
              </a:lnSpc>
            </a:pPr>
            <a:r>
              <a:rPr lang="en-US" sz="4400" b="1" kern="1200" dirty="0">
                <a:solidFill>
                  <a:srgbClr val="FFFF00"/>
                </a:solidFill>
              </a:rPr>
              <a:t>Education and Literacy</a:t>
            </a:r>
          </a:p>
        </p:txBody>
      </p:sp>
      <p:sp>
        <p:nvSpPr>
          <p:cNvPr id="4" name="TextBox 3">
            <a:extLst>
              <a:ext uri="{FF2B5EF4-FFF2-40B4-BE49-F238E27FC236}">
                <a16:creationId xmlns:a16="http://schemas.microsoft.com/office/drawing/2014/main" id="{3205DBE8-554C-FF0A-D7F9-3C9E914681A8}"/>
              </a:ext>
            </a:extLst>
          </p:cNvPr>
          <p:cNvSpPr txBox="1"/>
          <p:nvPr/>
        </p:nvSpPr>
        <p:spPr>
          <a:xfrm>
            <a:off x="1295400" y="2288833"/>
            <a:ext cx="4151304" cy="371157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b="0" i="0" dirty="0">
                <a:solidFill>
                  <a:schemeClr val="bg1"/>
                </a:solidFill>
                <a:effectLst/>
              </a:rPr>
              <a:t>More than 775 million people over the age of 15 are illiterate. That’s 17 percent of the world’s adult population. </a:t>
            </a:r>
          </a:p>
          <a:p>
            <a:pPr indent="-228600" defTabSz="914400">
              <a:lnSpc>
                <a:spcPct val="90000"/>
              </a:lnSpc>
              <a:spcAft>
                <a:spcPts val="600"/>
              </a:spcAft>
              <a:buFont typeface="Arial" panose="020B0604020202020204" pitchFamily="34" charset="0"/>
              <a:buChar char="•"/>
            </a:pPr>
            <a:endParaRPr lang="en-US" sz="2000" b="0" i="0" dirty="0">
              <a:solidFill>
                <a:schemeClr val="bg1"/>
              </a:solidFill>
              <a:effectLst/>
            </a:endParaRPr>
          </a:p>
          <a:p>
            <a:pPr indent="-228600" defTabSz="914400">
              <a:lnSpc>
                <a:spcPct val="90000"/>
              </a:lnSpc>
              <a:spcAft>
                <a:spcPts val="600"/>
              </a:spcAft>
              <a:buFont typeface="Arial" panose="020B0604020202020204" pitchFamily="34" charset="0"/>
              <a:buChar char="•"/>
            </a:pPr>
            <a:r>
              <a:rPr lang="en-US" sz="2000" b="0" i="0" dirty="0">
                <a:solidFill>
                  <a:schemeClr val="bg1"/>
                </a:solidFill>
                <a:effectLst/>
              </a:rPr>
              <a:t>Our goal is to strengthen the capacity of communities to support basic education and literacy, reduce gender disparity in education, and increase adult literacy. We support education for all children and literacy within children and adults.</a:t>
            </a:r>
          </a:p>
          <a:p>
            <a:pPr indent="-228600" defTabSz="914400">
              <a:lnSpc>
                <a:spcPct val="90000"/>
              </a:lnSpc>
              <a:spcAft>
                <a:spcPts val="600"/>
              </a:spcAft>
              <a:buFont typeface="Arial" panose="020B0604020202020204" pitchFamily="34" charset="0"/>
              <a:buChar char="•"/>
            </a:pPr>
            <a:endParaRPr lang="en-US" sz="2000" dirty="0">
              <a:solidFill>
                <a:schemeClr val="bg1"/>
              </a:solidFill>
            </a:endParaRPr>
          </a:p>
          <a:p>
            <a:pPr indent="-228600" defTabSz="914400">
              <a:lnSpc>
                <a:spcPct val="90000"/>
              </a:lnSpc>
              <a:spcAft>
                <a:spcPts val="600"/>
              </a:spcAft>
              <a:buFont typeface="Arial" panose="020B0604020202020204" pitchFamily="34" charset="0"/>
              <a:buChar char="•"/>
            </a:pPr>
            <a:endParaRPr lang="en-US" sz="2000" b="0" i="0" dirty="0">
              <a:solidFill>
                <a:schemeClr val="bg1"/>
              </a:solidFill>
              <a:effectLst/>
            </a:endParaRPr>
          </a:p>
          <a:p>
            <a:pPr indent="-228600" defTabSz="914400">
              <a:lnSpc>
                <a:spcPct val="90000"/>
              </a:lnSpc>
              <a:spcAft>
                <a:spcPts val="600"/>
              </a:spcAft>
              <a:buFont typeface="Arial" panose="020B0604020202020204" pitchFamily="34" charset="0"/>
              <a:buChar char="•"/>
            </a:pPr>
            <a:endParaRPr lang="en-US" sz="2000" dirty="0">
              <a:solidFill>
                <a:schemeClr val="bg1"/>
              </a:solidFill>
            </a:endParaRPr>
          </a:p>
          <a:p>
            <a:pPr indent="-228600" defTabSz="914400">
              <a:lnSpc>
                <a:spcPct val="90000"/>
              </a:lnSpc>
              <a:spcAft>
                <a:spcPts val="600"/>
              </a:spcAft>
              <a:buFont typeface="Arial" panose="020B0604020202020204" pitchFamily="34" charset="0"/>
              <a:buChar char="•"/>
            </a:pPr>
            <a:endParaRPr lang="en-US" sz="2000" b="0" i="0" dirty="0">
              <a:solidFill>
                <a:schemeClr val="bg1"/>
              </a:solidFill>
              <a:effectLst/>
            </a:endParaRPr>
          </a:p>
        </p:txBody>
      </p:sp>
      <p:pic>
        <p:nvPicPr>
          <p:cNvPr id="4102" name="Picture 6" descr="A teacher teaching a class&#10;&#10;Description automatically generated">
            <a:extLst>
              <a:ext uri="{FF2B5EF4-FFF2-40B4-BE49-F238E27FC236}">
                <a16:creationId xmlns:a16="http://schemas.microsoft.com/office/drawing/2014/main" id="{3102E1A6-E7CE-3BE7-1D11-2B1EBBBB5C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09653" y="1221706"/>
            <a:ext cx="2971800" cy="198367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 group of people in a room&#10;&#10;Description automatically generated">
            <a:extLst>
              <a:ext uri="{FF2B5EF4-FFF2-40B4-BE49-F238E27FC236}">
                <a16:creationId xmlns:a16="http://schemas.microsoft.com/office/drawing/2014/main" id="{A65E32CF-9995-BA9A-A143-E5747DB2F4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74645" y="1221706"/>
            <a:ext cx="2971800" cy="19836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 person wearing face masks and putting a backpack on a table&#10;&#10;Description automatically generated">
            <a:extLst>
              <a:ext uri="{FF2B5EF4-FFF2-40B4-BE49-F238E27FC236}">
                <a16:creationId xmlns:a16="http://schemas.microsoft.com/office/drawing/2014/main" id="{8E282CE5-89CA-DCA9-32B9-BF2BA3EBD61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09653" y="3411753"/>
            <a:ext cx="2971800" cy="1983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3ADF1458-BE72-676A-DA45-BA772861B2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4645" y="3411753"/>
            <a:ext cx="2971800" cy="1080654"/>
          </a:xfrm>
          <a:prstGeom prst="rect">
            <a:avLst/>
          </a:prstGeom>
        </p:spPr>
      </p:pic>
      <p:pic>
        <p:nvPicPr>
          <p:cNvPr id="6" name="Picture 5" descr="A logo of a book and a pencil&#10;&#10;Description automatically generated">
            <a:extLst>
              <a:ext uri="{FF2B5EF4-FFF2-40B4-BE49-F238E27FC236}">
                <a16:creationId xmlns:a16="http://schemas.microsoft.com/office/drawing/2014/main" id="{7FC8E498-85A1-3EB8-37C5-A4703C12AE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30" y="4537469"/>
            <a:ext cx="3348415" cy="1983676"/>
          </a:xfrm>
          <a:prstGeom prst="rect">
            <a:avLst/>
          </a:prstGeom>
        </p:spPr>
      </p:pic>
    </p:spTree>
    <p:extLst>
      <p:ext uri="{BB962C8B-B14F-4D97-AF65-F5344CB8AC3E}">
        <p14:creationId xmlns:p14="http://schemas.microsoft.com/office/powerpoint/2010/main" val="2095147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2452-C635-9AF5-DE09-FAB4A7E318B5}"/>
              </a:ext>
            </a:extLst>
          </p:cNvPr>
          <p:cNvSpPr>
            <a:spLocks noGrp="1"/>
          </p:cNvSpPr>
          <p:nvPr>
            <p:ph type="title"/>
          </p:nvPr>
        </p:nvSpPr>
        <p:spPr>
          <a:xfrm>
            <a:off x="1295400" y="669925"/>
            <a:ext cx="4800600" cy="1325563"/>
          </a:xfrm>
        </p:spPr>
        <p:txBody>
          <a:bodyPr vert="horz" lIns="91440" tIns="45720" rIns="91440" bIns="45720" rtlCol="0" anchor="b">
            <a:noAutofit/>
          </a:bodyPr>
          <a:lstStyle/>
          <a:p>
            <a:pPr algn="l" eaLnBrk="1" hangingPunct="1">
              <a:lnSpc>
                <a:spcPct val="90000"/>
              </a:lnSpc>
            </a:pPr>
            <a:r>
              <a:rPr lang="en-US" sz="4000" kern="1200" dirty="0">
                <a:solidFill>
                  <a:srgbClr val="FFFF00"/>
                </a:solidFill>
              </a:rPr>
              <a:t>Disease Prevention &amp; Treatment</a:t>
            </a:r>
            <a:br>
              <a:rPr lang="en-US" sz="4000" kern="1200" dirty="0"/>
            </a:br>
            <a:endParaRPr lang="en-US" sz="4000" b="1" kern="1200" dirty="0"/>
          </a:p>
        </p:txBody>
      </p:sp>
      <p:pic>
        <p:nvPicPr>
          <p:cNvPr id="5126" name="Picture 6">
            <a:extLst>
              <a:ext uri="{FF2B5EF4-FFF2-40B4-BE49-F238E27FC236}">
                <a16:creationId xmlns:a16="http://schemas.microsoft.com/office/drawing/2014/main" id="{F1C75EB0-CE81-82F2-5239-6C4AED2DD4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67579" y="8"/>
            <a:ext cx="3224420" cy="2152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05DBE8-554C-FF0A-D7F9-3C9E914681A8}"/>
              </a:ext>
            </a:extLst>
          </p:cNvPr>
          <p:cNvSpPr txBox="1"/>
          <p:nvPr/>
        </p:nvSpPr>
        <p:spPr>
          <a:xfrm>
            <a:off x="1295400" y="1716259"/>
            <a:ext cx="4800600" cy="3671667"/>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b="0" i="0" dirty="0">
                <a:solidFill>
                  <a:schemeClr val="bg1"/>
                </a:solidFill>
                <a:effectLst/>
              </a:rPr>
              <a:t>We believe good health care is everyone’s right. Yet 400 million people in the world can’t afford or don’t have access to basic health care.</a:t>
            </a:r>
          </a:p>
          <a:p>
            <a:pPr indent="-228600" defTabSz="914400">
              <a:lnSpc>
                <a:spcPct val="90000"/>
              </a:lnSpc>
              <a:spcAft>
                <a:spcPts val="600"/>
              </a:spcAft>
              <a:buFont typeface="Arial" panose="020B0604020202020204" pitchFamily="34" charset="0"/>
              <a:buChar char="•"/>
            </a:pPr>
            <a:endParaRPr lang="en-US" sz="2000" b="0" i="0" dirty="0">
              <a:solidFill>
                <a:schemeClr val="bg1"/>
              </a:solidFill>
              <a:effectLst/>
            </a:endParaRPr>
          </a:p>
          <a:p>
            <a:pPr indent="-228600" defTabSz="914400">
              <a:lnSpc>
                <a:spcPct val="90000"/>
              </a:lnSpc>
              <a:spcAft>
                <a:spcPts val="600"/>
              </a:spcAft>
              <a:buFont typeface="Arial" panose="020B0604020202020204" pitchFamily="34" charset="0"/>
              <a:buChar char="•"/>
            </a:pPr>
            <a:r>
              <a:rPr lang="en-US" sz="2000" b="0" i="0" dirty="0">
                <a:solidFill>
                  <a:schemeClr val="bg1"/>
                </a:solidFill>
                <a:effectLst/>
              </a:rPr>
              <a:t>Our members combat diseases like malaria, HIV/AIDS, Alzheimer’s, multiple sclerosis, diabetes, and polio. Prevention is important, which is why we also focus on health education and bringing people routine hearing, vision, and dental care.</a:t>
            </a:r>
            <a:endParaRPr lang="en-US" sz="2000" dirty="0">
              <a:solidFill>
                <a:schemeClr val="bg1"/>
              </a:solidFill>
            </a:endParaRPr>
          </a:p>
          <a:p>
            <a:pPr indent="-228600" defTabSz="914400">
              <a:lnSpc>
                <a:spcPct val="90000"/>
              </a:lnSpc>
              <a:spcAft>
                <a:spcPts val="600"/>
              </a:spcAft>
              <a:buFont typeface="Arial" panose="020B0604020202020204" pitchFamily="34" charset="0"/>
              <a:buChar char="•"/>
            </a:pPr>
            <a:endParaRPr lang="en-US" sz="2000" b="0" i="0" dirty="0">
              <a:solidFill>
                <a:schemeClr val="bg1"/>
              </a:solidFill>
              <a:effectLst/>
            </a:endParaRPr>
          </a:p>
        </p:txBody>
      </p:sp>
      <p:pic>
        <p:nvPicPr>
          <p:cNvPr id="5" name="Picture 4" descr="Logo&#10;&#10;Description automatically generated">
            <a:extLst>
              <a:ext uri="{FF2B5EF4-FFF2-40B4-BE49-F238E27FC236}">
                <a16:creationId xmlns:a16="http://schemas.microsoft.com/office/drawing/2014/main" id="{3ADF1458-BE72-676A-DA45-BA772861B2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127" y="5204311"/>
            <a:ext cx="3416230" cy="1027043"/>
          </a:xfrm>
          <a:prstGeom prst="rect">
            <a:avLst/>
          </a:prstGeom>
        </p:spPr>
      </p:pic>
      <p:pic>
        <p:nvPicPr>
          <p:cNvPr id="5122" name="Picture 2">
            <a:extLst>
              <a:ext uri="{FF2B5EF4-FFF2-40B4-BE49-F238E27FC236}">
                <a16:creationId xmlns:a16="http://schemas.microsoft.com/office/drawing/2014/main" id="{1EF65BDC-1844-949B-ABFD-8720F1E439F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75759" y="4577666"/>
            <a:ext cx="3416230" cy="2280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tethoscope and heart in a circle&#10;&#10;Description automatically generated">
            <a:extLst>
              <a:ext uri="{FF2B5EF4-FFF2-40B4-BE49-F238E27FC236}">
                <a16:creationId xmlns:a16="http://schemas.microsoft.com/office/drawing/2014/main" id="{BEA6CAF1-A410-1720-F681-EEAAB223A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294" y="1938756"/>
            <a:ext cx="3530990" cy="2667147"/>
          </a:xfrm>
          <a:prstGeom prst="rect">
            <a:avLst/>
          </a:prstGeom>
        </p:spPr>
      </p:pic>
    </p:spTree>
    <p:extLst>
      <p:ext uri="{BB962C8B-B14F-4D97-AF65-F5344CB8AC3E}">
        <p14:creationId xmlns:p14="http://schemas.microsoft.com/office/powerpoint/2010/main" val="1092871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788" y="670782"/>
            <a:ext cx="2459492" cy="3314395"/>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741" y="660510"/>
            <a:ext cx="4196679" cy="2768490"/>
          </a:xfrm>
          <a:prstGeom prst="rect">
            <a:avLst/>
          </a:prstGeom>
          <a:ln w="28575">
            <a:solidFill>
              <a:schemeClr val="bg1"/>
            </a:solidFill>
          </a:ln>
        </p:spPr>
      </p:pic>
      <p:pic>
        <p:nvPicPr>
          <p:cNvPr id="9" name="Picture 8">
            <a:extLst>
              <a:ext uri="{FF2B5EF4-FFF2-40B4-BE49-F238E27FC236}">
                <a16:creationId xmlns:a16="http://schemas.microsoft.com/office/drawing/2014/main" id="{7BC252A4-2A9E-4F79-AC77-BF2970E6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740" y="3593799"/>
            <a:ext cx="4214364" cy="2837672"/>
          </a:xfrm>
          <a:prstGeom prst="rect">
            <a:avLst/>
          </a:prstGeom>
          <a:ln w="28575">
            <a:solidFill>
              <a:schemeClr val="bg1"/>
            </a:solidFill>
          </a:ln>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64" y="3429000"/>
            <a:ext cx="4214364" cy="2921959"/>
          </a:xfrm>
          <a:prstGeom prst="rect">
            <a:avLst/>
          </a:prstGeom>
          <a:ln w="28575">
            <a:solidFill>
              <a:schemeClr val="bg1"/>
            </a:solidFill>
          </a:ln>
        </p:spPr>
      </p:pic>
      <p:sp>
        <p:nvSpPr>
          <p:cNvPr id="12" name="TextBox 11">
            <a:extLst>
              <a:ext uri="{FF2B5EF4-FFF2-40B4-BE49-F238E27FC236}">
                <a16:creationId xmlns:a16="http://schemas.microsoft.com/office/drawing/2014/main" id="{30D332BE-C107-45BF-B6B3-B753B527E478}"/>
              </a:ext>
            </a:extLst>
          </p:cNvPr>
          <p:cNvSpPr txBox="1"/>
          <p:nvPr/>
        </p:nvSpPr>
        <p:spPr>
          <a:xfrm>
            <a:off x="4890232" y="4091620"/>
            <a:ext cx="2338604" cy="2269611"/>
          </a:xfrm>
          <a:prstGeom prst="rect">
            <a:avLst/>
          </a:prstGeom>
          <a:noFill/>
        </p:spPr>
        <p:txBody>
          <a:bodyPr wrap="square" rtlCol="0">
            <a:spAutoFit/>
          </a:bodyPr>
          <a:lstStyle/>
          <a:p>
            <a:pPr algn="ctr"/>
            <a:r>
              <a:rPr lang="en-US" sz="3540" dirty="0">
                <a:solidFill>
                  <a:srgbClr val="FFBE10"/>
                </a:solidFill>
              </a:rPr>
              <a:t>99.9% Reduction Of Cases Worldwide</a:t>
            </a:r>
          </a:p>
        </p:txBody>
      </p:sp>
      <p:pic>
        <p:nvPicPr>
          <p:cNvPr id="4" name="Picture 3" descr="A person wearing a suit and tie&#10;&#10;Description automatically generated">
            <a:extLst>
              <a:ext uri="{FF2B5EF4-FFF2-40B4-BE49-F238E27FC236}">
                <a16:creationId xmlns:a16="http://schemas.microsoft.com/office/drawing/2014/main" id="{A1313C3A-1A6B-41BB-8B8D-03D2EC8FB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63" y="670782"/>
            <a:ext cx="4124403" cy="2314538"/>
          </a:xfrm>
          <a:prstGeom prst="rect">
            <a:avLst/>
          </a:prstGeom>
          <a:ln w="28575">
            <a:solidFill>
              <a:schemeClr val="accent3"/>
            </a:solidFill>
          </a:ln>
        </p:spPr>
      </p:pic>
    </p:spTree>
    <p:extLst>
      <p:ext uri="{BB962C8B-B14F-4D97-AF65-F5344CB8AC3E}">
        <p14:creationId xmlns:p14="http://schemas.microsoft.com/office/powerpoint/2010/main" val="402015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B9B0-BDAA-DCB3-0392-C8088CFFD398}"/>
              </a:ext>
            </a:extLst>
          </p:cNvPr>
          <p:cNvSpPr>
            <a:spLocks noGrp="1"/>
          </p:cNvSpPr>
          <p:nvPr>
            <p:ph type="title"/>
          </p:nvPr>
        </p:nvSpPr>
        <p:spPr>
          <a:xfrm>
            <a:off x="1295400" y="1076158"/>
            <a:ext cx="4800600" cy="1325563"/>
          </a:xfrm>
        </p:spPr>
        <p:txBody>
          <a:bodyPr vert="horz" lIns="91440" tIns="45720" rIns="91440" bIns="45720" rtlCol="0" anchor="b">
            <a:noAutofit/>
          </a:bodyPr>
          <a:lstStyle/>
          <a:p>
            <a:pPr algn="l" eaLnBrk="1" hangingPunct="1">
              <a:lnSpc>
                <a:spcPct val="90000"/>
              </a:lnSpc>
            </a:pPr>
            <a:r>
              <a:rPr lang="en-US" sz="4400" kern="1200" dirty="0">
                <a:solidFill>
                  <a:srgbClr val="FFFF00"/>
                </a:solidFill>
              </a:rPr>
              <a:t>Water Sanitation &amp; Hygiene</a:t>
            </a:r>
            <a:br>
              <a:rPr lang="en-US" sz="4400" kern="1200" dirty="0">
                <a:solidFill>
                  <a:srgbClr val="FFFF00"/>
                </a:solidFill>
              </a:rPr>
            </a:br>
            <a:endParaRPr lang="en-US" sz="4400" kern="1200" dirty="0">
              <a:solidFill>
                <a:srgbClr val="FFFF00"/>
              </a:solidFill>
            </a:endParaRPr>
          </a:p>
        </p:txBody>
      </p:sp>
      <p:pic>
        <p:nvPicPr>
          <p:cNvPr id="6148" name="Picture 4">
            <a:extLst>
              <a:ext uri="{FF2B5EF4-FFF2-40B4-BE49-F238E27FC236}">
                <a16:creationId xmlns:a16="http://schemas.microsoft.com/office/drawing/2014/main" id="{94069A37-4A54-0C4F-AA92-4C642EE986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67579" y="8"/>
            <a:ext cx="3224420" cy="2152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087768-A232-3B3D-FCA5-8A97D090B721}"/>
              </a:ext>
            </a:extLst>
          </p:cNvPr>
          <p:cNvSpPr txBox="1"/>
          <p:nvPr/>
        </p:nvSpPr>
        <p:spPr>
          <a:xfrm>
            <a:off x="1295400" y="2025747"/>
            <a:ext cx="4800600" cy="3601329"/>
          </a:xfrm>
          <a:prstGeom prst="rect">
            <a:avLst/>
          </a:prstGeom>
        </p:spPr>
        <p:txBody>
          <a:bodyPr vert="horz" lIns="91440" tIns="45720" rIns="91440" bIns="45720" rtlCol="0">
            <a:normAutofit lnSpcReduction="10000"/>
          </a:bodyPr>
          <a:lstStyle/>
          <a:p>
            <a:pPr indent="-228600" defTabSz="914400">
              <a:lnSpc>
                <a:spcPct val="90000"/>
              </a:lnSpc>
              <a:spcAft>
                <a:spcPts val="600"/>
              </a:spcAft>
              <a:buFont typeface="Arial" panose="020B0604020202020204" pitchFamily="34" charset="0"/>
              <a:buChar char="•"/>
            </a:pPr>
            <a:r>
              <a:rPr lang="en-US" sz="2400" b="0" i="0" dirty="0">
                <a:solidFill>
                  <a:schemeClr val="bg1"/>
                </a:solidFill>
                <a:effectLst/>
              </a:rPr>
              <a:t>Clean water, sanitation, and hygiene education are the basic necessities for a healthy environment and a productive life.</a:t>
            </a:r>
          </a:p>
          <a:p>
            <a:pPr indent="-228600" defTabSz="914400">
              <a:lnSpc>
                <a:spcPct val="90000"/>
              </a:lnSpc>
              <a:spcAft>
                <a:spcPts val="600"/>
              </a:spcAft>
              <a:buFont typeface="Arial" panose="020B0604020202020204" pitchFamily="34" charset="0"/>
              <a:buChar char="•"/>
            </a:pPr>
            <a:endParaRPr lang="en-US" sz="2000" dirty="0">
              <a:solidFill>
                <a:schemeClr val="bg1"/>
              </a:solidFill>
            </a:endParaRPr>
          </a:p>
          <a:p>
            <a:pPr indent="-228600" defTabSz="914400">
              <a:lnSpc>
                <a:spcPct val="90000"/>
              </a:lnSpc>
              <a:spcAft>
                <a:spcPts val="600"/>
              </a:spcAft>
              <a:buFont typeface="Arial" panose="020B0604020202020204" pitchFamily="34" charset="0"/>
              <a:buChar char="•"/>
            </a:pPr>
            <a:r>
              <a:rPr lang="en-US" sz="2400" b="0" i="0" dirty="0">
                <a:solidFill>
                  <a:schemeClr val="bg1"/>
                </a:solidFill>
                <a:effectLst/>
              </a:rPr>
              <a:t>Through water, sanitation, and hygiene (WASH) programs, Rotary’s people of action mobilize resources, form partnerships, and invest in infrastructure and training that yield long-term change.</a:t>
            </a:r>
            <a:endParaRPr lang="en-US" sz="2400"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E1C0B19D-B092-6ABC-ED5E-E6185C76A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695" y="5508605"/>
            <a:ext cx="2654094" cy="1068060"/>
          </a:xfrm>
          <a:prstGeom prst="rect">
            <a:avLst/>
          </a:prstGeom>
        </p:spPr>
      </p:pic>
      <p:pic>
        <p:nvPicPr>
          <p:cNvPr id="6150" name="Picture 6">
            <a:extLst>
              <a:ext uri="{FF2B5EF4-FFF2-40B4-BE49-F238E27FC236}">
                <a16:creationId xmlns:a16="http://schemas.microsoft.com/office/drawing/2014/main" id="{2D73696E-8781-BC3A-4383-75181FA84D7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75759" y="4577666"/>
            <a:ext cx="3416230" cy="22803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of a hand and a drop of water&#10;&#10;Description automatically generated">
            <a:extLst>
              <a:ext uri="{FF2B5EF4-FFF2-40B4-BE49-F238E27FC236}">
                <a16:creationId xmlns:a16="http://schemas.microsoft.com/office/drawing/2014/main" id="{B350532B-1CF4-3A2D-47E1-122A73D00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7770" y="2081311"/>
            <a:ext cx="4152208" cy="2567354"/>
          </a:xfrm>
          <a:prstGeom prst="rect">
            <a:avLst/>
          </a:prstGeom>
        </p:spPr>
      </p:pic>
    </p:spTree>
    <p:extLst>
      <p:ext uri="{BB962C8B-B14F-4D97-AF65-F5344CB8AC3E}">
        <p14:creationId xmlns:p14="http://schemas.microsoft.com/office/powerpoint/2010/main" val="3698909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2452-C635-9AF5-DE09-FAB4A7E318B5}"/>
              </a:ext>
            </a:extLst>
          </p:cNvPr>
          <p:cNvSpPr>
            <a:spLocks noGrp="1"/>
          </p:cNvSpPr>
          <p:nvPr>
            <p:ph type="title"/>
          </p:nvPr>
        </p:nvSpPr>
        <p:spPr>
          <a:xfrm>
            <a:off x="1391996" y="1221706"/>
            <a:ext cx="4151304" cy="1325563"/>
          </a:xfrm>
        </p:spPr>
        <p:txBody>
          <a:bodyPr vert="horz" lIns="91440" tIns="45720" rIns="91440" bIns="45720" rtlCol="0" anchor="b">
            <a:normAutofit fontScale="90000"/>
          </a:bodyPr>
          <a:lstStyle/>
          <a:p>
            <a:pPr algn="l" eaLnBrk="1" hangingPunct="1">
              <a:lnSpc>
                <a:spcPct val="90000"/>
              </a:lnSpc>
            </a:pPr>
            <a:r>
              <a:rPr lang="en-US" sz="4400" dirty="0">
                <a:solidFill>
                  <a:srgbClr val="FFFF00"/>
                </a:solidFill>
              </a:rPr>
              <a:t>Community Economic Development</a:t>
            </a:r>
            <a:br>
              <a:rPr lang="en-US" sz="4400" dirty="0">
                <a:solidFill>
                  <a:schemeClr val="bg1"/>
                </a:solidFill>
              </a:rPr>
            </a:br>
            <a:endParaRPr lang="en-US" sz="4400" b="1" kern="1200" dirty="0">
              <a:solidFill>
                <a:srgbClr val="FFFF00"/>
              </a:solidFill>
            </a:endParaRPr>
          </a:p>
        </p:txBody>
      </p:sp>
      <p:sp>
        <p:nvSpPr>
          <p:cNvPr id="4" name="TextBox 3">
            <a:extLst>
              <a:ext uri="{FF2B5EF4-FFF2-40B4-BE49-F238E27FC236}">
                <a16:creationId xmlns:a16="http://schemas.microsoft.com/office/drawing/2014/main" id="{3205DBE8-554C-FF0A-D7F9-3C9E914681A8}"/>
              </a:ext>
            </a:extLst>
          </p:cNvPr>
          <p:cNvSpPr txBox="1"/>
          <p:nvPr/>
        </p:nvSpPr>
        <p:spPr>
          <a:xfrm>
            <a:off x="443883" y="2288833"/>
            <a:ext cx="5002821" cy="3711571"/>
          </a:xfrm>
          <a:prstGeom prst="rect">
            <a:avLst/>
          </a:prstGeom>
        </p:spPr>
        <p:txBody>
          <a:bodyPr vert="horz" lIns="91440" tIns="45720" rIns="91440" bIns="45720" rtlCol="0">
            <a:normAutofit fontScale="92500" lnSpcReduction="20000"/>
          </a:bodyPr>
          <a:lstStyle/>
          <a:p>
            <a:pPr marL="342900" indent="-342900" algn="ctr">
              <a:buFont typeface="Arial" panose="020B0604020202020204" pitchFamily="34" charset="0"/>
              <a:buChar char="•"/>
            </a:pPr>
            <a:r>
              <a:rPr lang="en-US" sz="2000" b="0" i="0" dirty="0">
                <a:solidFill>
                  <a:schemeClr val="bg2"/>
                </a:solidFill>
                <a:effectLst/>
                <a:latin typeface="Open Sans" panose="020B0606030504020204" pitchFamily="34" charset="0"/>
              </a:rPr>
              <a:t>Nearly 800 million people live on less than $1.90 a day. Rotary members are passionate about providing sustainable solutions to poverty.</a:t>
            </a:r>
          </a:p>
          <a:p>
            <a:pPr marL="342900" indent="-342900" algn="ctr">
              <a:buFont typeface="Arial" panose="020B0604020202020204" pitchFamily="34" charset="0"/>
              <a:buChar char="•"/>
            </a:pPr>
            <a:endParaRPr lang="en-US" sz="2000" b="0" i="0" dirty="0">
              <a:solidFill>
                <a:srgbClr val="FFFF00"/>
              </a:solidFill>
              <a:effectLst/>
              <a:latin typeface="Open Sans" panose="020B0606030504020204" pitchFamily="34" charset="0"/>
            </a:endParaRPr>
          </a:p>
          <a:p>
            <a:pPr marL="342900" indent="-342900" algn="l">
              <a:buFont typeface="Arial" panose="020B0604020202020204" pitchFamily="34" charset="0"/>
              <a:buChar char="•"/>
            </a:pPr>
            <a:r>
              <a:rPr lang="en-US" sz="2000" b="0" i="0" dirty="0">
                <a:solidFill>
                  <a:schemeClr val="bg2"/>
                </a:solidFill>
                <a:effectLst/>
                <a:latin typeface="Open Sans" panose="020B0606030504020204" pitchFamily="34" charset="0"/>
              </a:rPr>
              <a:t>Our members and our Foundation work to strengthen local entrepreneurs and community leaders, particularly women, </a:t>
            </a:r>
            <a:r>
              <a:rPr lang="en-US" sz="2000" dirty="0">
                <a:solidFill>
                  <a:schemeClr val="bg2"/>
                </a:solidFill>
                <a:latin typeface="Open Sans" panose="020B0606030504020204" pitchFamily="34" charset="0"/>
              </a:rPr>
              <a:t>minorities, </a:t>
            </a:r>
            <a:r>
              <a:rPr lang="en-US" sz="2000" b="0" i="0" dirty="0">
                <a:solidFill>
                  <a:schemeClr val="bg2"/>
                </a:solidFill>
                <a:effectLst/>
                <a:latin typeface="Open Sans" panose="020B0606030504020204" pitchFamily="34" charset="0"/>
              </a:rPr>
              <a:t>and impoverished communities.</a:t>
            </a:r>
          </a:p>
          <a:p>
            <a:pPr marL="342900" indent="-342900" algn="l">
              <a:buFont typeface="Arial" panose="020B0604020202020204" pitchFamily="34" charset="0"/>
              <a:buChar char="•"/>
            </a:pPr>
            <a:endParaRPr lang="en-US" sz="2000" b="0" i="0" dirty="0">
              <a:solidFill>
                <a:srgbClr val="FFFF00"/>
              </a:solidFill>
              <a:effectLst/>
              <a:latin typeface="Open Sans" panose="020B0606030504020204" pitchFamily="34" charset="0"/>
            </a:endParaRPr>
          </a:p>
          <a:p>
            <a:pPr marL="342900" indent="-342900" algn="l">
              <a:buFont typeface="Arial" panose="020B0604020202020204" pitchFamily="34" charset="0"/>
              <a:buChar char="•"/>
            </a:pPr>
            <a:r>
              <a:rPr lang="en-US" sz="2000" b="0" i="0" dirty="0">
                <a:solidFill>
                  <a:schemeClr val="bg2"/>
                </a:solidFill>
                <a:effectLst/>
                <a:latin typeface="Open Sans" panose="020B0606030504020204" pitchFamily="34" charset="0"/>
              </a:rPr>
              <a:t>We provide training and access to well-paying jobs and financial management institutions.</a:t>
            </a:r>
          </a:p>
          <a:p>
            <a:pPr indent="-228600" defTabSz="914400">
              <a:lnSpc>
                <a:spcPct val="90000"/>
              </a:lnSpc>
              <a:spcAft>
                <a:spcPts val="600"/>
              </a:spcAft>
              <a:buFont typeface="Arial" panose="020B0604020202020204" pitchFamily="34" charset="0"/>
              <a:buChar char="•"/>
            </a:pPr>
            <a:endParaRPr lang="en-US" sz="2000" b="0" i="0" dirty="0">
              <a:solidFill>
                <a:schemeClr val="bg1"/>
              </a:solidFill>
              <a:effectLst/>
            </a:endParaRPr>
          </a:p>
          <a:p>
            <a:pPr indent="-228600" defTabSz="914400">
              <a:lnSpc>
                <a:spcPct val="90000"/>
              </a:lnSpc>
              <a:spcAft>
                <a:spcPts val="600"/>
              </a:spcAft>
              <a:buFont typeface="Arial" panose="020B0604020202020204" pitchFamily="34" charset="0"/>
              <a:buChar char="•"/>
            </a:pPr>
            <a:endParaRPr lang="en-US" sz="2000" b="0" i="0" dirty="0">
              <a:solidFill>
                <a:schemeClr val="bg1"/>
              </a:solidFill>
              <a:effectLst/>
            </a:endParaRPr>
          </a:p>
        </p:txBody>
      </p:sp>
      <p:pic>
        <p:nvPicPr>
          <p:cNvPr id="5" name="Picture 4" descr="Logo&#10;&#10;Description automatically generated">
            <a:extLst>
              <a:ext uri="{FF2B5EF4-FFF2-40B4-BE49-F238E27FC236}">
                <a16:creationId xmlns:a16="http://schemas.microsoft.com/office/drawing/2014/main" id="{3ADF1458-BE72-676A-DA45-BA772861B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457" y="5636294"/>
            <a:ext cx="2228558" cy="878256"/>
          </a:xfrm>
          <a:prstGeom prst="rect">
            <a:avLst/>
          </a:prstGeom>
        </p:spPr>
      </p:pic>
      <p:pic>
        <p:nvPicPr>
          <p:cNvPr id="1026" name="Picture 2">
            <a:extLst>
              <a:ext uri="{FF2B5EF4-FFF2-40B4-BE49-F238E27FC236}">
                <a16:creationId xmlns:a16="http://schemas.microsoft.com/office/drawing/2014/main" id="{47F6E143-58CC-EFB4-B281-0FC36E103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5538"/>
            <a:ext cx="3136131" cy="2163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F13FD21-79F0-07FE-AF4B-221B28168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131" y="125538"/>
            <a:ext cx="2714314" cy="2163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172210-12E2-C698-C1E4-674D5BC6E2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2288833"/>
            <a:ext cx="2971800" cy="22035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0FB241E-D221-4CF0-8303-B89A30449F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98" y="4492407"/>
            <a:ext cx="3136133" cy="20284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0A32F8A-374E-C0E6-AB76-5C489201D1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2132" y="4492405"/>
            <a:ext cx="2714314" cy="2028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of a stack of coins&#10;&#10;Description automatically generated">
            <a:extLst>
              <a:ext uri="{FF2B5EF4-FFF2-40B4-BE49-F238E27FC236}">
                <a16:creationId xmlns:a16="http://schemas.microsoft.com/office/drawing/2014/main" id="{81D326AD-EC3D-8D45-4304-DC102182D1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891" y="2221419"/>
            <a:ext cx="3756794" cy="2163296"/>
          </a:xfrm>
          <a:prstGeom prst="rect">
            <a:avLst/>
          </a:prstGeom>
        </p:spPr>
      </p:pic>
    </p:spTree>
    <p:extLst>
      <p:ext uri="{BB962C8B-B14F-4D97-AF65-F5344CB8AC3E}">
        <p14:creationId xmlns:p14="http://schemas.microsoft.com/office/powerpoint/2010/main" val="480932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B3C2-148F-0156-5BA8-9DC6FA89473F}"/>
              </a:ext>
            </a:extLst>
          </p:cNvPr>
          <p:cNvSpPr>
            <a:spLocks noGrp="1"/>
          </p:cNvSpPr>
          <p:nvPr>
            <p:ph type="title"/>
          </p:nvPr>
        </p:nvSpPr>
        <p:spPr>
          <a:xfrm>
            <a:off x="7356069" y="557189"/>
            <a:ext cx="3997731" cy="1671566"/>
          </a:xfrm>
        </p:spPr>
        <p:txBody>
          <a:bodyPr vert="horz" lIns="91440" tIns="45720" rIns="91440" bIns="45720" rtlCol="0" anchor="ctr">
            <a:normAutofit/>
          </a:bodyPr>
          <a:lstStyle/>
          <a:p>
            <a:pPr algn="l" eaLnBrk="1" hangingPunct="1">
              <a:lnSpc>
                <a:spcPct val="90000"/>
              </a:lnSpc>
            </a:pPr>
            <a:r>
              <a:rPr lang="en-US" sz="3700" kern="1200" dirty="0">
                <a:solidFill>
                  <a:srgbClr val="FFFF00"/>
                </a:solidFill>
                <a:latin typeface="+mj-lt"/>
                <a:ea typeface="+mj-ea"/>
                <a:cs typeface="+mj-cs"/>
              </a:rPr>
              <a:t>Maternal &amp; Child Health</a:t>
            </a:r>
            <a:br>
              <a:rPr lang="en-US" sz="3700" kern="1200" dirty="0">
                <a:solidFill>
                  <a:srgbClr val="FFFF00"/>
                </a:solidFill>
                <a:latin typeface="+mj-lt"/>
                <a:ea typeface="+mj-ea"/>
                <a:cs typeface="+mj-cs"/>
              </a:rPr>
            </a:br>
            <a:endParaRPr lang="en-US" sz="3700" kern="1200" dirty="0">
              <a:solidFill>
                <a:srgbClr val="FFFF00"/>
              </a:solidFill>
              <a:latin typeface="+mj-lt"/>
              <a:ea typeface="+mj-ea"/>
              <a:cs typeface="+mj-cs"/>
            </a:endParaRPr>
          </a:p>
        </p:txBody>
      </p:sp>
      <p:pic>
        <p:nvPicPr>
          <p:cNvPr id="2056" name="Picture 8">
            <a:extLst>
              <a:ext uri="{FF2B5EF4-FFF2-40B4-BE49-F238E27FC236}">
                <a16:creationId xmlns:a16="http://schemas.microsoft.com/office/drawing/2014/main" id="{A08508C6-1C37-42E2-44BB-002D9223F0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5380"/>
          <a:stretch/>
        </p:blipFill>
        <p:spPr bwMode="auto">
          <a:xfrm>
            <a:off x="20" y="-1"/>
            <a:ext cx="3997732" cy="44691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AABF51C-6304-9334-CEA2-13898E7805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70" b="-6"/>
          <a:stretch/>
        </p:blipFill>
        <p:spPr bwMode="auto">
          <a:xfrm>
            <a:off x="4184069" y="2406570"/>
            <a:ext cx="3027239" cy="2050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B1A2A1-7871-6753-15BD-B65135787A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162" b="6"/>
          <a:stretch/>
        </p:blipFill>
        <p:spPr bwMode="auto">
          <a:xfrm>
            <a:off x="-3717" y="4638290"/>
            <a:ext cx="3020892" cy="22197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E32469B-EFBF-5161-324C-437A9B83A4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17081"/>
          <a:stretch/>
        </p:blipFill>
        <p:spPr bwMode="auto">
          <a:xfrm>
            <a:off x="3184628" y="4629236"/>
            <a:ext cx="4026679" cy="22287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F2654F-1F80-D5D0-CB8B-0A8195D3EA94}"/>
              </a:ext>
            </a:extLst>
          </p:cNvPr>
          <p:cNvSpPr txBox="1"/>
          <p:nvPr/>
        </p:nvSpPr>
        <p:spPr>
          <a:xfrm>
            <a:off x="7527223" y="2400475"/>
            <a:ext cx="3826578" cy="377648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1700" b="0" i="0" dirty="0">
                <a:solidFill>
                  <a:schemeClr val="bg2"/>
                </a:solidFill>
                <a:effectLst/>
              </a:rPr>
              <a:t>Rotary makes high-quality health care available to vulnerable mothers and children so they can live longer and grow stronger.</a:t>
            </a:r>
          </a:p>
          <a:p>
            <a:pPr marL="285750" indent="-228600" defTabSz="914400">
              <a:lnSpc>
                <a:spcPct val="90000"/>
              </a:lnSpc>
              <a:spcAft>
                <a:spcPts val="600"/>
              </a:spcAft>
              <a:buFont typeface="Arial" panose="020B0604020202020204" pitchFamily="34" charset="0"/>
              <a:buChar char="•"/>
            </a:pPr>
            <a:r>
              <a:rPr lang="en-US" sz="1700" b="0" i="0" dirty="0">
                <a:solidFill>
                  <a:schemeClr val="bg2"/>
                </a:solidFill>
                <a:effectLst/>
              </a:rPr>
              <a:t>We expand access to quality care, so mothers and children everywhere can have the same opportunities for a healthy future. An estimated 5.9 million children under the age of five die each year because of malnutrition, inadequate health care, and poor sanitation — all of which can be prevented.</a:t>
            </a:r>
          </a:p>
        </p:txBody>
      </p:sp>
      <p:pic>
        <p:nvPicPr>
          <p:cNvPr id="5" name="Picture 4" descr="Logo&#10;&#10;Description automatically generated">
            <a:extLst>
              <a:ext uri="{FF2B5EF4-FFF2-40B4-BE49-F238E27FC236}">
                <a16:creationId xmlns:a16="http://schemas.microsoft.com/office/drawing/2014/main" id="{A786C578-5101-AFBC-8350-A447C0D0F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1703" y="5743618"/>
            <a:ext cx="1969075" cy="807620"/>
          </a:xfrm>
          <a:prstGeom prst="rect">
            <a:avLst/>
          </a:prstGeom>
        </p:spPr>
      </p:pic>
      <p:pic>
        <p:nvPicPr>
          <p:cNvPr id="6" name="Picture 5" descr="A logo of a mother and child&#10;&#10;Description automatically generated">
            <a:extLst>
              <a:ext uri="{FF2B5EF4-FFF2-40B4-BE49-F238E27FC236}">
                <a16:creationId xmlns:a16="http://schemas.microsoft.com/office/drawing/2014/main" id="{D8CBDAC9-985B-F37A-848F-3DCAA5374E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9050" y="262167"/>
            <a:ext cx="4197276" cy="2138308"/>
          </a:xfrm>
          <a:prstGeom prst="rect">
            <a:avLst/>
          </a:prstGeom>
        </p:spPr>
      </p:pic>
    </p:spTree>
    <p:extLst>
      <p:ext uri="{BB962C8B-B14F-4D97-AF65-F5344CB8AC3E}">
        <p14:creationId xmlns:p14="http://schemas.microsoft.com/office/powerpoint/2010/main" val="15367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34E9-7E70-743B-42D4-21F8D799ACEC}"/>
              </a:ext>
            </a:extLst>
          </p:cNvPr>
          <p:cNvSpPr>
            <a:spLocks noGrp="1"/>
          </p:cNvSpPr>
          <p:nvPr>
            <p:ph type="title"/>
          </p:nvPr>
        </p:nvSpPr>
        <p:spPr>
          <a:xfrm>
            <a:off x="6564019" y="554009"/>
            <a:ext cx="4789763" cy="1662878"/>
          </a:xfrm>
        </p:spPr>
        <p:txBody>
          <a:bodyPr vert="horz" lIns="91440" tIns="45720" rIns="91440" bIns="45720" rtlCol="0" anchor="ctr">
            <a:normAutofit/>
          </a:bodyPr>
          <a:lstStyle/>
          <a:p>
            <a:pPr algn="l" eaLnBrk="1" hangingPunct="1">
              <a:lnSpc>
                <a:spcPct val="90000"/>
              </a:lnSpc>
            </a:pPr>
            <a:r>
              <a:rPr lang="en-US" sz="3700" kern="1200" dirty="0">
                <a:solidFill>
                  <a:srgbClr val="FFFF00"/>
                </a:solidFill>
                <a:latin typeface="+mj-lt"/>
                <a:ea typeface="+mj-ea"/>
                <a:cs typeface="+mj-cs"/>
              </a:rPr>
              <a:t>Supporting The Environment</a:t>
            </a:r>
            <a:br>
              <a:rPr lang="en-US" sz="3700" kern="1200" dirty="0">
                <a:solidFill>
                  <a:schemeClr val="tx1"/>
                </a:solidFill>
                <a:latin typeface="+mj-lt"/>
                <a:ea typeface="+mj-ea"/>
                <a:cs typeface="+mj-cs"/>
              </a:rPr>
            </a:br>
            <a:endParaRPr lang="en-US" sz="3700" kern="1200" dirty="0">
              <a:solidFill>
                <a:schemeClr val="tx1"/>
              </a:solidFill>
              <a:latin typeface="+mj-lt"/>
              <a:ea typeface="+mj-ea"/>
              <a:cs typeface="+mj-cs"/>
            </a:endParaRPr>
          </a:p>
        </p:txBody>
      </p:sp>
      <p:pic>
        <p:nvPicPr>
          <p:cNvPr id="3080" name="Picture 8">
            <a:extLst>
              <a:ext uri="{FF2B5EF4-FFF2-40B4-BE49-F238E27FC236}">
                <a16:creationId xmlns:a16="http://schemas.microsoft.com/office/drawing/2014/main" id="{B6D7AE0E-DF01-4527-5F8E-BDF141E8C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13032"/>
          <a:stretch/>
        </p:blipFill>
        <p:spPr bwMode="auto">
          <a:xfrm>
            <a:off x="20" y="10"/>
            <a:ext cx="3003103" cy="39128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DD72C91-1DFF-C035-F442-62F6539213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442" b="-1"/>
          <a:stretch/>
        </p:blipFill>
        <p:spPr bwMode="auto">
          <a:xfrm>
            <a:off x="3180257" y="10"/>
            <a:ext cx="3016307" cy="22233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0295D00-2CFB-0F81-28B1-7C071C4B7C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60" r="15985" b="4"/>
          <a:stretch/>
        </p:blipFill>
        <p:spPr bwMode="auto">
          <a:xfrm>
            <a:off x="-1"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C298C1C-6CA5-D990-2885-0B9F26C54E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41" r="2" b="2"/>
          <a:stretch/>
        </p:blipFill>
        <p:spPr bwMode="auto">
          <a:xfrm>
            <a:off x="3180256" y="2395057"/>
            <a:ext cx="3016307" cy="2055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A0E3C3-807A-3892-6B63-FA1DA29B1EF0}"/>
              </a:ext>
            </a:extLst>
          </p:cNvPr>
          <p:cNvSpPr txBox="1"/>
          <p:nvPr/>
        </p:nvSpPr>
        <p:spPr>
          <a:xfrm>
            <a:off x="6564019" y="1814733"/>
            <a:ext cx="4789763" cy="374200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1900" b="0" i="0" dirty="0">
                <a:solidFill>
                  <a:schemeClr val="bg2"/>
                </a:solidFill>
                <a:effectLst/>
              </a:rPr>
              <a:t>Rotary shares an interest in protecting our common legacy: the environment.</a:t>
            </a:r>
          </a:p>
          <a:p>
            <a:pPr marL="285750" indent="-228600" defTabSz="914400">
              <a:lnSpc>
                <a:spcPct val="90000"/>
              </a:lnSpc>
              <a:spcAft>
                <a:spcPts val="600"/>
              </a:spcAft>
              <a:buFont typeface="Arial" panose="020B0604020202020204" pitchFamily="34" charset="0"/>
              <a:buChar char="•"/>
            </a:pPr>
            <a:r>
              <a:rPr lang="en-US" sz="1900" b="0" i="0" dirty="0">
                <a:solidFill>
                  <a:schemeClr val="bg2"/>
                </a:solidFill>
                <a:effectLst/>
              </a:rPr>
              <a:t>We are committed to supporting activities that strengthen the conservation and protection of natural resources, advance ecological sustainability, and foster harmony between communities and the environment. We empower communities to access grants and other resources, embrace local solutions, and spur innovation in an effort to address the causes and reduce the effects of climate change and environmental degradation.</a:t>
            </a:r>
          </a:p>
        </p:txBody>
      </p:sp>
      <p:pic>
        <p:nvPicPr>
          <p:cNvPr id="4" name="Picture 12" descr="Areas of Focus Icon - Environment (Black - label below)">
            <a:extLst>
              <a:ext uri="{FF2B5EF4-FFF2-40B4-BE49-F238E27FC236}">
                <a16:creationId xmlns:a16="http://schemas.microsoft.com/office/drawing/2014/main" id="{9128BC3C-4435-9199-EABA-6A2206B6B0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9095" y="4396892"/>
            <a:ext cx="30289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A55A2A0A-ADC5-FC43-6441-BFFFD92A66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1026" y="5654192"/>
            <a:ext cx="1969075" cy="807620"/>
          </a:xfrm>
          <a:prstGeom prst="rect">
            <a:avLst/>
          </a:prstGeom>
        </p:spPr>
      </p:pic>
    </p:spTree>
    <p:extLst>
      <p:ext uri="{BB962C8B-B14F-4D97-AF65-F5344CB8AC3E}">
        <p14:creationId xmlns:p14="http://schemas.microsoft.com/office/powerpoint/2010/main" val="75224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838211" y="556994"/>
            <a:ext cx="4802240" cy="3343331"/>
          </a:xfrm>
          <a:prstGeom prst="rect">
            <a:avLst/>
          </a:prstGeom>
        </p:spPr>
        <p:txBody>
          <a:bodyPr vert="horz" lIns="91440" tIns="45720" rIns="91440" bIns="45720" rtlCol="0" anchor="b">
            <a:normAutofit/>
          </a:bodyPr>
          <a:lstStyle/>
          <a:p>
            <a:pPr defTabSz="914400" fontAlgn="base">
              <a:lnSpc>
                <a:spcPct val="90000"/>
              </a:lnSpc>
              <a:spcBef>
                <a:spcPct val="0"/>
              </a:spcBef>
              <a:spcAft>
                <a:spcPts val="600"/>
              </a:spcAft>
            </a:pPr>
            <a:r>
              <a:rPr lang="en-US" sz="4800" kern="1200" dirty="0">
                <a:solidFill>
                  <a:srgbClr val="FFFF00"/>
                </a:solidFill>
                <a:latin typeface="+mj-lt"/>
                <a:ea typeface="+mj-ea"/>
                <a:cs typeface="+mj-cs"/>
              </a:rPr>
              <a:t>What Is Rotary? </a:t>
            </a:r>
            <a:r>
              <a:rPr lang="en-US" sz="4800" b="1" kern="1200" dirty="0">
                <a:solidFill>
                  <a:srgbClr val="FFFF00"/>
                </a:solidFill>
                <a:latin typeface="+mj-lt"/>
                <a:ea typeface="+mj-ea"/>
                <a:cs typeface="+mj-cs"/>
              </a:rPr>
              <a:t>People Of Action</a:t>
            </a:r>
          </a:p>
        </p:txBody>
      </p:sp>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rotWithShape="1">
          <a:blip r:embed="rId3">
            <a:extLst>
              <a:ext uri="{28A0092B-C50C-407E-A947-70E740481C1C}">
                <a14:useLocalDpi xmlns:a14="http://schemas.microsoft.com/office/drawing/2010/main" val="0"/>
              </a:ext>
            </a:extLst>
          </a:blip>
          <a:srcRect l="4482" r="1235" b="5"/>
          <a:stretch/>
        </p:blipFill>
        <p:spPr>
          <a:xfrm>
            <a:off x="5995436" y="-1"/>
            <a:ext cx="3016307" cy="2223338"/>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noChangeAspect="1"/>
          </p:cNvPicPr>
          <p:nvPr/>
        </p:nvPicPr>
        <p:blipFill rotWithShape="1">
          <a:blip r:embed="rId4">
            <a:extLst>
              <a:ext uri="{28A0092B-C50C-407E-A947-70E740481C1C}">
                <a14:useLocalDpi xmlns:a14="http://schemas.microsoft.com/office/drawing/2010/main" val="0"/>
              </a:ext>
            </a:extLst>
          </a:blip>
          <a:srcRect t="6465" r="3" b="4122"/>
          <a:stretch/>
        </p:blipFill>
        <p:spPr>
          <a:xfrm>
            <a:off x="9188878" y="2"/>
            <a:ext cx="3003123" cy="1671567"/>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noChangeAspect="1"/>
          </p:cNvPicPr>
          <p:nvPr/>
        </p:nvPicPr>
        <p:blipFill rotWithShape="1">
          <a:blip r:embed="rId5">
            <a:extLst>
              <a:ext uri="{28A0092B-C50C-407E-A947-70E740481C1C}">
                <a14:useLocalDpi xmlns:a14="http://schemas.microsoft.com/office/drawing/2010/main" val="0"/>
              </a:ext>
            </a:extLst>
          </a:blip>
          <a:srcRect l="6427" r="2169" b="2"/>
          <a:stretch/>
        </p:blipFill>
        <p:spPr>
          <a:xfrm>
            <a:off x="5995437" y="2395059"/>
            <a:ext cx="3016307" cy="2062461"/>
          </a:xfrm>
          <a:prstGeom prst="rect">
            <a:avLst/>
          </a:prstGeom>
        </p:spPr>
      </p:pic>
      <p:pic>
        <p:nvPicPr>
          <p:cNvPr id="9" name="Picture 8" descr="A picture containing text, outdoor, sign, pole&#10;&#10;Description automatically generated">
            <a:extLst>
              <a:ext uri="{FF2B5EF4-FFF2-40B4-BE49-F238E27FC236}">
                <a16:creationId xmlns:a16="http://schemas.microsoft.com/office/drawing/2014/main" id="{92D1D0DE-4708-415D-A189-76A98630F346}"/>
              </a:ext>
            </a:extLst>
          </p:cNvPr>
          <p:cNvPicPr>
            <a:picLocks noChangeAspect="1"/>
          </p:cNvPicPr>
          <p:nvPr/>
        </p:nvPicPr>
        <p:blipFill rotWithShape="1">
          <a:blip r:embed="rId6">
            <a:extLst>
              <a:ext uri="{28A0092B-C50C-407E-A947-70E740481C1C}">
                <a14:useLocalDpi xmlns:a14="http://schemas.microsoft.com/office/drawing/2010/main" val="0"/>
              </a:ext>
            </a:extLst>
          </a:blip>
          <a:srcRect t="16522" r="-4" b="-4"/>
          <a:stretch/>
        </p:blipFill>
        <p:spPr>
          <a:xfrm>
            <a:off x="9188877" y="1843280"/>
            <a:ext cx="3003123" cy="2049106"/>
          </a:xfrm>
          <a:prstGeom prst="rect">
            <a:avLst/>
          </a:prstGeom>
        </p:spPr>
      </p:pic>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rotWithShape="1">
          <a:blip r:embed="rId7">
            <a:extLst>
              <a:ext uri="{28A0092B-C50C-407E-A947-70E740481C1C}">
                <a14:useLocalDpi xmlns:a14="http://schemas.microsoft.com/office/drawing/2010/main" val="0"/>
              </a:ext>
            </a:extLst>
          </a:blip>
          <a:srcRect t="511" r="4" b="4"/>
          <a:stretch/>
        </p:blipFill>
        <p:spPr>
          <a:xfrm>
            <a:off x="5995436" y="4618395"/>
            <a:ext cx="3016307" cy="2239605"/>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AD3806AA-D119-4C8A-81F4-D724BE22BDC6}"/>
              </a:ext>
            </a:extLst>
          </p:cNvPr>
          <p:cNvPicPr>
            <a:picLocks noChangeAspect="1"/>
          </p:cNvPicPr>
          <p:nvPr/>
        </p:nvPicPr>
        <p:blipFill rotWithShape="1">
          <a:blip r:embed="rId8">
            <a:extLst>
              <a:ext uri="{28A0092B-C50C-407E-A947-70E740481C1C}">
                <a14:useLocalDpi xmlns:a14="http://schemas.microsoft.com/office/drawing/2010/main" val="0"/>
              </a:ext>
            </a:extLst>
          </a:blip>
          <a:srcRect l="5727" r="6516" b="-3"/>
          <a:stretch/>
        </p:blipFill>
        <p:spPr>
          <a:xfrm>
            <a:off x="9188878" y="4079988"/>
            <a:ext cx="3003123" cy="2778013"/>
          </a:xfrm>
          <a:prstGeom prst="rect">
            <a:avLst/>
          </a:prstGeom>
        </p:spPr>
      </p:pic>
    </p:spTree>
    <p:extLst>
      <p:ext uri="{BB962C8B-B14F-4D97-AF65-F5344CB8AC3E}">
        <p14:creationId xmlns:p14="http://schemas.microsoft.com/office/powerpoint/2010/main" val="52792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2C2F-164E-248F-C3EA-2DB06A265FD0}"/>
              </a:ext>
            </a:extLst>
          </p:cNvPr>
          <p:cNvSpPr>
            <a:spLocks noGrp="1"/>
          </p:cNvSpPr>
          <p:nvPr>
            <p:ph type="title"/>
          </p:nvPr>
        </p:nvSpPr>
        <p:spPr/>
        <p:txBody>
          <a:bodyPr/>
          <a:lstStyle/>
          <a:p>
            <a:r>
              <a:rPr lang="en-US" dirty="0"/>
              <a:t>History of your Rotary Club</a:t>
            </a:r>
          </a:p>
        </p:txBody>
      </p:sp>
    </p:spTree>
    <p:extLst>
      <p:ext uri="{BB962C8B-B14F-4D97-AF65-F5344CB8AC3E}">
        <p14:creationId xmlns:p14="http://schemas.microsoft.com/office/powerpoint/2010/main" val="12409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83F7-1379-D671-D9EA-87FFFFC5E174}"/>
              </a:ext>
            </a:extLst>
          </p:cNvPr>
          <p:cNvSpPr>
            <a:spLocks noGrp="1"/>
          </p:cNvSpPr>
          <p:nvPr>
            <p:ph type="title"/>
          </p:nvPr>
        </p:nvSpPr>
        <p:spPr/>
        <p:txBody>
          <a:bodyPr/>
          <a:lstStyle/>
          <a:p>
            <a:r>
              <a:rPr lang="en-US" dirty="0"/>
              <a:t>Club service Projects</a:t>
            </a:r>
          </a:p>
        </p:txBody>
      </p:sp>
    </p:spTree>
    <p:extLst>
      <p:ext uri="{BB962C8B-B14F-4D97-AF65-F5344CB8AC3E}">
        <p14:creationId xmlns:p14="http://schemas.microsoft.com/office/powerpoint/2010/main" val="168060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EC97-B2F3-43EB-76DA-18902DD7335F}"/>
              </a:ext>
            </a:extLst>
          </p:cNvPr>
          <p:cNvSpPr>
            <a:spLocks noGrp="1"/>
          </p:cNvSpPr>
          <p:nvPr>
            <p:ph type="title"/>
          </p:nvPr>
        </p:nvSpPr>
        <p:spPr/>
        <p:txBody>
          <a:bodyPr/>
          <a:lstStyle/>
          <a:p>
            <a:r>
              <a:rPr lang="en-US" dirty="0"/>
              <a:t>Club Community Partners</a:t>
            </a:r>
          </a:p>
        </p:txBody>
      </p:sp>
    </p:spTree>
    <p:extLst>
      <p:ext uri="{BB962C8B-B14F-4D97-AF65-F5344CB8AC3E}">
        <p14:creationId xmlns:p14="http://schemas.microsoft.com/office/powerpoint/2010/main" val="1336414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CE8E-6D55-A332-1DFD-84484A1C8E8E}"/>
              </a:ext>
            </a:extLst>
          </p:cNvPr>
          <p:cNvSpPr>
            <a:spLocks noGrp="1"/>
          </p:cNvSpPr>
          <p:nvPr>
            <p:ph type="title"/>
          </p:nvPr>
        </p:nvSpPr>
        <p:spPr/>
        <p:txBody>
          <a:bodyPr/>
          <a:lstStyle/>
          <a:p>
            <a:r>
              <a:rPr lang="en-US" dirty="0"/>
              <a:t>Meeting information/ Format</a:t>
            </a:r>
          </a:p>
        </p:txBody>
      </p:sp>
    </p:spTree>
    <p:extLst>
      <p:ext uri="{BB962C8B-B14F-4D97-AF65-F5344CB8AC3E}">
        <p14:creationId xmlns:p14="http://schemas.microsoft.com/office/powerpoint/2010/main" val="4283709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3A6C06-A988-ACF6-538E-20AEB1CF707E}"/>
              </a:ext>
            </a:extLst>
          </p:cNvPr>
          <p:cNvPicPr>
            <a:picLocks noChangeAspect="1" noEditPoint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72" y="0"/>
            <a:ext cx="127885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67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posing for the camera&#10;&#10;Description automatically generated">
            <a:extLst>
              <a:ext uri="{FF2B5EF4-FFF2-40B4-BE49-F238E27FC236}">
                <a16:creationId xmlns:a16="http://schemas.microsoft.com/office/drawing/2014/main" id="{A46A9847-961F-48D7-9FDD-C29783054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674" y="886416"/>
            <a:ext cx="3799655" cy="2972223"/>
          </a:xfrm>
          <a:prstGeom prst="rect">
            <a:avLst/>
          </a:prstGeom>
          <a:ln w="76200">
            <a:solidFill>
              <a:schemeClr val="tx2"/>
            </a:solidFill>
          </a:ln>
        </p:spPr>
      </p:pic>
      <p:sp>
        <p:nvSpPr>
          <p:cNvPr id="17" name="TextBox 16">
            <a:extLst>
              <a:ext uri="{FF2B5EF4-FFF2-40B4-BE49-F238E27FC236}">
                <a16:creationId xmlns:a16="http://schemas.microsoft.com/office/drawing/2014/main" id="{D3801DCB-56FC-4BCB-BDE5-9A67F9B7E1BA}"/>
              </a:ext>
            </a:extLst>
          </p:cNvPr>
          <p:cNvSpPr txBox="1"/>
          <p:nvPr/>
        </p:nvSpPr>
        <p:spPr>
          <a:xfrm>
            <a:off x="519282" y="4155250"/>
            <a:ext cx="11153437" cy="1059152"/>
          </a:xfrm>
          <a:prstGeom prst="rect">
            <a:avLst/>
          </a:prstGeom>
          <a:noFill/>
        </p:spPr>
        <p:txBody>
          <a:bodyPr wrap="square" rtlCol="0">
            <a:spAutoFit/>
          </a:bodyPr>
          <a:lstStyle/>
          <a:p>
            <a:pPr algn="ctr"/>
            <a:r>
              <a:rPr lang="en-US" sz="3146" dirty="0">
                <a:solidFill>
                  <a:schemeClr val="bg1"/>
                </a:solidFill>
              </a:rPr>
              <a:t>“If you have the love of your fellow men in your heart, my friend, you are a potential Rotarian.”</a:t>
            </a:r>
          </a:p>
        </p:txBody>
      </p:sp>
      <p:pic>
        <p:nvPicPr>
          <p:cNvPr id="3" name="Picture 2" descr="A young child pouring water from a faucet&#10;&#10;Description automatically generated with low confidence">
            <a:extLst>
              <a:ext uri="{FF2B5EF4-FFF2-40B4-BE49-F238E27FC236}">
                <a16:creationId xmlns:a16="http://schemas.microsoft.com/office/drawing/2014/main" id="{0C08CBFE-7182-4E10-A3E1-B070FE4EE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1041" y="1092858"/>
            <a:ext cx="2801677" cy="2801677"/>
          </a:xfrm>
          <a:prstGeom prst="rect">
            <a:avLst/>
          </a:prstGeom>
          <a:ln w="38100">
            <a:solidFill>
              <a:schemeClr val="tx2">
                <a:lumMod val="75000"/>
              </a:schemeClr>
            </a:solidFill>
          </a:ln>
        </p:spPr>
      </p:pic>
      <p:pic>
        <p:nvPicPr>
          <p:cNvPr id="7" name="Picture 6" descr="A few people holding a baby&#10;&#10;Description automatically generated with low confidence">
            <a:extLst>
              <a:ext uri="{FF2B5EF4-FFF2-40B4-BE49-F238E27FC236}">
                <a16:creationId xmlns:a16="http://schemas.microsoft.com/office/drawing/2014/main" id="{24181333-534F-41A8-AE52-89CA5E49C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993" y="1313377"/>
            <a:ext cx="3880230" cy="2581159"/>
          </a:xfrm>
          <a:prstGeom prst="rect">
            <a:avLst/>
          </a:prstGeom>
          <a:ln w="38100">
            <a:solidFill>
              <a:schemeClr val="tx2">
                <a:lumMod val="75000"/>
              </a:schemeClr>
            </a:solidFill>
          </a:ln>
        </p:spPr>
      </p:pic>
      <p:pic>
        <p:nvPicPr>
          <p:cNvPr id="2" name="Picture 1" descr="Logo&#10;&#10;Description automatically generated">
            <a:extLst>
              <a:ext uri="{FF2B5EF4-FFF2-40B4-BE49-F238E27FC236}">
                <a16:creationId xmlns:a16="http://schemas.microsoft.com/office/drawing/2014/main" id="{C304AF6C-E66C-88F7-E4A8-6FB33D731C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3223" y="5475115"/>
            <a:ext cx="3966039" cy="1059151"/>
          </a:xfrm>
          <a:prstGeom prst="rect">
            <a:avLst/>
          </a:prstGeom>
        </p:spPr>
      </p:pic>
    </p:spTree>
    <p:extLst>
      <p:ext uri="{BB962C8B-B14F-4D97-AF65-F5344CB8AC3E}">
        <p14:creationId xmlns:p14="http://schemas.microsoft.com/office/powerpoint/2010/main" val="3493191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CE4DFE-4D0A-443B-9202-D5E2A36D2951}"/>
              </a:ext>
            </a:extLst>
          </p:cNvPr>
          <p:cNvSpPr txBox="1"/>
          <p:nvPr/>
        </p:nvSpPr>
        <p:spPr>
          <a:xfrm>
            <a:off x="3315495" y="691557"/>
            <a:ext cx="5561009" cy="756537"/>
          </a:xfrm>
          <a:prstGeom prst="rect">
            <a:avLst/>
          </a:prstGeom>
          <a:noFill/>
        </p:spPr>
        <p:txBody>
          <a:bodyPr wrap="square" rtlCol="0">
            <a:spAutoFit/>
          </a:bodyPr>
          <a:lstStyle/>
          <a:p>
            <a:r>
              <a:rPr lang="en-US" sz="4326" b="1" dirty="0">
                <a:solidFill>
                  <a:srgbClr val="FFBE10"/>
                </a:solidFill>
              </a:rPr>
              <a:t>How To Join Rotary</a:t>
            </a:r>
          </a:p>
        </p:txBody>
      </p:sp>
      <p:pic>
        <p:nvPicPr>
          <p:cNvPr id="4" name="Picture 3" descr="A person speaking into a microphone&#10;&#10;Description automatically generated">
            <a:extLst>
              <a:ext uri="{FF2B5EF4-FFF2-40B4-BE49-F238E27FC236}">
                <a16:creationId xmlns:a16="http://schemas.microsoft.com/office/drawing/2014/main" id="{AB36D870-A71E-498A-ACD8-956D294D5FD4}"/>
              </a:ext>
            </a:extLst>
          </p:cNvPr>
          <p:cNvPicPr>
            <a:picLocks noChangeAspect="1"/>
          </p:cNvPicPr>
          <p:nvPr/>
        </p:nvPicPr>
        <p:blipFill rotWithShape="1">
          <a:blip r:embed="rId3">
            <a:extLst>
              <a:ext uri="{28A0092B-C50C-407E-A947-70E740481C1C}">
                <a14:useLocalDpi xmlns:a14="http://schemas.microsoft.com/office/drawing/2010/main" val="0"/>
              </a:ext>
            </a:extLst>
          </a:blip>
          <a:srcRect r="53433"/>
          <a:stretch/>
        </p:blipFill>
        <p:spPr>
          <a:xfrm>
            <a:off x="168716" y="1826363"/>
            <a:ext cx="2449890" cy="3384609"/>
          </a:xfrm>
          <a:prstGeom prst="rect">
            <a:avLst/>
          </a:prstGeom>
        </p:spPr>
      </p:pic>
      <p:sp>
        <p:nvSpPr>
          <p:cNvPr id="13" name="TextBox 12">
            <a:extLst>
              <a:ext uri="{FF2B5EF4-FFF2-40B4-BE49-F238E27FC236}">
                <a16:creationId xmlns:a16="http://schemas.microsoft.com/office/drawing/2014/main" id="{C0895BCF-2EFE-4B2F-9CD7-3A00335A6A46}"/>
              </a:ext>
            </a:extLst>
          </p:cNvPr>
          <p:cNvSpPr txBox="1"/>
          <p:nvPr/>
        </p:nvSpPr>
        <p:spPr>
          <a:xfrm>
            <a:off x="1471946" y="5507743"/>
            <a:ext cx="9248106" cy="817060"/>
          </a:xfrm>
          <a:prstGeom prst="rect">
            <a:avLst/>
          </a:prstGeom>
          <a:noFill/>
        </p:spPr>
        <p:txBody>
          <a:bodyPr wrap="square" rtlCol="0">
            <a:spAutoFit/>
          </a:bodyPr>
          <a:lstStyle/>
          <a:p>
            <a:pPr algn="ctr"/>
            <a:r>
              <a:rPr lang="en-US" sz="2360" dirty="0">
                <a:solidFill>
                  <a:schemeClr val="bg1"/>
                </a:solidFill>
              </a:rPr>
              <a:t>New members become quickly involved in club activities, events, and consider leadership positions.</a:t>
            </a:r>
          </a:p>
        </p:txBody>
      </p:sp>
      <p:pic>
        <p:nvPicPr>
          <p:cNvPr id="7" name="Picture 6">
            <a:extLst>
              <a:ext uri="{FF2B5EF4-FFF2-40B4-BE49-F238E27FC236}">
                <a16:creationId xmlns:a16="http://schemas.microsoft.com/office/drawing/2014/main" id="{F4DA0D44-F6E1-4C8F-BB1B-FF0C86638E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63"/>
          <a:stretch/>
        </p:blipFill>
        <p:spPr>
          <a:xfrm>
            <a:off x="2618606" y="1826363"/>
            <a:ext cx="2380544" cy="3384609"/>
          </a:xfrm>
          <a:prstGeom prst="rect">
            <a:avLst/>
          </a:prstGeom>
        </p:spPr>
      </p:pic>
      <p:pic>
        <p:nvPicPr>
          <p:cNvPr id="6" name="Picture 5" descr="A person and person posing for a picture&#10;&#10;Description automatically generated with medium confidence">
            <a:extLst>
              <a:ext uri="{FF2B5EF4-FFF2-40B4-BE49-F238E27FC236}">
                <a16:creationId xmlns:a16="http://schemas.microsoft.com/office/drawing/2014/main" id="{CD40D76F-D3DB-43F4-8B3D-3F78AB85A561}"/>
              </a:ext>
            </a:extLst>
          </p:cNvPr>
          <p:cNvPicPr>
            <a:picLocks noChangeAspect="1"/>
          </p:cNvPicPr>
          <p:nvPr/>
        </p:nvPicPr>
        <p:blipFill rotWithShape="1">
          <a:blip r:embed="rId5">
            <a:extLst>
              <a:ext uri="{28A0092B-C50C-407E-A947-70E740481C1C}">
                <a14:useLocalDpi xmlns:a14="http://schemas.microsoft.com/office/drawing/2010/main" val="0"/>
              </a:ext>
            </a:extLst>
          </a:blip>
          <a:srcRect l="10745" r="38344" b="9741"/>
          <a:stretch/>
        </p:blipFill>
        <p:spPr>
          <a:xfrm>
            <a:off x="4970293" y="1826364"/>
            <a:ext cx="3194695" cy="3384608"/>
          </a:xfrm>
          <a:prstGeom prst="rect">
            <a:avLst/>
          </a:prstGeom>
        </p:spPr>
      </p:pic>
      <p:pic>
        <p:nvPicPr>
          <p:cNvPr id="11" name="Picture 10" descr="A group of people talking&#10;&#10;Description automatically generated with low confidence">
            <a:extLst>
              <a:ext uri="{FF2B5EF4-FFF2-40B4-BE49-F238E27FC236}">
                <a16:creationId xmlns:a16="http://schemas.microsoft.com/office/drawing/2014/main" id="{65374B65-D2C2-45EE-8B6B-B01A9AD827B8}"/>
              </a:ext>
            </a:extLst>
          </p:cNvPr>
          <p:cNvPicPr>
            <a:picLocks noChangeAspect="1"/>
          </p:cNvPicPr>
          <p:nvPr/>
        </p:nvPicPr>
        <p:blipFill rotWithShape="1">
          <a:blip r:embed="rId6">
            <a:extLst>
              <a:ext uri="{28A0092B-C50C-407E-A947-70E740481C1C}">
                <a14:useLocalDpi xmlns:a14="http://schemas.microsoft.com/office/drawing/2010/main" val="0"/>
              </a:ext>
            </a:extLst>
          </a:blip>
          <a:srcRect l="4654" r="50000" b="32703"/>
          <a:stretch/>
        </p:blipFill>
        <p:spPr>
          <a:xfrm>
            <a:off x="8164988" y="1826362"/>
            <a:ext cx="3771534" cy="3384607"/>
          </a:xfrm>
          <a:prstGeom prst="rect">
            <a:avLst/>
          </a:prstGeom>
        </p:spPr>
      </p:pic>
      <p:pic>
        <p:nvPicPr>
          <p:cNvPr id="3" name="Picture 2" descr="Logo&#10;&#10;Description automatically generated">
            <a:extLst>
              <a:ext uri="{FF2B5EF4-FFF2-40B4-BE49-F238E27FC236}">
                <a16:creationId xmlns:a16="http://schemas.microsoft.com/office/drawing/2014/main" id="{EBA0C42C-B4D5-F979-E9DE-07EB0305C7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736" y="6048663"/>
            <a:ext cx="1492537" cy="572911"/>
          </a:xfrm>
          <a:prstGeom prst="rect">
            <a:avLst/>
          </a:prstGeom>
        </p:spPr>
      </p:pic>
    </p:spTree>
    <p:extLst>
      <p:ext uri="{BB962C8B-B14F-4D97-AF65-F5344CB8AC3E}">
        <p14:creationId xmlns:p14="http://schemas.microsoft.com/office/powerpoint/2010/main" val="2474550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85055-F4AE-8286-A785-C8465F0E8886}"/>
              </a:ext>
            </a:extLst>
          </p:cNvPr>
          <p:cNvSpPr txBox="1"/>
          <p:nvPr/>
        </p:nvSpPr>
        <p:spPr>
          <a:xfrm>
            <a:off x="2069106" y="822919"/>
            <a:ext cx="8582666" cy="756537"/>
          </a:xfrm>
          <a:prstGeom prst="rect">
            <a:avLst/>
          </a:prstGeom>
          <a:noFill/>
        </p:spPr>
        <p:txBody>
          <a:bodyPr wrap="square" rtlCol="0">
            <a:spAutoFit/>
          </a:bodyPr>
          <a:lstStyle/>
          <a:p>
            <a:pPr algn="ctr"/>
            <a:r>
              <a:rPr lang="en-US" sz="4326">
                <a:solidFill>
                  <a:schemeClr val="bg1"/>
                </a:solidFill>
              </a:rPr>
              <a:t>What Could You Bring To Rotary?</a:t>
            </a:r>
            <a:endParaRPr lang="en-US" sz="4326" dirty="0">
              <a:solidFill>
                <a:schemeClr val="bg1"/>
              </a:solidFill>
            </a:endParaRPr>
          </a:p>
        </p:txBody>
      </p:sp>
      <p:pic>
        <p:nvPicPr>
          <p:cNvPr id="6" name="Picture 5" descr="A group of people posing for a photo&#10;&#10;Description automatically generated">
            <a:extLst>
              <a:ext uri="{FF2B5EF4-FFF2-40B4-BE49-F238E27FC236}">
                <a16:creationId xmlns:a16="http://schemas.microsoft.com/office/drawing/2014/main" id="{C3519031-B264-F6D3-9ACB-E771769CB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31" y="2038646"/>
            <a:ext cx="6323383" cy="3556903"/>
          </a:xfrm>
          <a:prstGeom prst="rect">
            <a:avLst/>
          </a:prstGeom>
          <a:ln w="38100">
            <a:solidFill>
              <a:schemeClr val="bg1"/>
            </a:solidFill>
          </a:ln>
        </p:spPr>
      </p:pic>
      <p:pic>
        <p:nvPicPr>
          <p:cNvPr id="8" name="Picture 7" descr="A road sign on the side of the road&#10;&#10;Description automatically generated with medium confidence">
            <a:extLst>
              <a:ext uri="{FF2B5EF4-FFF2-40B4-BE49-F238E27FC236}">
                <a16:creationId xmlns:a16="http://schemas.microsoft.com/office/drawing/2014/main" id="{0E8A80C4-AFAD-CC59-1107-6AE56631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641" y="2038646"/>
            <a:ext cx="4668592" cy="3533866"/>
          </a:xfrm>
          <a:prstGeom prst="rect">
            <a:avLst/>
          </a:prstGeom>
          <a:ln w="38100">
            <a:solidFill>
              <a:schemeClr val="bg1"/>
            </a:solidFill>
          </a:ln>
        </p:spPr>
      </p:pic>
    </p:spTree>
    <p:extLst>
      <p:ext uri="{BB962C8B-B14F-4D97-AF65-F5344CB8AC3E}">
        <p14:creationId xmlns:p14="http://schemas.microsoft.com/office/powerpoint/2010/main" val="1203629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0DC88B-4DF7-DEBA-BE35-B57E07C8C79E}"/>
              </a:ext>
            </a:extLst>
          </p:cNvPr>
          <p:cNvSpPr txBox="1"/>
          <p:nvPr/>
        </p:nvSpPr>
        <p:spPr>
          <a:xfrm>
            <a:off x="1721388" y="981849"/>
            <a:ext cx="8548605" cy="756537"/>
          </a:xfrm>
          <a:prstGeom prst="rect">
            <a:avLst/>
          </a:prstGeom>
          <a:noFill/>
        </p:spPr>
        <p:txBody>
          <a:bodyPr wrap="square" rtlCol="0">
            <a:spAutoFit/>
          </a:bodyPr>
          <a:lstStyle/>
          <a:p>
            <a:pPr algn="ctr"/>
            <a:r>
              <a:rPr lang="en-US" sz="4326" dirty="0">
                <a:solidFill>
                  <a:schemeClr val="bg1"/>
                </a:solidFill>
              </a:rPr>
              <a:t>What Could Rotary Bring To You?</a:t>
            </a:r>
          </a:p>
        </p:txBody>
      </p:sp>
      <p:pic>
        <p:nvPicPr>
          <p:cNvPr id="10" name="Picture 9" descr="A picture containing text, person, sport, wrestling&#10;&#10;Description automatically generated">
            <a:extLst>
              <a:ext uri="{FF2B5EF4-FFF2-40B4-BE49-F238E27FC236}">
                <a16:creationId xmlns:a16="http://schemas.microsoft.com/office/drawing/2014/main" id="{294E0120-0E9C-D5A0-2450-E880306D8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3046" y="2153180"/>
            <a:ext cx="3983849" cy="2763795"/>
          </a:xfrm>
          <a:prstGeom prst="rect">
            <a:avLst/>
          </a:prstGeom>
          <a:ln w="28575">
            <a:solidFill>
              <a:schemeClr val="bg1"/>
            </a:solidFill>
          </a:ln>
        </p:spPr>
      </p:pic>
      <p:pic>
        <p:nvPicPr>
          <p:cNvPr id="12" name="Picture 11" descr="A young child pouring water from a faucet&#10;&#10;Description automatically generated with low confidence">
            <a:extLst>
              <a:ext uri="{FF2B5EF4-FFF2-40B4-BE49-F238E27FC236}">
                <a16:creationId xmlns:a16="http://schemas.microsoft.com/office/drawing/2014/main" id="{B8089953-CDAE-BBE4-EE2D-7FEE743BD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59" y="2153180"/>
            <a:ext cx="3002202" cy="3002202"/>
          </a:xfrm>
          <a:prstGeom prst="rect">
            <a:avLst/>
          </a:prstGeom>
          <a:ln w="28575">
            <a:solidFill>
              <a:schemeClr val="bg1"/>
            </a:solidFill>
          </a:ln>
        </p:spPr>
      </p:pic>
      <p:pic>
        <p:nvPicPr>
          <p:cNvPr id="16" name="Picture 15" descr="A picture containing text&#10;&#10;Description automatically generated">
            <a:extLst>
              <a:ext uri="{FF2B5EF4-FFF2-40B4-BE49-F238E27FC236}">
                <a16:creationId xmlns:a16="http://schemas.microsoft.com/office/drawing/2014/main" id="{84022F71-5920-EC21-CD60-6D41877F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5681" y="2153180"/>
            <a:ext cx="3809510" cy="2855208"/>
          </a:xfrm>
          <a:prstGeom prst="rect">
            <a:avLst/>
          </a:prstGeom>
          <a:ln w="28575">
            <a:solidFill>
              <a:schemeClr val="bg1"/>
            </a:solidFill>
          </a:ln>
        </p:spPr>
      </p:pic>
      <p:pic>
        <p:nvPicPr>
          <p:cNvPr id="5" name="Picture 4" descr="Logo&#10;&#10;Description automatically generated">
            <a:extLst>
              <a:ext uri="{FF2B5EF4-FFF2-40B4-BE49-F238E27FC236}">
                <a16:creationId xmlns:a16="http://schemas.microsoft.com/office/drawing/2014/main" id="{39A54C78-E4D8-3FA2-C01E-116696C6B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8539" y="5331769"/>
            <a:ext cx="2672861" cy="928825"/>
          </a:xfrm>
          <a:prstGeom prst="rect">
            <a:avLst/>
          </a:prstGeom>
        </p:spPr>
      </p:pic>
    </p:spTree>
    <p:extLst>
      <p:ext uri="{BB962C8B-B14F-4D97-AF65-F5344CB8AC3E}">
        <p14:creationId xmlns:p14="http://schemas.microsoft.com/office/powerpoint/2010/main" val="3329598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ctrTitle"/>
          </p:nvPr>
        </p:nvSpPr>
        <p:spPr>
          <a:xfrm>
            <a:off x="842334" y="746932"/>
            <a:ext cx="10362653" cy="1401666"/>
          </a:xfrm>
        </p:spPr>
        <p:txBody>
          <a:bodyPr/>
          <a:lstStyle/>
          <a:p>
            <a:pPr eaLnBrk="1" hangingPunct="1"/>
            <a:r>
              <a:rPr lang="en-US" sz="3933">
                <a:solidFill>
                  <a:srgbClr val="FFFF00"/>
                </a:solidFill>
              </a:rPr>
              <a:t>Thanks for your interest in (Your Club Name)</a:t>
            </a:r>
            <a:br>
              <a:rPr lang="en-US" sz="3933">
                <a:solidFill>
                  <a:srgbClr val="FFFF00"/>
                </a:solidFill>
              </a:rPr>
            </a:br>
            <a:endParaRPr lang="en-US" sz="2753" dirty="0">
              <a:solidFill>
                <a:srgbClr val="FFFF00"/>
              </a:solidFill>
            </a:endParaRPr>
          </a:p>
        </p:txBody>
      </p:sp>
      <p:pic>
        <p:nvPicPr>
          <p:cNvPr id="3" name="Picture 2" descr="Two people smiling&#10;&#10;Description automatically generated">
            <a:extLst>
              <a:ext uri="{FF2B5EF4-FFF2-40B4-BE49-F238E27FC236}">
                <a16:creationId xmlns:a16="http://schemas.microsoft.com/office/drawing/2014/main" id="{33D3829A-98FF-4907-A020-EAC847D3E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655" y="2308240"/>
            <a:ext cx="4324590" cy="3137573"/>
          </a:xfrm>
          <a:prstGeom prst="rect">
            <a:avLst/>
          </a:prstGeom>
          <a:ln w="38100">
            <a:solidFill>
              <a:schemeClr val="tx1"/>
            </a:solidFill>
          </a:ln>
        </p:spPr>
      </p:pic>
      <p:pic>
        <p:nvPicPr>
          <p:cNvPr id="10" name="Picture 9" descr="Graphical user interface, website&#10;&#10;Description automatically generated">
            <a:extLst>
              <a:ext uri="{FF2B5EF4-FFF2-40B4-BE49-F238E27FC236}">
                <a16:creationId xmlns:a16="http://schemas.microsoft.com/office/drawing/2014/main" id="{82BEBC5D-94C3-45A7-AB94-2E1A75AC2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16" y="2308240"/>
            <a:ext cx="4149129" cy="3101994"/>
          </a:xfrm>
          <a:prstGeom prst="rect">
            <a:avLst/>
          </a:prstGeom>
          <a:ln w="38100">
            <a:solidFill>
              <a:schemeClr val="tx1"/>
            </a:solidFill>
          </a:ln>
        </p:spPr>
      </p:pic>
      <p:pic>
        <p:nvPicPr>
          <p:cNvPr id="2" name="Picture 1" descr="Logo&#10;&#10;Description automatically generated">
            <a:extLst>
              <a:ext uri="{FF2B5EF4-FFF2-40B4-BE49-F238E27FC236}">
                <a16:creationId xmlns:a16="http://schemas.microsoft.com/office/drawing/2014/main" id="{C1C48082-E2C1-4638-F890-5F80307CC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2656" y="3237217"/>
            <a:ext cx="1946687" cy="7078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AD665-4F28-4838-87FF-66BF213A2189}"/>
              </a:ext>
            </a:extLst>
          </p:cNvPr>
          <p:cNvSpPr txBox="1"/>
          <p:nvPr/>
        </p:nvSpPr>
        <p:spPr>
          <a:xfrm>
            <a:off x="548640" y="856271"/>
            <a:ext cx="4114800" cy="1645139"/>
          </a:xfrm>
          <a:prstGeom prst="rect">
            <a:avLst/>
          </a:prstGeom>
        </p:spPr>
        <p:txBody>
          <a:bodyPr vert="horz" lIns="91440" tIns="45720" rIns="91440" bIns="45720" rtlCol="0" anchor="b">
            <a:normAutofit/>
          </a:bodyPr>
          <a:lstStyle/>
          <a:p>
            <a:pPr defTabSz="914400" fontAlgn="base">
              <a:lnSpc>
                <a:spcPct val="90000"/>
              </a:lnSpc>
              <a:spcBef>
                <a:spcPct val="0"/>
              </a:spcBef>
              <a:spcAft>
                <a:spcPts val="600"/>
              </a:spcAft>
            </a:pPr>
            <a:r>
              <a:rPr lang="en-US" sz="3800" b="1" dirty="0">
                <a:solidFill>
                  <a:srgbClr val="FFFF00"/>
                </a:solidFill>
                <a:latin typeface="+mj-lt"/>
                <a:ea typeface="+mj-ea"/>
                <a:cs typeface="+mj-cs"/>
              </a:rPr>
              <a:t>What is Rotary?</a:t>
            </a:r>
          </a:p>
        </p:txBody>
      </p:sp>
      <p:sp>
        <p:nvSpPr>
          <p:cNvPr id="19" name="TextBox 18">
            <a:extLst>
              <a:ext uri="{FF2B5EF4-FFF2-40B4-BE49-F238E27FC236}">
                <a16:creationId xmlns:a16="http://schemas.microsoft.com/office/drawing/2014/main" id="{77565BAC-1206-43DE-9B3E-2CCF1A781571}"/>
              </a:ext>
            </a:extLst>
          </p:cNvPr>
          <p:cNvSpPr txBox="1"/>
          <p:nvPr/>
        </p:nvSpPr>
        <p:spPr>
          <a:xfrm>
            <a:off x="548640" y="2942520"/>
            <a:ext cx="4114800" cy="3245804"/>
          </a:xfrm>
          <a:prstGeom prst="rect">
            <a:avLst/>
          </a:prstGeom>
        </p:spPr>
        <p:txBody>
          <a:bodyPr vert="horz" lIns="91440" tIns="45720" rIns="91440" bIns="45720" rtlCol="0">
            <a:normAutofit/>
          </a:bodyPr>
          <a:lstStyle/>
          <a:p>
            <a:pPr indent="-228600" defTabSz="914400" fontAlgn="base">
              <a:lnSpc>
                <a:spcPct val="90000"/>
              </a:lnSpc>
              <a:spcBef>
                <a:spcPct val="0"/>
              </a:spcBef>
              <a:spcAft>
                <a:spcPts val="600"/>
              </a:spcAft>
              <a:buFont typeface="Arial" panose="020B0604020202020204" pitchFamily="34" charset="0"/>
              <a:buChar char="•"/>
            </a:pPr>
            <a:r>
              <a:rPr lang="en-US" sz="3200" dirty="0">
                <a:solidFill>
                  <a:srgbClr val="FFFF00"/>
                </a:solidFill>
              </a:rPr>
              <a:t>1.2 million Rotarians – 35,000 Clubs – 200 Countries</a:t>
            </a:r>
          </a:p>
          <a:p>
            <a:pPr indent="-228600" defTabSz="914400" fontAlgn="base">
              <a:lnSpc>
                <a:spcPct val="90000"/>
              </a:lnSpc>
              <a:spcBef>
                <a:spcPct val="0"/>
              </a:spcBef>
              <a:spcAft>
                <a:spcPts val="600"/>
              </a:spcAft>
              <a:buFont typeface="Arial" panose="020B0604020202020204" pitchFamily="34" charset="0"/>
              <a:buChar char="•"/>
            </a:pPr>
            <a:r>
              <a:rPr lang="en-US" sz="3200" dirty="0">
                <a:solidFill>
                  <a:srgbClr val="FFFF00"/>
                </a:solidFill>
              </a:rPr>
              <a:t>“Service Above Self</a:t>
            </a:r>
            <a:r>
              <a:rPr lang="en-US" dirty="0"/>
              <a:t>”</a:t>
            </a:r>
          </a:p>
        </p:txBody>
      </p:sp>
      <p:pic>
        <p:nvPicPr>
          <p:cNvPr id="21" name="Picture 20" descr="A group of men smiling&#10;&#10;Description automatically generated with low confidence">
            <a:extLst>
              <a:ext uri="{FF2B5EF4-FFF2-40B4-BE49-F238E27FC236}">
                <a16:creationId xmlns:a16="http://schemas.microsoft.com/office/drawing/2014/main" id="{A38948FF-0B80-49C8-8CF8-03C15EF73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504" y="755438"/>
            <a:ext cx="3246120" cy="2434590"/>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FE043E23-3AF5-4A01-AA61-5FA6ECD90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9916" y="824504"/>
            <a:ext cx="3246120" cy="2296457"/>
          </a:xfrm>
          <a:prstGeom prst="rect">
            <a:avLst/>
          </a:prstGeom>
        </p:spPr>
      </p:pic>
      <p:pic>
        <p:nvPicPr>
          <p:cNvPr id="4" name="Picture 3" descr="A logo with blue and orange text&#10;&#10;Description automatically generated">
            <a:extLst>
              <a:ext uri="{FF2B5EF4-FFF2-40B4-BE49-F238E27FC236}">
                <a16:creationId xmlns:a16="http://schemas.microsoft.com/office/drawing/2014/main" id="{8C517D52-F9E8-FE21-945F-30805A4E8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401" y="4667830"/>
            <a:ext cx="3494515" cy="1365666"/>
          </a:xfrm>
          <a:prstGeom prst="rect">
            <a:avLst/>
          </a:prstGeom>
        </p:spPr>
      </p:pic>
      <p:pic>
        <p:nvPicPr>
          <p:cNvPr id="8" name="Picture 7" descr="A picture containing text, person&#10;&#10;Description automatically generated">
            <a:extLst>
              <a:ext uri="{FF2B5EF4-FFF2-40B4-BE49-F238E27FC236}">
                <a16:creationId xmlns:a16="http://schemas.microsoft.com/office/drawing/2014/main" id="{2E478B96-5C20-4A6D-98F4-3FCE657E786A}"/>
              </a:ext>
            </a:extLst>
          </p:cNvPr>
          <p:cNvPicPr>
            <a:picLocks noChangeAspect="1"/>
          </p:cNvPicPr>
          <p:nvPr/>
        </p:nvPicPr>
        <p:blipFill rotWithShape="1">
          <a:blip r:embed="rId6">
            <a:extLst>
              <a:ext uri="{28A0092B-C50C-407E-A947-70E740481C1C}">
                <a14:useLocalDpi xmlns:a14="http://schemas.microsoft.com/office/drawing/2010/main" val="0"/>
              </a:ext>
            </a:extLst>
          </a:blip>
          <a:srcRect l="27541" t="14709" r="13143" b="4802"/>
          <a:stretch/>
        </p:blipFill>
        <p:spPr>
          <a:xfrm>
            <a:off x="8529916" y="3577864"/>
            <a:ext cx="3246120" cy="2477718"/>
          </a:xfrm>
          <a:prstGeom prst="rect">
            <a:avLst/>
          </a:prstGeom>
        </p:spPr>
      </p:pic>
    </p:spTree>
    <p:extLst>
      <p:ext uri="{BB962C8B-B14F-4D97-AF65-F5344CB8AC3E}">
        <p14:creationId xmlns:p14="http://schemas.microsoft.com/office/powerpoint/2010/main" val="30832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F62A49-730D-421F-9EDD-B12D2EC61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817" y="690411"/>
            <a:ext cx="3541232" cy="3741092"/>
          </a:xfrm>
          <a:prstGeom prst="rect">
            <a:avLst/>
          </a:prstGeom>
        </p:spPr>
      </p:pic>
      <p:sp>
        <p:nvSpPr>
          <p:cNvPr id="12" name="TextBox 11">
            <a:extLst>
              <a:ext uri="{FF2B5EF4-FFF2-40B4-BE49-F238E27FC236}">
                <a16:creationId xmlns:a16="http://schemas.microsoft.com/office/drawing/2014/main" id="{5C91185E-7518-41CC-B232-069F19E90E56}"/>
              </a:ext>
            </a:extLst>
          </p:cNvPr>
          <p:cNvSpPr txBox="1"/>
          <p:nvPr/>
        </p:nvSpPr>
        <p:spPr>
          <a:xfrm>
            <a:off x="753285" y="4598161"/>
            <a:ext cx="10685431" cy="1452551"/>
          </a:xfrm>
          <a:prstGeom prst="rect">
            <a:avLst/>
          </a:prstGeom>
          <a:noFill/>
        </p:spPr>
        <p:txBody>
          <a:bodyPr wrap="square" rtlCol="0">
            <a:spAutoFit/>
          </a:bodyPr>
          <a:lstStyle/>
          <a:p>
            <a:pPr algn="ctr"/>
            <a:r>
              <a:rPr lang="en-US" sz="2360">
                <a:solidFill>
                  <a:schemeClr val="accent3"/>
                </a:solidFill>
              </a:rPr>
              <a:t>The first Rotary Club was organized in 1905, by Chicago Attorney Paul Harris.</a:t>
            </a:r>
          </a:p>
          <a:p>
            <a:pPr algn="ctr"/>
            <a:endParaRPr lang="en-US" sz="983">
              <a:solidFill>
                <a:schemeClr val="accent3"/>
              </a:solidFill>
            </a:endParaRPr>
          </a:p>
          <a:p>
            <a:pPr algn="ctr"/>
            <a:r>
              <a:rPr lang="en-US" sz="2360">
                <a:solidFill>
                  <a:schemeClr val="accent3"/>
                </a:solidFill>
              </a:rPr>
              <a:t>The original four-member club met for fellowship in </a:t>
            </a:r>
            <a:r>
              <a:rPr lang="en-US" sz="2360">
                <a:solidFill>
                  <a:srgbClr val="FFFF00"/>
                </a:solidFill>
              </a:rPr>
              <a:t>rotation </a:t>
            </a:r>
            <a:r>
              <a:rPr lang="en-US" sz="2360">
                <a:solidFill>
                  <a:schemeClr val="accent3"/>
                </a:solidFill>
              </a:rPr>
              <a:t>at member’s offices…thus the name </a:t>
            </a:r>
            <a:r>
              <a:rPr lang="en-US" sz="2360" b="1">
                <a:solidFill>
                  <a:schemeClr val="accent3"/>
                </a:solidFill>
              </a:rPr>
              <a:t>ROTARY.</a:t>
            </a:r>
          </a:p>
          <a:p>
            <a:pPr algn="ctr"/>
            <a:endParaRPr lang="en-US" sz="787" b="1" dirty="0">
              <a:solidFill>
                <a:schemeClr val="accent3"/>
              </a:solidFill>
            </a:endParaRPr>
          </a:p>
        </p:txBody>
      </p:sp>
      <p:pic>
        <p:nvPicPr>
          <p:cNvPr id="16" name="Picture 15" descr="A group of men in suits&#10;&#10;Description automatically generated">
            <a:extLst>
              <a:ext uri="{FF2B5EF4-FFF2-40B4-BE49-F238E27FC236}">
                <a16:creationId xmlns:a16="http://schemas.microsoft.com/office/drawing/2014/main" id="{8735A8F7-4BE1-4DB0-BFE3-A0E8E82C7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177" y="680157"/>
            <a:ext cx="5611640" cy="3741093"/>
          </a:xfrm>
          <a:prstGeom prst="rect">
            <a:avLst/>
          </a:prstGeom>
        </p:spPr>
      </p:pic>
      <p:sp>
        <p:nvSpPr>
          <p:cNvPr id="22" name="TextBox 21">
            <a:extLst>
              <a:ext uri="{FF2B5EF4-FFF2-40B4-BE49-F238E27FC236}">
                <a16:creationId xmlns:a16="http://schemas.microsoft.com/office/drawing/2014/main" id="{F635BC3E-7F57-4372-8C84-52CD172B2BBE}"/>
              </a:ext>
            </a:extLst>
          </p:cNvPr>
          <p:cNvSpPr txBox="1"/>
          <p:nvPr/>
        </p:nvSpPr>
        <p:spPr>
          <a:xfrm>
            <a:off x="1327970" y="3567155"/>
            <a:ext cx="5699847" cy="635491"/>
          </a:xfrm>
          <a:prstGeom prst="rect">
            <a:avLst/>
          </a:prstGeom>
          <a:noFill/>
        </p:spPr>
        <p:txBody>
          <a:bodyPr wrap="square" rtlCol="0">
            <a:spAutoFit/>
          </a:bodyPr>
          <a:lstStyle/>
          <a:p>
            <a:pPr algn="ctr"/>
            <a:r>
              <a:rPr lang="en-US" sz="1770">
                <a:solidFill>
                  <a:schemeClr val="accent3"/>
                </a:solidFill>
              </a:rPr>
              <a:t>From left: Gustavus Loehr, Silvester Schiele, Hiram Shorey and Paul Harris.</a:t>
            </a:r>
            <a:endParaRPr lang="en-US" sz="1770" dirty="0">
              <a:solidFill>
                <a:schemeClr val="accent3"/>
              </a:solidFill>
            </a:endParaRPr>
          </a:p>
        </p:txBody>
      </p:sp>
      <p:pic>
        <p:nvPicPr>
          <p:cNvPr id="5" name="Picture 4" descr="Logo&#10;&#10;Description automatically generated">
            <a:extLst>
              <a:ext uri="{FF2B5EF4-FFF2-40B4-BE49-F238E27FC236}">
                <a16:creationId xmlns:a16="http://schemas.microsoft.com/office/drawing/2014/main" id="{E2E820DE-6F13-484E-9683-2449F13FE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284" y="5821855"/>
            <a:ext cx="1957929" cy="711975"/>
          </a:xfrm>
          <a:prstGeom prst="rect">
            <a:avLst/>
          </a:prstGeom>
        </p:spPr>
      </p:pic>
      <p:sp>
        <p:nvSpPr>
          <p:cNvPr id="3" name="TextBox 2">
            <a:extLst>
              <a:ext uri="{FF2B5EF4-FFF2-40B4-BE49-F238E27FC236}">
                <a16:creationId xmlns:a16="http://schemas.microsoft.com/office/drawing/2014/main" id="{EA5F5B4C-664C-4226-89F4-13CBE7E0DAC5}"/>
              </a:ext>
            </a:extLst>
          </p:cNvPr>
          <p:cNvSpPr txBox="1"/>
          <p:nvPr/>
        </p:nvSpPr>
        <p:spPr>
          <a:xfrm>
            <a:off x="8998363" y="3604813"/>
            <a:ext cx="1777461" cy="363138"/>
          </a:xfrm>
          <a:prstGeom prst="rect">
            <a:avLst/>
          </a:prstGeom>
          <a:noFill/>
        </p:spPr>
        <p:txBody>
          <a:bodyPr wrap="square" rtlCol="0">
            <a:spAutoFit/>
          </a:bodyPr>
          <a:lstStyle/>
          <a:p>
            <a:pPr algn="ctr"/>
            <a:r>
              <a:rPr lang="en-US" sz="1770" b="1">
                <a:solidFill>
                  <a:schemeClr val="bg1"/>
                </a:solidFill>
              </a:rPr>
              <a:t>Paul Harris</a:t>
            </a:r>
            <a:endParaRPr lang="en-US" sz="1770" b="1" dirty="0">
              <a:solidFill>
                <a:schemeClr val="bg1"/>
              </a:solidFill>
            </a:endParaRPr>
          </a:p>
        </p:txBody>
      </p:sp>
    </p:spTree>
    <p:extLst>
      <p:ext uri="{BB962C8B-B14F-4D97-AF65-F5344CB8AC3E}">
        <p14:creationId xmlns:p14="http://schemas.microsoft.com/office/powerpoint/2010/main" val="420892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8C1C29F9-6CFE-4805-9054-5EA0519DF416}"/>
              </a:ext>
            </a:extLst>
          </p:cNvPr>
          <p:cNvPicPr>
            <a:picLocks noChangeAspect="1"/>
          </p:cNvPicPr>
          <p:nvPr/>
        </p:nvPicPr>
        <p:blipFill rotWithShape="1">
          <a:blip r:embed="rId3">
            <a:extLst>
              <a:ext uri="{28A0092B-C50C-407E-A947-70E740481C1C}">
                <a14:useLocalDpi xmlns:a14="http://schemas.microsoft.com/office/drawing/2010/main" val="0"/>
              </a:ext>
            </a:extLst>
          </a:blip>
          <a:srcRect l="1006" t="14386" r="2386" b="20956"/>
          <a:stretch/>
        </p:blipFill>
        <p:spPr>
          <a:xfrm>
            <a:off x="517889" y="457200"/>
            <a:ext cx="5578111" cy="3946124"/>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28DB32CD-7433-4889-A7A9-C6FB3C3CB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457200"/>
            <a:ext cx="5480102" cy="3895546"/>
          </a:xfrm>
          <a:prstGeom prst="rect">
            <a:avLst/>
          </a:prstGeom>
        </p:spPr>
      </p:pic>
      <p:sp>
        <p:nvSpPr>
          <p:cNvPr id="8" name="TextBox 7">
            <a:extLst>
              <a:ext uri="{FF2B5EF4-FFF2-40B4-BE49-F238E27FC236}">
                <a16:creationId xmlns:a16="http://schemas.microsoft.com/office/drawing/2014/main" id="{825FC219-6ED2-4A58-837F-C2AF0BD432DC}"/>
              </a:ext>
            </a:extLst>
          </p:cNvPr>
          <p:cNvSpPr txBox="1"/>
          <p:nvPr/>
        </p:nvSpPr>
        <p:spPr>
          <a:xfrm>
            <a:off x="5162719" y="4495568"/>
            <a:ext cx="6586915" cy="1905232"/>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3200" dirty="0">
                <a:solidFill>
                  <a:srgbClr val="FFFF00"/>
                </a:solidFill>
              </a:rPr>
              <a:t>Neighbors, friends, and problem solvers share ideas and take action to create lasting change.</a:t>
            </a:r>
          </a:p>
        </p:txBody>
      </p:sp>
      <p:pic>
        <p:nvPicPr>
          <p:cNvPr id="4" name="Picture 3" descr="Logo&#10;&#10;Description automatically generated">
            <a:extLst>
              <a:ext uri="{FF2B5EF4-FFF2-40B4-BE49-F238E27FC236}">
                <a16:creationId xmlns:a16="http://schemas.microsoft.com/office/drawing/2014/main" id="{41B0663F-40D2-A800-6EA6-1E1E61137B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89" y="4910966"/>
            <a:ext cx="3228201" cy="1167491"/>
          </a:xfrm>
          <a:prstGeom prst="rect">
            <a:avLst/>
          </a:prstGeom>
        </p:spPr>
      </p:pic>
    </p:spTree>
    <p:extLst>
      <p:ext uri="{BB962C8B-B14F-4D97-AF65-F5344CB8AC3E}">
        <p14:creationId xmlns:p14="http://schemas.microsoft.com/office/powerpoint/2010/main" val="198119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D2B1F1-E3D2-4A35-A16E-95A74E688438}"/>
              </a:ext>
            </a:extLst>
          </p:cNvPr>
          <p:cNvSpPr txBox="1"/>
          <p:nvPr/>
        </p:nvSpPr>
        <p:spPr>
          <a:xfrm>
            <a:off x="762000" y="1141711"/>
            <a:ext cx="3406877" cy="3474364"/>
          </a:xfrm>
          <a:prstGeom prst="rect">
            <a:avLst/>
          </a:prstGeom>
        </p:spPr>
        <p:txBody>
          <a:bodyPr vert="horz" lIns="91440" tIns="45720" rIns="91440" bIns="45720" rtlCol="0" anchor="t">
            <a:noAutofit/>
          </a:bodyPr>
          <a:lstStyle/>
          <a:p>
            <a:pPr defTabSz="914400">
              <a:lnSpc>
                <a:spcPct val="90000"/>
              </a:lnSpc>
              <a:spcBef>
                <a:spcPct val="0"/>
              </a:spcBef>
              <a:spcAft>
                <a:spcPts val="600"/>
              </a:spcAft>
            </a:pPr>
            <a:r>
              <a:rPr lang="en-US" sz="5400" dirty="0">
                <a:solidFill>
                  <a:srgbClr val="FFFF00"/>
                </a:solidFill>
                <a:latin typeface="+mj-lt"/>
                <a:ea typeface="+mj-ea"/>
                <a:cs typeface="+mj-cs"/>
              </a:rPr>
              <a:t>Rotary’s Core Values &amp; Four-Way Test</a:t>
            </a:r>
          </a:p>
        </p:txBody>
      </p:sp>
      <p:pic>
        <p:nvPicPr>
          <p:cNvPr id="4" name="Picture 3">
            <a:extLst>
              <a:ext uri="{FF2B5EF4-FFF2-40B4-BE49-F238E27FC236}">
                <a16:creationId xmlns:a16="http://schemas.microsoft.com/office/drawing/2014/main" id="{0D0F7C7E-8A5C-4B8A-9044-8A261B52F785}"/>
              </a:ext>
            </a:extLst>
          </p:cNvPr>
          <p:cNvPicPr>
            <a:picLocks noChangeAspect="1"/>
          </p:cNvPicPr>
          <p:nvPr/>
        </p:nvPicPr>
        <p:blipFill rotWithShape="1">
          <a:blip r:embed="rId3">
            <a:extLst>
              <a:ext uri="{28A0092B-C50C-407E-A947-70E740481C1C}">
                <a14:useLocalDpi xmlns:a14="http://schemas.microsoft.com/office/drawing/2010/main" val="0"/>
              </a:ext>
            </a:extLst>
          </a:blip>
          <a:srcRect l="7496" r="8547"/>
          <a:stretch/>
        </p:blipFill>
        <p:spPr>
          <a:xfrm>
            <a:off x="3613169" y="701637"/>
            <a:ext cx="4109994" cy="5867973"/>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0C40EAD-9F4C-4A12-8E99-AF62B076E0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08" r="8806"/>
          <a:stretch/>
        </p:blipFill>
        <p:spPr>
          <a:xfrm>
            <a:off x="7723162" y="701637"/>
            <a:ext cx="4109993" cy="6050855"/>
          </a:xfrm>
          <a:prstGeom prst="rect">
            <a:avLst/>
          </a:prstGeom>
        </p:spPr>
      </p:pic>
    </p:spTree>
    <p:extLst>
      <p:ext uri="{BB962C8B-B14F-4D97-AF65-F5344CB8AC3E}">
        <p14:creationId xmlns:p14="http://schemas.microsoft.com/office/powerpoint/2010/main" val="43663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D0AD75-8D21-4B2F-AD0E-5544C319901B}"/>
              </a:ext>
            </a:extLst>
          </p:cNvPr>
          <p:cNvSpPr txBox="1"/>
          <p:nvPr/>
        </p:nvSpPr>
        <p:spPr>
          <a:xfrm>
            <a:off x="838200" y="391758"/>
            <a:ext cx="10515600" cy="18604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200" kern="1200" dirty="0">
                <a:solidFill>
                  <a:srgbClr val="FFFF00"/>
                </a:solidFill>
                <a:latin typeface="+mj-lt"/>
                <a:ea typeface="+mj-ea"/>
                <a:cs typeface="+mj-cs"/>
              </a:rPr>
              <a:t>We implement the Object of Rotary through Five Avenues of Service</a:t>
            </a:r>
          </a:p>
        </p:txBody>
      </p:sp>
      <p:pic>
        <p:nvPicPr>
          <p:cNvPr id="4" name="Picture 3" descr="A screenshot of a cell phone&#10;&#10;Description automatically generated">
            <a:extLst>
              <a:ext uri="{FF2B5EF4-FFF2-40B4-BE49-F238E27FC236}">
                <a16:creationId xmlns:a16="http://schemas.microsoft.com/office/drawing/2014/main" id="{97F31C02-F1E6-4385-B9E4-6ABE6309F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25" y="2077375"/>
            <a:ext cx="5430175" cy="4226666"/>
          </a:xfrm>
          <a:prstGeom prst="rect">
            <a:avLst/>
          </a:prstGeom>
        </p:spPr>
      </p:pic>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2077375"/>
            <a:ext cx="5968772" cy="4226666"/>
          </a:xfrm>
          <a:prstGeom prst="rect">
            <a:avLst/>
          </a:prstGeom>
        </p:spPr>
      </p:pic>
    </p:spTree>
    <p:extLst>
      <p:ext uri="{BB962C8B-B14F-4D97-AF65-F5344CB8AC3E}">
        <p14:creationId xmlns:p14="http://schemas.microsoft.com/office/powerpoint/2010/main" val="1634475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322F93-7831-436F-B70E-E1BA436419F3}"/>
              </a:ext>
            </a:extLst>
          </p:cNvPr>
          <p:cNvSpPr txBox="1"/>
          <p:nvPr/>
        </p:nvSpPr>
        <p:spPr>
          <a:xfrm>
            <a:off x="3730591" y="3033694"/>
            <a:ext cx="4204099" cy="982705"/>
          </a:xfrm>
          <a:prstGeom prst="rect">
            <a:avLst/>
          </a:prstGeom>
          <a:noFill/>
        </p:spPr>
        <p:txBody>
          <a:bodyPr wrap="square" rtlCol="0">
            <a:spAutoFit/>
          </a:bodyPr>
          <a:lstStyle/>
          <a:p>
            <a:pPr algn="ctr" defTabSz="431538" fontAlgn="base">
              <a:spcBef>
                <a:spcPct val="0"/>
              </a:spcBef>
              <a:spcAft>
                <a:spcPts val="600"/>
              </a:spcAft>
            </a:pPr>
            <a:r>
              <a:rPr lang="en-US" sz="2643" kern="1200">
                <a:solidFill>
                  <a:srgbClr val="FFFFFF"/>
                </a:solidFill>
                <a:latin typeface="Arial" charset="0"/>
                <a:ea typeface="+mn-ea"/>
                <a:cs typeface="Arial" charset="0"/>
              </a:rPr>
              <a:t>$200 Million and 16 Million</a:t>
            </a:r>
          </a:p>
          <a:p>
            <a:pPr algn="ctr" defTabSz="431538" fontAlgn="base">
              <a:spcBef>
                <a:spcPct val="0"/>
              </a:spcBef>
              <a:spcAft>
                <a:spcPts val="600"/>
              </a:spcAft>
            </a:pPr>
            <a:r>
              <a:rPr lang="en-US" sz="2643" kern="1200">
                <a:solidFill>
                  <a:srgbClr val="FFFFFF"/>
                </a:solidFill>
                <a:latin typeface="Arial" charset="0"/>
                <a:ea typeface="+mn-ea"/>
                <a:cs typeface="Arial" charset="0"/>
              </a:rPr>
              <a:t>Volunteer Hours</a:t>
            </a:r>
            <a:endParaRPr lang="en-US" sz="2753">
              <a:solidFill>
                <a:srgbClr val="FFFFFF"/>
              </a:solidFill>
              <a:latin typeface="Arial" charset="0"/>
              <a:cs typeface="Arial" charset="0"/>
            </a:endParaRPr>
          </a:p>
        </p:txBody>
      </p:sp>
      <p:pic>
        <p:nvPicPr>
          <p:cNvPr id="4" name="Picture 3" descr="Graphical user interface, application&#10;&#10;Description automatically generated">
            <a:extLst>
              <a:ext uri="{FF2B5EF4-FFF2-40B4-BE49-F238E27FC236}">
                <a16:creationId xmlns:a16="http://schemas.microsoft.com/office/drawing/2014/main" id="{86BD2B36-E5A6-47E4-B251-56535005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025" y="383220"/>
            <a:ext cx="10044331" cy="4062171"/>
          </a:xfrm>
          <a:prstGeom prst="rect">
            <a:avLst/>
          </a:prstGeom>
          <a:ln w="57150">
            <a:solidFill>
              <a:schemeClr val="bg1"/>
            </a:solidFill>
          </a:ln>
        </p:spPr>
      </p:pic>
      <p:sp>
        <p:nvSpPr>
          <p:cNvPr id="2" name="TextBox 1">
            <a:extLst>
              <a:ext uri="{FF2B5EF4-FFF2-40B4-BE49-F238E27FC236}">
                <a16:creationId xmlns:a16="http://schemas.microsoft.com/office/drawing/2014/main" id="{CC3ECAD1-B28F-4A12-97C4-233D42DF86D0}"/>
              </a:ext>
            </a:extLst>
          </p:cNvPr>
          <p:cNvSpPr txBox="1"/>
          <p:nvPr/>
        </p:nvSpPr>
        <p:spPr>
          <a:xfrm>
            <a:off x="643467" y="4566565"/>
            <a:ext cx="10905066" cy="954107"/>
          </a:xfrm>
          <a:prstGeom prst="rect">
            <a:avLst/>
          </a:prstGeom>
          <a:noFill/>
        </p:spPr>
        <p:txBody>
          <a:bodyPr wrap="square" rtlCol="0">
            <a:spAutoFit/>
          </a:bodyPr>
          <a:lstStyle/>
          <a:p>
            <a:pPr defTabSz="431538" fontAlgn="base">
              <a:spcBef>
                <a:spcPct val="0"/>
              </a:spcBef>
              <a:spcAft>
                <a:spcPts val="600"/>
              </a:spcAft>
            </a:pPr>
            <a:r>
              <a:rPr lang="en-US" sz="2800" kern="1200" dirty="0">
                <a:solidFill>
                  <a:srgbClr val="FFFF00"/>
                </a:solidFill>
                <a:latin typeface="Arial" charset="0"/>
                <a:ea typeface="+mn-ea"/>
                <a:cs typeface="Arial" charset="0"/>
              </a:rPr>
              <a:t>Rotarians invest more than $200 million and 16 million volunteer hours every year.</a:t>
            </a:r>
            <a:endParaRPr lang="en-US" sz="2800" dirty="0">
              <a:solidFill>
                <a:srgbClr val="FFFF00"/>
              </a:solidFill>
              <a:latin typeface="Arial" charset="0"/>
              <a:cs typeface="Arial" charset="0"/>
            </a:endParaRPr>
          </a:p>
        </p:txBody>
      </p:sp>
      <p:pic>
        <p:nvPicPr>
          <p:cNvPr id="5" name="Picture 4" descr="A logo with blue and orange text&#10;&#10;Description automatically generated">
            <a:extLst>
              <a:ext uri="{FF2B5EF4-FFF2-40B4-BE49-F238E27FC236}">
                <a16:creationId xmlns:a16="http://schemas.microsoft.com/office/drawing/2014/main" id="{43644176-FC81-4574-45C9-34B943CAB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930" y="5520672"/>
            <a:ext cx="2725603" cy="954108"/>
          </a:xfrm>
          <a:prstGeom prst="rect">
            <a:avLst/>
          </a:prstGeom>
        </p:spPr>
      </p:pic>
    </p:spTree>
    <p:extLst>
      <p:ext uri="{BB962C8B-B14F-4D97-AF65-F5344CB8AC3E}">
        <p14:creationId xmlns:p14="http://schemas.microsoft.com/office/powerpoint/2010/main" val="23347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A99453-DB0E-8AF1-96B9-3521DBED0F7A}"/>
              </a:ext>
            </a:extLst>
          </p:cNvPr>
          <p:cNvSpPr txBox="1"/>
          <p:nvPr/>
        </p:nvSpPr>
        <p:spPr>
          <a:xfrm>
            <a:off x="971550" y="1385025"/>
            <a:ext cx="6100762" cy="4401205"/>
          </a:xfrm>
          <a:prstGeom prst="rect">
            <a:avLst/>
          </a:prstGeom>
          <a:noFill/>
        </p:spPr>
        <p:txBody>
          <a:bodyPr wrap="square">
            <a:spAutoFit/>
          </a:bodyPr>
          <a:lstStyle/>
          <a:p>
            <a:pPr marL="342900" indent="-342900">
              <a:buFont typeface="Wingdings" pitchFamily="2" charset="2"/>
              <a:buChar char="Ø"/>
            </a:pPr>
            <a:r>
              <a:rPr lang="en-US" sz="2000" b="1" dirty="0">
                <a:solidFill>
                  <a:schemeClr val="bg1"/>
                </a:solidFill>
              </a:rPr>
              <a:t>At the 1917 convention, the outgoing president proposed setting up an endowment “for the purpose of doing good in the world”.  The initial investment of $26.50 has grown to transform millions of lives around the world.</a:t>
            </a:r>
          </a:p>
          <a:p>
            <a:pPr marL="342900" indent="-342900">
              <a:buFont typeface="Wingdings" pitchFamily="2" charset="2"/>
              <a:buChar char="Ø"/>
            </a:pPr>
            <a:r>
              <a:rPr lang="en-US" sz="2000" b="1" dirty="0">
                <a:solidFill>
                  <a:schemeClr val="bg1"/>
                </a:solidFill>
              </a:rPr>
              <a:t>91% of funds are spent on program awards and operations</a:t>
            </a:r>
          </a:p>
          <a:p>
            <a:pPr marL="342900" indent="-342900">
              <a:buFont typeface="Wingdings" pitchFamily="2" charset="2"/>
              <a:buChar char="Ø"/>
            </a:pPr>
            <a:r>
              <a:rPr lang="en-US" sz="2000" b="1" dirty="0">
                <a:solidFill>
                  <a:schemeClr val="bg1"/>
                </a:solidFill>
              </a:rPr>
              <a:t>FY 21 – 22 Support</a:t>
            </a:r>
          </a:p>
          <a:p>
            <a:pPr marL="742950" lvl="1" indent="-285750">
              <a:buFont typeface="Wingdings" pitchFamily="2" charset="2"/>
              <a:buChar char="Ø"/>
            </a:pPr>
            <a:r>
              <a:rPr lang="en-US" sz="2000" b="1" dirty="0">
                <a:solidFill>
                  <a:schemeClr val="bg1"/>
                </a:solidFill>
              </a:rPr>
              <a:t>$150M to Polio Plus</a:t>
            </a:r>
          </a:p>
          <a:p>
            <a:pPr marL="742950" lvl="1" indent="-285750">
              <a:buFont typeface="Wingdings" pitchFamily="2" charset="2"/>
              <a:buChar char="Ø"/>
            </a:pPr>
            <a:r>
              <a:rPr lang="en-US" sz="2000" b="1" dirty="0">
                <a:solidFill>
                  <a:schemeClr val="bg1"/>
                </a:solidFill>
              </a:rPr>
              <a:t>$73M to Global Grants</a:t>
            </a:r>
          </a:p>
          <a:p>
            <a:pPr marL="742950" lvl="1" indent="-285750">
              <a:buFont typeface="Wingdings" pitchFamily="2" charset="2"/>
              <a:buChar char="Ø"/>
            </a:pPr>
            <a:r>
              <a:rPr lang="en-US" sz="2000" b="1" dirty="0">
                <a:solidFill>
                  <a:schemeClr val="bg1"/>
                </a:solidFill>
              </a:rPr>
              <a:t>$27M to District Grants </a:t>
            </a:r>
          </a:p>
          <a:p>
            <a:pPr marL="742950" lvl="1" indent="-285750">
              <a:buFont typeface="Wingdings" pitchFamily="2" charset="2"/>
              <a:buChar char="Ø"/>
            </a:pPr>
            <a:r>
              <a:rPr lang="en-US" sz="2000" b="1" dirty="0">
                <a:solidFill>
                  <a:schemeClr val="bg1"/>
                </a:solidFill>
              </a:rPr>
              <a:t>$17M to Other Grants and Disaster Response Grants (e.g. Ukraine, Turkey/Syria earthquake and Pakistan) </a:t>
            </a:r>
          </a:p>
        </p:txBody>
      </p:sp>
      <p:sp>
        <p:nvSpPr>
          <p:cNvPr id="5" name="TextBox 4">
            <a:extLst>
              <a:ext uri="{FF2B5EF4-FFF2-40B4-BE49-F238E27FC236}">
                <a16:creationId xmlns:a16="http://schemas.microsoft.com/office/drawing/2014/main" id="{0BBE02E2-17EC-372F-D142-85F01306FF58}"/>
              </a:ext>
            </a:extLst>
          </p:cNvPr>
          <p:cNvSpPr txBox="1"/>
          <p:nvPr/>
        </p:nvSpPr>
        <p:spPr>
          <a:xfrm>
            <a:off x="971550" y="414338"/>
            <a:ext cx="7972425" cy="584775"/>
          </a:xfrm>
          <a:prstGeom prst="rect">
            <a:avLst/>
          </a:prstGeom>
          <a:noFill/>
        </p:spPr>
        <p:txBody>
          <a:bodyPr wrap="square" rtlCol="0">
            <a:spAutoFit/>
          </a:bodyPr>
          <a:lstStyle/>
          <a:p>
            <a:r>
              <a:rPr lang="en-US" sz="3200" b="1" dirty="0">
                <a:solidFill>
                  <a:srgbClr val="FFFF00"/>
                </a:solidFill>
                <a:latin typeface="Arial" panose="020B0604020202020204" pitchFamily="34" charset="0"/>
                <a:cs typeface="Arial" panose="020B0604020202020204" pitchFamily="34" charset="0"/>
              </a:rPr>
              <a:t>The Rotary Foundation</a:t>
            </a:r>
          </a:p>
        </p:txBody>
      </p:sp>
      <p:sp>
        <p:nvSpPr>
          <p:cNvPr id="7" name="TextBox 6">
            <a:extLst>
              <a:ext uri="{FF2B5EF4-FFF2-40B4-BE49-F238E27FC236}">
                <a16:creationId xmlns:a16="http://schemas.microsoft.com/office/drawing/2014/main" id="{F63A6013-F49E-EAF8-DFF9-3688D4323E48}"/>
              </a:ext>
            </a:extLst>
          </p:cNvPr>
          <p:cNvSpPr txBox="1"/>
          <p:nvPr/>
        </p:nvSpPr>
        <p:spPr>
          <a:xfrm>
            <a:off x="8097369" y="1699527"/>
            <a:ext cx="3419452" cy="1569660"/>
          </a:xfrm>
          <a:prstGeom prst="rect">
            <a:avLst/>
          </a:prstGeom>
          <a:noFill/>
        </p:spPr>
        <p:txBody>
          <a:bodyPr wrap="square">
            <a:spAutoFit/>
          </a:bodyPr>
          <a:lstStyle/>
          <a:p>
            <a:r>
              <a:rPr lang="en-US" sz="2400" b="1" dirty="0">
                <a:solidFill>
                  <a:schemeClr val="bg1"/>
                </a:solidFill>
              </a:rPr>
              <a:t>Rated 100% and 4 stars by Charity Navigator – the highest rating possible!</a:t>
            </a:r>
          </a:p>
        </p:txBody>
      </p:sp>
      <p:pic>
        <p:nvPicPr>
          <p:cNvPr id="8" name="Picture 7" descr="A black and white logo">
            <a:extLst>
              <a:ext uri="{FF2B5EF4-FFF2-40B4-BE49-F238E27FC236}">
                <a16:creationId xmlns:a16="http://schemas.microsoft.com/office/drawing/2014/main" id="{2F42966B-E142-7DAF-CC6D-C671B3E7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450" y="4195555"/>
            <a:ext cx="3810000" cy="1590675"/>
          </a:xfrm>
          <a:prstGeom prst="rect">
            <a:avLst/>
          </a:prstGeom>
        </p:spPr>
      </p:pic>
    </p:spTree>
    <p:extLst>
      <p:ext uri="{BB962C8B-B14F-4D97-AF65-F5344CB8AC3E}">
        <p14:creationId xmlns:p14="http://schemas.microsoft.com/office/powerpoint/2010/main" val="35087003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TotalTime>
  <Words>2114</Words>
  <Application>Microsoft Office PowerPoint</Application>
  <PresentationFormat>Widescreen</PresentationFormat>
  <Paragraphs>127</Paragraphs>
  <Slides>29</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Franklin Gothic Book</vt:lpstr>
      <vt:lpstr>Franklin Gothic Medium</vt:lpstr>
      <vt:lpstr>Open Sans</vt:lpstr>
      <vt:lpstr>Open Sans Light</vt:lpstr>
      <vt:lpstr>Wingdings</vt:lpstr>
      <vt:lpstr>1_Office Theme</vt:lpstr>
      <vt:lpstr>Discover Rotary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and Literacy</vt:lpstr>
      <vt:lpstr>Disease Prevention &amp; Treatment </vt:lpstr>
      <vt:lpstr>PowerPoint Presentation</vt:lpstr>
      <vt:lpstr>Water Sanitation &amp; Hygiene </vt:lpstr>
      <vt:lpstr>Community Economic Development </vt:lpstr>
      <vt:lpstr>Maternal &amp; Child Health </vt:lpstr>
      <vt:lpstr>Supporting The Environment </vt:lpstr>
      <vt:lpstr>History of your Rotary Club</vt:lpstr>
      <vt:lpstr>Club service Projects</vt:lpstr>
      <vt:lpstr>Club Community Partners</vt:lpstr>
      <vt:lpstr>Meeting information/ Format</vt:lpstr>
      <vt:lpstr>PowerPoint Presentation</vt:lpstr>
      <vt:lpstr>PowerPoint Presentation</vt:lpstr>
      <vt:lpstr>PowerPoint Presentation</vt:lpstr>
      <vt:lpstr>PowerPoint Presentation</vt:lpstr>
      <vt:lpstr>PowerPoint Presentation</vt:lpstr>
      <vt:lpstr>Thanks for your interest in (Your Club Name)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Rotary Event</dc:title>
  <dc:creator>Tracy Lego</dc:creator>
  <cp:lastModifiedBy>Cliff Berg</cp:lastModifiedBy>
  <cp:revision>41</cp:revision>
  <dcterms:created xsi:type="dcterms:W3CDTF">2023-09-14T16:08:56Z</dcterms:created>
  <dcterms:modified xsi:type="dcterms:W3CDTF">2024-03-13T17:07:52Z</dcterms:modified>
</cp:coreProperties>
</file>