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303" r:id="rId6"/>
    <p:sldId id="322" r:id="rId7"/>
    <p:sldId id="305" r:id="rId8"/>
    <p:sldId id="306" r:id="rId9"/>
    <p:sldId id="324" r:id="rId10"/>
    <p:sldId id="307" r:id="rId11"/>
    <p:sldId id="323" r:id="rId12"/>
    <p:sldId id="308" r:id="rId13"/>
    <p:sldId id="309" r:id="rId14"/>
    <p:sldId id="311" r:id="rId15"/>
    <p:sldId id="312" r:id="rId16"/>
    <p:sldId id="313" r:id="rId17"/>
    <p:sldId id="314" r:id="rId18"/>
    <p:sldId id="320" r:id="rId19"/>
    <p:sldId id="321" r:id="rId20"/>
    <p:sldId id="319" r:id="rId21"/>
    <p:sldId id="318" r:id="rId22"/>
    <p:sldId id="317" r:id="rId23"/>
    <p:sldId id="315" r:id="rId24"/>
    <p:sldId id="316"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na Kushnir" initials="EK" lastIdx="10" clrIdx="0">
    <p:extLst>
      <p:ext uri="{19B8F6BF-5375-455C-9EA6-DF929625EA0E}">
        <p15:presenceInfo xmlns:p15="http://schemas.microsoft.com/office/powerpoint/2012/main" userId="S-1-5-21-2052111302-1645522239-682003330-79322" providerId="AD"/>
      </p:ext>
    </p:extLst>
  </p:cmAuthor>
  <p:cmAuthor id="2" name="Zuhal Sharp" initials="ZS" lastIdx="3" clrIdx="1">
    <p:extLst>
      <p:ext uri="{19B8F6BF-5375-455C-9EA6-DF929625EA0E}">
        <p15:presenceInfo xmlns:p15="http://schemas.microsoft.com/office/powerpoint/2012/main" userId="S-1-5-21-2052111302-1645522239-682003330-847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255C"/>
    <a:srgbClr val="872175"/>
    <a:srgbClr val="F7A81B"/>
    <a:srgbClr val="01B4E7"/>
    <a:srgbClr val="FF7600"/>
    <a:srgbClr val="17458F"/>
    <a:srgbClr val="009999"/>
    <a:srgbClr val="D91B5C"/>
    <a:srgbClr val="FFA65D"/>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95E6E-AFB5-464B-B3F4-58737F6A3FA2}" v="2" dt="2019-12-06T15:02:15.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4" autoAdjust="0"/>
    <p:restoredTop sz="80120" autoAdjust="0"/>
  </p:normalViewPr>
  <p:slideViewPr>
    <p:cSldViewPr snapToGrid="0" showGuides="1">
      <p:cViewPr varScale="1">
        <p:scale>
          <a:sx n="61" d="100"/>
          <a:sy n="61" d="100"/>
        </p:scale>
        <p:origin x="1176" y="42"/>
      </p:cViewPr>
      <p:guideLst>
        <p:guide orient="horz" pos="2632"/>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20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12/29/2020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rifpd.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wasrag.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936996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solidFill>
                  <a:schemeClr val="bg2">
                    <a:lumMod val="10000"/>
                  </a:schemeClr>
                </a:solidFill>
                <a:latin typeface="Arial" panose="020B0604020202020204" pitchFamily="34" charset="0"/>
                <a:ea typeface="ヒラギノ角ゴ Pro W3" pitchFamily="-84" charset="-128"/>
                <a:hlinkClick r:id="rId3"/>
              </a:rPr>
              <a:t>Another high impact program that enhances Rotary’s public image around the world is led by </a:t>
            </a:r>
            <a:r>
              <a:rPr lang="en-US" altLang="en-US" u="sng" dirty="0">
                <a:solidFill>
                  <a:schemeClr val="bg2">
                    <a:lumMod val="10000"/>
                  </a:schemeClr>
                </a:solidFill>
                <a:latin typeface="Arial" panose="020B0604020202020204" pitchFamily="34" charset="0"/>
                <a:ea typeface="ヒラギノ角ゴ Pro W3" pitchFamily="-84" charset="-128"/>
                <a:hlinkClick r:id="rId3"/>
              </a:rPr>
              <a:t>Rotary Action Group for Population and Development’s (RFPD)</a:t>
            </a:r>
            <a:r>
              <a:rPr lang="en-US" altLang="en-US" u="sng" dirty="0">
                <a:solidFill>
                  <a:schemeClr val="bg2">
                    <a:lumMod val="10000"/>
                  </a:schemeClr>
                </a:solidFill>
                <a:latin typeface="Arial" panose="020B0604020202020204" pitchFamily="34" charset="0"/>
                <a:ea typeface="ヒラギノ角ゴ Pro W3" pitchFamily="-84" charset="-128"/>
              </a:rPr>
              <a:t>. </a:t>
            </a:r>
            <a:r>
              <a:rPr lang="en-US" altLang="en-US" dirty="0">
                <a:solidFill>
                  <a:schemeClr val="bg2">
                    <a:lumMod val="10000"/>
                  </a:schemeClr>
                </a:solidFill>
                <a:latin typeface="Arial" panose="020B0604020202020204" pitchFamily="34" charset="0"/>
                <a:ea typeface="ヒラギノ角ゴ Pro W3" pitchFamily="-84" charset="-128"/>
              </a:rPr>
              <a:t> This program focuses on reducing maternal and newborn mortality in rural areas of Nigeria. Started as a pilot in 10 hospitals between 2005 and 2010, this program has been scaled up to 25 hospitals in Nigeria. RFPD’s program has proven to be highly impactful with a 60% reduction in maternal mortality rates and 15% reduction of newborn mortality in par</a:t>
            </a:r>
          </a:p>
          <a:p>
            <a:pPr>
              <a:defRPr/>
            </a:pPr>
            <a:r>
              <a:rPr lang="en-US" altLang="en-US" dirty="0">
                <a:latin typeface="Arial" panose="020B0604020202020204" pitchFamily="34" charset="0"/>
                <a:ea typeface="ヒラギノ角ゴ Pro W3" pitchFamily="-84" charset="-128"/>
              </a:rPr>
              <a:t>This multi-faceted program includes public awareness, training of health workers, provision of medical equipment, and surgical interventions.</a:t>
            </a:r>
          </a:p>
          <a:p>
            <a:pPr>
              <a:defRPr/>
            </a:pPr>
            <a:endParaRPr lang="en-US" altLang="en-US" dirty="0">
              <a:latin typeface="Arial" panose="020B0604020202020204" pitchFamily="34" charset="0"/>
              <a:ea typeface="ヒラギノ角ゴ Pro W3" pitchFamily="-84" charset="-128"/>
            </a:endParaRPr>
          </a:p>
          <a:p>
            <a:pPr>
              <a:defRPr/>
            </a:pPr>
            <a:r>
              <a:rPr lang="en-US" altLang="en-US" dirty="0">
                <a:latin typeface="Arial" panose="020B0604020202020204" pitchFamily="34" charset="0"/>
                <a:ea typeface="ヒラギノ角ゴ Pro W3" pitchFamily="-84" charset="-128"/>
              </a:rPr>
              <a:t>Several districts in Germany, Nigeria, and Austria, and hundreds of Rotarians participate in this program.  Through the</a:t>
            </a:r>
            <a:r>
              <a:rPr lang="en-US" altLang="en-US" baseline="0" dirty="0">
                <a:latin typeface="Arial" panose="020B0604020202020204" pitchFamily="34" charset="0"/>
                <a:ea typeface="ヒラギノ角ゴ Pro W3" pitchFamily="-84" charset="-128"/>
              </a:rPr>
              <a:t> action group</a:t>
            </a:r>
            <a:r>
              <a:rPr lang="en-US" altLang="en-US" dirty="0">
                <a:latin typeface="Arial" panose="020B0604020202020204" pitchFamily="34" charset="0"/>
                <a:ea typeface="ヒラギノ角ゴ Pro W3" pitchFamily="-84" charset="-128"/>
              </a:rPr>
              <a:t>’s connections, this program leverages generous grants from the German Government. Only last year, the program leveraged a half million dollar grant from the German Government.</a:t>
            </a:r>
          </a:p>
          <a:p>
            <a:pPr>
              <a:defRPr/>
            </a:pPr>
            <a:r>
              <a:rPr lang="en-US" altLang="en-US" dirty="0">
                <a:solidFill>
                  <a:schemeClr val="bg2">
                    <a:lumMod val="10000"/>
                  </a:schemeClr>
                </a:solidFill>
                <a:latin typeface="Arial" panose="020B0604020202020204" pitchFamily="34" charset="0"/>
                <a:ea typeface="ヒラギノ角ゴ Pro W3" pitchFamily="-84" charset="-128"/>
              </a:rPr>
              <a:t>---</a:t>
            </a:r>
          </a:p>
          <a:p>
            <a:r>
              <a:rPr lang="en-US" altLang="en-US" dirty="0">
                <a:latin typeface="Arial" panose="020B0604020202020204" pitchFamily="34" charset="0"/>
                <a:ea typeface="ヒラギノ角ゴ Pro W3" pitchFamily="-84" charset="-128"/>
              </a:rPr>
              <a:t>Several regional governments have adopted RFPD’s model statewide.  RFPD is currently working towards integrating this model into the health system of the Nigerian national government.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The RFPD also implemented this program in Pakistan and working towards a replication in other countries as well.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The program engages thousands of Rotarians and non-Rotarians, and its scope and impact enhances Rotary’s public image around the world.   </a:t>
            </a:r>
          </a:p>
          <a:p>
            <a:pPr>
              <a:defRPr/>
            </a:pPr>
            <a:endParaRPr lang="en-US" altLang="en-US" dirty="0">
              <a:solidFill>
                <a:schemeClr val="bg2">
                  <a:lumMod val="10000"/>
                </a:schemeClr>
              </a:solidFill>
              <a:latin typeface="Arial" panose="020B0604020202020204" pitchFamily="34" charset="0"/>
              <a:ea typeface="ヒラギノ角ゴ Pro W3" pitchFamily="-84"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4224365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ea typeface="ヒラギノ角ゴ Pro W3" pitchFamily="-84" charset="-128"/>
              </a:rPr>
              <a:t>Another high impact project that enhances Rotary’s public image is led by the  </a:t>
            </a:r>
            <a:r>
              <a:rPr lang="en-US" altLang="en-US" u="sng" dirty="0">
                <a:latin typeface="Arial" panose="020B0604020202020204" pitchFamily="34" charset="0"/>
                <a:ea typeface="ヒラギノ角ゴ Pro W3" pitchFamily="-84" charset="-128"/>
                <a:hlinkClick r:id="rId3"/>
              </a:rPr>
              <a:t>Water and Sanitation Rotary Action Group’s (WASRAG)</a:t>
            </a:r>
            <a:r>
              <a:rPr lang="en-US" altLang="en-US" u="sng" dirty="0">
                <a:latin typeface="Arial" panose="020B0604020202020204" pitchFamily="34" charset="0"/>
                <a:ea typeface="ヒラギノ角ゴ Pro W3" pitchFamily="-84" charset="-128"/>
              </a:rPr>
              <a:t>.</a:t>
            </a:r>
            <a:r>
              <a:rPr lang="en-US" altLang="en-US" dirty="0">
                <a:latin typeface="Arial" panose="020B0604020202020204" pitchFamily="34" charset="0"/>
                <a:ea typeface="ヒラギノ角ゴ Pro W3" pitchFamily="-84" charset="-128"/>
              </a:rPr>
              <a:t> </a:t>
            </a:r>
            <a:endParaRPr lang="en-US" dirty="0">
              <a:latin typeface="Georgia" panose="02040502050405020303" pitchFamily="18" charset="0"/>
            </a:endParaRPr>
          </a:p>
          <a:p>
            <a:pPr eaLnBrk="1" hangingPunct="1">
              <a:spcBef>
                <a:spcPts val="1800"/>
              </a:spcBef>
              <a:defRPr/>
            </a:pPr>
            <a:endParaRPr lang="en-US" dirty="0">
              <a:latin typeface="Georgia" panose="02040502050405020303" pitchFamily="18" charset="0"/>
            </a:endParaRPr>
          </a:p>
          <a:p>
            <a:pPr>
              <a:buFont typeface="Arial" panose="020B0604020202020204" pitchFamily="34" charset="0"/>
              <a:buNone/>
              <a:defRPr/>
            </a:pPr>
            <a:r>
              <a:rPr lang="en-US" altLang="en-US" dirty="0">
                <a:latin typeface="Arial" panose="020B0604020202020204" pitchFamily="34" charset="0"/>
                <a:ea typeface="ヒラギノ角ゴ Pro W3" pitchFamily="-84" charset="-128"/>
              </a:rPr>
              <a:t>WASRAG functions as an expert consulting entity to help clubs and districts undertake WASH projects. </a:t>
            </a:r>
          </a:p>
          <a:p>
            <a:pPr>
              <a:defRPr/>
            </a:pPr>
            <a:endParaRPr lang="en-US" altLang="en-US" dirty="0">
              <a:latin typeface="Arial" panose="020B0604020202020204" pitchFamily="34" charset="0"/>
              <a:ea typeface="ヒラギノ角ゴ Pro W3" pitchFamily="-84" charset="-128"/>
            </a:endParaRPr>
          </a:p>
          <a:p>
            <a:pPr marL="285750" indent="-285750">
              <a:defRPr/>
            </a:pPr>
            <a:r>
              <a:rPr lang="en-US" altLang="en-US" dirty="0">
                <a:latin typeface="Arial" panose="020B0604020202020204" pitchFamily="34" charset="0"/>
                <a:ea typeface="ヒラギノ角ゴ Pro W3" pitchFamily="-84" charset="-128"/>
              </a:rPr>
              <a:t>WASRAG:</a:t>
            </a:r>
          </a:p>
          <a:p>
            <a:pPr marL="285750" indent="-285750">
              <a:defRPr/>
            </a:pPr>
            <a:r>
              <a:rPr lang="en-US" dirty="0">
                <a:solidFill>
                  <a:schemeClr val="bg2">
                    <a:lumMod val="10000"/>
                  </a:schemeClr>
                </a:solidFill>
                <a:latin typeface="Georgia" panose="02040502050405020303" pitchFamily="18" charset="0"/>
              </a:rPr>
              <a:t>Facilitates collaboration between Rotary clubs on projects related to water and sanitation.</a:t>
            </a:r>
          </a:p>
          <a:p>
            <a:pPr marL="285750" indent="-285750">
              <a:spcBef>
                <a:spcPts val="800"/>
              </a:spcBef>
              <a:defRPr/>
            </a:pPr>
            <a:r>
              <a:rPr lang="en-US" dirty="0">
                <a:solidFill>
                  <a:schemeClr val="bg2">
                    <a:lumMod val="10000"/>
                  </a:schemeClr>
                </a:solidFill>
                <a:latin typeface="Georgia" panose="02040502050405020303" pitchFamily="18" charset="0"/>
              </a:rPr>
              <a:t>Identifies “best practices” and “lessons learned”.</a:t>
            </a:r>
          </a:p>
          <a:p>
            <a:pPr marL="285750" indent="-285750">
              <a:spcBef>
                <a:spcPts val="800"/>
              </a:spcBef>
              <a:defRPr/>
            </a:pPr>
            <a:r>
              <a:rPr lang="en-US" dirty="0">
                <a:solidFill>
                  <a:schemeClr val="bg2">
                    <a:lumMod val="10000"/>
                  </a:schemeClr>
                </a:solidFill>
                <a:latin typeface="Georgia" panose="02040502050405020303" pitchFamily="18" charset="0"/>
              </a:rPr>
              <a:t>Provides access to NGOs &amp; alternative sources of funding.</a:t>
            </a:r>
          </a:p>
          <a:p>
            <a:pPr marL="285750" indent="-285750">
              <a:spcBef>
                <a:spcPts val="800"/>
              </a:spcBef>
              <a:defRPr/>
            </a:pPr>
            <a:r>
              <a:rPr lang="en-US" dirty="0">
                <a:solidFill>
                  <a:schemeClr val="bg2">
                    <a:lumMod val="10000"/>
                  </a:schemeClr>
                </a:solidFill>
                <a:latin typeface="Georgia" panose="02040502050405020303" pitchFamily="18" charset="0"/>
              </a:rPr>
              <a:t>Helps find partners and appropriate technologies for your project.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2611034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In addition to enhancing Rotary’s impact and public image, </a:t>
            </a:r>
            <a:r>
              <a:rPr lang="en-US" sz="1200" cap="none" dirty="0">
                <a:latin typeface="Arial" panose="020B0604020202020204" pitchFamily="34" charset="0"/>
                <a:cs typeface="Arial" panose="020B0604020202020204" pitchFamily="34" charset="0"/>
              </a:rPr>
              <a:t>Action Groups </a:t>
            </a:r>
            <a:r>
              <a:rPr lang="en-US" altLang="en-US" dirty="0">
                <a:latin typeface="Arial" panose="020B0604020202020204" pitchFamily="34" charset="0"/>
                <a:ea typeface="ヒラギノ角ゴ Pro W3" pitchFamily="-84" charset="-128"/>
              </a:rPr>
              <a:t>also engage our members</a:t>
            </a:r>
            <a:r>
              <a:rPr lang="en-US" altLang="en-US" baseline="0" dirty="0">
                <a:latin typeface="Arial" panose="020B0604020202020204" pitchFamily="34" charset="0"/>
                <a:ea typeface="ヒラギノ角ゴ Pro W3" pitchFamily="-84" charset="-128"/>
              </a:rPr>
              <a:t> and participants. [Slide]</a:t>
            </a:r>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189954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1825449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329673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Action Groups also engage our program participants and alumni.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Often times, it is challenging to keep alumni involved and connected with Rotary for various reasons.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Action Groups keep Rotary alumni engaged through their service interests. Also, Action Groups membership requires less commitment and smaller financial commitments which makes it appealing for our alumni to join. For example, Peace Rotary Action Group is very good at engaging our Peace Fellows and alumni. WASRAG and Malaria Rotary Action Group do great job engaging </a:t>
            </a:r>
            <a:r>
              <a:rPr lang="en-US" altLang="en-US" dirty="0" err="1">
                <a:latin typeface="Arial" panose="020B0604020202020204" pitchFamily="34" charset="0"/>
                <a:ea typeface="ヒラギノ角ゴ Pro W3" pitchFamily="-84" charset="-128"/>
              </a:rPr>
              <a:t>Rotaractors</a:t>
            </a:r>
            <a:r>
              <a:rPr lang="en-US" altLang="en-US" dirty="0">
                <a:latin typeface="Arial" panose="020B0604020202020204" pitchFamily="34" charset="0"/>
                <a:ea typeface="ヒラギノ角ゴ Pro W3" pitchFamily="-84" charset="-128"/>
              </a:rPr>
              <a:t>.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4074019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Action Groups also serve as membership development resources.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Large-scale successful programs spearheaded by Action Groups enhance Rotary’s prestige, bring publicity, and attract new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Through their collaborations with external organizations, Action Groups expose Rotary to their cooperating partners which often attract new Rotary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More importantly, the members we gain through Action Groups’ partnerships with external organizations tend to hold specific expertise or skills and go on to become important assets for Rotary.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3373748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Action Groups support Global Grants and District Resource Networks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Often times, global grant applications submitted by clubs and districts lack community assessments, or an established plan to monitor and evaluate the projects that they are planning to carry out. They also struggle finding international and cooperating partners as well. Action Groups can serve as resources in all of these areas.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All these listed on this slide are crucial for the sustainability and long-term success of our large-scale initiatives and all the Action Groups that I presented on today support clubs and districts in all of these areas.</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2147396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ea typeface="ヒラギノ角ゴ Pro W3" pitchFamily="-84" charset="-128"/>
              </a:rPr>
              <a:t>To summarize the benefits of Action Groups to Rotary: </a:t>
            </a:r>
          </a:p>
          <a:p>
            <a:pPr>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Bring technical expertise, partners, and funds to projects.</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Enhance Rotary’s impact and public image.</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Give members and participants opportunities to engage in service activities outside of their own clubs, districts, and countries. </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Provide networking opportunities with likeminded Rotarians and participants from around the world.</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Empower our members and participants and engage our alumni. </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Support global grants and district resource networks.</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76214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20</a:t>
            </a:fld>
            <a:endParaRPr lang="en-US" dirty="0"/>
          </a:p>
        </p:txBody>
      </p:sp>
    </p:spTree>
    <p:extLst>
      <p:ext uri="{BB962C8B-B14F-4D97-AF65-F5344CB8AC3E}">
        <p14:creationId xmlns:p14="http://schemas.microsoft.com/office/powerpoint/2010/main" val="356281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900" dirty="0">
                <a:latin typeface="+mn-lt"/>
                <a:ea typeface="ヒラギノ角ゴ Pro W3" pitchFamily="-84" charset="-128"/>
              </a:rPr>
              <a:t>Rotary Action Groups are independent internationally organized Rotary-affiliated  groups, whose members have expertise</a:t>
            </a:r>
            <a:r>
              <a:rPr lang="en-US" altLang="en-US" sz="900" baseline="0" dirty="0">
                <a:latin typeface="+mn-lt"/>
                <a:ea typeface="ヒラギノ角ゴ Pro W3" pitchFamily="-84" charset="-128"/>
              </a:rPr>
              <a:t> in a specific concentration.</a:t>
            </a:r>
            <a:endParaRPr lang="en-US" altLang="en-US" sz="900" dirty="0">
              <a:latin typeface="+mn-lt"/>
              <a:ea typeface="ヒラギノ角ゴ Pro W3" pitchFamily="-84" charset="-128"/>
            </a:endParaRPr>
          </a:p>
          <a:p>
            <a:endParaRPr lang="en-US" altLang="en-US" sz="900" dirty="0">
              <a:latin typeface="+mn-lt"/>
              <a:ea typeface="ヒラギノ角ゴ Pro W3" pitchFamily="-84" charset="-128"/>
            </a:endParaRPr>
          </a:p>
          <a:p>
            <a:r>
              <a:rPr lang="en-US" altLang="en-US" sz="900" dirty="0">
                <a:latin typeface="+mn-lt"/>
                <a:ea typeface="ヒラギノ角ゴ Pro W3" pitchFamily="-84" charset="-128"/>
              </a:rPr>
              <a:t>They use their expertise to help clubs and districts plan and implement large-scale community development and humanitarian service projects in the area of their expertise. </a:t>
            </a:r>
          </a:p>
          <a:p>
            <a:endParaRPr lang="en-US" sz="1050" dirty="0">
              <a:latin typeface="+mn-lt"/>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561783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377339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As of October</a:t>
            </a:r>
            <a:r>
              <a:rPr lang="en-US" altLang="en-US" baseline="0" dirty="0">
                <a:latin typeface="Arial" panose="020B0604020202020204" pitchFamily="34" charset="0"/>
                <a:ea typeface="ヒラギノ角ゴ Pro W3" pitchFamily="-84" charset="-128"/>
              </a:rPr>
              <a:t> 2019, t</a:t>
            </a:r>
            <a:r>
              <a:rPr lang="en-US" altLang="en-US" dirty="0">
                <a:latin typeface="Arial" panose="020B0604020202020204" pitchFamily="34" charset="0"/>
                <a:ea typeface="ヒラギノ角ゴ Pro W3" pitchFamily="-84" charset="-128"/>
              </a:rPr>
              <a:t>here are 25 RI recognized Rotary</a:t>
            </a:r>
            <a:r>
              <a:rPr lang="en-US" altLang="en-US" baseline="0" dirty="0">
                <a:latin typeface="Arial" panose="020B0604020202020204" pitchFamily="34" charset="0"/>
                <a:ea typeface="ヒラギノ角ゴ Pro W3" pitchFamily="-84" charset="-128"/>
              </a:rPr>
              <a:t> Action Group</a:t>
            </a:r>
            <a:r>
              <a:rPr lang="en-US" altLang="en-US" dirty="0">
                <a:latin typeface="Arial" panose="020B0604020202020204" pitchFamily="34" charset="0"/>
                <a:ea typeface="ヒラギノ角ゴ Pro W3" pitchFamily="-84" charset="-128"/>
              </a:rPr>
              <a:t>s, each of them holds a unique expertise in a particular service area, such as peace, water and sanitation, Alzheimer's, microfinance, health education, addiction prevention, disaster assistance and more. </a:t>
            </a:r>
          </a:p>
          <a:p>
            <a:endParaRPr lang="en-US" altLang="en-US" dirty="0">
              <a:latin typeface="Arial" panose="020B0604020202020204" pitchFamily="34" charset="0"/>
              <a:ea typeface="ヒラギノ角ゴ Pro W3" pitchFamily="-84" charset="-128"/>
            </a:endParaRPr>
          </a:p>
          <a:p>
            <a:pPr marL="0" lvl="1"/>
            <a:r>
              <a:rPr lang="en-US" altLang="en-US" dirty="0">
                <a:latin typeface="Arial" panose="020B0604020202020204" pitchFamily="34" charset="0"/>
                <a:ea typeface="ヒラギノ角ゴ Pro W3" pitchFamily="-84" charset="-128"/>
              </a:rPr>
              <a:t>- There are 27000+ action</a:t>
            </a:r>
            <a:r>
              <a:rPr lang="en-US" altLang="en-US" baseline="0" dirty="0">
                <a:latin typeface="Arial" panose="020B0604020202020204" pitchFamily="34" charset="0"/>
                <a:ea typeface="ヒラギノ角ゴ Pro W3" pitchFamily="-84" charset="-128"/>
              </a:rPr>
              <a:t> group</a:t>
            </a:r>
            <a:r>
              <a:rPr lang="en-US" altLang="en-US" dirty="0">
                <a:latin typeface="Arial" panose="020B0604020202020204" pitchFamily="34" charset="0"/>
                <a:ea typeface="ヒラギノ角ゴ Pro W3" pitchFamily="-84" charset="-128"/>
              </a:rPr>
              <a:t> members worldwide. The Rotary Action Group for Population and Development, RFPD, reports the largest membership figures with 13,500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 Average size of each action group is 600 (excluding RFPD)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-Action group members represent more than 140 countries around the world</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354078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Georgia" panose="02040502050405020303" pitchFamily="18" charset="0"/>
                <a:ea typeface="ヒラギノ角ゴ Pro W3" pitchFamily="-84" charset="-128"/>
              </a:rPr>
              <a:t>Most Action Groups view themselves not only as specific subject-matter resources, but as resources in an Area of Focus. </a:t>
            </a:r>
          </a:p>
          <a:p>
            <a:pPr eaLnBrk="1" hangingPunct="1"/>
            <a:endParaRPr lang="en-US" altLang="en-US" dirty="0">
              <a:latin typeface="Georgia" panose="02040502050405020303" pitchFamily="18" charset="0"/>
              <a:ea typeface="ヒラギノ角ゴ Pro W3" pitchFamily="-84" charset="-128"/>
            </a:endParaRPr>
          </a:p>
          <a:p>
            <a:pPr eaLnBrk="1" hangingPunct="1"/>
            <a:r>
              <a:rPr lang="en-US" altLang="en-US" dirty="0">
                <a:latin typeface="Georgia" panose="02040502050405020303" pitchFamily="18" charset="0"/>
                <a:ea typeface="ヒラギノ角ゴ Pro W3" pitchFamily="-84" charset="-128"/>
              </a:rPr>
              <a:t>*The above list of action groups per area of focus is self-identified.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304015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ヒラギノ角ゴ Pro W3" pitchFamily="-84" charset="-128"/>
              </a:rPr>
              <a:t>Let’s talk about Rotary Action Group’s strategic importance to Rotary.</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317026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Action groups align with Rotary’s Action</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Plan by supporting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three of Rotary’s Strategic Priorities:</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endPar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spcBef>
                <a:spcPts val="0"/>
              </a:spcBef>
              <a:buFont typeface="+mj-lt"/>
              <a:buAutoNum type="arabicPeriod"/>
            </a:pP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In</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creasing Our Impact – by</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r>
              <a:rPr lang="en-US" sz="1200" kern="1200" baseline="0" dirty="0">
                <a:solidFill>
                  <a:srgbClr val="48595D"/>
                </a:solidFill>
                <a:effectLst/>
                <a:latin typeface="Arial" charset="0"/>
                <a:ea typeface="ヒラギノ角ゴ Pro W3" pitchFamily="-107" charset="-128"/>
                <a:cs typeface="Arial" charset="0"/>
              </a:rPr>
              <a:t> bringing </a:t>
            </a:r>
            <a:r>
              <a:rPr lang="en-US" sz="1200" dirty="0">
                <a:solidFill>
                  <a:srgbClr val="48595D"/>
                </a:solidFill>
                <a:latin typeface="Arial" charset="0"/>
                <a:ea typeface="Arial" charset="0"/>
                <a:cs typeface="Arial" charset="0"/>
              </a:rPr>
              <a:t>expertise, partners, funds, and other</a:t>
            </a:r>
            <a:r>
              <a:rPr lang="en-US" sz="1200" baseline="0" dirty="0">
                <a:solidFill>
                  <a:srgbClr val="48595D"/>
                </a:solidFill>
                <a:latin typeface="Arial" charset="0"/>
                <a:ea typeface="Arial" charset="0"/>
                <a:cs typeface="Arial" charset="0"/>
              </a:rPr>
              <a:t> resources to </a:t>
            </a:r>
            <a:r>
              <a:rPr lang="en-US" sz="1200" dirty="0">
                <a:solidFill>
                  <a:srgbClr val="48595D"/>
                </a:solidFill>
                <a:latin typeface="Arial" charset="0"/>
                <a:ea typeface="Arial" charset="0"/>
                <a:cs typeface="Arial" charset="0"/>
              </a:rPr>
              <a:t>Rotary-led projects, they enhance Rotary’s impact around the world</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b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endPar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spcBef>
                <a:spcPts val="0"/>
              </a:spcBef>
              <a:buFont typeface="+mj-lt"/>
              <a:buAutoNum type="arabicPeriod"/>
            </a:pP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Expanding Our Reach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 By providing</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alternate</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opportunities for participation (i.e. participation beyond</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the club structure, participation through a cause)</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 they grow and diversify our members</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and participants and they increase Rotary’s appeal. </a:t>
            </a:r>
            <a:b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Large-scale high impact projects supported by action groups help build awareness of Rotary’s impact and brand.  </a:t>
            </a:r>
            <a:b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endPar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spcBef>
                <a:spcPts val="0"/>
              </a:spcBef>
              <a:buFont typeface="+mj-lt"/>
              <a:buAutoNum type="arabicPeriod"/>
            </a:pP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Enhancing Participant Engagement – Action groups help deepen engagement by offering meaningful service opportunities for members and participants.</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They also offer opportunities for personal and professional connection at the local and global level. They offer leadership opportunities to family of Rotary outside the RI’s hierarchical leadership structure. </a:t>
            </a:r>
            <a:endPar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253009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latin typeface="Arial" panose="020B0604020202020204" pitchFamily="34" charset="0"/>
                <a:cs typeface="Arial" panose="020B0604020202020204" pitchFamily="34" charset="0"/>
              </a:rPr>
              <a:t>Action Groups </a:t>
            </a:r>
            <a:r>
              <a:rPr lang="en-US" altLang="en-US" dirty="0">
                <a:latin typeface="Arial" panose="020B0604020202020204" pitchFamily="34" charset="0"/>
                <a:ea typeface="ヒラギノ角ゴ Pro W3" pitchFamily="-84" charset="-128"/>
                <a:cs typeface="Arial" panose="020B0604020202020204" pitchFamily="34" charset="0"/>
              </a:rPr>
              <a:t>enhance Rotary’s impact and public image</a:t>
            </a:r>
          </a:p>
          <a:p>
            <a:endParaRPr lang="en-US" altLang="en-US" dirty="0">
              <a:latin typeface="Arial" panose="020B0604020202020204" pitchFamily="34" charset="0"/>
              <a:ea typeface="ヒラギノ角ゴ Pro W3" pitchFamily="-84" charset="-128"/>
              <a:cs typeface="Arial" panose="020B0604020202020204" pitchFamily="34" charset="0"/>
            </a:endParaRPr>
          </a:p>
          <a:p>
            <a:r>
              <a:rPr lang="en-US" altLang="en-US" dirty="0">
                <a:latin typeface="Arial" panose="020B0604020202020204" pitchFamily="34" charset="0"/>
                <a:ea typeface="ヒラギノ角ゴ Pro W3" pitchFamily="-84" charset="-128"/>
                <a:cs typeface="Arial" panose="020B0604020202020204" pitchFamily="34" charset="0"/>
              </a:rPr>
              <a:t>By joining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cs typeface="Arial" panose="020B0604020202020204" pitchFamily="34" charset="0"/>
              </a:rPr>
              <a:t>, your </a:t>
            </a:r>
            <a:r>
              <a:rPr lang="en-US" altLang="en-US" dirty="0">
                <a:latin typeface="Arial" panose="020B0604020202020204" pitchFamily="34" charset="0"/>
                <a:ea typeface="ヒラギノ角ゴ Pro W3" pitchFamily="-84" charset="-128"/>
              </a:rPr>
              <a:t>club members will be able to connect with likeminded Rotarians and other participants outside their own club and engage in service activities in the areas that they are most passionate about. By allowing opportunities to connect and serve outside the club structure,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cs typeface="Arial" panose="020B0604020202020204" pitchFamily="34" charset="0"/>
              </a:rPr>
              <a:t> </a:t>
            </a:r>
            <a:r>
              <a:rPr lang="en-US" altLang="en-US" dirty="0">
                <a:latin typeface="Arial" panose="020B0604020202020204" pitchFamily="34" charset="0"/>
                <a:ea typeface="ヒラギノ角ゴ Pro W3" pitchFamily="-84" charset="-128"/>
              </a:rPr>
              <a:t>help diversify and improve the Rotary experience of your club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Also,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rPr>
              <a:t> can help clubs scale up smaller projects to larger, higher impact, more sustainable international initiatives as they bring technical expertise, partners, funds, and other resources to projects. These high impact projects advances a club’s public image first and foremost and helps develop stronger clubs with more engaged members pioneering innovative, impactful service projects. </a:t>
            </a:r>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87070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annual statistics to provide</a:t>
            </a:r>
            <a:r>
              <a:rPr lang="en-US" baseline="0" dirty="0"/>
              <a:t> </a:t>
            </a:r>
            <a:r>
              <a:rPr lang="en-US" dirty="0"/>
              <a:t>concreate</a:t>
            </a:r>
            <a:r>
              <a:rPr lang="en-US" baseline="0" dirty="0"/>
              <a:t> examples of Action Groups’ aggregate service impact.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13608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ヒラギノ角ゴ Pro W3" pitchFamily="-84" charset="-128"/>
              </a:rPr>
              <a:t>Let’s look at some examples of high impact projects led by our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rPr>
              <a:t> of action. </a:t>
            </a:r>
          </a:p>
          <a:p>
            <a:pPr>
              <a:defRPr/>
            </a:pPr>
            <a:endParaRPr lang="en-US" altLang="en-US" dirty="0">
              <a:latin typeface="Georgia" panose="02040502050405020303" pitchFamily="18" charset="0"/>
              <a:ea typeface="ヒラギノ角ゴ Pro W3" pitchFamily="-84" charset="-128"/>
            </a:endParaRPr>
          </a:p>
          <a:p>
            <a:pPr>
              <a:defRPr/>
            </a:pPr>
            <a:r>
              <a:rPr lang="en-US" altLang="en-US" dirty="0">
                <a:latin typeface="Georgia" panose="02040502050405020303" pitchFamily="18" charset="0"/>
                <a:ea typeface="ヒラギノ角ゴ Pro W3" pitchFamily="-84" charset="-128"/>
              </a:rPr>
              <a:t>A large-scale </a:t>
            </a:r>
            <a:r>
              <a:rPr lang="en-US" altLang="en-US" dirty="0">
                <a:solidFill>
                  <a:schemeClr val="bg2">
                    <a:lumMod val="10000"/>
                  </a:schemeClr>
                </a:solidFill>
                <a:latin typeface="Georgia" panose="02040502050405020303" pitchFamily="18" charset="0"/>
                <a:ea typeface="ヒラギノ角ゴ Pro W3" pitchFamily="-84" charset="-128"/>
              </a:rPr>
              <a:t>program that provides comprehensive health services in hundreds of locations across Africa and parts of India. </a:t>
            </a:r>
          </a:p>
          <a:p>
            <a:pPr>
              <a:defRPr/>
            </a:pPr>
            <a:endParaRPr lang="en-US" altLang="en-US" dirty="0">
              <a:solidFill>
                <a:schemeClr val="bg2">
                  <a:lumMod val="10000"/>
                </a:schemeClr>
              </a:solidFill>
              <a:latin typeface="Georgia" panose="02040502050405020303" pitchFamily="18" charset="0"/>
              <a:ea typeface="ヒラギノ角ゴ Pro W3" pitchFamily="-84" charset="-128"/>
            </a:endParaRPr>
          </a:p>
          <a:p>
            <a:pPr>
              <a:defRPr/>
            </a:pPr>
            <a:r>
              <a:rPr lang="en-US" altLang="en-US" dirty="0">
                <a:latin typeface="Arial" panose="020B0604020202020204" pitchFamily="34" charset="0"/>
                <a:ea typeface="ヒラギノ角ゴ Pro W3" pitchFamily="-84" charset="-128"/>
              </a:rPr>
              <a:t>Each year, more than 5,000 Rotarians participates in the program last year, providing health services to 400,000+beneficiaries across 350+ sites.  Offered services includes immunizations, screenings for HIV/AIDS, TB, malaria, diabetes, blood pressure, cancers and more.  </a:t>
            </a:r>
          </a:p>
          <a:p>
            <a:pPr>
              <a:defRPr/>
            </a:pPr>
            <a:endParaRPr lang="en-US" altLang="en-US" dirty="0">
              <a:latin typeface="Arial" panose="020B0604020202020204" pitchFamily="34" charset="0"/>
              <a:ea typeface="ヒラギノ角ゴ Pro W3" pitchFamily="-84" charset="-128"/>
            </a:endParaRPr>
          </a:p>
          <a:p>
            <a:pPr>
              <a:defRPr/>
            </a:pPr>
            <a:r>
              <a:rPr lang="en-US" altLang="en-US" dirty="0">
                <a:latin typeface="Arial" panose="020B0604020202020204" pitchFamily="34" charset="0"/>
                <a:ea typeface="ヒラギノ角ゴ Pro W3" pitchFamily="-84" charset="-128"/>
              </a:rPr>
              <a:t>The program is executed through an interdependent public/private partnership in each country that includes hundreds of Rotary clubs, the in-country Ministries of Health, the CDC, USAID, hundreds of NGO implementing partners, and private sector companies. </a:t>
            </a:r>
          </a:p>
          <a:p>
            <a:pPr>
              <a:defRPr/>
            </a:pPr>
            <a:endParaRPr lang="en-US" altLang="en-US" dirty="0">
              <a:latin typeface="Arial" panose="020B0604020202020204" pitchFamily="34" charset="0"/>
              <a:ea typeface="ヒラギノ角ゴ Pro W3" pitchFamily="-8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ヒラギノ角ゴ Pro W3" pitchFamily="-84" charset="-128"/>
              </a:rPr>
              <a:t>The program gives Rotary great exposure to third party organizations, and its scope and impact results in tremendous publicity for Rotary. The campaigns are covered broadly on local and national radio and TV. </a:t>
            </a:r>
          </a:p>
          <a:p>
            <a:pPr>
              <a:defRPr/>
            </a:pPr>
            <a:endParaRPr lang="en-US" altLang="en-US" dirty="0">
              <a:latin typeface="Arial" panose="020B0604020202020204" pitchFamily="34" charset="0"/>
              <a:ea typeface="ヒラギノ角ゴ Pro W3" pitchFamily="-84"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361877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rotary.org/actiongroups"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hyperlink" Target="https://my.rotary.org/en/document/rotarian-action-groups-officer-directory"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9400" b="6303"/>
          <a:stretch/>
        </p:blipFill>
        <p:spPr>
          <a:xfrm>
            <a:off x="0" y="0"/>
            <a:ext cx="12192000" cy="6851737"/>
          </a:xfrm>
          <a:prstGeom prst="rect">
            <a:avLst/>
          </a:prstGeom>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a:xfrm>
            <a:off x="0" y="-6263"/>
            <a:ext cx="12192000" cy="6858000"/>
          </a:xfrm>
        </p:spPr>
        <p:txBody>
          <a:bodyPr/>
          <a:lstStyle/>
          <a:p>
            <a:r>
              <a:rPr lang="en-US" dirty="0" err="1"/>
              <a:t>RotarY</a:t>
            </a:r>
            <a:r>
              <a:rPr lang="en-US" dirty="0"/>
              <a:t> Action Groups</a:t>
            </a:r>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7961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cs typeface="Arial" panose="020B0604020202020204" pitchFamily="34" charset="0"/>
              </a:rPr>
              <a:t>Rotary Action Group</a:t>
            </a:r>
            <a:r>
              <a:rPr lang="en-US" sz="3600" dirty="0"/>
              <a:t> </a:t>
            </a:r>
            <a:r>
              <a:rPr lang="en-US" sz="3600" cap="none" dirty="0"/>
              <a:t>for Population and Development </a:t>
            </a:r>
            <a:r>
              <a:rPr lang="en-US" sz="3600" dirty="0"/>
              <a:t>(</a:t>
            </a:r>
            <a:r>
              <a:rPr lang="en-US" sz="3600" dirty="0" err="1"/>
              <a:t>rfpd</a:t>
            </a:r>
            <a:r>
              <a:rPr lang="en-US" sz="3600" dirty="0"/>
              <a:t>)</a:t>
            </a:r>
          </a:p>
        </p:txBody>
      </p:sp>
      <p:sp>
        <p:nvSpPr>
          <p:cNvPr id="3" name="Content Placeholder 2"/>
          <p:cNvSpPr>
            <a:spLocks noGrp="1"/>
          </p:cNvSpPr>
          <p:nvPr>
            <p:ph idx="1"/>
          </p:nvPr>
        </p:nvSpPr>
        <p:spPr>
          <a:xfrm>
            <a:off x="380999" y="2142067"/>
            <a:ext cx="11506199" cy="1198033"/>
          </a:xfrm>
        </p:spPr>
        <p:txBody>
          <a:bodyPr/>
          <a:lstStyle/>
          <a:p>
            <a:pPr marL="0" indent="0">
              <a:buNone/>
            </a:pPr>
            <a:r>
              <a:rPr lang="en-US" altLang="en-US" dirty="0">
                <a:solidFill>
                  <a:schemeClr val="bg2">
                    <a:lumMod val="10000"/>
                  </a:schemeClr>
                </a:solidFill>
                <a:latin typeface="Georgia" panose="02040502050405020303" pitchFamily="18" charset="0"/>
              </a:rPr>
              <a:t>Focuses on improvement of maternal and child health through training of health professionals, provision of medical supplies, surgical interventions, and public awareness.</a:t>
            </a:r>
            <a:endParaRPr lang="en-US" altLang="en-US" dirty="0">
              <a:solidFill>
                <a:schemeClr val="accent1"/>
              </a:solidFill>
              <a:latin typeface="Georgia" panose="02040502050405020303" pitchFamily="18" charset="0"/>
            </a:endParaRPr>
          </a:p>
          <a:p>
            <a:endParaRPr lang="en-US" dirty="0"/>
          </a:p>
        </p:txBody>
      </p:sp>
      <p:sp>
        <p:nvSpPr>
          <p:cNvPr id="4" name="Slide Number Placeholder 3"/>
          <p:cNvSpPr>
            <a:spLocks noGrp="1"/>
          </p:cNvSpPr>
          <p:nvPr>
            <p:ph type="sldNum" sz="quarter" idx="12"/>
          </p:nvPr>
        </p:nvSpPr>
        <p:spPr/>
        <p:txBody>
          <a:bodyPr/>
          <a:lstStyle/>
          <a:p>
            <a:fld id="{97A94E25-127B-4C48-AF96-44BA7B823777}" type="slidenum">
              <a:rPr lang="en-US" smtClean="0"/>
              <a:pPr/>
              <a:t>10</a:t>
            </a:fld>
            <a:endParaRPr lang="en-US" dirty="0"/>
          </a:p>
        </p:txBody>
      </p:sp>
      <p:sp>
        <p:nvSpPr>
          <p:cNvPr id="5" name="Rectangle 4"/>
          <p:cNvSpPr/>
          <p:nvPr/>
        </p:nvSpPr>
        <p:spPr>
          <a:xfrm>
            <a:off x="380999" y="3562493"/>
            <a:ext cx="5156201" cy="1569660"/>
          </a:xfrm>
          <a:prstGeom prst="rect">
            <a:avLst/>
          </a:prstGeom>
        </p:spPr>
        <p:txBody>
          <a:bodyPr wrap="square">
            <a:spAutoFit/>
          </a:bodyPr>
          <a:lstStyle/>
          <a:p>
            <a:r>
              <a:rPr lang="en-US" altLang="en-US" sz="2400" dirty="0">
                <a:solidFill>
                  <a:schemeClr val="bg2">
                    <a:lumMod val="10000"/>
                  </a:schemeClr>
                </a:solidFill>
                <a:latin typeface="Georgia" panose="02040502050405020303" pitchFamily="18" charset="0"/>
              </a:rPr>
              <a:t>*RFPD’s program reduced maternal mortality by </a:t>
            </a:r>
            <a:r>
              <a:rPr lang="en-US" altLang="en-US" sz="2400" b="1" dirty="0">
                <a:solidFill>
                  <a:schemeClr val="bg2">
                    <a:lumMod val="10000"/>
                  </a:schemeClr>
                </a:solidFill>
                <a:latin typeface="Georgia" panose="02040502050405020303" pitchFamily="18" charset="0"/>
              </a:rPr>
              <a:t>60% </a:t>
            </a:r>
            <a:r>
              <a:rPr lang="en-US" altLang="en-US" sz="2400" dirty="0">
                <a:solidFill>
                  <a:schemeClr val="bg2">
                    <a:lumMod val="10000"/>
                  </a:schemeClr>
                </a:solidFill>
                <a:latin typeface="Georgia" panose="02040502050405020303" pitchFamily="18" charset="0"/>
              </a:rPr>
              <a:t>and newborn mortality by </a:t>
            </a:r>
            <a:r>
              <a:rPr lang="en-US" altLang="en-US" sz="2400" b="1" dirty="0">
                <a:solidFill>
                  <a:schemeClr val="bg2">
                    <a:lumMod val="10000"/>
                  </a:schemeClr>
                </a:solidFill>
                <a:latin typeface="Georgia" panose="02040502050405020303" pitchFamily="18" charset="0"/>
              </a:rPr>
              <a:t>15%</a:t>
            </a:r>
            <a:r>
              <a:rPr lang="en-US" altLang="en-US" sz="2400" dirty="0">
                <a:solidFill>
                  <a:schemeClr val="bg2">
                    <a:lumMod val="10000"/>
                  </a:schemeClr>
                </a:solidFill>
                <a:latin typeface="Georgia" panose="02040502050405020303" pitchFamily="18" charset="0"/>
              </a:rPr>
              <a:t> in participating hospitals.</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36712" y="3001897"/>
            <a:ext cx="5295384" cy="3517900"/>
          </a:xfrm>
          <a:prstGeom prst="rect">
            <a:avLst/>
          </a:prstGeom>
        </p:spPr>
      </p:pic>
    </p:spTree>
    <p:extLst>
      <p:ext uri="{BB962C8B-B14F-4D97-AF65-F5344CB8AC3E}">
        <p14:creationId xmlns:p14="http://schemas.microsoft.com/office/powerpoint/2010/main" val="196402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70" y="149365"/>
            <a:ext cx="11995230" cy="1239597"/>
          </a:xfrm>
        </p:spPr>
        <p:txBody>
          <a:bodyPr>
            <a:noAutofit/>
          </a:bodyPr>
          <a:lstStyle/>
          <a:p>
            <a:r>
              <a:rPr lang="en-US" sz="3600" cap="none" dirty="0"/>
              <a:t>Water and Sanitation Rotary Action Group </a:t>
            </a:r>
            <a:r>
              <a:rPr lang="en-US" sz="3600" dirty="0"/>
              <a:t>(</a:t>
            </a:r>
            <a:r>
              <a:rPr lang="en-US" sz="3600" dirty="0" err="1"/>
              <a:t>wasrag</a:t>
            </a:r>
            <a:r>
              <a:rPr lang="en-US" sz="3600" dirty="0"/>
              <a:t>)</a:t>
            </a:r>
          </a:p>
        </p:txBody>
      </p:sp>
      <p:sp>
        <p:nvSpPr>
          <p:cNvPr id="4" name="Slide Number Placeholder 3"/>
          <p:cNvSpPr>
            <a:spLocks noGrp="1"/>
          </p:cNvSpPr>
          <p:nvPr>
            <p:ph type="sldNum" sz="quarter" idx="12"/>
          </p:nvPr>
        </p:nvSpPr>
        <p:spPr/>
        <p:txBody>
          <a:bodyPr/>
          <a:lstStyle/>
          <a:p>
            <a:fld id="{97A94E25-127B-4C48-AF96-44BA7B823777}" type="slidenum">
              <a:rPr lang="en-US" smtClean="0"/>
              <a:pPr/>
              <a:t>11</a:t>
            </a:fld>
            <a:endParaRPr lang="en-US" dirty="0"/>
          </a:p>
        </p:txBody>
      </p:sp>
      <p:sp>
        <p:nvSpPr>
          <p:cNvPr id="5" name="Content Placeholder 2"/>
          <p:cNvSpPr txBox="1">
            <a:spLocks/>
          </p:cNvSpPr>
          <p:nvPr/>
        </p:nvSpPr>
        <p:spPr bwMode="auto">
          <a:xfrm>
            <a:off x="533400" y="3048000"/>
            <a:ext cx="4189413" cy="3810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lang="en-US" sz="2100" dirty="0">
                <a:solidFill>
                  <a:schemeClr val="bg2">
                    <a:lumMod val="10000"/>
                  </a:schemeClr>
                </a:solidFill>
                <a:latin typeface="Georgia" panose="02040502050405020303" pitchFamily="18" charset="0"/>
              </a:rPr>
              <a:t>Facilitates collaboration between Rotary clubs on projects related to water and sanitation.</a:t>
            </a:r>
          </a:p>
          <a:p>
            <a:pPr marL="285750" indent="-285750">
              <a:spcBef>
                <a:spcPts val="800"/>
              </a:spcBef>
              <a:defRPr/>
            </a:pPr>
            <a:r>
              <a:rPr lang="en-US" sz="2100" dirty="0">
                <a:solidFill>
                  <a:schemeClr val="bg2">
                    <a:lumMod val="10000"/>
                  </a:schemeClr>
                </a:solidFill>
                <a:latin typeface="Georgia" panose="02040502050405020303" pitchFamily="18" charset="0"/>
              </a:rPr>
              <a:t>Identifies “best practices” and “lessons learned”.</a:t>
            </a:r>
          </a:p>
          <a:p>
            <a:pPr marL="285750" indent="-285750">
              <a:spcBef>
                <a:spcPts val="800"/>
              </a:spcBef>
              <a:defRPr/>
            </a:pPr>
            <a:r>
              <a:rPr lang="en-US" sz="2100" dirty="0">
                <a:solidFill>
                  <a:schemeClr val="bg2">
                    <a:lumMod val="10000"/>
                  </a:schemeClr>
                </a:solidFill>
                <a:latin typeface="Georgia" panose="02040502050405020303" pitchFamily="18" charset="0"/>
              </a:rPr>
              <a:t>Provides access NGOs &amp; alternative sources of funding.</a:t>
            </a:r>
          </a:p>
          <a:p>
            <a:pPr marL="285750" indent="-285750">
              <a:spcBef>
                <a:spcPts val="800"/>
              </a:spcBef>
              <a:defRPr/>
            </a:pPr>
            <a:r>
              <a:rPr lang="en-US" sz="2100" dirty="0">
                <a:solidFill>
                  <a:schemeClr val="bg2">
                    <a:lumMod val="10000"/>
                  </a:schemeClr>
                </a:solidFill>
                <a:latin typeface="Georgia" panose="02040502050405020303" pitchFamily="18" charset="0"/>
              </a:rPr>
              <a:t>Help find partners and appropriate technologies for your project. </a:t>
            </a:r>
          </a:p>
        </p:txBody>
      </p:sp>
      <p:sp>
        <p:nvSpPr>
          <p:cNvPr id="6" name="Content Placeholder 2"/>
          <p:cNvSpPr txBox="1">
            <a:spLocks/>
          </p:cNvSpPr>
          <p:nvPr/>
        </p:nvSpPr>
        <p:spPr bwMode="auto">
          <a:xfrm>
            <a:off x="533400" y="1860550"/>
            <a:ext cx="5486400" cy="5086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defRPr/>
            </a:pPr>
            <a:r>
              <a:rPr lang="en-US" altLang="en-US" sz="2200" b="1" dirty="0">
                <a:solidFill>
                  <a:schemeClr val="bg2">
                    <a:lumMod val="10000"/>
                  </a:schemeClr>
                </a:solidFill>
                <a:latin typeface="Georgia" panose="02040502050405020303" pitchFamily="18" charset="0"/>
              </a:rPr>
              <a:t>Functions as an expert consulting entity to help clubs and districts undertake WASH projects. </a:t>
            </a:r>
            <a:endParaRPr lang="en-US" altLang="en-US" sz="2300" b="1" dirty="0">
              <a:solidFill>
                <a:schemeClr val="bg2">
                  <a:lumMod val="10000"/>
                </a:schemeClr>
              </a:solidFill>
              <a:latin typeface="Georgia" panose="02040502050405020303" pitchFamily="18" charset="0"/>
            </a:endParaRPr>
          </a:p>
        </p:txBody>
      </p:sp>
      <p:sp>
        <p:nvSpPr>
          <p:cNvPr id="8" name="TextBox 7"/>
          <p:cNvSpPr txBox="1"/>
          <p:nvPr/>
        </p:nvSpPr>
        <p:spPr>
          <a:xfrm>
            <a:off x="7171267" y="3757394"/>
            <a:ext cx="4080933" cy="369332"/>
          </a:xfrm>
          <a:prstGeom prst="rect">
            <a:avLst/>
          </a:prstGeom>
          <a:noFill/>
          <a:ln>
            <a:solidFill>
              <a:schemeClr val="accent1"/>
            </a:solidFill>
          </a:ln>
        </p:spPr>
        <p:txBody>
          <a:bodyPr wrap="square" rtlCol="0">
            <a:spAutoFit/>
          </a:bodyPr>
          <a:lstStyle/>
          <a:p>
            <a:pPr algn="ctr"/>
            <a:r>
              <a:rPr lang="en-US" dirty="0"/>
              <a:t>PHOTO </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84091" y="2138045"/>
            <a:ext cx="5966042" cy="3977361"/>
          </a:xfrm>
          <a:prstGeom prst="rect">
            <a:avLst/>
          </a:prstGeom>
        </p:spPr>
      </p:pic>
    </p:spTree>
    <p:extLst>
      <p:ext uri="{BB962C8B-B14F-4D97-AF65-F5344CB8AC3E}">
        <p14:creationId xmlns:p14="http://schemas.microsoft.com/office/powerpoint/2010/main" val="187340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F2733-7847-4386-BFFD-2C447E835A7B}"/>
              </a:ext>
            </a:extLst>
          </p:cNvPr>
          <p:cNvSpPr>
            <a:spLocks noGrp="1"/>
          </p:cNvSpPr>
          <p:nvPr>
            <p:ph type="title"/>
          </p:nvPr>
        </p:nvSpPr>
        <p:spPr>
          <a:xfrm>
            <a:off x="381000" y="1"/>
            <a:ext cx="11506200" cy="1331088"/>
          </a:xfrm>
        </p:spPr>
        <p:txBody>
          <a:bodyPr>
            <a:normAutofit/>
          </a:bodyPr>
          <a:lstStyle/>
          <a:p>
            <a:pPr lvl="0"/>
            <a:r>
              <a:rPr lang="en-US" sz="3600" cap="none" dirty="0">
                <a:latin typeface="Arial" panose="020B0604020202020204" pitchFamily="34" charset="0"/>
                <a:cs typeface="Arial" panose="020B0604020202020204" pitchFamily="34" charset="0"/>
              </a:rPr>
              <a:t>Action Group</a:t>
            </a:r>
            <a:r>
              <a:rPr lang="en-US" sz="3600" cap="none" dirty="0"/>
              <a:t>s Engage Members and Participants</a:t>
            </a:r>
          </a:p>
        </p:txBody>
      </p:sp>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p:txBody>
          <a:bodyPr/>
          <a:lstStyle/>
          <a:p>
            <a:fld id="{97A94E25-127B-4C48-AF96-44BA7B823777}" type="slidenum">
              <a:rPr lang="en-US" smtClean="0"/>
              <a:pPr/>
              <a:t>12</a:t>
            </a:fld>
            <a:endParaRPr lang="en-US" dirty="0"/>
          </a:p>
        </p:txBody>
      </p:sp>
      <p:sp>
        <p:nvSpPr>
          <p:cNvPr id="3" name="TextBox 2"/>
          <p:cNvSpPr txBox="1"/>
          <p:nvPr/>
        </p:nvSpPr>
        <p:spPr>
          <a:xfrm>
            <a:off x="324089" y="1932972"/>
            <a:ext cx="11668353" cy="4154984"/>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latin typeface="Georgia" panose="02040502050405020303" pitchFamily="18" charset="0"/>
              </a:rPr>
              <a:t>By equipping our members and participants with a global platform to leverage their professional expertise for humanitarian service.</a:t>
            </a:r>
            <a:br>
              <a:rPr lang="en-US" sz="2400" dirty="0">
                <a:latin typeface="Georgia" panose="02040502050405020303" pitchFamily="18" charset="0"/>
              </a:rPr>
            </a:br>
            <a:endParaRPr lang="en-US" sz="2400" dirty="0">
              <a:latin typeface="Georgia" panose="02040502050405020303" pitchFamily="18" charset="0"/>
            </a:endParaRPr>
          </a:p>
          <a:p>
            <a:pPr marL="342900" indent="-342900">
              <a:buFont typeface="Wingdings" panose="05000000000000000000" pitchFamily="2" charset="2"/>
              <a:buChar char="ü"/>
            </a:pPr>
            <a:r>
              <a:rPr lang="en-US" sz="2400" dirty="0">
                <a:latin typeface="Georgia" panose="02040502050405020303" pitchFamily="18" charset="0"/>
              </a:rPr>
              <a:t>By offering leadership opportunities to our members, </a:t>
            </a:r>
            <a:r>
              <a:rPr lang="en-US" sz="2400" dirty="0" err="1">
                <a:latin typeface="Georgia" panose="02040502050405020303" pitchFamily="18" charset="0"/>
              </a:rPr>
              <a:t>Rotaractors</a:t>
            </a:r>
            <a:r>
              <a:rPr lang="en-US" sz="2400" dirty="0">
                <a:latin typeface="Georgia" panose="02040502050405020303" pitchFamily="18" charset="0"/>
              </a:rPr>
              <a:t>, and Peace Fellows.</a:t>
            </a:r>
          </a:p>
          <a:p>
            <a:pPr marL="342900" indent="-342900">
              <a:buFont typeface="Wingdings" panose="05000000000000000000" pitchFamily="2" charset="2"/>
              <a:buChar char="ü"/>
            </a:pPr>
            <a:endParaRPr lang="en-US" sz="2400" dirty="0">
              <a:latin typeface="Georgia" panose="02040502050405020303" pitchFamily="18" charset="0"/>
            </a:endParaRPr>
          </a:p>
          <a:p>
            <a:pPr marL="342900" indent="-342900">
              <a:buFont typeface="Wingdings" panose="05000000000000000000" pitchFamily="2" charset="2"/>
              <a:buChar char="ü"/>
            </a:pPr>
            <a:r>
              <a:rPr lang="en-US" sz="2400" dirty="0">
                <a:latin typeface="Georgia" panose="02040502050405020303" pitchFamily="18" charset="0"/>
              </a:rPr>
              <a:t>By giving members and participants platforms for virtual and in-person connection for service and partnership. </a:t>
            </a:r>
            <a:br>
              <a:rPr lang="en-US" sz="2400" dirty="0">
                <a:latin typeface="Georgia" panose="02040502050405020303" pitchFamily="18" charset="0"/>
              </a:rPr>
            </a:br>
            <a:endParaRPr lang="en-US" sz="2400" dirty="0">
              <a:latin typeface="Georgia" panose="02040502050405020303" pitchFamily="18" charset="0"/>
            </a:endParaRPr>
          </a:p>
          <a:p>
            <a:pPr marL="342900" indent="-342900">
              <a:buFont typeface="Wingdings" panose="05000000000000000000" pitchFamily="2" charset="2"/>
              <a:buChar char="ü"/>
            </a:pPr>
            <a:r>
              <a:rPr lang="en-US" sz="2400" dirty="0">
                <a:latin typeface="Georgia" panose="02040502050405020303" pitchFamily="18" charset="0"/>
              </a:rPr>
              <a:t>By offering members and participants opportunities to make a sustainable impact through various service areas.</a:t>
            </a:r>
          </a:p>
        </p:txBody>
      </p:sp>
    </p:spTree>
    <p:extLst>
      <p:ext uri="{BB962C8B-B14F-4D97-AF65-F5344CB8AC3E}">
        <p14:creationId xmlns:p14="http://schemas.microsoft.com/office/powerpoint/2010/main" val="97605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r>
              <a:rPr lang="en-US" cap="none" dirty="0"/>
              <a:t>Service Opportunities</a:t>
            </a:r>
            <a:br>
              <a:rPr lang="en-US" cap="none" dirty="0"/>
            </a:br>
            <a:r>
              <a:rPr lang="en-US" sz="3200" cap="none" dirty="0"/>
              <a:t>for members and participants beyond their club/country</a:t>
            </a:r>
            <a:endParaRPr lang="en-US" cap="none" dirty="0"/>
          </a:p>
        </p:txBody>
      </p:sp>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3">
            <a:duotone>
              <a:prstClr val="black"/>
              <a:srgbClr val="48595D">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Lst>
          </a:blip>
          <a:stretch>
            <a:fillRect/>
          </a:stretch>
        </p:blipFill>
        <p:spPr>
          <a:xfrm>
            <a:off x="2945205" y="1909257"/>
            <a:ext cx="8662635" cy="4656166"/>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778104" y="4380126"/>
            <a:ext cx="3432517" cy="2031325"/>
          </a:xfrm>
          <a:prstGeom prst="rect">
            <a:avLst/>
          </a:prstGeom>
          <a:noFill/>
        </p:spPr>
        <p:txBody>
          <a:bodyPr wrap="square" lIns="0" tIns="0" rIns="0" bIns="0" rtlCol="0">
            <a:spAutoFit/>
          </a:bodyPr>
          <a:lstStyle/>
          <a:p>
            <a:r>
              <a:rPr lang="en-US" sz="2200" dirty="0">
                <a:solidFill>
                  <a:schemeClr val="bg1"/>
                </a:solidFill>
                <a:ea typeface="Arial" charset="0"/>
                <a:cs typeface="Arial" panose="020B0604020202020204" pitchFamily="34" charset="0"/>
              </a:rPr>
              <a:t>Action Groups give our members and participants opportunities to engage in activities outside of their own clubs, districts, and countries</a:t>
            </a:r>
          </a:p>
        </p:txBody>
      </p:sp>
      <p:sp>
        <p:nvSpPr>
          <p:cNvPr id="2" name="Oval 1"/>
          <p:cNvSpPr/>
          <p:nvPr/>
        </p:nvSpPr>
        <p:spPr>
          <a:xfrm>
            <a:off x="5165725" y="422275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675438" y="44275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13538" y="44656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276522" y="44275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765472" y="468471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01997" y="472281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822044" y="483076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63897" y="527617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783366" y="547538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735163" y="556587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594022" y="566578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879197" y="449897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879197" y="42381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983972" y="40794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469747" y="36285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0041247" y="36285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923772" y="434202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507847" y="442277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758672" y="483076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041247" y="50588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0460347" y="49826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879447" y="50588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0977872" y="542187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727700" y="49064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980109" y="496703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328729" y="539543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171632" y="466816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08154" y="500614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826121" y="51503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252529" y="598042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603751" y="42762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622801" y="40032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37139" y="39778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860926" y="35904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108576" y="359840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210621" y="32928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194523" y="373822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439445" y="354839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060826" y="310659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060826" y="346108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679951" y="37652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175493" y="392384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352722" y="40159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556146" y="492893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696193" y="39778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599238" y="2725278"/>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954044" y="32166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52847" y="359840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099293" y="338488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314622" y="352742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251693" y="320913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479946" y="333054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0536547" y="58432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0612747" y="5564598"/>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1108047" y="611944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44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tabLst>
                <a:tab pos="2517775" algn="l"/>
              </a:tabLst>
            </a:pPr>
            <a:r>
              <a:rPr lang="en-US" cap="none" dirty="0"/>
              <a:t>Connect with likeminded members and participants &amp; initiate Partnerships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14</a:t>
            </a:fld>
            <a:endParaRPr lang="en-US" dirty="0"/>
          </a:p>
        </p:txBody>
      </p:sp>
      <p:sp>
        <p:nvSpPr>
          <p:cNvPr id="4" name="Rectangle 3"/>
          <p:cNvSpPr/>
          <p:nvPr/>
        </p:nvSpPr>
        <p:spPr>
          <a:xfrm>
            <a:off x="381000" y="2521825"/>
            <a:ext cx="4391416" cy="3416320"/>
          </a:xfrm>
          <a:prstGeom prst="rect">
            <a:avLst/>
          </a:prstGeom>
        </p:spPr>
        <p:txBody>
          <a:bodyPr wrap="square">
            <a:spAutoFit/>
          </a:bodyPr>
          <a:lstStyle/>
          <a:p>
            <a:r>
              <a:rPr lang="en-US" altLang="en-US" sz="2400" dirty="0">
                <a:latin typeface="Georgia" panose="02040502050405020303" pitchFamily="18" charset="0"/>
                <a:ea typeface="ヒラギノ角ゴ Pro W3" pitchFamily="-84" charset="-128"/>
              </a:rPr>
              <a:t>Through their Action Group membership, our members and participants connect with likeminded individuals from around the world, meet and network with them in person during Rotary events and activities, and initiate partnership. </a:t>
            </a: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99959" y="1928595"/>
            <a:ext cx="6350174" cy="4233449"/>
          </a:xfrm>
          <a:prstGeom prst="rect">
            <a:avLst/>
          </a:prstGeom>
        </p:spPr>
      </p:pic>
    </p:spTree>
    <p:extLst>
      <p:ext uri="{BB962C8B-B14F-4D97-AF65-F5344CB8AC3E}">
        <p14:creationId xmlns:p14="http://schemas.microsoft.com/office/powerpoint/2010/main" val="328471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Action Groups Empower Our Members and Participants </a:t>
            </a:r>
          </a:p>
        </p:txBody>
      </p:sp>
      <p:sp>
        <p:nvSpPr>
          <p:cNvPr id="3" name="Content Placeholder 2"/>
          <p:cNvSpPr>
            <a:spLocks noGrp="1"/>
          </p:cNvSpPr>
          <p:nvPr>
            <p:ph idx="1"/>
          </p:nvPr>
        </p:nvSpPr>
        <p:spPr>
          <a:xfrm>
            <a:off x="380999" y="1875099"/>
            <a:ext cx="11506199" cy="4301864"/>
          </a:xfrm>
        </p:spPr>
        <p:txBody>
          <a:bodyPr>
            <a:normAutofit/>
          </a:bodyPr>
          <a:lstStyle/>
          <a:p>
            <a:pPr marL="0" indent="0">
              <a:buNone/>
            </a:pPr>
            <a:r>
              <a:rPr lang="en-US" altLang="en-US" dirty="0">
                <a:latin typeface="Georgia" panose="02040502050405020303" pitchFamily="18" charset="0"/>
                <a:ea typeface="ヒラギノ角ゴ Pro W3" pitchFamily="-84" charset="-128"/>
              </a:rPr>
              <a:t>Action Groups empower our members and participants to form Rotary-affiliated international groups around pivotal issues. </a:t>
            </a:r>
          </a:p>
          <a:p>
            <a:pPr marL="0" indent="0">
              <a:buNone/>
            </a:pPr>
            <a:endParaRPr lang="en-US" altLang="en-US" dirty="0">
              <a:latin typeface="Georgia" panose="02040502050405020303" pitchFamily="18" charset="0"/>
              <a:ea typeface="ヒラギノ角ゴ Pro W3" pitchFamily="-84" charset="-128"/>
            </a:endParaRPr>
          </a:p>
          <a:p>
            <a:pPr marL="0" indent="0">
              <a:buNone/>
            </a:pPr>
            <a:r>
              <a:rPr lang="en-US" altLang="en-US" dirty="0">
                <a:latin typeface="Georgia" panose="02040502050405020303" pitchFamily="18" charset="0"/>
                <a:ea typeface="ヒラギノ角ゴ Pro W3" pitchFamily="-84" charset="-128"/>
              </a:rPr>
              <a:t>Any Rotarian, </a:t>
            </a:r>
            <a:r>
              <a:rPr lang="en-US" altLang="en-US" dirty="0" err="1">
                <a:latin typeface="Georgia" panose="02040502050405020303" pitchFamily="18" charset="0"/>
                <a:ea typeface="ヒラギノ角ゴ Pro W3" pitchFamily="-84" charset="-128"/>
              </a:rPr>
              <a:t>Rotaractor</a:t>
            </a:r>
            <a:r>
              <a:rPr lang="en-US" altLang="en-US" dirty="0">
                <a:latin typeface="Georgia" panose="02040502050405020303" pitchFamily="18" charset="0"/>
                <a:ea typeface="ヒラギノ角ゴ Pro W3" pitchFamily="-84" charset="-128"/>
              </a:rPr>
              <a:t>, or Peace Fellow may propose a new Action Group if he/she have brought together at minimum 50 people from five countries who have expertise in a specific concentration. </a:t>
            </a:r>
          </a:p>
          <a:p>
            <a:pPr marL="0" indent="0">
              <a:buNone/>
            </a:pPr>
            <a:endParaRPr lang="en-US" altLang="en-US" dirty="0">
              <a:latin typeface="Georgia" panose="02040502050405020303" pitchFamily="18" charset="0"/>
              <a:ea typeface="ヒラギノ角ゴ Pro W3" pitchFamily="-84" charset="-128"/>
            </a:endParaRPr>
          </a:p>
          <a:p>
            <a:pPr marL="0" indent="0">
              <a:buNone/>
            </a:pPr>
            <a:r>
              <a:rPr lang="en-US" altLang="en-US" dirty="0">
                <a:latin typeface="Georgia" panose="02040502050405020303" pitchFamily="18" charset="0"/>
                <a:ea typeface="ヒラギノ角ゴ Pro W3" pitchFamily="-84" charset="-128"/>
              </a:rPr>
              <a:t>Prospective groups must submit an action plan demonstrating this expertise in the group and providing a detailed plan about how the group will support clubs and districts globally.  </a:t>
            </a:r>
          </a:p>
          <a:p>
            <a:endParaRPr lang="en-US"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fld id="{97A94E25-127B-4C48-AF96-44BA7B823777}" type="slidenum">
              <a:rPr lang="en-US" smtClean="0"/>
              <a:pPr/>
              <a:t>15</a:t>
            </a:fld>
            <a:endParaRPr lang="en-US" dirty="0"/>
          </a:p>
        </p:txBody>
      </p:sp>
    </p:spTree>
    <p:extLst>
      <p:ext uri="{BB962C8B-B14F-4D97-AF65-F5344CB8AC3E}">
        <p14:creationId xmlns:p14="http://schemas.microsoft.com/office/powerpoint/2010/main" val="6553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64073" cy="1481558"/>
          </a:xfrm>
        </p:spPr>
        <p:txBody>
          <a:bodyPr>
            <a:normAutofit/>
          </a:bodyPr>
          <a:lstStyle/>
          <a:p>
            <a:r>
              <a:rPr lang="en-US" sz="4200" cap="none" dirty="0"/>
              <a:t>Action Groups Engage Rotary Alumni</a:t>
            </a:r>
          </a:p>
        </p:txBody>
      </p:sp>
      <p:pic>
        <p:nvPicPr>
          <p:cNvPr id="5" name="Content Placeholder 4"/>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294751" y="1643604"/>
            <a:ext cx="7177937" cy="4785291"/>
          </a:xfrm>
        </p:spPr>
      </p:pic>
      <p:sp>
        <p:nvSpPr>
          <p:cNvPr id="4" name="Slide Number Placeholder 3"/>
          <p:cNvSpPr>
            <a:spLocks noGrp="1"/>
          </p:cNvSpPr>
          <p:nvPr>
            <p:ph type="sldNum" sz="quarter" idx="12"/>
          </p:nvPr>
        </p:nvSpPr>
        <p:spPr/>
        <p:txBody>
          <a:bodyPr/>
          <a:lstStyle/>
          <a:p>
            <a:fld id="{97A94E25-127B-4C48-AF96-44BA7B823777}" type="slidenum">
              <a:rPr lang="en-US" smtClean="0"/>
              <a:pPr/>
              <a:t>16</a:t>
            </a:fld>
            <a:endParaRPr lang="en-US" dirty="0"/>
          </a:p>
        </p:txBody>
      </p:sp>
    </p:spTree>
    <p:extLst>
      <p:ext uri="{BB962C8B-B14F-4D97-AF65-F5344CB8AC3E}">
        <p14:creationId xmlns:p14="http://schemas.microsoft.com/office/powerpoint/2010/main" val="261394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Action Groups attract new and skilled members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17</a:t>
            </a:fld>
            <a:endParaRPr lang="en-US" dirty="0"/>
          </a:p>
        </p:txBody>
      </p:sp>
      <p:sp>
        <p:nvSpPr>
          <p:cNvPr id="4" name="Content Placeholder 2"/>
          <p:cNvSpPr txBox="1">
            <a:spLocks/>
          </p:cNvSpPr>
          <p:nvPr/>
        </p:nvSpPr>
        <p:spPr bwMode="auto">
          <a:xfrm>
            <a:off x="1734854" y="1981200"/>
            <a:ext cx="8305800" cy="4876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n-US" altLang="en-US" sz="2400" dirty="0">
              <a:latin typeface="Georgia" panose="02040502050405020303" pitchFamily="18" charset="0"/>
            </a:endParaRPr>
          </a:p>
          <a:p>
            <a:pPr marL="0" indent="0" algn="ctr">
              <a:buFont typeface="Arial" panose="020B0604020202020204" pitchFamily="34" charset="0"/>
              <a:buNone/>
              <a:defRPr/>
            </a:pPr>
            <a:r>
              <a:rPr lang="en-US" altLang="en-US" dirty="0">
                <a:solidFill>
                  <a:schemeClr val="bg2">
                    <a:lumMod val="10000"/>
                  </a:schemeClr>
                </a:solidFill>
                <a:latin typeface="Georgia" panose="02040502050405020303" pitchFamily="18" charset="0"/>
              </a:rPr>
              <a:t>Rotary Action Group collaborations with organizations with technical field expertise</a:t>
            </a: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endParaRPr lang="en-US" altLang="en-US" dirty="0">
              <a:latin typeface="Georgia" panose="02040502050405020303" pitchFamily="18" charset="0"/>
            </a:endParaRPr>
          </a:p>
          <a:p>
            <a:pPr marL="0" indent="0" algn="ctr">
              <a:buFont typeface="Arial" panose="020B0604020202020204" pitchFamily="34" charset="0"/>
              <a:buNone/>
              <a:defRPr/>
            </a:pPr>
            <a:r>
              <a:rPr lang="en-US" altLang="en-US" dirty="0">
                <a:solidFill>
                  <a:schemeClr val="bg2">
                    <a:lumMod val="10000"/>
                  </a:schemeClr>
                </a:solidFill>
                <a:latin typeface="Georgia" panose="02040502050405020303" pitchFamily="18" charset="0"/>
              </a:rPr>
              <a:t>New skilled members join Rotary</a:t>
            </a:r>
          </a:p>
          <a:p>
            <a:pPr marL="0" indent="0" algn="ctr">
              <a:buFont typeface="Arial" panose="020B0604020202020204" pitchFamily="34" charset="0"/>
              <a:buNone/>
              <a:defRPr/>
            </a:pPr>
            <a:endParaRPr lang="en-US" altLang="en-US" dirty="0">
              <a:latin typeface="Georgia" panose="02040502050405020303" pitchFamily="18" charset="0"/>
            </a:endParaRPr>
          </a:p>
          <a:p>
            <a:pPr marL="0" indent="0">
              <a:buFont typeface="Arial" panose="020B0604020202020204" pitchFamily="34" charset="0"/>
              <a:buNone/>
              <a:defRPr/>
            </a:pPr>
            <a:endParaRPr lang="en-US" altLang="en-US" sz="2400" dirty="0">
              <a:latin typeface="Georgia" panose="02040502050405020303" pitchFamily="18" charset="0"/>
            </a:endParaRPr>
          </a:p>
        </p:txBody>
      </p:sp>
      <p:sp>
        <p:nvSpPr>
          <p:cNvPr id="6" name="Down Arrow 5"/>
          <p:cNvSpPr/>
          <p:nvPr/>
        </p:nvSpPr>
        <p:spPr>
          <a:xfrm>
            <a:off x="5144674" y="3493501"/>
            <a:ext cx="1476375" cy="1006475"/>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703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Action Groups support Global Grants and </a:t>
            </a:r>
            <a:br>
              <a:rPr lang="en-US" sz="3600" cap="none" dirty="0"/>
            </a:br>
            <a:r>
              <a:rPr lang="en-US" sz="3600" cap="none" dirty="0"/>
              <a:t>District Resource Networks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18</a:t>
            </a:fld>
            <a:endParaRPr lang="en-US" dirty="0"/>
          </a:p>
        </p:txBody>
      </p:sp>
      <p:sp>
        <p:nvSpPr>
          <p:cNvPr id="4" name="Content Placeholder 2"/>
          <p:cNvSpPr txBox="1">
            <a:spLocks/>
          </p:cNvSpPr>
          <p:nvPr/>
        </p:nvSpPr>
        <p:spPr bwMode="auto">
          <a:xfrm>
            <a:off x="1003300" y="1987463"/>
            <a:ext cx="9474200" cy="4648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tLang="en-US" sz="2600" b="1" dirty="0">
                <a:solidFill>
                  <a:schemeClr val="bg2">
                    <a:lumMod val="10000"/>
                  </a:schemeClr>
                </a:solidFill>
                <a:latin typeface="Georgia" panose="02040502050405020303" pitchFamily="18" charset="0"/>
              </a:rPr>
              <a:t>Action Groups help clubs/districts: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assess the need in communities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establish monitoring and evaluation plans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compile global grant applications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identify international and/or cooperating partners </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raise funds for a prospective global grant</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incorporate government organizations and other regional and national institutions</a:t>
            </a:r>
          </a:p>
          <a:p>
            <a:pPr marL="0" indent="0">
              <a:buFont typeface="Arial" panose="020B0604020202020204" pitchFamily="34" charset="0"/>
              <a:buNone/>
              <a:defRPr/>
            </a:pPr>
            <a:endParaRPr lang="en-US" altLang="en-US" sz="2600" dirty="0">
              <a:latin typeface="Georgia" panose="02040502050405020303" pitchFamily="18" charset="0"/>
            </a:endParaRPr>
          </a:p>
        </p:txBody>
      </p:sp>
    </p:spTree>
    <p:extLst>
      <p:ext uri="{BB962C8B-B14F-4D97-AF65-F5344CB8AC3E}">
        <p14:creationId xmlns:p14="http://schemas.microsoft.com/office/powerpoint/2010/main" val="138631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none" dirty="0"/>
              <a:t>Action Group’s Benefits to Rotary</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19</a:t>
            </a:fld>
            <a:endParaRPr lang="en-US" dirty="0"/>
          </a:p>
        </p:txBody>
      </p:sp>
      <p:sp>
        <p:nvSpPr>
          <p:cNvPr id="4" name="Content Placeholder 2"/>
          <p:cNvSpPr txBox="1">
            <a:spLocks/>
          </p:cNvSpPr>
          <p:nvPr/>
        </p:nvSpPr>
        <p:spPr bwMode="auto">
          <a:xfrm>
            <a:off x="723899" y="1873685"/>
            <a:ext cx="9866935" cy="4648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Bring technical expertise, partners, and funds to projects.</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Enhance Rotary’s impact and public image.</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Give members and participants opportunities to engage in service activities outside of their own clubs, districts, and countries. </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Provide networking opportunities with likeminded Rotarians and participants from around the world.</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Empower our members and participants and engage our alumni. </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Support global grants and district resource networks.</a:t>
            </a:r>
          </a:p>
          <a:p>
            <a:pPr marL="0" indent="0">
              <a:spcBef>
                <a:spcPts val="1200"/>
              </a:spcBef>
              <a:buFont typeface="Arial" panose="020B0604020202020204" pitchFamily="34" charset="0"/>
              <a:buNone/>
              <a:defRPr/>
            </a:pPr>
            <a:endParaRPr lang="en-US" altLang="en-US" sz="2600" dirty="0">
              <a:latin typeface="Georgia" panose="02040502050405020303" pitchFamily="18" charset="0"/>
            </a:endParaRPr>
          </a:p>
        </p:txBody>
      </p:sp>
    </p:spTree>
    <p:extLst>
      <p:ext uri="{BB962C8B-B14F-4D97-AF65-F5344CB8AC3E}">
        <p14:creationId xmlns:p14="http://schemas.microsoft.com/office/powerpoint/2010/main" val="295721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493133"/>
          </a:xfrm>
        </p:spPr>
        <p:txBody>
          <a:bodyPr/>
          <a:lstStyle/>
          <a:p>
            <a:r>
              <a:rPr lang="en-US" cap="none" dirty="0"/>
              <a:t>Rotary Action Groups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normAutofit fontScale="92500"/>
          </a:bodyPr>
          <a:lstStyle/>
          <a:p>
            <a:pPr marL="0" indent="0">
              <a:buNone/>
              <a:defRPr/>
            </a:pPr>
            <a:r>
              <a:rPr lang="en-US" altLang="en-US" b="1" dirty="0">
                <a:solidFill>
                  <a:srgbClr val="01B4E7"/>
                </a:solidFill>
                <a:latin typeface="Georgia" panose="02040502050405020303" pitchFamily="18" charset="0"/>
              </a:rPr>
              <a:t>Who are they?</a:t>
            </a:r>
          </a:p>
          <a:p>
            <a:pPr marL="0" indent="0">
              <a:buNone/>
              <a:defRPr/>
            </a:pPr>
            <a:r>
              <a:rPr lang="en-US" altLang="en-US" dirty="0">
                <a:solidFill>
                  <a:schemeClr val="bg2">
                    <a:lumMod val="10000"/>
                  </a:schemeClr>
                </a:solidFill>
                <a:latin typeface="Georgia" panose="02040502050405020303" pitchFamily="18" charset="0"/>
              </a:rPr>
              <a:t>Groups organized internationally by Rotarians, </a:t>
            </a:r>
            <a:r>
              <a:rPr lang="en-US" altLang="en-US" dirty="0" err="1">
                <a:solidFill>
                  <a:schemeClr val="bg2">
                    <a:lumMod val="10000"/>
                  </a:schemeClr>
                </a:solidFill>
                <a:latin typeface="Georgia" panose="02040502050405020303" pitchFamily="18" charset="0"/>
              </a:rPr>
              <a:t>Rotaractors</a:t>
            </a:r>
            <a:r>
              <a:rPr lang="en-US" altLang="en-US" dirty="0">
                <a:solidFill>
                  <a:schemeClr val="bg2">
                    <a:lumMod val="10000"/>
                  </a:schemeClr>
                </a:solidFill>
                <a:latin typeface="Georgia" panose="02040502050405020303" pitchFamily="18" charset="0"/>
              </a:rPr>
              <a:t>, and Peace Fellows with professional experience and subject matter expertise in a specific concentration.</a:t>
            </a:r>
          </a:p>
          <a:p>
            <a:pPr marL="0" indent="0">
              <a:buNone/>
              <a:defRPr/>
            </a:pPr>
            <a:endParaRPr lang="en-US" altLang="en-US" dirty="0">
              <a:latin typeface="Georgia" panose="02040502050405020303" pitchFamily="18" charset="0"/>
            </a:endParaRPr>
          </a:p>
          <a:p>
            <a:pPr marL="0" indent="0">
              <a:buNone/>
              <a:defRPr/>
            </a:pPr>
            <a:r>
              <a:rPr lang="en-US" altLang="en-US" b="1" dirty="0">
                <a:solidFill>
                  <a:srgbClr val="01B4E7"/>
                </a:solidFill>
                <a:latin typeface="Georgia" panose="02040502050405020303" pitchFamily="18" charset="0"/>
              </a:rPr>
              <a:t>What do they do?</a:t>
            </a:r>
          </a:p>
          <a:p>
            <a:pPr marL="0" indent="0">
              <a:buNone/>
              <a:defRPr/>
            </a:pPr>
            <a:r>
              <a:rPr lang="en-US" altLang="en-US" dirty="0">
                <a:solidFill>
                  <a:schemeClr val="bg2">
                    <a:lumMod val="10000"/>
                  </a:schemeClr>
                </a:solidFill>
                <a:latin typeface="Georgia" panose="02040502050405020303" pitchFamily="18" charset="0"/>
              </a:rPr>
              <a:t>Help clubs and districts plan and implement large-scale projects in a particular area of service.</a:t>
            </a:r>
          </a:p>
          <a:p>
            <a:pPr marL="0" indent="0">
              <a:buNone/>
              <a:defRPr/>
            </a:pPr>
            <a:endParaRPr lang="en-US" altLang="en-US" dirty="0">
              <a:latin typeface="Georgia" panose="02040502050405020303" pitchFamily="18" charset="0"/>
            </a:endParaRPr>
          </a:p>
          <a:p>
            <a:pPr marL="0" indent="0">
              <a:buNone/>
              <a:defRPr/>
            </a:pPr>
            <a:r>
              <a:rPr lang="en-US" altLang="en-US" b="1" dirty="0">
                <a:solidFill>
                  <a:srgbClr val="01B4E7"/>
                </a:solidFill>
                <a:latin typeface="Georgia" panose="02040502050405020303" pitchFamily="18" charset="0"/>
              </a:rPr>
              <a:t>Why do they do it?</a:t>
            </a:r>
          </a:p>
          <a:p>
            <a:pPr marL="0" indent="0">
              <a:buNone/>
              <a:defRPr/>
            </a:pPr>
            <a:r>
              <a:rPr lang="en-US" altLang="en-US" dirty="0">
                <a:solidFill>
                  <a:schemeClr val="bg2">
                    <a:lumMod val="10000"/>
                  </a:schemeClr>
                </a:solidFill>
                <a:latin typeface="Georgia" panose="02040502050405020303" pitchFamily="18" charset="0"/>
              </a:rPr>
              <a:t>Because they have relevant expertise and experience in a particular type of service activity.</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Tree>
    <p:extLst>
      <p:ext uri="{BB962C8B-B14F-4D97-AF65-F5344CB8AC3E}">
        <p14:creationId xmlns:p14="http://schemas.microsoft.com/office/powerpoint/2010/main" val="82384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20</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Get involved</a:t>
            </a:r>
          </a:p>
        </p:txBody>
      </p:sp>
    </p:spTree>
    <p:extLst>
      <p:ext uri="{BB962C8B-B14F-4D97-AF65-F5344CB8AC3E}">
        <p14:creationId xmlns:p14="http://schemas.microsoft.com/office/powerpoint/2010/main" val="352334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How to get involved and work with Action Groups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21</a:t>
            </a:fld>
            <a:endParaRPr lang="en-US" dirty="0"/>
          </a:p>
        </p:txBody>
      </p:sp>
      <p:sp>
        <p:nvSpPr>
          <p:cNvPr id="4" name="Rectangle 3"/>
          <p:cNvSpPr/>
          <p:nvPr/>
        </p:nvSpPr>
        <p:spPr>
          <a:xfrm>
            <a:off x="381000" y="1852804"/>
            <a:ext cx="11382912" cy="4524315"/>
          </a:xfrm>
          <a:prstGeom prst="rect">
            <a:avLst/>
          </a:prstGeom>
        </p:spPr>
        <p:txBody>
          <a:bodyPr wrap="square">
            <a:spAutoFit/>
          </a:bodyPr>
          <a:lstStyle/>
          <a:p>
            <a:pPr>
              <a:defRPr/>
            </a:pPr>
            <a:r>
              <a:rPr lang="en-US" sz="2300" dirty="0">
                <a:solidFill>
                  <a:schemeClr val="bg2">
                    <a:lumMod val="10000"/>
                  </a:schemeClr>
                </a:solidFill>
                <a:latin typeface="Georgia" pitchFamily="18" charset="0"/>
              </a:rPr>
              <a:t>Visit</a:t>
            </a:r>
            <a:r>
              <a:rPr lang="en-US" sz="2300" dirty="0">
                <a:latin typeface="Georgia" pitchFamily="18" charset="0"/>
              </a:rPr>
              <a:t> </a:t>
            </a:r>
            <a:r>
              <a:rPr lang="en-US" sz="2300" dirty="0">
                <a:latin typeface="Georgia" pitchFamily="18" charset="0"/>
                <a:hlinkClick r:id="rId3"/>
              </a:rPr>
              <a:t>www.rotary.org/actiongroups</a:t>
            </a:r>
            <a:r>
              <a:rPr lang="en-US" sz="2300" dirty="0">
                <a:latin typeface="Georgia" pitchFamily="18" charset="0"/>
              </a:rPr>
              <a:t> </a:t>
            </a:r>
            <a:r>
              <a:rPr lang="en-US" sz="2300" dirty="0">
                <a:solidFill>
                  <a:schemeClr val="bg2">
                    <a:lumMod val="10000"/>
                  </a:schemeClr>
                </a:solidFill>
                <a:latin typeface="Georgia" pitchFamily="18" charset="0"/>
              </a:rPr>
              <a:t>to find more information about individual Action Groups.</a:t>
            </a:r>
          </a:p>
          <a:p>
            <a:pPr>
              <a:spcBef>
                <a:spcPts val="800"/>
              </a:spcBef>
              <a:spcAft>
                <a:spcPts val="600"/>
              </a:spcAft>
              <a:defRPr/>
            </a:pPr>
            <a:r>
              <a:rPr lang="en-US" sz="2300" dirty="0">
                <a:solidFill>
                  <a:schemeClr val="bg2">
                    <a:lumMod val="10000"/>
                  </a:schemeClr>
                </a:solidFill>
                <a:latin typeface="Georgia" pitchFamily="18" charset="0"/>
              </a:rPr>
              <a:t>Connect directly* with a Rotary Action Group to: </a:t>
            </a:r>
          </a:p>
          <a:p>
            <a:pPr lvl="2">
              <a:buFont typeface="Wingdings" panose="05000000000000000000" pitchFamily="2" charset="2"/>
              <a:buChar char="ü"/>
              <a:defRPr/>
            </a:pPr>
            <a:r>
              <a:rPr lang="en-US" sz="2300" dirty="0">
                <a:solidFill>
                  <a:schemeClr val="bg2">
                    <a:lumMod val="10000"/>
                  </a:schemeClr>
                </a:solidFill>
                <a:latin typeface="Georgia" pitchFamily="18" charset="0"/>
              </a:rPr>
              <a:t>Request assistance for project planning and implementation;</a:t>
            </a:r>
          </a:p>
          <a:p>
            <a:pPr lvl="2">
              <a:buFont typeface="Wingdings" panose="05000000000000000000" pitchFamily="2" charset="2"/>
              <a:buChar char="ü"/>
              <a:defRPr/>
            </a:pPr>
            <a:r>
              <a:rPr lang="en-US" sz="2300" dirty="0">
                <a:solidFill>
                  <a:schemeClr val="bg2">
                    <a:lumMod val="10000"/>
                  </a:schemeClr>
                </a:solidFill>
                <a:latin typeface="Georgia" pitchFamily="18" charset="0"/>
              </a:rPr>
              <a:t>Identify partners, resources, best practices within a specific area of service;</a:t>
            </a:r>
          </a:p>
          <a:p>
            <a:pPr lvl="2">
              <a:buFont typeface="Wingdings" panose="05000000000000000000" pitchFamily="2" charset="2"/>
              <a:buChar char="ü"/>
              <a:defRPr/>
            </a:pPr>
            <a:r>
              <a:rPr lang="en-US" sz="2300" dirty="0">
                <a:solidFill>
                  <a:schemeClr val="bg2">
                    <a:lumMod val="10000"/>
                  </a:schemeClr>
                </a:solidFill>
                <a:latin typeface="Georgia" pitchFamily="18" charset="0"/>
              </a:rPr>
              <a:t>Join a group of interest and/or lend your expertise;</a:t>
            </a:r>
          </a:p>
          <a:p>
            <a:pPr lvl="2">
              <a:buFont typeface="Wingdings" panose="05000000000000000000" pitchFamily="2" charset="2"/>
              <a:buChar char="ü"/>
              <a:defRPr/>
            </a:pPr>
            <a:r>
              <a:rPr lang="en-US" sz="2300" dirty="0">
                <a:solidFill>
                  <a:schemeClr val="bg2">
                    <a:lumMod val="10000"/>
                  </a:schemeClr>
                </a:solidFill>
                <a:latin typeface="Georgia" pitchFamily="18" charset="0"/>
              </a:rPr>
              <a:t> Invite a local Action Group member to speak to your club or district.</a:t>
            </a:r>
          </a:p>
          <a:p>
            <a:pPr lvl="2">
              <a:spcBef>
                <a:spcPts val="1200"/>
              </a:spcBef>
              <a:spcAft>
                <a:spcPts val="1600"/>
              </a:spcAft>
              <a:defRPr/>
            </a:pPr>
            <a:r>
              <a:rPr lang="en-US" sz="2300" dirty="0">
                <a:solidFill>
                  <a:schemeClr val="bg2">
                    <a:lumMod val="10000"/>
                  </a:schemeClr>
                </a:solidFill>
              </a:rPr>
              <a:t>*</a:t>
            </a:r>
            <a:r>
              <a:rPr lang="en-US" sz="2300" dirty="0">
                <a:solidFill>
                  <a:schemeClr val="bg2">
                    <a:lumMod val="10000"/>
                  </a:schemeClr>
                </a:solidFill>
                <a:latin typeface="Georgia" panose="02040502050405020303" pitchFamily="18" charset="0"/>
              </a:rPr>
              <a:t>Contact information for each group can be found in the </a:t>
            </a:r>
            <a:r>
              <a:rPr lang="en-US" sz="2300" i="1" dirty="0">
                <a:solidFill>
                  <a:schemeClr val="bg2">
                    <a:lumMod val="10000"/>
                  </a:schemeClr>
                </a:solidFill>
                <a:latin typeface="Georgia" panose="02040502050405020303" pitchFamily="18" charset="0"/>
                <a:hlinkClick r:id="rId4"/>
              </a:rPr>
              <a:t>Action Groups Directory</a:t>
            </a:r>
            <a:r>
              <a:rPr lang="en-US" sz="2300" i="1" dirty="0">
                <a:solidFill>
                  <a:schemeClr val="bg2">
                    <a:lumMod val="10000"/>
                  </a:schemeClr>
                </a:solidFill>
                <a:latin typeface="Georgia" panose="02040502050405020303" pitchFamily="18" charset="0"/>
              </a:rPr>
              <a:t> </a:t>
            </a:r>
            <a:r>
              <a:rPr lang="en-US" sz="2300" dirty="0">
                <a:solidFill>
                  <a:schemeClr val="bg2">
                    <a:lumMod val="10000"/>
                  </a:schemeClr>
                </a:solidFill>
                <a:latin typeface="Georgia" pitchFamily="18" charset="0"/>
              </a:rPr>
              <a:t>on Rotary.org.</a:t>
            </a:r>
          </a:p>
          <a:p>
            <a:pPr>
              <a:defRPr/>
            </a:pPr>
            <a:r>
              <a:rPr lang="en-US" sz="2300" dirty="0">
                <a:solidFill>
                  <a:schemeClr val="bg2">
                    <a:lumMod val="10000"/>
                  </a:schemeClr>
                </a:solidFill>
                <a:latin typeface="Georgia" pitchFamily="18" charset="0"/>
              </a:rPr>
              <a:t>Use your district resource network to connect with local Action Group members and tap into their expertise in your projects.</a:t>
            </a:r>
          </a:p>
        </p:txBody>
      </p:sp>
    </p:spTree>
    <p:extLst>
      <p:ext uri="{BB962C8B-B14F-4D97-AF65-F5344CB8AC3E}">
        <p14:creationId xmlns:p14="http://schemas.microsoft.com/office/powerpoint/2010/main" val="381556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2"/>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22</a:t>
            </a:fld>
            <a:endParaRPr lang="en-US" dirty="0"/>
          </a:p>
        </p:txBody>
      </p:sp>
    </p:spTree>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462"/>
          <a:stretch/>
        </p:blipFill>
        <p:spPr>
          <a:xfrm>
            <a:off x="0" y="-12526"/>
            <a:ext cx="12192000" cy="6870526"/>
          </a:xfrm>
          <a:prstGeom prst="rect">
            <a:avLst/>
          </a:prstGeom>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0" y="115570"/>
            <a:ext cx="12192000" cy="6858000"/>
          </a:xfrm>
        </p:spPr>
        <p:txBody>
          <a:bodyPr/>
          <a:lstStyle/>
          <a:p>
            <a:endParaRPr lang="en-US" dirty="0"/>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177172" y="-408026"/>
            <a:ext cx="9267769" cy="1135062"/>
          </a:xfrm>
        </p:spPr>
        <p:txBody>
          <a:bodyPr/>
          <a:lstStyle/>
          <a:p>
            <a:pPr lvl="0"/>
            <a:r>
              <a:rPr lang="en-US" sz="4200" cap="none" dirty="0"/>
              <a:t>2018-19 Action Group Statistics</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3</a:t>
            </a:fld>
            <a:endParaRPr lang="en-US" dirty="0"/>
          </a:p>
        </p:txBody>
      </p:sp>
      <p:grpSp>
        <p:nvGrpSpPr>
          <p:cNvPr id="4" name="Group 3"/>
          <p:cNvGrpSpPr/>
          <p:nvPr/>
        </p:nvGrpSpPr>
        <p:grpSpPr>
          <a:xfrm>
            <a:off x="298857" y="884430"/>
            <a:ext cx="4251158" cy="4251158"/>
            <a:chOff x="7312014" y="1948829"/>
            <a:chExt cx="4251158" cy="4251158"/>
          </a:xfrm>
        </p:grpSpPr>
        <p:sp>
          <p:nvSpPr>
            <p:cNvPr id="35" name="Oval 34">
              <a:extLst>
                <a:ext uri="{FF2B5EF4-FFF2-40B4-BE49-F238E27FC236}">
                  <a16:creationId xmlns:a16="http://schemas.microsoft.com/office/drawing/2014/main" id="{FD439950-EA10-405E-8513-079C0176184C}"/>
                </a:ext>
              </a:extLst>
            </p:cNvPr>
            <p:cNvSpPr/>
            <p:nvPr/>
          </p:nvSpPr>
          <p:spPr>
            <a:xfrm>
              <a:off x="7312014" y="1948829"/>
              <a:ext cx="4251158" cy="4251158"/>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2C9319B2-295D-46B3-9669-88E271BFCD32}"/>
                </a:ext>
              </a:extLst>
            </p:cNvPr>
            <p:cNvSpPr txBox="1"/>
            <p:nvPr/>
          </p:nvSpPr>
          <p:spPr>
            <a:xfrm>
              <a:off x="7312014" y="2698705"/>
              <a:ext cx="4251158" cy="2492990"/>
            </a:xfrm>
            <a:prstGeom prst="rect">
              <a:avLst/>
            </a:prstGeom>
            <a:noFill/>
          </p:spPr>
          <p:txBody>
            <a:bodyPr wrap="square" rtlCol="0">
              <a:spAutoFit/>
            </a:bodyPr>
            <a:lstStyle/>
            <a:p>
              <a:pPr algn="ctr"/>
              <a:r>
                <a:rPr lang="en-US" sz="7200" b="1" dirty="0">
                  <a:solidFill>
                    <a:srgbClr val="FFFFFF"/>
                  </a:solidFill>
                  <a:latin typeface="Arial Black" panose="020B0A04020102020204" pitchFamily="34" charset="0"/>
                  <a:ea typeface="Arial Black" charset="0"/>
                  <a:cs typeface="Arial Black" charset="0"/>
                </a:rPr>
                <a:t>27,000</a:t>
              </a:r>
            </a:p>
            <a:p>
              <a:pPr algn="ctr"/>
              <a:r>
                <a:rPr lang="en-US" sz="2800" b="1" dirty="0">
                  <a:solidFill>
                    <a:srgbClr val="FFFFFF"/>
                  </a:solidFill>
                  <a:latin typeface="Arial Black" panose="020B0A04020102020204" pitchFamily="34" charset="0"/>
                  <a:ea typeface="Arial Black" charset="0"/>
                  <a:cs typeface="Arial Black" charset="0"/>
                </a:rPr>
                <a:t> action group members   worldwide</a:t>
              </a:r>
              <a:endParaRPr lang="en-US" sz="2400" b="1" dirty="0">
                <a:solidFill>
                  <a:srgbClr val="FFFFFF"/>
                </a:solidFill>
                <a:latin typeface="Arial Black" panose="020B0A04020102020204" pitchFamily="34" charset="0"/>
                <a:ea typeface="Arial Black" charset="0"/>
                <a:cs typeface="Arial Black" charset="0"/>
              </a:endParaRPr>
            </a:p>
          </p:txBody>
        </p:sp>
      </p:grpSp>
      <p:grpSp>
        <p:nvGrpSpPr>
          <p:cNvPr id="12" name="Group 11"/>
          <p:cNvGrpSpPr/>
          <p:nvPr/>
        </p:nvGrpSpPr>
        <p:grpSpPr>
          <a:xfrm>
            <a:off x="6232797" y="727036"/>
            <a:ext cx="3848752" cy="3254522"/>
            <a:chOff x="7492650" y="1948830"/>
            <a:chExt cx="4267669" cy="3856864"/>
          </a:xfrm>
        </p:grpSpPr>
        <p:sp>
          <p:nvSpPr>
            <p:cNvPr id="14" name="Oval 13">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F7A81B">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5" name="TextBox 14">
              <a:extLst>
                <a:ext uri="{FF2B5EF4-FFF2-40B4-BE49-F238E27FC236}">
                  <a16:creationId xmlns:a16="http://schemas.microsoft.com/office/drawing/2014/main" id="{2C9319B2-295D-46B3-9669-88E271BFCD32}"/>
                </a:ext>
              </a:extLst>
            </p:cNvPr>
            <p:cNvSpPr txBox="1"/>
            <p:nvPr/>
          </p:nvSpPr>
          <p:spPr>
            <a:xfrm>
              <a:off x="7492650" y="1981807"/>
              <a:ext cx="4267669" cy="3260364"/>
            </a:xfrm>
            <a:prstGeom prst="rect">
              <a:avLst/>
            </a:prstGeom>
            <a:noFill/>
          </p:spPr>
          <p:txBody>
            <a:bodyPr wrap="square" rtlCol="0">
              <a:spAutoFit/>
            </a:bodyPr>
            <a:lstStyle/>
            <a:p>
              <a:pPr algn="ctr"/>
              <a:endParaRPr lang="en-US" b="1" dirty="0">
                <a:solidFill>
                  <a:srgbClr val="FFFFFF"/>
                </a:solidFill>
                <a:latin typeface="Arial Black" panose="020B0A04020102020204" pitchFamily="34" charset="0"/>
                <a:ea typeface="Arial Black" charset="0"/>
                <a:cs typeface="Arial Black" charset="0"/>
              </a:endParaRPr>
            </a:p>
            <a:p>
              <a:pPr algn="ctr"/>
              <a:r>
                <a:rPr lang="en-US" sz="11500" b="1" dirty="0">
                  <a:solidFill>
                    <a:srgbClr val="FFFFFF"/>
                  </a:solidFill>
                  <a:latin typeface="Arial Black" panose="020B0A04020102020204" pitchFamily="34" charset="0"/>
                  <a:ea typeface="Arial Black" charset="0"/>
                  <a:cs typeface="Arial Black" charset="0"/>
                </a:rPr>
                <a:t>25</a:t>
              </a:r>
              <a:r>
                <a:rPr lang="en-US" sz="6600" b="1" dirty="0">
                  <a:solidFill>
                    <a:srgbClr val="FFFFFF"/>
                  </a:solidFill>
                  <a:latin typeface="Arial Black" panose="020B0A04020102020204" pitchFamily="34" charset="0"/>
                  <a:ea typeface="Arial Black" charset="0"/>
                  <a:cs typeface="Arial Black" charset="0"/>
                </a:rPr>
                <a:t> </a:t>
              </a:r>
            </a:p>
            <a:p>
              <a:pPr algn="ctr"/>
              <a:r>
                <a:rPr lang="en-US" sz="2600" dirty="0">
                  <a:solidFill>
                    <a:srgbClr val="FFFFFF"/>
                  </a:solidFill>
                  <a:latin typeface="Arial Black" panose="020B0A04020102020204" pitchFamily="34" charset="0"/>
                  <a:ea typeface="Arial Black" charset="0"/>
                  <a:cs typeface="Arial Black" charset="0"/>
                </a:rPr>
                <a:t>Rotary Action Groups</a:t>
              </a:r>
            </a:p>
          </p:txBody>
        </p:sp>
      </p:grpSp>
      <p:grpSp>
        <p:nvGrpSpPr>
          <p:cNvPr id="16" name="Group 15"/>
          <p:cNvGrpSpPr/>
          <p:nvPr/>
        </p:nvGrpSpPr>
        <p:grpSpPr>
          <a:xfrm>
            <a:off x="8482457" y="3216471"/>
            <a:ext cx="3389003" cy="3074674"/>
            <a:chOff x="7531636" y="1948830"/>
            <a:chExt cx="4251158" cy="3856864"/>
          </a:xfrm>
        </p:grpSpPr>
        <p:sp>
          <p:nvSpPr>
            <p:cNvPr id="17" name="Oval 16">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872175">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8" name="TextBox 17">
              <a:extLst>
                <a:ext uri="{FF2B5EF4-FFF2-40B4-BE49-F238E27FC236}">
                  <a16:creationId xmlns:a16="http://schemas.microsoft.com/office/drawing/2014/main" id="{2C9319B2-295D-46B3-9669-88E271BFCD32}"/>
                </a:ext>
              </a:extLst>
            </p:cNvPr>
            <p:cNvSpPr txBox="1"/>
            <p:nvPr/>
          </p:nvSpPr>
          <p:spPr>
            <a:xfrm>
              <a:off x="7531636" y="2104356"/>
              <a:ext cx="4251158" cy="3474668"/>
            </a:xfrm>
            <a:prstGeom prst="rect">
              <a:avLst/>
            </a:prstGeom>
            <a:noFill/>
          </p:spPr>
          <p:txBody>
            <a:bodyPr wrap="square" rtlCol="0">
              <a:spAutoFit/>
            </a:bodyPr>
            <a:lstStyle/>
            <a:p>
              <a:pPr algn="ctr"/>
              <a:endParaRPr lang="en-US" b="1" dirty="0">
                <a:solidFill>
                  <a:srgbClr val="FFFFFF"/>
                </a:solidFill>
                <a:latin typeface="Arial Black" panose="020B0A04020102020204" pitchFamily="34" charset="0"/>
                <a:ea typeface="Arial Black" charset="0"/>
                <a:cs typeface="Arial Black" charset="0"/>
              </a:endParaRPr>
            </a:p>
            <a:p>
              <a:pPr algn="ctr"/>
              <a:r>
                <a:rPr lang="en-US" sz="9600" b="1" dirty="0">
                  <a:solidFill>
                    <a:srgbClr val="FFFFFF"/>
                  </a:solidFill>
                  <a:latin typeface="Arial Black" panose="020B0A04020102020204" pitchFamily="34" charset="0"/>
                  <a:ea typeface="Arial Black" charset="0"/>
                  <a:cs typeface="Arial Black" charset="0"/>
                </a:rPr>
                <a:t>600</a:t>
              </a:r>
              <a:r>
                <a:rPr lang="en-US" sz="6000" b="1" dirty="0">
                  <a:solidFill>
                    <a:srgbClr val="FFFFFF"/>
                  </a:solidFill>
                  <a:latin typeface="Arial Black" panose="020B0A04020102020204" pitchFamily="34" charset="0"/>
                  <a:ea typeface="Arial Black" charset="0"/>
                  <a:cs typeface="Arial Black" charset="0"/>
                </a:rPr>
                <a:t> </a:t>
              </a:r>
            </a:p>
            <a:p>
              <a:pPr algn="ctr"/>
              <a:r>
                <a:rPr lang="en-US" sz="2000" dirty="0">
                  <a:solidFill>
                    <a:srgbClr val="FFFFFF"/>
                  </a:solidFill>
                  <a:latin typeface="Arial Black" panose="020B0A04020102020204" pitchFamily="34" charset="0"/>
                  <a:ea typeface="Arial Black" charset="0"/>
                  <a:cs typeface="Arial Black" charset="0"/>
                </a:rPr>
                <a:t>average size of </a:t>
              </a:r>
            </a:p>
            <a:p>
              <a:pPr algn="ctr"/>
              <a:r>
                <a:rPr lang="en-US" sz="2000" dirty="0">
                  <a:solidFill>
                    <a:srgbClr val="FFFFFF"/>
                  </a:solidFill>
                  <a:latin typeface="Arial Black" panose="020B0A04020102020204" pitchFamily="34" charset="0"/>
                  <a:ea typeface="Arial Black" charset="0"/>
                  <a:cs typeface="Arial Black" charset="0"/>
                </a:rPr>
                <a:t>each Rotary </a:t>
              </a:r>
            </a:p>
            <a:p>
              <a:pPr algn="ctr"/>
              <a:r>
                <a:rPr lang="en-US" sz="2000" dirty="0">
                  <a:solidFill>
                    <a:srgbClr val="FFFFFF"/>
                  </a:solidFill>
                  <a:latin typeface="Arial Black" panose="020B0A04020102020204" pitchFamily="34" charset="0"/>
                  <a:ea typeface="Arial Black" charset="0"/>
                  <a:cs typeface="Arial Black" charset="0"/>
                </a:rPr>
                <a:t>Action Group</a:t>
              </a:r>
            </a:p>
          </p:txBody>
        </p:sp>
      </p:grpSp>
      <p:grpSp>
        <p:nvGrpSpPr>
          <p:cNvPr id="20" name="Group 19"/>
          <p:cNvGrpSpPr/>
          <p:nvPr/>
        </p:nvGrpSpPr>
        <p:grpSpPr>
          <a:xfrm>
            <a:off x="3903598" y="3004786"/>
            <a:ext cx="3643266" cy="3466094"/>
            <a:chOff x="7509160" y="1948830"/>
            <a:chExt cx="4054012" cy="3856864"/>
          </a:xfrm>
        </p:grpSpPr>
        <p:sp>
          <p:nvSpPr>
            <p:cNvPr id="21" name="Oval 20">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D9255C">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2" name="TextBox 21">
              <a:extLst>
                <a:ext uri="{FF2B5EF4-FFF2-40B4-BE49-F238E27FC236}">
                  <a16:creationId xmlns:a16="http://schemas.microsoft.com/office/drawing/2014/main" id="{2C9319B2-295D-46B3-9669-88E271BFCD32}"/>
                </a:ext>
              </a:extLst>
            </p:cNvPr>
            <p:cNvSpPr txBox="1"/>
            <p:nvPr/>
          </p:nvSpPr>
          <p:spPr>
            <a:xfrm>
              <a:off x="7509160" y="2356237"/>
              <a:ext cx="3950784" cy="3185022"/>
            </a:xfrm>
            <a:prstGeom prst="rect">
              <a:avLst/>
            </a:prstGeom>
            <a:noFill/>
          </p:spPr>
          <p:txBody>
            <a:bodyPr wrap="square" rtlCol="0">
              <a:spAutoFit/>
            </a:bodyPr>
            <a:lstStyle/>
            <a:p>
              <a:pPr algn="ctr"/>
              <a:endParaRPr lang="en-US" b="1" dirty="0">
                <a:solidFill>
                  <a:srgbClr val="FFFFFF"/>
                </a:solidFill>
                <a:latin typeface="Arial Black" panose="020B0A04020102020204" pitchFamily="34" charset="0"/>
                <a:ea typeface="Arial Black" charset="0"/>
                <a:cs typeface="Arial Black" charset="0"/>
              </a:endParaRPr>
            </a:p>
            <a:p>
              <a:pPr algn="ctr"/>
              <a:r>
                <a:rPr lang="en-US" sz="9600" b="1" dirty="0">
                  <a:solidFill>
                    <a:srgbClr val="FFFFFF"/>
                  </a:solidFill>
                  <a:latin typeface="Arial Black" panose="020B0A04020102020204" pitchFamily="34" charset="0"/>
                  <a:ea typeface="Arial Black" charset="0"/>
                  <a:cs typeface="Arial Black" charset="0"/>
                </a:rPr>
                <a:t>140</a:t>
              </a:r>
              <a:endParaRPr lang="en-US" sz="6000" b="1" dirty="0">
                <a:solidFill>
                  <a:srgbClr val="FFFFFF"/>
                </a:solidFill>
                <a:latin typeface="Arial Black" panose="020B0A04020102020204" pitchFamily="34" charset="0"/>
                <a:ea typeface="Arial Black" charset="0"/>
                <a:cs typeface="Arial Black" charset="0"/>
              </a:endParaRPr>
            </a:p>
            <a:p>
              <a:pPr algn="ctr"/>
              <a:r>
                <a:rPr lang="en-US" sz="2200" dirty="0">
                  <a:solidFill>
                    <a:srgbClr val="FFFFFF"/>
                  </a:solidFill>
                  <a:latin typeface="Arial Black" panose="020B0A04020102020204" pitchFamily="34" charset="0"/>
                  <a:ea typeface="Arial Black" charset="0"/>
                  <a:cs typeface="Arial Black" charset="0"/>
                </a:rPr>
                <a:t>Countries represented </a:t>
              </a:r>
            </a:p>
            <a:p>
              <a:pPr algn="ctr"/>
              <a:r>
                <a:rPr lang="en-US" sz="2200" dirty="0">
                  <a:solidFill>
                    <a:srgbClr val="FFFFFF"/>
                  </a:solidFill>
                  <a:latin typeface="Arial Black" panose="020B0A04020102020204" pitchFamily="34" charset="0"/>
                  <a:ea typeface="Arial Black" charset="0"/>
                  <a:cs typeface="Arial Black" charset="0"/>
                </a:rPr>
                <a:t>by members</a:t>
              </a:r>
            </a:p>
          </p:txBody>
        </p:sp>
      </p:grpSp>
    </p:spTree>
    <p:extLst>
      <p:ext uri="{BB962C8B-B14F-4D97-AF65-F5344CB8AC3E}">
        <p14:creationId xmlns:p14="http://schemas.microsoft.com/office/powerpoint/2010/main" val="192677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06200" cy="1296364"/>
          </a:xfrm>
        </p:spPr>
        <p:txBody>
          <a:bodyPr>
            <a:normAutofit/>
          </a:bodyPr>
          <a:lstStyle/>
          <a:p>
            <a:r>
              <a:rPr lang="en-US" sz="3600" cap="none" dirty="0"/>
              <a:t>Rotary Action Groups per Rotary’s Areas of Focus</a:t>
            </a:r>
          </a:p>
        </p:txBody>
      </p:sp>
      <p:sp>
        <p:nvSpPr>
          <p:cNvPr id="4" name="Slide Number Placeholder 3"/>
          <p:cNvSpPr>
            <a:spLocks noGrp="1"/>
          </p:cNvSpPr>
          <p:nvPr>
            <p:ph type="sldNum" sz="quarter" idx="12"/>
          </p:nvPr>
        </p:nvSpPr>
        <p:spPr/>
        <p:txBody>
          <a:bodyPr/>
          <a:lstStyle/>
          <a:p>
            <a:fld id="{97A94E25-127B-4C48-AF96-44BA7B823777}" type="slidenum">
              <a:rPr lang="en-US" smtClean="0"/>
              <a:pPr/>
              <a:t>4</a:t>
            </a:fld>
            <a:endParaRPr lang="en-US" dirty="0"/>
          </a:p>
        </p:txBody>
      </p:sp>
      <p:sp>
        <p:nvSpPr>
          <p:cNvPr id="5" name="Content Placeholder 2"/>
          <p:cNvSpPr>
            <a:spLocks noGrp="1"/>
          </p:cNvSpPr>
          <p:nvPr>
            <p:ph idx="1"/>
          </p:nvPr>
        </p:nvSpPr>
        <p:spPr bwMode="auto">
          <a:xfrm>
            <a:off x="381000" y="1791221"/>
            <a:ext cx="4038600" cy="49102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indent="0" eaLnBrk="1" hangingPunct="1">
              <a:buFont typeface="Arial" panose="020B0604020202020204" pitchFamily="34" charset="0"/>
              <a:buNone/>
              <a:defRPr/>
            </a:pPr>
            <a:r>
              <a:rPr lang="en-US" altLang="en-US" sz="1700" b="1" dirty="0">
                <a:solidFill>
                  <a:srgbClr val="01B4E7"/>
                </a:solidFill>
                <a:latin typeface="Georgia" panose="02040502050405020303" pitchFamily="18" charset="0"/>
              </a:rPr>
              <a:t>Disease Prevention &amp; Treatment</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Addiction Prevention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Alzheimer’s/Dementia</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Blindness Prevention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Blood Donation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Diabetes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Family Health/AIDS </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Health Education and Wellness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Hearing</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Hepatitis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Malaria</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Mental Health</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Multiple Sclerosis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Polio Survivors</a:t>
            </a:r>
          </a:p>
          <a:p>
            <a:pPr eaLnBrk="1" hangingPunct="1">
              <a:defRPr/>
            </a:pPr>
            <a:endParaRPr lang="en-US" altLang="en-US" sz="1700" dirty="0">
              <a:solidFill>
                <a:schemeClr val="bg2">
                  <a:lumMod val="10000"/>
                </a:schemeClr>
              </a:solidFill>
              <a:latin typeface="Georgia" panose="02040502050405020303" pitchFamily="18" charset="0"/>
              <a:cs typeface="Georgia" panose="02040502050405020303" pitchFamily="18" charset="0"/>
            </a:endParaRPr>
          </a:p>
          <a:p>
            <a:pPr eaLnBrk="1" hangingPunct="1">
              <a:defRPr/>
            </a:pPr>
            <a:endParaRPr lang="en-US" altLang="en-US" sz="1700" dirty="0">
              <a:solidFill>
                <a:schemeClr val="bg2">
                  <a:lumMod val="10000"/>
                </a:schemeClr>
              </a:solidFill>
              <a:latin typeface="Georgia" panose="02040502050405020303" pitchFamily="18" charset="0"/>
              <a:cs typeface="Georgia" panose="02040502050405020303" pitchFamily="18" charset="0"/>
            </a:endParaRPr>
          </a:p>
        </p:txBody>
      </p:sp>
      <p:sp>
        <p:nvSpPr>
          <p:cNvPr id="6" name="Content Placeholder 2"/>
          <p:cNvSpPr txBox="1">
            <a:spLocks/>
          </p:cNvSpPr>
          <p:nvPr/>
        </p:nvSpPr>
        <p:spPr bwMode="auto">
          <a:xfrm>
            <a:off x="7957768" y="1764483"/>
            <a:ext cx="3929432"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defRPr sz="2400">
                <a:solidFill>
                  <a:schemeClr val="tx1"/>
                </a:solidFill>
                <a:latin typeface="Arial" panose="020B0604020202020204" pitchFamily="34" charset="0"/>
                <a:ea typeface="ヒラギノ角ゴ Pro W3" pitchFamily="-84" charset="-128"/>
              </a:defRPr>
            </a:lvl1pPr>
            <a:lvl2pPr marL="742950" indent="-285750" defTabSz="457200" eaLnBrk="0" hangingPunct="0">
              <a:defRPr sz="2400">
                <a:solidFill>
                  <a:schemeClr val="tx1"/>
                </a:solidFill>
                <a:latin typeface="Arial" panose="020B0604020202020204" pitchFamily="34" charset="0"/>
                <a:ea typeface="ヒラギノ角ゴ Pro W3" pitchFamily="-84" charset="-128"/>
              </a:defRPr>
            </a:lvl2pPr>
            <a:lvl3pPr marL="1143000" indent="-228600" defTabSz="457200" eaLnBrk="0" hangingPunct="0">
              <a:defRPr sz="2400">
                <a:solidFill>
                  <a:schemeClr val="tx1"/>
                </a:solidFill>
                <a:latin typeface="Arial" panose="020B0604020202020204" pitchFamily="34" charset="0"/>
                <a:ea typeface="ヒラギノ角ゴ Pro W3" pitchFamily="-84" charset="-128"/>
              </a:defRPr>
            </a:lvl3pPr>
            <a:lvl4pPr marL="1600200" indent="-228600" defTabSz="457200" eaLnBrk="0" hangingPunct="0">
              <a:defRPr sz="2400">
                <a:solidFill>
                  <a:schemeClr val="tx1"/>
                </a:solidFill>
                <a:latin typeface="Arial" panose="020B0604020202020204" pitchFamily="34" charset="0"/>
                <a:ea typeface="ヒラギノ角ゴ Pro W3" pitchFamily="-84" charset="-128"/>
              </a:defRPr>
            </a:lvl4pPr>
            <a:lvl5pPr marL="2057400" indent="-228600" defTabSz="457200" eaLnBrk="0" hangingPunct="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eaLnBrk="1" hangingPunct="1">
              <a:spcBef>
                <a:spcPct val="20000"/>
              </a:spcBef>
              <a:buFont typeface="Arial" panose="020B0604020202020204" pitchFamily="34" charset="0"/>
              <a:buNone/>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Basic Education &amp; Literacy</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Literacy</a:t>
            </a:r>
          </a:p>
          <a:p>
            <a:pPr marL="0" indent="0" eaLnBrk="1" hangingPunct="1">
              <a:spcBef>
                <a:spcPct val="20000"/>
              </a:spcBef>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marL="0" indent="0" eaLnBrk="1" hangingPunct="1">
              <a:spcBef>
                <a:spcPct val="200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Action Groups aligning with more than one area </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Environmental Sustainability </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Food Plant Solutions</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Slavery Prevention</a:t>
            </a:r>
          </a:p>
          <a:p>
            <a:pPr eaLnBrk="1" hangingPunct="1">
              <a:spcBef>
                <a:spcPct val="20000"/>
              </a:spcBef>
              <a:buFont typeface="Arial" panose="020B0604020202020204" pitchFamily="34" charset="0"/>
              <a:buChar char="•"/>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Char char="•"/>
              <a:defRPr/>
            </a:pPr>
            <a:endParaRPr lang="en-US" altLang="en-US" sz="1700" dirty="0">
              <a:solidFill>
                <a:schemeClr val="bg2">
                  <a:lumMod val="10000"/>
                </a:schemeClr>
              </a:solidFill>
              <a:latin typeface="Georgia" panose="02040502050405020303" pitchFamily="18" charset="0"/>
              <a:ea typeface="MS PGothic"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b="1"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Char char="•"/>
              <a:defRPr/>
            </a:pPr>
            <a:endParaRPr lang="en-U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dirty="0">
              <a:solidFill>
                <a:schemeClr val="accent1"/>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p:txBody>
      </p:sp>
      <p:sp>
        <p:nvSpPr>
          <p:cNvPr id="7" name="Rectangle 6"/>
          <p:cNvSpPr/>
          <p:nvPr/>
        </p:nvSpPr>
        <p:spPr>
          <a:xfrm>
            <a:off x="4306867" y="1701854"/>
            <a:ext cx="4164034" cy="5374805"/>
          </a:xfrm>
          <a:prstGeom prst="rect">
            <a:avLst/>
          </a:prstGeom>
        </p:spPr>
        <p:txBody>
          <a:bodyPr wrap="square">
            <a:spAutoFit/>
          </a:bodyPr>
          <a:lstStyle/>
          <a:p>
            <a:pPr>
              <a:defRPr/>
            </a:pPr>
            <a:r>
              <a:rPr lang="en-US" altLang="en-US" sz="1700" b="1" dirty="0">
                <a:solidFill>
                  <a:srgbClr val="01B4E7"/>
                </a:solidFill>
                <a:latin typeface="Georgia" panose="02040502050405020303" pitchFamily="18" charset="0"/>
              </a:rPr>
              <a:t>Peacebuilding &amp; Conflict Prevention</a:t>
            </a:r>
          </a:p>
          <a:p>
            <a:pPr marL="285750" indent="-285750">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cs typeface="Georgia" panose="02040502050405020303" pitchFamily="18" charset="0"/>
              </a:rPr>
              <a:t>Domestic Violence Prevention</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cs typeface="Georgia" panose="02040502050405020303" pitchFamily="18" charset="0"/>
              </a:rPr>
              <a:t>Peace</a:t>
            </a:r>
            <a:br>
              <a:rPr lang="en-US" altLang="en-US" sz="1700" dirty="0">
                <a:solidFill>
                  <a:schemeClr val="bg2">
                    <a:lumMod val="10000"/>
                  </a:schemeClr>
                </a:solidFill>
                <a:latin typeface="Georgia" panose="02040502050405020303" pitchFamily="18" charset="0"/>
                <a:cs typeface="Georgia" panose="02040502050405020303" pitchFamily="18" charset="0"/>
              </a:rPr>
            </a:br>
            <a:endParaRPr lang="en-US" altLang="en-US" sz="1700" dirty="0">
              <a:solidFill>
                <a:schemeClr val="bg2">
                  <a:lumMod val="10000"/>
                </a:schemeClr>
              </a:solidFill>
              <a:latin typeface="Georgia" panose="02040502050405020303" pitchFamily="18" charset="0"/>
              <a:cs typeface="Georgia" panose="02040502050405020303" pitchFamily="18" charset="0"/>
            </a:endParaRPr>
          </a:p>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Water, Sanitation, &amp; Hygiene</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Water and Sanitation</a:t>
            </a:r>
            <a:b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b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Maternal &amp; Child Health</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Clubfoot</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Population and Development</a:t>
            </a:r>
            <a:b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b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Community &amp; Economic</a:t>
            </a:r>
          </a:p>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Development </a:t>
            </a:r>
          </a:p>
          <a:p>
            <a:pPr marL="285750" indent="-285750">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Disaster Assistance </a:t>
            </a:r>
          </a:p>
          <a:p>
            <a:pPr marL="285750" indent="-285750">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Endangered Species</a:t>
            </a:r>
          </a:p>
          <a:p>
            <a:pPr marL="285750" indent="-285750">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Microfinance</a:t>
            </a:r>
          </a:p>
          <a:p>
            <a:pPr>
              <a:spcBef>
                <a:spcPct val="20000"/>
              </a:spcBef>
              <a:buFont typeface="Arial" panose="020B0604020202020204" pitchFamily="34" charset="0"/>
              <a:buChar char="•"/>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defRPr/>
            </a:pPr>
            <a:endParaRPr lang="en-US" altLang="en-US" sz="1700" dirty="0">
              <a:solidFill>
                <a:schemeClr val="bg2">
                  <a:lumMod val="10000"/>
                </a:schemeClr>
              </a:solidFill>
              <a:latin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60091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Why </a:t>
            </a:r>
            <a:r>
              <a:rPr lang="en-US" dirty="0" err="1"/>
              <a:t>rotarY</a:t>
            </a:r>
            <a:r>
              <a:rPr lang="en-US" dirty="0"/>
              <a:t> action groups?</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7698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2683" y="1540043"/>
            <a:ext cx="10902833" cy="5020084"/>
          </a:xfrm>
          <a:prstGeom prst="rect">
            <a:avLst/>
          </a:prstGeom>
        </p:spPr>
      </p:pic>
      <p:sp>
        <p:nvSpPr>
          <p:cNvPr id="2" name="Title 1"/>
          <p:cNvSpPr>
            <a:spLocks noGrp="1"/>
          </p:cNvSpPr>
          <p:nvPr>
            <p:ph type="title"/>
          </p:nvPr>
        </p:nvSpPr>
        <p:spPr/>
        <p:txBody>
          <a:bodyPr>
            <a:normAutofit/>
          </a:bodyPr>
          <a:lstStyle/>
          <a:p>
            <a:r>
              <a:rPr lang="en-US" sz="4000" cap="none" dirty="0"/>
              <a:t>Action Groups support Rotary’s strategic objectives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6</a:t>
            </a:fld>
            <a:endParaRPr lang="en-US" dirty="0"/>
          </a:p>
        </p:txBody>
      </p:sp>
      <p:sp>
        <p:nvSpPr>
          <p:cNvPr id="22" name="5-Point Star 21"/>
          <p:cNvSpPr/>
          <p:nvPr/>
        </p:nvSpPr>
        <p:spPr>
          <a:xfrm>
            <a:off x="118524" y="2595502"/>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23" name="5-Point Star 22"/>
          <p:cNvSpPr/>
          <p:nvPr/>
        </p:nvSpPr>
        <p:spPr>
          <a:xfrm>
            <a:off x="2662144" y="2678763"/>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24" name="5-Point Star 23"/>
          <p:cNvSpPr/>
          <p:nvPr/>
        </p:nvSpPr>
        <p:spPr>
          <a:xfrm>
            <a:off x="5085957" y="2584824"/>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25" name="Rectangle 24"/>
          <p:cNvSpPr/>
          <p:nvPr/>
        </p:nvSpPr>
        <p:spPr>
          <a:xfrm>
            <a:off x="591725" y="4619107"/>
            <a:ext cx="547614" cy="584775"/>
          </a:xfrm>
          <a:prstGeom prst="rect">
            <a:avLst/>
          </a:prstGeom>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nvGrpSpPr>
          <p:cNvPr id="26" name="Group 25"/>
          <p:cNvGrpSpPr/>
          <p:nvPr/>
        </p:nvGrpSpPr>
        <p:grpSpPr>
          <a:xfrm>
            <a:off x="2936160" y="3363692"/>
            <a:ext cx="598068" cy="2572384"/>
            <a:chOff x="3335098" y="3234036"/>
            <a:chExt cx="598068" cy="2572384"/>
          </a:xfrm>
        </p:grpSpPr>
        <p:sp>
          <p:nvSpPr>
            <p:cNvPr id="32" name="Rectangle 31"/>
            <p:cNvSpPr/>
            <p:nvPr/>
          </p:nvSpPr>
          <p:spPr>
            <a:xfrm>
              <a:off x="3335098" y="40722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3" name="Rectangle 32"/>
            <p:cNvSpPr/>
            <p:nvPr/>
          </p:nvSpPr>
          <p:spPr>
            <a:xfrm>
              <a:off x="3365500" y="4660900"/>
              <a:ext cx="567666"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4" name="Rectangle 33"/>
            <p:cNvSpPr/>
            <p:nvPr/>
          </p:nvSpPr>
          <p:spPr>
            <a:xfrm>
              <a:off x="3403600" y="5283200"/>
              <a:ext cx="504166"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5" name="Rectangle 34"/>
            <p:cNvSpPr/>
            <p:nvPr/>
          </p:nvSpPr>
          <p:spPr>
            <a:xfrm>
              <a:off x="3373198" y="32340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grpSp>
        <p:nvGrpSpPr>
          <p:cNvPr id="27" name="Group 26"/>
          <p:cNvGrpSpPr/>
          <p:nvPr/>
        </p:nvGrpSpPr>
        <p:grpSpPr>
          <a:xfrm>
            <a:off x="5492952" y="3211045"/>
            <a:ext cx="585368" cy="2783820"/>
            <a:chOff x="5938598" y="3488036"/>
            <a:chExt cx="585368" cy="2783820"/>
          </a:xfrm>
        </p:grpSpPr>
        <p:sp>
          <p:nvSpPr>
            <p:cNvPr id="28" name="Rectangle 27"/>
            <p:cNvSpPr/>
            <p:nvPr/>
          </p:nvSpPr>
          <p:spPr>
            <a:xfrm>
              <a:off x="5963998" y="41484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29" name="Rectangle 28"/>
            <p:cNvSpPr/>
            <p:nvPr/>
          </p:nvSpPr>
          <p:spPr>
            <a:xfrm>
              <a:off x="5976698" y="49358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0" name="Rectangle 29"/>
            <p:cNvSpPr/>
            <p:nvPr/>
          </p:nvSpPr>
          <p:spPr>
            <a:xfrm>
              <a:off x="5951298" y="57486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1" name="Rectangle 30"/>
            <p:cNvSpPr/>
            <p:nvPr/>
          </p:nvSpPr>
          <p:spPr>
            <a:xfrm>
              <a:off x="5938598" y="34880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spTree>
    <p:extLst>
      <p:ext uri="{BB962C8B-B14F-4D97-AF65-F5344CB8AC3E}">
        <p14:creationId xmlns:p14="http://schemas.microsoft.com/office/powerpoint/2010/main" val="98938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Action Groups Enhance Rotary’s Impact and Public Image</a:t>
            </a:r>
          </a:p>
        </p:txBody>
      </p:sp>
      <p:sp>
        <p:nvSpPr>
          <p:cNvPr id="4" name="Slide Number Placeholder 3"/>
          <p:cNvSpPr>
            <a:spLocks noGrp="1"/>
          </p:cNvSpPr>
          <p:nvPr>
            <p:ph type="sldNum" sz="quarter" idx="12"/>
          </p:nvPr>
        </p:nvSpPr>
        <p:spPr/>
        <p:txBody>
          <a:bodyPr/>
          <a:lstStyle/>
          <a:p>
            <a:fld id="{97A94E25-127B-4C48-AF96-44BA7B823777}" type="slidenum">
              <a:rPr lang="en-US" smtClean="0"/>
              <a:pPr/>
              <a:t>7</a:t>
            </a:fld>
            <a:endParaRPr lang="en-US" dirty="0"/>
          </a:p>
        </p:txBody>
      </p:sp>
      <p:sp>
        <p:nvSpPr>
          <p:cNvPr id="6" name="Content Placeholder 2"/>
          <p:cNvSpPr txBox="1">
            <a:spLocks/>
          </p:cNvSpPr>
          <p:nvPr/>
        </p:nvSpPr>
        <p:spPr bwMode="auto">
          <a:xfrm>
            <a:off x="2133600" y="1676400"/>
            <a:ext cx="8001000" cy="495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600" dirty="0">
                <a:solidFill>
                  <a:schemeClr val="bg2">
                    <a:lumMod val="10000"/>
                  </a:schemeClr>
                </a:solidFill>
                <a:latin typeface="Georgia" panose="02040502050405020303" pitchFamily="18" charset="0"/>
              </a:rPr>
              <a:t>Rotary Action Groups</a:t>
            </a: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Expertise + Partners + Funds + Other resources</a:t>
            </a: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 </a:t>
            </a:r>
          </a:p>
          <a:p>
            <a:pPr marL="0" indent="0" algn="ctr">
              <a:buFont typeface="Arial" panose="020B0604020202020204" pitchFamily="34" charset="0"/>
              <a:buNone/>
              <a:defRPr/>
            </a:pPr>
            <a:endParaRPr lang="en-US" altLang="en-US" sz="2700" dirty="0">
              <a:latin typeface="Georgia" panose="02040502050405020303" pitchFamily="18" charset="0"/>
            </a:endParaRP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High impact + Large scale + Sustainable projects </a:t>
            </a:r>
          </a:p>
          <a:p>
            <a:pPr>
              <a:buFontTx/>
              <a:buChar char="-"/>
              <a:defRPr/>
            </a:pPr>
            <a:endParaRPr lang="en-US" altLang="en-US" sz="2700" dirty="0">
              <a:latin typeface="Georgia" panose="02040502050405020303" pitchFamily="18" charset="0"/>
            </a:endParaRPr>
          </a:p>
          <a:p>
            <a:pPr>
              <a:buFontTx/>
              <a:buChar char="-"/>
              <a:defRPr/>
            </a:pPr>
            <a:endParaRPr lang="en-US" altLang="en-US" sz="2700" dirty="0">
              <a:latin typeface="Georgia" panose="02040502050405020303" pitchFamily="18" charset="0"/>
            </a:endParaRP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Great publicity for Rotary clubs(s)</a:t>
            </a:r>
          </a:p>
        </p:txBody>
      </p:sp>
      <p:sp>
        <p:nvSpPr>
          <p:cNvPr id="13" name="Down Arrow 12"/>
          <p:cNvSpPr/>
          <p:nvPr/>
        </p:nvSpPr>
        <p:spPr>
          <a:xfrm>
            <a:off x="5730875" y="51816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4" name="Down Arrow 13"/>
          <p:cNvSpPr/>
          <p:nvPr/>
        </p:nvSpPr>
        <p:spPr>
          <a:xfrm>
            <a:off x="5730875" y="37338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5" name="Down Arrow 14"/>
          <p:cNvSpPr/>
          <p:nvPr/>
        </p:nvSpPr>
        <p:spPr>
          <a:xfrm>
            <a:off x="5730875" y="21971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5881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06200" cy="1157467"/>
          </a:xfrm>
        </p:spPr>
        <p:txBody>
          <a:bodyPr>
            <a:normAutofit/>
          </a:bodyPr>
          <a:lstStyle/>
          <a:p>
            <a:r>
              <a:rPr lang="en-US" sz="3600" cap="none" dirty="0"/>
              <a:t>Annual Service Impact of Action Groups</a:t>
            </a:r>
          </a:p>
        </p:txBody>
      </p:sp>
      <p:sp>
        <p:nvSpPr>
          <p:cNvPr id="4" name="Slide Number Placeholder 3"/>
          <p:cNvSpPr>
            <a:spLocks noGrp="1"/>
          </p:cNvSpPr>
          <p:nvPr>
            <p:ph type="sldNum" sz="quarter" idx="12"/>
          </p:nvPr>
        </p:nvSpPr>
        <p:spPr/>
        <p:txBody>
          <a:bodyPr/>
          <a:lstStyle/>
          <a:p>
            <a:fld id="{97A94E25-127B-4C48-AF96-44BA7B823777}" type="slidenum">
              <a:rPr lang="en-US" smtClean="0"/>
              <a:pPr/>
              <a:t>8</a:t>
            </a:fld>
            <a:endParaRPr lang="en-US" dirty="0"/>
          </a:p>
        </p:txBody>
      </p:sp>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4045" y="2235200"/>
            <a:ext cx="493315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bwMode="auto">
          <a:xfrm>
            <a:off x="925512" y="1968500"/>
            <a:ext cx="5449888" cy="429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85000" lnSpcReduction="10000"/>
          </a:bodyPr>
          <a:lstStyle/>
          <a:p>
            <a:pPr marL="0" indent="0">
              <a:spcBef>
                <a:spcPts val="1600"/>
              </a:spcBef>
              <a:buNone/>
              <a:defRPr/>
            </a:pPr>
            <a:r>
              <a:rPr lang="en-US" sz="3200" dirty="0">
                <a:solidFill>
                  <a:schemeClr val="bg2">
                    <a:lumMod val="10000"/>
                  </a:schemeClr>
                </a:solidFill>
                <a:latin typeface="Georgia" panose="02040502050405020303" pitchFamily="18" charset="0"/>
              </a:rPr>
              <a:t>2018-19 Rotary year:</a:t>
            </a:r>
          </a:p>
          <a:p>
            <a:pPr>
              <a:spcBef>
                <a:spcPts val="1600"/>
              </a:spcBef>
              <a:defRPr/>
            </a:pPr>
            <a:r>
              <a:rPr lang="en-US" sz="3200" dirty="0">
                <a:solidFill>
                  <a:schemeClr val="bg2">
                    <a:lumMod val="10000"/>
                  </a:schemeClr>
                </a:solidFill>
                <a:latin typeface="Georgia" panose="02040502050405020303" pitchFamily="18" charset="0"/>
              </a:rPr>
              <a:t>Supported </a:t>
            </a:r>
            <a:r>
              <a:rPr lang="en-US" sz="3200" b="1" dirty="0">
                <a:solidFill>
                  <a:schemeClr val="bg2">
                    <a:lumMod val="10000"/>
                  </a:schemeClr>
                </a:solidFill>
                <a:latin typeface="Georgia" panose="02040502050405020303" pitchFamily="18" charset="0"/>
              </a:rPr>
              <a:t>1642 projects </a:t>
            </a:r>
            <a:r>
              <a:rPr lang="en-US" sz="3200" dirty="0">
                <a:solidFill>
                  <a:schemeClr val="bg2">
                    <a:lumMod val="10000"/>
                  </a:schemeClr>
                </a:solidFill>
                <a:latin typeface="Georgia" panose="02040502050405020303" pitchFamily="18" charset="0"/>
              </a:rPr>
              <a:t>last year.</a:t>
            </a:r>
          </a:p>
          <a:p>
            <a:pPr>
              <a:spcBef>
                <a:spcPts val="2400"/>
              </a:spcBef>
              <a:defRPr/>
            </a:pPr>
            <a:r>
              <a:rPr lang="en-US" sz="3200" b="1" dirty="0">
                <a:solidFill>
                  <a:schemeClr val="bg2">
                    <a:lumMod val="10000"/>
                  </a:schemeClr>
                </a:solidFill>
                <a:latin typeface="Georgia" panose="02040502050405020303" pitchFamily="18" charset="0"/>
              </a:rPr>
              <a:t>~82 TRF Global Grant </a:t>
            </a:r>
            <a:r>
              <a:rPr lang="en-US" sz="3200" dirty="0">
                <a:solidFill>
                  <a:schemeClr val="bg2">
                    <a:lumMod val="10000"/>
                  </a:schemeClr>
                </a:solidFill>
                <a:latin typeface="Georgia" panose="02040502050405020303" pitchFamily="18" charset="0"/>
              </a:rPr>
              <a:t>projects.</a:t>
            </a:r>
          </a:p>
          <a:p>
            <a:pPr>
              <a:spcBef>
                <a:spcPts val="2400"/>
              </a:spcBef>
              <a:defRPr/>
            </a:pPr>
            <a:r>
              <a:rPr lang="en-US" sz="3200" b="1" dirty="0">
                <a:solidFill>
                  <a:schemeClr val="bg2">
                    <a:lumMod val="10000"/>
                  </a:schemeClr>
                </a:solidFill>
                <a:latin typeface="Georgia" panose="02040502050405020303" pitchFamily="18" charset="0"/>
              </a:rPr>
              <a:t>21 of 25 </a:t>
            </a:r>
            <a:r>
              <a:rPr lang="en-US" sz="3200" dirty="0">
                <a:solidFill>
                  <a:schemeClr val="bg2">
                    <a:lumMod val="10000"/>
                  </a:schemeClr>
                </a:solidFill>
                <a:latin typeface="Georgia" panose="02040502050405020303" pitchFamily="18" charset="0"/>
              </a:rPr>
              <a:t>action groups have assisted with </a:t>
            </a:r>
            <a:r>
              <a:rPr lang="en-US" sz="3200" i="1" dirty="0">
                <a:solidFill>
                  <a:schemeClr val="bg2">
                    <a:lumMod val="10000"/>
                  </a:schemeClr>
                </a:solidFill>
                <a:latin typeface="Georgia" panose="02040502050405020303" pitchFamily="18" charset="0"/>
              </a:rPr>
              <a:t>at least</a:t>
            </a:r>
            <a:r>
              <a:rPr lang="en-US" sz="3200" dirty="0">
                <a:solidFill>
                  <a:schemeClr val="bg2">
                    <a:lumMod val="10000"/>
                  </a:schemeClr>
                </a:solidFill>
                <a:latin typeface="Georgia" panose="02040502050405020303" pitchFamily="18" charset="0"/>
              </a:rPr>
              <a:t> one TRF Global Grant. </a:t>
            </a:r>
          </a:p>
          <a:p>
            <a:pPr>
              <a:spcBef>
                <a:spcPts val="2400"/>
              </a:spcBef>
              <a:defRPr/>
            </a:pPr>
            <a:r>
              <a:rPr lang="en-US" sz="3200" dirty="0">
                <a:solidFill>
                  <a:schemeClr val="bg2">
                    <a:lumMod val="10000"/>
                  </a:schemeClr>
                </a:solidFill>
                <a:latin typeface="Georgia" panose="02040502050405020303" pitchFamily="18" charset="0"/>
              </a:rPr>
              <a:t>Raised </a:t>
            </a:r>
            <a:r>
              <a:rPr lang="en-US" sz="3200" b="1" dirty="0">
                <a:solidFill>
                  <a:schemeClr val="bg2">
                    <a:lumMod val="10000"/>
                  </a:schemeClr>
                </a:solidFill>
                <a:latin typeface="Georgia" panose="02040502050405020303" pitchFamily="18" charset="0"/>
              </a:rPr>
              <a:t>$890,000 </a:t>
            </a:r>
            <a:r>
              <a:rPr lang="en-US" sz="3200" dirty="0">
                <a:solidFill>
                  <a:schemeClr val="bg2">
                    <a:lumMod val="10000"/>
                  </a:schemeClr>
                </a:solidFill>
                <a:latin typeface="Georgia" panose="02040502050405020303" pitchFamily="18" charset="0"/>
              </a:rPr>
              <a:t>for projects.</a:t>
            </a:r>
          </a:p>
          <a:p>
            <a:pPr marL="0" indent="0">
              <a:spcBef>
                <a:spcPts val="2400"/>
              </a:spcBef>
              <a:buNone/>
              <a:defRPr/>
            </a:pPr>
            <a:endParaRPr lang="en-US" sz="2800" dirty="0">
              <a:solidFill>
                <a:schemeClr val="bg2">
                  <a:lumMod val="10000"/>
                </a:schemeClr>
              </a:solidFill>
              <a:latin typeface="Georgia" panose="02040502050405020303" pitchFamily="18" charset="0"/>
            </a:endParaRPr>
          </a:p>
          <a:p>
            <a:pPr>
              <a:spcBef>
                <a:spcPts val="2400"/>
              </a:spcBef>
              <a:defRPr/>
            </a:pPr>
            <a:endParaRPr lang="en-US" altLang="en-US" sz="2800" dirty="0">
              <a:solidFill>
                <a:schemeClr val="bg2">
                  <a:lumMod val="10000"/>
                </a:schemeClr>
              </a:solidFill>
              <a:latin typeface="Georgia" panose="02040502050405020303" pitchFamily="18" charset="0"/>
            </a:endParaRPr>
          </a:p>
        </p:txBody>
      </p:sp>
    </p:spTree>
    <p:extLst>
      <p:ext uri="{BB962C8B-B14F-4D97-AF65-F5344CB8AC3E}">
        <p14:creationId xmlns:p14="http://schemas.microsoft.com/office/powerpoint/2010/main" val="11567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Rotary Action Group for Family Health and AIDS Prevention (RFHA)</a:t>
            </a:r>
          </a:p>
        </p:txBody>
      </p:sp>
      <p:sp>
        <p:nvSpPr>
          <p:cNvPr id="3" name="Slide Number Placeholder 2"/>
          <p:cNvSpPr>
            <a:spLocks noGrp="1"/>
          </p:cNvSpPr>
          <p:nvPr>
            <p:ph type="sldNum" sz="quarter" idx="12"/>
          </p:nvPr>
        </p:nvSpPr>
        <p:spPr/>
        <p:txBody>
          <a:bodyPr/>
          <a:lstStyle/>
          <a:p>
            <a:fld id="{97A94E25-127B-4C48-AF96-44BA7B823777}" type="slidenum">
              <a:rPr lang="en-US" smtClean="0"/>
              <a:pPr/>
              <a:t>9</a:t>
            </a:fld>
            <a:endParaRPr lang="en-US" dirty="0"/>
          </a:p>
        </p:txBody>
      </p:sp>
      <p:sp>
        <p:nvSpPr>
          <p:cNvPr id="4" name="TextBox 3"/>
          <p:cNvSpPr txBox="1"/>
          <p:nvPr/>
        </p:nvSpPr>
        <p:spPr>
          <a:xfrm>
            <a:off x="381000" y="1765300"/>
            <a:ext cx="8674100" cy="461665"/>
          </a:xfrm>
          <a:prstGeom prst="rect">
            <a:avLst/>
          </a:prstGeom>
          <a:noFill/>
        </p:spPr>
        <p:txBody>
          <a:bodyPr wrap="square" rtlCol="0">
            <a:spAutoFit/>
          </a:bodyPr>
          <a:lstStyle/>
          <a:p>
            <a:r>
              <a:rPr lang="en-US" sz="2400" b="1" dirty="0">
                <a:latin typeface="Georgia" panose="02040502050405020303" pitchFamily="18" charset="0"/>
              </a:rPr>
              <a:t>Signature Program: Rotary Family Health Days</a:t>
            </a:r>
          </a:p>
        </p:txBody>
      </p:sp>
      <p:sp>
        <p:nvSpPr>
          <p:cNvPr id="5" name="TextBox 4"/>
          <p:cNvSpPr txBox="1"/>
          <p:nvPr/>
        </p:nvSpPr>
        <p:spPr>
          <a:xfrm>
            <a:off x="381000" y="2603500"/>
            <a:ext cx="5829300" cy="3416320"/>
          </a:xfrm>
          <a:prstGeom prst="rect">
            <a:avLst/>
          </a:prstGeom>
          <a:noFill/>
        </p:spPr>
        <p:txBody>
          <a:bodyPr wrap="square" rtlCol="0">
            <a:spAutoFit/>
          </a:bodyPr>
          <a:lstStyle/>
          <a:p>
            <a:r>
              <a:rPr lang="en-US" sz="2400" dirty="0">
                <a:latin typeface="Georgia" panose="02040502050405020303" pitchFamily="18" charset="0"/>
              </a:rPr>
              <a:t>Three-day annual event provides comprehensive health services to:</a:t>
            </a:r>
          </a:p>
          <a:p>
            <a:pPr marL="285750" indent="-285750">
              <a:buFont typeface="Arial" panose="020B0604020202020204" pitchFamily="34" charset="0"/>
              <a:buChar char="•"/>
            </a:pPr>
            <a:r>
              <a:rPr lang="en-US" sz="2400" dirty="0">
                <a:latin typeface="Georgia" panose="02040502050405020303" pitchFamily="18" charset="0"/>
              </a:rPr>
              <a:t>400,000+ beneficiaries </a:t>
            </a:r>
          </a:p>
          <a:p>
            <a:pPr marL="285750" indent="-285750">
              <a:buFont typeface="Arial" panose="020B0604020202020204" pitchFamily="34" charset="0"/>
              <a:buChar char="•"/>
            </a:pPr>
            <a:r>
              <a:rPr lang="en-US" sz="2400" dirty="0">
                <a:latin typeface="Georgia" panose="02040502050405020303" pitchFamily="18" charset="0"/>
              </a:rPr>
              <a:t>350+ sites across Africa &amp; parts of India</a:t>
            </a:r>
          </a:p>
          <a:p>
            <a:pPr marL="285750" indent="-285750">
              <a:buFont typeface="Arial" panose="020B0604020202020204" pitchFamily="34" charset="0"/>
              <a:buChar char="•"/>
            </a:pPr>
            <a:endParaRPr lang="en-US" sz="2400" dirty="0">
              <a:latin typeface="Georgia" panose="02040502050405020303" pitchFamily="18" charset="0"/>
            </a:endParaRPr>
          </a:p>
          <a:p>
            <a:r>
              <a:rPr lang="en-US" sz="2400" dirty="0">
                <a:latin typeface="Georgia" panose="02040502050405020303" pitchFamily="18" charset="0"/>
              </a:rPr>
              <a:t>The program leverages</a:t>
            </a:r>
          </a:p>
          <a:p>
            <a:pPr marL="285750" indent="-285750">
              <a:buFont typeface="Arial" panose="020B0604020202020204" pitchFamily="34" charset="0"/>
              <a:buChar char="•"/>
            </a:pPr>
            <a:r>
              <a:rPr lang="en-US" sz="2400" dirty="0">
                <a:latin typeface="Georgia" panose="02040502050405020303" pitchFamily="18" charset="0"/>
              </a:rPr>
              <a:t>5000+ Rotarians</a:t>
            </a:r>
          </a:p>
          <a:p>
            <a:pPr marL="285750" indent="-285750">
              <a:buFont typeface="Arial" panose="020B0604020202020204" pitchFamily="34" charset="0"/>
              <a:buChar char="•"/>
            </a:pPr>
            <a:r>
              <a:rPr lang="en-US" sz="2400" dirty="0">
                <a:latin typeface="Georgia" panose="02040502050405020303" pitchFamily="18" charset="0"/>
              </a:rPr>
              <a:t>400+ Rotary clubs</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59768" y="2603500"/>
            <a:ext cx="5890365" cy="3926910"/>
          </a:xfrm>
          <a:prstGeom prst="rect">
            <a:avLst/>
          </a:prstGeom>
        </p:spPr>
      </p:pic>
    </p:spTree>
    <p:extLst>
      <p:ext uri="{BB962C8B-B14F-4D97-AF65-F5344CB8AC3E}">
        <p14:creationId xmlns:p14="http://schemas.microsoft.com/office/powerpoint/2010/main" val="307014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2" ma:contentTypeDescription="Create a new document." ma:contentTypeScope="" ma:versionID="b2e6acf7db87b3f53ad2d6494d367027">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b0598f71a625b914348dec8ca29e0d91"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D2427C-728B-4C63-87D2-30BB2F459917}">
  <ds:schemaRefs>
    <ds:schemaRef ds:uri="http://schemas.microsoft.com/sharepoint/v3/contenttype/forms"/>
  </ds:schemaRefs>
</ds:datastoreItem>
</file>

<file path=customXml/itemProps2.xml><?xml version="1.0" encoding="utf-8"?>
<ds:datastoreItem xmlns:ds="http://schemas.openxmlformats.org/officeDocument/2006/customXml" ds:itemID="{8D907746-948B-431F-9FEC-993A4876518B}">
  <ds:schemaRefs>
    <ds:schemaRef ds:uri="1f097dfa-9cbd-4f84-9850-6e7cae909781"/>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1cc3d0e-5959-4987-9d20-de23da659f5c"/>
    <ds:schemaRef ds:uri="http://www.w3.org/XML/1998/namespace"/>
    <ds:schemaRef ds:uri="http://purl.org/dc/dcmitype/"/>
  </ds:schemaRefs>
</ds:datastoreItem>
</file>

<file path=customXml/itemProps3.xml><?xml version="1.0" encoding="utf-8"?>
<ds:datastoreItem xmlns:ds="http://schemas.openxmlformats.org/officeDocument/2006/customXml" ds:itemID="{7B361A8E-318C-4BF5-AC50-0845ECA941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5730</TotalTime>
  <Words>2406</Words>
  <Application>Microsoft Office PowerPoint</Application>
  <PresentationFormat>Widescreen</PresentationFormat>
  <Paragraphs>279</Paragraphs>
  <Slides>22</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Black</vt:lpstr>
      <vt:lpstr>Arial Narrow</vt:lpstr>
      <vt:lpstr>Calibri</vt:lpstr>
      <vt:lpstr>Corbel</vt:lpstr>
      <vt:lpstr>Georgia</vt:lpstr>
      <vt:lpstr>Wingdings</vt:lpstr>
      <vt:lpstr>Office Theme</vt:lpstr>
      <vt:lpstr>PowerPoint Presentation</vt:lpstr>
      <vt:lpstr>Rotary Action Groups</vt:lpstr>
      <vt:lpstr>PowerPoint Presentation</vt:lpstr>
      <vt:lpstr>Rotary Action Groups per Rotary’s Areas of Focus</vt:lpstr>
      <vt:lpstr>PowerPoint Presentation</vt:lpstr>
      <vt:lpstr>Action Groups support Rotary’s strategic objectives</vt:lpstr>
      <vt:lpstr>Action Groups Enhance Rotary’s Impact and Public Image</vt:lpstr>
      <vt:lpstr>Annual Service Impact of Action Groups</vt:lpstr>
      <vt:lpstr>Rotary Action Group for Family Health and AIDS Prevention (RFHA)</vt:lpstr>
      <vt:lpstr>Rotary Action Group for Population and Development (rfpd)</vt:lpstr>
      <vt:lpstr>Water and Sanitation Rotary Action Group (wasrag)</vt:lpstr>
      <vt:lpstr>Action Groups Engage Members and Participants</vt:lpstr>
      <vt:lpstr>Service Opportunities for members and participants beyond their club/country</vt:lpstr>
      <vt:lpstr>Connect with likeminded members and participants &amp; initiate Partnerships</vt:lpstr>
      <vt:lpstr>Action Groups Empower Our Members and Participants </vt:lpstr>
      <vt:lpstr>Action Groups Engage Rotary Alumni</vt:lpstr>
      <vt:lpstr>Action Groups attract new and skilled members</vt:lpstr>
      <vt:lpstr>Action Groups support Global Grants and  District Resource Networks</vt:lpstr>
      <vt:lpstr>Action Group’s Benefits to Rotary</vt:lpstr>
      <vt:lpstr>PowerPoint Presentation</vt:lpstr>
      <vt:lpstr>How to get involved and work with Action Groups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Travis White</cp:lastModifiedBy>
  <cp:revision>162</cp:revision>
  <cp:lastPrinted>2019-12-04T20:41:25Z</cp:lastPrinted>
  <dcterms:created xsi:type="dcterms:W3CDTF">2019-11-18T03:22:22Z</dcterms:created>
  <dcterms:modified xsi:type="dcterms:W3CDTF">2020-12-29T17:09:37Z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ies>
</file>