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Lst>
  <p:notesMasterIdLst>
    <p:notesMasterId r:id="rId38"/>
  </p:notesMasterIdLst>
  <p:handoutMasterIdLst>
    <p:handoutMasterId r:id="rId39"/>
  </p:handoutMasterIdLst>
  <p:sldIdLst>
    <p:sldId id="361" r:id="rId7"/>
    <p:sldId id="386" r:id="rId8"/>
    <p:sldId id="450" r:id="rId9"/>
    <p:sldId id="451" r:id="rId10"/>
    <p:sldId id="452" r:id="rId11"/>
    <p:sldId id="453" r:id="rId12"/>
    <p:sldId id="529" r:id="rId13"/>
    <p:sldId id="530" r:id="rId14"/>
    <p:sldId id="531" r:id="rId15"/>
    <p:sldId id="532" r:id="rId16"/>
    <p:sldId id="533" r:id="rId17"/>
    <p:sldId id="534" r:id="rId18"/>
    <p:sldId id="454" r:id="rId19"/>
    <p:sldId id="455" r:id="rId20"/>
    <p:sldId id="456" r:id="rId21"/>
    <p:sldId id="457" r:id="rId22"/>
    <p:sldId id="458" r:id="rId23"/>
    <p:sldId id="459" r:id="rId24"/>
    <p:sldId id="460" r:id="rId25"/>
    <p:sldId id="461" r:id="rId26"/>
    <p:sldId id="519" r:id="rId27"/>
    <p:sldId id="520" r:id="rId28"/>
    <p:sldId id="508" r:id="rId29"/>
    <p:sldId id="509" r:id="rId30"/>
    <p:sldId id="510" r:id="rId31"/>
    <p:sldId id="511" r:id="rId32"/>
    <p:sldId id="535" r:id="rId33"/>
    <p:sldId id="536" r:id="rId34"/>
    <p:sldId id="528" r:id="rId35"/>
    <p:sldId id="470" r:id="rId36"/>
    <p:sldId id="385" r:id="rId3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BDC0"/>
    <a:srgbClr val="005DAA"/>
    <a:srgbClr val="17458F"/>
    <a:srgbClr val="58585A"/>
    <a:srgbClr val="FF7600"/>
    <a:srgbClr val="D91B5C"/>
    <a:srgbClr val="872175"/>
    <a:srgbClr val="009999"/>
    <a:srgbClr val="00AEEF"/>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042" autoAdjust="0"/>
  </p:normalViewPr>
  <p:slideViewPr>
    <p:cSldViewPr>
      <p:cViewPr>
        <p:scale>
          <a:sx n="54" d="100"/>
          <a:sy n="54" d="100"/>
        </p:scale>
        <p:origin x="-2256" y="-58"/>
      </p:cViewPr>
      <p:guideLst>
        <p:guide orient="horz" pos="2160"/>
        <p:guide pos="2880"/>
      </p:guideLst>
    </p:cSldViewPr>
  </p:slideViewPr>
  <p:notesTextViewPr>
    <p:cViewPr>
      <p:scale>
        <a:sx n="3" d="2"/>
        <a:sy n="3" d="2"/>
      </p:scale>
      <p:origin x="0" y="0"/>
    </p:cViewPr>
  </p:notesTextViewPr>
  <p:sorterViewPr>
    <p:cViewPr>
      <p:scale>
        <a:sx n="100" d="100"/>
        <a:sy n="100" d="100"/>
      </p:scale>
      <p:origin x="0" y="-8212"/>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ea typeface="ヒラギノ角ゴ Pro W3" pitchFamily="-84" charset="-128"/>
              </a:defRPr>
            </a:lvl1pPr>
          </a:lstStyle>
          <a:p>
            <a:pPr>
              <a:defRPr/>
            </a:pPr>
            <a:endParaRPr lang="en-US" alt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ea typeface="ヒラギノ角ゴ Pro W3" pitchFamily="-84" charset="-128"/>
              </a:defRPr>
            </a:lvl1pPr>
          </a:lstStyle>
          <a:p>
            <a:fld id="{D5D59750-D579-4C22-A647-72A70DB1215E}" type="slidenum">
              <a:rPr lang="en-US" altLang="en-US"/>
              <a:pPr/>
              <a:t>‹#›</a:t>
            </a:fld>
            <a:endParaRPr lang="en-US" altLang="en-US"/>
          </a:p>
        </p:txBody>
      </p:sp>
    </p:spTree>
    <p:extLst>
      <p:ext uri="{BB962C8B-B14F-4D97-AF65-F5344CB8AC3E}">
        <p14:creationId xmlns:p14="http://schemas.microsoft.com/office/powerpoint/2010/main" val="2587613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ea typeface="ヒラギノ角ゴ Pro W3" pitchFamily="-84" charset="-128"/>
              </a:defRPr>
            </a:lvl1pPr>
          </a:lstStyle>
          <a:p>
            <a:pPr>
              <a:defRPr/>
            </a:pPr>
            <a:endParaRPr lang="en-US" altLang="en-US"/>
          </a:p>
        </p:txBody>
      </p:sp>
      <p:sp>
        <p:nvSpPr>
          <p:cNvPr id="4915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ea typeface="ヒラギノ角ゴ Pro W3" pitchFamily="-84" charset="-128"/>
              </a:defRPr>
            </a:lvl1pPr>
          </a:lstStyle>
          <a:p>
            <a:fld id="{9D5D8238-F875-417D-AEAA-A0541973760D}" type="slidenum">
              <a:rPr lang="en-US" altLang="en-US"/>
              <a:pPr/>
              <a:t>‹#›</a:t>
            </a:fld>
            <a:endParaRPr lang="en-US" altLang="en-US"/>
          </a:p>
        </p:txBody>
      </p:sp>
    </p:spTree>
    <p:extLst>
      <p:ext uri="{BB962C8B-B14F-4D97-AF65-F5344CB8AC3E}">
        <p14:creationId xmlns:p14="http://schemas.microsoft.com/office/powerpoint/2010/main" val="742819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B45132A1-3B96-4876-95E4-0A59CBAA06B5}" type="slidenum">
              <a:rPr lang="en-US" altLang="en-US"/>
              <a:pPr>
                <a:spcBef>
                  <a:spcPct val="0"/>
                </a:spcBef>
              </a:pPr>
              <a:t>1</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cs typeface="ヒラギノ角ゴ Pro W3"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Times New Roman"/>
                <a:ea typeface="MS Mincho"/>
              </a:rPr>
              <a:t>Step </a:t>
            </a:r>
            <a:r>
              <a:rPr lang="en-US" sz="1200" baseline="0" dirty="0">
                <a:effectLst/>
                <a:latin typeface="Times New Roman"/>
                <a:ea typeface="MS Mincho"/>
              </a:rPr>
              <a:t>#4 is to buy local. Purchase equipment and technology from local sources whenever possible. Make sure that spare parts are available locally, too. It is ideal to build capacity, that is, provide training, so that community members can operate, maintain, and repair equipment on their own. You should always compensate your project’s vendors appropriately so they have an incentive to continue providing supplies.</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10</a:t>
            </a:fld>
            <a:endParaRPr lang="en-US"/>
          </a:p>
        </p:txBody>
      </p:sp>
    </p:spTree>
    <p:extLst>
      <p:ext uri="{BB962C8B-B14F-4D97-AF65-F5344CB8AC3E}">
        <p14:creationId xmlns:p14="http://schemas.microsoft.com/office/powerpoint/2010/main" val="1636998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a:ea typeface="MS Mincho"/>
              </a:rPr>
              <a:t>The </a:t>
            </a:r>
            <a:r>
              <a:rPr lang="en-US" sz="1200" dirty="0">
                <a:effectLst/>
                <a:latin typeface="Times New Roman"/>
                <a:ea typeface="MS Mincho"/>
              </a:rPr>
              <a:t>next step is to find local funding. Getting funding from local governments, hospitals, companies, and other organizations integrates your project into the local community and supports your project’s long-term success.</a:t>
            </a:r>
          </a:p>
        </p:txBody>
      </p:sp>
      <p:sp>
        <p:nvSpPr>
          <p:cNvPr id="4" name="Slide Number Placeholder 3"/>
          <p:cNvSpPr>
            <a:spLocks noGrp="1"/>
          </p:cNvSpPr>
          <p:nvPr>
            <p:ph type="sldNum" sz="quarter" idx="10"/>
          </p:nvPr>
        </p:nvSpPr>
        <p:spPr/>
        <p:txBody>
          <a:bodyPr/>
          <a:lstStyle/>
          <a:p>
            <a:fld id="{93C78EDF-7F9E-A94B-AD72-CDE445A65B8A}" type="slidenum">
              <a:rPr lang="en-US" smtClean="0"/>
              <a:t>11</a:t>
            </a:fld>
            <a:endParaRPr lang="en-US"/>
          </a:p>
        </p:txBody>
      </p:sp>
    </p:spTree>
    <p:extLst>
      <p:ext uri="{BB962C8B-B14F-4D97-AF65-F5344CB8AC3E}">
        <p14:creationId xmlns:p14="http://schemas.microsoft.com/office/powerpoint/2010/main" val="3853452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a:ea typeface="MS Mincho"/>
              </a:rPr>
              <a:t>The </a:t>
            </a:r>
            <a:r>
              <a:rPr lang="en-US" sz="1200" dirty="0">
                <a:effectLst/>
                <a:latin typeface="Times New Roman"/>
                <a:ea typeface="MS Mincho"/>
              </a:rPr>
              <a:t>last step is to measure</a:t>
            </a:r>
            <a:r>
              <a:rPr lang="en-US" sz="1200" baseline="0" dirty="0">
                <a:effectLst/>
                <a:latin typeface="Times New Roman"/>
                <a:ea typeface="MS Mincho"/>
              </a:rPr>
              <a:t> your success. First, gather data before you begin the project to determine where you are starting from. Include clear and measurable outcomes in your project plan, and decide how you’ll collect data throughout your project and afterward. Maintaining a strong relationship with the community can help you collect data and also address any issues that the data bring to light. More information about monitoring and evaluation can be found in the Global Grant Monitoring and Evaluation Supplement which is available online.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Times New Roman"/>
              <a:ea typeface="MS Minch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Times New Roman"/>
                <a:ea typeface="MS Mincho"/>
              </a:rPr>
              <a:t>I would now like to turn the presentation over to Pamela who is going to show us some examples of actual global grant-funded projects.</a:t>
            </a:r>
            <a:endParaRPr lang="en-US" sz="1200" dirty="0">
              <a:effectLst/>
              <a:latin typeface="Times New Roman"/>
              <a:ea typeface="MS Mincho"/>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12</a:t>
            </a:fld>
            <a:endParaRPr lang="en-US"/>
          </a:p>
        </p:txBody>
      </p:sp>
    </p:spTree>
    <p:extLst>
      <p:ext uri="{BB962C8B-B14F-4D97-AF65-F5344CB8AC3E}">
        <p14:creationId xmlns:p14="http://schemas.microsoft.com/office/powerpoint/2010/main" val="173817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global grant, Rotary clubs in</a:t>
            </a:r>
            <a:r>
              <a:rPr lang="en-US" baseline="0" dirty="0" smtClean="0"/>
              <a:t> Honduras and the US</a:t>
            </a:r>
            <a:r>
              <a:rPr lang="en-US" sz="1200" b="0" i="0" kern="1200" dirty="0" smtClean="0">
                <a:solidFill>
                  <a:schemeClr val="tx1"/>
                </a:solidFill>
                <a:effectLst/>
                <a:latin typeface="+mn-lt"/>
                <a:ea typeface="+mn-ea"/>
                <a:cs typeface="+mn-cs"/>
              </a:rPr>
              <a:t> worked</a:t>
            </a:r>
            <a:r>
              <a:rPr lang="en-US" sz="1200" b="0" i="0" kern="1200" baseline="0" dirty="0" smtClean="0">
                <a:solidFill>
                  <a:schemeClr val="tx1"/>
                </a:solidFill>
                <a:effectLst/>
                <a:latin typeface="+mn-lt"/>
                <a:ea typeface="+mn-ea"/>
                <a:cs typeface="+mn-cs"/>
              </a:rPr>
              <a:t> together to provide micro loans to women in rural Honduras. The women are organized into lending groups and receive small loans and business training, allowing them to start small businesses and increase their household income. </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13</a:t>
            </a:fld>
            <a:endParaRPr lang="en-US"/>
          </a:p>
        </p:txBody>
      </p:sp>
    </p:spTree>
    <p:extLst>
      <p:ext uri="{BB962C8B-B14F-4D97-AF65-F5344CB8AC3E}">
        <p14:creationId xmlns:p14="http://schemas.microsoft.com/office/powerpoint/2010/main" val="2823997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Supported by Rotary clubs in Kenya</a:t>
            </a:r>
            <a:r>
              <a:rPr lang="en-US" baseline="0" dirty="0" smtClean="0"/>
              <a:t> and the United States</a:t>
            </a:r>
            <a:r>
              <a:rPr lang="en-US" dirty="0" smtClean="0"/>
              <a:t>, Monica</a:t>
            </a:r>
            <a:r>
              <a:rPr lang="en-US" baseline="0" dirty="0" smtClean="0"/>
              <a:t> </a:t>
            </a:r>
            <a:r>
              <a:rPr lang="en-US" baseline="0" dirty="0" err="1" smtClean="0"/>
              <a:t>Kinyua</a:t>
            </a:r>
            <a:r>
              <a:rPr lang="en-US" baseline="0" dirty="0" smtClean="0"/>
              <a:t> received a global grant scholarship to earn a Master’s degree in Peace Studies at the University of San Diego in the United States. After completing her studies, she joined forced with her twin sister to start the Children’s Peace Initiative in Kenya to end fighting and build friendships between children from different tribes.</a:t>
            </a:r>
            <a:endParaRPr lang="en-US" dirty="0" smtClean="0"/>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itchFamily="34" charset="0"/>
                <a:ea typeface="ヒラギノ角ゴ Pro W3" pitchFamily="-84" charset="-128"/>
              </a:defRPr>
            </a:lvl1pPr>
            <a:lvl2pPr marL="742950" indent="-285750" defTabSz="931863" eaLnBrk="0" hangingPunct="0">
              <a:defRPr sz="2400">
                <a:solidFill>
                  <a:schemeClr val="tx1"/>
                </a:solidFill>
                <a:latin typeface="Arial" pitchFamily="34" charset="0"/>
                <a:ea typeface="ヒラギノ角ゴ Pro W3" pitchFamily="-84" charset="-128"/>
              </a:defRPr>
            </a:lvl2pPr>
            <a:lvl3pPr marL="1143000" indent="-228600" defTabSz="931863" eaLnBrk="0" hangingPunct="0">
              <a:defRPr sz="2400">
                <a:solidFill>
                  <a:schemeClr val="tx1"/>
                </a:solidFill>
                <a:latin typeface="Arial" pitchFamily="34" charset="0"/>
                <a:ea typeface="ヒラギノ角ゴ Pro W3" pitchFamily="-84" charset="-128"/>
              </a:defRPr>
            </a:lvl3pPr>
            <a:lvl4pPr marL="1600200" indent="-228600" defTabSz="931863" eaLnBrk="0" hangingPunct="0">
              <a:defRPr sz="2400">
                <a:solidFill>
                  <a:schemeClr val="tx1"/>
                </a:solidFill>
                <a:latin typeface="Arial" pitchFamily="34" charset="0"/>
                <a:ea typeface="ヒラギノ角ゴ Pro W3" pitchFamily="-84" charset="-128"/>
              </a:defRPr>
            </a:lvl4pPr>
            <a:lvl5pPr marL="2057400" indent="-228600" defTabSz="931863" eaLnBrk="0" hangingPunct="0">
              <a:defRPr sz="2400">
                <a:solidFill>
                  <a:schemeClr val="tx1"/>
                </a:solidFill>
                <a:latin typeface="Arial"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B5232FBC-3FB7-406A-AAF2-EAC62859ABEF}" type="slidenum">
              <a:rPr lang="en-US" sz="1200"/>
              <a:pPr/>
              <a:t>14</a:t>
            </a:fld>
            <a:endParaRPr lang="en-US" sz="1200"/>
          </a:p>
        </p:txBody>
      </p:sp>
    </p:spTree>
    <p:extLst>
      <p:ext uri="{BB962C8B-B14F-4D97-AF65-F5344CB8AC3E}">
        <p14:creationId xmlns:p14="http://schemas.microsoft.com/office/powerpoint/2010/main" val="1425819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Rotary clubs in Nepal and Japan used</a:t>
            </a:r>
            <a:r>
              <a:rPr lang="en-US" baseline="0" dirty="0" smtClean="0"/>
              <a:t> a global grant to send a team of health professionals from Nepal to Japan to receive training on emergency care and dialysis treatment. </a:t>
            </a:r>
            <a:endParaRPr lang="en-US" dirty="0" smtClean="0"/>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itchFamily="34" charset="0"/>
                <a:ea typeface="ヒラギノ角ゴ Pro W3" pitchFamily="-84" charset="-128"/>
              </a:defRPr>
            </a:lvl1pPr>
            <a:lvl2pPr marL="742950" indent="-285750" defTabSz="931863" eaLnBrk="0" hangingPunct="0">
              <a:defRPr sz="2400">
                <a:solidFill>
                  <a:schemeClr val="tx1"/>
                </a:solidFill>
                <a:latin typeface="Arial" pitchFamily="34" charset="0"/>
                <a:ea typeface="ヒラギノ角ゴ Pro W3" pitchFamily="-84" charset="-128"/>
              </a:defRPr>
            </a:lvl2pPr>
            <a:lvl3pPr marL="1143000" indent="-228600" defTabSz="931863" eaLnBrk="0" hangingPunct="0">
              <a:defRPr sz="2400">
                <a:solidFill>
                  <a:schemeClr val="tx1"/>
                </a:solidFill>
                <a:latin typeface="Arial" pitchFamily="34" charset="0"/>
                <a:ea typeface="ヒラギノ角ゴ Pro W3" pitchFamily="-84" charset="-128"/>
              </a:defRPr>
            </a:lvl3pPr>
            <a:lvl4pPr marL="1600200" indent="-228600" defTabSz="931863" eaLnBrk="0" hangingPunct="0">
              <a:defRPr sz="2400">
                <a:solidFill>
                  <a:schemeClr val="tx1"/>
                </a:solidFill>
                <a:latin typeface="Arial" pitchFamily="34" charset="0"/>
                <a:ea typeface="ヒラギノ角ゴ Pro W3" pitchFamily="-84" charset="-128"/>
              </a:defRPr>
            </a:lvl4pPr>
            <a:lvl5pPr marL="2057400" indent="-228600" defTabSz="931863" eaLnBrk="0" hangingPunct="0">
              <a:defRPr sz="2400">
                <a:solidFill>
                  <a:schemeClr val="tx1"/>
                </a:solidFill>
                <a:latin typeface="Arial"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B5232FBC-3FB7-406A-AAF2-EAC62859ABEF}" type="slidenum">
              <a:rPr lang="en-US" sz="1200"/>
              <a:pPr/>
              <a:t>15</a:t>
            </a:fld>
            <a:endParaRPr lang="en-US" sz="1200"/>
          </a:p>
        </p:txBody>
      </p:sp>
    </p:spTree>
    <p:extLst>
      <p:ext uri="{BB962C8B-B14F-4D97-AF65-F5344CB8AC3E}">
        <p14:creationId xmlns:p14="http://schemas.microsoft.com/office/powerpoint/2010/main" val="3947876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talked about global grants, I’d like to shift gears and talk about the other type of grant that’s available from The</a:t>
            </a:r>
            <a:r>
              <a:rPr lang="en-US" baseline="0" dirty="0" smtClean="0"/>
              <a:t> Rotary Foundation: district grants.</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16</a:t>
            </a:fld>
            <a:endParaRPr lang="en-US"/>
          </a:p>
        </p:txBody>
      </p:sp>
    </p:spTree>
    <p:extLst>
      <p:ext uri="{BB962C8B-B14F-4D97-AF65-F5344CB8AC3E}">
        <p14:creationId xmlns:p14="http://schemas.microsoft.com/office/powerpoint/2010/main" val="4097186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District grants fund small-scale, short-term activities that address needs in your community and communities abroad. Each district chooses which activities it will fund with these grants. You can use district grants to fund a variety of district and club</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projects and activities. </a:t>
            </a:r>
          </a:p>
          <a:p>
            <a:pPr lvl="0"/>
            <a:endParaRPr lang="en-US" sz="1200" b="0" i="0" kern="1200" baseline="0" dirty="0" smtClean="0">
              <a:solidFill>
                <a:schemeClr val="tx1"/>
              </a:solidFill>
              <a:effectLst/>
              <a:latin typeface="Arial" pitchFamily="-107" charset="0"/>
              <a:ea typeface="Arial" pitchFamily="1"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You have a lot of freedom to customize your service projects. There aren’t many restrictions, as long as your district grant supports the mission of The Rotary Foundation, </a:t>
            </a:r>
            <a:r>
              <a:rPr lang="en-US" sz="1200" kern="1200" dirty="0" smtClean="0">
                <a:solidFill>
                  <a:schemeClr val="tx1"/>
                </a:solidFill>
                <a:effectLst/>
                <a:latin typeface="Arial" charset="0"/>
                <a:ea typeface="Arial" pitchFamily="1" charset="0"/>
                <a:cs typeface="Arial" charset="0"/>
              </a:rPr>
              <a:t>which is to enable Rotarians to advance world understanding, goodwill, and peace through the improvement of health, the support of education, and the alleviation of poverty.</a:t>
            </a:r>
            <a:r>
              <a:rPr lang="en-US" sz="1200" kern="1200" baseline="0" dirty="0" smtClean="0">
                <a:solidFill>
                  <a:schemeClr val="tx1"/>
                </a:solidFill>
                <a:effectLst/>
                <a:latin typeface="Arial" charset="0"/>
                <a:ea typeface="Arial" pitchFamily="1" charset="0"/>
                <a:cs typeface="Arial" charset="0"/>
              </a:rPr>
              <a:t>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Districts must be</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qualified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before they can administer district grants.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Arial" pitchFamily="-107" charset="0"/>
              <a:ea typeface="Arial" pitchFamily="1" charset="0"/>
              <a:cs typeface="Arial" charset="0"/>
            </a:endParaRPr>
          </a:p>
          <a:p>
            <a:pPr rtl="0"/>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Districts may use up to 50 percent of their District Designated Fund to receive one district grant annually. This percentage is calculated based on the amount of DDF generated from a district’s Annual Fund giving three years prior, including Endowment Fund earnings. You aren’t required to request the full amount available. Districts receive this funding as a lump sum and then distribute it to their clubs.</a:t>
            </a:r>
          </a:p>
          <a:p>
            <a:endParaRPr lang="en-US" dirty="0" smtClean="0"/>
          </a:p>
          <a:p>
            <a:r>
              <a:rPr lang="en-US" dirty="0" smtClean="0"/>
              <a:t>District grant funding can support</a:t>
            </a:r>
            <a:r>
              <a:rPr lang="en-US" baseline="0" dirty="0" smtClean="0"/>
              <a:t> local service projects, international humanitarian projects, scholarships and vocational exchanges. Unlike global grant scholars, district grants can support scholarships at any level of study and for any study area. Similarly, vocational exchanges funded by district grants have great flexibility and don’t need to align with any specific topic area or provide formal training.</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17</a:t>
            </a:fld>
            <a:endParaRPr lang="en-US"/>
          </a:p>
        </p:txBody>
      </p:sp>
    </p:spTree>
    <p:extLst>
      <p:ext uri="{BB962C8B-B14F-4D97-AF65-F5344CB8AC3E}">
        <p14:creationId xmlns:p14="http://schemas.microsoft.com/office/powerpoint/2010/main" val="4082229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ea typeface="ヒラギノ角ゴ Pro W3" pitchFamily="-84" charset="-128"/>
              </a:rPr>
              <a:t>Rotarians in District 4420 (part of Sao Paulo,</a:t>
            </a:r>
            <a:r>
              <a:rPr lang="en-US" baseline="0" dirty="0" smtClean="0">
                <a:latin typeface="Arial" pitchFamily="34" charset="0"/>
                <a:ea typeface="ヒラギノ角ゴ Pro W3" pitchFamily="-84" charset="-128"/>
              </a:rPr>
              <a:t> Brazil) </a:t>
            </a:r>
            <a:r>
              <a:rPr lang="en-US" sz="1200" b="0" i="0" kern="1200" baseline="0" dirty="0" smtClean="0">
                <a:solidFill>
                  <a:schemeClr val="tx1"/>
                </a:solidFill>
                <a:effectLst/>
                <a:latin typeface="Arial" pitchFamily="-107" charset="0"/>
                <a:ea typeface="ヒラギノ角ゴ Pro W3" pitchFamily="-84" charset="-128"/>
              </a:rPr>
              <a:t>used district grant funds to begin Project READ (Reading and Education Center) to provide reading rooms for children in poor communities. The project equips each center with books and toys that encourage reading among children ages 5-12. A local monitor supervises each reading room and tutors students.</a:t>
            </a:r>
            <a:endParaRPr lang="en-US" dirty="0" smtClean="0">
              <a:latin typeface="Arial" pitchFamily="34" charset="0"/>
              <a:ea typeface="ヒラギノ角ゴ Pro W3" pitchFamily="-84" charset="-128"/>
            </a:endParaRPr>
          </a:p>
          <a:p>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18</a:t>
            </a:fld>
            <a:endParaRPr lang="en-US"/>
          </a:p>
        </p:txBody>
      </p:sp>
    </p:spTree>
    <p:extLst>
      <p:ext uri="{BB962C8B-B14F-4D97-AF65-F5344CB8AC3E}">
        <p14:creationId xmlns:p14="http://schemas.microsoft.com/office/powerpoint/2010/main" val="286472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help of district grant funding, Rotarians, </a:t>
            </a:r>
            <a:r>
              <a:rPr lang="en-US" dirty="0" err="1" smtClean="0"/>
              <a:t>Rotaractors</a:t>
            </a:r>
            <a:r>
              <a:rPr lang="en-US" baseline="0" dirty="0" smtClean="0"/>
              <a:t> and community members in California packed school supplies that will be distributed to children in Mexico. </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19</a:t>
            </a:fld>
            <a:endParaRPr lang="en-US"/>
          </a:p>
        </p:txBody>
      </p:sp>
    </p:spTree>
    <p:extLst>
      <p:ext uri="{BB962C8B-B14F-4D97-AF65-F5344CB8AC3E}">
        <p14:creationId xmlns:p14="http://schemas.microsoft.com/office/powerpoint/2010/main" val="10384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ヒラギノ角ゴ Pro W3" pitchFamily="-84" charset="-128"/>
                <a:cs typeface="ヒラギノ角ゴ Pro W3" pitchFamily="-84" charset="-128"/>
              </a:rPr>
              <a:t>The Rotary Foundation offers grants that support a wide variety of projects, scholarships, and training that Rotarians are doing around the world. There are two types of grants available</a:t>
            </a:r>
            <a:r>
              <a:rPr lang="en-US" altLang="en-US" smtClean="0">
                <a:latin typeface="Arial" panose="020B0604020202020204" pitchFamily="34" charset="0"/>
                <a:ea typeface="ＭＳ Ｐゴシック" panose="020B0600070205080204" pitchFamily="34" charset="-128"/>
                <a:cs typeface="Arial" panose="020B0604020202020204" pitchFamily="34" charset="0"/>
              </a:rPr>
              <a:t>: district grants and global grants.</a:t>
            </a:r>
            <a:endParaRPr lang="en-US" altLang="en-US" smtClean="0">
              <a:latin typeface="Arial" panose="020B0604020202020204" pitchFamily="34" charset="0"/>
              <a:ea typeface="ヒラギノ角ゴ Pro W3" pitchFamily="-84" charset="-128"/>
              <a:cs typeface="ヒラギノ角ゴ Pro W3" pitchFamily="-8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CC0497E8-EA7F-4F9A-AAAF-998C132F7F2B}" type="slidenum">
              <a:rPr lang="en-US" altLang="en-US">
                <a:ea typeface="ヒラギノ角ゴ Pro W3" pitchFamily="-84" charset="-128"/>
              </a:rPr>
              <a:pPr>
                <a:spcBef>
                  <a:spcPct val="0"/>
                </a:spcBef>
              </a:pPr>
              <a:t>2</a:t>
            </a:fld>
            <a:endParaRPr lang="en-US" altLang="en-US">
              <a:ea typeface="ヒラギノ角ゴ Pro W3" pitchFamily="-8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with distinguishing between the two grant types, we have a summary</a:t>
            </a:r>
            <a:r>
              <a:rPr lang="en-US" baseline="0" dirty="0" smtClean="0"/>
              <a:t> chart that highlights the differences between the grant types.</a:t>
            </a: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20</a:t>
            </a:fld>
            <a:endParaRPr lang="en-US"/>
          </a:p>
        </p:txBody>
      </p:sp>
    </p:spTree>
    <p:extLst>
      <p:ext uri="{BB962C8B-B14F-4D97-AF65-F5344CB8AC3E}">
        <p14:creationId xmlns:p14="http://schemas.microsoft.com/office/powerpoint/2010/main" val="1029347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smtClean="0">
                <a:effectLst/>
                <a:latin typeface="Times New Roman"/>
                <a:ea typeface="MS Mincho"/>
              </a:rPr>
              <a:t>Districts must become qualified in order to receive grant funding from The Rotary Foundation. The online qualification process helps ensure that your district understands your financial responsibilities, including stewardship, and is prepared to take them on. Qualification must be completed each year.</a:t>
            </a:r>
          </a:p>
          <a:p>
            <a:pPr marL="0" marR="0">
              <a:spcBef>
                <a:spcPts val="0"/>
              </a:spcBef>
              <a:spcAft>
                <a:spcPts val="0"/>
              </a:spcAft>
            </a:pPr>
            <a:endParaRPr lang="en-US" sz="1200" dirty="0" smtClean="0">
              <a:effectLst/>
              <a:latin typeface="Times New Roman"/>
              <a:ea typeface="MS Mincho"/>
            </a:endParaRPr>
          </a:p>
          <a:p>
            <a:pPr marL="0" marR="0">
              <a:spcBef>
                <a:spcPts val="0"/>
              </a:spcBef>
              <a:spcAft>
                <a:spcPts val="0"/>
              </a:spcAft>
            </a:pPr>
            <a:r>
              <a:rPr lang="en-US" sz="1200" dirty="0" smtClean="0">
                <a:effectLst/>
                <a:latin typeface="Times New Roman"/>
                <a:ea typeface="MS Mincho"/>
              </a:rPr>
              <a:t>Becoming qualified is simple. Your district governor, governor-elect, and Rotary Foundation chair should:</a:t>
            </a:r>
          </a:p>
          <a:p>
            <a:pPr marL="0" marR="0">
              <a:spcBef>
                <a:spcPts val="0"/>
              </a:spcBef>
              <a:spcAft>
                <a:spcPts val="0"/>
              </a:spcAft>
            </a:pPr>
            <a:endParaRPr lang="en-US" sz="1200" dirty="0" smtClean="0">
              <a:effectLst/>
              <a:latin typeface="Times New Roman"/>
              <a:ea typeface="MS Mincho"/>
            </a:endParaRPr>
          </a:p>
          <a:p>
            <a:pPr marL="171450" marR="0" indent="-171450">
              <a:spcBef>
                <a:spcPts val="0"/>
              </a:spcBef>
              <a:spcAft>
                <a:spcPts val="0"/>
              </a:spcAft>
              <a:buFont typeface="Arial" pitchFamily="34" charset="0"/>
              <a:buChar char="•"/>
            </a:pPr>
            <a:r>
              <a:rPr lang="en-US" sz="1200" dirty="0" smtClean="0">
                <a:effectLst/>
                <a:latin typeface="Times New Roman"/>
                <a:ea typeface="MS Mincho"/>
              </a:rPr>
              <a:t>Read through the district qualification memorandum of understanding (MOU) on the grants application tool, answer a series of questions, and agree to the MOU</a:t>
            </a:r>
          </a:p>
          <a:p>
            <a:pPr marL="171450" marR="0" indent="-171450">
              <a:spcBef>
                <a:spcPts val="0"/>
              </a:spcBef>
              <a:spcAft>
                <a:spcPts val="0"/>
              </a:spcAft>
              <a:buFont typeface="Arial" pitchFamily="34" charset="0"/>
              <a:buChar char="•"/>
            </a:pPr>
            <a:r>
              <a:rPr lang="en-US" sz="1200" dirty="0" smtClean="0">
                <a:effectLst/>
                <a:latin typeface="Times New Roman"/>
                <a:ea typeface="MS Mincho"/>
              </a:rPr>
              <a:t>Conduct grant management seminars for clubs</a:t>
            </a:r>
          </a:p>
          <a:p>
            <a:pPr rtl="0"/>
            <a:endParaRPr lang="en-US" sz="1200" b="0" i="0" kern="1200" dirty="0" smtClean="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21</a:t>
            </a:fld>
            <a:endParaRPr lang="en-US"/>
          </a:p>
        </p:txBody>
      </p:sp>
    </p:spTree>
    <p:extLst>
      <p:ext uri="{BB962C8B-B14F-4D97-AF65-F5344CB8AC3E}">
        <p14:creationId xmlns:p14="http://schemas.microsoft.com/office/powerpoint/2010/main" val="4239462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Arial" pitchFamily="1" charset="0"/>
                <a:cs typeface="Arial" charset="0"/>
              </a:rPr>
              <a:t>Clubs that want to apply for global grants must also be qualified.</a:t>
            </a:r>
            <a:r>
              <a:rPr lang="en-US" sz="1200" kern="1200" baseline="0" dirty="0" smtClean="0">
                <a:solidFill>
                  <a:schemeClr val="tx1"/>
                </a:solidFill>
                <a:effectLst/>
                <a:latin typeface="Arial" charset="0"/>
                <a:ea typeface="Arial" pitchFamily="1" charset="0"/>
                <a:cs typeface="Arial" charset="0"/>
              </a:rPr>
              <a:t> </a:t>
            </a:r>
            <a:r>
              <a:rPr lang="en-US" sz="1200" kern="1200" dirty="0" smtClean="0">
                <a:solidFill>
                  <a:schemeClr val="tx1"/>
                </a:solidFill>
                <a:effectLst/>
                <a:latin typeface="Arial" charset="0"/>
                <a:ea typeface="Arial" pitchFamily="1" charset="0"/>
                <a:cs typeface="Arial" charset="0"/>
              </a:rPr>
              <a:t>Districts are responsible for qualifying their clubs each year. </a:t>
            </a:r>
            <a:r>
              <a:rPr lang="en-US" sz="1200" kern="1200" baseline="0" dirty="0" smtClean="0">
                <a:solidFill>
                  <a:schemeClr val="tx1"/>
                </a:solidFill>
                <a:effectLst/>
                <a:latin typeface="Arial" charset="0"/>
                <a:ea typeface="Arial" pitchFamily="1" charset="0"/>
                <a:cs typeface="Arial" charset="0"/>
              </a:rPr>
              <a:t> To become qualified, y</a:t>
            </a:r>
            <a:r>
              <a:rPr lang="en-US" sz="1200" kern="1200" dirty="0" smtClean="0">
                <a:solidFill>
                  <a:schemeClr val="tx1"/>
                </a:solidFill>
                <a:effectLst/>
                <a:latin typeface="Arial" charset="0"/>
                <a:ea typeface="Arial" pitchFamily="1" charset="0"/>
                <a:cs typeface="Arial" charset="0"/>
              </a:rPr>
              <a:t>our president and president-elect must:</a:t>
            </a:r>
          </a:p>
          <a:p>
            <a:endParaRPr lang="en-US" sz="1200" kern="1200" dirty="0" smtClean="0">
              <a:solidFill>
                <a:schemeClr val="tx1"/>
              </a:solidFill>
              <a:effectLst/>
              <a:latin typeface="Arial" charset="0"/>
              <a:ea typeface="Arial" pitchFamily="1" charset="0"/>
              <a:cs typeface="Arial" charset="0"/>
            </a:endParaRPr>
          </a:p>
          <a:p>
            <a:pPr marL="171450" indent="-171450">
              <a:buFont typeface="Arial" pitchFamily="34" charset="0"/>
              <a:buChar char="•"/>
            </a:pPr>
            <a:r>
              <a:rPr lang="en-US" sz="1200" kern="1200" dirty="0" smtClean="0">
                <a:solidFill>
                  <a:schemeClr val="tx1"/>
                </a:solidFill>
                <a:effectLst/>
                <a:latin typeface="Arial" charset="0"/>
                <a:ea typeface="Arial" pitchFamily="1" charset="0"/>
                <a:cs typeface="Arial" charset="0"/>
              </a:rPr>
              <a:t>Agree to implement the club qualification MOU</a:t>
            </a:r>
          </a:p>
          <a:p>
            <a:pPr marL="171450" indent="-171450">
              <a:buFont typeface="Arial" pitchFamily="34" charset="0"/>
              <a:buChar char="•"/>
            </a:pPr>
            <a:r>
              <a:rPr lang="en-US" sz="1200" kern="1200" dirty="0" smtClean="0">
                <a:solidFill>
                  <a:schemeClr val="tx1"/>
                </a:solidFill>
                <a:effectLst/>
                <a:latin typeface="Arial" charset="0"/>
                <a:ea typeface="Arial" pitchFamily="1" charset="0"/>
                <a:cs typeface="Arial" charset="0"/>
              </a:rPr>
              <a:t>Send at least one club member to a grant management seminar held by your district</a:t>
            </a:r>
          </a:p>
          <a:p>
            <a:pPr marL="171450" indent="-171450">
              <a:buFont typeface="Arial" pitchFamily="34" charset="0"/>
              <a:buChar char="•"/>
            </a:pPr>
            <a:r>
              <a:rPr lang="en-US" sz="1200" kern="1200" dirty="0" smtClean="0">
                <a:solidFill>
                  <a:schemeClr val="tx1"/>
                </a:solidFill>
                <a:effectLst/>
                <a:latin typeface="Arial" charset="0"/>
                <a:ea typeface="Arial" pitchFamily="1" charset="0"/>
                <a:cs typeface="Arial" charset="0"/>
              </a:rPr>
              <a:t>Complete any additional steps that your district requires</a:t>
            </a:r>
          </a:p>
          <a:p>
            <a:endParaRPr lang="en-US" sz="1200" kern="1200" dirty="0" smtClean="0">
              <a:solidFill>
                <a:schemeClr val="tx1"/>
              </a:solidFill>
              <a:effectLst/>
              <a:latin typeface="Arial" charset="0"/>
              <a:ea typeface="Arial" pitchFamily="1" charset="0"/>
              <a:cs typeface="Arial" charset="0"/>
            </a:endParaRPr>
          </a:p>
          <a:p>
            <a:r>
              <a:rPr lang="en-US" sz="1200" kern="1200" dirty="0" smtClean="0">
                <a:solidFill>
                  <a:schemeClr val="tx1"/>
                </a:solidFill>
                <a:effectLst/>
                <a:latin typeface="Arial" charset="0"/>
                <a:ea typeface="Arial" pitchFamily="1" charset="0"/>
                <a:cs typeface="Arial" charset="0"/>
              </a:rPr>
              <a:t>Your club must qualify each year if you plan to apply for global grants.</a:t>
            </a:r>
          </a:p>
          <a:p>
            <a:endParaRPr lang="en-US" sz="1200" kern="1200" dirty="0" smtClean="0">
              <a:solidFill>
                <a:schemeClr val="tx1"/>
              </a:solidFill>
              <a:effectLst/>
              <a:latin typeface="Arial" charset="0"/>
              <a:ea typeface="Arial" pitchFamily="1" charset="0"/>
              <a:cs typeface="Arial" charset="0"/>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22</a:t>
            </a:fld>
            <a:endParaRPr lang="en-US"/>
          </a:p>
        </p:txBody>
      </p:sp>
    </p:spTree>
    <p:extLst>
      <p:ext uri="{BB962C8B-B14F-4D97-AF65-F5344CB8AC3E}">
        <p14:creationId xmlns:p14="http://schemas.microsoft.com/office/powerpoint/2010/main" val="2106687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Arial" pitchFamily="1" charset="0"/>
                <a:cs typeface="Arial" charset="0"/>
              </a:rPr>
              <a:t>Now,</a:t>
            </a:r>
            <a:r>
              <a:rPr lang="en-US" sz="1200" kern="1200" baseline="0" dirty="0" smtClean="0">
                <a:solidFill>
                  <a:schemeClr val="tx1"/>
                </a:solidFill>
                <a:effectLst/>
                <a:latin typeface="Arial" charset="0"/>
                <a:ea typeface="Arial" pitchFamily="1" charset="0"/>
                <a:cs typeface="Arial" charset="0"/>
              </a:rPr>
              <a:t> l</a:t>
            </a:r>
            <a:r>
              <a:rPr lang="en-US" sz="1200" kern="1200" dirty="0" smtClean="0">
                <a:solidFill>
                  <a:schemeClr val="tx1"/>
                </a:solidFill>
                <a:effectLst/>
                <a:latin typeface="Arial" charset="0"/>
                <a:ea typeface="Arial" pitchFamily="1" charset="0"/>
                <a:cs typeface="Arial" charset="0"/>
              </a:rPr>
              <a:t>et’s take a step back for a moment and talk briefly about one of the first steps that should be taken before beginning a grant-funded</a:t>
            </a:r>
            <a:r>
              <a:rPr lang="en-US" sz="1200" kern="1200" baseline="0" dirty="0" smtClean="0">
                <a:solidFill>
                  <a:schemeClr val="tx1"/>
                </a:solidFill>
                <a:effectLst/>
                <a:latin typeface="Arial" charset="0"/>
                <a:ea typeface="Arial" pitchFamily="1" charset="0"/>
                <a:cs typeface="Arial" charset="0"/>
              </a:rPr>
              <a:t> project: conducting a community assessment. </a:t>
            </a:r>
            <a:r>
              <a:rPr lang="en-US" sz="1200" kern="1200" dirty="0" smtClean="0">
                <a:solidFill>
                  <a:schemeClr val="tx1"/>
                </a:solidFill>
                <a:effectLst/>
                <a:latin typeface="Arial" charset="0"/>
                <a:ea typeface="Arial" pitchFamily="1" charset="0"/>
                <a:cs typeface="Arial" charset="0"/>
              </a:rPr>
              <a:t>A community</a:t>
            </a:r>
            <a:r>
              <a:rPr lang="en-US" sz="1200" kern="1200" baseline="0" dirty="0" smtClean="0">
                <a:solidFill>
                  <a:schemeClr val="tx1"/>
                </a:solidFill>
                <a:effectLst/>
                <a:latin typeface="Arial" charset="0"/>
                <a:ea typeface="Arial" pitchFamily="1" charset="0"/>
                <a:cs typeface="Arial" charset="0"/>
              </a:rPr>
              <a:t> assessment explores</a:t>
            </a:r>
            <a:r>
              <a:rPr lang="en-US" sz="1200" kern="1200" dirty="0" smtClean="0">
                <a:solidFill>
                  <a:schemeClr val="tx1"/>
                </a:solidFill>
                <a:effectLst/>
                <a:latin typeface="Arial" charset="0"/>
                <a:ea typeface="Arial" pitchFamily="1" charset="0"/>
                <a:cs typeface="Arial" charset="0"/>
              </a:rPr>
              <a:t> your community’s strengths, weaknesses, needs, and assets is an essential first step in planning an effective project. By taking time to learn about your community, you can discover the most relevant opportunities for projects and maximize your club’s ability to make a meaningful impact.</a:t>
            </a:r>
          </a:p>
          <a:p>
            <a:pPr lvl="0"/>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23</a:t>
            </a:fld>
            <a:endParaRPr lang="en-US"/>
          </a:p>
        </p:txBody>
      </p:sp>
    </p:spTree>
    <p:extLst>
      <p:ext uri="{BB962C8B-B14F-4D97-AF65-F5344CB8AC3E}">
        <p14:creationId xmlns:p14="http://schemas.microsoft.com/office/powerpoint/2010/main" val="2536056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community assessment can help you get a better understanding of the dynamics of your community and help both you and the beneficiaries make important decisions about service priorities. Even if you’re actively involved in your community, an assessment can reveal additional strengths and opportunities for growth. Perhaps you’ll find a new way to address a known issue. Before you start an assessment, consider what you specifically want to learn about your community. An effective assessment will reveal things you did not know before. Doing an assessment also helps you build valuable relationships and encourages community members to actively participate in making lasting improvements. It’s a critical first step in creating trust, community ownership, and sustainability</a:t>
            </a:r>
            <a:r>
              <a:rPr lang="en-US" dirty="0"/>
              <a:t>.</a:t>
            </a:r>
            <a:endParaRPr lang="en-US" dirty="0" smtClean="0"/>
          </a:p>
        </p:txBody>
      </p:sp>
      <p:sp>
        <p:nvSpPr>
          <p:cNvPr id="4" name="Slide Number Placeholder 3"/>
          <p:cNvSpPr>
            <a:spLocks noGrp="1"/>
          </p:cNvSpPr>
          <p:nvPr>
            <p:ph type="sldNum" sz="quarter" idx="10"/>
          </p:nvPr>
        </p:nvSpPr>
        <p:spPr/>
        <p:txBody>
          <a:bodyPr/>
          <a:lstStyle/>
          <a:p>
            <a:fld id="{93C78EDF-7F9E-A94B-AD72-CDE445A65B8A}" type="slidenum">
              <a:rPr lang="en-US" smtClean="0"/>
              <a:t>24</a:t>
            </a:fld>
            <a:endParaRPr lang="en-US"/>
          </a:p>
        </p:txBody>
      </p:sp>
    </p:spTree>
    <p:extLst>
      <p:ext uri="{BB962C8B-B14F-4D97-AF65-F5344CB8AC3E}">
        <p14:creationId xmlns:p14="http://schemas.microsoft.com/office/powerpoint/2010/main" val="3448713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Having casual conversations with just one or two people isn’t an effective way of finding out what a community needs. Assessments should be systematic, involve a wide variety of community stakeholders and beneficiaries, and engage them in a meaningful way.</a:t>
            </a:r>
          </a:p>
          <a:p>
            <a:pPr lvl="0"/>
            <a:endParaRPr lang="en-US" dirty="0" smtClean="0"/>
          </a:p>
          <a:p>
            <a:pPr lvl="0"/>
            <a:r>
              <a:rPr lang="en-US" dirty="0" smtClean="0"/>
              <a:t>Here are six assessment methods that you can use. They aren’t exclusive. You can combine or adapt them to best suit your club’s resources and the preferences of the people you wish to engage with.</a:t>
            </a:r>
          </a:p>
          <a:p>
            <a:pPr lvl="0"/>
            <a:endParaRPr lang="en-US" dirty="0" smtClean="0"/>
          </a:p>
          <a:p>
            <a:pPr lvl="0"/>
            <a:r>
              <a:rPr lang="en-US" dirty="0" smtClean="0"/>
              <a:t>More information about these assessment methods can be found</a:t>
            </a:r>
            <a:r>
              <a:rPr lang="en-US" baseline="0" dirty="0" smtClean="0"/>
              <a:t> in Rotary’s Community Assessment Tools guide on My Rotary.</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25</a:t>
            </a:fld>
            <a:endParaRPr lang="en-US"/>
          </a:p>
        </p:txBody>
      </p:sp>
    </p:spTree>
    <p:extLst>
      <p:ext uri="{BB962C8B-B14F-4D97-AF65-F5344CB8AC3E}">
        <p14:creationId xmlns:p14="http://schemas.microsoft.com/office/powerpoint/2010/main" val="3547522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Here</a:t>
            </a:r>
            <a:r>
              <a:rPr lang="en-US" baseline="0" dirty="0" smtClean="0"/>
              <a:t> are some general tips when you’re conducting a community assessment:</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Remain open minded. Don’t presume you know what the community needs.</a:t>
            </a:r>
          </a:p>
          <a:p>
            <a:pPr marL="171450" indent="-171450">
              <a:buFont typeface="Arial" panose="020B0604020202020204" pitchFamily="34" charset="0"/>
              <a:buChar char="•"/>
            </a:pPr>
            <a:r>
              <a:rPr lang="en-US" dirty="0" smtClean="0"/>
              <a:t>Choose participants carefully. Consider the makeup of the community and ensure that you include a diverse cross-section of relevant groups (e.g., gender, age, ethnicity, religion, income level, vocations). </a:t>
            </a:r>
          </a:p>
          <a:p>
            <a:pPr marL="171450" indent="-171450">
              <a:buFont typeface="Arial" panose="020B0604020202020204" pitchFamily="34" charset="0"/>
              <a:buChar char="•"/>
            </a:pPr>
            <a:r>
              <a:rPr lang="en-US" dirty="0" smtClean="0"/>
              <a:t>Include overlooked or marginalized groups. Women, young people, the elderly, and religious or ethnic minorities are often overlooked. Keep the community’s social dynamics in mind and provide a forum where they feel comfortable sharing their views.</a:t>
            </a:r>
          </a:p>
          <a:p>
            <a:pPr marL="171450" indent="-171450">
              <a:buFont typeface="Arial" panose="020B0604020202020204" pitchFamily="34" charset="0"/>
              <a:buChar char="•"/>
            </a:pPr>
            <a:r>
              <a:rPr lang="en-US" dirty="0" smtClean="0"/>
              <a:t>Consider yourself an outsider. Even if the community you want to work with is local, find a well-connected individual, group, or organization that can introduce you to your target stakeholder groups.</a:t>
            </a:r>
          </a:p>
          <a:p>
            <a:pPr marL="171450" indent="-171450">
              <a:buFont typeface="Arial" panose="020B0604020202020204" pitchFamily="34" charset="0"/>
              <a:buChar char="•"/>
            </a:pPr>
            <a:r>
              <a:rPr lang="en-US" dirty="0" smtClean="0"/>
              <a:t>Don’t promise a project before you make a decision. But do assure participants that you’ll let them know what your club decides. Invite them to take part in any future activities.</a:t>
            </a:r>
          </a:p>
          <a:p>
            <a:endParaRPr lang="en-US" dirty="0" smtClean="0"/>
          </a:p>
        </p:txBody>
      </p:sp>
      <p:sp>
        <p:nvSpPr>
          <p:cNvPr id="4" name="Slide Number Placeholder 3"/>
          <p:cNvSpPr>
            <a:spLocks noGrp="1"/>
          </p:cNvSpPr>
          <p:nvPr>
            <p:ph type="sldNum" sz="quarter" idx="10"/>
          </p:nvPr>
        </p:nvSpPr>
        <p:spPr/>
        <p:txBody>
          <a:bodyPr/>
          <a:lstStyle/>
          <a:p>
            <a:fld id="{93C78EDF-7F9E-A94B-AD72-CDE445A65B8A}" type="slidenum">
              <a:rPr lang="en-US" smtClean="0"/>
              <a:t>26</a:t>
            </a:fld>
            <a:endParaRPr lang="en-US"/>
          </a:p>
        </p:txBody>
      </p:sp>
    </p:spTree>
    <p:extLst>
      <p:ext uri="{BB962C8B-B14F-4D97-AF65-F5344CB8AC3E}">
        <p14:creationId xmlns:p14="http://schemas.microsoft.com/office/powerpoint/2010/main" val="197331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D8238-F875-417D-AEAA-A0541973760D}" type="slidenum">
              <a:rPr lang="en-US" altLang="en-US" smtClean="0"/>
              <a:pPr/>
              <a:t>28</a:t>
            </a:fld>
            <a:endParaRPr lang="en-US" altLang="en-US"/>
          </a:p>
        </p:txBody>
      </p:sp>
    </p:spTree>
    <p:extLst>
      <p:ext uri="{BB962C8B-B14F-4D97-AF65-F5344CB8AC3E}">
        <p14:creationId xmlns:p14="http://schemas.microsoft.com/office/powerpoint/2010/main" val="1823177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Arial" charset="0"/>
                <a:ea typeface="Arial" pitchFamily="1" charset="0"/>
                <a:cs typeface="Arial" charset="0"/>
              </a:rPr>
              <a:t>We have a number of resources available to help you take full advantage of grant</a:t>
            </a:r>
            <a:r>
              <a:rPr lang="en-US" sz="1200" kern="1200" baseline="0" dirty="0" smtClean="0">
                <a:solidFill>
                  <a:schemeClr val="tx1"/>
                </a:solidFill>
                <a:effectLst/>
                <a:latin typeface="Arial" charset="0"/>
                <a:ea typeface="Arial" pitchFamily="1" charset="0"/>
                <a:cs typeface="Arial" charset="0"/>
              </a:rPr>
              <a:t> opportunities.</a:t>
            </a:r>
          </a:p>
          <a:p>
            <a:endParaRPr lang="en-US" sz="1200" kern="1200" dirty="0" smtClean="0">
              <a:solidFill>
                <a:schemeClr val="tx1"/>
              </a:solidFill>
              <a:effectLst/>
              <a:latin typeface="Arial" charset="0"/>
              <a:ea typeface="Arial" pitchFamily="1" charset="0"/>
              <a:cs typeface="Arial" charset="0"/>
            </a:endParaRPr>
          </a:p>
          <a:p>
            <a:pPr lvl="0"/>
            <a:r>
              <a:rPr lang="en-US" sz="1200" kern="1200" dirty="0" smtClean="0">
                <a:solidFill>
                  <a:schemeClr val="tx1"/>
                </a:solidFill>
                <a:effectLst/>
                <a:latin typeface="Arial" charset="0"/>
                <a:ea typeface="Arial" pitchFamily="1" charset="0"/>
                <a:cs typeface="Arial" charset="0"/>
              </a:rPr>
              <a:t>First and foremost,</a:t>
            </a:r>
            <a:r>
              <a:rPr lang="en-US" sz="1200" kern="1200" baseline="0" dirty="0" smtClean="0">
                <a:solidFill>
                  <a:schemeClr val="tx1"/>
                </a:solidFill>
                <a:effectLst/>
                <a:latin typeface="Arial" charset="0"/>
                <a:ea typeface="Arial" pitchFamily="1" charset="0"/>
                <a:cs typeface="Arial" charset="0"/>
              </a:rPr>
              <a:t> I encourage you to read A Guide to Global Grants. This helpful manual includes everything you need to know to get started with global grants.</a:t>
            </a:r>
          </a:p>
          <a:p>
            <a:pPr lvl="0"/>
            <a:endParaRPr lang="en-US" sz="1200" kern="1200" baseline="0" dirty="0" smtClean="0">
              <a:solidFill>
                <a:schemeClr val="tx1"/>
              </a:solidFill>
              <a:effectLst/>
              <a:latin typeface="Arial" charset="0"/>
              <a:ea typeface="Arial" pitchFamily="1" charset="0"/>
              <a:cs typeface="Arial" charset="0"/>
            </a:endParaRPr>
          </a:p>
          <a:p>
            <a:pPr lvl="0"/>
            <a:r>
              <a:rPr lang="en-US" sz="1200" kern="1200" dirty="0" smtClean="0">
                <a:solidFill>
                  <a:schemeClr val="tx1"/>
                </a:solidFill>
                <a:effectLst/>
                <a:latin typeface="Arial" charset="0"/>
                <a:ea typeface="Arial" pitchFamily="1" charset="0"/>
                <a:cs typeface="Arial" charset="0"/>
              </a:rPr>
              <a:t>Rotary’s website has a wealth of general and detailed information about grants.</a:t>
            </a:r>
            <a:endParaRPr lang="en-US" sz="1000" kern="1200" dirty="0" smtClean="0">
              <a:solidFill>
                <a:schemeClr val="tx1"/>
              </a:solidFill>
              <a:effectLst/>
              <a:latin typeface="Arial" charset="0"/>
              <a:ea typeface="Arial" pitchFamily="1" charset="0"/>
              <a:cs typeface="Arial" charset="0"/>
            </a:endParaRPr>
          </a:p>
          <a:p>
            <a:pPr lvl="0"/>
            <a:endParaRPr lang="en-US" sz="1200" kern="1200" dirty="0" smtClean="0">
              <a:solidFill>
                <a:schemeClr val="tx1"/>
              </a:solidFill>
              <a:effectLst/>
              <a:latin typeface="Arial" charset="0"/>
              <a:ea typeface="Arial" pitchFamily="1" charset="0"/>
              <a:cs typeface="Arial" charset="0"/>
            </a:endParaRPr>
          </a:p>
          <a:p>
            <a:pPr lvl="0"/>
            <a:r>
              <a:rPr lang="en-US" sz="1200" kern="1200" dirty="0" smtClean="0">
                <a:solidFill>
                  <a:schemeClr val="tx1"/>
                </a:solidFill>
                <a:effectLst/>
                <a:latin typeface="Arial" charset="0"/>
                <a:ea typeface="Arial" pitchFamily="1" charset="0"/>
                <a:cs typeface="Arial" charset="0"/>
              </a:rPr>
              <a:t>The learning center offers training resources to help you apply for Foundation grants.</a:t>
            </a:r>
            <a:endParaRPr lang="en-US" sz="1000" kern="1200" dirty="0" smtClean="0">
              <a:solidFill>
                <a:schemeClr val="tx1"/>
              </a:solidFill>
              <a:effectLst/>
              <a:latin typeface="Arial" charset="0"/>
              <a:ea typeface="Arial" pitchFamily="1" charset="0"/>
              <a:cs typeface="Arial" charset="0"/>
            </a:endParaRPr>
          </a:p>
          <a:p>
            <a:endParaRPr lang="en-US" dirty="0"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EE9BA7E7-3420-4C75-A794-B7A71017F708}" type="slidenum">
              <a:rPr lang="en-US" altLang="en-US" smtClean="0"/>
              <a:pPr>
                <a:spcBef>
                  <a:spcPct val="0"/>
                </a:spcBef>
              </a:pPr>
              <a:t>29</a:t>
            </a:fld>
            <a:endParaRPr lang="en-US" altLang="en-US" smtClean="0"/>
          </a:p>
        </p:txBody>
      </p:sp>
    </p:spTree>
    <p:extLst>
      <p:ext uri="{BB962C8B-B14F-4D97-AF65-F5344CB8AC3E}">
        <p14:creationId xmlns:p14="http://schemas.microsoft.com/office/powerpoint/2010/main" val="3434864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Collaboration between international partners is a key feature of global grants. Thanks to the Rotary network, it’s possible to work toward a common goal with Rotarians from other countries, which offers a wonderful opportunity to promote peace in the world. Project partners can also provide valuable financial resources, technical expertise, and management experience. Plus, international partners can offer differing ideas and strategies, leading to more effective problem-solving and innovation.</a:t>
            </a:r>
          </a:p>
          <a:p>
            <a:endParaRPr lang="en-US" dirty="0" smtClean="0"/>
          </a:p>
          <a:p>
            <a:r>
              <a:rPr lang="en-US" dirty="0" smtClean="0"/>
              <a:t>We have lots of resources to help you find a partner:</a:t>
            </a:r>
          </a:p>
          <a:p>
            <a:pPr marL="171450" indent="-171450">
              <a:buFont typeface="Arial" panose="020B0604020202020204" pitchFamily="34" charset="0"/>
              <a:buChar char="•"/>
            </a:pPr>
            <a:r>
              <a:rPr lang="en-US" dirty="0" smtClean="0"/>
              <a:t>Rotary Ideas, a platform that allows you to request partners, materials, or international support and contributions</a:t>
            </a:r>
          </a:p>
          <a:p>
            <a:pPr marL="171450" indent="-171450">
              <a:buFont typeface="Arial" panose="020B0604020202020204" pitchFamily="34" charset="0"/>
              <a:buChar char="•"/>
            </a:pPr>
            <a:r>
              <a:rPr lang="en-US" dirty="0" smtClean="0"/>
              <a:t>Rotary discussion groups, a forum for clubs to exchange project ideas and request assistance</a:t>
            </a:r>
          </a:p>
          <a:p>
            <a:pPr marL="171450" indent="-171450">
              <a:buFont typeface="Arial" panose="020B0604020202020204" pitchFamily="34" charset="0"/>
              <a:buChar char="•"/>
            </a:pPr>
            <a:r>
              <a:rPr lang="en-US" dirty="0" smtClean="0"/>
              <a:t>Rotarian Action Groups, members and others who are experts in a particular field and who help club and district projects</a:t>
            </a:r>
          </a:p>
          <a:p>
            <a:pPr marL="171450" indent="-171450">
              <a:buFont typeface="Arial" panose="020B0604020202020204" pitchFamily="34" charset="0"/>
              <a:buChar char="•"/>
            </a:pPr>
            <a:r>
              <a:rPr lang="en-US" dirty="0" smtClean="0"/>
              <a:t>Intercountry committees, networks of Rotary clubs or districts in two or more countries working together on service projects, sponsoring new clubs, or other activities</a:t>
            </a:r>
          </a:p>
          <a:p>
            <a:pPr marL="171450" indent="-171450">
              <a:buFont typeface="Arial" panose="020B0604020202020204" pitchFamily="34" charset="0"/>
              <a:buChar char="•"/>
            </a:pPr>
            <a:r>
              <a:rPr lang="en-US" dirty="0" smtClean="0"/>
              <a:t>Project Fairs, regional events that Rotary districts host to encourage international friendship and collaboration</a:t>
            </a:r>
          </a:p>
          <a:p>
            <a:pPr marL="171450" indent="-171450">
              <a:buFont typeface="Arial" panose="020B0604020202020204" pitchFamily="34" charset="0"/>
              <a:buChar char="•"/>
            </a:pPr>
            <a:r>
              <a:rPr lang="en-US" dirty="0" smtClean="0"/>
              <a:t>Rotary Fellowships, independent, social groups that share an interest in a hobby, recreational activity or profession</a:t>
            </a:r>
          </a:p>
          <a:p>
            <a:endParaRPr 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0BD3F850-A43B-42CF-9792-0C5347F70716}" type="slidenum">
              <a:rPr lang="en-US" altLang="en-US" smtClean="0"/>
              <a:pPr>
                <a:spcBef>
                  <a:spcPct val="0"/>
                </a:spcBef>
              </a:pPr>
              <a:t>30</a:t>
            </a:fld>
            <a:endParaRPr lang="en-US" altLang="en-US" smtClean="0"/>
          </a:p>
        </p:txBody>
      </p:sp>
    </p:spTree>
    <p:extLst>
      <p:ext uri="{BB962C8B-B14F-4D97-AF65-F5344CB8AC3E}">
        <p14:creationId xmlns:p14="http://schemas.microsoft.com/office/powerpoint/2010/main" val="277971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3</a:t>
            </a:fld>
            <a:endParaRPr lang="en-US"/>
          </a:p>
        </p:txBody>
      </p:sp>
    </p:spTree>
    <p:extLst>
      <p:ext uri="{BB962C8B-B14F-4D97-AF65-F5344CB8AC3E}">
        <p14:creationId xmlns:p14="http://schemas.microsoft.com/office/powerpoint/2010/main" val="123985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cs typeface="ヒラギノ角ゴ Pro W3" pitchFamily="-8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5009326E-BF2F-4E9A-BC94-4DA9AE368EA6}" type="slidenum">
              <a:rPr lang="en-US" altLang="en-US"/>
              <a:pPr>
                <a:spcBef>
                  <a:spcPct val="0"/>
                </a:spcBef>
              </a:pPr>
              <a:t>31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Global grants support large international activities with sustainable, measurable outcomes in Rotary’s</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areas of focus</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 A key feature of global grants is partnership, between the district or club where the activity is carried out and a district or club in another country. Both sponsors must be</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qualified</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 before they can submit an application.</a:t>
            </a:r>
          </a:p>
          <a:p>
            <a:endParaRPr lang="en-US" sz="1200" b="0" i="0" kern="1200" dirty="0" smtClean="0">
              <a:solidFill>
                <a:schemeClr val="tx1"/>
              </a:solidFill>
              <a:effectLst/>
              <a:latin typeface="Arial" pitchFamily="-107" charset="0"/>
              <a:ea typeface="Arial" pitchFamily="1" charset="0"/>
              <a:cs typeface="Arial" charset="0"/>
            </a:endParaRPr>
          </a:p>
          <a:p>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The minimum budget for a global grant activity is $30,000. The Foundation’s World Fund provides a minimum of $15,000 and maximum of $200,000. Clubs and districts contribute District Designated Funds (DDF) and/or cash contributions that the World Fund matches. DDF is matched at 100% and cash is matched at 50%.</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Global</a:t>
            </a:r>
            <a:r>
              <a:rPr lang="en-US" sz="1200" b="0" i="0" kern="1200" baseline="0" dirty="0" smtClean="0">
                <a:solidFill>
                  <a:schemeClr val="tx1"/>
                </a:solidFill>
                <a:effectLst/>
                <a:latin typeface="+mn-lt"/>
                <a:ea typeface="+mn-ea"/>
                <a:cs typeface="+mn-cs"/>
              </a:rPr>
              <a:t> grants can support humanitarian projects, scholarships, and vocational training teams. Global grant scholarships support international graduate and post-graduate study for a period of 1-4 years. Global grant vocational training teams support groups of professionals to travel abroad to provide or receive training.</a:t>
            </a:r>
            <a:endParaRPr lang="en-US" sz="1200" kern="1200" dirty="0" smtClean="0">
              <a:solidFill>
                <a:schemeClr val="tx1"/>
              </a:solidFill>
              <a:effectLst/>
              <a:latin typeface="Arial" charset="0"/>
              <a:ea typeface="Arial" pitchFamily="1" charset="0"/>
              <a:cs typeface="Arial" charset="0"/>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4</a:t>
            </a:fld>
            <a:endParaRPr lang="en-US"/>
          </a:p>
        </p:txBody>
      </p:sp>
    </p:spTree>
    <p:extLst>
      <p:ext uri="{BB962C8B-B14F-4D97-AF65-F5344CB8AC3E}">
        <p14:creationId xmlns:p14="http://schemas.microsoft.com/office/powerpoint/2010/main" val="940407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i="0" kern="1200" dirty="0" smtClean="0">
                <a:solidFill>
                  <a:schemeClr val="tx1"/>
                </a:solidFill>
                <a:effectLst/>
                <a:latin typeface="Arial" pitchFamily="-107" charset="0"/>
                <a:ea typeface="ヒラギノ角ゴ Pro W3" pitchFamily="-107" charset="-128"/>
                <a:cs typeface="ヒラギノ角ゴ Pro W3" pitchFamily="-107" charset="-128"/>
              </a:rPr>
              <a:t>We have identified specific causes to target to maximize our local and global impact.</a:t>
            </a:r>
            <a:r>
              <a:rPr lang="en-US" sz="1800" b="0" i="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800" b="0" i="0" kern="1200" dirty="0" smtClean="0">
                <a:solidFill>
                  <a:schemeClr val="tx1"/>
                </a:solidFill>
                <a:effectLst/>
                <a:latin typeface="Arial" pitchFamily="-107" charset="0"/>
                <a:ea typeface="ヒラギノ角ゴ Pro W3" pitchFamily="-107" charset="-128"/>
                <a:cs typeface="ヒラギノ角ゴ Pro W3" pitchFamily="-107" charset="-128"/>
              </a:rPr>
              <a:t>Through global grants we help clubs focus their service efforts in the following areas:</a:t>
            </a:r>
          </a:p>
          <a:p>
            <a:pPr marL="171450" marR="0" indent="-171450">
              <a:spcBef>
                <a:spcPts val="0"/>
              </a:spcBef>
              <a:spcAft>
                <a:spcPts val="0"/>
              </a:spcAft>
              <a:buFont typeface="Arial" pitchFamily="34" charset="0"/>
              <a:buChar char="•"/>
            </a:pPr>
            <a:r>
              <a:rPr lang="en-US" sz="1200" dirty="0" smtClean="0">
                <a:effectLst/>
                <a:latin typeface="Arial"/>
                <a:ea typeface="MS Mincho"/>
              </a:rPr>
              <a:t>Peace and conflict prevention/resolution</a:t>
            </a: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en-US" sz="1200" dirty="0" smtClean="0">
                <a:effectLst/>
                <a:latin typeface="Arial"/>
                <a:ea typeface="MS Mincho"/>
              </a:rPr>
              <a:t>Disease prevention and treatment</a:t>
            </a: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en-US" sz="1200" dirty="0" smtClean="0">
                <a:effectLst/>
                <a:latin typeface="Arial"/>
                <a:ea typeface="MS Mincho"/>
              </a:rPr>
              <a:t>Water and sanitation</a:t>
            </a:r>
          </a:p>
          <a:p>
            <a:pPr marL="171450" marR="0" indent="-171450">
              <a:spcBef>
                <a:spcPts val="0"/>
              </a:spcBef>
              <a:spcAft>
                <a:spcPts val="0"/>
              </a:spcAft>
              <a:buFont typeface="Arial" pitchFamily="34" charset="0"/>
              <a:buChar char="•"/>
            </a:pPr>
            <a:r>
              <a:rPr lang="en-US" sz="1200" dirty="0" smtClean="0">
                <a:effectLst/>
                <a:latin typeface="Arial"/>
                <a:ea typeface="MS Mincho"/>
              </a:rPr>
              <a:t>Maternal and child health</a:t>
            </a:r>
          </a:p>
          <a:p>
            <a:pPr marL="171450" marR="0" indent="-171450">
              <a:spcBef>
                <a:spcPts val="0"/>
              </a:spcBef>
              <a:spcAft>
                <a:spcPts val="0"/>
              </a:spcAft>
              <a:buFont typeface="Arial" pitchFamily="34" charset="0"/>
              <a:buChar char="•"/>
            </a:pPr>
            <a:r>
              <a:rPr lang="en-US" sz="1200" dirty="0" smtClean="0">
                <a:effectLst/>
                <a:latin typeface="Arial"/>
                <a:ea typeface="MS Mincho"/>
              </a:rPr>
              <a:t>Basic education and literacy</a:t>
            </a:r>
          </a:p>
          <a:p>
            <a:pPr marL="171450" marR="0" indent="-171450">
              <a:spcBef>
                <a:spcPts val="0"/>
              </a:spcBef>
              <a:spcAft>
                <a:spcPts val="0"/>
              </a:spcAft>
              <a:buFont typeface="Arial" pitchFamily="34" charset="0"/>
              <a:buChar char="•"/>
            </a:pPr>
            <a:r>
              <a:rPr lang="en-US" sz="1200" dirty="0" smtClean="0">
                <a:effectLst/>
                <a:latin typeface="Arial"/>
                <a:ea typeface="MS Mincho"/>
              </a:rPr>
              <a:t>Economic and community development</a:t>
            </a:r>
          </a:p>
          <a:p>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5</a:t>
            </a:fld>
            <a:endParaRPr lang="en-US"/>
          </a:p>
        </p:txBody>
      </p:sp>
    </p:spTree>
    <p:extLst>
      <p:ext uri="{BB962C8B-B14F-4D97-AF65-F5344CB8AC3E}">
        <p14:creationId xmlns:p14="http://schemas.microsoft.com/office/powerpoint/2010/main" val="336448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smtClean="0">
                <a:effectLst/>
                <a:latin typeface="Times New Roman"/>
                <a:ea typeface="MS Mincho"/>
              </a:rPr>
              <a:t>Sustainability means different things to different organizations. For Rotary, sustainability means providing long-term solutions to community needs that the beneficiaries can maintain after grant funding ends.</a:t>
            </a:r>
          </a:p>
          <a:p>
            <a:pPr marL="0" marR="0">
              <a:spcBef>
                <a:spcPts val="0"/>
              </a:spcBef>
              <a:spcAft>
                <a:spcPts val="0"/>
              </a:spcAft>
            </a:pPr>
            <a:endParaRPr lang="en-US" sz="1800" dirty="0" smtClean="0">
              <a:effectLst/>
              <a:latin typeface="Times New Roman"/>
              <a:ea typeface="MS Minch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To help Rotary</a:t>
            </a:r>
            <a:r>
              <a:rPr lang="en-US" sz="1800" baseline="0" dirty="0" smtClean="0"/>
              <a:t> members understand what we mean by sustainability, we’ve identified six steps that can help to ensure the long-term sustainability of a project.</a:t>
            </a:r>
            <a:endParaRPr lang="en-US" sz="1800" dirty="0" smtClean="0">
              <a:effectLst/>
              <a:latin typeface="Times New Roman"/>
              <a:ea typeface="MS Mincho"/>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6</a:t>
            </a:fld>
            <a:endParaRPr lang="en-US"/>
          </a:p>
        </p:txBody>
      </p:sp>
    </p:spTree>
    <p:extLst>
      <p:ext uri="{BB962C8B-B14F-4D97-AF65-F5344CB8AC3E}">
        <p14:creationId xmlns:p14="http://schemas.microsoft.com/office/powerpoint/2010/main" val="427452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Times New Roman"/>
                <a:ea typeface="MS Mincho"/>
              </a:rPr>
              <a:t>The </a:t>
            </a:r>
            <a:r>
              <a:rPr lang="en-US" sz="1200" baseline="0" dirty="0">
                <a:effectLst/>
                <a:latin typeface="Times New Roman"/>
                <a:ea typeface="MS Mincho"/>
              </a:rPr>
              <a:t>most important place to start when designing a sustainable project is with the community. The Rotary club in the location where the project will take place, what we call the host sponsor, should work with members of the benefiting community to identify a need and develop a solution that builds on community strengths and aligns with local values and culture. Rotary has a wonderful resource document that can help you in this process. It’s called Community Assessment Tools and it is available on Rotary’s website.</a:t>
            </a:r>
            <a:endParaRPr lang="en-US" sz="1200" dirty="0">
              <a:effectLst/>
              <a:latin typeface="Times New Roman"/>
              <a:ea typeface="MS Mincho"/>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7</a:t>
            </a:fld>
            <a:endParaRPr lang="en-US"/>
          </a:p>
        </p:txBody>
      </p:sp>
    </p:spTree>
    <p:extLst>
      <p:ext uri="{BB962C8B-B14F-4D97-AF65-F5344CB8AC3E}">
        <p14:creationId xmlns:p14="http://schemas.microsoft.com/office/powerpoint/2010/main" val="4010294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Times New Roman"/>
                <a:ea typeface="MS Mincho"/>
              </a:rPr>
              <a:t>The </a:t>
            </a:r>
            <a:r>
              <a:rPr lang="en-US" sz="1200" baseline="0" dirty="0">
                <a:effectLst/>
                <a:latin typeface="Times New Roman"/>
                <a:ea typeface="MS Mincho"/>
              </a:rPr>
              <a:t>next step in developing a sustainable project is to encourage local ownership of the project. It’s a true sign of a project’s success when community members embrace the project as their own. Empowering community members to assess their needs and plan projects that address them leads to the most effective projects and the most sustainable outcomes. Identify key community members who can help pioneer lasting improvements.</a:t>
            </a:r>
            <a:endParaRPr lang="en-US" sz="1200" dirty="0">
              <a:effectLst/>
              <a:latin typeface="Times New Roman"/>
              <a:ea typeface="MS Mincho"/>
            </a:endParaRPr>
          </a:p>
          <a:p>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8</a:t>
            </a:fld>
            <a:endParaRPr lang="en-US"/>
          </a:p>
        </p:txBody>
      </p:sp>
    </p:spTree>
    <p:extLst>
      <p:ext uri="{BB962C8B-B14F-4D97-AF65-F5344CB8AC3E}">
        <p14:creationId xmlns:p14="http://schemas.microsoft.com/office/powerpoint/2010/main" val="261167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rial" pitchFamily="-107" charset="0"/>
                <a:ea typeface="ヒラギノ角ゴ Pro W3" pitchFamily="-107" charset="-128"/>
                <a:cs typeface="ヒラギノ角ゴ Pro W3" pitchFamily="-107" charset="-128"/>
              </a:rPr>
              <a:t>JORGE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a:ea typeface="MS Minch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a:ea typeface="MS Mincho"/>
              </a:rPr>
              <a:t>The third step is to provide training. A project’s success depends on people. By providing training, education, and community outreach, you strengthen beneficiaries’ ability to meet project objectives. You</a:t>
            </a:r>
            <a:r>
              <a:rPr lang="en-US" sz="1200" baseline="0">
                <a:effectLst/>
                <a:latin typeface="Times New Roman"/>
                <a:ea typeface="MS Mincho"/>
              </a:rPr>
              <a:t> should c</a:t>
            </a:r>
            <a:r>
              <a:rPr lang="en-US" sz="1200">
                <a:effectLst/>
                <a:latin typeface="Times New Roman"/>
                <a:ea typeface="MS Mincho"/>
              </a:rPr>
              <a:t>onfirm that a plan is in place to transfer knowledge to new beneficiaries. It</a:t>
            </a:r>
            <a:r>
              <a:rPr lang="en-US" sz="1200" baseline="0">
                <a:effectLst/>
                <a:latin typeface="Times New Roman"/>
                <a:ea typeface="MS Mincho"/>
              </a:rPr>
              <a:t> works best when you c</a:t>
            </a:r>
            <a:r>
              <a:rPr lang="en-US" sz="1200">
                <a:effectLst/>
                <a:latin typeface="Times New Roman"/>
                <a:ea typeface="MS Mincho"/>
              </a:rPr>
              <a:t>ollaborate with local organizations to provide this training.</a:t>
            </a:r>
          </a:p>
        </p:txBody>
      </p:sp>
      <p:sp>
        <p:nvSpPr>
          <p:cNvPr id="4" name="Slide Number Placeholder 3"/>
          <p:cNvSpPr>
            <a:spLocks noGrp="1"/>
          </p:cNvSpPr>
          <p:nvPr>
            <p:ph type="sldNum" sz="quarter" idx="10"/>
          </p:nvPr>
        </p:nvSpPr>
        <p:spPr/>
        <p:txBody>
          <a:bodyPr/>
          <a:lstStyle/>
          <a:p>
            <a:fld id="{93C78EDF-7F9E-A94B-AD72-CDE445A65B8A}" type="slidenum">
              <a:rPr lang="en-US" smtClean="0"/>
              <a:t>9</a:t>
            </a:fld>
            <a:endParaRPr lang="en-US"/>
          </a:p>
        </p:txBody>
      </p:sp>
    </p:spTree>
    <p:extLst>
      <p:ext uri="{BB962C8B-B14F-4D97-AF65-F5344CB8AC3E}">
        <p14:creationId xmlns:p14="http://schemas.microsoft.com/office/powerpoint/2010/main" val="2276123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728856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41719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741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8231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18031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3572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2858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25976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78141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243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0152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706745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21246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02971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13022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020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97195804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931400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400864563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54963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513269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17473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749506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F925CBC-5D63-4841-856B-2ED1B4A34DEC}" type="slidenum">
              <a:rPr lang="en-US" smtClean="0"/>
              <a:t>‹#›</a:t>
            </a:fld>
            <a:endParaRPr lang="en-US"/>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0213068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algn="ctr" eaLnBrk="0" hangingPunct="0">
              <a:defRPr/>
            </a:pPr>
            <a:endParaRPr lang="en-US" dirty="0">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24289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529296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0579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607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731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70121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5802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pic>
        <p:nvPicPr>
          <p:cNvPr id="1028" name="Picture 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41" r:id="rId7"/>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553200" y="6553200"/>
            <a:ext cx="2133600" cy="138499"/>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900" baseline="0" dirty="0" smtClean="0">
                <a:solidFill>
                  <a:srgbClr val="BCBDC0"/>
                </a:solidFill>
                <a:latin typeface="Arial Narrow" panose="020B0606020202030204" pitchFamily="34" charset="0"/>
              </a:rPr>
              <a:t>ROTARY GRANTS </a:t>
            </a:r>
            <a:r>
              <a:rPr lang="en-US" altLang="en-US" sz="900" dirty="0" smtClean="0">
                <a:solidFill>
                  <a:srgbClr val="BCBDC0"/>
                </a:solidFill>
                <a:latin typeface="Arial Narrow" panose="020B0606020202030204" pitchFamily="34" charset="0"/>
              </a:rPr>
              <a:t>| </a:t>
            </a:r>
            <a:fld id="{1657C562-54AF-4B04-9A60-691B7D276899}" type="slidenum">
              <a:rPr lang="en-US" altLang="en-US" sz="900" smtClean="0">
                <a:solidFill>
                  <a:srgbClr val="BCBDC0"/>
                </a:solidFill>
                <a:latin typeface="Arial Narrow" panose="020B0606020202030204" pitchFamily="34" charset="0"/>
              </a:rPr>
              <a:pPr algn="r"/>
              <a:t>‹#›</a:t>
            </a:fld>
            <a:r>
              <a:rPr lang="en-US" altLang="en-US" sz="900" dirty="0" smtClean="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4" name="Picture 5"/>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7" r:id="rId14"/>
    <p:sldLayoutId id="2147484448" r:id="rId15"/>
    <p:sldLayoutId id="2147484457" r:id="rId16"/>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553200"/>
            <a:ext cx="1524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900" dirty="0" smtClean="0">
                <a:solidFill>
                  <a:srgbClr val="BCBDC0"/>
                </a:solidFill>
                <a:latin typeface="Arial Narrow" panose="020B0606020202030204" pitchFamily="34" charset="0"/>
              </a:rPr>
              <a:t>ROTARY GRANTS </a:t>
            </a:r>
            <a:r>
              <a:rPr lang="en-US" altLang="en-US" sz="900" dirty="0">
                <a:solidFill>
                  <a:srgbClr val="BCBDC0"/>
                </a:solidFill>
                <a:latin typeface="Arial Narrow" panose="020B0606020202030204" pitchFamily="34" charset="0"/>
              </a:rPr>
              <a:t>| </a:t>
            </a:r>
            <a:fld id="{6E0F9766-D403-411A-A982-27F033ACCA59}" type="slidenum">
              <a:rPr lang="en-US" altLang="en-US" sz="900" smtClean="0">
                <a:solidFill>
                  <a:srgbClr val="BCBDC0"/>
                </a:solidFill>
                <a:latin typeface="Arial Narrow" panose="020B0606020202030204" pitchFamily="34" charset="0"/>
              </a:rPr>
              <a:pPr algn="r"/>
              <a:t>‹#›</a:t>
            </a:fld>
            <a:r>
              <a:rPr lang="en-US" altLang="en-US" sz="900" dirty="0" smtClean="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4"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3429000"/>
            <a:ext cx="9296400" cy="838200"/>
          </a:xfrm>
        </p:spPr>
        <p:txBody>
          <a:bodyPr/>
          <a:lstStyle/>
          <a:p>
            <a:r>
              <a:rPr lang="en-US" sz="4000" dirty="0" smtClean="0"/>
              <a:t>ROTARY GRANTS</a:t>
            </a:r>
            <a:endParaRPr lang="en-US" sz="4000" dirty="0"/>
          </a:p>
        </p:txBody>
      </p:sp>
      <p:sp>
        <p:nvSpPr>
          <p:cNvPr id="4" name="Subtitle 3"/>
          <p:cNvSpPr>
            <a:spLocks noGrp="1"/>
          </p:cNvSpPr>
          <p:nvPr>
            <p:ph type="subTitle" idx="1"/>
          </p:nvPr>
        </p:nvSpPr>
        <p:spPr/>
        <p:txBody>
          <a:bodyPr>
            <a:normAutofit/>
          </a:bodyPr>
          <a:lstStyle/>
          <a:p>
            <a:endParaRPr lang="en-US" dirty="0" smtClean="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5910" y="1549401"/>
            <a:ext cx="8546679" cy="3550808"/>
            <a:chOff x="232410" y="1600201"/>
            <a:chExt cx="8546679" cy="3550808"/>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856" t="53061" r="45072" b="32997"/>
            <a:stretch/>
          </p:blipFill>
          <p:spPr>
            <a:xfrm>
              <a:off x="343342" y="1600201"/>
              <a:ext cx="8343458" cy="3339972"/>
            </a:xfrm>
            <a:prstGeom prst="rect">
              <a:avLst/>
            </a:prstGeom>
          </p:spPr>
        </p:pic>
        <p:sp>
          <p:nvSpPr>
            <p:cNvPr id="10" name="Rectangle 9"/>
            <p:cNvSpPr/>
            <p:nvPr/>
          </p:nvSpPr>
          <p:spPr>
            <a:xfrm>
              <a:off x="232410" y="4648200"/>
              <a:ext cx="290322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17695" y="4800600"/>
              <a:ext cx="106680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943600" y="4863973"/>
              <a:ext cx="106680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rot="2715335">
              <a:off x="5385435" y="4880644"/>
              <a:ext cx="304800" cy="1905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rot="19169267">
              <a:off x="5803959" y="4876767"/>
              <a:ext cx="304800" cy="1905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rot="2715335">
              <a:off x="6863715" y="4872890"/>
              <a:ext cx="304800" cy="1905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19169267">
              <a:off x="8305215" y="4766786"/>
              <a:ext cx="473874" cy="38422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STEP #4</a:t>
            </a:r>
            <a:endParaRPr lang="en-US" dirty="0"/>
          </a:p>
        </p:txBody>
      </p:sp>
    </p:spTree>
    <p:extLst>
      <p:ext uri="{BB962C8B-B14F-4D97-AF65-F5344CB8AC3E}">
        <p14:creationId xmlns:p14="http://schemas.microsoft.com/office/powerpoint/2010/main" val="126362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4537" t="68086" r="9420" b="18118"/>
          <a:stretch/>
        </p:blipFill>
        <p:spPr>
          <a:xfrm>
            <a:off x="381000" y="1600200"/>
            <a:ext cx="8253046" cy="3200400"/>
          </a:xfrm>
          <a:prstGeom prst="rect">
            <a:avLst/>
          </a:prstGeom>
        </p:spPr>
      </p:pic>
      <p:sp>
        <p:nvSpPr>
          <p:cNvPr id="2" name="Title 1"/>
          <p:cNvSpPr>
            <a:spLocks noGrp="1"/>
          </p:cNvSpPr>
          <p:nvPr>
            <p:ph type="title"/>
          </p:nvPr>
        </p:nvSpPr>
        <p:spPr/>
        <p:txBody>
          <a:bodyPr/>
          <a:lstStyle/>
          <a:p>
            <a:r>
              <a:rPr lang="en-US" dirty="0" smtClean="0"/>
              <a:t>STEP #5</a:t>
            </a:r>
            <a:endParaRPr lang="en-US" dirty="0"/>
          </a:p>
        </p:txBody>
      </p:sp>
    </p:spTree>
    <p:extLst>
      <p:ext uri="{BB962C8B-B14F-4D97-AF65-F5344CB8AC3E}">
        <p14:creationId xmlns:p14="http://schemas.microsoft.com/office/powerpoint/2010/main" val="33377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327" t="83175" r="49529" b="8412"/>
          <a:stretch/>
        </p:blipFill>
        <p:spPr>
          <a:xfrm>
            <a:off x="450220" y="1432560"/>
            <a:ext cx="7703180" cy="203835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6197" t="87521" r="33503" b="2904"/>
          <a:stretch/>
        </p:blipFill>
        <p:spPr>
          <a:xfrm>
            <a:off x="4800600" y="3470910"/>
            <a:ext cx="1928381" cy="2319894"/>
          </a:xfrm>
          <a:prstGeom prst="rect">
            <a:avLst/>
          </a:prstGeom>
        </p:spPr>
      </p:pic>
      <p:sp>
        <p:nvSpPr>
          <p:cNvPr id="2" name="Title 1"/>
          <p:cNvSpPr>
            <a:spLocks noGrp="1"/>
          </p:cNvSpPr>
          <p:nvPr>
            <p:ph type="title"/>
          </p:nvPr>
        </p:nvSpPr>
        <p:spPr/>
        <p:txBody>
          <a:bodyPr/>
          <a:lstStyle/>
          <a:p>
            <a:r>
              <a:rPr lang="en-US" dirty="0" smtClean="0"/>
              <a:t>STEP #6</a:t>
            </a:r>
            <a:endParaRPr lang="en-US" dirty="0"/>
          </a:p>
        </p:txBody>
      </p:sp>
    </p:spTree>
    <p:extLst>
      <p:ext uri="{BB962C8B-B14F-4D97-AF65-F5344CB8AC3E}">
        <p14:creationId xmlns:p14="http://schemas.microsoft.com/office/powerpoint/2010/main" val="25502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40" y="9514"/>
            <a:ext cx="10272728" cy="6848485"/>
          </a:xfrm>
          <a:prstGeom prst="rect">
            <a:avLst/>
          </a:prstGeom>
        </p:spPr>
      </p:pic>
      <p:grpSp>
        <p:nvGrpSpPr>
          <p:cNvPr id="19" name="Group 18"/>
          <p:cNvGrpSpPr/>
          <p:nvPr/>
        </p:nvGrpSpPr>
        <p:grpSpPr>
          <a:xfrm flipH="1">
            <a:off x="5758884" y="282497"/>
            <a:ext cx="4655116" cy="1740335"/>
            <a:chOff x="-1640186" y="1505320"/>
            <a:chExt cx="9144000" cy="3418523"/>
          </a:xfrm>
        </p:grpSpPr>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23" name="TextBox 22"/>
          <p:cNvSpPr txBox="1"/>
          <p:nvPr/>
        </p:nvSpPr>
        <p:spPr>
          <a:xfrm>
            <a:off x="6249697" y="273822"/>
            <a:ext cx="3055291" cy="1638111"/>
          </a:xfrm>
          <a:prstGeom prst="rect">
            <a:avLst/>
          </a:prstGeom>
          <a:noFill/>
        </p:spPr>
        <p:txBody>
          <a:bodyPr wrap="square" rtlCol="0" anchor="ctr" anchorCtr="0">
            <a:noAutofit/>
          </a:bodyPr>
          <a:lstStyle/>
          <a:p>
            <a:pPr algn="ctr"/>
            <a:r>
              <a:rPr lang="en-US" sz="2800" b="1" dirty="0" smtClean="0">
                <a:solidFill>
                  <a:schemeClr val="bg1"/>
                </a:solidFill>
                <a:latin typeface="Arial Narrow" panose="020B0606020202030204" pitchFamily="34" charset="0"/>
                <a:cs typeface="Georgia"/>
              </a:rPr>
              <a:t>Humanitarian projects</a:t>
            </a:r>
            <a:endParaRPr lang="en-US" sz="2800" b="1" dirty="0">
              <a:solidFill>
                <a:schemeClr val="bg1"/>
              </a:solidFill>
              <a:latin typeface="Arial Narrow" panose="020B0606020202030204" pitchFamily="34" charset="0"/>
              <a:cs typeface="Georgia"/>
            </a:endParaRPr>
          </a:p>
        </p:txBody>
      </p:sp>
    </p:spTree>
    <p:extLst>
      <p:ext uri="{BB962C8B-B14F-4D97-AF65-F5344CB8AC3E}">
        <p14:creationId xmlns:p14="http://schemas.microsoft.com/office/powerpoint/2010/main" val="167825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800" y="-12700"/>
            <a:ext cx="10439400" cy="6959600"/>
          </a:xfrm>
          <a:prstGeom prst="rect">
            <a:avLst/>
          </a:prstGeom>
        </p:spPr>
      </p:pic>
      <p:grpSp>
        <p:nvGrpSpPr>
          <p:cNvPr id="7" name="Group 6"/>
          <p:cNvGrpSpPr/>
          <p:nvPr/>
        </p:nvGrpSpPr>
        <p:grpSpPr>
          <a:xfrm flipH="1">
            <a:off x="-984816" y="2606597"/>
            <a:ext cx="4655116" cy="1740335"/>
            <a:chOff x="-1640186" y="1505320"/>
            <a:chExt cx="9144000" cy="3418523"/>
          </a:xfrm>
        </p:grpSpPr>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11" name="TextBox 10"/>
          <p:cNvSpPr txBox="1"/>
          <p:nvPr/>
        </p:nvSpPr>
        <p:spPr>
          <a:xfrm>
            <a:off x="166397" y="2585222"/>
            <a:ext cx="3055291" cy="1638111"/>
          </a:xfrm>
          <a:prstGeom prst="rect">
            <a:avLst/>
          </a:prstGeom>
          <a:noFill/>
        </p:spPr>
        <p:txBody>
          <a:bodyPr wrap="square" rtlCol="0" anchor="ctr" anchorCtr="0">
            <a:noAutofit/>
          </a:bodyPr>
          <a:lstStyle/>
          <a:p>
            <a:pPr algn="ctr"/>
            <a:r>
              <a:rPr lang="en-US" sz="2800" b="1" dirty="0" smtClean="0">
                <a:solidFill>
                  <a:schemeClr val="bg1"/>
                </a:solidFill>
                <a:latin typeface="Arial Narrow" panose="020B0606020202030204" pitchFamily="34" charset="0"/>
                <a:cs typeface="Georgia"/>
              </a:rPr>
              <a:t>Scholarships</a:t>
            </a:r>
            <a:endParaRPr lang="en-US" sz="2800" b="1" dirty="0">
              <a:solidFill>
                <a:schemeClr val="bg1"/>
              </a:solidFill>
              <a:latin typeface="Arial Narrow" panose="020B0606020202030204" pitchFamily="34" charset="0"/>
              <a:cs typeface="Georgia"/>
            </a:endParaRPr>
          </a:p>
        </p:txBody>
      </p:sp>
    </p:spTree>
    <p:extLst>
      <p:ext uri="{BB962C8B-B14F-4D97-AF65-F5344CB8AC3E}">
        <p14:creationId xmlns:p14="http://schemas.microsoft.com/office/powerpoint/2010/main" val="9382588"/>
      </p:ext>
    </p:extLst>
  </p:cSld>
  <p:clrMapOvr>
    <a:masterClrMapping/>
  </p:clrMapOvr>
  <p:transition spd="med"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600" y="-6351"/>
            <a:ext cx="9801144" cy="706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flipH="1">
            <a:off x="5542984" y="4841797"/>
            <a:ext cx="4655116" cy="1740335"/>
            <a:chOff x="-1640186" y="1505320"/>
            <a:chExt cx="9144000" cy="3418523"/>
          </a:xfrm>
        </p:grpSpPr>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11" name="TextBox 10"/>
          <p:cNvSpPr txBox="1"/>
          <p:nvPr/>
        </p:nvSpPr>
        <p:spPr>
          <a:xfrm>
            <a:off x="6021953" y="4832531"/>
            <a:ext cx="3055291" cy="1638111"/>
          </a:xfrm>
          <a:prstGeom prst="rect">
            <a:avLst/>
          </a:prstGeom>
          <a:noFill/>
        </p:spPr>
        <p:txBody>
          <a:bodyPr wrap="square" rtlCol="0" anchor="ctr" anchorCtr="0">
            <a:noAutofit/>
          </a:bodyPr>
          <a:lstStyle/>
          <a:p>
            <a:pPr algn="ctr"/>
            <a:r>
              <a:rPr lang="en-US" sz="2800" b="1" dirty="0" smtClean="0">
                <a:solidFill>
                  <a:schemeClr val="bg1"/>
                </a:solidFill>
                <a:latin typeface="Arial Narrow" panose="020B0606020202030204" pitchFamily="34" charset="0"/>
                <a:cs typeface="Georgia"/>
              </a:rPr>
              <a:t>Vocational Training Teams</a:t>
            </a:r>
            <a:endParaRPr lang="en-US" sz="2800" b="1" dirty="0">
              <a:solidFill>
                <a:schemeClr val="bg1"/>
              </a:solidFill>
              <a:latin typeface="Arial Narrow" panose="020B0606020202030204" pitchFamily="34" charset="0"/>
              <a:cs typeface="Georgia"/>
            </a:endParaRPr>
          </a:p>
        </p:txBody>
      </p:sp>
    </p:spTree>
    <p:extLst>
      <p:ext uri="{BB962C8B-B14F-4D97-AF65-F5344CB8AC3E}">
        <p14:creationId xmlns:p14="http://schemas.microsoft.com/office/powerpoint/2010/main" val="1560633275"/>
      </p:ext>
    </p:extLst>
  </p:cSld>
  <p:clrMapOvr>
    <a:masterClrMapping/>
  </p:clrMapOvr>
  <p:transition spd="med"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2438400" y="1650754"/>
            <a:ext cx="6858000" cy="2563892"/>
            <a:chOff x="-1640186" y="1505320"/>
            <a:chExt cx="9144000" cy="3418523"/>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6" name="TextBox 5"/>
          <p:cNvSpPr txBox="1"/>
          <p:nvPr/>
        </p:nvSpPr>
        <p:spPr>
          <a:xfrm>
            <a:off x="4648200" y="1752600"/>
            <a:ext cx="3561623" cy="2111720"/>
          </a:xfrm>
          <a:prstGeom prst="rect">
            <a:avLst/>
          </a:prstGeom>
          <a:noFill/>
        </p:spPr>
        <p:txBody>
          <a:bodyPr wrap="square" rtlCol="0" anchor="ctr" anchorCtr="0">
            <a:noAutofit/>
          </a:bodyPr>
          <a:lstStyle/>
          <a:p>
            <a:pPr algn="ctr"/>
            <a:r>
              <a:rPr lang="en-US" sz="3600" b="1" dirty="0">
                <a:solidFill>
                  <a:schemeClr val="bg1"/>
                </a:solidFill>
                <a:latin typeface="Arial Narrow" panose="020B0606020202030204" pitchFamily="34" charset="0"/>
                <a:cs typeface="Georgia"/>
              </a:rPr>
              <a:t>D</a:t>
            </a:r>
            <a:r>
              <a:rPr lang="en-US" sz="3600" b="1" dirty="0" smtClean="0">
                <a:solidFill>
                  <a:schemeClr val="bg1"/>
                </a:solidFill>
                <a:latin typeface="Arial Narrow" panose="020B0606020202030204" pitchFamily="34" charset="0"/>
                <a:cs typeface="Georgia"/>
              </a:rPr>
              <a:t>istrict grants</a:t>
            </a:r>
            <a:endParaRPr lang="en-US" sz="3600" b="1" dirty="0">
              <a:solidFill>
                <a:schemeClr val="bg1"/>
              </a:solidFill>
              <a:latin typeface="Arial Narrow" panose="020B0606020202030204" pitchFamily="34" charset="0"/>
              <a:cs typeface="Georgia"/>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 y="0"/>
            <a:ext cx="4572000" cy="6858000"/>
          </a:xfrm>
          <a:prstGeom prst="rect">
            <a:avLst/>
          </a:prstGeom>
        </p:spPr>
      </p:pic>
    </p:spTree>
    <p:extLst>
      <p:ext uri="{BB962C8B-B14F-4D97-AF65-F5344CB8AC3E}">
        <p14:creationId xmlns:p14="http://schemas.microsoft.com/office/powerpoint/2010/main" val="275846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GRANTS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Small-scale, short-term</a:t>
            </a:r>
          </a:p>
          <a:p>
            <a:r>
              <a:rPr lang="en-US" dirty="0">
                <a:solidFill>
                  <a:srgbClr val="17458F"/>
                </a:solidFill>
                <a:latin typeface="Arial Narrow" panose="020B0606020202030204" pitchFamily="34" charset="0"/>
              </a:rPr>
              <a:t>Local or international activities</a:t>
            </a:r>
          </a:p>
          <a:p>
            <a:r>
              <a:rPr lang="en-US" dirty="0">
                <a:solidFill>
                  <a:srgbClr val="17458F"/>
                </a:solidFill>
                <a:latin typeface="Arial Narrow" panose="020B0606020202030204" pitchFamily="34" charset="0"/>
              </a:rPr>
              <a:t>Aligned with the Foundation’s mission</a:t>
            </a:r>
          </a:p>
          <a:p>
            <a:r>
              <a:rPr lang="en-US" dirty="0">
                <a:solidFill>
                  <a:srgbClr val="17458F"/>
                </a:solidFill>
                <a:latin typeface="Arial Narrow" panose="020B0606020202030204" pitchFamily="34" charset="0"/>
              </a:rPr>
              <a:t>Single grant awarded annually</a:t>
            </a:r>
          </a:p>
        </p:txBody>
      </p:sp>
    </p:spTree>
    <p:extLst>
      <p:ext uri="{BB962C8B-B14F-4D97-AF65-F5344CB8AC3E}">
        <p14:creationId xmlns:p14="http://schemas.microsoft.com/office/powerpoint/2010/main" val="272204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9144001" cy="6865035"/>
          </a:xfrm>
          <a:prstGeom prst="rect">
            <a:avLst/>
          </a:prstGeom>
        </p:spPr>
      </p:pic>
    </p:spTree>
    <p:extLst>
      <p:ext uri="{BB962C8B-B14F-4D97-AF65-F5344CB8AC3E}">
        <p14:creationId xmlns:p14="http://schemas.microsoft.com/office/powerpoint/2010/main" val="108902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 y="-60960"/>
            <a:ext cx="10469880" cy="6979920"/>
          </a:xfrm>
          <a:prstGeom prst="rect">
            <a:avLst/>
          </a:prstGeom>
        </p:spPr>
      </p:pic>
    </p:spTree>
    <p:extLst>
      <p:ext uri="{BB962C8B-B14F-4D97-AF65-F5344CB8AC3E}">
        <p14:creationId xmlns:p14="http://schemas.microsoft.com/office/powerpoint/2010/main" val="352418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Arial Narrow" panose="020B0606020202030204" pitchFamily="34" charset="0"/>
                <a:ea typeface="ＭＳ Ｐゴシック" panose="020B0600070205080204" pitchFamily="34" charset="-128"/>
              </a:rPr>
              <a:t>ROTARY GRANTS</a:t>
            </a:r>
          </a:p>
        </p:txBody>
      </p:sp>
      <p:sp>
        <p:nvSpPr>
          <p:cNvPr id="8" name="Content Placeholder 3"/>
          <p:cNvSpPr txBox="1">
            <a:spLocks/>
          </p:cNvSpPr>
          <p:nvPr/>
        </p:nvSpPr>
        <p:spPr>
          <a:xfrm>
            <a:off x="457200" y="1219200"/>
            <a:ext cx="8229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ＭＳ Ｐゴシック" charset="0"/>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ＭＳ Ｐゴシック" charset="0"/>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ＭＳ Ｐゴシック" charset="0"/>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ＭＳ Ｐゴシック" charset="0"/>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ＭＳ Ｐゴシック"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17458F"/>
                </a:solidFill>
                <a:latin typeface="Arial Narrow" panose="020B0606020202030204" pitchFamily="34" charset="0"/>
              </a:rPr>
              <a:t>Global grants</a:t>
            </a:r>
          </a:p>
          <a:p>
            <a:r>
              <a:rPr lang="en-US" dirty="0" smtClean="0">
                <a:solidFill>
                  <a:srgbClr val="17458F"/>
                </a:solidFill>
                <a:latin typeface="Arial Narrow" panose="020B0606020202030204" pitchFamily="34" charset="0"/>
              </a:rPr>
              <a:t>District grants</a:t>
            </a:r>
            <a:endParaRPr lang="en-US" dirty="0">
              <a:solidFill>
                <a:srgbClr val="17458F"/>
              </a:solidFill>
              <a:latin typeface="Arial Narrow" panose="020B0606020202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333" r="6666"/>
          <a:stretch/>
        </p:blipFill>
        <p:spPr>
          <a:xfrm>
            <a:off x="3048000" y="990600"/>
            <a:ext cx="6858000" cy="6096000"/>
          </a:xfrm>
          <a:prstGeom prst="rect">
            <a:avLst/>
          </a:prstGeom>
        </p:spPr>
      </p:pic>
    </p:spTree>
  </p:cSld>
  <p:clrMapOvr>
    <a:masterClrMapping/>
  </p:clrMapOvr>
  <p:transition spd="med" advClick="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64489695"/>
              </p:ext>
            </p:extLst>
          </p:nvPr>
        </p:nvGraphicFramePr>
        <p:xfrm>
          <a:off x="457200" y="1344178"/>
          <a:ext cx="8204199" cy="4511040"/>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xmlns="" val="1475543591"/>
                    </a:ext>
                  </a:extLst>
                </a:gridCol>
                <a:gridCol w="3263900">
                  <a:extLst>
                    <a:ext uri="{9D8B030D-6E8A-4147-A177-3AD203B41FA5}">
                      <a16:colId xmlns:a16="http://schemas.microsoft.com/office/drawing/2014/main" xmlns="" val="29646504"/>
                    </a:ext>
                  </a:extLst>
                </a:gridCol>
                <a:gridCol w="3301999">
                  <a:extLst>
                    <a:ext uri="{9D8B030D-6E8A-4147-A177-3AD203B41FA5}">
                      <a16:colId xmlns:a16="http://schemas.microsoft.com/office/drawing/2014/main" xmlns="" val="1920243154"/>
                    </a:ext>
                  </a:extLst>
                </a:gridCol>
              </a:tblGrid>
              <a:tr h="370840">
                <a:tc>
                  <a:txBody>
                    <a:bodyPr/>
                    <a:lstStyle/>
                    <a:p>
                      <a:endParaRPr lang="en-US" sz="2200" dirty="0">
                        <a:latin typeface="Arial Narrow" panose="020B0606020202030204" pitchFamily="34" charset="0"/>
                      </a:endParaRPr>
                    </a:p>
                  </a:txBody>
                  <a:tcPr>
                    <a:solidFill>
                      <a:srgbClr val="005DAA"/>
                    </a:solidFill>
                  </a:tcPr>
                </a:tc>
                <a:tc>
                  <a:txBody>
                    <a:bodyPr/>
                    <a:lstStyle/>
                    <a:p>
                      <a:r>
                        <a:rPr lang="en-US" sz="2200" dirty="0" smtClean="0">
                          <a:latin typeface="Arial Narrow" panose="020B0606020202030204" pitchFamily="34" charset="0"/>
                        </a:rPr>
                        <a:t>Global grant</a:t>
                      </a:r>
                      <a:endParaRPr lang="en-US" sz="2200" dirty="0">
                        <a:latin typeface="Arial Narrow" panose="020B0606020202030204" pitchFamily="34" charset="0"/>
                      </a:endParaRPr>
                    </a:p>
                  </a:txBody>
                  <a:tcPr>
                    <a:solidFill>
                      <a:srgbClr val="005DAA"/>
                    </a:solidFill>
                  </a:tcPr>
                </a:tc>
                <a:tc>
                  <a:txBody>
                    <a:bodyPr/>
                    <a:lstStyle/>
                    <a:p>
                      <a:r>
                        <a:rPr lang="en-US" sz="2200" dirty="0" smtClean="0">
                          <a:latin typeface="Arial Narrow" panose="020B0606020202030204" pitchFamily="34" charset="0"/>
                        </a:rPr>
                        <a:t>District</a:t>
                      </a:r>
                      <a:r>
                        <a:rPr lang="en-US" sz="2200" baseline="0" dirty="0" smtClean="0">
                          <a:latin typeface="Arial Narrow" panose="020B0606020202030204" pitchFamily="34" charset="0"/>
                        </a:rPr>
                        <a:t> grant</a:t>
                      </a:r>
                      <a:endParaRPr lang="en-US" sz="2200" dirty="0">
                        <a:latin typeface="Arial Narrow" panose="020B0606020202030204" pitchFamily="34" charset="0"/>
                      </a:endParaRPr>
                    </a:p>
                  </a:txBody>
                  <a:tcPr>
                    <a:solidFill>
                      <a:srgbClr val="005DAA"/>
                    </a:solidFill>
                  </a:tcPr>
                </a:tc>
                <a:extLst>
                  <a:ext uri="{0D108BD9-81ED-4DB2-BD59-A6C34878D82A}">
                    <a16:rowId xmlns:a16="http://schemas.microsoft.com/office/drawing/2014/main" xmlns="" val="998694852"/>
                  </a:ext>
                </a:extLst>
              </a:tr>
              <a:tr h="370840">
                <a:tc>
                  <a:txBody>
                    <a:bodyPr/>
                    <a:lstStyle/>
                    <a:p>
                      <a:r>
                        <a:rPr lang="en-US" sz="2200" baseline="0" dirty="0" smtClean="0">
                          <a:solidFill>
                            <a:srgbClr val="58585A"/>
                          </a:solidFill>
                          <a:latin typeface="Arial Narrow" panose="020B0606020202030204" pitchFamily="34" charset="0"/>
                        </a:rPr>
                        <a:t>Cost</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$30,000 min.</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 max. or min.</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xmlns="" val="3256974056"/>
                  </a:ext>
                </a:extLst>
              </a:tr>
              <a:tr h="370840">
                <a:tc>
                  <a:txBody>
                    <a:bodyPr/>
                    <a:lstStyle/>
                    <a:p>
                      <a:r>
                        <a:rPr lang="en-US" sz="2200" baseline="0" dirty="0" smtClean="0">
                          <a:solidFill>
                            <a:srgbClr val="58585A"/>
                          </a:solidFill>
                          <a:latin typeface="Arial Narrow" panose="020B0606020202030204" pitchFamily="34" charset="0"/>
                        </a:rPr>
                        <a:t>Funding</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World Fund, DDF, cash</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DDF</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xmlns="" val="3880958019"/>
                  </a:ext>
                </a:extLst>
              </a:tr>
              <a:tr h="370840">
                <a:tc>
                  <a:txBody>
                    <a:bodyPr/>
                    <a:lstStyle/>
                    <a:p>
                      <a:r>
                        <a:rPr lang="en-US" sz="2200" baseline="0" dirty="0" smtClean="0">
                          <a:solidFill>
                            <a:srgbClr val="58585A"/>
                          </a:solidFill>
                          <a:latin typeface="Arial Narrow" panose="020B0606020202030204" pitchFamily="34" charset="0"/>
                        </a:rPr>
                        <a:t>Application</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Online</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Managed</a:t>
                      </a:r>
                      <a:r>
                        <a:rPr lang="en-US" sz="2200" baseline="0" dirty="0" smtClean="0">
                          <a:solidFill>
                            <a:srgbClr val="17458F"/>
                          </a:solidFill>
                          <a:latin typeface="Arial Narrow" panose="020B0606020202030204" pitchFamily="34" charset="0"/>
                        </a:rPr>
                        <a:t> by district</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xmlns="" val="4000579131"/>
                  </a:ext>
                </a:extLst>
              </a:tr>
              <a:tr h="370840">
                <a:tc>
                  <a:txBody>
                    <a:bodyPr/>
                    <a:lstStyle/>
                    <a:p>
                      <a:r>
                        <a:rPr lang="en-US" sz="2200" baseline="0" dirty="0" smtClean="0">
                          <a:solidFill>
                            <a:srgbClr val="58585A"/>
                          </a:solidFill>
                          <a:latin typeface="Arial Narrow" panose="020B0606020202030204" pitchFamily="34" charset="0"/>
                        </a:rPr>
                        <a:t>Area of focus</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Project aligns</a:t>
                      </a:r>
                      <a:r>
                        <a:rPr lang="en-US" sz="2200" baseline="0" dirty="0" smtClean="0">
                          <a:solidFill>
                            <a:srgbClr val="17458F"/>
                          </a:solidFill>
                          <a:latin typeface="Arial Narrow" panose="020B0606020202030204" pitchFamily="34" charset="0"/>
                        </a:rPr>
                        <a:t> with area(s) of focus</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 are</a:t>
                      </a:r>
                      <a:r>
                        <a:rPr lang="en-US" sz="2200" baseline="0" dirty="0" smtClean="0">
                          <a:solidFill>
                            <a:srgbClr val="17458F"/>
                          </a:solidFill>
                          <a:latin typeface="Arial Narrow" panose="020B0606020202030204" pitchFamily="34" charset="0"/>
                        </a:rPr>
                        <a:t>a of focus requirement</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xmlns="" val="3976137707"/>
                  </a:ext>
                </a:extLst>
              </a:tr>
              <a:tr h="370840">
                <a:tc>
                  <a:txBody>
                    <a:bodyPr/>
                    <a:lstStyle/>
                    <a:p>
                      <a:r>
                        <a:rPr lang="en-US" sz="2200" baseline="0" dirty="0" smtClean="0">
                          <a:solidFill>
                            <a:srgbClr val="58585A"/>
                          </a:solidFill>
                          <a:latin typeface="Arial Narrow" panose="020B0606020202030204" pitchFamily="34" charset="0"/>
                        </a:rPr>
                        <a:t>Partnership</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Host and international partnership</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 partnership required</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xmlns="" val="922052796"/>
                  </a:ext>
                </a:extLst>
              </a:tr>
              <a:tr h="370840">
                <a:tc>
                  <a:txBody>
                    <a:bodyPr/>
                    <a:lstStyle/>
                    <a:p>
                      <a:r>
                        <a:rPr lang="en-US" sz="2200" baseline="0" dirty="0" smtClean="0">
                          <a:solidFill>
                            <a:srgbClr val="58585A"/>
                          </a:solidFill>
                          <a:latin typeface="Arial Narrow" panose="020B0606020202030204" pitchFamily="34" charset="0"/>
                        </a:rPr>
                        <a:t>Sustainability</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Required</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Not required</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xmlns="" val="3424786573"/>
                  </a:ext>
                </a:extLst>
              </a:tr>
              <a:tr h="370840">
                <a:tc>
                  <a:txBody>
                    <a:bodyPr/>
                    <a:lstStyle/>
                    <a:p>
                      <a:r>
                        <a:rPr lang="en-US" sz="2200" baseline="0" dirty="0" smtClean="0">
                          <a:solidFill>
                            <a:srgbClr val="58585A"/>
                          </a:solidFill>
                          <a:latin typeface="Arial Narrow" panose="020B0606020202030204" pitchFamily="34" charset="0"/>
                        </a:rPr>
                        <a:t>Measurability</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Required</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Not required</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xmlns="" val="2780512738"/>
                  </a:ext>
                </a:extLst>
              </a:tr>
              <a:tr h="370840">
                <a:tc>
                  <a:txBody>
                    <a:bodyPr/>
                    <a:lstStyle/>
                    <a:p>
                      <a:r>
                        <a:rPr lang="en-US" sz="2200" baseline="0" dirty="0" smtClean="0">
                          <a:solidFill>
                            <a:srgbClr val="58585A"/>
                          </a:solidFill>
                          <a:latin typeface="Arial Narrow" panose="020B0606020202030204" pitchFamily="34" charset="0"/>
                        </a:rPr>
                        <a:t>Scholarships</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Graduate and post-graduate</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 study level requirement</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xmlns="" val="3712349323"/>
                  </a:ext>
                </a:extLst>
              </a:tr>
            </a:tbl>
          </a:graphicData>
        </a:graphic>
      </p:graphicFrame>
      <p:sp>
        <p:nvSpPr>
          <p:cNvPr id="4" name="Title 3"/>
          <p:cNvSpPr>
            <a:spLocks noGrp="1"/>
          </p:cNvSpPr>
          <p:nvPr>
            <p:ph type="title"/>
          </p:nvPr>
        </p:nvSpPr>
        <p:spPr>
          <a:xfrm>
            <a:off x="381000" y="457200"/>
            <a:ext cx="8763000" cy="533400"/>
          </a:xfrm>
        </p:spPr>
        <p:txBody>
          <a:bodyPr/>
          <a:lstStyle/>
          <a:p>
            <a:r>
              <a:rPr lang="en-US" dirty="0" smtClean="0"/>
              <a:t>GLOBAL GRANT VS. DISTRICT GRANT</a:t>
            </a:r>
            <a:endParaRPr lang="en-US" dirty="0"/>
          </a:p>
        </p:txBody>
      </p:sp>
    </p:spTree>
    <p:extLst>
      <p:ext uri="{BB962C8B-B14F-4D97-AF65-F5344CB8AC3E}">
        <p14:creationId xmlns:p14="http://schemas.microsoft.com/office/powerpoint/2010/main" val="17115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QUALIFICATION</a:t>
            </a:r>
            <a:endParaRPr lang="en-US" dirty="0"/>
          </a:p>
        </p:txBody>
      </p:sp>
      <p:sp>
        <p:nvSpPr>
          <p:cNvPr id="4" name="Content Placeholder 3"/>
          <p:cNvSpPr>
            <a:spLocks noGrp="1"/>
          </p:cNvSpPr>
          <p:nvPr>
            <p:ph idx="1"/>
          </p:nvPr>
        </p:nvSpPr>
        <p:spPr>
          <a:xfrm>
            <a:off x="457200" y="1219200"/>
            <a:ext cx="4724400" cy="4525963"/>
          </a:xfrm>
        </p:spPr>
        <p:txBody>
          <a:bodyPr/>
          <a:lstStyle/>
          <a:p>
            <a:r>
              <a:rPr lang="en-US" dirty="0">
                <a:solidFill>
                  <a:srgbClr val="17458F"/>
                </a:solidFill>
                <a:latin typeface="Arial Narrow" panose="020B0606020202030204" pitchFamily="34" charset="0"/>
              </a:rPr>
              <a:t>District leaders complete qualification process online annually</a:t>
            </a:r>
          </a:p>
          <a:p>
            <a:r>
              <a:rPr lang="en-US" dirty="0">
                <a:solidFill>
                  <a:srgbClr val="17458F"/>
                </a:solidFill>
                <a:latin typeface="Arial Narrow" panose="020B0606020202030204" pitchFamily="34" charset="0"/>
              </a:rPr>
              <a:t>Agree to implement MOU</a:t>
            </a:r>
          </a:p>
          <a:p>
            <a:r>
              <a:rPr lang="en-US" dirty="0">
                <a:solidFill>
                  <a:srgbClr val="17458F"/>
                </a:solidFill>
                <a:latin typeface="Arial Narrow" panose="020B0606020202030204" pitchFamily="34" charset="0"/>
              </a:rPr>
              <a:t>Conduct grant management seminars for clubs</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084" t="15446" r="32917" b="2033"/>
          <a:stretch/>
        </p:blipFill>
        <p:spPr bwMode="auto">
          <a:xfrm>
            <a:off x="5183350" y="1295400"/>
            <a:ext cx="3507203" cy="4449763"/>
          </a:xfrm>
          <a:prstGeom prst="rect">
            <a:avLst/>
          </a:prstGeom>
          <a:noFill/>
          <a:ln w="9525">
            <a:solidFill>
              <a:schemeClr val="tx1"/>
            </a:solidFill>
            <a:miter lim="800000"/>
            <a:headEnd/>
            <a:tailEnd/>
          </a:ln>
          <a:effectLst>
            <a:outerShdw blurRad="85725" dist="63500" dir="2700000" algn="ctr" rotWithShape="0">
              <a:schemeClr val="bg2">
                <a:lumMod val="10000"/>
                <a:alpha val="3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264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CLUB QUALIFICATION</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Agree to implement the club MOU</a:t>
            </a:r>
          </a:p>
          <a:p>
            <a:r>
              <a:rPr lang="en-US" dirty="0">
                <a:solidFill>
                  <a:srgbClr val="17458F"/>
                </a:solidFill>
                <a:latin typeface="Arial Narrow" panose="020B0606020202030204" pitchFamily="34" charset="0"/>
              </a:rPr>
              <a:t>Send club member to grant management seminar sponsored by the district</a:t>
            </a:r>
          </a:p>
          <a:p>
            <a:r>
              <a:rPr lang="en-US" dirty="0">
                <a:solidFill>
                  <a:srgbClr val="17458F"/>
                </a:solidFill>
                <a:latin typeface="Arial Narrow" panose="020B0606020202030204" pitchFamily="34" charset="0"/>
              </a:rPr>
              <a:t>Complete any other district requirements</a:t>
            </a:r>
          </a:p>
        </p:txBody>
      </p:sp>
    </p:spTree>
    <p:extLst>
      <p:ext uri="{BB962C8B-B14F-4D97-AF65-F5344CB8AC3E}">
        <p14:creationId xmlns:p14="http://schemas.microsoft.com/office/powerpoint/2010/main" val="200635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COMMUNITY ASSESSMENT?</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Examines strengths, weaknesses, needs, assets</a:t>
            </a:r>
          </a:p>
          <a:p>
            <a:r>
              <a:rPr lang="en-US" dirty="0">
                <a:solidFill>
                  <a:srgbClr val="17458F"/>
                </a:solidFill>
                <a:latin typeface="Arial Narrow" panose="020B0606020202030204" pitchFamily="34" charset="0"/>
              </a:rPr>
              <a:t>Helps to identify relevant opportunities for projects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438400"/>
            <a:ext cx="7200900" cy="4800600"/>
          </a:xfrm>
          <a:prstGeom prst="rect">
            <a:avLst/>
          </a:prstGeom>
        </p:spPr>
      </p:pic>
    </p:spTree>
    <p:extLst>
      <p:ext uri="{BB962C8B-B14F-4D97-AF65-F5344CB8AC3E}">
        <p14:creationId xmlns:p14="http://schemas.microsoft.com/office/powerpoint/2010/main" val="392850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Increased understanding of community dynamics</a:t>
            </a:r>
          </a:p>
          <a:p>
            <a:r>
              <a:rPr lang="en-US" dirty="0">
                <a:solidFill>
                  <a:srgbClr val="17458F"/>
                </a:solidFill>
                <a:latin typeface="Arial Narrow" panose="020B0606020202030204" pitchFamily="34" charset="0"/>
              </a:rPr>
              <a:t>Helps you make decisions about service priorities</a:t>
            </a:r>
          </a:p>
          <a:p>
            <a:r>
              <a:rPr lang="en-US" dirty="0">
                <a:solidFill>
                  <a:srgbClr val="17458F"/>
                </a:solidFill>
                <a:latin typeface="Arial Narrow" panose="020B0606020202030204" pitchFamily="34" charset="0"/>
              </a:rPr>
              <a:t>Builds valuable relationships</a:t>
            </a:r>
          </a:p>
          <a:p>
            <a:r>
              <a:rPr lang="en-US" dirty="0">
                <a:solidFill>
                  <a:srgbClr val="17458F"/>
                </a:solidFill>
                <a:latin typeface="Arial Narrow" panose="020B0606020202030204" pitchFamily="34" charset="0"/>
              </a:rPr>
              <a:t>Encourages community member participation</a:t>
            </a:r>
          </a:p>
          <a:p>
            <a:r>
              <a:rPr lang="en-US" dirty="0">
                <a:solidFill>
                  <a:srgbClr val="17458F"/>
                </a:solidFill>
                <a:latin typeface="Arial Narrow" panose="020B0606020202030204" pitchFamily="34" charset="0"/>
              </a:rPr>
              <a:t>Helps to build trust, community ownership and sustainability</a:t>
            </a:r>
          </a:p>
        </p:txBody>
      </p:sp>
    </p:spTree>
    <p:extLst>
      <p:ext uri="{BB962C8B-B14F-4D97-AF65-F5344CB8AC3E}">
        <p14:creationId xmlns:p14="http://schemas.microsoft.com/office/powerpoint/2010/main" val="840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TOOLS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Community meeting</a:t>
            </a:r>
          </a:p>
          <a:p>
            <a:r>
              <a:rPr lang="en-US" dirty="0">
                <a:solidFill>
                  <a:srgbClr val="17458F"/>
                </a:solidFill>
                <a:latin typeface="Arial Narrow" panose="020B0606020202030204" pitchFamily="34" charset="0"/>
              </a:rPr>
              <a:t>Survey</a:t>
            </a:r>
          </a:p>
          <a:p>
            <a:r>
              <a:rPr lang="en-US" dirty="0">
                <a:solidFill>
                  <a:srgbClr val="17458F"/>
                </a:solidFill>
                <a:latin typeface="Arial Narrow" panose="020B0606020202030204" pitchFamily="34" charset="0"/>
              </a:rPr>
              <a:t>Interview</a:t>
            </a:r>
          </a:p>
          <a:p>
            <a:r>
              <a:rPr lang="en-US" dirty="0">
                <a:solidFill>
                  <a:srgbClr val="17458F"/>
                </a:solidFill>
                <a:latin typeface="Arial Narrow" panose="020B0606020202030204" pitchFamily="34" charset="0"/>
              </a:rPr>
              <a:t>Focus group</a:t>
            </a:r>
          </a:p>
          <a:p>
            <a:r>
              <a:rPr lang="en-US" dirty="0">
                <a:solidFill>
                  <a:srgbClr val="17458F"/>
                </a:solidFill>
                <a:latin typeface="Arial Narrow" panose="020B0606020202030204" pitchFamily="34" charset="0"/>
              </a:rPr>
              <a:t>Asset inventory</a:t>
            </a:r>
          </a:p>
          <a:p>
            <a:r>
              <a:rPr lang="en-US" dirty="0">
                <a:solidFill>
                  <a:srgbClr val="17458F"/>
                </a:solidFill>
                <a:latin typeface="Arial Narrow" panose="020B0606020202030204" pitchFamily="34" charset="0"/>
              </a:rPr>
              <a:t>Community mapping</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2886" y="1217023"/>
            <a:ext cx="3790166" cy="5217880"/>
          </a:xfrm>
          <a:prstGeom prst="rect">
            <a:avLst/>
          </a:prstGeom>
          <a:ln>
            <a:solidFill>
              <a:srgbClr val="BCBDC0"/>
            </a:solidFill>
          </a:ln>
          <a:effectLst>
            <a:outerShdw blurRad="50800" dist="50800" dir="2700000" algn="ctr" rotWithShape="0">
              <a:srgbClr val="BCBDC0"/>
            </a:outerShdw>
          </a:effectLst>
        </p:spPr>
      </p:pic>
    </p:spTree>
    <p:extLst>
      <p:ext uri="{BB962C8B-B14F-4D97-AF65-F5344CB8AC3E}">
        <p14:creationId xmlns:p14="http://schemas.microsoft.com/office/powerpoint/2010/main" val="225824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Remain open minded</a:t>
            </a:r>
          </a:p>
          <a:p>
            <a:r>
              <a:rPr lang="en-US" dirty="0">
                <a:solidFill>
                  <a:srgbClr val="17458F"/>
                </a:solidFill>
                <a:latin typeface="Arial Narrow" panose="020B0606020202030204" pitchFamily="34" charset="0"/>
              </a:rPr>
              <a:t>Choose participants carefully</a:t>
            </a:r>
          </a:p>
          <a:p>
            <a:r>
              <a:rPr lang="en-US" dirty="0">
                <a:solidFill>
                  <a:srgbClr val="17458F"/>
                </a:solidFill>
                <a:latin typeface="Arial Narrow" panose="020B0606020202030204" pitchFamily="34" charset="0"/>
              </a:rPr>
              <a:t>Include overlooked or marginalized groups</a:t>
            </a:r>
          </a:p>
          <a:p>
            <a:r>
              <a:rPr lang="en-US" dirty="0">
                <a:solidFill>
                  <a:srgbClr val="17458F"/>
                </a:solidFill>
                <a:latin typeface="Arial Narrow" panose="020B0606020202030204" pitchFamily="34" charset="0"/>
              </a:rPr>
              <a:t>Consider yourself an outsider</a:t>
            </a:r>
          </a:p>
          <a:p>
            <a:r>
              <a:rPr lang="en-US" dirty="0">
                <a:solidFill>
                  <a:srgbClr val="17458F"/>
                </a:solidFill>
                <a:latin typeface="Arial Narrow" panose="020B0606020202030204" pitchFamily="34" charset="0"/>
              </a:rPr>
              <a:t>Don’t promise a project before you make a decision</a:t>
            </a:r>
          </a:p>
        </p:txBody>
      </p:sp>
    </p:spTree>
    <p:extLst>
      <p:ext uri="{BB962C8B-B14F-4D97-AF65-F5344CB8AC3E}">
        <p14:creationId xmlns:p14="http://schemas.microsoft.com/office/powerpoint/2010/main" val="249454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2016-17 STATISTICS – DISTRICT GRANTS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421973"/>
              </p:ext>
            </p:extLst>
          </p:nvPr>
        </p:nvGraphicFramePr>
        <p:xfrm>
          <a:off x="457200" y="1219200"/>
          <a:ext cx="8229601" cy="18288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3006021909"/>
                    </a:ext>
                  </a:extLst>
                </a:gridCol>
                <a:gridCol w="1600200">
                  <a:extLst>
                    <a:ext uri="{9D8B030D-6E8A-4147-A177-3AD203B41FA5}">
                      <a16:colId xmlns:a16="http://schemas.microsoft.com/office/drawing/2014/main" xmlns="" val="2226833322"/>
                    </a:ext>
                  </a:extLst>
                </a:gridCol>
                <a:gridCol w="1676400">
                  <a:extLst>
                    <a:ext uri="{9D8B030D-6E8A-4147-A177-3AD203B41FA5}">
                      <a16:colId xmlns:a16="http://schemas.microsoft.com/office/drawing/2014/main" xmlns="" val="2766163128"/>
                    </a:ext>
                  </a:extLst>
                </a:gridCol>
                <a:gridCol w="2209801">
                  <a:extLst>
                    <a:ext uri="{9D8B030D-6E8A-4147-A177-3AD203B41FA5}">
                      <a16:colId xmlns:a16="http://schemas.microsoft.com/office/drawing/2014/main" xmlns="" val="259385366"/>
                    </a:ext>
                  </a:extLst>
                </a:gridCol>
              </a:tblGrid>
              <a:tr h="370840">
                <a:tc>
                  <a:txBody>
                    <a:bodyPr/>
                    <a:lstStyle/>
                    <a:p>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Approved</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World Fund</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Total Funding</a:t>
                      </a:r>
                      <a:endParaRPr lang="en-US" sz="2400" dirty="0">
                        <a:latin typeface="Arial Narrow" panose="020B0606020202030204" pitchFamily="34" charset="0"/>
                      </a:endParaRPr>
                    </a:p>
                  </a:txBody>
                  <a:tcPr marL="43660" marR="43660"/>
                </a:tc>
                <a:extLst>
                  <a:ext uri="{0D108BD9-81ED-4DB2-BD59-A6C34878D82A}">
                    <a16:rowId xmlns:a16="http://schemas.microsoft.com/office/drawing/2014/main" xmlns="" val="234288363"/>
                  </a:ext>
                </a:extLst>
              </a:tr>
              <a:tr h="370840">
                <a:tc>
                  <a:txBody>
                    <a:bodyPr/>
                    <a:lstStyle/>
                    <a:p>
                      <a:r>
                        <a:rPr lang="en-US" sz="2400" dirty="0" smtClean="0">
                          <a:latin typeface="Arial Narrow" panose="020B0606020202030204" pitchFamily="34" charset="0"/>
                        </a:rPr>
                        <a:t>District grants</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494</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N/A</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$27,084,971</a:t>
                      </a:r>
                      <a:endParaRPr lang="en-US" sz="2400" dirty="0">
                        <a:latin typeface="Arial Narrow" panose="020B0606020202030204" pitchFamily="34" charset="0"/>
                      </a:endParaRPr>
                    </a:p>
                  </a:txBody>
                  <a:tcPr marL="43660" marR="43660"/>
                </a:tc>
                <a:extLst>
                  <a:ext uri="{0D108BD9-81ED-4DB2-BD59-A6C34878D82A}">
                    <a16:rowId xmlns:a16="http://schemas.microsoft.com/office/drawing/2014/main" xmlns="" val="651948342"/>
                  </a:ext>
                </a:extLst>
              </a:tr>
              <a:tr h="370840">
                <a:tc>
                  <a:txBody>
                    <a:bodyPr/>
                    <a:lstStyle/>
                    <a:p>
                      <a:r>
                        <a:rPr lang="en-US" sz="2400" dirty="0" smtClean="0">
                          <a:latin typeface="Arial Narrow" panose="020B0606020202030204" pitchFamily="34" charset="0"/>
                        </a:rPr>
                        <a:t>Total program awards*:</a:t>
                      </a:r>
                      <a:endParaRPr lang="en-US" sz="2400" dirty="0">
                        <a:latin typeface="Arial Narrow" panose="020B0606020202030204" pitchFamily="34" charset="0"/>
                      </a:endParaRPr>
                    </a:p>
                  </a:txBody>
                  <a:tcPr marL="43660" marR="43660"/>
                </a:tc>
                <a:tc gridSpan="2">
                  <a:txBody>
                    <a:bodyPr/>
                    <a:lstStyle/>
                    <a:p>
                      <a:r>
                        <a:rPr lang="en-US" sz="2400" dirty="0" smtClean="0">
                          <a:latin typeface="Arial Narrow" panose="020B0606020202030204" pitchFamily="34" charset="0"/>
                        </a:rPr>
                        <a:t>$25.8 million</a:t>
                      </a:r>
                      <a:endParaRPr lang="en-US" sz="2400" dirty="0">
                        <a:latin typeface="Arial Narrow" panose="020B0606020202030204" pitchFamily="34" charset="0"/>
                      </a:endParaRPr>
                    </a:p>
                  </a:txBody>
                  <a:tcPr marL="43660" marR="43660"/>
                </a:tc>
                <a:tc hMerge="1">
                  <a:txBody>
                    <a:bodyPr/>
                    <a:lstStyle/>
                    <a:p>
                      <a:pPr algn="l"/>
                      <a:endParaRPr lang="en-US" sz="2400" dirty="0">
                        <a:latin typeface="Arial Narrow" panose="020B0606020202030204" pitchFamily="34" charset="0"/>
                      </a:endParaRPr>
                    </a:p>
                  </a:txBody>
                  <a:tcPr marL="44469" marR="44469"/>
                </a:tc>
                <a:tc>
                  <a:txBody>
                    <a:bodyPr/>
                    <a:lstStyle/>
                    <a:p>
                      <a:pPr algn="l"/>
                      <a:endParaRPr lang="en-US" sz="2400" dirty="0">
                        <a:latin typeface="Arial Narrow" panose="020B0606020202030204" pitchFamily="34" charset="0"/>
                      </a:endParaRPr>
                    </a:p>
                  </a:txBody>
                  <a:tcPr marL="43660" marR="43660"/>
                </a:tc>
                <a:extLst>
                  <a:ext uri="{0D108BD9-81ED-4DB2-BD59-A6C34878D82A}">
                    <a16:rowId xmlns:a16="http://schemas.microsoft.com/office/drawing/2014/main" xmlns="" val="3107428531"/>
                  </a:ext>
                </a:extLst>
              </a:tr>
              <a:tr h="370840">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Arial Narrow" panose="020B0606020202030204" pitchFamily="34" charset="0"/>
                        </a:rPr>
                        <a:t>Average grant amount: $54,828</a:t>
                      </a:r>
                    </a:p>
                  </a:txBody>
                  <a:tcPr marL="43660" marR="43660"/>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dirty="0" smtClean="0">
                        <a:latin typeface="Arial Narrow" panose="020B0606020202030204" pitchFamily="34" charset="0"/>
                      </a:endParaRPr>
                    </a:p>
                  </a:txBody>
                  <a:tcPr marL="44469" marR="44469"/>
                </a:tc>
                <a:tc hMerge="1">
                  <a:txBody>
                    <a:bodyPr/>
                    <a:lstStyle/>
                    <a:p>
                      <a:pPr algn="l"/>
                      <a:endParaRPr lang="en-US" sz="2400" dirty="0">
                        <a:latin typeface="Arial Narrow" panose="020B0606020202030204" pitchFamily="34" charset="0"/>
                      </a:endParaRPr>
                    </a:p>
                  </a:txBody>
                  <a:tcPr marL="44469" marR="44469"/>
                </a:tc>
                <a:tc hMerge="1">
                  <a:txBody>
                    <a:bodyPr/>
                    <a:lstStyle/>
                    <a:p>
                      <a:pPr algn="l"/>
                      <a:endParaRPr lang="en-US" sz="2400" dirty="0">
                        <a:latin typeface="Arial Narrow" panose="020B0606020202030204" pitchFamily="34" charset="0"/>
                      </a:endParaRPr>
                    </a:p>
                  </a:txBody>
                  <a:tcPr marL="44469" marR="44469"/>
                </a:tc>
                <a:extLst>
                  <a:ext uri="{0D108BD9-81ED-4DB2-BD59-A6C34878D82A}">
                    <a16:rowId xmlns:a16="http://schemas.microsoft.com/office/drawing/2014/main" xmlns="" val="3551421226"/>
                  </a:ext>
                </a:extLst>
              </a:tr>
            </a:tbl>
          </a:graphicData>
        </a:graphic>
      </p:graphicFrame>
      <p:sp>
        <p:nvSpPr>
          <p:cNvPr id="2" name="Rectangle 1"/>
          <p:cNvSpPr/>
          <p:nvPr/>
        </p:nvSpPr>
        <p:spPr>
          <a:xfrm>
            <a:off x="451757" y="3276600"/>
            <a:ext cx="8408159" cy="461665"/>
          </a:xfrm>
          <a:prstGeom prst="rect">
            <a:avLst/>
          </a:prstGeom>
        </p:spPr>
        <p:txBody>
          <a:bodyPr wrap="square">
            <a:spAutoFit/>
          </a:bodyPr>
          <a:lstStyle/>
          <a:p>
            <a:r>
              <a:rPr lang="en-US" sz="1200" dirty="0" smtClean="0"/>
              <a:t>*Program awards include </a:t>
            </a:r>
            <a:r>
              <a:rPr lang="en-US" sz="1200" dirty="0"/>
              <a:t>payments for grants, accruals for approved grants that have not yet been paid, currency exchange gains and losses, and return of funds and write-offs for closed, canceled, or relinquished grants.</a:t>
            </a:r>
          </a:p>
        </p:txBody>
      </p:sp>
    </p:spTree>
    <p:extLst>
      <p:ext uri="{BB962C8B-B14F-4D97-AF65-F5344CB8AC3E}">
        <p14:creationId xmlns:p14="http://schemas.microsoft.com/office/powerpoint/2010/main" val="1608537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2016-17 STATISTICS – GLOBAL GRANTS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6869123"/>
              </p:ext>
            </p:extLst>
          </p:nvPr>
        </p:nvGraphicFramePr>
        <p:xfrm>
          <a:off x="380999" y="1219200"/>
          <a:ext cx="8305803" cy="1828800"/>
        </p:xfrm>
        <a:graphic>
          <a:graphicData uri="http://schemas.openxmlformats.org/drawingml/2006/table">
            <a:tbl>
              <a:tblPr firstRow="1" bandRow="1">
                <a:tableStyleId>{5C22544A-7EE6-4342-B048-85BDC9FD1C3A}</a:tableStyleId>
              </a:tblPr>
              <a:tblGrid>
                <a:gridCol w="2819401">
                  <a:extLst>
                    <a:ext uri="{9D8B030D-6E8A-4147-A177-3AD203B41FA5}">
                      <a16:colId xmlns:a16="http://schemas.microsoft.com/office/drawing/2014/main" xmlns="" val="3006021909"/>
                    </a:ext>
                  </a:extLst>
                </a:gridCol>
                <a:gridCol w="1600200">
                  <a:extLst>
                    <a:ext uri="{9D8B030D-6E8A-4147-A177-3AD203B41FA5}">
                      <a16:colId xmlns:a16="http://schemas.microsoft.com/office/drawing/2014/main" xmlns="" val="2226833322"/>
                    </a:ext>
                  </a:extLst>
                </a:gridCol>
                <a:gridCol w="1752600">
                  <a:extLst>
                    <a:ext uri="{9D8B030D-6E8A-4147-A177-3AD203B41FA5}">
                      <a16:colId xmlns:a16="http://schemas.microsoft.com/office/drawing/2014/main" xmlns="" val="2766163128"/>
                    </a:ext>
                  </a:extLst>
                </a:gridCol>
                <a:gridCol w="2133602">
                  <a:extLst>
                    <a:ext uri="{9D8B030D-6E8A-4147-A177-3AD203B41FA5}">
                      <a16:colId xmlns:a16="http://schemas.microsoft.com/office/drawing/2014/main" xmlns="" val="259385366"/>
                    </a:ext>
                  </a:extLst>
                </a:gridCol>
              </a:tblGrid>
              <a:tr h="370840">
                <a:tc>
                  <a:txBody>
                    <a:bodyPr/>
                    <a:lstStyle/>
                    <a:p>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Approved</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World Fund</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Total Funding</a:t>
                      </a:r>
                      <a:endParaRPr lang="en-US" sz="2400" dirty="0">
                        <a:latin typeface="Arial Narrow" panose="020B0606020202030204" pitchFamily="34" charset="0"/>
                      </a:endParaRPr>
                    </a:p>
                  </a:txBody>
                  <a:tcPr marL="43660" marR="43660"/>
                </a:tc>
                <a:extLst>
                  <a:ext uri="{0D108BD9-81ED-4DB2-BD59-A6C34878D82A}">
                    <a16:rowId xmlns:a16="http://schemas.microsoft.com/office/drawing/2014/main" xmlns="" val="234288363"/>
                  </a:ext>
                </a:extLst>
              </a:tr>
              <a:tr h="370840">
                <a:tc>
                  <a:txBody>
                    <a:bodyPr/>
                    <a:lstStyle/>
                    <a:p>
                      <a:r>
                        <a:rPr lang="en-US" sz="2400" dirty="0" smtClean="0">
                          <a:latin typeface="Arial Narrow" panose="020B0606020202030204" pitchFamily="34" charset="0"/>
                        </a:rPr>
                        <a:t>Global grants</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1,260</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$35,166,791</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$84,519,313</a:t>
                      </a:r>
                      <a:endParaRPr lang="en-US" sz="2400" dirty="0">
                        <a:latin typeface="Arial Narrow" panose="020B0606020202030204" pitchFamily="34" charset="0"/>
                      </a:endParaRPr>
                    </a:p>
                  </a:txBody>
                  <a:tcPr marL="43660" marR="43660"/>
                </a:tc>
                <a:extLst>
                  <a:ext uri="{0D108BD9-81ED-4DB2-BD59-A6C34878D82A}">
                    <a16:rowId xmlns:a16="http://schemas.microsoft.com/office/drawing/2014/main" xmlns="" val="651948342"/>
                  </a:ext>
                </a:extLst>
              </a:tr>
              <a:tr h="370840">
                <a:tc>
                  <a:txBody>
                    <a:bodyPr/>
                    <a:lstStyle/>
                    <a:p>
                      <a:r>
                        <a:rPr lang="en-US" sz="2400" dirty="0" smtClean="0">
                          <a:latin typeface="Arial Narrow" panose="020B0606020202030204" pitchFamily="34" charset="0"/>
                        </a:rPr>
                        <a:t>Total program awards*:</a:t>
                      </a:r>
                      <a:endParaRPr lang="en-US" sz="2400" dirty="0">
                        <a:latin typeface="Arial Narrow" panose="020B0606020202030204" pitchFamily="34" charset="0"/>
                      </a:endParaRPr>
                    </a:p>
                  </a:txBody>
                  <a:tcPr marL="43660" marR="43660"/>
                </a:tc>
                <a:tc gridSpan="2">
                  <a:txBody>
                    <a:bodyPr/>
                    <a:lstStyle/>
                    <a:p>
                      <a:r>
                        <a:rPr lang="en-US" sz="2400" dirty="0" smtClean="0">
                          <a:latin typeface="Arial Narrow" panose="020B0606020202030204" pitchFamily="34" charset="0"/>
                        </a:rPr>
                        <a:t>$72.9 million</a:t>
                      </a:r>
                      <a:endParaRPr lang="en-US" sz="2400" dirty="0">
                        <a:latin typeface="Arial Narrow" panose="020B0606020202030204" pitchFamily="34" charset="0"/>
                      </a:endParaRPr>
                    </a:p>
                  </a:txBody>
                  <a:tcPr marL="43660" marR="43660"/>
                </a:tc>
                <a:tc hMerge="1">
                  <a:txBody>
                    <a:bodyPr/>
                    <a:lstStyle/>
                    <a:p>
                      <a:pPr algn="l"/>
                      <a:endParaRPr lang="en-US" sz="2400" dirty="0">
                        <a:latin typeface="Arial Narrow" panose="020B0606020202030204" pitchFamily="34" charset="0"/>
                      </a:endParaRPr>
                    </a:p>
                  </a:txBody>
                  <a:tcPr marL="44469" marR="44469"/>
                </a:tc>
                <a:tc>
                  <a:txBody>
                    <a:bodyPr/>
                    <a:lstStyle/>
                    <a:p>
                      <a:pPr algn="l"/>
                      <a:endParaRPr lang="en-US" sz="2400" dirty="0">
                        <a:latin typeface="Arial Narrow" panose="020B0606020202030204" pitchFamily="34" charset="0"/>
                      </a:endParaRPr>
                    </a:p>
                  </a:txBody>
                  <a:tcPr marL="43660" marR="43660"/>
                </a:tc>
                <a:extLst>
                  <a:ext uri="{0D108BD9-81ED-4DB2-BD59-A6C34878D82A}">
                    <a16:rowId xmlns:a16="http://schemas.microsoft.com/office/drawing/2014/main" xmlns="" val="3107428531"/>
                  </a:ext>
                </a:extLst>
              </a:tr>
              <a:tr h="370840">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Arial Narrow" panose="020B0606020202030204" pitchFamily="34" charset="0"/>
                        </a:rPr>
                        <a:t>Average grant amount: $67,079</a:t>
                      </a:r>
                    </a:p>
                  </a:txBody>
                  <a:tcPr marL="43660" marR="43660"/>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dirty="0" smtClean="0">
                        <a:latin typeface="Arial Narrow" panose="020B0606020202030204" pitchFamily="34" charset="0"/>
                      </a:endParaRPr>
                    </a:p>
                  </a:txBody>
                  <a:tcPr marL="44469" marR="44469"/>
                </a:tc>
                <a:tc hMerge="1">
                  <a:txBody>
                    <a:bodyPr/>
                    <a:lstStyle/>
                    <a:p>
                      <a:pPr algn="l"/>
                      <a:endParaRPr lang="en-US" sz="2400" dirty="0">
                        <a:latin typeface="Arial Narrow" panose="020B0606020202030204" pitchFamily="34" charset="0"/>
                      </a:endParaRPr>
                    </a:p>
                  </a:txBody>
                  <a:tcPr marL="44469" marR="44469"/>
                </a:tc>
                <a:tc hMerge="1">
                  <a:txBody>
                    <a:bodyPr/>
                    <a:lstStyle/>
                    <a:p>
                      <a:pPr algn="l"/>
                      <a:endParaRPr lang="en-US" sz="2400" dirty="0">
                        <a:latin typeface="Arial Narrow" panose="020B0606020202030204" pitchFamily="34" charset="0"/>
                      </a:endParaRPr>
                    </a:p>
                  </a:txBody>
                  <a:tcPr marL="44469" marR="44469"/>
                </a:tc>
                <a:extLst>
                  <a:ext uri="{0D108BD9-81ED-4DB2-BD59-A6C34878D82A}">
                    <a16:rowId xmlns:a16="http://schemas.microsoft.com/office/drawing/2014/main" xmlns="" val="3551421226"/>
                  </a:ext>
                </a:extLst>
              </a:tr>
            </a:tbl>
          </a:graphicData>
        </a:graphic>
      </p:graphicFrame>
      <p:sp>
        <p:nvSpPr>
          <p:cNvPr id="2" name="Rectangle 1"/>
          <p:cNvSpPr/>
          <p:nvPr/>
        </p:nvSpPr>
        <p:spPr>
          <a:xfrm>
            <a:off x="1524000" y="5983069"/>
            <a:ext cx="7315200" cy="646331"/>
          </a:xfrm>
          <a:prstGeom prst="rect">
            <a:avLst/>
          </a:prstGeom>
        </p:spPr>
        <p:txBody>
          <a:bodyPr wrap="square">
            <a:spAutoFit/>
          </a:bodyPr>
          <a:lstStyle/>
          <a:p>
            <a:r>
              <a:rPr lang="en-US" sz="1200" dirty="0" smtClean="0"/>
              <a:t>*Program awards include </a:t>
            </a:r>
            <a:r>
              <a:rPr lang="en-US" sz="1200" dirty="0"/>
              <a:t>payments for grants, accruals for approved grants that have not yet been paid, currency exchange gains and losses, and return of funds and write-offs for closed, canceled, or relinquished grants.</a:t>
            </a:r>
          </a:p>
        </p:txBody>
      </p:sp>
      <p:graphicFrame>
        <p:nvGraphicFramePr>
          <p:cNvPr id="5" name="Content Placeholder 3"/>
          <p:cNvGraphicFramePr>
            <a:graphicFrameLocks/>
          </p:cNvGraphicFramePr>
          <p:nvPr>
            <p:extLst/>
          </p:nvPr>
        </p:nvGraphicFramePr>
        <p:xfrm>
          <a:off x="380999" y="3182927"/>
          <a:ext cx="8382001" cy="2773680"/>
        </p:xfrm>
        <a:graphic>
          <a:graphicData uri="http://schemas.openxmlformats.org/drawingml/2006/table">
            <a:tbl>
              <a:tblPr firstRow="1" bandRow="1">
                <a:tableStyleId>{5C22544A-7EE6-4342-B048-85BDC9FD1C3A}</a:tableStyleId>
              </a:tblPr>
              <a:tblGrid>
                <a:gridCol w="2688565">
                  <a:extLst>
                    <a:ext uri="{9D8B030D-6E8A-4147-A177-3AD203B41FA5}">
                      <a16:colId xmlns:a16="http://schemas.microsoft.com/office/drawing/2014/main" xmlns="" val="3006021909"/>
                    </a:ext>
                  </a:extLst>
                </a:gridCol>
                <a:gridCol w="1976887">
                  <a:extLst>
                    <a:ext uri="{9D8B030D-6E8A-4147-A177-3AD203B41FA5}">
                      <a16:colId xmlns:a16="http://schemas.microsoft.com/office/drawing/2014/main" xmlns="" val="2226833322"/>
                    </a:ext>
                  </a:extLst>
                </a:gridCol>
                <a:gridCol w="158151">
                  <a:extLst>
                    <a:ext uri="{9D8B030D-6E8A-4147-A177-3AD203B41FA5}">
                      <a16:colId xmlns:a16="http://schemas.microsoft.com/office/drawing/2014/main" xmlns="" val="3629866234"/>
                    </a:ext>
                  </a:extLst>
                </a:gridCol>
                <a:gridCol w="1581510">
                  <a:extLst>
                    <a:ext uri="{9D8B030D-6E8A-4147-A177-3AD203B41FA5}">
                      <a16:colId xmlns:a16="http://schemas.microsoft.com/office/drawing/2014/main" xmlns="" val="2766163128"/>
                    </a:ext>
                  </a:extLst>
                </a:gridCol>
                <a:gridCol w="1976888">
                  <a:extLst>
                    <a:ext uri="{9D8B030D-6E8A-4147-A177-3AD203B41FA5}">
                      <a16:colId xmlns:a16="http://schemas.microsoft.com/office/drawing/2014/main" xmlns="" val="259385366"/>
                    </a:ext>
                  </a:extLst>
                </a:gridCol>
              </a:tblGrid>
              <a:tr h="370840">
                <a:tc>
                  <a:txBody>
                    <a:bodyPr/>
                    <a:lstStyle/>
                    <a:p>
                      <a:pPr algn="l"/>
                      <a:r>
                        <a:rPr lang="en-US" sz="2000" dirty="0" smtClean="0">
                          <a:latin typeface="Arial Narrow" panose="020B0606020202030204" pitchFamily="34" charset="0"/>
                        </a:rPr>
                        <a:t>Global grant activity type</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Number</a:t>
                      </a:r>
                      <a:r>
                        <a:rPr lang="en-US" sz="2000" baseline="0" dirty="0" smtClean="0">
                          <a:latin typeface="Arial Narrow" panose="020B0606020202030204" pitchFamily="34" charset="0"/>
                        </a:rPr>
                        <a:t> of grants</a:t>
                      </a:r>
                      <a:endParaRPr lang="en-US" sz="2000" dirty="0">
                        <a:latin typeface="Arial Narrow" panose="020B0606020202030204" pitchFamily="34" charset="0"/>
                      </a:endParaRPr>
                    </a:p>
                  </a:txBody>
                  <a:tcPr marL="45292" marR="45292"/>
                </a:tc>
                <a:tc rowSpan="7">
                  <a:txBody>
                    <a:bodyPr/>
                    <a:lstStyle/>
                    <a:p>
                      <a:pPr algn="l"/>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Area of focus</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Number of grants</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xmlns="" val="234288363"/>
                  </a:ext>
                </a:extLst>
              </a:tr>
              <a:tr h="370840">
                <a:tc>
                  <a:txBody>
                    <a:bodyPr/>
                    <a:lstStyle/>
                    <a:p>
                      <a:pPr algn="l"/>
                      <a:r>
                        <a:rPr lang="en-US" sz="2000" dirty="0" smtClean="0">
                          <a:latin typeface="Arial Narrow" panose="020B0606020202030204" pitchFamily="34" charset="0"/>
                        </a:rPr>
                        <a:t>Humanitarian</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973</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BEL</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174</a:t>
                      </a:r>
                    </a:p>
                  </a:txBody>
                  <a:tcPr marL="45292" marR="45292"/>
                </a:tc>
                <a:extLst>
                  <a:ext uri="{0D108BD9-81ED-4DB2-BD59-A6C34878D82A}">
                    <a16:rowId xmlns:a16="http://schemas.microsoft.com/office/drawing/2014/main" xmlns="" val="651948342"/>
                  </a:ext>
                </a:extLst>
              </a:tr>
              <a:tr h="370840">
                <a:tc>
                  <a:txBody>
                    <a:bodyPr/>
                    <a:lstStyle/>
                    <a:p>
                      <a:pPr algn="l"/>
                      <a:r>
                        <a:rPr lang="en-US" sz="2000" dirty="0" smtClean="0">
                          <a:latin typeface="Arial Narrow" panose="020B0606020202030204" pitchFamily="34" charset="0"/>
                        </a:rPr>
                        <a:t>Humanitarian/Scholar/VTT</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1</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DPT</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426</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xmlns="" val="3107428531"/>
                  </a:ext>
                </a:extLst>
              </a:tr>
              <a:tr h="370840">
                <a:tc>
                  <a:txBody>
                    <a:bodyPr/>
                    <a:lstStyle/>
                    <a:p>
                      <a:pPr algn="l"/>
                      <a:r>
                        <a:rPr lang="en-US" sz="2000" dirty="0" smtClean="0">
                          <a:latin typeface="Arial Narrow" panose="020B0606020202030204" pitchFamily="34" charset="0"/>
                        </a:rPr>
                        <a:t>Humanitarian/VTT</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52</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ECD</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190</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xmlns="" val="1867041209"/>
                  </a:ext>
                </a:extLst>
              </a:tr>
              <a:tr h="370840">
                <a:tc>
                  <a:txBody>
                    <a:bodyPr/>
                    <a:lstStyle/>
                    <a:p>
                      <a:pPr algn="l"/>
                      <a:r>
                        <a:rPr lang="en-US" sz="2000" dirty="0" smtClean="0">
                          <a:latin typeface="Arial Narrow" panose="020B0606020202030204" pitchFamily="34" charset="0"/>
                        </a:rPr>
                        <a:t>Scholar</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196</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MCH</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89</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xmlns="" val="553104122"/>
                  </a:ext>
                </a:extLst>
              </a:tr>
              <a:tr h="370840">
                <a:tc>
                  <a:txBody>
                    <a:bodyPr/>
                    <a:lstStyle/>
                    <a:p>
                      <a:pPr algn="l"/>
                      <a:r>
                        <a:rPr lang="en-US" sz="2000" dirty="0" smtClean="0">
                          <a:latin typeface="Arial Narrow" panose="020B0606020202030204" pitchFamily="34" charset="0"/>
                        </a:rPr>
                        <a:t>VTT</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38</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PCPR</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81</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xmlns="" val="2862474264"/>
                  </a:ext>
                </a:extLst>
              </a:tr>
              <a:tr h="370840">
                <a:tc>
                  <a:txBody>
                    <a:bodyPr/>
                    <a:lstStyle/>
                    <a:p>
                      <a:pPr algn="l"/>
                      <a:endParaRPr lang="en-US" sz="2000" dirty="0">
                        <a:latin typeface="Arial Narrow" panose="020B0606020202030204" pitchFamily="34" charset="0"/>
                      </a:endParaRPr>
                    </a:p>
                  </a:txBody>
                  <a:tcPr marL="45292" marR="45292"/>
                </a:tc>
                <a:tc>
                  <a:txBody>
                    <a:bodyPr/>
                    <a:lstStyle/>
                    <a:p>
                      <a:pPr algn="l"/>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WAS</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300</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xmlns="" val="556698103"/>
                  </a:ext>
                </a:extLst>
              </a:tr>
            </a:tbl>
          </a:graphicData>
        </a:graphic>
      </p:graphicFrame>
    </p:spTree>
    <p:extLst>
      <p:ext uri="{BB962C8B-B14F-4D97-AF65-F5344CB8AC3E}">
        <p14:creationId xmlns:p14="http://schemas.microsoft.com/office/powerpoint/2010/main" val="1799549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b="0" dirty="0" smtClean="0">
                <a:latin typeface="Arial Narrow" panose="020B0606020202030204" pitchFamily="34" charset="0"/>
              </a:rPr>
              <a:t>RESOURCES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56" y="1328498"/>
            <a:ext cx="3097444" cy="4180413"/>
          </a:xfrm>
          <a:prstGeom prst="rect">
            <a:avLst/>
          </a:prstGeom>
          <a:noFill/>
          <a:ln w="9525">
            <a:solidFill>
              <a:srgbClr val="BCBDC0"/>
            </a:solidFill>
            <a:miter lim="800000"/>
            <a:headEnd/>
            <a:tailEnd/>
          </a:ln>
          <a:effectLst>
            <a:outerShdw blurRad="50800" dist="50800" dir="2700000" algn="ctr" rotWithShape="0">
              <a:srgbClr val="BCBDC0"/>
            </a:outerShdw>
          </a:effectLst>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rotWithShape="1">
          <a:blip r:embed="rId4"/>
          <a:srcRect r="27008"/>
          <a:stretch/>
        </p:blipFill>
        <p:spPr>
          <a:xfrm>
            <a:off x="4762500" y="1618660"/>
            <a:ext cx="3939603" cy="2786302"/>
          </a:xfrm>
          <a:prstGeom prst="rect">
            <a:avLst/>
          </a:prstGeom>
          <a:ln>
            <a:solidFill>
              <a:srgbClr val="BCBDC0"/>
            </a:solidFill>
          </a:ln>
          <a:effectLst>
            <a:outerShdw blurRad="50800" dist="38100" dir="2700000" algn="tl" rotWithShape="0">
              <a:srgbClr val="BCBDC0"/>
            </a:outerShdw>
          </a:effectLst>
        </p:spPr>
      </p:pic>
      <p:pic>
        <p:nvPicPr>
          <p:cNvPr id="2" name="Picture 1"/>
          <p:cNvPicPr>
            <a:picLocks noChangeAspect="1"/>
          </p:cNvPicPr>
          <p:nvPr/>
        </p:nvPicPr>
        <p:blipFill rotWithShape="1">
          <a:blip r:embed="rId5"/>
          <a:srcRect t="778"/>
          <a:stretch/>
        </p:blipFill>
        <p:spPr>
          <a:xfrm>
            <a:off x="2895600" y="3637735"/>
            <a:ext cx="4629150" cy="2790573"/>
          </a:xfrm>
          <a:prstGeom prst="rect">
            <a:avLst/>
          </a:prstGeom>
          <a:ln>
            <a:solidFill>
              <a:srgbClr val="BCBDC0"/>
            </a:solidFill>
          </a:ln>
          <a:effectLst>
            <a:outerShdw blurRad="50800" dist="50800" dir="2700000" algn="ctr" rotWithShape="0">
              <a:srgbClr val="BCBDC0"/>
            </a:outerShdw>
          </a:effectLst>
        </p:spPr>
      </p:pic>
    </p:spTree>
    <p:extLst>
      <p:ext uri="{BB962C8B-B14F-4D97-AF65-F5344CB8AC3E}">
        <p14:creationId xmlns:p14="http://schemas.microsoft.com/office/powerpoint/2010/main" val="841617913"/>
      </p:ext>
    </p:extLst>
  </p:cSld>
  <p:clrMapOvr>
    <a:masterClrMapping/>
  </p:clrMapOvr>
  <p:transition spd="med"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172016" y="1986241"/>
            <a:ext cx="6858000" cy="2563892"/>
            <a:chOff x="-1640186" y="1505320"/>
            <a:chExt cx="9144000" cy="3418523"/>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6" name="TextBox 5"/>
          <p:cNvSpPr txBox="1"/>
          <p:nvPr/>
        </p:nvSpPr>
        <p:spPr>
          <a:xfrm>
            <a:off x="475309" y="2315425"/>
            <a:ext cx="3988536" cy="1638111"/>
          </a:xfrm>
          <a:prstGeom prst="rect">
            <a:avLst/>
          </a:prstGeom>
          <a:noFill/>
        </p:spPr>
        <p:txBody>
          <a:bodyPr wrap="square" rtlCol="0" anchor="ctr" anchorCtr="0">
            <a:noAutofit/>
          </a:bodyPr>
          <a:lstStyle/>
          <a:p>
            <a:pPr algn="ctr"/>
            <a:r>
              <a:rPr lang="en-US" sz="3600" b="1" dirty="0">
                <a:solidFill>
                  <a:schemeClr val="bg1"/>
                </a:solidFill>
                <a:latin typeface="Arial Narrow" panose="020B0606020202030204" pitchFamily="34" charset="0"/>
                <a:cs typeface="Georgia"/>
              </a:rPr>
              <a:t>G</a:t>
            </a:r>
            <a:r>
              <a:rPr lang="en-US" sz="3600" b="1" dirty="0" smtClean="0">
                <a:solidFill>
                  <a:schemeClr val="bg1"/>
                </a:solidFill>
                <a:latin typeface="Arial Narrow" panose="020B0606020202030204" pitchFamily="34" charset="0"/>
                <a:cs typeface="Georgia"/>
              </a:rPr>
              <a:t>lobal grants</a:t>
            </a:r>
            <a:endParaRPr lang="en-US" sz="3600" b="1" dirty="0">
              <a:solidFill>
                <a:schemeClr val="bg1"/>
              </a:solidFill>
              <a:latin typeface="Arial Narrow" panose="020B0606020202030204" pitchFamily="34" charset="0"/>
              <a:cs typeface="Georgia"/>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7407" r="4444"/>
          <a:stretch/>
        </p:blipFill>
        <p:spPr>
          <a:xfrm>
            <a:off x="4267200" y="0"/>
            <a:ext cx="4953000" cy="6858000"/>
          </a:xfrm>
          <a:prstGeom prst="rect">
            <a:avLst/>
          </a:prstGeom>
        </p:spPr>
      </p:pic>
    </p:spTree>
    <p:extLst>
      <p:ext uri="{BB962C8B-B14F-4D97-AF65-F5344CB8AC3E}">
        <p14:creationId xmlns:p14="http://schemas.microsoft.com/office/powerpoint/2010/main" val="40673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dirty="0"/>
              <a:t>RESOURCES FOR FINDING PARTNERS</a:t>
            </a:r>
            <a:endParaRPr lang="en-US" altLang="en-US" dirty="0" smtClean="0">
              <a:latin typeface="Arial Narrow" panose="020B0606020202030204" pitchFamily="34" charset="0"/>
            </a:endParaRPr>
          </a:p>
        </p:txBody>
      </p:sp>
      <p:sp>
        <p:nvSpPr>
          <p:cNvPr id="2" name="Content Placeholder 1"/>
          <p:cNvSpPr>
            <a:spLocks noGrp="1"/>
          </p:cNvSpPr>
          <p:nvPr>
            <p:ph idx="1"/>
          </p:nvPr>
        </p:nvSpPr>
        <p:spPr>
          <a:xfrm>
            <a:off x="457200" y="1219200"/>
            <a:ext cx="3886200" cy="5029200"/>
          </a:xfrm>
        </p:spPr>
        <p:txBody>
          <a:bodyPr/>
          <a:lstStyle/>
          <a:p>
            <a:r>
              <a:rPr lang="en-US" dirty="0">
                <a:solidFill>
                  <a:srgbClr val="17458F"/>
                </a:solidFill>
                <a:latin typeface="Arial Narrow" panose="020B0606020202030204" pitchFamily="34" charset="0"/>
              </a:rPr>
              <a:t>Rotary Ideas</a:t>
            </a:r>
          </a:p>
          <a:p>
            <a:r>
              <a:rPr lang="en-US" dirty="0">
                <a:solidFill>
                  <a:srgbClr val="17458F"/>
                </a:solidFill>
                <a:latin typeface="Arial Narrow" panose="020B0606020202030204" pitchFamily="34" charset="0"/>
              </a:rPr>
              <a:t>Rotary discussion groups</a:t>
            </a:r>
          </a:p>
          <a:p>
            <a:r>
              <a:rPr lang="en-US" dirty="0">
                <a:solidFill>
                  <a:srgbClr val="17458F"/>
                </a:solidFill>
                <a:latin typeface="Arial Narrow" panose="020B0606020202030204" pitchFamily="34" charset="0"/>
              </a:rPr>
              <a:t>Rotarian Action Groups</a:t>
            </a:r>
          </a:p>
          <a:p>
            <a:r>
              <a:rPr lang="en-US" dirty="0">
                <a:solidFill>
                  <a:srgbClr val="17458F"/>
                </a:solidFill>
                <a:latin typeface="Arial Narrow" panose="020B0606020202030204" pitchFamily="34" charset="0"/>
              </a:rPr>
              <a:t>Intercountry committees</a:t>
            </a:r>
          </a:p>
          <a:p>
            <a:r>
              <a:rPr lang="en-US" dirty="0">
                <a:solidFill>
                  <a:srgbClr val="17458F"/>
                </a:solidFill>
                <a:latin typeface="Arial Narrow" panose="020B0606020202030204" pitchFamily="34" charset="0"/>
              </a:rPr>
              <a:t>Project Fairs</a:t>
            </a:r>
          </a:p>
          <a:p>
            <a:r>
              <a:rPr lang="en-US" dirty="0">
                <a:solidFill>
                  <a:srgbClr val="17458F"/>
                </a:solidFill>
                <a:latin typeface="Arial Narrow" panose="020B0606020202030204" pitchFamily="34" charset="0"/>
              </a:rPr>
              <a:t>Rotary Fellowships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501" r="23334"/>
          <a:stretch/>
        </p:blipFill>
        <p:spPr>
          <a:xfrm>
            <a:off x="4419600" y="990600"/>
            <a:ext cx="4953000" cy="6096000"/>
          </a:xfrm>
          <a:prstGeom prst="rect">
            <a:avLst/>
          </a:prstGeom>
        </p:spPr>
      </p:pic>
    </p:spTree>
    <p:extLst>
      <p:ext uri="{BB962C8B-B14F-4D97-AF65-F5344CB8AC3E}">
        <p14:creationId xmlns:p14="http://schemas.microsoft.com/office/powerpoint/2010/main" val="1597143277"/>
      </p:ext>
    </p:extLst>
  </p:cSld>
  <p:clrMapOvr>
    <a:masterClrMapping/>
  </p:clrMapOvr>
  <p:transition spd="med" advClick="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Arial Narrow" panose="020B0606020202030204" pitchFamily="34" charset="0"/>
                <a:ea typeface="ＭＳ Ｐゴシック" panose="020B0600070205080204" pitchFamily="34" charset="-128"/>
              </a:rPr>
              <a:t>Questions?</a:t>
            </a:r>
          </a:p>
        </p:txBody>
      </p:sp>
      <p:sp>
        <p:nvSpPr>
          <p:cNvPr id="4813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38138" indent="-2222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endParaRPr lang="en-US" altLang="en-US" sz="1600">
              <a:solidFill>
                <a:srgbClr val="58585A"/>
              </a:solidFill>
              <a:latin typeface="Georgia" panose="02040502050405020303" pitchFamily="18" charset="0"/>
            </a:endParaRPr>
          </a:p>
        </p:txBody>
      </p:sp>
    </p:spTree>
  </p:cSld>
  <p:clrMapOvr>
    <a:masterClrMapping/>
  </p:clrMapOvr>
  <p:transition spd="med"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GRANTS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Large, long-term projects</a:t>
            </a:r>
          </a:p>
          <a:p>
            <a:r>
              <a:rPr lang="en-US" dirty="0">
                <a:solidFill>
                  <a:srgbClr val="17458F"/>
                </a:solidFill>
                <a:latin typeface="Arial Narrow" panose="020B0606020202030204" pitchFamily="34" charset="0"/>
              </a:rPr>
              <a:t>Sustainable, measurable outcomes</a:t>
            </a:r>
          </a:p>
          <a:p>
            <a:r>
              <a:rPr lang="en-US" dirty="0">
                <a:solidFill>
                  <a:srgbClr val="17458F"/>
                </a:solidFill>
                <a:latin typeface="Arial Narrow" panose="020B0606020202030204" pitchFamily="34" charset="0"/>
              </a:rPr>
              <a:t>Alignment with areas of focus</a:t>
            </a:r>
          </a:p>
          <a:p>
            <a:r>
              <a:rPr lang="en-US" dirty="0">
                <a:solidFill>
                  <a:srgbClr val="17458F"/>
                </a:solidFill>
                <a:latin typeface="Arial Narrow" panose="020B0606020202030204" pitchFamily="34" charset="0"/>
              </a:rPr>
              <a:t>International partnership</a:t>
            </a:r>
          </a:p>
          <a:p>
            <a:r>
              <a:rPr lang="en-US" dirty="0">
                <a:solidFill>
                  <a:srgbClr val="17458F"/>
                </a:solidFill>
                <a:latin typeface="Arial Narrow" panose="020B0606020202030204" pitchFamily="34" charset="0"/>
              </a:rPr>
              <a:t>$30,000 minimum budget</a:t>
            </a:r>
          </a:p>
          <a:p>
            <a:r>
              <a:rPr lang="en-US" dirty="0">
                <a:solidFill>
                  <a:srgbClr val="17458F"/>
                </a:solidFill>
                <a:latin typeface="Arial Narrow" panose="020B0606020202030204" pitchFamily="34" charset="0"/>
              </a:rPr>
              <a:t>World Fund match</a:t>
            </a:r>
          </a:p>
        </p:txBody>
      </p:sp>
    </p:spTree>
    <p:extLst>
      <p:ext uri="{BB962C8B-B14F-4D97-AF65-F5344CB8AC3E}">
        <p14:creationId xmlns:p14="http://schemas.microsoft.com/office/powerpoint/2010/main" val="2573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FOCUS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Peace and conflict prevention/resolution</a:t>
            </a:r>
          </a:p>
          <a:p>
            <a:r>
              <a:rPr lang="en-US" dirty="0">
                <a:solidFill>
                  <a:srgbClr val="17458F"/>
                </a:solidFill>
                <a:latin typeface="Arial Narrow" panose="020B0606020202030204" pitchFamily="34" charset="0"/>
              </a:rPr>
              <a:t>Disease prevention and treatment</a:t>
            </a:r>
          </a:p>
          <a:p>
            <a:r>
              <a:rPr lang="en-US" dirty="0">
                <a:solidFill>
                  <a:srgbClr val="17458F"/>
                </a:solidFill>
                <a:latin typeface="Arial Narrow" panose="020B0606020202030204" pitchFamily="34" charset="0"/>
              </a:rPr>
              <a:t>Water and sanitation</a:t>
            </a:r>
          </a:p>
          <a:p>
            <a:r>
              <a:rPr lang="en-US" dirty="0">
                <a:solidFill>
                  <a:srgbClr val="17458F"/>
                </a:solidFill>
                <a:latin typeface="Arial Narrow" panose="020B0606020202030204" pitchFamily="34" charset="0"/>
              </a:rPr>
              <a:t>Maternal and child health</a:t>
            </a:r>
          </a:p>
          <a:p>
            <a:r>
              <a:rPr lang="en-US" dirty="0">
                <a:solidFill>
                  <a:srgbClr val="17458F"/>
                </a:solidFill>
                <a:latin typeface="Arial Narrow" panose="020B0606020202030204" pitchFamily="34" charset="0"/>
              </a:rPr>
              <a:t>Basic education and literacy</a:t>
            </a:r>
          </a:p>
          <a:p>
            <a:r>
              <a:rPr lang="en-US" dirty="0">
                <a:solidFill>
                  <a:srgbClr val="17458F"/>
                </a:solidFill>
                <a:latin typeface="Arial Narrow" panose="020B0606020202030204" pitchFamily="34" charset="0"/>
              </a:rPr>
              <a:t>Economic and community development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312" y="4897620"/>
            <a:ext cx="8001000" cy="1122180"/>
          </a:xfrm>
          <a:prstGeom prst="rect">
            <a:avLst/>
          </a:prstGeom>
        </p:spPr>
      </p:pic>
    </p:spTree>
    <p:extLst>
      <p:ext uri="{BB962C8B-B14F-4D97-AF65-F5344CB8AC3E}">
        <p14:creationId xmlns:p14="http://schemas.microsoft.com/office/powerpoint/2010/main" val="270869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a:t>
            </a:r>
            <a:endParaRPr lang="en-US" dirty="0"/>
          </a:p>
        </p:txBody>
      </p:sp>
      <p:sp>
        <p:nvSpPr>
          <p:cNvPr id="4" name="Content Placeholder 3"/>
          <p:cNvSpPr>
            <a:spLocks noGrp="1"/>
          </p:cNvSpPr>
          <p:nvPr>
            <p:ph idx="1"/>
          </p:nvPr>
        </p:nvSpPr>
        <p:spPr>
          <a:xfrm>
            <a:off x="457200" y="1219200"/>
            <a:ext cx="4609523" cy="4525963"/>
          </a:xfrm>
        </p:spPr>
        <p:txBody>
          <a:bodyPr>
            <a:normAutofit/>
          </a:bodyPr>
          <a:lstStyle/>
          <a:p>
            <a:pPr marL="0" indent="0">
              <a:buNone/>
            </a:pPr>
            <a:r>
              <a:rPr lang="en-US" dirty="0">
                <a:solidFill>
                  <a:srgbClr val="17458F"/>
                </a:solidFill>
                <a:latin typeface="Arial Narrow" panose="020B0606020202030204" pitchFamily="34" charset="0"/>
              </a:rPr>
              <a:t>Sustainability means different things to different </a:t>
            </a:r>
            <a:r>
              <a:rPr lang="en-US" dirty="0" smtClean="0">
                <a:solidFill>
                  <a:srgbClr val="17458F"/>
                </a:solidFill>
                <a:latin typeface="Arial Narrow" panose="020B0606020202030204" pitchFamily="34" charset="0"/>
              </a:rPr>
              <a:t>organizations.</a:t>
            </a:r>
            <a:br>
              <a:rPr lang="en-US" dirty="0" smtClean="0">
                <a:solidFill>
                  <a:srgbClr val="17458F"/>
                </a:solidFill>
                <a:latin typeface="Arial Narrow" panose="020B0606020202030204" pitchFamily="34" charset="0"/>
              </a:rPr>
            </a:br>
            <a:r>
              <a:rPr lang="en-US" dirty="0" smtClean="0">
                <a:solidFill>
                  <a:srgbClr val="17458F"/>
                </a:solidFill>
                <a:latin typeface="Arial Narrow" panose="020B0606020202030204" pitchFamily="34" charset="0"/>
              </a:rPr>
              <a:t/>
            </a:r>
            <a:br>
              <a:rPr lang="en-US" dirty="0" smtClean="0">
                <a:solidFill>
                  <a:srgbClr val="17458F"/>
                </a:solidFill>
                <a:latin typeface="Arial Narrow" panose="020B0606020202030204" pitchFamily="34" charset="0"/>
              </a:rPr>
            </a:br>
            <a:r>
              <a:rPr lang="en-US" dirty="0" smtClean="0">
                <a:solidFill>
                  <a:srgbClr val="17458F"/>
                </a:solidFill>
                <a:latin typeface="Arial Narrow" panose="020B0606020202030204" pitchFamily="34" charset="0"/>
              </a:rPr>
              <a:t>For </a:t>
            </a:r>
            <a:r>
              <a:rPr lang="en-US" dirty="0">
                <a:solidFill>
                  <a:srgbClr val="17458F"/>
                </a:solidFill>
                <a:latin typeface="Arial Narrow" panose="020B0606020202030204" pitchFamily="34" charset="0"/>
              </a:rPr>
              <a:t>Rotary, sustainability means providing long-term solutions to community needs that the beneficiaries can maintain after grant funding ends</a:t>
            </a:r>
            <a:r>
              <a:rPr lang="en-US" dirty="0" smtClean="0">
                <a:solidFill>
                  <a:srgbClr val="17458F"/>
                </a:solidFill>
                <a:latin typeface="Arial Narrow" panose="020B0606020202030204" pitchFamily="34" charset="0"/>
              </a:rPr>
              <a:t>.</a:t>
            </a:r>
            <a:endParaRPr lang="en-US" dirty="0">
              <a:solidFill>
                <a:srgbClr val="17458F"/>
              </a:solidFill>
              <a:latin typeface="Arial Narrow" panose="020B0606020202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723" y="1143000"/>
            <a:ext cx="4077277" cy="5276476"/>
          </a:xfrm>
          <a:prstGeom prst="rect">
            <a:avLst/>
          </a:prstGeom>
        </p:spPr>
      </p:pic>
    </p:spTree>
    <p:extLst>
      <p:ext uri="{BB962C8B-B14F-4D97-AF65-F5344CB8AC3E}">
        <p14:creationId xmlns:p14="http://schemas.microsoft.com/office/powerpoint/2010/main" val="147510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423" t="10704" r="9056" b="78520"/>
          <a:stretch/>
        </p:blipFill>
        <p:spPr>
          <a:xfrm>
            <a:off x="533400" y="1793110"/>
            <a:ext cx="8077200" cy="2712949"/>
          </a:xfrm>
          <a:prstGeom prst="rect">
            <a:avLst/>
          </a:prstGeom>
        </p:spPr>
      </p:pic>
      <p:sp>
        <p:nvSpPr>
          <p:cNvPr id="2" name="Title 1"/>
          <p:cNvSpPr>
            <a:spLocks noGrp="1"/>
          </p:cNvSpPr>
          <p:nvPr>
            <p:ph type="title"/>
          </p:nvPr>
        </p:nvSpPr>
        <p:spPr/>
        <p:txBody>
          <a:bodyPr/>
          <a:lstStyle/>
          <a:p>
            <a:r>
              <a:rPr lang="en-US" dirty="0" smtClean="0"/>
              <a:t>STEP #1</a:t>
            </a:r>
            <a:endParaRPr lang="en-US" dirty="0"/>
          </a:p>
        </p:txBody>
      </p:sp>
    </p:spTree>
    <p:extLst>
      <p:ext uri="{BB962C8B-B14F-4D97-AF65-F5344CB8AC3E}">
        <p14:creationId xmlns:p14="http://schemas.microsoft.com/office/powerpoint/2010/main" val="337648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545" t="22980" r="49726" b="63403"/>
          <a:stretch/>
        </p:blipFill>
        <p:spPr>
          <a:xfrm>
            <a:off x="457200" y="1752600"/>
            <a:ext cx="7925409" cy="3429000"/>
          </a:xfrm>
          <a:prstGeom prst="rect">
            <a:avLst/>
          </a:prstGeom>
        </p:spPr>
      </p:pic>
      <p:sp>
        <p:nvSpPr>
          <p:cNvPr id="2" name="Title 1"/>
          <p:cNvSpPr>
            <a:spLocks noGrp="1"/>
          </p:cNvSpPr>
          <p:nvPr>
            <p:ph type="title"/>
          </p:nvPr>
        </p:nvSpPr>
        <p:spPr/>
        <p:txBody>
          <a:bodyPr/>
          <a:lstStyle/>
          <a:p>
            <a:r>
              <a:rPr lang="en-US" dirty="0" smtClean="0"/>
              <a:t>STEP #2</a:t>
            </a:r>
            <a:endParaRPr lang="en-US" dirty="0"/>
          </a:p>
        </p:txBody>
      </p:sp>
    </p:spTree>
    <p:extLst>
      <p:ext uri="{BB962C8B-B14F-4D97-AF65-F5344CB8AC3E}">
        <p14:creationId xmlns:p14="http://schemas.microsoft.com/office/powerpoint/2010/main" val="427698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8029" t="38014" r="9250" b="55237"/>
          <a:stretch/>
        </p:blipFill>
        <p:spPr>
          <a:xfrm>
            <a:off x="1682886" y="1547763"/>
            <a:ext cx="6477000" cy="172883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1300" t="47944" r="26707" b="48398"/>
          <a:stretch/>
        </p:blipFill>
        <p:spPr>
          <a:xfrm>
            <a:off x="3962400" y="4343400"/>
            <a:ext cx="3054486" cy="65746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3112" t="38014" r="48000" b="48398"/>
          <a:stretch/>
        </p:blipFill>
        <p:spPr>
          <a:xfrm>
            <a:off x="1066800" y="2895600"/>
            <a:ext cx="2623226" cy="2442210"/>
          </a:xfrm>
          <a:prstGeom prst="rect">
            <a:avLst/>
          </a:prstGeom>
        </p:spPr>
      </p:pic>
      <p:sp>
        <p:nvSpPr>
          <p:cNvPr id="2" name="Title 1"/>
          <p:cNvSpPr>
            <a:spLocks noGrp="1"/>
          </p:cNvSpPr>
          <p:nvPr>
            <p:ph type="title"/>
          </p:nvPr>
        </p:nvSpPr>
        <p:spPr/>
        <p:txBody>
          <a:bodyPr/>
          <a:lstStyle/>
          <a:p>
            <a:r>
              <a:rPr lang="en-US" dirty="0" smtClean="0"/>
              <a:t>STEP #3</a:t>
            </a:r>
            <a:endParaRPr lang="en-US" dirty="0"/>
          </a:p>
        </p:txBody>
      </p:sp>
    </p:spTree>
    <p:extLst>
      <p:ext uri="{BB962C8B-B14F-4D97-AF65-F5344CB8AC3E}">
        <p14:creationId xmlns:p14="http://schemas.microsoft.com/office/powerpoint/2010/main" val="25143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RF-CommunicationsPPT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6" ma:contentTypeDescription="Create a new document." ma:contentTypeScope="" ma:versionID="1c567ca390b1b89cc578236ad1e22c02">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ee3739f369905226239d112920442a65"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403ECA-6EF5-4F56-A0D4-0C9A956226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4771EC-6B09-41D0-AE62-EB7E521BD0AB}">
  <ds:schemaRefs>
    <ds:schemaRef ds:uri="http://schemas.microsoft.com/office/2006/documentManagement/types"/>
    <ds:schemaRef ds:uri="http://purl.org/dc/elements/1.1/"/>
    <ds:schemaRef ds:uri="http://schemas.microsoft.com/office/2006/metadata/properties"/>
    <ds:schemaRef ds:uri="069370df-1b75-469d-a9d4-424b0b9f5a67"/>
    <ds:schemaRef ds:uri="41d4868e-e7c5-4a0f-bea8-40f63a832f74"/>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4050E7C-D519-4F4D-A203-FD671F808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TRF-CommunicationsPPT_White.pot</Template>
  <TotalTime>20189</TotalTime>
  <Words>2687</Words>
  <Application>Microsoft Office PowerPoint</Application>
  <PresentationFormat>On-screen Show (4:3)</PresentationFormat>
  <Paragraphs>265</Paragraphs>
  <Slides>31</Slides>
  <Notes>30</Notes>
  <HiddenSlides>0</HiddenSlides>
  <MMClips>0</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TRF-CommunicationsPPT_White</vt:lpstr>
      <vt:lpstr>Custom Design</vt:lpstr>
      <vt:lpstr>2_Custom Design</vt:lpstr>
      <vt:lpstr>ROTARY GRANTS</vt:lpstr>
      <vt:lpstr>ROTARY GRANTS</vt:lpstr>
      <vt:lpstr>PowerPoint Presentation</vt:lpstr>
      <vt:lpstr>GLOBAL GRANTS</vt:lpstr>
      <vt:lpstr>AREAS OF FOCUS</vt:lpstr>
      <vt:lpstr>SUSTAINABILITY</vt:lpstr>
      <vt:lpstr>STEP #1</vt:lpstr>
      <vt:lpstr>STEP #2</vt:lpstr>
      <vt:lpstr>STEP #3</vt:lpstr>
      <vt:lpstr>STEP #4</vt:lpstr>
      <vt:lpstr>STEP #5</vt:lpstr>
      <vt:lpstr>STEP #6</vt:lpstr>
      <vt:lpstr>PowerPoint Presentation</vt:lpstr>
      <vt:lpstr>PowerPoint Presentation</vt:lpstr>
      <vt:lpstr>PowerPoint Presentation</vt:lpstr>
      <vt:lpstr>PowerPoint Presentation</vt:lpstr>
      <vt:lpstr>DISTRICT GRANTS</vt:lpstr>
      <vt:lpstr>PowerPoint Presentation</vt:lpstr>
      <vt:lpstr>PowerPoint Presentation</vt:lpstr>
      <vt:lpstr>GLOBAL GRANT VS. DISTRICT GRANT</vt:lpstr>
      <vt:lpstr>DISTRICT QUALIFICATION</vt:lpstr>
      <vt:lpstr>CLUB QUALIFICATION</vt:lpstr>
      <vt:lpstr>WHAT IS A COMMUNITY ASSESSMENT?</vt:lpstr>
      <vt:lpstr>BENEFITS</vt:lpstr>
      <vt:lpstr>ASSESSMENT TOOLS</vt:lpstr>
      <vt:lpstr>TIPS</vt:lpstr>
      <vt:lpstr>2016-17 STATISTICS – DISTRICT GRANTS</vt:lpstr>
      <vt:lpstr>2016-17 STATISTICS – GLOBAL GRANTS</vt:lpstr>
      <vt:lpstr>RESOURCES</vt:lpstr>
      <vt:lpstr>RESOURCES FOR FINDING PARTNERS</vt:lpstr>
      <vt:lpstr>Questions?</vt:lpstr>
    </vt:vector>
  </TitlesOfParts>
  <Company>Rotary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twhite36311</cp:lastModifiedBy>
  <cp:revision>776</cp:revision>
  <cp:lastPrinted>2013-04-11T19:55:04Z</cp:lastPrinted>
  <dcterms:created xsi:type="dcterms:W3CDTF">2010-04-16T20:11:30Z</dcterms:created>
  <dcterms:modified xsi:type="dcterms:W3CDTF">2017-12-05T22:09:49Z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Status">
    <vt:lpwstr>In Review</vt:lpwstr>
  </property>
  <property fmtid="{D5CDD505-2E9C-101B-9397-08002B2CF9AE}" pid="4" name="WhenToUse">
    <vt:lpwstr>Powerpoint template using the new brand guidelines. This presentation has a cloud gray background on the cover and white background on other slides.</vt:lpwstr>
  </property>
  <property fmtid="{D5CDD505-2E9C-101B-9397-08002B2CF9AE}" pid="5" name="Description0">
    <vt:lpwstr>Powerpoint template using the new brand guidelines. This presentation has a cloud gray background on the cover and white background on other slides.</vt:lpwstr>
  </property>
  <property fmtid="{D5CDD505-2E9C-101B-9397-08002B2CF9AE}" pid="6" name="ContentTypeId">
    <vt:lpwstr>0x0101001C0041018965C148B8386E7CAFFFD3D7</vt:lpwstr>
  </property>
</Properties>
</file>