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90" r:id="rId5"/>
    <p:sldId id="260" r:id="rId6"/>
    <p:sldId id="300" r:id="rId7"/>
    <p:sldId id="299" r:id="rId8"/>
    <p:sldId id="288" r:id="rId9"/>
    <p:sldId id="298" r:id="rId10"/>
    <p:sldId id="283" r:id="rId11"/>
    <p:sldId id="303" r:id="rId12"/>
    <p:sldId id="305" r:id="rId13"/>
    <p:sldId id="304" r:id="rId14"/>
    <p:sldId id="307" r:id="rId15"/>
    <p:sldId id="301" r:id="rId16"/>
    <p:sldId id="323" r:id="rId17"/>
    <p:sldId id="310" r:id="rId18"/>
    <p:sldId id="277" r:id="rId19"/>
    <p:sldId id="317" r:id="rId20"/>
    <p:sldId id="319" r:id="rId21"/>
    <p:sldId id="318" r:id="rId22"/>
    <p:sldId id="320" r:id="rId23"/>
    <p:sldId id="321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617E92"/>
    <a:srgbClr val="9B988D"/>
    <a:srgbClr val="2D5596"/>
    <a:srgbClr val="858E91"/>
    <a:srgbClr val="00B2B1"/>
    <a:srgbClr val="00B0E3"/>
    <a:srgbClr val="FFFFFF"/>
    <a:srgbClr val="ED2B7A"/>
    <a:srgbClr val="FF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C974E1-6573-8F39-3CFB-66D96561F9C8}" v="2" dt="2019-09-05T18:40:38.562"/>
    <p1510:client id="{56D18B83-5840-FE08-3970-36ED7A236394}" v="1" dt="2019-08-29T20:03:57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03"/>
    <p:restoredTop sz="60572" autoAdjust="0"/>
  </p:normalViewPr>
  <p:slideViewPr>
    <p:cSldViewPr snapToGrid="0" snapToObjects="1">
      <p:cViewPr varScale="1">
        <p:scale>
          <a:sx n="46" d="100"/>
          <a:sy n="46" d="100"/>
        </p:scale>
        <p:origin x="125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58907-6429-4443-AE81-094262617D0D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D98C1-D915-1D47-8B1C-7192028AD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5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EFFD5-49AC-7B46-93A7-811784E66F77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B2294-2815-0641-BA18-00635844A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4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>
                <a:solidFill>
                  <a:srgbClr val="00B0F0"/>
                </a:solidFill>
                <a:latin typeface="Georgia" panose="02040502050405020303" pitchFamily="18" charset="0"/>
                <a:ea typeface="ヒラギノ角ゴ Pro W3" pitchFamily="-111" charset="-128"/>
              </a:rPr>
              <a:t>In this presentation, you’ll learn</a:t>
            </a:r>
            <a:r>
              <a:rPr lang="en-US" altLang="en-US" sz="1200" baseline="0" dirty="0">
                <a:solidFill>
                  <a:srgbClr val="00B0F0"/>
                </a:solidFill>
                <a:latin typeface="Georgia" panose="02040502050405020303" pitchFamily="18" charset="0"/>
                <a:ea typeface="ヒラギノ角ゴ Pro W3" pitchFamily="-111" charset="-128"/>
              </a:rPr>
              <a:t> about </a:t>
            </a:r>
            <a:r>
              <a:rPr lang="en-US" altLang="en-US" sz="1200" dirty="0">
                <a:solidFill>
                  <a:srgbClr val="00B0F0"/>
                </a:solidFill>
                <a:latin typeface="Georgia" panose="02040502050405020303" pitchFamily="18" charset="0"/>
                <a:ea typeface="ヒラギノ角ゴ Pro W3" pitchFamily="-111" charset="-128"/>
              </a:rPr>
              <a:t>Rotary Peace Fellowships and the Rotary Peace Centers, hear from alumni who are working in the peace and development field, and find information on how to apply for a fellowship program. 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ヒラギノ角ゴ Pro W3"/>
              <a:cs typeface="ヒラギノ角ゴ Pro W3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92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The ideal candidate is a proven peace and development leader with at least five years of relevant work experience.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Candidates need to come to the program with an idea for a social change initiative to promote peace and development in the program region or their community.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They also need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a clear vision of how the fellowship experience and network will advance their peace work and increase their impact.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After the program, candidates should be willing to share their own work and experience, staying in touch with peace fellows in their region and maintaining strong connections with Rotary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members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Certificate candidates must also: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Be proficient in English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Have a bachelor’s degree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Have a strong commitment to cross-cultural understanding and peace as shown through professional and academic achievements and personal or community service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Demonstrate leadership skills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Be able to explain how their plan to promote peace aligns with Rotary’s mission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Candidates for Makerere University: Either be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from Africa, have worked in Africa, or work with African communities or initiatives outside the continent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54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The Rotary Peace fellowship is generous and comprehensive. 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The fellowship funding includes tuition, accommodations, travel, and field experience expenses.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60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>
                <a:latin typeface="Georgia" panose="02040502050405020303" pitchFamily="18" charset="0"/>
              </a:rPr>
              <a:t>93% of the more</a:t>
            </a:r>
            <a:r>
              <a:rPr lang="en-US" sz="1200" baseline="0" dirty="0">
                <a:latin typeface="Georgia" panose="02040502050405020303" pitchFamily="18" charset="0"/>
              </a:rPr>
              <a:t> than</a:t>
            </a:r>
            <a:r>
              <a:rPr lang="en-US" sz="1200" dirty="0">
                <a:latin typeface="Georgia" panose="02040502050405020303" pitchFamily="18" charset="0"/>
              </a:rPr>
              <a:t> 1,400 working alumni say they are</a:t>
            </a:r>
            <a:r>
              <a:rPr lang="en-US" sz="1200" baseline="0" dirty="0">
                <a:latin typeface="Georgia" panose="02040502050405020303" pitchFamily="18" charset="0"/>
              </a:rPr>
              <a:t> in jobs connected to peace and development in more than 115 countries. </a:t>
            </a:r>
          </a:p>
          <a:p>
            <a:pPr>
              <a:defRPr/>
            </a:pPr>
            <a:endParaRPr lang="en-US" sz="1200" baseline="0" dirty="0"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aseline="0" dirty="0">
                <a:latin typeface="Georgia" panose="02040502050405020303" pitchFamily="18" charset="0"/>
              </a:rPr>
              <a:t>51% serve in government and nongovernment agencies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aseline="0" dirty="0">
                <a:latin typeface="Georgia" panose="02040502050405020303" pitchFamily="18" charset="0"/>
              </a:rPr>
              <a:t>24% work in education, are pursuing advance degrees, or are involved in academic research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aseline="0" dirty="0">
                <a:latin typeface="Georgia" panose="02040502050405020303" pitchFamily="18" charset="0"/>
              </a:rPr>
              <a:t>6% work for UN agencies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aseline="0" dirty="0">
                <a:latin typeface="Georgia" panose="02040502050405020303" pitchFamily="18" charset="0"/>
              </a:rPr>
              <a:t>6% work in law and law enforcement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aseline="0" dirty="0">
                <a:latin typeface="Georgia" panose="02040502050405020303" pitchFamily="18" charset="0"/>
              </a:rPr>
              <a:t>13% work as journalists, for the World Bank, and in other professions</a:t>
            </a:r>
            <a:endParaRPr lang="en-US" altLang="en-US" sz="1200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04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The application process is a collaboration between candidates and their local Rotary district.</a:t>
            </a:r>
          </a:p>
          <a:p>
            <a:endParaRPr lang="en-US" altLang="en-US" sz="1200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Candidates can access the online application beginning in February.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They must contact a Rotary district to request an interview and endorsement, which are required for consideration.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Candidates are encouraged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to engage with a Rotary club to learn about Rotary’s work in their community and globally.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Candidates submit the online application to their district by 15 May.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D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istricts send endorsed applications to Rotary by 1 July.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Between July and October, the Rotary Peace Centers Committee, composed of Rotarians and university representatives, screens applications and selects the ﬁnalists.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All applicants are notified of the results in November. Master’s finalists then apply to the university for acceptance.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58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8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The Rotary Peace Centers program has a vision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creating sustainable peace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encompassing a network of peacebuilders and community leaders dedicated to preventing and resolving conflicts around the globe.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4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To serve this vision, Rotary has developed partnerships with 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renowned universities that host the Rotary Peace Centers. The centers empower, educate, and increase the capacity of peacebuilders through rigorous academic training, practice, and global networking opportunities.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93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Since the Rotary Peace Centers began in 2002, more than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1,400 people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have graduated from our programs and are working on peace and development initiatives in more than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115 countries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30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We have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sz="1200" b="1" baseline="0" dirty="0">
                <a:latin typeface="Georgia" panose="02040502050405020303" pitchFamily="18" charset="0"/>
                <a:ea typeface="ヒラギノ角ゴ Pro W3" pitchFamily="-111" charset="-128"/>
              </a:rPr>
              <a:t>seven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 Rotary Peace Centers </a:t>
            </a:r>
            <a:r>
              <a:rPr lang="en-US" altLang="en-US" sz="1200" b="0" dirty="0">
                <a:latin typeface="Georgia" panose="02040502050405020303" pitchFamily="18" charset="0"/>
                <a:ea typeface="ヒラギノ角ゴ Pro W3" pitchFamily="-111" charset="-128"/>
              </a:rPr>
              <a:t>at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eight universities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. </a:t>
            </a:r>
          </a:p>
          <a:p>
            <a:endParaRPr lang="en-US" altLang="en-US" sz="1200" b="1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sz="1200" b="0" dirty="0">
                <a:latin typeface="Georgia" panose="02040502050405020303" pitchFamily="18" charset="0"/>
                <a:ea typeface="ヒラギノ角ゴ Pro W3" pitchFamily="-111" charset="-128"/>
              </a:rPr>
              <a:t>Five 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centers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offer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master’s degrees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 in disciplines related to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peace and development: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</a:p>
          <a:p>
            <a:endParaRPr lang="en-US" altLang="en-US" sz="1200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>
              <a:buFontTx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A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joint program at Duke University and the University of North Carolina-Chapel Hill, USA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International Christian University, Japan </a:t>
            </a:r>
          </a:p>
          <a:p>
            <a:pPr>
              <a:buFontTx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University of Bradford, England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University of Queensland, Australia </a:t>
            </a:r>
          </a:p>
          <a:p>
            <a:pPr>
              <a:buFontTx/>
              <a:buChar char="•"/>
            </a:pP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Uppsala University,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Sweden</a:t>
            </a:r>
          </a:p>
          <a:p>
            <a:endParaRPr lang="en-US" altLang="en-US" sz="1200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Two centers, at </a:t>
            </a:r>
            <a:r>
              <a:rPr lang="en-US" altLang="en-US" sz="1200" b="0" dirty="0" err="1">
                <a:latin typeface="Georgia" panose="02040502050405020303" pitchFamily="18" charset="0"/>
                <a:ea typeface="ヒラギノ角ゴ Pro W3" pitchFamily="-111" charset="-128"/>
              </a:rPr>
              <a:t>Chulalongkorn</a:t>
            </a:r>
            <a:r>
              <a:rPr lang="en-US" altLang="en-US" sz="1200" b="0" dirty="0">
                <a:latin typeface="Georgia" panose="02040502050405020303" pitchFamily="18" charset="0"/>
                <a:ea typeface="ヒラギノ角ゴ Pro W3" pitchFamily="-111" charset="-128"/>
              </a:rPr>
              <a:t> University in Thailand and Makerere University in Uganda, offer a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professional</a:t>
            </a:r>
            <a:r>
              <a:rPr lang="en-US" altLang="en-US" sz="1200" b="1" baseline="0" dirty="0">
                <a:latin typeface="Georgia" panose="02040502050405020303" pitchFamily="18" charset="0"/>
                <a:ea typeface="ヒラギノ角ゴ Pro W3" pitchFamily="-111" charset="-128"/>
              </a:rPr>
              <a:t> development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certificate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 in </a:t>
            </a:r>
            <a:r>
              <a:rPr lang="en-US" altLang="en-US" sz="1200" b="1" dirty="0">
                <a:latin typeface="Georgia" panose="02040502050405020303" pitchFamily="18" charset="0"/>
                <a:ea typeface="ヒラギノ角ゴ Pro W3" pitchFamily="-111" charset="-128"/>
              </a:rPr>
              <a:t>peace and conflict studies</a:t>
            </a:r>
            <a:r>
              <a:rPr lang="en-US" altLang="en-US" sz="1200" dirty="0">
                <a:latin typeface="Georgia" panose="02040502050405020303" pitchFamily="18" charset="0"/>
                <a:ea typeface="ヒラギノ角ゴ Pro W3" pitchFamily="-111" charset="-128"/>
              </a:rPr>
              <a:t>. The </a:t>
            </a:r>
            <a:r>
              <a:rPr lang="en-US" altLang="en-US" sz="1200" baseline="0" dirty="0">
                <a:latin typeface="Georgia" panose="02040502050405020303" pitchFamily="18" charset="0"/>
                <a:ea typeface="ヒラギノ角ゴ Pro W3" pitchFamily="-111" charset="-128"/>
              </a:rPr>
              <a:t>yearlong program blends online learning, classroom studies, and a social change initiative. </a:t>
            </a:r>
            <a:endParaRPr lang="en-US" altLang="en-US" sz="1200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3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Up to 130 Rotary Peace Fellows are selected each year to earn a master’s degree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or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a professional development certificate. 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The two programs were created to provide those near the start of their careers, as well as those with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proven 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experience, with the educational opportunities that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will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further their careers in peacebuilding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and development. </a:t>
            </a: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Each year,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50 fellows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are assigned to a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master’s</a:t>
            </a:r>
            <a:r>
              <a:rPr lang="en-US" altLang="en-US" b="1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program </a:t>
            </a:r>
            <a:r>
              <a:rPr lang="en-US" altLang="en-US" b="0" dirty="0">
                <a:latin typeface="Georgia" panose="02040502050405020303" pitchFamily="18" charset="0"/>
                <a:ea typeface="ヒラギノ角ゴ Pro W3" pitchFamily="-111" charset="-128"/>
              </a:rPr>
              <a:t>(10 per center) that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lasts from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15</a:t>
            </a:r>
            <a:r>
              <a:rPr lang="en-US" altLang="en-US" b="1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months to two years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. 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b="0" dirty="0">
                <a:latin typeface="Georgia" panose="02040502050405020303" pitchFamily="18" charset="0"/>
                <a:ea typeface="ヒラギノ角ゴ Pro W3" pitchFamily="-111" charset="-128"/>
              </a:rPr>
              <a:t>Up to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80 fellows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are selected to participate in the </a:t>
            </a:r>
            <a:r>
              <a:rPr lang="en-US" altLang="en-US" b="1" dirty="0">
                <a:latin typeface="Georgia" panose="02040502050405020303" pitchFamily="18" charset="0"/>
                <a:ea typeface="ヒラギノ角ゴ Pro W3" pitchFamily="-111" charset="-128"/>
              </a:rPr>
              <a:t>one-year certificate program</a:t>
            </a:r>
            <a:r>
              <a:rPr lang="en-US" altLang="en-US" b="0" dirty="0">
                <a:latin typeface="Georgia" panose="02040502050405020303" pitchFamily="18" charset="0"/>
                <a:ea typeface="ヒラギノ角ゴ Pro W3" pitchFamily="-111" charset="-128"/>
              </a:rPr>
              <a:t>,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with two cohorts of up to 20 fellows participating </a:t>
            </a:r>
            <a:r>
              <a:rPr lang="en-US" altLang="en-US" b="0" baseline="0" dirty="0">
                <a:latin typeface="Georgia" panose="02040502050405020303" pitchFamily="18" charset="0"/>
                <a:ea typeface="ヒラギノ角ゴ Pro W3" pitchFamily="-111" charset="-128"/>
              </a:rPr>
              <a:t>at each of the two certificate centers. </a:t>
            </a: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Arial" pitchFamily="-107" charset="0"/>
              <a:ea typeface="ヒラギノ角ゴ Pro W3" pitchFamily="-107" charset="-128"/>
              <a:cs typeface="ヒラギノ角ゴ Pro W3" pitchFamily="-107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13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Teaching in the master’s programs is grounded in practical research.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tudents are enrolled graduate students with diverse backgrounds and professional experience.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Fellows selected for the master’s program benefit from: 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>
              <a:buFontTx/>
              <a:buChar char="•"/>
            </a:pP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Academic training with diverse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curriculums.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The centers build on the unique strengths of their university hosts and offer courses that examines peace and conflict through various frameworks. At all centers, the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core coursework includes peace and conflict resolution with a focus on negotiation, mediation, human rights, or international development. </a:t>
            </a:r>
          </a:p>
          <a:p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>
              <a:buFontTx/>
              <a:buChar char="•"/>
            </a:pP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A fully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funded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 applied field experience of 2-3 months that they design and carry out. It’s an 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opportunity to put theory into practice. </a:t>
            </a: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>
              <a:buFontTx/>
              <a:buNone/>
            </a:pP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Opportunities</a:t>
            </a: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 to </a:t>
            </a: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network with a cohort of diverse peace fellows as well as with Rotarians at home and in their host countries.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baseline="0" dirty="0">
                <a:latin typeface="Georgia" panose="02040502050405020303" pitchFamily="18" charset="0"/>
                <a:ea typeface="ヒラギノ角ゴ Pro W3" pitchFamily="-111" charset="-128"/>
              </a:rPr>
              <a:t>A Rotary-sponsored workshop series that helps them develop professional skills in resiliency. </a:t>
            </a:r>
            <a:endParaRPr lang="en-US" altLang="en-US" dirty="0">
              <a:latin typeface="Georgia" panose="02040502050405020303" pitchFamily="18" charset="0"/>
              <a:ea typeface="ヒラギノ角ゴ Pro W3" pitchFamily="-111" charset="-128"/>
            </a:endParaRPr>
          </a:p>
          <a:p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	</a:t>
            </a:r>
          </a:p>
          <a:p>
            <a:pPr>
              <a:buFontTx/>
              <a:buChar char="•"/>
            </a:pPr>
            <a:r>
              <a:rPr lang="en-US" altLang="en-US" dirty="0">
                <a:latin typeface="Georgia" panose="02040502050405020303" pitchFamily="18" charset="0"/>
                <a:ea typeface="ヒラギノ角ゴ Pro W3" pitchFamily="-111" charset="-128"/>
              </a:rPr>
              <a:t>The chance to present their research during an annual seminar hosted by the universities and local Rotarians.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09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The ideal master’s candidate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is academically strong, has a bachelor’s degree in a related field, and has work experience in peace and development.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Candidates need to demonstrate a commitment to peace and conflict resolution, be able to undertake extensive reading and discussion in the pursuit of knowledge, and be able to actively participate within a diverse cohort of students.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After the program,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candidates should be willing to share their own work and experience, staying in touch with peace fellows in their region and maintaining strong connections with Rotary members.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Master’s degree candidates must also: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Be proficient in English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Have a strong commitment to cross-cultural understanding and peace as shown through professional and academic achievements and personal or community service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Demonstrate leadership skills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ヒラギノ角ゴ Pro W3" pitchFamily="-107" charset="-128"/>
                <a:cs typeface="ヒラギノ角ゴ Pro W3" pitchFamily="-107" charset="-128"/>
              </a:rPr>
              <a:t>Have at least three years of full-time experience in peace or development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69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The professional development certificate program is aimed at people who</a:t>
            </a:r>
            <a:r>
              <a:rPr lang="en-US" sz="1200" baseline="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are already working in a related field. </a:t>
            </a:r>
          </a:p>
          <a:p>
            <a:endParaRPr lang="en-US" sz="12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During the one-year program, students with diverse backgrounds and professional experience gain practical skills to promote peace</a:t>
            </a:r>
            <a:r>
              <a:rPr lang="en-US" sz="1200" baseline="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in their communities and around the globe. Fellows complete field studies</a:t>
            </a:r>
            <a:r>
              <a:rPr lang="en-US" sz="1200" baseline="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and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they design and carry out a social change initiative.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>
                <a:latin typeface="Georgia" panose="02040502050405020303" pitchFamily="18" charset="0"/>
              </a:rPr>
              <a:t>Rotary </a:t>
            </a:r>
            <a:r>
              <a:rPr lang="en-US" sz="1200" dirty="0">
                <a:latin typeface="Georgia" panose="02040502050405020303" pitchFamily="18" charset="0"/>
              </a:rPr>
              <a:t>selects</a:t>
            </a:r>
            <a:r>
              <a:rPr lang="en-US" sz="1200" baseline="0" dirty="0">
                <a:latin typeface="Georgia" panose="02040502050405020303" pitchFamily="18" charset="0"/>
              </a:rPr>
              <a:t> a </a:t>
            </a:r>
            <a:r>
              <a:rPr lang="en-US" sz="1200" dirty="0">
                <a:latin typeface="Georgia" panose="02040502050405020303" pitchFamily="18" charset="0"/>
              </a:rPr>
              <a:t>cohort of up to 20 peace fellows twice per year</a:t>
            </a:r>
            <a:r>
              <a:rPr lang="en-US" sz="1200" baseline="0" dirty="0">
                <a:latin typeface="Georgia" panose="02040502050405020303" pitchFamily="18" charset="0"/>
              </a:rPr>
              <a:t> for each center. The c</a:t>
            </a:r>
            <a:r>
              <a:rPr lang="en-US" sz="1200" dirty="0">
                <a:latin typeface="Georgia" panose="02040502050405020303" pitchFamily="18" charset="0"/>
              </a:rPr>
              <a:t>ohorts</a:t>
            </a:r>
            <a:r>
              <a:rPr lang="en-US" sz="1200" baseline="0" dirty="0">
                <a:latin typeface="Georgia" panose="02040502050405020303" pitchFamily="18" charset="0"/>
              </a:rPr>
              <a:t> will have some overlap </a:t>
            </a:r>
            <a:r>
              <a:rPr lang="en-US" sz="1200" dirty="0">
                <a:latin typeface="Georgia" panose="02040502050405020303" pitchFamily="18" charset="0"/>
              </a:rPr>
              <a:t>to encourage </a:t>
            </a:r>
            <a:r>
              <a:rPr lang="en-US" sz="1200" baseline="0" dirty="0">
                <a:latin typeface="Georgia" panose="02040502050405020303" pitchFamily="18" charset="0"/>
              </a:rPr>
              <a:t>a sense of community and increase networking opportunities.</a:t>
            </a:r>
            <a:endParaRPr lang="en-US" sz="1200" dirty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latin typeface="Georgia" panose="02040502050405020303" pitchFamily="18" charset="0"/>
              </a:rPr>
              <a:t>The</a:t>
            </a:r>
            <a:r>
              <a:rPr lang="en-US" sz="1200" baseline="0" dirty="0">
                <a:latin typeface="Georgia" panose="02040502050405020303" pitchFamily="18" charset="0"/>
              </a:rPr>
              <a:t> </a:t>
            </a:r>
            <a:r>
              <a:rPr lang="en-US" sz="1200" dirty="0">
                <a:latin typeface="Georgia" panose="02040502050405020303" pitchFamily="18" charset="0"/>
              </a:rPr>
              <a:t>program includes: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</a:rPr>
              <a:t>An online preliminary course that provides baseline knowledge and sets expectations</a:t>
            </a:r>
            <a:r>
              <a:rPr lang="en-US" sz="1200" baseline="0" dirty="0">
                <a:latin typeface="Georgia" panose="02040502050405020303" pitchFamily="18" charset="0"/>
              </a:rPr>
              <a:t> </a:t>
            </a:r>
            <a:r>
              <a:rPr lang="en-US" sz="1200" dirty="0">
                <a:latin typeface="Georgia" panose="02040502050405020303" pitchFamily="18" charset="0"/>
              </a:rPr>
              <a:t>for incoming</a:t>
            </a:r>
            <a:r>
              <a:rPr lang="en-US" sz="1200" baseline="0" dirty="0">
                <a:latin typeface="Georgia" panose="02040502050405020303" pitchFamily="18" charset="0"/>
              </a:rPr>
              <a:t> fellows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</a:rPr>
              <a:t>A 10-week on-site</a:t>
            </a:r>
            <a:r>
              <a:rPr lang="en-US" sz="1200" baseline="0" dirty="0">
                <a:latin typeface="Georgia" panose="02040502050405020303" pitchFamily="18" charset="0"/>
              </a:rPr>
              <a:t> course that</a:t>
            </a:r>
            <a:r>
              <a:rPr lang="en-US" sz="1200" dirty="0">
                <a:latin typeface="Georgia" panose="02040502050405020303" pitchFamily="18" charset="0"/>
              </a:rPr>
              <a:t> includes</a:t>
            </a:r>
            <a:r>
              <a:rPr lang="en-US" sz="1200" baseline="0" dirty="0">
                <a:latin typeface="Georgia" panose="02040502050405020303" pitchFamily="18" charset="0"/>
              </a:rPr>
              <a:t> field studies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latin typeface="Georgia" panose="02040502050405020303" pitchFamily="18" charset="0"/>
              </a:rPr>
              <a:t>An</a:t>
            </a:r>
            <a:r>
              <a:rPr lang="en-US" sz="1200" b="0" baseline="0" dirty="0">
                <a:latin typeface="Georgia" panose="02040502050405020303" pitchFamily="18" charset="0"/>
              </a:rPr>
              <a:t> independent project period during which </a:t>
            </a:r>
            <a:r>
              <a:rPr lang="en-US" sz="1200" b="0" dirty="0">
                <a:latin typeface="Georgia" panose="02040502050405020303" pitchFamily="18" charset="0"/>
              </a:rPr>
              <a:t>fellows work on a</a:t>
            </a:r>
            <a:r>
              <a:rPr lang="en-US" sz="1200" b="0" baseline="0" dirty="0">
                <a:latin typeface="Georgia" panose="02040502050405020303" pitchFamily="18" charset="0"/>
              </a:rPr>
              <a:t> social change initiative </a:t>
            </a:r>
            <a:r>
              <a:rPr lang="en-US" sz="1200" b="0" dirty="0">
                <a:latin typeface="Georgia" panose="02040502050405020303" pitchFamily="18" charset="0"/>
              </a:rPr>
              <a:t>in</a:t>
            </a:r>
            <a:r>
              <a:rPr lang="en-US" sz="1200" b="0" baseline="0" dirty="0">
                <a:latin typeface="Georgia" panose="02040502050405020303" pitchFamily="18" charset="0"/>
              </a:rPr>
              <a:t> </a:t>
            </a:r>
            <a:r>
              <a:rPr lang="en-US" sz="1200" b="0" dirty="0">
                <a:latin typeface="Georgia" panose="02040502050405020303" pitchFamily="18" charset="0"/>
              </a:rPr>
              <a:t>their community or workplace. They</a:t>
            </a:r>
            <a:r>
              <a:rPr lang="en-US" sz="1200" b="0" baseline="0" dirty="0">
                <a:latin typeface="Georgia" panose="02040502050405020303" pitchFamily="18" charset="0"/>
              </a:rPr>
              <a:t> receive interactive online sessions and mentorship.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</a:rPr>
              <a:t>A one-week capstone</a:t>
            </a:r>
            <a:r>
              <a:rPr lang="en-US" sz="1200" baseline="0" dirty="0">
                <a:latin typeface="Georgia" panose="02040502050405020303" pitchFamily="18" charset="0"/>
              </a:rPr>
              <a:t> seminar for fellows </a:t>
            </a:r>
            <a:r>
              <a:rPr lang="en-US" sz="1200" dirty="0">
                <a:latin typeface="Georgia" panose="02040502050405020303" pitchFamily="18" charset="0"/>
              </a:rPr>
              <a:t>to reflect and report on their</a:t>
            </a:r>
            <a:r>
              <a:rPr lang="en-US" sz="1200" baseline="0" dirty="0">
                <a:latin typeface="Georgia" panose="02040502050405020303" pitchFamily="18" charset="0"/>
              </a:rPr>
              <a:t> Positive P</a:t>
            </a:r>
            <a:r>
              <a:rPr lang="en-US" sz="1200" dirty="0">
                <a:latin typeface="Georgia" panose="02040502050405020303" pitchFamily="18" charset="0"/>
              </a:rPr>
              <a:t>eace efforts and the impact. </a:t>
            </a:r>
            <a:endParaRPr lang="en-GB" sz="1200" dirty="0"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Georgia" panose="02040502050405020303" pitchFamily="18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ヒラギノ角ゴ Pro W3" pitchFamily="-107" charset="-128"/>
              <a:cs typeface="ヒラギノ角ゴ Pro W3" pitchFamily="-107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2294-2815-0641-BA18-00635844A3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1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534E8-6B0C-8A41-9869-A3F5CDF2CC98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41C85-46E5-8649-8CB5-559295B1D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3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DB262A-17B2-BB45-8AF9-6B1E5914EE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36600"/>
            <a:ext cx="12196373" cy="8334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3C1993-645F-A34B-ACA3-411227D0BBEB}"/>
              </a:ext>
            </a:extLst>
          </p:cNvPr>
          <p:cNvSpPr/>
          <p:nvPr userDrawn="1"/>
        </p:nvSpPr>
        <p:spPr>
          <a:xfrm>
            <a:off x="-1" y="0"/>
            <a:ext cx="4780548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" panose="020B0503020204020204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4E2529B-3A8B-F54B-8B5C-A48E7A4684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066" y="2405657"/>
            <a:ext cx="4076577" cy="1169986"/>
          </a:xfrm>
        </p:spPr>
        <p:txBody>
          <a:bodyPr>
            <a:normAutofit/>
          </a:bodyPr>
          <a:lstStyle>
            <a:lvl1pPr marL="0" indent="0" algn="l">
              <a:lnSpc>
                <a:spcPts val="3780"/>
              </a:lnSpc>
              <a:buNone/>
              <a:defRPr sz="4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NEXT SECTION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7600026-DEF8-B440-8F95-CFB859A80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066" y="3708725"/>
            <a:ext cx="5418138" cy="1008062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163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48F57-449D-574A-BF84-3D34E0CF7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3C1993-645F-A34B-ACA3-411227D0BBEB}"/>
              </a:ext>
            </a:extLst>
          </p:cNvPr>
          <p:cNvSpPr/>
          <p:nvPr userDrawn="1"/>
        </p:nvSpPr>
        <p:spPr>
          <a:xfrm>
            <a:off x="-1" y="0"/>
            <a:ext cx="4780548" cy="6858000"/>
          </a:xfrm>
          <a:prstGeom prst="rect">
            <a:avLst/>
          </a:prstGeom>
          <a:solidFill>
            <a:srgbClr val="FF76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" panose="020B0503020204020204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4E2529B-3A8B-F54B-8B5C-A48E7A4684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066" y="2405657"/>
            <a:ext cx="4076577" cy="1169986"/>
          </a:xfrm>
        </p:spPr>
        <p:txBody>
          <a:bodyPr>
            <a:normAutofit/>
          </a:bodyPr>
          <a:lstStyle>
            <a:lvl1pPr marL="0" indent="0" algn="l">
              <a:lnSpc>
                <a:spcPts val="3780"/>
              </a:lnSpc>
              <a:buNone/>
              <a:defRPr sz="4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NEXT SECTION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7600026-DEF8-B440-8F95-CFB859A80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066" y="3708725"/>
            <a:ext cx="5418138" cy="1008062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431268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C9EF979-CC8D-314F-B43C-A942FB23D129}"/>
              </a:ext>
            </a:extLst>
          </p:cNvPr>
          <p:cNvSpPr/>
          <p:nvPr userDrawn="1"/>
        </p:nvSpPr>
        <p:spPr>
          <a:xfrm>
            <a:off x="6104965" y="-201706"/>
            <a:ext cx="6266329" cy="7194177"/>
          </a:xfrm>
          <a:prstGeom prst="rect">
            <a:avLst/>
          </a:prstGeom>
          <a:solidFill>
            <a:srgbClr val="2D55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D1230-1B2D-7445-BE7C-4FC8B15DE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1634"/>
            <a:ext cx="6400800" cy="96012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185BE4-600A-5044-B551-A244C2ED2F4A}"/>
              </a:ext>
            </a:extLst>
          </p:cNvPr>
          <p:cNvCxnSpPr/>
          <p:nvPr userDrawn="1"/>
        </p:nvCxnSpPr>
        <p:spPr>
          <a:xfrm>
            <a:off x="6647145" y="2578042"/>
            <a:ext cx="40724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038C5A4-57B3-BD42-B31C-3E93C05C0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521" y="1250142"/>
            <a:ext cx="4921250" cy="603447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PICTURE FOCUS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566C69C-3BB8-864F-800A-A0CC2C1EC0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4521" y="1890318"/>
            <a:ext cx="4200525" cy="607042"/>
          </a:xfrm>
        </p:spPr>
        <p:txBody>
          <a:bodyPr>
            <a:normAutofit/>
          </a:bodyPr>
          <a:lstStyle>
            <a:lvl1pPr marL="0" indent="0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With Bullets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5054D8B-8E68-3A41-A062-EDB98E9576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4521" y="2876336"/>
            <a:ext cx="5307012" cy="28765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2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 complex idea can be conveyed with a single image, namely Making it possible to absorb large amounts of information quickly. You could put a chart or graph here, or keep the photo.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93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1AF3A2-6931-E344-9E03-C62D9DC64BE4}"/>
              </a:ext>
            </a:extLst>
          </p:cNvPr>
          <p:cNvSpPr/>
          <p:nvPr userDrawn="1"/>
        </p:nvSpPr>
        <p:spPr>
          <a:xfrm>
            <a:off x="0" y="0"/>
            <a:ext cx="6441140" cy="6858000"/>
          </a:xfrm>
          <a:prstGeom prst="rect">
            <a:avLst/>
          </a:prstGeom>
          <a:solidFill>
            <a:srgbClr val="ED2B7A"/>
          </a:solidFill>
          <a:ln>
            <a:solidFill>
              <a:srgbClr val="ED2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A9CFEA-EA8E-CC43-9DBF-B37FA75A604B}"/>
              </a:ext>
            </a:extLst>
          </p:cNvPr>
          <p:cNvCxnSpPr/>
          <p:nvPr userDrawn="1"/>
        </p:nvCxnSpPr>
        <p:spPr>
          <a:xfrm>
            <a:off x="501840" y="2578042"/>
            <a:ext cx="40724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52ECD0-76D3-2749-8E9C-74C93C4EB6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16" y="1250142"/>
            <a:ext cx="4921250" cy="603447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PICTURE FOCUS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CAD6EF-9DB1-B64C-A3E7-1806B66E3B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216" y="1890318"/>
            <a:ext cx="4200525" cy="607042"/>
          </a:xfrm>
        </p:spPr>
        <p:txBody>
          <a:bodyPr>
            <a:normAutofit/>
          </a:bodyPr>
          <a:lstStyle>
            <a:lvl1pPr marL="0" indent="0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With Bullets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8654FE26-F157-2446-B37F-B73D106C94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216" y="2876336"/>
            <a:ext cx="5307012" cy="28765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2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 complex idea can be conveyed with a single image, namely Making it possible to absorb large amounts of information quickly. You could put a chart or graph here, or keep the photo.</a:t>
            </a:r>
          </a:p>
          <a:p>
            <a:pPr lvl="0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C7B54-D5F5-B74B-A82E-A4EF6F171A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140" y="0"/>
            <a:ext cx="5924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9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FF0A41-6BB1-364E-A5B0-48466DFB0CCE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883156C-E5A2-C946-B590-EB170840C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828" y="699193"/>
            <a:ext cx="9149184" cy="840849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BASIC BULLET POINTS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462692F-5641-3042-9CEB-4263A8493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828" y="2090490"/>
            <a:ext cx="7861300" cy="163127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Just use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30390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64729D-5538-694A-B3D2-289D6EDA091F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0B0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CC22EF4-F1A5-EF42-8F89-DB16D6704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828" y="699193"/>
            <a:ext cx="9149184" cy="840849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BASIC BULLET POINTS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03C77B6-3DD2-2941-9410-F5F92D414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828" y="2090490"/>
            <a:ext cx="7861300" cy="163127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Just use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822974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64729D-5538-694A-B3D2-289D6EDA091F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2D55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CC22EF4-F1A5-EF42-8F89-DB16D6704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828" y="699193"/>
            <a:ext cx="9149184" cy="840849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BASIC BULLET POINTS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03C77B6-3DD2-2941-9410-F5F92D414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828" y="2090490"/>
            <a:ext cx="7861300" cy="163127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Just use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565968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85ACFB-A2E1-0C43-923F-0EFEC1EAC0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E3">
              <a:alpha val="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CC22EF4-F1A5-EF42-8F89-DB16D6704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828" y="699193"/>
            <a:ext cx="9149184" cy="840849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BASIC BULLET POINTS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03C77B6-3DD2-2941-9410-F5F92D414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828" y="2090490"/>
            <a:ext cx="7861300" cy="163127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Just use bullet points</a:t>
            </a:r>
          </a:p>
        </p:txBody>
      </p:sp>
    </p:spTree>
    <p:extLst>
      <p:ext uri="{BB962C8B-B14F-4D97-AF65-F5344CB8AC3E}">
        <p14:creationId xmlns:p14="http://schemas.microsoft.com/office/powerpoint/2010/main" val="991755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E88EA7-F39F-384A-A612-3502CEA95A1A}"/>
              </a:ext>
            </a:extLst>
          </p:cNvPr>
          <p:cNvCxnSpPr/>
          <p:nvPr userDrawn="1"/>
        </p:nvCxnSpPr>
        <p:spPr>
          <a:xfrm>
            <a:off x="450920" y="2293799"/>
            <a:ext cx="4072437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D89390E-F6E4-C44F-BC00-98FFD554AFF6}"/>
              </a:ext>
            </a:extLst>
          </p:cNvPr>
          <p:cNvSpPr/>
          <p:nvPr userDrawn="1"/>
        </p:nvSpPr>
        <p:spPr>
          <a:xfrm>
            <a:off x="6078071" y="0"/>
            <a:ext cx="6113929" cy="6858000"/>
          </a:xfrm>
          <a:prstGeom prst="rect">
            <a:avLst/>
          </a:prstGeom>
          <a:solidFill>
            <a:srgbClr val="00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F444E9-2905-9449-81C8-A630953E9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558" y="302559"/>
            <a:ext cx="5354955" cy="6252882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D960C12-0FCE-754C-BF69-F5A83B046E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410" y="948435"/>
            <a:ext cx="4823870" cy="840849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BASIC 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8B712B-3E36-6044-94E4-7886B76F73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570" y="2339732"/>
            <a:ext cx="4144838" cy="109434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Just use bullet points</a:t>
            </a:r>
          </a:p>
        </p:txBody>
      </p:sp>
    </p:spTree>
    <p:extLst>
      <p:ext uri="{BB962C8B-B14F-4D97-AF65-F5344CB8AC3E}">
        <p14:creationId xmlns:p14="http://schemas.microsoft.com/office/powerpoint/2010/main" val="976218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B374D4-90D1-8A4A-AC7A-05E8EFB5E1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90DE6E-4626-5D42-8C7E-6C29813F5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635001"/>
            <a:ext cx="12283109" cy="8188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160229-D2AF-0646-BA62-63EDBDAF3097}"/>
              </a:ext>
            </a:extLst>
          </p:cNvPr>
          <p:cNvSpPr txBox="1"/>
          <p:nvPr userDrawn="1"/>
        </p:nvSpPr>
        <p:spPr>
          <a:xfrm>
            <a:off x="440363" y="3914606"/>
            <a:ext cx="7766087" cy="131478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5000"/>
              </a:lnSpc>
            </a:pPr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MAKE A BOLD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27618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2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B374D4-90D1-8A4A-AC7A-05E8EFB5E1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595F9-EBB1-B341-97D4-F55B0D88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6" y="-636104"/>
            <a:ext cx="12193656" cy="8129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160229-D2AF-0646-BA62-63EDBDAF3097}"/>
              </a:ext>
            </a:extLst>
          </p:cNvPr>
          <p:cNvSpPr txBox="1"/>
          <p:nvPr userDrawn="1"/>
        </p:nvSpPr>
        <p:spPr>
          <a:xfrm>
            <a:off x="440363" y="3914606"/>
            <a:ext cx="7766087" cy="131478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5000"/>
              </a:lnSpc>
            </a:pPr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MAKE A BOLD STATEMENT HERE</a:t>
            </a:r>
          </a:p>
        </p:txBody>
      </p:sp>
    </p:spTree>
    <p:extLst>
      <p:ext uri="{BB962C8B-B14F-4D97-AF65-F5344CB8AC3E}">
        <p14:creationId xmlns:p14="http://schemas.microsoft.com/office/powerpoint/2010/main" val="250078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2DB5180-D299-8947-BCE7-B3193FE8766B}"/>
              </a:ext>
            </a:extLst>
          </p:cNvPr>
          <p:cNvSpPr/>
          <p:nvPr userDrawn="1"/>
        </p:nvSpPr>
        <p:spPr>
          <a:xfrm>
            <a:off x="0" y="-94129"/>
            <a:ext cx="12192000" cy="6952129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B2BD2C-FD24-E24B-B849-0DD246B2D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7951"/>
            <a:ext cx="12209657" cy="8139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20028-56CE-7E4B-9834-95E70FCC34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23" y="5743823"/>
            <a:ext cx="1650555" cy="619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D0753-E9B1-464C-B3C5-F21E23C65D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093" y="480927"/>
            <a:ext cx="2454908" cy="2464650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E38F784-D792-B846-AF28-266CEEC284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6200" y="4622483"/>
            <a:ext cx="9499600" cy="7318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 sz="2800" spc="3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Subtitle/More Information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4460C4A-F4C4-C74F-8400-14E7CB2C62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883" y="3668711"/>
            <a:ext cx="10770235" cy="953771"/>
          </a:xfrm>
        </p:spPr>
        <p:txBody>
          <a:bodyPr>
            <a:normAutofit/>
          </a:bodyPr>
          <a:lstStyle>
            <a:lvl1pPr marL="0" indent="0" algn="ctr">
              <a:buNone/>
              <a:defRPr sz="5400" b="0" i="0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</p:spTree>
    <p:extLst>
      <p:ext uri="{BB962C8B-B14F-4D97-AF65-F5344CB8AC3E}">
        <p14:creationId xmlns:p14="http://schemas.microsoft.com/office/powerpoint/2010/main" val="82614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CBBF8A-2EAC-474A-BF14-68A417E03C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FC88DD-BCB7-A142-B389-FA6F89027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739868-A763-D34B-9072-61DC0FC2EB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23" y="5743823"/>
            <a:ext cx="1650555" cy="619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D09B0C-E1A0-1949-98D9-2C0B0C5C3E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2717" y="569061"/>
            <a:ext cx="2454908" cy="2464650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4FDD8A3-8B32-2C41-A917-D1E7E1B4E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6200" y="4622483"/>
            <a:ext cx="9499600" cy="7318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 sz="2800" spc="3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Subtitle/More Information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8EDECA-ADAD-5B4D-89A0-E2889B736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883" y="3668711"/>
            <a:ext cx="10770235" cy="953771"/>
          </a:xfrm>
        </p:spPr>
        <p:txBody>
          <a:bodyPr>
            <a:normAutofit/>
          </a:bodyPr>
          <a:lstStyle>
            <a:lvl1pPr marL="0" indent="0" algn="ctr">
              <a:buNone/>
              <a:defRPr sz="5400" b="0" i="0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</p:spTree>
    <p:extLst>
      <p:ext uri="{BB962C8B-B14F-4D97-AF65-F5344CB8AC3E}">
        <p14:creationId xmlns:p14="http://schemas.microsoft.com/office/powerpoint/2010/main" val="150479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9B59EB-8248-E249-8CA0-3BA786B4E3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4B017-F73F-1441-BBBD-F10E4A9CE2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5153"/>
            <a:ext cx="12200215" cy="754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FB16F-3EC1-3D45-A074-B27064201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23" y="5743823"/>
            <a:ext cx="1650555" cy="619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7E683-E9AE-824E-BA8E-D3E835E4CA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7023" y="200868"/>
            <a:ext cx="2454908" cy="2464650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38FFD636-3642-B44F-8A54-0435C25B5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6200" y="4622483"/>
            <a:ext cx="9499600" cy="7318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 sz="2800" spc="3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Subtitle/More Information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30CCAC73-228B-6D42-936F-5F6BD164A5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883" y="3668711"/>
            <a:ext cx="10770235" cy="953771"/>
          </a:xfrm>
        </p:spPr>
        <p:txBody>
          <a:bodyPr>
            <a:normAutofit/>
          </a:bodyPr>
          <a:lstStyle>
            <a:lvl1pPr marL="0" indent="0" algn="ctr">
              <a:buNone/>
              <a:defRPr sz="5400" b="0" i="0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</p:spTree>
    <p:extLst>
      <p:ext uri="{BB962C8B-B14F-4D97-AF65-F5344CB8AC3E}">
        <p14:creationId xmlns:p14="http://schemas.microsoft.com/office/powerpoint/2010/main" val="25255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310A27-2620-244E-90DA-320E460860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89145-865C-2445-8B27-997371D1B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532B3-276A-DD42-A1E0-21981E6BB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23" y="5743823"/>
            <a:ext cx="1650555" cy="619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04F3D-4099-F344-B137-DB81BB12F0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82751" y="1561675"/>
            <a:ext cx="2454908" cy="2464650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E42D59-E2F8-CC49-8F3F-9A8755D111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6200" y="4622483"/>
            <a:ext cx="9499600" cy="7318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 sz="2800" spc="3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Subtitle/More Information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2638574-6B2C-CC4C-9FF7-B352F0A67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883" y="3668711"/>
            <a:ext cx="10770235" cy="953771"/>
          </a:xfrm>
        </p:spPr>
        <p:txBody>
          <a:bodyPr>
            <a:normAutofit/>
          </a:bodyPr>
          <a:lstStyle>
            <a:lvl1pPr marL="0" indent="0" algn="ctr">
              <a:buNone/>
              <a:defRPr sz="5400" b="0" i="0" spc="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</p:spTree>
    <p:extLst>
      <p:ext uri="{BB962C8B-B14F-4D97-AF65-F5344CB8AC3E}">
        <p14:creationId xmlns:p14="http://schemas.microsoft.com/office/powerpoint/2010/main" val="142612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501B06-1ECD-274C-9596-D4C053FE82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ACEC21-C821-484D-94BB-ABAF3D3BB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580FB6-161E-0646-B9D4-366412576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8676" y="3708725"/>
            <a:ext cx="9614646" cy="1169986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NEXT SECTION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296921-B28F-054B-968B-762AF63C5B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6930" y="4571999"/>
            <a:ext cx="5418138" cy="1008062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8603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8EDD06-198A-4145-BB4E-BD2377E5D0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73BD5-1E7B-AE49-8733-7A43C5BE1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23377" cy="8148918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C381368-B885-454B-BA76-F248922E10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8676" y="3708725"/>
            <a:ext cx="9614646" cy="1169986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NEXT SECTION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572112C-E228-AD48-B6A3-9956D67FDE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6930" y="4571999"/>
            <a:ext cx="5418138" cy="1008062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5424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DC2439-20CC-8749-BE2D-6E22851E9A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EAD9C5-1664-E340-ACA2-9B10C79239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0988"/>
            <a:ext cx="12223377" cy="8148918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D2D6B62-11B9-8044-B81D-8B3BEFC45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8676" y="3708725"/>
            <a:ext cx="9614646" cy="1169986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NEXT SECTION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C76D1B9-3A80-9F41-897E-EE1B29947C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6930" y="4571999"/>
            <a:ext cx="5418138" cy="1008062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3109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34E8-6B0C-8A41-9869-A3F5CDF2CC98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41C85-46E5-8649-8CB5-559295B1D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7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1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55" r:id="rId12"/>
    <p:sldLayoutId id="2147483656" r:id="rId13"/>
    <p:sldLayoutId id="2147483662" r:id="rId14"/>
    <p:sldLayoutId id="2147483663" r:id="rId15"/>
    <p:sldLayoutId id="2147483664" r:id="rId16"/>
    <p:sldLayoutId id="2147483665" r:id="rId17"/>
    <p:sldLayoutId id="2147483668" r:id="rId18"/>
    <p:sldLayoutId id="2147483666" r:id="rId19"/>
    <p:sldLayoutId id="214748366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.org/peace-fellowship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s://my.rotary.org/en/search/club-finder" TargetMode="External"/><Relationship Id="rId4" Type="http://schemas.openxmlformats.org/officeDocument/2006/relationships/hyperlink" Target="https://rotary.qualtrics.com/jfe/form/SV_7P74Xxvlzj1nLi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otarypeacecenters@rotary.or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may contain: 9 people, people smiling, people standing, shoes and outdoor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990" b="22023"/>
          <a:stretch/>
        </p:blipFill>
        <p:spPr bwMode="auto">
          <a:xfrm>
            <a:off x="0" y="39703"/>
            <a:ext cx="12192000" cy="446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2065" y="4773821"/>
            <a:ext cx="8703769" cy="16799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pc="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Rotary Peace Centers Fellowship</a:t>
            </a:r>
            <a:endParaRPr kumimoji="0" lang="en-US" b="0" i="0" u="none" strike="noStrike" kern="1200" cap="none" spc="300" normalizeH="0" baseline="0" noProof="0" dirty="0">
              <a:ln>
                <a:noFill/>
              </a:ln>
              <a:solidFill>
                <a:srgbClr val="48595D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8956F-5F2C-074B-95DC-0C89F8C9A0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227" y="6033190"/>
            <a:ext cx="1650555" cy="6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52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2D559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90463" y="429661"/>
            <a:ext cx="5293088" cy="1113125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>
              <a:lnSpc>
                <a:spcPts val="40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Certificate program</a:t>
            </a:r>
          </a:p>
          <a:p>
            <a:pPr lvl="0"/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Fellowship components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590463" y="1956462"/>
            <a:ext cx="4942174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" t="5830" r="4239" b="1478"/>
          <a:stretch/>
        </p:blipFill>
        <p:spPr>
          <a:xfrm>
            <a:off x="0" y="242596"/>
            <a:ext cx="6107850" cy="695900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368" y="2926701"/>
            <a:ext cx="5348151" cy="356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117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2D559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0920" y="373727"/>
            <a:ext cx="5091464" cy="1107996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/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Certificate candidates must: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920" y="1512126"/>
            <a:ext cx="4942174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9158" y="1643710"/>
            <a:ext cx="583561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proficient in English</a:t>
            </a:r>
          </a:p>
          <a:p>
            <a:pPr lvl="0"/>
            <a:endParaRPr lang="en-US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bachelor’s degree </a:t>
            </a:r>
          </a:p>
          <a:p>
            <a:pPr lvl="0"/>
            <a:endParaRPr lang="en-US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strong and proven commitment to cross-cultural understanding and peace</a:t>
            </a:r>
          </a:p>
          <a:p>
            <a:pPr lvl="0"/>
            <a:endParaRPr lang="en-US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leadership skills </a:t>
            </a:r>
          </a:p>
          <a:p>
            <a:pPr lvl="0"/>
            <a:endParaRPr lang="en-US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at least five years of full-time experience in peace or development work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rPr>
              <a:t>Be able to explain how their plan to promote peace aligns with Rotary’s mission </a:t>
            </a:r>
          </a:p>
          <a:p>
            <a:endParaRPr lang="en-US" dirty="0">
              <a:solidFill>
                <a:srgbClr val="48595D"/>
              </a:solidFill>
              <a:latin typeface="Arial" panose="020B0604020202020204" pitchFamily="34" charset="0"/>
              <a:ea typeface="ヒラギノ角ゴ Pro W3" pitchFamily="-107" charset="-128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Candidates for Makerere University: Either be</a:t>
            </a:r>
            <a:r>
              <a:rPr lang="en-US" i="1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Africa, have worked in Africa, or work with African communities or initiatives outside the continent.</a:t>
            </a:r>
          </a:p>
          <a:p>
            <a:pPr lvl="0"/>
            <a:endParaRPr lang="en-US" sz="1600" dirty="0">
              <a:solidFill>
                <a:srgbClr val="858E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447" y="205274"/>
            <a:ext cx="5408645" cy="64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4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2D5596"/>
            </a:gs>
            <a:gs pos="5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36590" y="242596"/>
            <a:ext cx="5266172" cy="6858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50000"/>
              </a:lnSpc>
              <a:buSzPct val="115000"/>
            </a:pPr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Master’s funding includes: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and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to and from country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Internship expenses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Conference/research expenses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Contingency fund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Certificate funding includes: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On-campus accommodations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to and from country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study expenses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  <a:p>
            <a:endParaRPr lang="en-US" sz="2000" dirty="0">
              <a:solidFill>
                <a:srgbClr val="617E9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0920" y="2170777"/>
            <a:ext cx="3692610" cy="1118448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>
              <a:lnSpc>
                <a:spcPts val="40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Fellowship funding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0364" y="3852597"/>
            <a:ext cx="5266172" cy="1569660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average funding:</a:t>
            </a: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Master’s fellowship: US$75,000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 fellowship: US$11,000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50920" y="3438650"/>
            <a:ext cx="40724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88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3" t="-868" r="-1849" b="-447"/>
          <a:stretch/>
        </p:blipFill>
        <p:spPr>
          <a:xfrm>
            <a:off x="-37322" y="-727784"/>
            <a:ext cx="12447036" cy="8266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8074" y="3174049"/>
            <a:ext cx="7385539" cy="1631216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lvl="0" algn="ctr">
              <a:lnSpc>
                <a:spcPts val="4000"/>
              </a:lnSpc>
            </a:pPr>
            <a:r>
              <a:rPr lang="en-US" sz="6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Rotary Peace</a:t>
            </a:r>
          </a:p>
          <a:p>
            <a:pPr lvl="0" algn="ctr">
              <a:lnSpc>
                <a:spcPts val="4000"/>
              </a:lnSpc>
            </a:pPr>
            <a:endParaRPr lang="en-US" sz="66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 algn="ctr">
              <a:lnSpc>
                <a:spcPts val="4000"/>
              </a:lnSpc>
            </a:pPr>
            <a:r>
              <a:rPr lang="en-US" sz="6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Fellow Alumni</a:t>
            </a:r>
            <a:endParaRPr lang="en-US" sz="33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82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7E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767219" y="1605048"/>
            <a:ext cx="5082659" cy="3970318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Program alumni serve as leaders in government and nongovernment agencies, education and research, United Nations agencies, law enforcement and the military, humanitarian groups, and international organizations.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5" descr="C:\Users\cunnings\Desktop\PCDN ADS\20150604_BR_06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62099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3"/>
          <a:stretch/>
        </p:blipFill>
        <p:spPr>
          <a:xfrm>
            <a:off x="0" y="-1"/>
            <a:ext cx="6222387" cy="690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8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617E9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3378" y="690713"/>
            <a:ext cx="4699578" cy="600164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/>
            <a:r>
              <a:rPr lang="en-US" sz="3300" dirty="0" err="1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ElsaMarie</a:t>
            </a:r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D’Silva</a:t>
            </a:r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(India)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43378" y="1491366"/>
            <a:ext cx="4564524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21D5D1-95EB-1348-9D78-F4D2CD8FD3E8}"/>
              </a:ext>
            </a:extLst>
          </p:cNvPr>
          <p:cNvSpPr/>
          <p:nvPr/>
        </p:nvSpPr>
        <p:spPr>
          <a:xfrm>
            <a:off x="343379" y="1915791"/>
            <a:ext cx="484444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Chulalongkorn</a:t>
            </a:r>
            <a:r>
              <a:rPr lang="en-US" sz="24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2016</a:t>
            </a:r>
          </a:p>
          <a:p>
            <a:endParaRPr lang="en-US" sz="2000" dirty="0">
              <a:solidFill>
                <a:srgbClr val="48595D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>
              <a:buClr>
                <a:srgbClr val="002C84"/>
              </a:buClr>
              <a:buSzPct val="60000"/>
            </a:pPr>
            <a:r>
              <a:rPr lang="en-US" altLang="en-US" sz="2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 and chief executive</a:t>
            </a:r>
            <a:r>
              <a:rPr lang="en-US" altLang="en-US" sz="2000" i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>
                <a:srgbClr val="002C84"/>
              </a:buClr>
              <a:buSzPct val="60000"/>
            </a:pPr>
            <a:r>
              <a:rPr lang="en-US" altLang="en-US" sz="2000" b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Dot Foundation</a:t>
            </a:r>
          </a:p>
          <a:p>
            <a:pPr algn="ctr">
              <a:buClr>
                <a:srgbClr val="002C84"/>
              </a:buClr>
              <a:buSzPct val="60000"/>
            </a:pPr>
            <a:r>
              <a:rPr lang="en-US" altLang="en-US" sz="2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  <a:p>
            <a:pPr algn="ctr">
              <a:buClr>
                <a:srgbClr val="002C84"/>
              </a:buClr>
              <a:buSzPct val="60000"/>
            </a:pPr>
            <a:endParaRPr lang="en-US" altLang="en-US" sz="200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000" i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Rotary Peace Fellowship program came at a point in my life where I wanted to validate my work. Some of the skills I took back from the fellowship include better communication in the nonviolent space. I feel supported by this community and can reach out to any peace fellow in the world.” 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927" y="228844"/>
            <a:ext cx="4232939" cy="634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585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617E9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3378" y="690713"/>
            <a:ext cx="4699578" cy="600164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/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Charlie Allen (Australia)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43378" y="1491366"/>
            <a:ext cx="4564524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21D5D1-95EB-1348-9D78-F4D2CD8FD3E8}"/>
              </a:ext>
            </a:extLst>
          </p:cNvPr>
          <p:cNvSpPr/>
          <p:nvPr/>
        </p:nvSpPr>
        <p:spPr>
          <a:xfrm>
            <a:off x="343379" y="1915791"/>
            <a:ext cx="484444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Chulalongkorn</a:t>
            </a:r>
            <a:r>
              <a:rPr lang="en-US" sz="24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2010</a:t>
            </a:r>
          </a:p>
          <a:p>
            <a:endParaRPr lang="en-US" sz="2000" dirty="0">
              <a:solidFill>
                <a:srgbClr val="48595D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>
              <a:buClr>
                <a:srgbClr val="002C84"/>
              </a:buClr>
              <a:buSzPct val="60000"/>
            </a:pPr>
            <a:r>
              <a:rPr lang="en-US" altLang="en-US" sz="2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partnerships</a:t>
            </a:r>
          </a:p>
          <a:p>
            <a:pPr algn="ctr"/>
            <a:r>
              <a:rPr lang="en-US" altLang="en-US" sz="2000" b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Economics and Peace</a:t>
            </a:r>
          </a:p>
          <a:p>
            <a:pPr algn="ctr"/>
            <a:r>
              <a:rPr lang="en-US" altLang="en-US" sz="2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  <a:p>
            <a:pPr algn="ctr"/>
            <a:endParaRPr lang="en-US" altLang="en-US" sz="2000" b="1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000" i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fellowship opened up my thinking, created new pathways, provided a new set of tools, and most important, opened up a whole new network of people and resources.” </a:t>
            </a:r>
          </a:p>
          <a:p>
            <a:pPr algn="ctr"/>
            <a:endParaRPr lang="en-US" altLang="en-US" sz="2000" i="1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481" y="291970"/>
            <a:ext cx="4215881" cy="632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958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617E9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3378" y="690713"/>
            <a:ext cx="4699578" cy="600164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/>
            <a:r>
              <a:rPr lang="en-US" sz="3300" dirty="0" err="1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Mwila</a:t>
            </a:r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Chigaga</a:t>
            </a:r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(Zambia)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43378" y="1491366"/>
            <a:ext cx="4564524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21D5D1-95EB-1348-9D78-F4D2CD8FD3E8}"/>
              </a:ext>
            </a:extLst>
          </p:cNvPr>
          <p:cNvSpPr/>
          <p:nvPr/>
        </p:nvSpPr>
        <p:spPr>
          <a:xfrm>
            <a:off x="343379" y="1915791"/>
            <a:ext cx="484444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Duke, 2004-06</a:t>
            </a:r>
          </a:p>
          <a:p>
            <a:endParaRPr lang="en-US" sz="2000" dirty="0">
              <a:solidFill>
                <a:srgbClr val="48595D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>
              <a:buClr>
                <a:srgbClr val="002C84"/>
              </a:buClr>
              <a:buSzPct val="60000"/>
            </a:pPr>
            <a:r>
              <a:rPr lang="en-US" altLang="en-US" sz="2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regional gender specialist</a:t>
            </a:r>
            <a:endParaRPr lang="en-US" altLang="en-US" sz="2000" b="1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002C84"/>
              </a:buClr>
              <a:buSzPct val="60000"/>
            </a:pPr>
            <a:r>
              <a:rPr lang="en-US" altLang="en-US" sz="2000" b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altLang="en-US" sz="2000" b="1" dirty="0" err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Labour</a:t>
            </a:r>
            <a:r>
              <a:rPr lang="en-US" altLang="en-US" sz="2000" b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Organization</a:t>
            </a:r>
          </a:p>
          <a:p>
            <a:pPr algn="ctr">
              <a:buClr>
                <a:srgbClr val="002C84"/>
              </a:buClr>
              <a:buSzPct val="60000"/>
            </a:pPr>
            <a:r>
              <a:rPr lang="en-US" altLang="en-US" sz="2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Africa</a:t>
            </a:r>
          </a:p>
          <a:p>
            <a:pPr algn="ctr">
              <a:buClr>
                <a:srgbClr val="002C84"/>
              </a:buClr>
              <a:buSzPct val="60000"/>
            </a:pPr>
            <a:endParaRPr lang="en-US" altLang="en-US" sz="200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002C84"/>
              </a:buClr>
              <a:buSzPct val="60000"/>
            </a:pPr>
            <a:r>
              <a:rPr lang="en-US" sz="2000" i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“My work is to promote equal rights for women and men in the world of work.”</a:t>
            </a:r>
            <a:endParaRPr lang="en-US" altLang="en-US" sz="2000" i="1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Mwila_Chigaga_ML_0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7708" y="317488"/>
            <a:ext cx="4160993" cy="624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505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617E9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3378" y="690713"/>
            <a:ext cx="5143022" cy="600164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/>
            <a:r>
              <a:rPr lang="en-US" sz="3300" dirty="0" err="1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Abdikheir</a:t>
            </a:r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Ahmed (Somalia)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43378" y="1491366"/>
            <a:ext cx="5143022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21D5D1-95EB-1348-9D78-F4D2CD8FD3E8}"/>
              </a:ext>
            </a:extLst>
          </p:cNvPr>
          <p:cNvSpPr/>
          <p:nvPr/>
        </p:nvSpPr>
        <p:spPr>
          <a:xfrm>
            <a:off x="343379" y="1915791"/>
            <a:ext cx="48444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Queensland, 2011-12</a:t>
            </a:r>
          </a:p>
          <a:p>
            <a:endParaRPr lang="en-US" sz="2000" dirty="0">
              <a:solidFill>
                <a:srgbClr val="48595D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>
              <a:buClr>
                <a:srgbClr val="002C84"/>
              </a:buClr>
              <a:buSzPct val="60000"/>
            </a:pPr>
            <a:r>
              <a:rPr lang="en-US" altLang="en-US" sz="2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  <a:p>
            <a:pPr algn="ctr"/>
            <a:r>
              <a:rPr lang="en-US" altLang="en-US" sz="2000" b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Immigration Partnership</a:t>
            </a:r>
          </a:p>
          <a:p>
            <a:pPr algn="ctr"/>
            <a:r>
              <a:rPr lang="en-US" altLang="en-US" sz="20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algn="ctr"/>
            <a:endParaRPr lang="en-US" altLang="en-US" sz="2000" b="1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sz="2000" b="1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000" i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 are a family of peace fellows; we see ourselves as change agents in the community. And to be a change agent, you need to be able to influence society and put yourself in the loop of decision-making.”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820" y="216547"/>
            <a:ext cx="4309187" cy="646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382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58910-04FE-F041-B23E-E6D77357CD21}"/>
              </a:ext>
            </a:extLst>
          </p:cNvPr>
          <p:cNvSpPr/>
          <p:nvPr/>
        </p:nvSpPr>
        <p:spPr>
          <a:xfrm flipV="1">
            <a:off x="0" y="0"/>
            <a:ext cx="12192000" cy="1190445"/>
          </a:xfrm>
          <a:prstGeom prst="rect">
            <a:avLst/>
          </a:prstGeom>
          <a:solidFill>
            <a:srgbClr val="617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BC29EA-25D2-CA4E-A2EA-DCEDFBC5AC68}"/>
              </a:ext>
            </a:extLst>
          </p:cNvPr>
          <p:cNvSpPr txBox="1">
            <a:spLocks/>
          </p:cNvSpPr>
          <p:nvPr/>
        </p:nvSpPr>
        <p:spPr>
          <a:xfrm>
            <a:off x="155893" y="349596"/>
            <a:ext cx="9149184" cy="840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400" b="1" i="0" kern="1200">
                <a:solidFill>
                  <a:srgbClr val="4859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How to apply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5893" y="1540041"/>
            <a:ext cx="7688424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rotary.org/peace-fellowships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 the eligibility requirements and restrictions.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are available in </a:t>
            </a:r>
            <a:r>
              <a:rPr lang="en-US" altLang="en-US" b="1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spcAft>
                <a:spcPts val="300"/>
              </a:spcAft>
            </a:pPr>
            <a:endParaRPr lang="en-US" altLang="en-US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the curriculum and programs at each Rotary Peace Center. Prepare to rank two centers for the master’s program and choose one for the certificate program. </a:t>
            </a:r>
          </a:p>
          <a:p>
            <a:pPr>
              <a:spcAft>
                <a:spcPts val="300"/>
              </a:spcAft>
            </a:pPr>
            <a:endParaRPr lang="en-US" altLang="en-US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Connect with a local Rotary district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request an interview and endorsement, which are required.</a:t>
            </a:r>
          </a:p>
          <a:p>
            <a:pPr>
              <a:spcAft>
                <a:spcPts val="300"/>
              </a:spcAft>
            </a:pPr>
            <a:endParaRPr lang="en-US" altLang="en-US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Club Finder 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locate a club near you and engage with Rotary.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the online application to the district by </a:t>
            </a:r>
            <a:r>
              <a:rPr lang="en-US" altLang="en-US" b="1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May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You’ll be notified of the Rotary Foundation’s decision in </a:t>
            </a:r>
            <a:r>
              <a:rPr lang="en-US" altLang="en-US" b="1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606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selected, master’s fellowship finalists must apply separately for university admission. 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4317" y="2284759"/>
            <a:ext cx="4139273" cy="340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35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935170" y="1802964"/>
            <a:ext cx="4952030" cy="3539430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Rotary Peace Centers program has a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of sustainable peace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encompassing a network of peacebuilders and community leaders dedicated to preventing and resolving conflicts around the globe.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52"/>
          <a:stretch/>
        </p:blipFill>
        <p:spPr>
          <a:xfrm>
            <a:off x="-1" y="0"/>
            <a:ext cx="6214189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7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BC29EA-25D2-CA4E-A2EA-DCEDFBC5AC68}"/>
              </a:ext>
            </a:extLst>
          </p:cNvPr>
          <p:cNvSpPr txBox="1">
            <a:spLocks/>
          </p:cNvSpPr>
          <p:nvPr/>
        </p:nvSpPr>
        <p:spPr>
          <a:xfrm>
            <a:off x="155893" y="349596"/>
            <a:ext cx="9149184" cy="840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400" b="1" i="0" kern="1200">
                <a:solidFill>
                  <a:srgbClr val="4859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Rotary Peace Centers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104" y="4723026"/>
            <a:ext cx="343251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Caption here. Replace the map image with a graphic from the web or your documents.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574" y="1735494"/>
            <a:ext cx="8872477" cy="49059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62269" y="34959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</a:rPr>
              <a:t>For more information, write to us at: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107" charset="-128"/>
                <a:cs typeface="Arial" panose="020B0604020202020204" pitchFamily="34" charset="0"/>
                <a:hlinkClick r:id="rId4"/>
              </a:rPr>
              <a:t>rotarypeacecenters@rotary.org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ヒラギノ角ゴ Pro W3" pitchFamily="-107" charset="-128"/>
              <a:cs typeface="Arial" panose="020B0604020202020204" pitchFamily="34" charset="0"/>
            </a:endParaRPr>
          </a:p>
          <a:p>
            <a:pPr lvl="0">
              <a:spcAft>
                <a:spcPts val="300"/>
              </a:spcAft>
            </a:pPr>
            <a:endParaRPr lang="en-US" altLang="en-US" sz="3200" dirty="0">
              <a:solidFill>
                <a:srgbClr val="060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94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7E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617E92"/>
              </a:gs>
              <a:gs pos="100000">
                <a:srgbClr val="93E0F5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10437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767219" y="2277623"/>
            <a:ext cx="5266172" cy="2246769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partners with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 leading universities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host Rotary Peace Centers that empower, educate, and increase the capacity of peacebuilders.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7"/>
          <a:stretch/>
        </p:blipFill>
        <p:spPr>
          <a:xfrm>
            <a:off x="-1142573" y="-55984"/>
            <a:ext cx="7352522" cy="69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27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767219" y="2407389"/>
            <a:ext cx="5266172" cy="2246769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lvl="0"/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1,400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alumni 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working on peace and development in more than 115 countries. </a:t>
            </a:r>
          </a:p>
          <a:p>
            <a:endParaRPr lang="en-US" sz="2800" dirty="0"/>
          </a:p>
        </p:txBody>
      </p:sp>
      <p:pic>
        <p:nvPicPr>
          <p:cNvPr id="5" name="Picture 5" descr="C:\Users\cunnings\Desktop\PCDN ADS\20150604_BR_06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62099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52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106" b="26086"/>
          <a:stretch/>
        </p:blipFill>
        <p:spPr>
          <a:xfrm>
            <a:off x="-381000" y="-74645"/>
            <a:ext cx="12573000" cy="6941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8074" y="5404062"/>
            <a:ext cx="7385539" cy="669671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lvl="0" algn="ctr">
              <a:lnSpc>
                <a:spcPts val="4000"/>
              </a:lnSpc>
            </a:pPr>
            <a:r>
              <a:rPr lang="en-US" sz="66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Our Programs</a:t>
            </a:r>
            <a:endParaRPr lang="en-US" sz="33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98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58910-04FE-F041-B23E-E6D77357CD21}"/>
              </a:ext>
            </a:extLst>
          </p:cNvPr>
          <p:cNvSpPr/>
          <p:nvPr/>
        </p:nvSpPr>
        <p:spPr>
          <a:xfrm flipV="1">
            <a:off x="0" y="0"/>
            <a:ext cx="12192000" cy="1190445"/>
          </a:xfrm>
          <a:prstGeom prst="rect">
            <a:avLst/>
          </a:prstGeom>
          <a:solidFill>
            <a:srgbClr val="2D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8BC29EA-25D2-CA4E-A2EA-DCEDFBC5AC68}"/>
              </a:ext>
            </a:extLst>
          </p:cNvPr>
          <p:cNvSpPr txBox="1">
            <a:spLocks/>
          </p:cNvSpPr>
          <p:nvPr/>
        </p:nvSpPr>
        <p:spPr>
          <a:xfrm>
            <a:off x="155893" y="349596"/>
            <a:ext cx="9149184" cy="840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400" b="1" i="0" kern="1200">
                <a:solidFill>
                  <a:srgbClr val="4859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Rotary Peace Centers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02" y="1540041"/>
            <a:ext cx="10300996" cy="517627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485" y="6007615"/>
            <a:ext cx="4419600" cy="8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0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2D5596"/>
            </a:gs>
            <a:gs pos="5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78292" y="0"/>
            <a:ext cx="5424470" cy="6858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50000"/>
              </a:lnSpc>
              <a:buSzPct val="115000"/>
            </a:pPr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Master’s program: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Those near the start of their careers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50</a:t>
            </a: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fellows per year (10 per center)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15-24 month course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8595D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115000"/>
            </a:pPr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Certificate program: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Proven peace and development leaders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80</a:t>
            </a: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fellows per year (20 per cohort) </a:t>
            </a:r>
          </a:p>
          <a:p>
            <a:pPr marL="342900" indent="-342900">
              <a:lnSpc>
                <a:spcPct val="150000"/>
              </a:lnSpc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One-year blended learning program intended for working professionals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0210" y="734414"/>
            <a:ext cx="4587611" cy="1938992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Rotary Peace Fellows are chosen annually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7" y="2975633"/>
            <a:ext cx="5187821" cy="345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1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2D559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0920" y="784932"/>
            <a:ext cx="5091464" cy="1113125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>
              <a:lnSpc>
                <a:spcPts val="4000"/>
              </a:lnSpc>
            </a:pPr>
            <a:r>
              <a:rPr lang="en-US" sz="4400" b="1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Master’s program</a:t>
            </a:r>
          </a:p>
          <a:p>
            <a:pPr lvl="0"/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Fellowship components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920" y="1989832"/>
            <a:ext cx="4942174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5143" y="248287"/>
            <a:ext cx="5507224" cy="63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935" y="2466012"/>
            <a:ext cx="1776614" cy="183346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850" y="2466012"/>
            <a:ext cx="1642040" cy="183346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125" y="2466012"/>
            <a:ext cx="1548883" cy="1833460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242" y="4621110"/>
            <a:ext cx="1548882" cy="183346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327" y="4621110"/>
            <a:ext cx="1766239" cy="183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50000">
              <a:srgbClr val="2D559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0920" y="519717"/>
            <a:ext cx="5091464" cy="1107996"/>
          </a:xfrm>
          <a:prstGeom prst="rect">
            <a:avLst/>
          </a:prstGeom>
        </p:spPr>
        <p:txBody>
          <a:bodyPr wrap="square" lIns="0" rIns="0" anchor="b">
            <a:spAutoFit/>
          </a:bodyPr>
          <a:lstStyle/>
          <a:p>
            <a:pPr lvl="0"/>
            <a:r>
              <a:rPr lang="en-US" sz="3300" dirty="0">
                <a:solidFill>
                  <a:srgbClr val="48595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Master’s degree candidates must: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920" y="1840542"/>
            <a:ext cx="4942174" cy="0"/>
          </a:xfrm>
          <a:prstGeom prst="line">
            <a:avLst/>
          </a:prstGeom>
          <a:ln w="28575">
            <a:solidFill>
              <a:srgbClr val="48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4800" y="2283596"/>
            <a:ext cx="5237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proficient in English</a:t>
            </a:r>
          </a:p>
          <a:p>
            <a:pPr lvl="0"/>
            <a:endParaRPr lang="en-US" sz="2000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bachelor’s degree </a:t>
            </a:r>
          </a:p>
          <a:p>
            <a:pPr lvl="0"/>
            <a:endParaRPr lang="en-US" sz="2000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strong and proven commitment to cross-cultural understanding and peace</a:t>
            </a:r>
          </a:p>
          <a:p>
            <a:pPr lvl="0"/>
            <a:endParaRPr lang="en-US" sz="2000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leadership skills </a:t>
            </a:r>
          </a:p>
          <a:p>
            <a:pPr lvl="0"/>
            <a:endParaRPr lang="en-US" sz="2000" dirty="0">
              <a:solidFill>
                <a:srgbClr val="4859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859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at least three years of full-time experience in peace or development work (five years for the Duke program)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286" y="317241"/>
            <a:ext cx="5395963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35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otary Palette">
      <a:dk1>
        <a:srgbClr val="01B4E7"/>
      </a:dk1>
      <a:lt1>
        <a:srgbClr val="FFFFFF"/>
      </a:lt1>
      <a:dk2>
        <a:srgbClr val="01B4E7"/>
      </a:dk2>
      <a:lt2>
        <a:srgbClr val="FFFFFF"/>
      </a:lt2>
      <a:accent1>
        <a:srgbClr val="F7A81B"/>
      </a:accent1>
      <a:accent2>
        <a:srgbClr val="D91B5C"/>
      </a:accent2>
      <a:accent3>
        <a:srgbClr val="009999"/>
      </a:accent3>
      <a:accent4>
        <a:srgbClr val="872175"/>
      </a:accent4>
      <a:accent5>
        <a:srgbClr val="FF7600"/>
      </a:accent5>
      <a:accent6>
        <a:srgbClr val="005DAA"/>
      </a:accent6>
      <a:hlink>
        <a:srgbClr val="17458F"/>
      </a:hlink>
      <a:folHlink>
        <a:srgbClr val="C9DEE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041018965C148B8386E7CAFFFD3D7" ma:contentTypeVersion="12" ma:contentTypeDescription="Create a new document." ma:contentTypeScope="" ma:versionID="b2e6acf7db87b3f53ad2d6494d367027">
  <xsd:schema xmlns:xsd="http://www.w3.org/2001/XMLSchema" xmlns:xs="http://www.w3.org/2001/XMLSchema" xmlns:p="http://schemas.microsoft.com/office/2006/metadata/properties" xmlns:ns2="41d4868e-e7c5-4a0f-bea8-40f63a832f74" xmlns:ns3="069370df-1b75-469d-a9d4-424b0b9f5a67" targetNamespace="http://schemas.microsoft.com/office/2006/metadata/properties" ma:root="true" ma:fieldsID="b0598f71a625b914348dec8ca29e0d91" ns2:_="" ns3:_="">
    <xsd:import namespace="41d4868e-e7c5-4a0f-bea8-40f63a832f74"/>
    <xsd:import namespace="069370df-1b75-469d-a9d4-424b0b9f5a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4868e-e7c5-4a0f-bea8-40f63a832f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370df-1b75-469d-a9d4-424b0b9f5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3B2602-251D-43AC-BA87-8AC0BBC682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84E964-7097-412D-8EFF-E0318614CE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d4868e-e7c5-4a0f-bea8-40f63a832f74"/>
    <ds:schemaRef ds:uri="069370df-1b75-469d-a9d4-424b0b9f5a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E338B2-120F-4B07-96F9-4BE3D65B8E2C}">
  <ds:schemaRefs>
    <ds:schemaRef ds:uri="http://schemas.microsoft.com/office/infopath/2007/PartnerControls"/>
    <ds:schemaRef ds:uri="1f097dfa-9cbd-4f84-9850-6e7cae909781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31cc3d0e-5959-4987-9d20-de23da659f5c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55278</TotalTime>
  <Words>2002</Words>
  <Application>Microsoft Office PowerPoint</Application>
  <PresentationFormat>Widescreen</PresentationFormat>
  <Paragraphs>224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Corbel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Brown</dc:creator>
  <cp:lastModifiedBy>Travis White</cp:lastModifiedBy>
  <cp:revision>205</cp:revision>
  <cp:lastPrinted>2017-11-30T20:29:21Z</cp:lastPrinted>
  <dcterms:created xsi:type="dcterms:W3CDTF">2017-11-08T19:31:04Z</dcterms:created>
  <dcterms:modified xsi:type="dcterms:W3CDTF">2020-12-29T17:34:37Z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0x0101001C0041018965C148B8386E7CAFFFD3D7</vt:lpwstr>
  </property>
</Properties>
</file>