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 id="2147483726" r:id="rId7"/>
    <p:sldMasterId id="2147483739" r:id="rId8"/>
  </p:sldMasterIdLst>
  <p:notesMasterIdLst>
    <p:notesMasterId r:id="rId32"/>
  </p:notesMasterIdLst>
  <p:handoutMasterIdLst>
    <p:handoutMasterId r:id="rId33"/>
  </p:handoutMasterIdLst>
  <p:sldIdLst>
    <p:sldId id="290"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0471" autoAdjust="0"/>
  </p:normalViewPr>
  <p:slideViewPr>
    <p:cSldViewPr>
      <p:cViewPr varScale="1">
        <p:scale>
          <a:sx n="98" d="100"/>
          <a:sy n="98" d="100"/>
        </p:scale>
        <p:origin x="1406" y="77"/>
      </p:cViewPr>
      <p:guideLst>
        <p:guide orient="horz" pos="162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5C54F9-7EBD-4190-83EC-27CA6402BE92}" type="datetimeFigureOut">
              <a:rPr lang="en-US" smtClean="0"/>
              <a:t>8/22/2020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33CE6B-2FB3-4BB2-8804-30BF517910FF}" type="slidenum">
              <a:rPr lang="en-US" smtClean="0"/>
              <a:t>‹#›</a:t>
            </a:fld>
            <a:endParaRPr lang="en-US"/>
          </a:p>
        </p:txBody>
      </p:sp>
    </p:spTree>
    <p:extLst>
      <p:ext uri="{BB962C8B-B14F-4D97-AF65-F5344CB8AC3E}">
        <p14:creationId xmlns:p14="http://schemas.microsoft.com/office/powerpoint/2010/main" val="828552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2" name="PlaceHolder 1"/>
          <p:cNvSpPr>
            <a:spLocks noGrp="1" noRot="1" noChangeAspect="1"/>
          </p:cNvSpPr>
          <p:nvPr>
            <p:ph type="sldImg"/>
          </p:nvPr>
        </p:nvSpPr>
        <p:spPr>
          <a:xfrm>
            <a:off x="533520" y="764280"/>
            <a:ext cx="6704640" cy="3771360"/>
          </a:xfrm>
          <a:prstGeom prst="rect">
            <a:avLst/>
          </a:prstGeom>
        </p:spPr>
        <p:txBody>
          <a:bodyPr lIns="0" tIns="0" rIns="0" bIns="0" anchor="ctr">
            <a:noAutofit/>
          </a:bodyPr>
          <a:lstStyle/>
          <a:p>
            <a:pPr algn="ctr"/>
            <a:r>
              <a:rPr lang="en-US" sz="4400" b="0" strike="noStrike" spc="-1">
                <a:latin typeface="Arial"/>
              </a:rPr>
              <a:t>Click to move the slide</a:t>
            </a:r>
          </a:p>
        </p:txBody>
      </p:sp>
      <p:sp>
        <p:nvSpPr>
          <p:cNvPr id="383" name="PlaceHolder 2"/>
          <p:cNvSpPr>
            <a:spLocks noGrp="1"/>
          </p:cNvSpPr>
          <p:nvPr>
            <p:ph type="body"/>
          </p:nvPr>
        </p:nvSpPr>
        <p:spPr>
          <a:xfrm>
            <a:off x="777240" y="4777560"/>
            <a:ext cx="6217560" cy="4525920"/>
          </a:xfrm>
          <a:prstGeom prst="rect">
            <a:avLst/>
          </a:prstGeom>
        </p:spPr>
        <p:txBody>
          <a:bodyPr lIns="0" tIns="0" rIns="0" bIns="0">
            <a:noAutofit/>
          </a:bodyPr>
          <a:lstStyle/>
          <a:p>
            <a:r>
              <a:rPr lang="en-US" sz="2000" b="0" strike="noStrike" spc="-1">
                <a:latin typeface="Arial"/>
              </a:rPr>
              <a:t>Click to edit the notes format</a:t>
            </a:r>
          </a:p>
        </p:txBody>
      </p:sp>
      <p:sp>
        <p:nvSpPr>
          <p:cNvPr id="384" name="PlaceHolder 3"/>
          <p:cNvSpPr>
            <a:spLocks noGrp="1"/>
          </p:cNvSpPr>
          <p:nvPr>
            <p:ph type="hdr"/>
          </p:nvPr>
        </p:nvSpPr>
        <p:spPr>
          <a:xfrm>
            <a:off x="0" y="0"/>
            <a:ext cx="3372840" cy="502560"/>
          </a:xfrm>
          <a:prstGeom prst="rect">
            <a:avLst/>
          </a:prstGeom>
        </p:spPr>
        <p:txBody>
          <a:bodyPr lIns="0" tIns="0" rIns="0" bIns="0">
            <a:noAutofit/>
          </a:bodyPr>
          <a:lstStyle/>
          <a:p>
            <a:r>
              <a:rPr lang="en-US" sz="1400" b="0" strike="noStrike" spc="-1">
                <a:latin typeface="Times New Roman"/>
              </a:rPr>
              <a:t>&lt;header&gt;</a:t>
            </a:r>
          </a:p>
        </p:txBody>
      </p:sp>
      <p:sp>
        <p:nvSpPr>
          <p:cNvPr id="385" name="PlaceHolder 4"/>
          <p:cNvSpPr>
            <a:spLocks noGrp="1"/>
          </p:cNvSpPr>
          <p:nvPr>
            <p:ph type="dt"/>
          </p:nvPr>
        </p:nvSpPr>
        <p:spPr>
          <a:xfrm>
            <a:off x="4399200" y="0"/>
            <a:ext cx="3372840" cy="502560"/>
          </a:xfrm>
          <a:prstGeom prst="rect">
            <a:avLst/>
          </a:prstGeom>
        </p:spPr>
        <p:txBody>
          <a:bodyPr lIns="0" tIns="0" rIns="0" bIns="0">
            <a:noAutofit/>
          </a:bodyPr>
          <a:lstStyle/>
          <a:p>
            <a:pPr algn="r"/>
            <a:r>
              <a:rPr lang="en-US" sz="1400" b="0" strike="noStrike" spc="-1">
                <a:latin typeface="Times New Roman"/>
              </a:rPr>
              <a:t>&lt;date/time&gt;</a:t>
            </a:r>
          </a:p>
        </p:txBody>
      </p:sp>
      <p:sp>
        <p:nvSpPr>
          <p:cNvPr id="386" name="PlaceHolder 5"/>
          <p:cNvSpPr>
            <a:spLocks noGrp="1"/>
          </p:cNvSpPr>
          <p:nvPr>
            <p:ph type="ftr"/>
          </p:nvPr>
        </p:nvSpPr>
        <p:spPr>
          <a:xfrm>
            <a:off x="0" y="9555480"/>
            <a:ext cx="3372840" cy="502560"/>
          </a:xfrm>
          <a:prstGeom prst="rect">
            <a:avLst/>
          </a:prstGeom>
        </p:spPr>
        <p:txBody>
          <a:bodyPr lIns="0" tIns="0" rIns="0" bIns="0" anchor="b">
            <a:noAutofit/>
          </a:bodyPr>
          <a:lstStyle/>
          <a:p>
            <a:r>
              <a:rPr lang="en-US" sz="1400" b="0" strike="noStrike" spc="-1">
                <a:latin typeface="Times New Roman"/>
              </a:rPr>
              <a:t>&lt;footer&gt;</a:t>
            </a:r>
          </a:p>
        </p:txBody>
      </p:sp>
      <p:sp>
        <p:nvSpPr>
          <p:cNvPr id="387" name="PlaceHolder 6"/>
          <p:cNvSpPr>
            <a:spLocks noGrp="1"/>
          </p:cNvSpPr>
          <p:nvPr>
            <p:ph type="sldNum"/>
          </p:nvPr>
        </p:nvSpPr>
        <p:spPr>
          <a:xfrm>
            <a:off x="4399200" y="9555480"/>
            <a:ext cx="3372840" cy="502560"/>
          </a:xfrm>
          <a:prstGeom prst="rect">
            <a:avLst/>
          </a:prstGeom>
        </p:spPr>
        <p:txBody>
          <a:bodyPr lIns="0" tIns="0" rIns="0" bIns="0" anchor="b">
            <a:noAutofit/>
          </a:bodyPr>
          <a:lstStyle/>
          <a:p>
            <a:pPr algn="r"/>
            <a:fld id="{786F5337-9F5E-430E-8EA8-2A367E502BF7}" type="slidenum">
              <a:rPr lang="en-US" sz="1400" b="0" strike="noStrike" spc="-1">
                <a:latin typeface="Times New Roman"/>
              </a:rPr>
              <a:t>‹#›</a:t>
            </a:fld>
            <a:endParaRPr lang="en-US" sz="1400" b="0" strike="noStrike" spc="-1">
              <a:latin typeface="Times New Roman"/>
            </a:endParaRPr>
          </a:p>
        </p:txBody>
      </p:sp>
    </p:spTree>
    <p:extLst>
      <p:ext uri="{BB962C8B-B14F-4D97-AF65-F5344CB8AC3E}">
        <p14:creationId xmlns:p14="http://schemas.microsoft.com/office/powerpoint/2010/main" val="1466463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ipcc.ch/publications_and_data/ar4/wg1/en/spm.html" TargetMode="External"/><Relationship Id="rId7" Type="http://schemas.openxmlformats.org/officeDocument/2006/relationships/hyperlink" Target="http://environment.yale.edu/climate-communication/article/scientific-consensus-on-climate-change-as-a-gateway-belief/"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www.opr.ca.gov/facts/list-of-scientific-organizations.html" TargetMode="External"/><Relationship Id="rId5" Type="http://schemas.openxmlformats.org/officeDocument/2006/relationships/hyperlink" Target="https://climate.nasa.gov/scientific-consensus/" TargetMode="External"/><Relationship Id="rId4" Type="http://schemas.openxmlformats.org/officeDocument/2006/relationships/hyperlink" Target="https://citizensclimatelobby.org/laser-talks/scientific-consensus-on-climate-chang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430213" y="674688"/>
            <a:ext cx="5995987" cy="33734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34" name="Shape 234"/>
          <p:cNvSpPr txBox="1">
            <a:spLocks noGrp="1"/>
          </p:cNvSpPr>
          <p:nvPr>
            <p:ph type="body" idx="1"/>
          </p:nvPr>
        </p:nvSpPr>
        <p:spPr>
          <a:xfrm>
            <a:off x="685800" y="4344025"/>
            <a:ext cx="5486400" cy="4114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b="0" i="0" u="none" strike="noStrike" cap="none">
                <a:solidFill>
                  <a:schemeClr val="dk1"/>
                </a:solidFill>
                <a:latin typeface="Arial"/>
                <a:ea typeface="Arial"/>
                <a:cs typeface="Arial"/>
                <a:sym typeface="Arial"/>
              </a:rPr>
              <a:t>MISSION: Drive the CCL call-to-action - Advocate CFD to your elected officials. </a:t>
            </a: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endParaRPr sz="12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 sz="1200" b="0" i="0" u="none" strike="noStrike" cap="none">
                <a:solidFill>
                  <a:schemeClr val="dk1"/>
                </a:solidFill>
                <a:latin typeface="Arial"/>
                <a:ea typeface="Arial"/>
                <a:cs typeface="Arial"/>
                <a:sym typeface="Arial"/>
              </a:rPr>
              <a:t>Through your presentation, your audience should come to their own realization that </a:t>
            </a: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 sz="1200" b="0" i="0" u="none" strike="noStrike" cap="none">
                <a:solidFill>
                  <a:schemeClr val="dk1"/>
                </a:solidFill>
                <a:latin typeface="Arial"/>
                <a:ea typeface="Arial"/>
                <a:cs typeface="Arial"/>
                <a:sym typeface="Arial"/>
              </a:rPr>
              <a:t>advocating CFD and working with CCL is the MOST EFFECTIVE way they can help. </a:t>
            </a: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r>
              <a:rPr lang="en" sz="1200" b="0" i="0" u="none" strike="noStrike" cap="none">
                <a:solidFill>
                  <a:schemeClr val="dk1"/>
                </a:solidFill>
                <a:latin typeface="Arial"/>
                <a:ea typeface="Arial"/>
                <a:cs typeface="Arial"/>
                <a:sym typeface="Arial"/>
              </a:rPr>
              <a:t>(for a shorter presentation, delete the (1) slides with just one question, and (2) all REMI slides except for summary )</a:t>
            </a:r>
            <a:endParaRPr sz="11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r>
              <a:rPr lang="en" sz="1200" b="0" i="0" u="none" strike="noStrike" cap="none">
                <a:solidFill>
                  <a:schemeClr val="dk1"/>
                </a:solidFill>
                <a:latin typeface="Arial"/>
                <a:ea typeface="Arial"/>
                <a:cs typeface="Arial"/>
                <a:sym typeface="Arial"/>
              </a:rPr>
              <a:t>(for conservatives, don’t show the first 2 videos)</a:t>
            </a:r>
            <a:endParaRPr sz="11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r>
              <a:rPr lang="en" sz="1200" b="0" i="0" u="none" strike="noStrike" cap="none">
                <a:solidFill>
                  <a:schemeClr val="dk1"/>
                </a:solidFill>
                <a:latin typeface="Arial"/>
                <a:ea typeface="Arial"/>
                <a:cs typeface="Arial"/>
                <a:sym typeface="Arial"/>
              </a:rPr>
              <a:t>Introduce yourself and tell your story (how is global warming impacting you and what made you a climate activist). </a:t>
            </a:r>
            <a:endParaRPr sz="11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r>
              <a:rPr lang="en" sz="1200" b="0" i="0" u="none" strike="noStrike" cap="none">
                <a:solidFill>
                  <a:schemeClr val="dk1"/>
                </a:solidFill>
                <a:latin typeface="Arial"/>
                <a:ea typeface="Arial"/>
                <a:cs typeface="Arial"/>
                <a:sym typeface="Arial"/>
              </a:rPr>
              <a:t>Tell the audience the outline of your presentation</a:t>
            </a:r>
            <a:endParaRPr sz="1100" b="0" i="0" u="none" strike="noStrike" cap="none">
              <a:solidFill>
                <a:schemeClr val="dk1"/>
              </a:solidFill>
              <a:latin typeface="Arial"/>
              <a:ea typeface="Arial"/>
              <a:cs typeface="Arial"/>
              <a:sym typeface="Arial"/>
            </a:endParaRPr>
          </a:p>
          <a:p>
            <a:pPr marL="457200" marR="0" lvl="0" indent="-304800" algn="l" rtl="0">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Brief review of global warming facts.</a:t>
            </a:r>
            <a:endParaRPr sz="1100" b="0" i="0" u="none" strike="noStrike" cap="none">
              <a:solidFill>
                <a:schemeClr val="dk1"/>
              </a:solidFill>
              <a:latin typeface="Arial"/>
              <a:ea typeface="Arial"/>
              <a:cs typeface="Arial"/>
              <a:sym typeface="Arial"/>
            </a:endParaRPr>
          </a:p>
          <a:p>
            <a:pPr marL="457200" marR="0" lvl="0" indent="-304800" algn="l" rtl="0">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Carbon fee and dividend, how it works, and why it’s the best solution</a:t>
            </a:r>
            <a:endParaRPr sz="1100" b="0" i="0" u="none" strike="noStrike" cap="none">
              <a:solidFill>
                <a:schemeClr val="dk1"/>
              </a:solidFill>
              <a:latin typeface="Arial"/>
              <a:ea typeface="Arial"/>
              <a:cs typeface="Arial"/>
              <a:sym typeface="Arial"/>
            </a:endParaRPr>
          </a:p>
          <a:p>
            <a:pPr marL="457200" marR="0" lvl="0" indent="-304800" algn="l" rtl="0">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The REMI Report - How CFD would impact jobs, economy, household income, lives saved, and emissions</a:t>
            </a:r>
            <a:endParaRPr sz="1100" b="0" i="0" u="none" strike="noStrike" cap="none">
              <a:solidFill>
                <a:schemeClr val="dk1"/>
              </a:solidFill>
              <a:latin typeface="Arial"/>
              <a:ea typeface="Arial"/>
              <a:cs typeface="Arial"/>
              <a:sym typeface="Arial"/>
            </a:endParaRPr>
          </a:p>
          <a:p>
            <a:pPr marL="457200" marR="0" lvl="0" indent="-304800" algn="l" rtl="0">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Citizens climate lobby’s singular mission is to pass CFD in Congress - it will succeed</a:t>
            </a:r>
            <a:endParaRPr sz="11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r>
              <a:rPr lang="en" sz="1200" b="0" i="0" u="none" strike="noStrike" cap="none">
                <a:solidFill>
                  <a:schemeClr val="dk1"/>
                </a:solidFill>
                <a:latin typeface="Arial"/>
                <a:ea typeface="Arial"/>
                <a:cs typeface="Arial"/>
                <a:sym typeface="Arial"/>
              </a:rPr>
              <a:t>I’ll show some videos to re inforce these points</a:t>
            </a:r>
            <a:endParaRPr sz="11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r>
              <a:rPr lang="en" sz="1200" b="0" i="0" u="none" strike="noStrike" cap="none">
                <a:solidFill>
                  <a:schemeClr val="dk1"/>
                </a:solidFill>
                <a:latin typeface="Arial"/>
                <a:ea typeface="Arial"/>
                <a:cs typeface="Arial"/>
                <a:sym typeface="Arial"/>
              </a:rPr>
              <a:t>&lt;your name here&gt; suggests that the audience members could also give this talk if they were to join CCL Presenters.  CCL has an active Speakers Bureau. </a:t>
            </a:r>
            <a:endParaRPr sz="11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r>
              <a:rPr lang="en" sz="1200" b="0" i="0" u="none" strike="noStrike" cap="none">
                <a:solidFill>
                  <a:schemeClr val="dk1"/>
                </a:solidFill>
                <a:latin typeface="Arial"/>
                <a:ea typeface="Arial"/>
                <a:cs typeface="Arial"/>
                <a:sym typeface="Arial"/>
              </a:rPr>
              <a:t>&lt;more info&gt;</a:t>
            </a:r>
            <a:endParaRPr sz="1100" b="0" i="0" u="none" strike="noStrike" cap="none">
              <a:solidFill>
                <a:schemeClr val="dk1"/>
              </a:solidFill>
              <a:latin typeface="Arial"/>
              <a:ea typeface="Arial"/>
              <a:cs typeface="Arial"/>
              <a:sym typeface="Arial"/>
            </a:endParaRPr>
          </a:p>
          <a:p>
            <a:pPr marL="457200" marR="0" lvl="0" indent="-304800" algn="l" rtl="0">
              <a:spcBef>
                <a:spcPts val="0"/>
              </a:spcBef>
              <a:spcAft>
                <a:spcPts val="0"/>
              </a:spcAft>
              <a:buClr>
                <a:schemeClr val="dk1"/>
              </a:buClr>
              <a:buSzPts val="1200"/>
              <a:buFont typeface="Arial"/>
              <a:buAutoNum type="arabicPeriod"/>
            </a:pPr>
            <a:r>
              <a:rPr lang="en" sz="1200" b="0" i="0" u="none" strike="noStrike" cap="none">
                <a:solidFill>
                  <a:schemeClr val="dk1"/>
                </a:solidFill>
                <a:latin typeface="Arial"/>
                <a:ea typeface="Arial"/>
                <a:cs typeface="Arial"/>
                <a:sym typeface="Arial"/>
              </a:rPr>
              <a:t>Use storytelling. This is how humans have always connected to one another.  Tell your story to connect to your audiences’ values.  For more info, read up on Jonah Sachs. </a:t>
            </a:r>
            <a:endParaRPr sz="1100" b="0" i="0" u="none" strike="noStrike" cap="none">
              <a:solidFill>
                <a:schemeClr val="dk1"/>
              </a:solidFill>
              <a:latin typeface="Arial"/>
              <a:ea typeface="Arial"/>
              <a:cs typeface="Arial"/>
              <a:sym typeface="Arial"/>
            </a:endParaRPr>
          </a:p>
          <a:p>
            <a:pPr marL="457200" marR="0" lvl="0" indent="-304800" algn="l" rtl="0">
              <a:spcBef>
                <a:spcPts val="0"/>
              </a:spcBef>
              <a:spcAft>
                <a:spcPts val="0"/>
              </a:spcAft>
              <a:buClr>
                <a:schemeClr val="dk1"/>
              </a:buClr>
              <a:buSzPts val="1200"/>
              <a:buFont typeface="Arial"/>
              <a:buAutoNum type="arabicPeriod"/>
            </a:pPr>
            <a:r>
              <a:rPr lang="en" sz="1200" b="0" i="0" u="none" strike="noStrike" cap="none">
                <a:solidFill>
                  <a:schemeClr val="dk1"/>
                </a:solidFill>
                <a:latin typeface="Arial"/>
                <a:ea typeface="Arial"/>
                <a:cs typeface="Arial"/>
                <a:sym typeface="Arial"/>
              </a:rPr>
              <a:t>Katharine Hayhoe tells us to not use the word “Science”. Use the word, “Facts”.  A fact is defined as: a thing that is indisputable</a:t>
            </a:r>
            <a:endParaRPr sz="1100" b="0" i="0" u="none" strike="noStrike" cap="none">
              <a:solidFill>
                <a:schemeClr val="dk1"/>
              </a:solidFill>
              <a:latin typeface="Arial"/>
              <a:ea typeface="Arial"/>
              <a:cs typeface="Arial"/>
              <a:sym typeface="Arial"/>
            </a:endParaRPr>
          </a:p>
          <a:p>
            <a:pPr marL="457200" marR="0" lvl="0" indent="-304800" algn="l" rtl="0">
              <a:spcBef>
                <a:spcPts val="0"/>
              </a:spcBef>
              <a:spcAft>
                <a:spcPts val="0"/>
              </a:spcAft>
              <a:buClr>
                <a:schemeClr val="dk1"/>
              </a:buClr>
              <a:buSzPts val="1200"/>
              <a:buFont typeface="Arial"/>
              <a:buAutoNum type="arabicPeriod"/>
            </a:pPr>
            <a:r>
              <a:rPr lang="en" sz="1200" b="0" i="0" u="none" strike="noStrike" cap="none">
                <a:solidFill>
                  <a:schemeClr val="dk1"/>
                </a:solidFill>
                <a:latin typeface="Arial"/>
                <a:ea typeface="Arial"/>
                <a:cs typeface="Arial"/>
                <a:sym typeface="Arial"/>
              </a:rPr>
              <a:t>If you are talking to a Rotary club, frame your talk in the context of the Rotary’s “four way test”. </a:t>
            </a:r>
            <a:endParaRPr sz="1100" b="0" i="0" u="none" strike="noStrike" cap="none">
              <a:solidFill>
                <a:schemeClr val="dk1"/>
              </a:solidFill>
              <a:latin typeface="Arial"/>
              <a:ea typeface="Arial"/>
              <a:cs typeface="Arial"/>
              <a:sym typeface="Arial"/>
            </a:endParaRPr>
          </a:p>
          <a:p>
            <a:pPr marL="457200" marR="0" lvl="0" indent="-304800" algn="l" rtl="0">
              <a:spcBef>
                <a:spcPts val="0"/>
              </a:spcBef>
              <a:spcAft>
                <a:spcPts val="0"/>
              </a:spcAft>
              <a:buClr>
                <a:schemeClr val="dk1"/>
              </a:buClr>
              <a:buSzPts val="1200"/>
              <a:buFont typeface="Arial"/>
              <a:buAutoNum type="arabicPeriod"/>
            </a:pPr>
            <a:r>
              <a:rPr lang="en" sz="1200" b="0" i="0" u="none" strike="noStrike" cap="none">
                <a:solidFill>
                  <a:schemeClr val="dk1"/>
                </a:solidFill>
                <a:latin typeface="Arial"/>
                <a:ea typeface="Arial"/>
                <a:cs typeface="Arial"/>
                <a:sym typeface="Arial"/>
              </a:rPr>
              <a:t>Economists worldwide agree that CFD is the fastest, cheapest, simplest, fairest, most transparent, and by far most effective solution.</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360"/>
              </a:spcBef>
              <a:spcAft>
                <a:spcPts val="0"/>
              </a:spcAft>
              <a:buClr>
                <a:schemeClr val="dk1"/>
              </a:buClr>
              <a:buSzPts val="1400"/>
              <a:buFont typeface="Source Sans Pro"/>
              <a:buNone/>
            </a:pPr>
            <a:endParaRPr sz="1200" b="0" i="0" u="none" strike="noStrike" cap="none">
              <a:solidFill>
                <a:schemeClr val="dk1"/>
              </a:solidFill>
              <a:latin typeface="Source Sans Pro"/>
              <a:ea typeface="Source Sans Pro"/>
              <a:cs typeface="Source Sans Pro"/>
              <a:sym typeface="Source Sans Pro"/>
            </a:endParaRPr>
          </a:p>
        </p:txBody>
      </p:sp>
      <p:sp>
        <p:nvSpPr>
          <p:cNvPr id="235" name="Shape 235"/>
          <p:cNvSpPr txBox="1">
            <a:spLocks noGrp="1"/>
          </p:cNvSpPr>
          <p:nvPr>
            <p:ph type="sldNum" idx="12"/>
          </p:nvPr>
        </p:nvSpPr>
        <p:spPr>
          <a:xfrm>
            <a:off x="3884612" y="8684926"/>
            <a:ext cx="2971800" cy="4575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fld id="{786F5337-9F5E-430E-8EA8-2A367E502BF7}" type="slidenum">
              <a:rPr lang="en-US" sz="1400" b="0" strike="noStrike" spc="-1" smtClean="0">
                <a:latin typeface="Times New Roman"/>
              </a:rPr>
              <a:t>10</a:t>
            </a:fld>
            <a:endParaRPr lang="en-US" sz="1400" b="0" strike="noStrike" spc="-1">
              <a:latin typeface="Times New Roman"/>
            </a:endParaRPr>
          </a:p>
        </p:txBody>
      </p:sp>
    </p:spTree>
    <p:extLst>
      <p:ext uri="{BB962C8B-B14F-4D97-AF65-F5344CB8AC3E}">
        <p14:creationId xmlns:p14="http://schemas.microsoft.com/office/powerpoint/2010/main" val="1219772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Segue: There is a way to address this: </a:t>
            </a:r>
          </a:p>
          <a:p>
            <a:pPr marL="228600" indent="-228600">
              <a:buAutoNum type="arabicPeriod"/>
            </a:pPr>
            <a:r>
              <a:rPr lang="en-US" dirty="0"/>
              <a:t>Technology to provide carbon free power</a:t>
            </a:r>
          </a:p>
          <a:p>
            <a:pPr marL="228600" indent="-228600">
              <a:buAutoNum type="arabicPeriod"/>
            </a:pPr>
            <a:r>
              <a:rPr lang="en-US" dirty="0"/>
              <a:t>Means</a:t>
            </a:r>
            <a:r>
              <a:rPr lang="en-US" baseline="0" dirty="0"/>
              <a:t> to reduce our current dependence on fossil fuels.</a:t>
            </a:r>
            <a:endParaRPr lang="en-US" dirty="0"/>
          </a:p>
        </p:txBody>
      </p:sp>
      <p:sp>
        <p:nvSpPr>
          <p:cNvPr id="4" name="Slide Number Placeholder 3"/>
          <p:cNvSpPr>
            <a:spLocks noGrp="1"/>
          </p:cNvSpPr>
          <p:nvPr>
            <p:ph type="sldNum" idx="10"/>
          </p:nvPr>
        </p:nvSpPr>
        <p:spPr/>
        <p:txBody>
          <a:bodyPr/>
          <a:lstStyle/>
          <a:p>
            <a:pPr algn="r"/>
            <a:fld id="{786F5337-9F5E-430E-8EA8-2A367E502BF7}" type="slidenum">
              <a:rPr lang="en-US" sz="1400" b="0" strike="noStrike" spc="-1" smtClean="0">
                <a:latin typeface="Times New Roman"/>
              </a:rPr>
              <a:t>11</a:t>
            </a:fld>
            <a:endParaRPr lang="en-US" sz="1400" b="0" strike="noStrike" spc="-1">
              <a:latin typeface="Times New Roman"/>
            </a:endParaRPr>
          </a:p>
        </p:txBody>
      </p:sp>
    </p:spTree>
    <p:extLst>
      <p:ext uri="{BB962C8B-B14F-4D97-AF65-F5344CB8AC3E}">
        <p14:creationId xmlns:p14="http://schemas.microsoft.com/office/powerpoint/2010/main" val="1052466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our legislative options to address our dependence on carbon fuels?</a:t>
            </a:r>
          </a:p>
        </p:txBody>
      </p:sp>
      <p:sp>
        <p:nvSpPr>
          <p:cNvPr id="4" name="Slide Number Placeholder 3"/>
          <p:cNvSpPr>
            <a:spLocks noGrp="1"/>
          </p:cNvSpPr>
          <p:nvPr>
            <p:ph type="sldNum" idx="10"/>
          </p:nvPr>
        </p:nvSpPr>
        <p:spPr/>
        <p:txBody>
          <a:bodyPr/>
          <a:lstStyle/>
          <a:p>
            <a:pPr algn="r"/>
            <a:fld id="{786F5337-9F5E-430E-8EA8-2A367E502BF7}" type="slidenum">
              <a:rPr lang="en-US" sz="1400" b="0" strike="noStrike" spc="-1" smtClean="0">
                <a:latin typeface="Times New Roman"/>
              </a:rPr>
              <a:t>12</a:t>
            </a:fld>
            <a:endParaRPr lang="en-US" sz="1400" b="0" strike="noStrike" spc="-1">
              <a:latin typeface="Times New Roman"/>
            </a:endParaRPr>
          </a:p>
        </p:txBody>
      </p:sp>
    </p:spTree>
    <p:extLst>
      <p:ext uri="{BB962C8B-B14F-4D97-AF65-F5344CB8AC3E}">
        <p14:creationId xmlns:p14="http://schemas.microsoft.com/office/powerpoint/2010/main" val="2216958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PlaceHolder 1"/>
          <p:cNvSpPr>
            <a:spLocks noGrp="1" noRot="1" noChangeAspect="1"/>
          </p:cNvSpPr>
          <p:nvPr>
            <p:ph type="sldImg"/>
          </p:nvPr>
        </p:nvSpPr>
        <p:spPr>
          <a:xfrm>
            <a:off x="381000" y="685800"/>
            <a:ext cx="6094413" cy="3429000"/>
          </a:xfrm>
          <a:prstGeom prst="rect">
            <a:avLst/>
          </a:prstGeom>
        </p:spPr>
      </p:sp>
      <p:sp>
        <p:nvSpPr>
          <p:cNvPr id="565" name="PlaceHolder 2"/>
          <p:cNvSpPr>
            <a:spLocks noGrp="1"/>
          </p:cNvSpPr>
          <p:nvPr>
            <p:ph type="body"/>
          </p:nvPr>
        </p:nvSpPr>
        <p:spPr>
          <a:xfrm>
            <a:off x="685800" y="4343400"/>
            <a:ext cx="5485680" cy="4114080"/>
          </a:xfrm>
          <a:prstGeom prst="rect">
            <a:avLst/>
          </a:prstGeom>
        </p:spPr>
        <p:txBody>
          <a:bodyPr lIns="0" tIns="91440" rIns="0" bIns="91440">
            <a:noAutofit/>
          </a:bodyPr>
          <a:lstStyle/>
          <a:p>
            <a:pPr marL="152280" indent="-216000">
              <a:lnSpc>
                <a:spcPct val="100000"/>
              </a:lnSpc>
              <a:spcBef>
                <a:spcPts val="601"/>
              </a:spcBef>
            </a:pPr>
            <a:r>
              <a:rPr lang="en-US" sz="1100" b="0" strike="noStrike" spc="-1" dirty="0">
                <a:solidFill>
                  <a:srgbClr val="000000"/>
                </a:solidFill>
                <a:latin typeface="Source Sans Pro"/>
                <a:ea typeface="Source Sans Pro"/>
              </a:rPr>
              <a:t>I have a handout for the Economists Statement right from the CLC web page: https://www.clcouncil.org/economists-statement/</a:t>
            </a:r>
            <a:endParaRPr lang="en-US" sz="1100" b="0" strike="noStrike" spc="-1" dirty="0">
              <a:latin typeface="Arial"/>
            </a:endParaRPr>
          </a:p>
          <a:p>
            <a:pPr marL="152280" indent="-216000">
              <a:lnSpc>
                <a:spcPct val="100000"/>
              </a:lnSpc>
              <a:spcBef>
                <a:spcPts val="601"/>
              </a:spcBef>
            </a:pPr>
            <a:r>
              <a:rPr lang="en-US" sz="1100" b="0" strike="noStrike" spc="-1" dirty="0">
                <a:solidFill>
                  <a:srgbClr val="000000"/>
                </a:solidFill>
                <a:latin typeface="Source Sans Pro"/>
                <a:ea typeface="Source Sans Pro"/>
              </a:rPr>
              <a:t>I stress that this includes Chairs of PRESIDENTS Council of </a:t>
            </a:r>
            <a:r>
              <a:rPr lang="en-US" sz="1100" b="0" strike="noStrike" spc="-1" dirty="0" err="1">
                <a:solidFill>
                  <a:srgbClr val="000000"/>
                </a:solidFill>
                <a:latin typeface="Source Sans Pro"/>
                <a:ea typeface="Source Sans Pro"/>
              </a:rPr>
              <a:t>Economi</a:t>
            </a:r>
            <a:r>
              <a:rPr lang="en-US" sz="1100" b="0" strike="noStrike" spc="-1" dirty="0">
                <a:solidFill>
                  <a:srgbClr val="000000"/>
                </a:solidFill>
                <a:latin typeface="Source Sans Pro"/>
                <a:ea typeface="Source Sans Pro"/>
              </a:rPr>
              <a:t> Advisers from Presidents Obama and Clinton, but also from Presidents Ford, Reagan, George HW Bush and George W Bush.  This is a broad cross-section of economists.</a:t>
            </a:r>
            <a:endParaRPr lang="en-US" sz="1100" b="0" strike="noStrike" spc="-1" dirty="0">
              <a:latin typeface="Arial"/>
            </a:endParaRPr>
          </a:p>
          <a:p>
            <a:pPr marL="152280" indent="-216000">
              <a:lnSpc>
                <a:spcPct val="100000"/>
              </a:lnSpc>
              <a:spcBef>
                <a:spcPts val="601"/>
              </a:spcBef>
            </a:pPr>
            <a:r>
              <a:rPr lang="en-US" sz="1100" b="0" strike="noStrike" spc="-1" dirty="0">
                <a:solidFill>
                  <a:srgbClr val="000000"/>
                </a:solidFill>
                <a:latin typeface="Source Sans Pro"/>
                <a:ea typeface="Source Sans Pro"/>
              </a:rPr>
              <a:t>I start by setting up the Economists statement in the WSJ – and describing it over the next few slides – instead of starting with our bill.</a:t>
            </a:r>
            <a:endParaRPr lang="en-US" sz="1100" b="0" strike="noStrike" spc="-1" dirty="0">
              <a:latin typeface="Arial"/>
            </a:endParaRPr>
          </a:p>
          <a:p>
            <a:pPr marL="152280" indent="-216000">
              <a:lnSpc>
                <a:spcPct val="100000"/>
              </a:lnSpc>
              <a:spcBef>
                <a:spcPts val="601"/>
              </a:spcBef>
            </a:pPr>
            <a:r>
              <a:rPr lang="en-US" sz="1100" b="0" strike="noStrike" spc="-1" dirty="0">
                <a:solidFill>
                  <a:srgbClr val="000000"/>
                </a:solidFill>
                <a:latin typeface="Source Sans Pro"/>
                <a:ea typeface="Source Sans Pro"/>
              </a:rPr>
              <a:t>https://www.wsj.com/articles/economists-statement-on-carbon-dividends-11547682910</a:t>
            </a:r>
            <a:endParaRPr lang="en-US" sz="1100" b="0" strike="noStrike" spc="-1" dirty="0">
              <a:latin typeface="Arial"/>
            </a:endParaRPr>
          </a:p>
          <a:p>
            <a:pPr marL="152280" indent="-216000">
              <a:lnSpc>
                <a:spcPct val="100000"/>
              </a:lnSpc>
              <a:spcBef>
                <a:spcPts val="601"/>
              </a:spcBef>
            </a:pPr>
            <a:r>
              <a:rPr lang="en-US" sz="1100" b="0" strike="noStrike" spc="-1" dirty="0">
                <a:solidFill>
                  <a:srgbClr val="000000"/>
                </a:solidFill>
                <a:latin typeface="Source Sans Pro"/>
                <a:ea typeface="Source Sans Pro"/>
              </a:rPr>
              <a:t>https://www.clcouncil.org/economists-statement/</a:t>
            </a:r>
            <a:endParaRPr lang="en-US" sz="1100" b="0" strike="noStrike" spc="-1" dirty="0">
              <a:latin typeface="Arial"/>
            </a:endParaRPr>
          </a:p>
        </p:txBody>
      </p:sp>
      <p:sp>
        <p:nvSpPr>
          <p:cNvPr id="566" name="CustomShape 3"/>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952D58ED-6660-421A-9A6B-B2D56745540F}" type="slidenum">
              <a:rPr lang="en-US" sz="1200" b="0" strike="noStrike" spc="-1">
                <a:solidFill>
                  <a:srgbClr val="000000"/>
                </a:solidFill>
                <a:latin typeface="Calibri"/>
                <a:ea typeface="Calibri"/>
              </a:rPr>
              <a:t>13</a:t>
            </a:fld>
            <a:endParaRPr lang="en-US" sz="1200" b="0" strike="noStrike" spc="-1">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PlaceHolder 1"/>
          <p:cNvSpPr>
            <a:spLocks noGrp="1" noRot="1" noChangeAspect="1"/>
          </p:cNvSpPr>
          <p:nvPr>
            <p:ph type="sldImg"/>
          </p:nvPr>
        </p:nvSpPr>
        <p:spPr>
          <a:xfrm>
            <a:off x="430213" y="674688"/>
            <a:ext cx="5995987" cy="3373437"/>
          </a:xfrm>
          <a:prstGeom prst="rect">
            <a:avLst/>
          </a:prstGeom>
        </p:spPr>
      </p:sp>
      <p:sp>
        <p:nvSpPr>
          <p:cNvPr id="568" name="PlaceHolder 2"/>
          <p:cNvSpPr>
            <a:spLocks noGrp="1"/>
          </p:cNvSpPr>
          <p:nvPr>
            <p:ph type="body"/>
          </p:nvPr>
        </p:nvSpPr>
        <p:spPr>
          <a:xfrm>
            <a:off x="685800" y="4344120"/>
            <a:ext cx="5485680" cy="4113720"/>
          </a:xfrm>
          <a:prstGeom prst="rect">
            <a:avLst/>
          </a:prstGeom>
        </p:spPr>
        <p:txBody>
          <a:bodyPr lIns="90720" tIns="90720" rIns="90720" bIns="90720">
            <a:noAutofit/>
          </a:bodyPr>
          <a:lstStyle/>
          <a:p>
            <a:pPr marL="216000" indent="-216000">
              <a:lnSpc>
                <a:spcPct val="100000"/>
              </a:lnSpc>
              <a:spcBef>
                <a:spcPts val="595"/>
              </a:spcBef>
            </a:pPr>
            <a:r>
              <a:rPr lang="en-US" sz="1100" b="0" strike="noStrike" spc="-1" dirty="0">
                <a:solidFill>
                  <a:srgbClr val="000000"/>
                </a:solidFill>
                <a:latin typeface="Source Sans Pro"/>
                <a:ea typeface="Source Sans Pro"/>
              </a:rPr>
              <a:t>Fortunately, there is now a bipartisan bill before Congress that is based on exactly this strategy.</a:t>
            </a:r>
            <a:endParaRPr lang="en-US" sz="1100" b="0" strike="noStrike" spc="-1" dirty="0">
              <a:latin typeface="Arial"/>
            </a:endParaRPr>
          </a:p>
          <a:p>
            <a:pPr marL="452880" lvl="3" indent="-301320">
              <a:lnSpc>
                <a:spcPct val="100000"/>
              </a:lnSpc>
              <a:spcBef>
                <a:spcPts val="595"/>
              </a:spcBef>
              <a:buClr>
                <a:srgbClr val="000000"/>
              </a:buClr>
              <a:buFont typeface="Source Sans Pro"/>
              <a:buChar char="●"/>
            </a:pPr>
            <a:r>
              <a:rPr lang="en-US" sz="1100" b="0" strike="noStrike" spc="-1" dirty="0">
                <a:solidFill>
                  <a:srgbClr val="544741"/>
                </a:solidFill>
                <a:latin typeface="Source Sans Pro"/>
                <a:ea typeface="Source Sans Pro"/>
              </a:rPr>
              <a:t>The Energy Innovation &amp; Carbon Dividend Act is now before Congress. It’s the first promising piece of legislation supported by members on both sides of the aisle that has earned the full backing of CCL and all of us who are determined to change the game.</a:t>
            </a:r>
            <a:endParaRPr lang="en-US" sz="1100" b="0" strike="noStrike" spc="-1" dirty="0">
              <a:solidFill>
                <a:schemeClr val="tx1"/>
              </a:solidFill>
              <a:latin typeface="Arial"/>
              <a:ea typeface="+mn-ea"/>
            </a:endParaRPr>
          </a:p>
          <a:p>
            <a:pPr marL="452880" lvl="3" indent="-301320">
              <a:lnSpc>
                <a:spcPct val="100000"/>
              </a:lnSpc>
              <a:spcBef>
                <a:spcPts val="595"/>
              </a:spcBef>
              <a:buClr>
                <a:srgbClr val="000000"/>
              </a:buClr>
              <a:buFont typeface="Source Sans Pro"/>
              <a:buChar char="●"/>
            </a:pPr>
            <a:r>
              <a:rPr lang="en-US" sz="1100" b="0" strike="noStrike" spc="-1" dirty="0">
                <a:solidFill>
                  <a:schemeClr val="tx1"/>
                </a:solidFill>
                <a:latin typeface="Arial"/>
                <a:ea typeface="+mn-ea"/>
              </a:rPr>
              <a:t>The</a:t>
            </a:r>
            <a:r>
              <a:rPr lang="en-US" sz="1100" b="0" strike="noStrike" spc="-1" baseline="0" dirty="0">
                <a:solidFill>
                  <a:schemeClr val="tx1"/>
                </a:solidFill>
                <a:latin typeface="Arial"/>
                <a:ea typeface="+mn-ea"/>
              </a:rPr>
              <a:t> border correction protects American business for good imported from countries that don’t have a similar price on carbon.</a:t>
            </a:r>
          </a:p>
          <a:p>
            <a:pPr marL="452880" lvl="3" indent="-301320">
              <a:lnSpc>
                <a:spcPct val="100000"/>
              </a:lnSpc>
              <a:spcBef>
                <a:spcPts val="595"/>
              </a:spcBef>
              <a:buClr>
                <a:srgbClr val="000000"/>
              </a:buClr>
              <a:buFont typeface="Source Sans Pro"/>
              <a:buChar char="●"/>
            </a:pPr>
            <a:r>
              <a:rPr lang="en-US" dirty="0">
                <a:solidFill>
                  <a:srgbClr val="544741"/>
                </a:solidFill>
              </a:rPr>
              <a:t>There will be a narrow regulatory pause on </a:t>
            </a:r>
            <a:r>
              <a:rPr lang="en-US" b="1" dirty="0">
                <a:solidFill>
                  <a:srgbClr val="544741"/>
                </a:solidFill>
              </a:rPr>
              <a:t>only </a:t>
            </a:r>
            <a:r>
              <a:rPr lang="en-US" dirty="0">
                <a:solidFill>
                  <a:srgbClr val="544741"/>
                </a:solidFill>
              </a:rPr>
              <a:t>the greenhouse effect of CO2 for 10 years. This avoids  doubling up on penalties, it  gives the policy a chance to meet ambitious targets, and it provides predictability to businesses so they can plan change. If the targets aren’t met,  this legislation makes sure those regulations snap back in full force after the evaluation.</a:t>
            </a:r>
          </a:p>
          <a:p>
            <a:pPr marL="452880" lvl="3" indent="-301320">
              <a:lnSpc>
                <a:spcPct val="100000"/>
              </a:lnSpc>
              <a:spcBef>
                <a:spcPts val="595"/>
              </a:spcBef>
              <a:buClr>
                <a:srgbClr val="000000"/>
              </a:buClr>
              <a:buFont typeface="Source Sans Pro"/>
              <a:buChar char="●"/>
            </a:pPr>
            <a:r>
              <a:rPr lang="en-US" dirty="0"/>
              <a:t>The Energy Innovation and Carbon Dividend Act of 2019 provides a refund of carbon fee costs in fuels — chiefly diesel fuel — used on farms.</a:t>
            </a:r>
            <a:endParaRPr lang="en-US" dirty="0">
              <a:solidFill>
                <a:srgbClr val="544741"/>
              </a:solidFill>
              <a:latin typeface="Source Sans Pro"/>
              <a:ea typeface="Source Sans Pro"/>
              <a:cs typeface="Source Sans Pro"/>
              <a:sym typeface="Source Sans Pro"/>
            </a:endParaRPr>
          </a:p>
        </p:txBody>
      </p:sp>
      <p:sp>
        <p:nvSpPr>
          <p:cNvPr id="569" name="CustomShape 3"/>
          <p:cNvSpPr/>
          <p:nvPr/>
        </p:nvSpPr>
        <p:spPr>
          <a:xfrm>
            <a:off x="3884760" y="8685000"/>
            <a:ext cx="2971080" cy="456840"/>
          </a:xfrm>
          <a:prstGeom prst="rect">
            <a:avLst/>
          </a:prstGeom>
          <a:noFill/>
          <a:ln>
            <a:noFill/>
          </a:ln>
        </p:spPr>
        <p:style>
          <a:lnRef idx="0">
            <a:scrgbClr r="0" g="0" b="0"/>
          </a:lnRef>
          <a:fillRef idx="0">
            <a:scrgbClr r="0" g="0" b="0"/>
          </a:fillRef>
          <a:effectRef idx="0">
            <a:scrgbClr r="0" g="0" b="0"/>
          </a:effectRef>
          <a:fontRef idx="minor"/>
        </p:style>
        <p:txBody>
          <a:bodyPr lIns="90720" tIns="45360" rIns="90720" bIns="45360" anchor="b">
            <a:noAutofit/>
          </a:bodyPr>
          <a:lstStyle/>
          <a:p>
            <a:pPr>
              <a:lnSpc>
                <a:spcPct val="100000"/>
              </a:lnSpc>
            </a:pPr>
            <a:fld id="{F5925C12-C180-47F1-8C5D-AF2CB1F288F1}" type="slidenum">
              <a:rPr lang="en-US" sz="1400" b="0" strike="noStrike" spc="-1">
                <a:solidFill>
                  <a:srgbClr val="000000"/>
                </a:solidFill>
                <a:latin typeface="Arial"/>
                <a:ea typeface="Arial"/>
              </a:rPr>
              <a:t>14</a:t>
            </a:fld>
            <a:endParaRPr lang="en-US" sz="1400" b="0" strike="noStrike" spc="-1">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PlaceHolder 1"/>
          <p:cNvSpPr>
            <a:spLocks noGrp="1" noRot="1" noChangeAspect="1"/>
          </p:cNvSpPr>
          <p:nvPr>
            <p:ph type="sldImg"/>
          </p:nvPr>
        </p:nvSpPr>
        <p:spPr>
          <a:xfrm>
            <a:off x="430213" y="674688"/>
            <a:ext cx="5995987" cy="3373437"/>
          </a:xfrm>
          <a:prstGeom prst="rect">
            <a:avLst/>
          </a:prstGeom>
        </p:spPr>
      </p:sp>
      <p:sp>
        <p:nvSpPr>
          <p:cNvPr id="571" name="PlaceHolder 2"/>
          <p:cNvSpPr>
            <a:spLocks noGrp="1"/>
          </p:cNvSpPr>
          <p:nvPr>
            <p:ph type="body"/>
          </p:nvPr>
        </p:nvSpPr>
        <p:spPr>
          <a:xfrm>
            <a:off x="685800" y="4344120"/>
            <a:ext cx="5485680" cy="4113720"/>
          </a:xfrm>
          <a:prstGeom prst="rect">
            <a:avLst/>
          </a:prstGeom>
        </p:spPr>
        <p:txBody>
          <a:bodyPr lIns="90720" tIns="90720" rIns="90720" bIns="90720">
            <a:noAutofit/>
          </a:bodyPr>
          <a:lstStyle/>
          <a:p>
            <a:pPr marL="216000" indent="-216000">
              <a:lnSpc>
                <a:spcPct val="100000"/>
              </a:lnSpc>
              <a:spcBef>
                <a:spcPts val="595"/>
              </a:spcBef>
            </a:pPr>
            <a:r>
              <a:rPr lang="en-US" sz="1100" b="0" strike="noStrike" spc="-1">
                <a:solidFill>
                  <a:srgbClr val="000000"/>
                </a:solidFill>
                <a:latin typeface="Source Sans Pro"/>
                <a:ea typeface="Source Sans Pro"/>
              </a:rPr>
              <a:t>  </a:t>
            </a:r>
            <a:endParaRPr lang="en-US" sz="1100" b="0" strike="noStrike" spc="-1">
              <a:latin typeface="Arial"/>
            </a:endParaRPr>
          </a:p>
          <a:p>
            <a:pPr marL="216000" indent="-216000">
              <a:lnSpc>
                <a:spcPct val="100000"/>
              </a:lnSpc>
              <a:spcBef>
                <a:spcPts val="595"/>
              </a:spcBef>
            </a:pPr>
            <a:r>
              <a:rPr lang="en-US" sz="1100" b="0" strike="noStrike" spc="-1">
                <a:solidFill>
                  <a:srgbClr val="000000"/>
                </a:solidFill>
                <a:latin typeface="Source Sans Pro"/>
                <a:ea typeface="Source Sans Pro"/>
              </a:rPr>
              <a:t>Fortunately, there is now a bipartisan bill before Congress that is based on exactly this strategy.</a:t>
            </a:r>
            <a:endParaRPr lang="en-US" sz="1100" b="0" strike="noStrike" spc="-1">
              <a:latin typeface="Arial"/>
            </a:endParaRPr>
          </a:p>
          <a:p>
            <a:pPr marL="452880" lvl="3" indent="-301320">
              <a:lnSpc>
                <a:spcPct val="100000"/>
              </a:lnSpc>
              <a:spcBef>
                <a:spcPts val="595"/>
              </a:spcBef>
              <a:buClr>
                <a:srgbClr val="000000"/>
              </a:buClr>
              <a:buFont typeface="Source Sans Pro"/>
              <a:buChar char="●"/>
            </a:pPr>
            <a:r>
              <a:rPr lang="en-US" sz="1100" b="0" strike="noStrike" spc="-1">
                <a:solidFill>
                  <a:srgbClr val="544741"/>
                </a:solidFill>
                <a:latin typeface="Source Sans Pro"/>
                <a:ea typeface="Source Sans Pro"/>
              </a:rPr>
              <a:t>The Energy Innovation &amp; Carbon Dividend Act is now before Congress. It’s the first promising piece of legislation supported by members on both sides of the aisle that has earned the full backing of CCL and all of us who are determined to change the game.</a:t>
            </a:r>
            <a:endParaRPr lang="en-US" sz="1100" b="0" strike="noStrike" spc="-1">
              <a:latin typeface="Arial"/>
            </a:endParaRPr>
          </a:p>
          <a:p>
            <a:pPr marL="452880" indent="-228960">
              <a:lnSpc>
                <a:spcPct val="100000"/>
              </a:lnSpc>
              <a:spcBef>
                <a:spcPts val="595"/>
              </a:spcBef>
            </a:pPr>
            <a:endParaRPr lang="en-US" sz="1100" b="0" strike="noStrike" spc="-1">
              <a:latin typeface="Arial"/>
            </a:endParaRPr>
          </a:p>
          <a:p>
            <a:pPr marL="452880" indent="-228960">
              <a:lnSpc>
                <a:spcPct val="100000"/>
              </a:lnSpc>
              <a:spcBef>
                <a:spcPts val="595"/>
              </a:spcBef>
            </a:pPr>
            <a:r>
              <a:rPr lang="en-US" sz="1100" b="0" strike="noStrike" spc="-1">
                <a:solidFill>
                  <a:srgbClr val="000000"/>
                </a:solidFill>
                <a:latin typeface="Source Sans Pro"/>
                <a:ea typeface="Source Sans Pro"/>
              </a:rPr>
              <a:t>40% less carbon emissions by 2030 (12 years) and 90% by 2050</a:t>
            </a:r>
            <a:endParaRPr lang="en-US" sz="1100" b="0" strike="noStrike" spc="-1">
              <a:latin typeface="Arial"/>
            </a:endParaRPr>
          </a:p>
          <a:p>
            <a:pPr marL="452880" indent="-228960">
              <a:lnSpc>
                <a:spcPct val="100000"/>
              </a:lnSpc>
              <a:spcBef>
                <a:spcPts val="595"/>
              </a:spcBef>
            </a:pPr>
            <a:r>
              <a:rPr lang="en-US" sz="1100" b="0" strike="noStrike" spc="-1">
                <a:solidFill>
                  <a:srgbClr val="000000"/>
                </a:solidFill>
                <a:latin typeface="Source Sans Pro"/>
                <a:ea typeface="Source Sans Pro"/>
              </a:rPr>
              <a:t>295,000 lives saved after 10 years</a:t>
            </a:r>
            <a:endParaRPr lang="en-US" sz="1100" b="0" strike="noStrike" spc="-1">
              <a:latin typeface="Arial"/>
            </a:endParaRPr>
          </a:p>
          <a:p>
            <a:pPr marL="452880" indent="-228960">
              <a:lnSpc>
                <a:spcPct val="100000"/>
              </a:lnSpc>
              <a:spcBef>
                <a:spcPts val="595"/>
              </a:spcBef>
            </a:pPr>
            <a:r>
              <a:rPr lang="en-US" sz="1100" b="0" strike="noStrike" spc="-1">
                <a:solidFill>
                  <a:srgbClr val="000000"/>
                </a:solidFill>
                <a:latin typeface="Source Sans Pro"/>
                <a:ea typeface="Source Sans Pro"/>
              </a:rPr>
              <a:t>2.1 million jobs after 10 years</a:t>
            </a:r>
            <a:endParaRPr lang="en-US" sz="1100" b="0" strike="noStrike" spc="-1">
              <a:latin typeface="Arial"/>
            </a:endParaRPr>
          </a:p>
          <a:p>
            <a:pPr marL="452880" indent="-228960">
              <a:lnSpc>
                <a:spcPct val="100000"/>
              </a:lnSpc>
              <a:spcBef>
                <a:spcPts val="595"/>
              </a:spcBef>
            </a:pPr>
            <a:r>
              <a:rPr lang="en-US" sz="1100" b="0" strike="noStrike" spc="-1">
                <a:solidFill>
                  <a:srgbClr val="000000"/>
                </a:solidFill>
                <a:latin typeface="Source Sans Pro"/>
                <a:ea typeface="Source Sans Pro"/>
              </a:rPr>
              <a:t>$3,450 dividend for a family of 4 after 10 years</a:t>
            </a:r>
            <a:endParaRPr lang="en-US" sz="1100" b="0" strike="noStrike" spc="-1">
              <a:latin typeface="Arial"/>
            </a:endParaRPr>
          </a:p>
          <a:p>
            <a:pPr marL="452880" indent="-228960">
              <a:lnSpc>
                <a:spcPct val="100000"/>
              </a:lnSpc>
              <a:spcBef>
                <a:spcPts val="595"/>
              </a:spcBef>
            </a:pPr>
            <a:endParaRPr lang="en-US" sz="1100" b="0" strike="noStrike" spc="-1">
              <a:latin typeface="Arial"/>
            </a:endParaRPr>
          </a:p>
          <a:p>
            <a:pPr marL="452880" indent="-228960">
              <a:lnSpc>
                <a:spcPct val="100000"/>
              </a:lnSpc>
              <a:spcBef>
                <a:spcPts val="595"/>
              </a:spcBef>
            </a:pPr>
            <a:r>
              <a:rPr lang="en-US" sz="1100" b="0" strike="noStrike" spc="-1">
                <a:solidFill>
                  <a:srgbClr val="000000"/>
                </a:solidFill>
                <a:latin typeface="Source Sans Pro"/>
                <a:ea typeface="Source Sans Pro"/>
              </a:rPr>
              <a:t>Now go back and compare the Bill against the likes/dislikes that audience raised in the Climate Solution Attributes discussion exercise . . </a:t>
            </a:r>
            <a:endParaRPr lang="en-US" sz="1100" b="0" strike="noStrike" spc="-1">
              <a:latin typeface="Arial"/>
            </a:endParaRPr>
          </a:p>
          <a:p>
            <a:pPr marL="452880" indent="-228960">
              <a:lnSpc>
                <a:spcPct val="100000"/>
              </a:lnSpc>
              <a:spcBef>
                <a:spcPts val="595"/>
              </a:spcBef>
            </a:pPr>
            <a:r>
              <a:rPr lang="en-US" sz="1100" b="0" strike="noStrike" spc="-1">
                <a:solidFill>
                  <a:srgbClr val="000000"/>
                </a:solidFill>
                <a:latin typeface="Source Sans Pro"/>
                <a:ea typeface="Source Sans Pro"/>
              </a:rPr>
              <a:t>Highlight that for conservatives this Bill has a lot to like . . . </a:t>
            </a:r>
            <a:endParaRPr lang="en-US" sz="1100" b="0" strike="noStrike" spc="-1">
              <a:latin typeface="Arial"/>
            </a:endParaRPr>
          </a:p>
          <a:p>
            <a:pPr marL="452880" indent="-228960">
              <a:lnSpc>
                <a:spcPct val="100000"/>
              </a:lnSpc>
              <a:spcBef>
                <a:spcPts val="595"/>
              </a:spcBef>
            </a:pPr>
            <a:endParaRPr lang="en-US" sz="1100" b="0" strike="noStrike" spc="-1">
              <a:latin typeface="Arial"/>
            </a:endParaRPr>
          </a:p>
          <a:p>
            <a:pPr marL="452880" indent="-228960">
              <a:lnSpc>
                <a:spcPct val="100000"/>
              </a:lnSpc>
              <a:spcBef>
                <a:spcPts val="595"/>
              </a:spcBef>
            </a:pPr>
            <a:r>
              <a:rPr lang="en-US" sz="1100" b="0" strike="noStrike" spc="-1">
                <a:solidFill>
                  <a:srgbClr val="000000"/>
                </a:solidFill>
                <a:latin typeface="Source Sans Pro"/>
                <a:ea typeface="Source Sans Pro"/>
              </a:rPr>
              <a:t>Now set the stage for the concluding discussion session. . . . .</a:t>
            </a:r>
            <a:endParaRPr lang="en-US" sz="1100" b="0" strike="noStrike" spc="-1">
              <a:latin typeface="Arial"/>
            </a:endParaRPr>
          </a:p>
          <a:p>
            <a:pPr marL="452880" indent="-228960">
              <a:lnSpc>
                <a:spcPct val="100000"/>
              </a:lnSpc>
              <a:spcBef>
                <a:spcPts val="595"/>
              </a:spcBef>
            </a:pPr>
            <a:endParaRPr lang="en-US" sz="1100" b="0" strike="noStrike" spc="-1">
              <a:latin typeface="Arial"/>
            </a:endParaRPr>
          </a:p>
          <a:p>
            <a:pPr marL="452880" indent="-228960">
              <a:lnSpc>
                <a:spcPct val="100000"/>
              </a:lnSpc>
              <a:spcBef>
                <a:spcPts val="595"/>
              </a:spcBef>
            </a:pPr>
            <a:endParaRPr lang="en-US" sz="1100" b="0" strike="noStrike" spc="-1">
              <a:latin typeface="Arial"/>
            </a:endParaRPr>
          </a:p>
          <a:p>
            <a:pPr marL="452880" indent="-228960">
              <a:lnSpc>
                <a:spcPct val="100000"/>
              </a:lnSpc>
              <a:spcBef>
                <a:spcPts val="595"/>
              </a:spcBef>
            </a:pPr>
            <a:endParaRPr lang="en-US" sz="1100" b="0" strike="noStrike" spc="-1">
              <a:latin typeface="Arial"/>
            </a:endParaRPr>
          </a:p>
          <a:p>
            <a:pPr marL="452880" indent="-228960">
              <a:lnSpc>
                <a:spcPct val="100000"/>
              </a:lnSpc>
              <a:spcBef>
                <a:spcPts val="595"/>
              </a:spcBef>
            </a:pPr>
            <a:endParaRPr lang="en-US" sz="1100" b="0" strike="noStrike" spc="-1">
              <a:latin typeface="Arial"/>
            </a:endParaRPr>
          </a:p>
        </p:txBody>
      </p:sp>
      <p:sp>
        <p:nvSpPr>
          <p:cNvPr id="572" name="CustomShape 3"/>
          <p:cNvSpPr/>
          <p:nvPr/>
        </p:nvSpPr>
        <p:spPr>
          <a:xfrm>
            <a:off x="3884760" y="8685000"/>
            <a:ext cx="2971080" cy="456840"/>
          </a:xfrm>
          <a:prstGeom prst="rect">
            <a:avLst/>
          </a:prstGeom>
          <a:noFill/>
          <a:ln>
            <a:noFill/>
          </a:ln>
        </p:spPr>
        <p:style>
          <a:lnRef idx="0">
            <a:scrgbClr r="0" g="0" b="0"/>
          </a:lnRef>
          <a:fillRef idx="0">
            <a:scrgbClr r="0" g="0" b="0"/>
          </a:fillRef>
          <a:effectRef idx="0">
            <a:scrgbClr r="0" g="0" b="0"/>
          </a:effectRef>
          <a:fontRef idx="minor"/>
        </p:style>
        <p:txBody>
          <a:bodyPr lIns="90720" tIns="45360" rIns="90720" bIns="45360" anchor="b">
            <a:noAutofit/>
          </a:bodyPr>
          <a:lstStyle/>
          <a:p>
            <a:pPr>
              <a:lnSpc>
                <a:spcPct val="100000"/>
              </a:lnSpc>
            </a:pPr>
            <a:fld id="{5089BD3A-C19C-45F3-ACA4-6C0B9F48FAC4}" type="slidenum">
              <a:rPr lang="en-US" sz="1400" b="0" strike="noStrike" spc="-1">
                <a:solidFill>
                  <a:srgbClr val="000000"/>
                </a:solidFill>
                <a:latin typeface="Arial"/>
                <a:ea typeface="Arial"/>
              </a:rPr>
              <a:t>15</a:t>
            </a:fld>
            <a:endParaRPr lang="en-US" sz="1400" b="0" strike="noStrike" spc="-1">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fld id="{786F5337-9F5E-430E-8EA8-2A367E502BF7}" type="slidenum">
              <a:rPr lang="en-US" sz="1400" b="0" strike="noStrike" spc="-1" smtClean="0">
                <a:latin typeface="Times New Roman"/>
              </a:rPr>
              <a:t>16</a:t>
            </a:fld>
            <a:endParaRPr lang="en-US" sz="1400" b="0" strike="noStrike" spc="-1">
              <a:latin typeface="Times New Roman"/>
            </a:endParaRPr>
          </a:p>
        </p:txBody>
      </p:sp>
    </p:spTree>
    <p:extLst>
      <p:ext uri="{BB962C8B-B14F-4D97-AF65-F5344CB8AC3E}">
        <p14:creationId xmlns:p14="http://schemas.microsoft.com/office/powerpoint/2010/main" val="2951030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PlaceHolder 1"/>
          <p:cNvSpPr>
            <a:spLocks noGrp="1" noRot="1" noChangeAspect="1"/>
          </p:cNvSpPr>
          <p:nvPr>
            <p:ph type="sldImg"/>
          </p:nvPr>
        </p:nvSpPr>
        <p:spPr>
          <a:xfrm>
            <a:off x="381000" y="685800"/>
            <a:ext cx="6094413" cy="3429000"/>
          </a:xfrm>
          <a:prstGeom prst="rect">
            <a:avLst/>
          </a:prstGeom>
        </p:spPr>
      </p:sp>
      <p:sp>
        <p:nvSpPr>
          <p:cNvPr id="574" name="PlaceHolder 2"/>
          <p:cNvSpPr>
            <a:spLocks noGrp="1"/>
          </p:cNvSpPr>
          <p:nvPr>
            <p:ph type="body"/>
          </p:nvPr>
        </p:nvSpPr>
        <p:spPr>
          <a:xfrm>
            <a:off x="685800" y="4343400"/>
            <a:ext cx="5485680" cy="4114080"/>
          </a:xfrm>
          <a:prstGeom prst="rect">
            <a:avLst/>
          </a:prstGeom>
        </p:spPr>
        <p:txBody>
          <a:bodyPr lIns="0" tIns="91440" rIns="0" bIns="91440">
            <a:noAutofit/>
          </a:bodyPr>
          <a:lstStyle/>
          <a:p>
            <a:pPr marL="216000" indent="-216000">
              <a:lnSpc>
                <a:spcPct val="115000"/>
              </a:lnSpc>
            </a:pPr>
            <a:r>
              <a:rPr lang="en-US" sz="1200" b="1" u="sng" strike="noStrike" spc="-1" dirty="0">
                <a:solidFill>
                  <a:srgbClr val="000000"/>
                </a:solidFill>
                <a:uFillTx/>
                <a:latin typeface="Arial"/>
                <a:ea typeface="Arial"/>
              </a:rPr>
              <a:t>Has CFD worked elsewhere</a:t>
            </a:r>
            <a:r>
              <a:rPr lang="en-US" sz="1200" b="0" strike="noStrike" spc="-1" dirty="0">
                <a:solidFill>
                  <a:srgbClr val="000000"/>
                </a:solidFill>
                <a:latin typeface="Arial"/>
                <a:ea typeface="Arial"/>
              </a:rPr>
              <a:t>? </a:t>
            </a:r>
            <a:endParaRPr lang="en-US" sz="1200" b="0" strike="noStrike" spc="-1" dirty="0">
              <a:latin typeface="Arial"/>
            </a:endParaRPr>
          </a:p>
          <a:p>
            <a:pPr marL="216000" indent="-216000">
              <a:lnSpc>
                <a:spcPct val="115000"/>
              </a:lnSpc>
            </a:pPr>
            <a:r>
              <a:rPr lang="en-US" sz="1200" b="0" strike="noStrike" spc="-1" dirty="0">
                <a:solidFill>
                  <a:srgbClr val="000000"/>
                </a:solidFill>
                <a:latin typeface="Arial"/>
                <a:ea typeface="Arial"/>
              </a:rPr>
              <a:t>Dozens of countries have tried various forms of carbon tax.</a:t>
            </a:r>
            <a:endParaRPr lang="en-US" sz="1200" b="0" strike="noStrike" spc="-1" dirty="0">
              <a:latin typeface="Arial"/>
            </a:endParaRPr>
          </a:p>
          <a:p>
            <a:pPr marL="216000" indent="-216000">
              <a:lnSpc>
                <a:spcPct val="115000"/>
              </a:lnSpc>
            </a:pPr>
            <a:r>
              <a:rPr lang="en-US" sz="1200" b="0" strike="noStrike" spc="-1" dirty="0">
                <a:solidFill>
                  <a:srgbClr val="000000"/>
                </a:solidFill>
                <a:latin typeface="Arial"/>
                <a:ea typeface="Arial"/>
              </a:rPr>
              <a:t>The best example is British Columbia!</a:t>
            </a:r>
            <a:endParaRPr lang="en-US" sz="1200" b="0" strike="noStrike" spc="-1" dirty="0">
              <a:latin typeface="Arial"/>
            </a:endParaRPr>
          </a:p>
          <a:p>
            <a:pPr marL="457200" indent="-304200">
              <a:lnSpc>
                <a:spcPct val="115000"/>
              </a:lnSpc>
              <a:buClr>
                <a:srgbClr val="000000"/>
              </a:buClr>
              <a:buFont typeface="Arial"/>
              <a:buChar char="●"/>
            </a:pPr>
            <a:r>
              <a:rPr lang="en-US" sz="1200" b="0" strike="noStrike" spc="-1" dirty="0">
                <a:solidFill>
                  <a:srgbClr val="000000"/>
                </a:solidFill>
                <a:latin typeface="Arial"/>
                <a:ea typeface="Arial"/>
              </a:rPr>
              <a:t>BC sales of liquid fuels were moving in lock-step with the rest of </a:t>
            </a:r>
            <a:r>
              <a:rPr lang="en-US" sz="1200" b="0" strike="noStrike" spc="-1" dirty="0" err="1">
                <a:solidFill>
                  <a:srgbClr val="000000"/>
                </a:solidFill>
                <a:latin typeface="Arial"/>
                <a:ea typeface="Arial"/>
              </a:rPr>
              <a:t>canada</a:t>
            </a:r>
            <a:r>
              <a:rPr lang="en-US" sz="1200" b="0" strike="noStrike" spc="-1" dirty="0">
                <a:solidFill>
                  <a:srgbClr val="000000"/>
                </a:solidFill>
                <a:latin typeface="Arial"/>
                <a:ea typeface="Arial"/>
              </a:rPr>
              <a:t> before CFD</a:t>
            </a:r>
            <a:endParaRPr lang="en-US" sz="1200" b="0" strike="noStrike" spc="-1" dirty="0">
              <a:latin typeface="Arial"/>
            </a:endParaRPr>
          </a:p>
          <a:p>
            <a:pPr marL="457200" indent="-304200">
              <a:lnSpc>
                <a:spcPct val="115000"/>
              </a:lnSpc>
              <a:buClr>
                <a:srgbClr val="000000"/>
              </a:buClr>
              <a:buFont typeface="Arial"/>
              <a:buChar char="●"/>
            </a:pPr>
            <a:r>
              <a:rPr lang="en-US" sz="1200" b="0" strike="noStrike" spc="-1" dirty="0">
                <a:solidFill>
                  <a:srgbClr val="000000"/>
                </a:solidFill>
                <a:latin typeface="Arial"/>
                <a:ea typeface="Arial"/>
              </a:rPr>
              <a:t>BC’s fuel consumption has since fallen by 17.4% per capita (and fallen by 18.8% relative to the rest of Canada). </a:t>
            </a:r>
            <a:endParaRPr lang="en-US" sz="1200" b="0" strike="noStrike" spc="-1" dirty="0">
              <a:latin typeface="Arial"/>
            </a:endParaRPr>
          </a:p>
          <a:p>
            <a:pPr marL="457200" indent="-304200">
              <a:lnSpc>
                <a:spcPct val="115000"/>
              </a:lnSpc>
              <a:buClr>
                <a:srgbClr val="000000"/>
              </a:buClr>
              <a:buFont typeface="Arial"/>
              <a:buChar char="●"/>
            </a:pPr>
            <a:r>
              <a:rPr lang="en-US" sz="1200" b="0" strike="noStrike" spc="-1" dirty="0">
                <a:solidFill>
                  <a:srgbClr val="000000"/>
                </a:solidFill>
                <a:latin typeface="Arial"/>
                <a:ea typeface="Arial"/>
              </a:rPr>
              <a:t>BC’s GDP kept pace with the rest of Canada’s over that time</a:t>
            </a:r>
            <a:endParaRPr lang="en-US" sz="1200" b="0" strike="noStrike" spc="-1" dirty="0">
              <a:latin typeface="Arial"/>
            </a:endParaRPr>
          </a:p>
          <a:p>
            <a:pPr marL="457200" indent="-304200">
              <a:lnSpc>
                <a:spcPct val="115000"/>
              </a:lnSpc>
              <a:buClr>
                <a:srgbClr val="000000"/>
              </a:buClr>
              <a:buFont typeface="Arial"/>
              <a:buChar char="●"/>
            </a:pPr>
            <a:r>
              <a:rPr lang="en-US" sz="1200" b="0" strike="noStrike" spc="-1" dirty="0">
                <a:solidFill>
                  <a:srgbClr val="000000"/>
                </a:solidFill>
                <a:latin typeface="Arial"/>
                <a:ea typeface="Arial"/>
              </a:rPr>
              <a:t>The fee started low at $5/ton and rose gradually to $30/ton</a:t>
            </a:r>
            <a:endParaRPr lang="en-US" sz="1200" b="0" strike="noStrike" spc="-1" dirty="0">
              <a:latin typeface="Arial"/>
            </a:endParaRPr>
          </a:p>
          <a:p>
            <a:pPr marL="457200" indent="-304200">
              <a:lnSpc>
                <a:spcPct val="115000"/>
              </a:lnSpc>
              <a:buClr>
                <a:srgbClr val="000000"/>
              </a:buClr>
              <a:buFont typeface="Arial"/>
              <a:buChar char="●"/>
            </a:pPr>
            <a:r>
              <a:rPr lang="en-US" sz="1200" b="0" strike="noStrike" spc="-1" dirty="0">
                <a:solidFill>
                  <a:srgbClr val="000000"/>
                </a:solidFill>
                <a:latin typeface="Arial"/>
                <a:ea typeface="Arial"/>
              </a:rPr>
              <a:t>It’s quite popular in the country because all the money is returned</a:t>
            </a:r>
            <a:endParaRPr lang="en-US" sz="1200" b="0" strike="noStrike" spc="-1" dirty="0">
              <a:latin typeface="Arial"/>
            </a:endParaRPr>
          </a:p>
          <a:p>
            <a:pPr marL="457200" indent="-304200">
              <a:lnSpc>
                <a:spcPct val="115000"/>
              </a:lnSpc>
              <a:buClr>
                <a:srgbClr val="000000"/>
              </a:buClr>
              <a:buFont typeface="Arial"/>
              <a:buChar char="●"/>
            </a:pPr>
            <a:r>
              <a:rPr lang="en-US" sz="1200" b="0" strike="noStrike" spc="-1" dirty="0">
                <a:solidFill>
                  <a:srgbClr val="000000"/>
                </a:solidFill>
                <a:latin typeface="Arial"/>
                <a:ea typeface="Arial"/>
              </a:rPr>
              <a:t>The economy has grown faster in BC than in the rest of Canada with CFD in place</a:t>
            </a:r>
            <a:endParaRPr lang="en-US" sz="1200" b="0" strike="noStrike" spc="-1" dirty="0">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PlaceHolder 1"/>
          <p:cNvSpPr>
            <a:spLocks noGrp="1" noRot="1" noChangeAspect="1"/>
          </p:cNvSpPr>
          <p:nvPr>
            <p:ph type="sldImg"/>
          </p:nvPr>
        </p:nvSpPr>
        <p:spPr>
          <a:xfrm>
            <a:off x="381000" y="685800"/>
            <a:ext cx="6094413" cy="3429000"/>
          </a:xfrm>
          <a:prstGeom prst="rect">
            <a:avLst/>
          </a:prstGeom>
        </p:spPr>
      </p:sp>
      <p:sp>
        <p:nvSpPr>
          <p:cNvPr id="576" name="PlaceHolder 2"/>
          <p:cNvSpPr>
            <a:spLocks noGrp="1"/>
          </p:cNvSpPr>
          <p:nvPr>
            <p:ph type="body"/>
          </p:nvPr>
        </p:nvSpPr>
        <p:spPr>
          <a:xfrm>
            <a:off x="685800" y="4343400"/>
            <a:ext cx="5485680" cy="4114080"/>
          </a:xfrm>
          <a:prstGeom prst="rect">
            <a:avLst/>
          </a:prstGeom>
        </p:spPr>
        <p:txBody>
          <a:bodyPr lIns="0" tIns="91440" rIns="0" bIns="91440">
            <a:noAutofit/>
          </a:bodyPr>
          <a:lstStyle/>
          <a:p>
            <a:pPr marL="216000" indent="-216000">
              <a:lnSpc>
                <a:spcPct val="100000"/>
              </a:lnSpc>
            </a:pPr>
            <a:r>
              <a:rPr lang="en-US" sz="1200" b="0" strike="noStrike" spc="-1" dirty="0">
                <a:solidFill>
                  <a:srgbClr val="000000"/>
                </a:solidFill>
                <a:latin typeface="Arial"/>
                <a:ea typeface="Arial"/>
              </a:rPr>
              <a:t>In February 2016, CCL commissioned a study to assess the net financial impact on U.S. households of a $15/ton of CO2 carbon fee in which all proceeds minus administrative costs are returned to households on a per-capita basis.</a:t>
            </a:r>
            <a:endParaRPr lang="en-US" sz="1200" b="0" strike="noStrike" spc="-1" dirty="0">
              <a:latin typeface="Arial"/>
            </a:endParaRPr>
          </a:p>
          <a:p>
            <a:pPr marL="216000" indent="-216000">
              <a:lnSpc>
                <a:spcPct val="100000"/>
              </a:lnSpc>
            </a:pPr>
            <a:endParaRPr lang="en-US" sz="1200" b="0" strike="noStrike" spc="-1" dirty="0">
              <a:latin typeface="Arial"/>
            </a:endParaRPr>
          </a:p>
          <a:p>
            <a:pPr marL="216000" indent="-216000">
              <a:lnSpc>
                <a:spcPct val="100000"/>
              </a:lnSpc>
            </a:pPr>
            <a:r>
              <a:rPr lang="en-US" sz="1200" b="0" strike="noStrike" spc="-1" dirty="0">
                <a:solidFill>
                  <a:srgbClr val="000000"/>
                </a:solidFill>
                <a:latin typeface="Arial"/>
                <a:ea typeface="Arial"/>
              </a:rPr>
              <a:t>The study was completed by Kevin </a:t>
            </a:r>
            <a:r>
              <a:rPr lang="en-US" sz="1200" b="0" strike="noStrike" spc="-1" dirty="0" err="1">
                <a:solidFill>
                  <a:srgbClr val="000000"/>
                </a:solidFill>
                <a:latin typeface="Arial"/>
                <a:ea typeface="Arial"/>
              </a:rPr>
              <a:t>Ummel</a:t>
            </a:r>
            <a:r>
              <a:rPr lang="en-US" sz="1200" b="0" strike="noStrike" spc="-1" dirty="0">
                <a:solidFill>
                  <a:srgbClr val="000000"/>
                </a:solidFill>
                <a:latin typeface="Arial"/>
                <a:ea typeface="Arial"/>
              </a:rPr>
              <a:t>, an independent researcher at the International Institute for Applied Systems Analysis and author of a separate, earlier study estimating household carbon emissions with zip-code level detail. </a:t>
            </a:r>
            <a:endParaRPr lang="en-US" sz="1200" b="0" strike="noStrike" spc="-1" dirty="0">
              <a:latin typeface="Arial"/>
            </a:endParaRPr>
          </a:p>
          <a:p>
            <a:pPr marL="216000" indent="-216000">
              <a:lnSpc>
                <a:spcPct val="100000"/>
              </a:lnSpc>
            </a:pPr>
            <a:endParaRPr lang="en-US" sz="1200" b="0" strike="noStrike" spc="-1" dirty="0">
              <a:latin typeface="Arial"/>
            </a:endParaRPr>
          </a:p>
          <a:p>
            <a:pPr marL="216000" indent="-216000">
              <a:lnSpc>
                <a:spcPct val="100000"/>
              </a:lnSpc>
            </a:pPr>
            <a:r>
              <a:rPr lang="en-US" sz="1200" b="0" strike="noStrike" spc="-1" dirty="0">
                <a:solidFill>
                  <a:srgbClr val="000000"/>
                </a:solidFill>
                <a:latin typeface="Arial"/>
                <a:ea typeface="Arial"/>
              </a:rPr>
              <a:t>The purpose of the study was to respond to questions from members of Congress about how their own constituents would fare under CCL’s Carbon Fee and Dividend proposal. </a:t>
            </a:r>
            <a:endParaRPr lang="en-US" sz="1200" b="0" strike="noStrike" spc="-1" dirty="0">
              <a:latin typeface="Arial"/>
            </a:endParaRPr>
          </a:p>
          <a:p>
            <a:pPr marL="216000" indent="-216000">
              <a:lnSpc>
                <a:spcPct val="100000"/>
              </a:lnSpc>
            </a:pPr>
            <a:endParaRPr lang="en-US" sz="1200" b="0" strike="noStrike" spc="-1" dirty="0">
              <a:latin typeface="Arial"/>
            </a:endParaRPr>
          </a:p>
          <a:p>
            <a:pPr marL="216000" indent="-216000">
              <a:lnSpc>
                <a:spcPct val="100000"/>
              </a:lnSpc>
            </a:pPr>
            <a:r>
              <a:rPr lang="en-US" sz="1200" b="0" strike="noStrike" spc="-1" dirty="0">
                <a:solidFill>
                  <a:srgbClr val="000000"/>
                </a:solidFill>
                <a:latin typeface="Arial"/>
                <a:ea typeface="Arial"/>
              </a:rPr>
              <a:t>More information on the study and an FAQ are available here, https://citizensclimatelobby.org/household-impact-study/</a:t>
            </a:r>
            <a:endParaRPr lang="en-US" sz="1200" b="0" strike="noStrike" spc="-1" dirty="0">
              <a:latin typeface="Arial"/>
            </a:endParaRPr>
          </a:p>
          <a:p>
            <a:pPr marL="216000" indent="-216000">
              <a:lnSpc>
                <a:spcPct val="100000"/>
              </a:lnSpc>
            </a:pPr>
            <a:endParaRPr lang="en-US" sz="1200" b="0" strike="noStrike" spc="-1" dirty="0">
              <a:latin typeface="Arial"/>
            </a:endParaRPr>
          </a:p>
          <a:p>
            <a:pPr marL="216000" indent="-216000">
              <a:lnSpc>
                <a:spcPct val="100000"/>
              </a:lnSpc>
            </a:pPr>
            <a:r>
              <a:rPr lang="en-US" sz="1200" b="0" strike="noStrike" spc="-1" dirty="0">
                <a:solidFill>
                  <a:srgbClr val="000000"/>
                </a:solidFill>
                <a:latin typeface="Arial"/>
                <a:ea typeface="Arial"/>
              </a:rPr>
              <a:t>You can see that 86% of low income households (Quintile 1) come out ahead and another 2% suffer only a 0.2% of income loss.</a:t>
            </a:r>
            <a:endParaRPr lang="en-US" sz="1200" b="0" strike="noStrike" spc="-1" dirty="0">
              <a:latin typeface="Arial"/>
            </a:endParaRPr>
          </a:p>
          <a:p>
            <a:pPr marL="216000" indent="-216000">
              <a:lnSpc>
                <a:spcPct val="100000"/>
              </a:lnSpc>
            </a:pPr>
            <a:endParaRPr lang="en-US" sz="1200" b="0" strike="noStrike" spc="-1" dirty="0">
              <a:latin typeface="Arial"/>
            </a:endParaRPr>
          </a:p>
          <a:p>
            <a:pPr marL="216000" indent="-216000">
              <a:lnSpc>
                <a:spcPct val="100000"/>
              </a:lnSpc>
            </a:pPr>
            <a:r>
              <a:rPr lang="en-US" sz="1200" b="0" strike="noStrike" spc="-1" dirty="0">
                <a:solidFill>
                  <a:srgbClr val="000000"/>
                </a:solidFill>
                <a:latin typeface="Arial"/>
                <a:ea typeface="Arial"/>
              </a:rPr>
              <a:t>Minority households do especially well because on average they have lower income and/or more people per household, both associated with a lower footprint. Since the dividend formula is per capita, households with more members generally see higher net benefit. </a:t>
            </a:r>
            <a:endParaRPr lang="en-US" sz="1200" b="0" strike="noStrike" spc="-1" dirty="0">
              <a:latin typeface="Arial"/>
            </a:endParaRPr>
          </a:p>
          <a:p>
            <a:pPr marL="216000" indent="-216000">
              <a:lnSpc>
                <a:spcPct val="100000"/>
              </a:lnSpc>
            </a:pPr>
            <a:endParaRPr lang="en-US" sz="1200" b="0" strike="noStrike" spc="-1" dirty="0">
              <a:latin typeface="Arial"/>
            </a:endParaRPr>
          </a:p>
          <a:p>
            <a:pPr marL="216000" indent="-216000">
              <a:lnSpc>
                <a:spcPct val="100000"/>
              </a:lnSpc>
            </a:pPr>
            <a:r>
              <a:rPr lang="en-US" sz="1200" b="0" strike="noStrike" spc="-1" dirty="0">
                <a:solidFill>
                  <a:srgbClr val="000000"/>
                </a:solidFill>
                <a:latin typeface="Arial"/>
                <a:ea typeface="Arial"/>
              </a:rPr>
              <a:t>You can see that most people come out ahead, and the poorest families gain the most, up to 7% of their income. In contrast, the richest people more or less break even.</a:t>
            </a:r>
            <a:endParaRPr lang="en-US" sz="1200" b="0" strike="noStrike" spc="-1" dirty="0">
              <a:latin typeface="Arial"/>
            </a:endParaRPr>
          </a:p>
          <a:p>
            <a:pPr marL="216000" indent="-216000">
              <a:lnSpc>
                <a:spcPct val="100000"/>
              </a:lnSpc>
            </a:pPr>
            <a:endParaRPr lang="en-US" sz="1200" b="0" strike="noStrike" spc="-1" dirty="0">
              <a:latin typeface="Arial"/>
            </a:endParaRPr>
          </a:p>
          <a:p>
            <a:pPr marL="216000" indent="-216000">
              <a:lnSpc>
                <a:spcPct val="100000"/>
              </a:lnSpc>
            </a:pPr>
            <a:r>
              <a:rPr lang="en-US" sz="1200" b="0" strike="noStrike" spc="-1" dirty="0">
                <a:solidFill>
                  <a:srgbClr val="000000"/>
                </a:solidFill>
                <a:latin typeface="Arial"/>
                <a:ea typeface="Arial"/>
              </a:rPr>
              <a:t>That’s because low income people buy less stuff, and most of the carbon we use is embedded in the products we buy like our food and clothing, not the fuel we use to drive or cool our homes.</a:t>
            </a:r>
            <a:endParaRPr lang="en-US" sz="1200" b="0" strike="noStrike" spc="-1" dirty="0">
              <a:latin typeface="Arial"/>
            </a:endParaRPr>
          </a:p>
          <a:p>
            <a:pPr marL="216000" indent="-216000">
              <a:lnSpc>
                <a:spcPct val="100000"/>
              </a:lnSpc>
            </a:pPr>
            <a:endParaRPr lang="en-US" sz="1200" b="0" strike="noStrike" spc="-1" dirty="0">
              <a:latin typeface="Arial"/>
            </a:endParaRPr>
          </a:p>
          <a:p>
            <a:pPr marL="216000" indent="-216000">
              <a:lnSpc>
                <a:spcPct val="100000"/>
              </a:lnSpc>
            </a:pPr>
            <a:r>
              <a:rPr lang="en-US" sz="1200" b="0" strike="noStrike" spc="-1" dirty="0">
                <a:solidFill>
                  <a:srgbClr val="000000"/>
                </a:solidFill>
                <a:latin typeface="Arial"/>
                <a:ea typeface="Arial"/>
              </a:rPr>
              <a:t>As Danny Richter, our Legislative Director says, with carbon fee and dividend, winners win big, and losers lose small. Most people benefit and those that don’t, lose so little that they won’t even notice it.</a:t>
            </a:r>
            <a:endParaRPr lang="en-US" sz="1200" b="0" strike="noStrike" spc="-1" dirty="0">
              <a:latin typeface="Arial"/>
            </a:endParaRPr>
          </a:p>
          <a:p>
            <a:pPr marL="216000" indent="-216000">
              <a:lnSpc>
                <a:spcPct val="100000"/>
              </a:lnSpc>
            </a:pPr>
            <a:endParaRPr lang="en-US" sz="1200" b="0" strike="noStrike" spc="-1" dirty="0">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Government costs are due to the fact that  fossil</a:t>
            </a:r>
            <a:r>
              <a:rPr lang="en-US" baseline="0" dirty="0"/>
              <a:t> fuel </a:t>
            </a:r>
            <a:r>
              <a:rPr lang="en-US" dirty="0"/>
              <a:t>corporations will have less income after paying the carbon tax and therefore the </a:t>
            </a:r>
            <a:r>
              <a:rPr lang="en-US" dirty="0" err="1"/>
              <a:t>governent</a:t>
            </a:r>
            <a:r>
              <a:rPr lang="en-US" baseline="0" dirty="0"/>
              <a:t> income tax on that will be reduced.</a:t>
            </a:r>
            <a:endParaRPr lang="en-US" dirty="0"/>
          </a:p>
        </p:txBody>
      </p:sp>
      <p:sp>
        <p:nvSpPr>
          <p:cNvPr id="4" name="Slide Number Placeholder 3"/>
          <p:cNvSpPr>
            <a:spLocks noGrp="1"/>
          </p:cNvSpPr>
          <p:nvPr>
            <p:ph type="sldNum" idx="10"/>
          </p:nvPr>
        </p:nvSpPr>
        <p:spPr/>
        <p:txBody>
          <a:bodyPr/>
          <a:lstStyle/>
          <a:p>
            <a:pPr algn="r"/>
            <a:fld id="{786F5337-9F5E-430E-8EA8-2A367E502BF7}" type="slidenum">
              <a:rPr lang="en-US" sz="1400" b="0" strike="noStrike" spc="-1" smtClean="0">
                <a:latin typeface="Times New Roman"/>
              </a:rPr>
              <a:t>19</a:t>
            </a:fld>
            <a:endParaRPr lang="en-US" sz="1400" b="0" strike="noStrike" spc="-1">
              <a:latin typeface="Times New Roman"/>
            </a:endParaRPr>
          </a:p>
        </p:txBody>
      </p:sp>
    </p:spTree>
    <p:extLst>
      <p:ext uri="{BB962C8B-B14F-4D97-AF65-F5344CB8AC3E}">
        <p14:creationId xmlns:p14="http://schemas.microsoft.com/office/powerpoint/2010/main" val="1507291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PlaceHolder 1"/>
          <p:cNvSpPr>
            <a:spLocks noGrp="1" noRot="1" noChangeAspect="1"/>
          </p:cNvSpPr>
          <p:nvPr>
            <p:ph type="sldImg"/>
          </p:nvPr>
        </p:nvSpPr>
        <p:spPr>
          <a:xfrm>
            <a:off x="430213" y="674688"/>
            <a:ext cx="5995987" cy="3373437"/>
          </a:xfrm>
          <a:prstGeom prst="rect">
            <a:avLst/>
          </a:prstGeom>
        </p:spPr>
      </p:sp>
      <p:sp>
        <p:nvSpPr>
          <p:cNvPr id="551" name="PlaceHolder 2"/>
          <p:cNvSpPr>
            <a:spLocks noGrp="1"/>
          </p:cNvSpPr>
          <p:nvPr>
            <p:ph type="body"/>
          </p:nvPr>
        </p:nvSpPr>
        <p:spPr>
          <a:xfrm>
            <a:off x="685800" y="4328280"/>
            <a:ext cx="5485680" cy="3540960"/>
          </a:xfrm>
          <a:prstGeom prst="rect">
            <a:avLst/>
          </a:prstGeom>
        </p:spPr>
        <p:txBody>
          <a:bodyPr lIns="0" tIns="0" rIns="0" bIns="0">
            <a:noAutofit/>
          </a:bodyPr>
          <a:lstStyle/>
          <a:p>
            <a:pPr marL="216000" indent="-216000">
              <a:lnSpc>
                <a:spcPct val="100000"/>
              </a:lnSpc>
              <a:buClr>
                <a:srgbClr val="000000"/>
              </a:buClr>
              <a:buFont typeface="Source Sans Pro"/>
              <a:buChar char="●"/>
            </a:pPr>
            <a:r>
              <a:rPr lang="en-US" sz="1200" b="0" strike="noStrike" spc="-1" dirty="0">
                <a:solidFill>
                  <a:srgbClr val="000000"/>
                </a:solidFill>
                <a:latin typeface="Source Sans Pro"/>
                <a:ea typeface="Arial"/>
              </a:rPr>
              <a:t> My wife and I were savoring the world in Alaska a few years ago and were absolutely awestruck by what we saw. And everywhere we went we saw evidence of climate change and how it is changing this amazing place. There are around 100,000 glaciers in Alaska and 99% of them are receding.  Permafrost is melting. Ocean level rise is forcing native </a:t>
            </a:r>
            <a:r>
              <a:rPr lang="en-US" sz="1200" b="0" strike="noStrike" spc="-1" dirty="0" err="1">
                <a:solidFill>
                  <a:srgbClr val="000000"/>
                </a:solidFill>
                <a:latin typeface="Source Sans Pro"/>
                <a:ea typeface="Arial"/>
              </a:rPr>
              <a:t>americans</a:t>
            </a:r>
            <a:r>
              <a:rPr lang="en-US" sz="1200" b="0" strike="noStrike" spc="-1" dirty="0">
                <a:solidFill>
                  <a:srgbClr val="000000"/>
                </a:solidFill>
                <a:latin typeface="Source Sans Pro"/>
                <a:ea typeface="Arial"/>
              </a:rPr>
              <a:t> to move their homes and change their ways of life in many other ways. Animal habitats are changing</a:t>
            </a:r>
            <a:endParaRPr lang="en-US" sz="1200" b="0" strike="noStrike" spc="-1" dirty="0">
              <a:latin typeface="Arial"/>
            </a:endParaRPr>
          </a:p>
          <a:p>
            <a:pPr marL="216000" indent="-216000">
              <a:lnSpc>
                <a:spcPct val="100000"/>
              </a:lnSpc>
            </a:pPr>
            <a:endParaRPr lang="en-US" sz="1200" b="0" strike="noStrike" spc="-1" dirty="0">
              <a:latin typeface="Arial"/>
            </a:endParaRPr>
          </a:p>
          <a:p>
            <a:pPr marL="216000" indent="-216000">
              <a:lnSpc>
                <a:spcPct val="100000"/>
              </a:lnSpc>
              <a:buClr>
                <a:srgbClr val="000000"/>
              </a:buClr>
              <a:buFont typeface="Source Sans Pro"/>
              <a:buChar char="●"/>
            </a:pPr>
            <a:r>
              <a:rPr lang="en-US" sz="1200" b="0" strike="noStrike" spc="-1" dirty="0">
                <a:solidFill>
                  <a:srgbClr val="000000"/>
                </a:solidFill>
                <a:latin typeface="Source Sans Pro"/>
                <a:ea typeface="Arial"/>
              </a:rPr>
              <a:t>All of what we saw moved me to try to do something about climate change and I was happy when I found Citizens Climate Lobby.</a:t>
            </a:r>
            <a:endParaRPr lang="en-US" sz="1200" b="0" strike="noStrike" spc="-1" dirty="0">
              <a:latin typeface="Arial"/>
            </a:endParaRPr>
          </a:p>
        </p:txBody>
      </p:sp>
      <p:sp>
        <p:nvSpPr>
          <p:cNvPr id="552" name="CustomShape 3"/>
          <p:cNvSpPr/>
          <p:nvPr/>
        </p:nvSpPr>
        <p:spPr>
          <a:xfrm>
            <a:off x="3884760" y="8542800"/>
            <a:ext cx="2971080" cy="450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61C7EC31-6AFF-4F97-BC2C-E2ED810409B9}" type="slidenum">
              <a:rPr lang="en-US" sz="1200" b="0" strike="noStrike" spc="-1">
                <a:solidFill>
                  <a:srgbClr val="000000"/>
                </a:solidFill>
                <a:latin typeface="Calibri"/>
                <a:ea typeface="Calibri"/>
              </a:rPr>
              <a:t>2</a:t>
            </a:fld>
            <a:endParaRPr lang="en-US" sz="1200" b="0" strike="noStrike" spc="-1">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786F5337-9F5E-430E-8EA8-2A367E502BF7}" type="slidenum">
              <a:rPr lang="en-US" sz="1400" b="0" strike="noStrike" spc="-1" smtClean="0">
                <a:latin typeface="Times New Roman"/>
              </a:rPr>
              <a:t>20</a:t>
            </a:fld>
            <a:endParaRPr lang="en-US" sz="1400" b="0" strike="noStrike" spc="-1">
              <a:latin typeface="Times New Roman"/>
            </a:endParaRPr>
          </a:p>
        </p:txBody>
      </p:sp>
    </p:spTree>
    <p:extLst>
      <p:ext uri="{BB962C8B-B14F-4D97-AF65-F5344CB8AC3E}">
        <p14:creationId xmlns:p14="http://schemas.microsoft.com/office/powerpoint/2010/main" val="4288260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fld id="{786F5337-9F5E-430E-8EA8-2A367E502BF7}" type="slidenum">
              <a:rPr lang="en-US" sz="1400" b="0" strike="noStrike" spc="-1" smtClean="0">
                <a:latin typeface="Times New Roman"/>
              </a:rPr>
              <a:t>21</a:t>
            </a:fld>
            <a:endParaRPr lang="en-US" sz="1400" b="0" strike="noStrike" spc="-1">
              <a:latin typeface="Times New Roman"/>
            </a:endParaRPr>
          </a:p>
        </p:txBody>
      </p:sp>
    </p:spTree>
    <p:extLst>
      <p:ext uri="{BB962C8B-B14F-4D97-AF65-F5344CB8AC3E}">
        <p14:creationId xmlns:p14="http://schemas.microsoft.com/office/powerpoint/2010/main" val="861468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PlaceHolder 1"/>
          <p:cNvSpPr>
            <a:spLocks noGrp="1" noRot="1" noChangeAspect="1"/>
          </p:cNvSpPr>
          <p:nvPr>
            <p:ph type="sldImg"/>
          </p:nvPr>
        </p:nvSpPr>
        <p:spPr>
          <a:xfrm>
            <a:off x="731838" y="1123950"/>
            <a:ext cx="5392737" cy="3033713"/>
          </a:xfrm>
          <a:prstGeom prst="rect">
            <a:avLst/>
          </a:prstGeom>
        </p:spPr>
      </p:sp>
      <p:sp>
        <p:nvSpPr>
          <p:cNvPr id="578" name="PlaceHolder 2"/>
          <p:cNvSpPr>
            <a:spLocks noGrp="1"/>
          </p:cNvSpPr>
          <p:nvPr>
            <p:ph type="body"/>
          </p:nvPr>
        </p:nvSpPr>
        <p:spPr>
          <a:xfrm>
            <a:off x="685800" y="4328280"/>
            <a:ext cx="5485680" cy="3540960"/>
          </a:xfrm>
          <a:prstGeom prst="rect">
            <a:avLst/>
          </a:prstGeom>
        </p:spPr>
        <p:txBody>
          <a:bodyPr lIns="0" tIns="0" rIns="0" bIns="0">
            <a:noAutofit/>
          </a:bodyPr>
          <a:lstStyle/>
          <a:p>
            <a:pPr marL="216000" indent="-216000">
              <a:lnSpc>
                <a:spcPct val="100000"/>
              </a:lnSpc>
            </a:pPr>
            <a:r>
              <a:rPr lang="en-US" sz="1200" b="0" strike="noStrike" spc="-1">
                <a:solidFill>
                  <a:srgbClr val="000000"/>
                </a:solidFill>
                <a:latin typeface="Calibri"/>
                <a:ea typeface="Calibri"/>
              </a:rPr>
              <a:t>Close by thanking everyone for their time</a:t>
            </a:r>
            <a:endParaRPr lang="en-US" sz="1200" b="0" strike="noStrike" spc="-1">
              <a:latin typeface="Arial"/>
            </a:endParaRPr>
          </a:p>
        </p:txBody>
      </p:sp>
      <p:sp>
        <p:nvSpPr>
          <p:cNvPr id="579" name="CustomShape 3"/>
          <p:cNvSpPr/>
          <p:nvPr/>
        </p:nvSpPr>
        <p:spPr>
          <a:xfrm>
            <a:off x="3884760" y="8542800"/>
            <a:ext cx="2971080" cy="450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nSpc>
                <a:spcPct val="100000"/>
              </a:lnSpc>
            </a:pPr>
            <a:fld id="{ED2C3EDB-39BB-43DA-9AD9-F2F5FC1AFE43}" type="slidenum">
              <a:rPr lang="en-US" sz="1400" b="0" strike="noStrike" spc="-1">
                <a:solidFill>
                  <a:srgbClr val="000000"/>
                </a:solidFill>
                <a:latin typeface="Calibri"/>
                <a:ea typeface="Calibri"/>
              </a:rPr>
              <a:t>22</a:t>
            </a:fld>
            <a:endParaRPr lang="en-US" sz="1400" b="0" strike="noStrike" spc="-1">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PlaceHolder 1"/>
          <p:cNvSpPr>
            <a:spLocks noGrp="1" noRot="1" noChangeAspect="1"/>
          </p:cNvSpPr>
          <p:nvPr>
            <p:ph type="sldImg"/>
          </p:nvPr>
        </p:nvSpPr>
        <p:spPr>
          <a:xfrm>
            <a:off x="731838" y="1123950"/>
            <a:ext cx="5392737" cy="3033713"/>
          </a:xfrm>
          <a:prstGeom prst="rect">
            <a:avLst/>
          </a:prstGeom>
        </p:spPr>
      </p:sp>
      <p:sp>
        <p:nvSpPr>
          <p:cNvPr id="581" name="PlaceHolder 2"/>
          <p:cNvSpPr>
            <a:spLocks noGrp="1"/>
          </p:cNvSpPr>
          <p:nvPr>
            <p:ph type="body"/>
          </p:nvPr>
        </p:nvSpPr>
        <p:spPr>
          <a:xfrm>
            <a:off x="685800" y="4328280"/>
            <a:ext cx="5485680" cy="3540960"/>
          </a:xfrm>
          <a:prstGeom prst="rect">
            <a:avLst/>
          </a:prstGeom>
        </p:spPr>
        <p:txBody>
          <a:bodyPr lIns="0" tIns="0" rIns="0" bIns="0">
            <a:noAutofit/>
          </a:bodyPr>
          <a:lstStyle/>
          <a:p>
            <a:pPr marL="216000" indent="-216000">
              <a:lnSpc>
                <a:spcPct val="100000"/>
              </a:lnSpc>
            </a:pPr>
            <a:r>
              <a:rPr lang="en-US" sz="1100" b="0" strike="noStrike" spc="-1">
                <a:solidFill>
                  <a:srgbClr val="000000"/>
                </a:solidFill>
                <a:latin typeface="Arial"/>
                <a:ea typeface="Arial"/>
              </a:rPr>
              <a:t>Share your contact information</a:t>
            </a:r>
            <a:endParaRPr lang="en-US" sz="1100" b="0" strike="noStrike" spc="-1">
              <a:latin typeface="Arial"/>
            </a:endParaRPr>
          </a:p>
        </p:txBody>
      </p:sp>
      <p:sp>
        <p:nvSpPr>
          <p:cNvPr id="582" name="CustomShape 3"/>
          <p:cNvSpPr/>
          <p:nvPr/>
        </p:nvSpPr>
        <p:spPr>
          <a:xfrm>
            <a:off x="3884760" y="8542800"/>
            <a:ext cx="2971080" cy="450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A50AAD14-6BF2-4FD7-8476-46B797D20AA0}" type="slidenum">
              <a:rPr lang="en-US" sz="1200" b="0" strike="noStrike" spc="-1">
                <a:solidFill>
                  <a:srgbClr val="000000"/>
                </a:solidFill>
                <a:latin typeface="Calibri"/>
                <a:ea typeface="Calibri"/>
              </a:rPr>
              <a:t>23</a:t>
            </a:fld>
            <a:endParaRPr lang="en-US" sz="12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PlaceHolder 1"/>
          <p:cNvSpPr>
            <a:spLocks noGrp="1" noRot="1" noChangeAspect="1"/>
          </p:cNvSpPr>
          <p:nvPr>
            <p:ph type="sldImg"/>
          </p:nvPr>
        </p:nvSpPr>
        <p:spPr>
          <a:xfrm>
            <a:off x="685800" y="1143000"/>
            <a:ext cx="5486400" cy="3086100"/>
          </a:xfrm>
          <a:prstGeom prst="rect">
            <a:avLst/>
          </a:prstGeom>
        </p:spPr>
      </p:sp>
      <p:sp>
        <p:nvSpPr>
          <p:cNvPr id="554"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6000">
              <a:lnSpc>
                <a:spcPct val="100000"/>
              </a:lnSpc>
            </a:pPr>
            <a:r>
              <a:rPr lang="en-US" sz="1100" b="1" strike="noStrike" spc="-1" dirty="0">
                <a:solidFill>
                  <a:srgbClr val="000000"/>
                </a:solidFill>
                <a:latin typeface="Arial"/>
                <a:ea typeface="Arial"/>
              </a:rPr>
              <a:t>	...</a:t>
            </a:r>
            <a:r>
              <a:rPr lang="en-US" sz="1100" b="1" strike="noStrike" spc="-1" dirty="0">
                <a:solidFill>
                  <a:srgbClr val="FF0000"/>
                </a:solidFill>
                <a:latin typeface="Arial"/>
                <a:ea typeface="Arial"/>
              </a:rPr>
              <a:t>DISCUSS METHOD AND TRAINING</a:t>
            </a:r>
            <a:endParaRPr lang="en-US" sz="1100" b="0" strike="noStrike" spc="-1" dirty="0">
              <a:latin typeface="Arial"/>
            </a:endParaRPr>
          </a:p>
          <a:p>
            <a:pPr marL="216000" indent="-216000">
              <a:lnSpc>
                <a:spcPct val="100000"/>
              </a:lnSpc>
            </a:pPr>
            <a:r>
              <a:rPr lang="en-US" sz="1100" b="1" strike="noStrike" spc="-1" dirty="0">
                <a:solidFill>
                  <a:srgbClr val="FF0000"/>
                </a:solidFill>
                <a:latin typeface="Arial"/>
                <a:ea typeface="Arial"/>
              </a:rPr>
              <a:t>To lobby respectfully…no enemies…share appreciation…listen…find common ground…</a:t>
            </a:r>
            <a:endParaRPr lang="en-US" sz="1100" b="0" strike="noStrike" spc="-1" dirty="0">
              <a:latin typeface="Arial"/>
            </a:endParaRPr>
          </a:p>
          <a:p>
            <a:pPr marL="216000" indent="-216000">
              <a:lnSpc>
                <a:spcPct val="100000"/>
              </a:lnSpc>
            </a:pPr>
            <a:endParaRPr lang="en-US" sz="1100" b="0" strike="noStrike" spc="-1" dirty="0">
              <a:latin typeface="Arial"/>
            </a:endParaRPr>
          </a:p>
          <a:p>
            <a:pPr marL="216000" indent="-216000">
              <a:lnSpc>
                <a:spcPct val="100000"/>
              </a:lnSpc>
            </a:pPr>
            <a:r>
              <a:rPr lang="en-US" sz="1100" b="1" strike="noStrike" spc="-1" dirty="0">
                <a:solidFill>
                  <a:srgbClr val="FF0000"/>
                </a:solidFill>
                <a:latin typeface="Arial"/>
                <a:ea typeface="Arial"/>
              </a:rPr>
              <a:t>SINGLEY FOCUSED ON</a:t>
            </a:r>
            <a:r>
              <a:rPr lang="en-US" sz="1100" b="1" strike="noStrike" spc="-1" dirty="0">
                <a:solidFill>
                  <a:srgbClr val="000000"/>
                </a:solidFill>
                <a:latin typeface="Arial"/>
                <a:ea typeface="Arial"/>
              </a:rPr>
              <a:t> CARBON FEE &amp; DIVIDEND</a:t>
            </a:r>
            <a:endParaRPr lang="en-US" sz="1100" b="0" strike="noStrike" spc="-1" dirty="0">
              <a:latin typeface="Arial"/>
            </a:endParaRPr>
          </a:p>
          <a:p>
            <a:pPr marL="216000" indent="-216000">
              <a:lnSpc>
                <a:spcPct val="100000"/>
              </a:lnSpc>
            </a:pPr>
            <a:endParaRPr lang="en-US" sz="1100" b="0" strike="noStrike" spc="-1" dirty="0">
              <a:latin typeface="Arial"/>
            </a:endParaRPr>
          </a:p>
          <a:p>
            <a:pPr marL="216000" indent="-216000">
              <a:lnSpc>
                <a:spcPct val="100000"/>
              </a:lnSpc>
            </a:pPr>
            <a:endParaRPr lang="en-US" sz="1100" b="0" strike="noStrike" spc="-1" dirty="0">
              <a:latin typeface="Arial"/>
            </a:endParaRPr>
          </a:p>
          <a:p>
            <a:pPr marL="216000" indent="-216000">
              <a:lnSpc>
                <a:spcPct val="100000"/>
              </a:lnSpc>
            </a:pPr>
            <a:r>
              <a:rPr lang="en-US" sz="1100" b="0" strike="noStrike" spc="-1" dirty="0">
                <a:latin typeface="Arial"/>
              </a:rPr>
              <a:t>Segue:</a:t>
            </a:r>
            <a:r>
              <a:rPr lang="en-US" sz="1100" b="0" strike="noStrike" spc="-1" baseline="0" dirty="0">
                <a:latin typeface="Arial"/>
              </a:rPr>
              <a:t> In my research on Rotary I learned that Rotary leadership has already focused on action on climate change.</a:t>
            </a:r>
            <a:endParaRPr lang="en-US" sz="1100" b="0" strike="noStrike" spc="-1" dirty="0">
              <a:latin typeface="Arial"/>
            </a:endParaRPr>
          </a:p>
        </p:txBody>
      </p:sp>
      <p:sp>
        <p:nvSpPr>
          <p:cNvPr id="555"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73C5614-E365-4101-81CE-C990E4961EB7}" type="slidenum">
              <a:rPr lang="en-US" sz="1400" b="0" strike="noStrike" spc="-1">
                <a:solidFill>
                  <a:srgbClr val="000000"/>
                </a:solidFill>
                <a:latin typeface="Arial"/>
                <a:ea typeface="Arial"/>
              </a:rPr>
              <a:t>3</a:t>
            </a:fld>
            <a:endParaRPr lang="en-US" sz="14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PlaceHolder 1"/>
          <p:cNvSpPr>
            <a:spLocks noGrp="1" noRot="1" noChangeAspect="1"/>
          </p:cNvSpPr>
          <p:nvPr>
            <p:ph type="sldImg"/>
          </p:nvPr>
        </p:nvSpPr>
        <p:spPr>
          <a:xfrm>
            <a:off x="381000" y="685800"/>
            <a:ext cx="6094413" cy="3429000"/>
          </a:xfrm>
          <a:prstGeom prst="rect">
            <a:avLst/>
          </a:prstGeom>
        </p:spPr>
      </p:sp>
      <p:sp>
        <p:nvSpPr>
          <p:cNvPr id="557" name="PlaceHolder 2"/>
          <p:cNvSpPr>
            <a:spLocks noGrp="1"/>
          </p:cNvSpPr>
          <p:nvPr>
            <p:ph type="body"/>
          </p:nvPr>
        </p:nvSpPr>
        <p:spPr>
          <a:xfrm>
            <a:off x="685800" y="4343400"/>
            <a:ext cx="5485680" cy="4114080"/>
          </a:xfrm>
          <a:prstGeom prst="rect">
            <a:avLst/>
          </a:prstGeom>
        </p:spPr>
        <p:txBody>
          <a:bodyPr lIns="0" tIns="0" rIns="0" bIns="0">
            <a:noAutofit/>
          </a:bodyPr>
          <a:lstStyle/>
          <a:p>
            <a:pPr marL="216000" indent="-216000">
              <a:lnSpc>
                <a:spcPct val="100000"/>
              </a:lnSpc>
            </a:pPr>
            <a:r>
              <a:rPr lang="en-US" sz="1100" b="0" strike="noStrike" spc="-1" dirty="0">
                <a:solidFill>
                  <a:srgbClr val="000000"/>
                </a:solidFill>
                <a:latin typeface="Arial"/>
                <a:ea typeface="Arial"/>
              </a:rPr>
              <a:t>“In 1990, then-RI President Paulo Costa called upon all Rotarians to preserve planet Earth. Through that theme, he hoped to awaken Rotary’s ecological conscience. By committing to planet Earth, he said, we sealed our commitment to the future. </a:t>
            </a:r>
            <a:endParaRPr lang="en-US" sz="1100" b="0" strike="noStrike" spc="-1" dirty="0">
              <a:latin typeface="Arial"/>
            </a:endParaRPr>
          </a:p>
          <a:p>
            <a:pPr marL="216000" indent="-216000">
              <a:lnSpc>
                <a:spcPct val="100000"/>
              </a:lnSpc>
            </a:pPr>
            <a:endParaRPr lang="en-US" sz="1100" b="0" strike="noStrike" spc="-1" dirty="0">
              <a:latin typeface="Arial"/>
            </a:endParaRPr>
          </a:p>
          <a:p>
            <a:pPr marL="216000" indent="-216000">
              <a:lnSpc>
                <a:spcPct val="100000"/>
              </a:lnSpc>
            </a:pPr>
            <a:r>
              <a:rPr lang="en-US" sz="1100" b="0" strike="noStrike" spc="-1" dirty="0">
                <a:solidFill>
                  <a:srgbClr val="000000"/>
                </a:solidFill>
                <a:latin typeface="Arial"/>
                <a:ea typeface="Arial"/>
              </a:rPr>
              <a:t>Today, environmental degradation and climate change threaten us all. They are having a disproportionate impact on those who are most vulnerable, those to whom Rotary has</a:t>
            </a:r>
            <a:endParaRPr lang="en-US" sz="1100" b="0" strike="noStrike" spc="-1" dirty="0">
              <a:latin typeface="Arial"/>
            </a:endParaRPr>
          </a:p>
          <a:p>
            <a:pPr marL="216000" indent="-216000">
              <a:lnSpc>
                <a:spcPct val="100000"/>
              </a:lnSpc>
            </a:pPr>
            <a:r>
              <a:rPr lang="en-US" sz="1100" b="0" strike="noStrike" spc="-1" dirty="0">
                <a:solidFill>
                  <a:srgbClr val="000000"/>
                </a:solidFill>
                <a:latin typeface="Arial"/>
                <a:ea typeface="Arial"/>
              </a:rPr>
              <a:t>the greatest responsibility.  Yet environmental issues barely register on the Rotary agenda. </a:t>
            </a:r>
            <a:endParaRPr lang="en-US" sz="1100" b="0" strike="noStrike" spc="-1" dirty="0">
              <a:latin typeface="Arial"/>
            </a:endParaRPr>
          </a:p>
          <a:p>
            <a:pPr marL="216000" indent="-216000">
              <a:lnSpc>
                <a:spcPct val="100000"/>
              </a:lnSpc>
            </a:pPr>
            <a:endParaRPr lang="en-US" sz="1100" b="0" strike="noStrike" spc="-1" dirty="0">
              <a:latin typeface="Arial"/>
            </a:endParaRPr>
          </a:p>
          <a:p>
            <a:pPr marL="216000" indent="-216000">
              <a:lnSpc>
                <a:spcPct val="100000"/>
              </a:lnSpc>
            </a:pPr>
            <a:r>
              <a:rPr lang="en-US" sz="1100" b="0" strike="noStrike" spc="-1" dirty="0">
                <a:solidFill>
                  <a:srgbClr val="000000"/>
                </a:solidFill>
                <a:latin typeface="Arial"/>
                <a:ea typeface="Arial"/>
              </a:rPr>
              <a:t>The time is long past when environmental sustainability can be dismissed as not Rotary’s concern.  It is, and must be, everyone’s concern.” </a:t>
            </a:r>
            <a:endParaRPr lang="en-US" sz="1100" b="0" strike="noStrike" spc="-1" dirty="0">
              <a:solidFill>
                <a:schemeClr val="tx1"/>
              </a:solidFill>
              <a:latin typeface="Arial"/>
              <a:ea typeface="+mn-ea"/>
            </a:endParaRPr>
          </a:p>
          <a:p>
            <a:pPr marL="216000" indent="-216000">
              <a:lnSpc>
                <a:spcPct val="100000"/>
              </a:lnSpc>
            </a:pPr>
            <a:endParaRPr lang="en-US" sz="1100" b="0" strike="noStrike" spc="-1" dirty="0">
              <a:solidFill>
                <a:schemeClr val="tx1"/>
              </a:solidFill>
              <a:latin typeface="Arial"/>
              <a:ea typeface="+mn-ea"/>
            </a:endParaRPr>
          </a:p>
          <a:p>
            <a:pPr marL="216000" indent="-216000">
              <a:lnSpc>
                <a:spcPct val="100000"/>
              </a:lnSpc>
            </a:pPr>
            <a:r>
              <a:rPr lang="en-US" sz="1100" b="0" strike="noStrike" spc="-1" dirty="0">
                <a:solidFill>
                  <a:schemeClr val="tx1"/>
                </a:solidFill>
                <a:latin typeface="Arial"/>
                <a:ea typeface="+mn-ea"/>
              </a:rPr>
              <a:t>Segue:</a:t>
            </a:r>
            <a:r>
              <a:rPr lang="en-US" sz="1100" b="0" strike="noStrike" spc="-1" baseline="0" dirty="0">
                <a:solidFill>
                  <a:schemeClr val="tx1"/>
                </a:solidFill>
                <a:latin typeface="Arial"/>
                <a:ea typeface="+mn-ea"/>
              </a:rPr>
              <a:t> Four Way Test</a:t>
            </a:r>
            <a:endParaRPr lang="en-US" sz="1100" b="0" strike="noStrike" spc="-1" dirty="0">
              <a:latin typeface="Arial"/>
            </a:endParaRPr>
          </a:p>
        </p:txBody>
      </p:sp>
      <p:sp>
        <p:nvSpPr>
          <p:cNvPr id="558" name="CustomShape 3"/>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C2A2EF56-F623-49AE-8241-52F2A36930C4}" type="slidenum">
              <a:rPr lang="en-US" sz="1400" b="0" strike="noStrike" spc="-1">
                <a:solidFill>
                  <a:srgbClr val="000000"/>
                </a:solidFill>
                <a:latin typeface="Arial"/>
                <a:ea typeface="Arial"/>
              </a:rPr>
              <a:t>4</a:t>
            </a:fld>
            <a:endParaRPr lang="en-US" sz="14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PlaceHolder 1"/>
          <p:cNvSpPr>
            <a:spLocks noGrp="1" noRot="1" noChangeAspect="1"/>
          </p:cNvSpPr>
          <p:nvPr>
            <p:ph type="sldImg"/>
          </p:nvPr>
        </p:nvSpPr>
        <p:spPr>
          <a:xfrm>
            <a:off x="381000" y="685800"/>
            <a:ext cx="6094413" cy="3429000"/>
          </a:xfrm>
          <a:prstGeom prst="rect">
            <a:avLst/>
          </a:prstGeom>
        </p:spPr>
      </p:sp>
      <p:sp>
        <p:nvSpPr>
          <p:cNvPr id="560" name="PlaceHolder 2"/>
          <p:cNvSpPr>
            <a:spLocks noGrp="1"/>
          </p:cNvSpPr>
          <p:nvPr>
            <p:ph type="body"/>
          </p:nvPr>
        </p:nvSpPr>
        <p:spPr>
          <a:xfrm>
            <a:off x="685800" y="4343400"/>
            <a:ext cx="5485680" cy="4114080"/>
          </a:xfrm>
          <a:prstGeom prst="rect">
            <a:avLst/>
          </a:prstGeom>
        </p:spPr>
        <p:txBody>
          <a:bodyPr lIns="0" tIns="0" rIns="0" bIns="0">
            <a:noAutofit/>
          </a:bodyPr>
          <a:lstStyle/>
          <a:p>
            <a:pPr marL="216000" indent="-216000">
              <a:lnSpc>
                <a:spcPct val="100000"/>
              </a:lnSpc>
            </a:pPr>
            <a:r>
              <a:rPr lang="en-US" sz="2400" b="0" strike="noStrike" spc="-1" dirty="0">
                <a:solidFill>
                  <a:srgbClr val="000000"/>
                </a:solidFill>
                <a:latin typeface="Calibri"/>
                <a:ea typeface="Calibri"/>
              </a:rPr>
              <a:t>Bonding with an organization or group requires the presenter to research the group they’ll be speaking with. On this slide, the presenter should discuss what values CCL shares with the group and show appreciation for what the group is doing.</a:t>
            </a:r>
          </a:p>
          <a:p>
            <a:pPr marL="216000" indent="-216000">
              <a:lnSpc>
                <a:spcPct val="100000"/>
              </a:lnSpc>
            </a:pPr>
            <a:endParaRPr lang="en-US" sz="2400" b="0" strike="noStrike" spc="-1" dirty="0">
              <a:solidFill>
                <a:schemeClr val="tx1"/>
              </a:solidFill>
              <a:latin typeface="Arial"/>
              <a:ea typeface="+mn-ea"/>
            </a:endParaRPr>
          </a:p>
          <a:p>
            <a:pPr marL="216000" indent="-216000">
              <a:lnSpc>
                <a:spcPct val="100000"/>
              </a:lnSpc>
            </a:pPr>
            <a:r>
              <a:rPr lang="en-US" sz="2400" b="0" strike="noStrike" spc="-1" dirty="0">
                <a:solidFill>
                  <a:schemeClr val="tx1"/>
                </a:solidFill>
                <a:latin typeface="Arial"/>
                <a:ea typeface="+mn-ea"/>
              </a:rPr>
              <a:t>Segue: What is the scientific consensus</a:t>
            </a:r>
            <a:r>
              <a:rPr lang="en-US" sz="2400" b="0" strike="noStrike" spc="-1" baseline="0" dirty="0">
                <a:solidFill>
                  <a:schemeClr val="tx1"/>
                </a:solidFill>
                <a:latin typeface="Arial"/>
                <a:ea typeface="+mn-ea"/>
              </a:rPr>
              <a:t> on climate change.</a:t>
            </a:r>
            <a:endParaRPr lang="en-US" sz="2400" b="0" strike="noStrike" spc="-1" dirty="0">
              <a:latin typeface="Arial"/>
            </a:endParaRPr>
          </a:p>
          <a:p>
            <a:pPr marL="457200" indent="-304200">
              <a:lnSpc>
                <a:spcPct val="100000"/>
              </a:lnSpc>
            </a:pPr>
            <a:endParaRPr lang="en-US" sz="2400" b="0" strike="noStrike" spc="-1" dirty="0">
              <a:latin typeface="Arial"/>
            </a:endParaRPr>
          </a:p>
        </p:txBody>
      </p:sp>
      <p:sp>
        <p:nvSpPr>
          <p:cNvPr id="561" name="CustomShape 3"/>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7071F038-06E3-49DD-8EE9-65359F4C204D}" type="slidenum">
              <a:rPr lang="en-US" sz="1200" b="0" strike="noStrike" spc="-1">
                <a:solidFill>
                  <a:srgbClr val="000000"/>
                </a:solidFill>
                <a:latin typeface="Calibri"/>
                <a:ea typeface="Calibri"/>
              </a:rPr>
              <a:t>5</a:t>
            </a:fld>
            <a:endParaRPr lang="en-US" sz="12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noRot="1" noChangeAspect="1"/>
          </p:cNvSpPr>
          <p:nvPr>
            <p:ph type="sldImg"/>
          </p:nvPr>
        </p:nvSpPr>
        <p:spPr>
          <a:xfrm>
            <a:off x="381000" y="685800"/>
            <a:ext cx="6094413" cy="3429000"/>
          </a:xfrm>
          <a:prstGeom prst="rect">
            <a:avLst/>
          </a:prstGeom>
        </p:spPr>
      </p:sp>
      <p:sp>
        <p:nvSpPr>
          <p:cNvPr id="563" name="PlaceHolder 2"/>
          <p:cNvSpPr>
            <a:spLocks noGrp="1"/>
          </p:cNvSpPr>
          <p:nvPr>
            <p:ph type="body"/>
          </p:nvPr>
        </p:nvSpPr>
        <p:spPr>
          <a:xfrm>
            <a:off x="685800" y="4343400"/>
            <a:ext cx="5485680" cy="4114080"/>
          </a:xfrm>
          <a:prstGeom prst="rect">
            <a:avLst/>
          </a:prstGeom>
        </p:spPr>
        <p:txBody>
          <a:bodyPr lIns="0" tIns="91440" rIns="0" bIns="91440">
            <a:noAutofit/>
          </a:bodyPr>
          <a:lstStyle/>
          <a:p>
            <a:pPr marL="216000" indent="-216000">
              <a:lnSpc>
                <a:spcPct val="100000"/>
              </a:lnSpc>
              <a:spcBef>
                <a:spcPts val="601"/>
              </a:spcBef>
            </a:pPr>
            <a:r>
              <a:rPr lang="en-US" sz="1100" b="0" strike="noStrike" spc="-1" dirty="0">
                <a:solidFill>
                  <a:srgbClr val="000000"/>
                </a:solidFill>
                <a:latin typeface="Source Sans Pro"/>
                <a:ea typeface="Source Sans Pro"/>
              </a:rPr>
              <a:t>Ten years ago, even 2 or 3 years ago, this talk would have been about scientific findings and whether climate change is really a big problem. No more. </a:t>
            </a:r>
            <a:endParaRPr lang="en-US" sz="1100" b="0" strike="noStrike" spc="-1" dirty="0">
              <a:latin typeface="Arial"/>
            </a:endParaRPr>
          </a:p>
          <a:p>
            <a:pPr marL="216000" indent="-216000">
              <a:lnSpc>
                <a:spcPct val="100000"/>
              </a:lnSpc>
              <a:spcBef>
                <a:spcPts val="601"/>
              </a:spcBef>
            </a:pPr>
            <a:r>
              <a:rPr lang="en-US" sz="1100" b="0" strike="noStrike" spc="-1" dirty="0">
                <a:solidFill>
                  <a:srgbClr val="000000"/>
                </a:solidFill>
                <a:latin typeface="Source Sans Pro"/>
                <a:ea typeface="Source Sans Pro"/>
              </a:rPr>
              <a:t>Today, 97% of climate scientists agree:  </a:t>
            </a:r>
            <a:endParaRPr lang="en-US" sz="1100" b="0" strike="noStrike" spc="-1" dirty="0">
              <a:latin typeface="Arial"/>
            </a:endParaRPr>
          </a:p>
          <a:p>
            <a:pPr marL="685800" lvl="4" indent="-316800">
              <a:lnSpc>
                <a:spcPct val="100000"/>
              </a:lnSpc>
              <a:buClr>
                <a:srgbClr val="000000"/>
              </a:buClr>
              <a:buFont typeface="Source Sans Pro"/>
              <a:buChar char="○"/>
            </a:pPr>
            <a:r>
              <a:rPr lang="en-US" sz="1100" b="0" strike="noStrike" spc="-1" dirty="0">
                <a:solidFill>
                  <a:srgbClr val="000000"/>
                </a:solidFill>
                <a:latin typeface="Source Sans Pro"/>
                <a:ea typeface="Source Sans Pro"/>
              </a:rPr>
              <a:t>Global warming is real</a:t>
            </a:r>
            <a:endParaRPr lang="en-US" sz="1100" b="0" strike="noStrike" spc="-1" dirty="0">
              <a:latin typeface="Arial"/>
            </a:endParaRPr>
          </a:p>
          <a:p>
            <a:pPr marL="685800" lvl="4" indent="-316800">
              <a:lnSpc>
                <a:spcPct val="100000"/>
              </a:lnSpc>
              <a:buClr>
                <a:srgbClr val="000000"/>
              </a:buClr>
              <a:buFont typeface="Source Sans Pro"/>
              <a:buChar char="○"/>
            </a:pPr>
            <a:r>
              <a:rPr lang="en-US" sz="1100" b="0" strike="noStrike" spc="-1" dirty="0">
                <a:solidFill>
                  <a:srgbClr val="000000"/>
                </a:solidFill>
                <a:latin typeface="Source Sans Pro"/>
                <a:ea typeface="Source Sans Pro"/>
              </a:rPr>
              <a:t>It’s caused by increased greenhouse gases</a:t>
            </a:r>
            <a:endParaRPr lang="en-US" sz="1100" b="0" strike="noStrike" spc="-1" dirty="0">
              <a:latin typeface="Arial"/>
            </a:endParaRPr>
          </a:p>
          <a:p>
            <a:pPr marL="685800" lvl="4" indent="-316800">
              <a:lnSpc>
                <a:spcPct val="100000"/>
              </a:lnSpc>
              <a:buClr>
                <a:srgbClr val="000000"/>
              </a:buClr>
              <a:buFont typeface="Source Sans Pro"/>
              <a:buChar char="○"/>
            </a:pPr>
            <a:r>
              <a:rPr lang="en-US" sz="1100" b="0" strike="noStrike" spc="-1" dirty="0">
                <a:solidFill>
                  <a:srgbClr val="000000"/>
                </a:solidFill>
                <a:latin typeface="Source Sans Pro"/>
                <a:ea typeface="Source Sans Pro"/>
              </a:rPr>
              <a:t>Human activity is causing almost all the increase.</a:t>
            </a:r>
            <a:endParaRPr lang="en-US" sz="1100" b="0" strike="noStrike" spc="-1" dirty="0">
              <a:latin typeface="Arial"/>
            </a:endParaRPr>
          </a:p>
          <a:p>
            <a:pPr marL="457200">
              <a:lnSpc>
                <a:spcPct val="100000"/>
              </a:lnSpc>
            </a:pPr>
            <a:endParaRPr lang="en-US" sz="1100" b="0" strike="noStrike" spc="-1" dirty="0">
              <a:latin typeface="Arial"/>
            </a:endParaRPr>
          </a:p>
          <a:p>
            <a:pPr marL="457200">
              <a:lnSpc>
                <a:spcPct val="100000"/>
              </a:lnSpc>
            </a:pPr>
            <a:r>
              <a:rPr lang="en-US" sz="1100" b="0" strike="noStrike" spc="-1" dirty="0">
                <a:solidFill>
                  <a:srgbClr val="000000"/>
                </a:solidFill>
                <a:latin typeface="Source Sans Pro"/>
                <a:ea typeface="Source Sans Pro"/>
              </a:rPr>
              <a:t>There really is no longer a scientific debate.  The world scientific community is in agreement.  All national and international “Academies of Science” agree.  None disagree.  </a:t>
            </a:r>
            <a:r>
              <a:rPr lang="en-US" sz="1100" b="0" strike="noStrike" spc="-1" dirty="0">
                <a:solidFill>
                  <a:srgbClr val="333333"/>
                </a:solidFill>
                <a:latin typeface="Source Sans Pro"/>
                <a:ea typeface="Source Sans Pro"/>
              </a:rPr>
              <a:t> It’s </a:t>
            </a:r>
            <a:r>
              <a:rPr lang="en-US" sz="1100" b="0" strike="noStrike" spc="-1" dirty="0" err="1">
                <a:solidFill>
                  <a:srgbClr val="333333"/>
                </a:solidFill>
                <a:latin typeface="Source Sans Pro"/>
                <a:ea typeface="Source Sans Pro"/>
              </a:rPr>
              <a:t>unequivocable</a:t>
            </a:r>
            <a:r>
              <a:rPr lang="en-US" sz="1100" b="0" strike="noStrike" spc="-1" dirty="0">
                <a:solidFill>
                  <a:srgbClr val="333333"/>
                </a:solidFill>
                <a:latin typeface="Source Sans Pro"/>
                <a:ea typeface="Source Sans Pro"/>
              </a:rPr>
              <a:t>, and t</a:t>
            </a:r>
            <a:r>
              <a:rPr lang="en-US" sz="1100" b="0" strike="noStrike" spc="-1" dirty="0">
                <a:solidFill>
                  <a:srgbClr val="000000"/>
                </a:solidFill>
                <a:latin typeface="Source Sans Pro"/>
                <a:ea typeface="Source Sans Pro"/>
              </a:rPr>
              <a:t>he vast majority of former skeptics are nodding their heads, too.</a:t>
            </a:r>
            <a:endParaRPr lang="en-US" sz="1100" b="0" strike="noStrike" spc="-1" dirty="0">
              <a:latin typeface="Arial"/>
            </a:endParaRPr>
          </a:p>
          <a:p>
            <a:pPr marL="228600" lvl="2" indent="-316800">
              <a:lnSpc>
                <a:spcPct val="100000"/>
              </a:lnSpc>
              <a:buClr>
                <a:srgbClr val="000000"/>
              </a:buClr>
              <a:buFont typeface="Source Sans Pro"/>
              <a:buChar char="■"/>
            </a:pPr>
            <a:r>
              <a:rPr lang="en-US" sz="1000" b="0" strike="noStrike" spc="-1" dirty="0">
                <a:solidFill>
                  <a:srgbClr val="000000"/>
                </a:solidFill>
                <a:latin typeface="Source Sans Pro"/>
                <a:ea typeface="Source Sans Pro"/>
              </a:rPr>
              <a:t>  </a:t>
            </a:r>
            <a:r>
              <a:rPr lang="en-US" sz="1000" b="0" u="sng" strike="noStrike" spc="-1" dirty="0">
                <a:solidFill>
                  <a:srgbClr val="000000"/>
                </a:solidFill>
                <a:uFillTx/>
                <a:latin typeface="Source Sans Pro"/>
                <a:ea typeface="Source Sans Pro"/>
                <a:hlinkClick r:id="rId3"/>
              </a:rPr>
              <a:t>IPCC (2007). Summary for Policymakers. In: </a:t>
            </a:r>
            <a:r>
              <a:rPr lang="en-US" sz="1000" b="0" i="1" u="sng" strike="noStrike" spc="-1" dirty="0">
                <a:solidFill>
                  <a:srgbClr val="000000"/>
                </a:solidFill>
                <a:uFillTx/>
                <a:latin typeface="Source Sans Pro"/>
                <a:ea typeface="Source Sans Pro"/>
                <a:hlinkClick r:id="rId3"/>
              </a:rPr>
              <a:t>Climate Change 2007: The Physical Science Basis</a:t>
            </a:r>
            <a:r>
              <a:rPr lang="en-US" sz="1000" b="0" strike="noStrike" spc="-1" dirty="0">
                <a:solidFill>
                  <a:srgbClr val="000000"/>
                </a:solidFill>
                <a:latin typeface="Source Sans Pro"/>
                <a:ea typeface="Source Sans Pro"/>
              </a:rPr>
              <a:t>.</a:t>
            </a:r>
            <a:endParaRPr lang="en-US" sz="1000" b="0" strike="noStrike" spc="-1" dirty="0">
              <a:solidFill>
                <a:schemeClr val="tx1"/>
              </a:solidFill>
              <a:latin typeface="Arial"/>
              <a:ea typeface="+mn-ea"/>
            </a:endParaRPr>
          </a:p>
          <a:p>
            <a:pPr marL="228600" lvl="2" indent="-316800">
              <a:lnSpc>
                <a:spcPct val="100000"/>
              </a:lnSpc>
              <a:buClr>
                <a:srgbClr val="000000"/>
              </a:buClr>
              <a:buFont typeface="Source Sans Pro"/>
              <a:buChar char="■"/>
            </a:pPr>
            <a:endParaRPr lang="en-US" sz="1100" b="0" strike="noStrike" spc="-1" dirty="0">
              <a:latin typeface="Arial"/>
            </a:endParaRPr>
          </a:p>
          <a:p>
            <a:pPr>
              <a:lnSpc>
                <a:spcPct val="100000"/>
              </a:lnSpc>
            </a:pPr>
            <a:r>
              <a:rPr lang="en-US" sz="1100" b="0" strike="noStrike" spc="-1" dirty="0" err="1">
                <a:solidFill>
                  <a:srgbClr val="000000"/>
                </a:solidFill>
                <a:latin typeface="Source Sans Pro"/>
                <a:ea typeface="Source Sans Pro"/>
              </a:rPr>
              <a:t>Seque</a:t>
            </a:r>
            <a:r>
              <a:rPr lang="en-US" sz="1100" b="0" strike="noStrike" spc="-1" dirty="0">
                <a:solidFill>
                  <a:srgbClr val="000000"/>
                </a:solidFill>
                <a:latin typeface="Source Sans Pro"/>
                <a:ea typeface="Source Sans Pro"/>
              </a:rPr>
              <a:t>: what are the local effects we are experiencing here in the Mid-Atlantic?</a:t>
            </a:r>
            <a:endParaRPr lang="en-US" sz="1100" b="0" strike="noStrike" spc="-1" dirty="0">
              <a:latin typeface="Arial"/>
            </a:endParaRPr>
          </a:p>
          <a:p>
            <a:pPr marL="1143000">
              <a:lnSpc>
                <a:spcPct val="100000"/>
              </a:lnSpc>
              <a:spcBef>
                <a:spcPts val="601"/>
              </a:spcBef>
            </a:pPr>
            <a:endParaRPr lang="en-US" sz="1100" b="0" strike="noStrike" spc="-1" dirty="0">
              <a:latin typeface="Arial"/>
            </a:endParaRPr>
          </a:p>
          <a:p>
            <a:pPr marL="1143000">
              <a:lnSpc>
                <a:spcPct val="100000"/>
              </a:lnSpc>
            </a:pPr>
            <a:endParaRPr lang="en-US" sz="1100" b="0" strike="noStrike" spc="-1" dirty="0">
              <a:latin typeface="Arial"/>
            </a:endParaRPr>
          </a:p>
          <a:p>
            <a:pPr marL="1143000">
              <a:lnSpc>
                <a:spcPct val="100000"/>
              </a:lnSpc>
            </a:pPr>
            <a:r>
              <a:rPr lang="en-US" sz="1100" b="0" strike="noStrike" spc="-1" dirty="0">
                <a:solidFill>
                  <a:srgbClr val="000000"/>
                </a:solidFill>
                <a:latin typeface="Source Sans Pro"/>
                <a:ea typeface="Source Sans Pro"/>
              </a:rPr>
              <a:t>From </a:t>
            </a:r>
            <a:r>
              <a:rPr lang="en-US" sz="1100" b="0" u="sng" strike="noStrike" spc="-1" dirty="0">
                <a:solidFill>
                  <a:srgbClr val="000000"/>
                </a:solidFill>
                <a:uFillTx/>
                <a:latin typeface="Source Sans Pro"/>
                <a:ea typeface="Source Sans Pro"/>
                <a:hlinkClick r:id="rId4"/>
              </a:rPr>
              <a:t>CCL’s Laser Talk: Where Scientists Stand On Climate</a:t>
            </a:r>
            <a:endParaRPr lang="en-US" sz="1100" b="0" strike="noStrike" spc="-1" dirty="0">
              <a:latin typeface="Arial"/>
            </a:endParaRPr>
          </a:p>
          <a:p>
            <a:pPr marL="1143000">
              <a:lnSpc>
                <a:spcPct val="100000"/>
              </a:lnSpc>
            </a:pPr>
            <a:r>
              <a:rPr lang="en-US" sz="1100" b="0" strike="noStrike" spc="-1" dirty="0">
                <a:solidFill>
                  <a:srgbClr val="000000"/>
                </a:solidFill>
                <a:latin typeface="Source Sans Pro"/>
                <a:ea typeface="Source Sans Pro"/>
              </a:rPr>
              <a:t>You want proof? Seven different research groups looked into this over the last 10 years, examining thousands of papers and/or asking hundreds of scientists directly for their position on climate change. They found that between 91 and 100 percent of published climate scientists agreed, based on the evidence, that human-caused global warming is occurring. The average was about 97 percent. [</a:t>
            </a:r>
            <a:r>
              <a:rPr lang="en-US" sz="1100" b="0" u="sng" strike="noStrike" spc="-1" dirty="0">
                <a:solidFill>
                  <a:srgbClr val="000000"/>
                </a:solidFill>
                <a:uFillTx/>
                <a:latin typeface="Source Sans Pro"/>
                <a:ea typeface="Source Sans Pro"/>
                <a:hlinkClick r:id="rId5"/>
              </a:rPr>
              <a:t>1</a:t>
            </a:r>
            <a:r>
              <a:rPr lang="en-US" sz="1100" b="0" strike="noStrike" spc="-1" dirty="0">
                <a:solidFill>
                  <a:srgbClr val="000000"/>
                </a:solidFill>
                <a:latin typeface="Source Sans Pro"/>
                <a:ea typeface="Source Sans Pro"/>
              </a:rPr>
              <a:t>] Not only that, but the National Academy of Sciences and their counterparts from 79 other nations also agree, as do all major American member organizations of physicists, chemists, meteorologists, and astronomers. Not a single one claims that human-influenced global warming is in doubt. Not one. [</a:t>
            </a:r>
            <a:r>
              <a:rPr lang="en-US" sz="1100" b="0" u="sng" strike="noStrike" spc="-1" dirty="0">
                <a:solidFill>
                  <a:srgbClr val="000000"/>
                </a:solidFill>
                <a:uFillTx/>
                <a:latin typeface="Source Sans Pro"/>
                <a:ea typeface="Source Sans Pro"/>
                <a:hlinkClick r:id="rId6"/>
              </a:rPr>
              <a:t>2</a:t>
            </a:r>
            <a:r>
              <a:rPr lang="en-US" sz="1100" b="0" strike="noStrike" spc="-1" dirty="0">
                <a:solidFill>
                  <a:srgbClr val="000000"/>
                </a:solidFill>
                <a:latin typeface="Source Sans Pro"/>
                <a:ea typeface="Source Sans Pro"/>
              </a:rPr>
              <a:t>]</a:t>
            </a:r>
            <a:endParaRPr lang="en-US" sz="1100" b="0" strike="noStrike" spc="-1" dirty="0">
              <a:latin typeface="Arial"/>
            </a:endParaRPr>
          </a:p>
          <a:p>
            <a:pPr marL="1143000">
              <a:lnSpc>
                <a:spcPct val="100000"/>
              </a:lnSpc>
            </a:pPr>
            <a:r>
              <a:rPr lang="en-US" sz="1100" b="0" strike="noStrike" spc="-1" dirty="0">
                <a:solidFill>
                  <a:srgbClr val="000000"/>
                </a:solidFill>
                <a:latin typeface="Source Sans Pro"/>
                <a:ea typeface="Source Sans Pro"/>
              </a:rPr>
              <a:t>This is important, because when people learn how strong the scientific agreement really is, they are more inclined to transcend political affiliations and support public policy solutions to climate change. [</a:t>
            </a:r>
            <a:r>
              <a:rPr lang="en-US" sz="1100" b="0" u="sng" strike="noStrike" spc="-1" dirty="0">
                <a:solidFill>
                  <a:srgbClr val="000000"/>
                </a:solidFill>
                <a:uFillTx/>
                <a:latin typeface="Source Sans Pro"/>
                <a:ea typeface="Source Sans Pro"/>
                <a:hlinkClick r:id="rId7"/>
              </a:rPr>
              <a:t>3</a:t>
            </a:r>
            <a:r>
              <a:rPr lang="en-US" sz="1100" b="0" strike="noStrike" spc="-1" dirty="0">
                <a:solidFill>
                  <a:srgbClr val="000000"/>
                </a:solidFill>
                <a:latin typeface="Source Sans Pro"/>
                <a:ea typeface="Source Sans Pro"/>
              </a:rPr>
              <a:t>]</a:t>
            </a:r>
            <a:endParaRPr lang="en-US" sz="1100" b="0" strike="noStrike" spc="-1" dirty="0">
              <a:latin typeface="Arial"/>
            </a:endParaRPr>
          </a:p>
          <a:p>
            <a:pPr marL="1143000">
              <a:lnSpc>
                <a:spcPct val="100000"/>
              </a:lnSpc>
            </a:pPr>
            <a:endParaRPr lang="en-US" sz="1100" b="0" strike="noStrike" spc="-1" dirty="0">
              <a:latin typeface="Arial"/>
            </a:endParaRPr>
          </a:p>
          <a:p>
            <a:pPr marL="457200" indent="-316800">
              <a:lnSpc>
                <a:spcPct val="100000"/>
              </a:lnSpc>
              <a:buClr>
                <a:srgbClr val="000000"/>
              </a:buClr>
              <a:buFont typeface="Source Sans Pro"/>
              <a:buAutoNum type="arabicPeriod"/>
            </a:pPr>
            <a:r>
              <a:rPr lang="en-US" sz="1100" b="0" u="sng" strike="noStrike" spc="-1" dirty="0">
                <a:solidFill>
                  <a:srgbClr val="000000"/>
                </a:solidFill>
                <a:uFillTx/>
                <a:latin typeface="Source Sans Pro"/>
                <a:ea typeface="Source Sans Pro"/>
                <a:hlinkClick r:id="rId5"/>
              </a:rPr>
              <a:t>https://climate.nasa.gov/scientific-consensus/</a:t>
            </a:r>
            <a:endParaRPr lang="en-US" sz="1100" b="0" strike="noStrike" spc="-1" dirty="0">
              <a:latin typeface="Arial"/>
            </a:endParaRPr>
          </a:p>
          <a:p>
            <a:pPr marL="457200" indent="-316800">
              <a:lnSpc>
                <a:spcPct val="100000"/>
              </a:lnSpc>
              <a:buClr>
                <a:srgbClr val="000000"/>
              </a:buClr>
              <a:buFont typeface="Source Sans Pro"/>
              <a:buAutoNum type="arabicPeriod"/>
            </a:pPr>
            <a:r>
              <a:rPr lang="en-US" sz="1100" b="0" u="sng" strike="noStrike" spc="-1" dirty="0">
                <a:solidFill>
                  <a:srgbClr val="000000"/>
                </a:solidFill>
                <a:uFillTx/>
                <a:latin typeface="Source Sans Pro"/>
                <a:ea typeface="Source Sans Pro"/>
                <a:hlinkClick r:id="rId6"/>
              </a:rPr>
              <a:t>http://www.opr.ca.gov/facts/list-of-scientific-organizations.html</a:t>
            </a:r>
            <a:endParaRPr lang="en-US" sz="1100" b="0" strike="noStrike" spc="-1" dirty="0">
              <a:latin typeface="Arial"/>
            </a:endParaRPr>
          </a:p>
          <a:p>
            <a:pPr marL="457200" indent="-316800">
              <a:lnSpc>
                <a:spcPct val="100000"/>
              </a:lnSpc>
              <a:buClr>
                <a:srgbClr val="000000"/>
              </a:buClr>
              <a:buFont typeface="Source Sans Pro"/>
              <a:buAutoNum type="arabicPeriod"/>
            </a:pPr>
            <a:r>
              <a:rPr lang="en-US" sz="1100" b="0" u="sng" strike="noStrike" spc="-1" dirty="0">
                <a:solidFill>
                  <a:srgbClr val="000000"/>
                </a:solidFill>
                <a:uFillTx/>
                <a:latin typeface="Source Sans Pro"/>
                <a:ea typeface="Source Sans Pro"/>
                <a:hlinkClick r:id="rId7"/>
              </a:rPr>
              <a:t>http://environment.yale.edu/climate-communication/article/scientific-consensus-on-climate-change-as-a-gateway-belief/</a:t>
            </a:r>
            <a:endParaRPr lang="en-US" sz="1100" b="0" strike="noStrike" spc="-1" dirty="0">
              <a:latin typeface="Arial"/>
            </a:endParaRPr>
          </a:p>
          <a:p>
            <a:pPr>
              <a:lnSpc>
                <a:spcPct val="100000"/>
              </a:lnSpc>
            </a:pPr>
            <a:endParaRPr lang="en-US" sz="1100" b="0" strike="noStrike" spc="-1" dirty="0">
              <a:latin typeface="Arial"/>
            </a:endParaRPr>
          </a:p>
          <a:p>
            <a:pPr>
              <a:lnSpc>
                <a:spcPct val="100000"/>
              </a:lnSpc>
            </a:pPr>
            <a:endParaRPr lang="en-US" sz="1100" b="0" strike="noStrike" spc="-1" dirty="0">
              <a:latin typeface="Arial"/>
            </a:endParaRPr>
          </a:p>
          <a:p>
            <a:pPr>
              <a:lnSpc>
                <a:spcPct val="100000"/>
              </a:lnSpc>
            </a:pPr>
            <a:endParaRPr lang="en-US" sz="1100" b="0" strike="noStrike" spc="-1" dirty="0">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fld id="{786F5337-9F5E-430E-8EA8-2A367E502BF7}" type="slidenum">
              <a:rPr lang="en-US" sz="1400" b="0" strike="noStrike" spc="-1" smtClean="0">
                <a:latin typeface="Times New Roman"/>
              </a:rPr>
              <a:t>7</a:t>
            </a:fld>
            <a:endParaRPr lang="en-US" sz="1400" b="0" strike="noStrike" spc="-1">
              <a:latin typeface="Times New Roman"/>
            </a:endParaRPr>
          </a:p>
        </p:txBody>
      </p:sp>
    </p:spTree>
    <p:extLst>
      <p:ext uri="{BB962C8B-B14F-4D97-AF65-F5344CB8AC3E}">
        <p14:creationId xmlns:p14="http://schemas.microsoft.com/office/powerpoint/2010/main" val="996935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fld id="{786F5337-9F5E-430E-8EA8-2A367E502BF7}" type="slidenum">
              <a:rPr lang="en-US" sz="1400" b="0" strike="noStrike" spc="-1" smtClean="0">
                <a:latin typeface="Times New Roman"/>
              </a:rPr>
              <a:t>8</a:t>
            </a:fld>
            <a:endParaRPr lang="en-US" sz="1400" b="0" strike="noStrike" spc="-1">
              <a:latin typeface="Times New Roman"/>
            </a:endParaRPr>
          </a:p>
        </p:txBody>
      </p:sp>
    </p:spTree>
    <p:extLst>
      <p:ext uri="{BB962C8B-B14F-4D97-AF65-F5344CB8AC3E}">
        <p14:creationId xmlns:p14="http://schemas.microsoft.com/office/powerpoint/2010/main" val="1533411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fld id="{786F5337-9F5E-430E-8EA8-2A367E502BF7}" type="slidenum">
              <a:rPr lang="en-US" sz="1400" b="0" strike="noStrike" spc="-1" smtClean="0">
                <a:latin typeface="Times New Roman"/>
              </a:rPr>
              <a:t>9</a:t>
            </a:fld>
            <a:endParaRPr lang="en-US" sz="1400" b="0" strike="noStrike" spc="-1">
              <a:latin typeface="Times New Roman"/>
            </a:endParaRPr>
          </a:p>
        </p:txBody>
      </p:sp>
    </p:spTree>
    <p:extLst>
      <p:ext uri="{BB962C8B-B14F-4D97-AF65-F5344CB8AC3E}">
        <p14:creationId xmlns:p14="http://schemas.microsoft.com/office/powerpoint/2010/main" val="3537303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30"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n-US" sz="3200" b="0" strike="noStrike" spc="-1">
              <a:latin typeface="Arial"/>
            </a:endParaRPr>
          </a:p>
        </p:txBody>
      </p:sp>
      <p:sp>
        <p:nvSpPr>
          <p:cNvPr id="31"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33"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latin typeface="Arial"/>
            </a:endParaRPr>
          </a:p>
        </p:txBody>
      </p:sp>
      <p:sp>
        <p:nvSpPr>
          <p:cNvPr id="34"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latin typeface="Arial"/>
            </a:endParaRPr>
          </a:p>
        </p:txBody>
      </p:sp>
      <p:sp>
        <p:nvSpPr>
          <p:cNvPr id="35"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latin typeface="Arial"/>
            </a:endParaRPr>
          </a:p>
        </p:txBody>
      </p:sp>
      <p:sp>
        <p:nvSpPr>
          <p:cNvPr id="36"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38"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n-US" sz="3200" b="0" strike="noStrike" spc="-1">
              <a:latin typeface="Arial"/>
            </a:endParaRPr>
          </a:p>
        </p:txBody>
      </p:sp>
      <p:sp>
        <p:nvSpPr>
          <p:cNvPr id="39"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n-US" sz="3200" b="0" strike="noStrike" spc="-1">
              <a:latin typeface="Arial"/>
            </a:endParaRPr>
          </a:p>
        </p:txBody>
      </p:sp>
      <p:sp>
        <p:nvSpPr>
          <p:cNvPr id="40"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n-US" sz="3200" b="0" strike="noStrike" spc="-1">
              <a:latin typeface="Arial"/>
            </a:endParaRPr>
          </a:p>
        </p:txBody>
      </p:sp>
      <p:sp>
        <p:nvSpPr>
          <p:cNvPr id="41"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n-US" sz="3200" b="0" strike="noStrike" spc="-1">
              <a:latin typeface="Arial"/>
            </a:endParaRPr>
          </a:p>
        </p:txBody>
      </p:sp>
      <p:sp>
        <p:nvSpPr>
          <p:cNvPr id="42"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n-US" sz="3200" b="0" strike="noStrike" spc="-1">
              <a:latin typeface="Arial"/>
            </a:endParaRPr>
          </a:p>
        </p:txBody>
      </p:sp>
      <p:sp>
        <p:nvSpPr>
          <p:cNvPr id="43"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50" name="PlaceHolder 2"/>
          <p:cNvSpPr>
            <a:spLocks noGrp="1"/>
          </p:cNvSpPr>
          <p:nvPr>
            <p:ph type="subTitle"/>
          </p:nvPr>
        </p:nvSpPr>
        <p:spPr>
          <a:xfrm>
            <a:off x="457200" y="1203480"/>
            <a:ext cx="8229240" cy="29829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52"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54"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latin typeface="Arial"/>
            </a:endParaRPr>
          </a:p>
        </p:txBody>
      </p:sp>
      <p:sp>
        <p:nvSpPr>
          <p:cNvPr id="55"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9480" y="-43560"/>
            <a:ext cx="8221680" cy="39830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59"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latin typeface="Arial"/>
            </a:endParaRPr>
          </a:p>
        </p:txBody>
      </p:sp>
      <p:sp>
        <p:nvSpPr>
          <p:cNvPr id="60"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latin typeface="Arial"/>
            </a:endParaRPr>
          </a:p>
        </p:txBody>
      </p:sp>
      <p:sp>
        <p:nvSpPr>
          <p:cNvPr id="61"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9" name="PlaceHolder 2"/>
          <p:cNvSpPr>
            <a:spLocks noGrp="1"/>
          </p:cNvSpPr>
          <p:nvPr>
            <p:ph type="subTitle"/>
          </p:nvPr>
        </p:nvSpPr>
        <p:spPr>
          <a:xfrm>
            <a:off x="457200" y="1203480"/>
            <a:ext cx="8229240" cy="29829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63"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latin typeface="Arial"/>
            </a:endParaRPr>
          </a:p>
        </p:txBody>
      </p:sp>
      <p:sp>
        <p:nvSpPr>
          <p:cNvPr id="64"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latin typeface="Arial"/>
            </a:endParaRPr>
          </a:p>
        </p:txBody>
      </p:sp>
      <p:sp>
        <p:nvSpPr>
          <p:cNvPr id="65"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67"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latin typeface="Arial"/>
            </a:endParaRPr>
          </a:p>
        </p:txBody>
      </p:sp>
      <p:sp>
        <p:nvSpPr>
          <p:cNvPr id="68"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latin typeface="Arial"/>
            </a:endParaRPr>
          </a:p>
        </p:txBody>
      </p:sp>
      <p:sp>
        <p:nvSpPr>
          <p:cNvPr id="69"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71"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n-US" sz="3200" b="0" strike="noStrike" spc="-1">
              <a:latin typeface="Arial"/>
            </a:endParaRPr>
          </a:p>
        </p:txBody>
      </p:sp>
      <p:sp>
        <p:nvSpPr>
          <p:cNvPr id="72"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74"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latin typeface="Arial"/>
            </a:endParaRPr>
          </a:p>
        </p:txBody>
      </p:sp>
      <p:sp>
        <p:nvSpPr>
          <p:cNvPr id="75"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latin typeface="Arial"/>
            </a:endParaRPr>
          </a:p>
        </p:txBody>
      </p:sp>
      <p:sp>
        <p:nvSpPr>
          <p:cNvPr id="76"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latin typeface="Arial"/>
            </a:endParaRPr>
          </a:p>
        </p:txBody>
      </p:sp>
      <p:sp>
        <p:nvSpPr>
          <p:cNvPr id="77"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79"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n-US" sz="3200" b="0" strike="noStrike" spc="-1">
              <a:latin typeface="Arial"/>
            </a:endParaRPr>
          </a:p>
        </p:txBody>
      </p:sp>
      <p:sp>
        <p:nvSpPr>
          <p:cNvPr id="80"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n-US" sz="3200" b="0" strike="noStrike" spc="-1">
              <a:latin typeface="Arial"/>
            </a:endParaRPr>
          </a:p>
        </p:txBody>
      </p:sp>
      <p:sp>
        <p:nvSpPr>
          <p:cNvPr id="81"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n-US" sz="3200" b="0" strike="noStrike" spc="-1">
              <a:latin typeface="Arial"/>
            </a:endParaRPr>
          </a:p>
        </p:txBody>
      </p:sp>
      <p:sp>
        <p:nvSpPr>
          <p:cNvPr id="82"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n-US" sz="3200" b="0" strike="noStrike" spc="-1">
              <a:latin typeface="Arial"/>
            </a:endParaRPr>
          </a:p>
        </p:txBody>
      </p:sp>
      <p:sp>
        <p:nvSpPr>
          <p:cNvPr id="83"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n-US" sz="3200" b="0" strike="noStrike" spc="-1">
              <a:latin typeface="Arial"/>
            </a:endParaRPr>
          </a:p>
        </p:txBody>
      </p:sp>
      <p:sp>
        <p:nvSpPr>
          <p:cNvPr id="84"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0"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91" name="PlaceHolder 2"/>
          <p:cNvSpPr>
            <a:spLocks noGrp="1"/>
          </p:cNvSpPr>
          <p:nvPr>
            <p:ph type="subTitle"/>
          </p:nvPr>
        </p:nvSpPr>
        <p:spPr>
          <a:xfrm>
            <a:off x="457200" y="1203480"/>
            <a:ext cx="8229240" cy="29829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93"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95"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latin typeface="Arial"/>
            </a:endParaRPr>
          </a:p>
        </p:txBody>
      </p:sp>
      <p:sp>
        <p:nvSpPr>
          <p:cNvPr id="96"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7"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11"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8" name="PlaceHolder 1"/>
          <p:cNvSpPr>
            <a:spLocks noGrp="1"/>
          </p:cNvSpPr>
          <p:nvPr>
            <p:ph type="subTitle"/>
          </p:nvPr>
        </p:nvSpPr>
        <p:spPr>
          <a:xfrm>
            <a:off x="69480" y="-43560"/>
            <a:ext cx="8221680" cy="39830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100"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latin typeface="Arial"/>
            </a:endParaRPr>
          </a:p>
        </p:txBody>
      </p:sp>
      <p:sp>
        <p:nvSpPr>
          <p:cNvPr id="101"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latin typeface="Arial"/>
            </a:endParaRPr>
          </a:p>
        </p:txBody>
      </p:sp>
      <p:sp>
        <p:nvSpPr>
          <p:cNvPr id="102"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104"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latin typeface="Arial"/>
            </a:endParaRPr>
          </a:p>
        </p:txBody>
      </p:sp>
      <p:sp>
        <p:nvSpPr>
          <p:cNvPr id="105"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latin typeface="Arial"/>
            </a:endParaRPr>
          </a:p>
        </p:txBody>
      </p:sp>
      <p:sp>
        <p:nvSpPr>
          <p:cNvPr id="106"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108"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latin typeface="Arial"/>
            </a:endParaRPr>
          </a:p>
        </p:txBody>
      </p:sp>
      <p:sp>
        <p:nvSpPr>
          <p:cNvPr id="109"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latin typeface="Arial"/>
            </a:endParaRPr>
          </a:p>
        </p:txBody>
      </p:sp>
      <p:sp>
        <p:nvSpPr>
          <p:cNvPr id="110"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112"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n-US" sz="3200" b="0" strike="noStrike" spc="-1">
              <a:latin typeface="Arial"/>
            </a:endParaRPr>
          </a:p>
        </p:txBody>
      </p:sp>
      <p:sp>
        <p:nvSpPr>
          <p:cNvPr id="113"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115"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latin typeface="Arial"/>
            </a:endParaRPr>
          </a:p>
        </p:txBody>
      </p:sp>
      <p:sp>
        <p:nvSpPr>
          <p:cNvPr id="116"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latin typeface="Arial"/>
            </a:endParaRPr>
          </a:p>
        </p:txBody>
      </p:sp>
      <p:sp>
        <p:nvSpPr>
          <p:cNvPr id="117"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latin typeface="Arial"/>
            </a:endParaRPr>
          </a:p>
        </p:txBody>
      </p:sp>
      <p:sp>
        <p:nvSpPr>
          <p:cNvPr id="118"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120"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n-US" sz="3200" b="0" strike="noStrike" spc="-1">
              <a:latin typeface="Arial"/>
            </a:endParaRPr>
          </a:p>
        </p:txBody>
      </p:sp>
      <p:sp>
        <p:nvSpPr>
          <p:cNvPr id="121"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n-US" sz="3200" b="0" strike="noStrike" spc="-1">
              <a:latin typeface="Arial"/>
            </a:endParaRPr>
          </a:p>
        </p:txBody>
      </p:sp>
      <p:sp>
        <p:nvSpPr>
          <p:cNvPr id="122"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n-US" sz="3200" b="0" strike="noStrike" spc="-1">
              <a:latin typeface="Arial"/>
            </a:endParaRPr>
          </a:p>
        </p:txBody>
      </p:sp>
      <p:sp>
        <p:nvSpPr>
          <p:cNvPr id="123"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n-US" sz="3200" b="0" strike="noStrike" spc="-1">
              <a:latin typeface="Arial"/>
            </a:endParaRPr>
          </a:p>
        </p:txBody>
      </p:sp>
      <p:sp>
        <p:nvSpPr>
          <p:cNvPr id="124"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n-US" sz="3200" b="0" strike="noStrike" spc="-1">
              <a:latin typeface="Arial"/>
            </a:endParaRPr>
          </a:p>
        </p:txBody>
      </p:sp>
      <p:sp>
        <p:nvSpPr>
          <p:cNvPr id="125"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1"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132" name="PlaceHolder 2"/>
          <p:cNvSpPr>
            <a:spLocks noGrp="1"/>
          </p:cNvSpPr>
          <p:nvPr>
            <p:ph type="subTitle"/>
          </p:nvPr>
        </p:nvSpPr>
        <p:spPr>
          <a:xfrm>
            <a:off x="457200" y="1203480"/>
            <a:ext cx="8229240" cy="29829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134"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13"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latin typeface="Arial"/>
            </a:endParaRPr>
          </a:p>
        </p:txBody>
      </p:sp>
      <p:sp>
        <p:nvSpPr>
          <p:cNvPr id="14"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136"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latin typeface="Arial"/>
            </a:endParaRPr>
          </a:p>
        </p:txBody>
      </p:sp>
      <p:sp>
        <p:nvSpPr>
          <p:cNvPr id="137"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8"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9" name="PlaceHolder 1"/>
          <p:cNvSpPr>
            <a:spLocks noGrp="1"/>
          </p:cNvSpPr>
          <p:nvPr>
            <p:ph type="subTitle"/>
          </p:nvPr>
        </p:nvSpPr>
        <p:spPr>
          <a:xfrm>
            <a:off x="69480" y="-43560"/>
            <a:ext cx="8221680" cy="39830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141"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latin typeface="Arial"/>
            </a:endParaRPr>
          </a:p>
        </p:txBody>
      </p:sp>
      <p:sp>
        <p:nvSpPr>
          <p:cNvPr id="142"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latin typeface="Arial"/>
            </a:endParaRPr>
          </a:p>
        </p:txBody>
      </p:sp>
      <p:sp>
        <p:nvSpPr>
          <p:cNvPr id="143"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145"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latin typeface="Arial"/>
            </a:endParaRPr>
          </a:p>
        </p:txBody>
      </p:sp>
      <p:sp>
        <p:nvSpPr>
          <p:cNvPr id="146"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latin typeface="Arial"/>
            </a:endParaRPr>
          </a:p>
        </p:txBody>
      </p:sp>
      <p:sp>
        <p:nvSpPr>
          <p:cNvPr id="147"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149"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latin typeface="Arial"/>
            </a:endParaRPr>
          </a:p>
        </p:txBody>
      </p:sp>
      <p:sp>
        <p:nvSpPr>
          <p:cNvPr id="150"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latin typeface="Arial"/>
            </a:endParaRPr>
          </a:p>
        </p:txBody>
      </p:sp>
      <p:sp>
        <p:nvSpPr>
          <p:cNvPr id="151"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153"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n-US" sz="3200" b="0" strike="noStrike" spc="-1">
              <a:latin typeface="Arial"/>
            </a:endParaRPr>
          </a:p>
        </p:txBody>
      </p:sp>
      <p:sp>
        <p:nvSpPr>
          <p:cNvPr id="154"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156"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latin typeface="Arial"/>
            </a:endParaRPr>
          </a:p>
        </p:txBody>
      </p:sp>
      <p:sp>
        <p:nvSpPr>
          <p:cNvPr id="157"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latin typeface="Arial"/>
            </a:endParaRPr>
          </a:p>
        </p:txBody>
      </p:sp>
      <p:sp>
        <p:nvSpPr>
          <p:cNvPr id="158"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latin typeface="Arial"/>
            </a:endParaRPr>
          </a:p>
        </p:txBody>
      </p:sp>
      <p:sp>
        <p:nvSpPr>
          <p:cNvPr id="159"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161"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n-US" sz="3200" b="0" strike="noStrike" spc="-1">
              <a:latin typeface="Arial"/>
            </a:endParaRPr>
          </a:p>
        </p:txBody>
      </p:sp>
      <p:sp>
        <p:nvSpPr>
          <p:cNvPr id="162"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n-US" sz="3200" b="0" strike="noStrike" spc="-1">
              <a:latin typeface="Arial"/>
            </a:endParaRPr>
          </a:p>
        </p:txBody>
      </p:sp>
      <p:sp>
        <p:nvSpPr>
          <p:cNvPr id="163"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n-US" sz="3200" b="0" strike="noStrike" spc="-1">
              <a:latin typeface="Arial"/>
            </a:endParaRPr>
          </a:p>
        </p:txBody>
      </p:sp>
      <p:sp>
        <p:nvSpPr>
          <p:cNvPr id="164"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n-US" sz="3200" b="0" strike="noStrike" spc="-1">
              <a:latin typeface="Arial"/>
            </a:endParaRPr>
          </a:p>
        </p:txBody>
      </p:sp>
      <p:sp>
        <p:nvSpPr>
          <p:cNvPr id="165"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n-US" sz="3200" b="0" strike="noStrike" spc="-1">
              <a:latin typeface="Arial"/>
            </a:endParaRPr>
          </a:p>
        </p:txBody>
      </p:sp>
      <p:sp>
        <p:nvSpPr>
          <p:cNvPr id="166"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5"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73"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174" name="PlaceHolder 2"/>
          <p:cNvSpPr>
            <a:spLocks noGrp="1"/>
          </p:cNvSpPr>
          <p:nvPr>
            <p:ph type="subTitle"/>
          </p:nvPr>
        </p:nvSpPr>
        <p:spPr>
          <a:xfrm>
            <a:off x="457200" y="1203480"/>
            <a:ext cx="8229240" cy="29829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176"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178"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latin typeface="Arial"/>
            </a:endParaRPr>
          </a:p>
        </p:txBody>
      </p:sp>
      <p:sp>
        <p:nvSpPr>
          <p:cNvPr id="179"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80"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81" name="PlaceHolder 1"/>
          <p:cNvSpPr>
            <a:spLocks noGrp="1"/>
          </p:cNvSpPr>
          <p:nvPr>
            <p:ph type="subTitle"/>
          </p:nvPr>
        </p:nvSpPr>
        <p:spPr>
          <a:xfrm>
            <a:off x="69480" y="-43560"/>
            <a:ext cx="8221680" cy="39830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183"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latin typeface="Arial"/>
            </a:endParaRPr>
          </a:p>
        </p:txBody>
      </p:sp>
      <p:sp>
        <p:nvSpPr>
          <p:cNvPr id="184"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latin typeface="Arial"/>
            </a:endParaRPr>
          </a:p>
        </p:txBody>
      </p:sp>
      <p:sp>
        <p:nvSpPr>
          <p:cNvPr id="185"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187"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latin typeface="Arial"/>
            </a:endParaRPr>
          </a:p>
        </p:txBody>
      </p:sp>
      <p:sp>
        <p:nvSpPr>
          <p:cNvPr id="188"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latin typeface="Arial"/>
            </a:endParaRPr>
          </a:p>
        </p:txBody>
      </p:sp>
      <p:sp>
        <p:nvSpPr>
          <p:cNvPr id="189"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191"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latin typeface="Arial"/>
            </a:endParaRPr>
          </a:p>
        </p:txBody>
      </p:sp>
      <p:sp>
        <p:nvSpPr>
          <p:cNvPr id="192"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latin typeface="Arial"/>
            </a:endParaRPr>
          </a:p>
        </p:txBody>
      </p:sp>
      <p:sp>
        <p:nvSpPr>
          <p:cNvPr id="193"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195"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n-US" sz="3200" b="0" strike="noStrike" spc="-1">
              <a:latin typeface="Arial"/>
            </a:endParaRPr>
          </a:p>
        </p:txBody>
      </p:sp>
      <p:sp>
        <p:nvSpPr>
          <p:cNvPr id="196"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198"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latin typeface="Arial"/>
            </a:endParaRPr>
          </a:p>
        </p:txBody>
      </p:sp>
      <p:sp>
        <p:nvSpPr>
          <p:cNvPr id="199"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latin typeface="Arial"/>
            </a:endParaRPr>
          </a:p>
        </p:txBody>
      </p:sp>
      <p:sp>
        <p:nvSpPr>
          <p:cNvPr id="200"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latin typeface="Arial"/>
            </a:endParaRPr>
          </a:p>
        </p:txBody>
      </p:sp>
      <p:sp>
        <p:nvSpPr>
          <p:cNvPr id="201"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 name="PlaceHolder 1"/>
          <p:cNvSpPr>
            <a:spLocks noGrp="1"/>
          </p:cNvSpPr>
          <p:nvPr>
            <p:ph type="subTitle"/>
          </p:nvPr>
        </p:nvSpPr>
        <p:spPr>
          <a:xfrm>
            <a:off x="69480" y="-43560"/>
            <a:ext cx="8221680" cy="39830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203"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n-US" sz="3200" b="0" strike="noStrike" spc="-1">
              <a:latin typeface="Arial"/>
            </a:endParaRPr>
          </a:p>
        </p:txBody>
      </p:sp>
      <p:sp>
        <p:nvSpPr>
          <p:cNvPr id="204"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n-US" sz="3200" b="0" strike="noStrike" spc="-1">
              <a:latin typeface="Arial"/>
            </a:endParaRPr>
          </a:p>
        </p:txBody>
      </p:sp>
      <p:sp>
        <p:nvSpPr>
          <p:cNvPr id="205"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n-US" sz="3200" b="0" strike="noStrike" spc="-1">
              <a:latin typeface="Arial"/>
            </a:endParaRPr>
          </a:p>
        </p:txBody>
      </p:sp>
      <p:sp>
        <p:nvSpPr>
          <p:cNvPr id="206"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n-US" sz="3200" b="0" strike="noStrike" spc="-1">
              <a:latin typeface="Arial"/>
            </a:endParaRPr>
          </a:p>
        </p:txBody>
      </p:sp>
      <p:sp>
        <p:nvSpPr>
          <p:cNvPr id="207"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n-US" sz="3200" b="0" strike="noStrike" spc="-1">
              <a:latin typeface="Arial"/>
            </a:endParaRPr>
          </a:p>
        </p:txBody>
      </p:sp>
      <p:sp>
        <p:nvSpPr>
          <p:cNvPr id="208"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15"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216" name="PlaceHolder 2"/>
          <p:cNvSpPr>
            <a:spLocks noGrp="1"/>
          </p:cNvSpPr>
          <p:nvPr>
            <p:ph type="subTitle"/>
          </p:nvPr>
        </p:nvSpPr>
        <p:spPr>
          <a:xfrm>
            <a:off x="457200" y="1203480"/>
            <a:ext cx="8229240" cy="29829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17"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218"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220"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latin typeface="Arial"/>
            </a:endParaRPr>
          </a:p>
        </p:txBody>
      </p:sp>
      <p:sp>
        <p:nvSpPr>
          <p:cNvPr id="221"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22"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23" name="PlaceHolder 1"/>
          <p:cNvSpPr>
            <a:spLocks noGrp="1"/>
          </p:cNvSpPr>
          <p:nvPr>
            <p:ph type="subTitle"/>
          </p:nvPr>
        </p:nvSpPr>
        <p:spPr>
          <a:xfrm>
            <a:off x="69480" y="-43560"/>
            <a:ext cx="8221680" cy="39830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225"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latin typeface="Arial"/>
            </a:endParaRPr>
          </a:p>
        </p:txBody>
      </p:sp>
      <p:sp>
        <p:nvSpPr>
          <p:cNvPr id="226"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latin typeface="Arial"/>
            </a:endParaRPr>
          </a:p>
        </p:txBody>
      </p:sp>
      <p:sp>
        <p:nvSpPr>
          <p:cNvPr id="227"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8"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229"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latin typeface="Arial"/>
            </a:endParaRPr>
          </a:p>
        </p:txBody>
      </p:sp>
      <p:sp>
        <p:nvSpPr>
          <p:cNvPr id="230"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latin typeface="Arial"/>
            </a:endParaRPr>
          </a:p>
        </p:txBody>
      </p:sp>
      <p:sp>
        <p:nvSpPr>
          <p:cNvPr id="231"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2"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233"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latin typeface="Arial"/>
            </a:endParaRPr>
          </a:p>
        </p:txBody>
      </p:sp>
      <p:sp>
        <p:nvSpPr>
          <p:cNvPr id="234"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latin typeface="Arial"/>
            </a:endParaRPr>
          </a:p>
        </p:txBody>
      </p:sp>
      <p:sp>
        <p:nvSpPr>
          <p:cNvPr id="235"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18"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latin typeface="Arial"/>
            </a:endParaRPr>
          </a:p>
        </p:txBody>
      </p:sp>
      <p:sp>
        <p:nvSpPr>
          <p:cNvPr id="19"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latin typeface="Arial"/>
            </a:endParaRPr>
          </a:p>
        </p:txBody>
      </p:sp>
      <p:sp>
        <p:nvSpPr>
          <p:cNvPr id="20"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6"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237"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n-US" sz="3200" b="0" strike="noStrike" spc="-1">
              <a:latin typeface="Arial"/>
            </a:endParaRPr>
          </a:p>
        </p:txBody>
      </p:sp>
      <p:sp>
        <p:nvSpPr>
          <p:cNvPr id="238"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240"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latin typeface="Arial"/>
            </a:endParaRPr>
          </a:p>
        </p:txBody>
      </p:sp>
      <p:sp>
        <p:nvSpPr>
          <p:cNvPr id="241"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latin typeface="Arial"/>
            </a:endParaRPr>
          </a:p>
        </p:txBody>
      </p:sp>
      <p:sp>
        <p:nvSpPr>
          <p:cNvPr id="242"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latin typeface="Arial"/>
            </a:endParaRPr>
          </a:p>
        </p:txBody>
      </p:sp>
      <p:sp>
        <p:nvSpPr>
          <p:cNvPr id="243"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44"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245"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n-US" sz="3200" b="0" strike="noStrike" spc="-1">
              <a:latin typeface="Arial"/>
            </a:endParaRPr>
          </a:p>
        </p:txBody>
      </p:sp>
      <p:sp>
        <p:nvSpPr>
          <p:cNvPr id="246"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n-US" sz="3200" b="0" strike="noStrike" spc="-1">
              <a:latin typeface="Arial"/>
            </a:endParaRPr>
          </a:p>
        </p:txBody>
      </p:sp>
      <p:sp>
        <p:nvSpPr>
          <p:cNvPr id="247"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n-US" sz="3200" b="0" strike="noStrike" spc="-1">
              <a:latin typeface="Arial"/>
            </a:endParaRPr>
          </a:p>
        </p:txBody>
      </p:sp>
      <p:sp>
        <p:nvSpPr>
          <p:cNvPr id="248"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n-US" sz="3200" b="0" strike="noStrike" spc="-1">
              <a:latin typeface="Arial"/>
            </a:endParaRPr>
          </a:p>
        </p:txBody>
      </p:sp>
      <p:sp>
        <p:nvSpPr>
          <p:cNvPr id="249"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n-US" sz="3200" b="0" strike="noStrike" spc="-1">
              <a:latin typeface="Arial"/>
            </a:endParaRPr>
          </a:p>
        </p:txBody>
      </p:sp>
      <p:sp>
        <p:nvSpPr>
          <p:cNvPr id="250"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61"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262" name="PlaceHolder 2"/>
          <p:cNvSpPr>
            <a:spLocks noGrp="1"/>
          </p:cNvSpPr>
          <p:nvPr>
            <p:ph type="subTitle"/>
          </p:nvPr>
        </p:nvSpPr>
        <p:spPr>
          <a:xfrm>
            <a:off x="457200" y="1203480"/>
            <a:ext cx="8229240" cy="29829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63"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264"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65"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266"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latin typeface="Arial"/>
            </a:endParaRPr>
          </a:p>
        </p:txBody>
      </p:sp>
      <p:sp>
        <p:nvSpPr>
          <p:cNvPr id="267"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68"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69" name="PlaceHolder 1"/>
          <p:cNvSpPr>
            <a:spLocks noGrp="1"/>
          </p:cNvSpPr>
          <p:nvPr>
            <p:ph type="subTitle"/>
          </p:nvPr>
        </p:nvSpPr>
        <p:spPr>
          <a:xfrm>
            <a:off x="69480" y="-43560"/>
            <a:ext cx="8221680" cy="39830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70"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271"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latin typeface="Arial"/>
            </a:endParaRPr>
          </a:p>
        </p:txBody>
      </p:sp>
      <p:sp>
        <p:nvSpPr>
          <p:cNvPr id="272"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latin typeface="Arial"/>
            </a:endParaRPr>
          </a:p>
        </p:txBody>
      </p:sp>
      <p:sp>
        <p:nvSpPr>
          <p:cNvPr id="273"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22"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latin typeface="Arial"/>
            </a:endParaRPr>
          </a:p>
        </p:txBody>
      </p:sp>
      <p:sp>
        <p:nvSpPr>
          <p:cNvPr id="23"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latin typeface="Arial"/>
            </a:endParaRPr>
          </a:p>
        </p:txBody>
      </p:sp>
      <p:sp>
        <p:nvSpPr>
          <p:cNvPr id="24"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74"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275"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latin typeface="Arial"/>
            </a:endParaRPr>
          </a:p>
        </p:txBody>
      </p:sp>
      <p:sp>
        <p:nvSpPr>
          <p:cNvPr id="276"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latin typeface="Arial"/>
            </a:endParaRPr>
          </a:p>
        </p:txBody>
      </p:sp>
      <p:sp>
        <p:nvSpPr>
          <p:cNvPr id="277"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78"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279"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latin typeface="Arial"/>
            </a:endParaRPr>
          </a:p>
        </p:txBody>
      </p:sp>
      <p:sp>
        <p:nvSpPr>
          <p:cNvPr id="280"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latin typeface="Arial"/>
            </a:endParaRPr>
          </a:p>
        </p:txBody>
      </p:sp>
      <p:sp>
        <p:nvSpPr>
          <p:cNvPr id="281"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82"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283"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n-US" sz="3200" b="0" strike="noStrike" spc="-1">
              <a:latin typeface="Arial"/>
            </a:endParaRPr>
          </a:p>
        </p:txBody>
      </p:sp>
      <p:sp>
        <p:nvSpPr>
          <p:cNvPr id="284"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5"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286"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latin typeface="Arial"/>
            </a:endParaRPr>
          </a:p>
        </p:txBody>
      </p:sp>
      <p:sp>
        <p:nvSpPr>
          <p:cNvPr id="287"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latin typeface="Arial"/>
            </a:endParaRPr>
          </a:p>
        </p:txBody>
      </p:sp>
      <p:sp>
        <p:nvSpPr>
          <p:cNvPr id="288"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latin typeface="Arial"/>
            </a:endParaRPr>
          </a:p>
        </p:txBody>
      </p:sp>
      <p:sp>
        <p:nvSpPr>
          <p:cNvPr id="289"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90"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291"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n-US" sz="3200" b="0" strike="noStrike" spc="-1">
              <a:latin typeface="Arial"/>
            </a:endParaRPr>
          </a:p>
        </p:txBody>
      </p:sp>
      <p:sp>
        <p:nvSpPr>
          <p:cNvPr id="292"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n-US" sz="3200" b="0" strike="noStrike" spc="-1">
              <a:latin typeface="Arial"/>
            </a:endParaRPr>
          </a:p>
        </p:txBody>
      </p:sp>
      <p:sp>
        <p:nvSpPr>
          <p:cNvPr id="293"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n-US" sz="3200" b="0" strike="noStrike" spc="-1">
              <a:latin typeface="Arial"/>
            </a:endParaRPr>
          </a:p>
        </p:txBody>
      </p:sp>
      <p:sp>
        <p:nvSpPr>
          <p:cNvPr id="294"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n-US" sz="3200" b="0" strike="noStrike" spc="-1">
              <a:latin typeface="Arial"/>
            </a:endParaRPr>
          </a:p>
        </p:txBody>
      </p:sp>
      <p:sp>
        <p:nvSpPr>
          <p:cNvPr id="295"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n-US" sz="3200" b="0" strike="noStrike" spc="-1">
              <a:latin typeface="Arial"/>
            </a:endParaRPr>
          </a:p>
        </p:txBody>
      </p:sp>
      <p:sp>
        <p:nvSpPr>
          <p:cNvPr id="296"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03"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304" name="PlaceHolder 2"/>
          <p:cNvSpPr>
            <a:spLocks noGrp="1"/>
          </p:cNvSpPr>
          <p:nvPr>
            <p:ph type="subTitle"/>
          </p:nvPr>
        </p:nvSpPr>
        <p:spPr>
          <a:xfrm>
            <a:off x="457200" y="1203480"/>
            <a:ext cx="8229240" cy="29829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05"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306"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07"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308"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latin typeface="Arial"/>
            </a:endParaRPr>
          </a:p>
        </p:txBody>
      </p:sp>
      <p:sp>
        <p:nvSpPr>
          <p:cNvPr id="309"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10"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26"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latin typeface="Arial"/>
            </a:endParaRPr>
          </a:p>
        </p:txBody>
      </p:sp>
      <p:sp>
        <p:nvSpPr>
          <p:cNvPr id="27"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latin typeface="Arial"/>
            </a:endParaRPr>
          </a:p>
        </p:txBody>
      </p:sp>
      <p:sp>
        <p:nvSpPr>
          <p:cNvPr id="28"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11" name="PlaceHolder 1"/>
          <p:cNvSpPr>
            <a:spLocks noGrp="1"/>
          </p:cNvSpPr>
          <p:nvPr>
            <p:ph type="subTitle"/>
          </p:nvPr>
        </p:nvSpPr>
        <p:spPr>
          <a:xfrm>
            <a:off x="69480" y="-43560"/>
            <a:ext cx="8221680" cy="39830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12"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313"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latin typeface="Arial"/>
            </a:endParaRPr>
          </a:p>
        </p:txBody>
      </p:sp>
      <p:sp>
        <p:nvSpPr>
          <p:cNvPr id="314"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latin typeface="Arial"/>
            </a:endParaRPr>
          </a:p>
        </p:txBody>
      </p:sp>
      <p:sp>
        <p:nvSpPr>
          <p:cNvPr id="315"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16"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317"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latin typeface="Arial"/>
            </a:endParaRPr>
          </a:p>
        </p:txBody>
      </p:sp>
      <p:sp>
        <p:nvSpPr>
          <p:cNvPr id="318"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latin typeface="Arial"/>
            </a:endParaRPr>
          </a:p>
        </p:txBody>
      </p:sp>
      <p:sp>
        <p:nvSpPr>
          <p:cNvPr id="319"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20"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321"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latin typeface="Arial"/>
            </a:endParaRPr>
          </a:p>
        </p:txBody>
      </p:sp>
      <p:sp>
        <p:nvSpPr>
          <p:cNvPr id="322"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latin typeface="Arial"/>
            </a:endParaRPr>
          </a:p>
        </p:txBody>
      </p:sp>
      <p:sp>
        <p:nvSpPr>
          <p:cNvPr id="323"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24"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325"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n-US" sz="3200" b="0" strike="noStrike" spc="-1">
              <a:latin typeface="Arial"/>
            </a:endParaRPr>
          </a:p>
        </p:txBody>
      </p:sp>
      <p:sp>
        <p:nvSpPr>
          <p:cNvPr id="326"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27"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328"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latin typeface="Arial"/>
            </a:endParaRPr>
          </a:p>
        </p:txBody>
      </p:sp>
      <p:sp>
        <p:nvSpPr>
          <p:cNvPr id="329"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latin typeface="Arial"/>
            </a:endParaRPr>
          </a:p>
        </p:txBody>
      </p:sp>
      <p:sp>
        <p:nvSpPr>
          <p:cNvPr id="330"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latin typeface="Arial"/>
            </a:endParaRPr>
          </a:p>
        </p:txBody>
      </p:sp>
      <p:sp>
        <p:nvSpPr>
          <p:cNvPr id="331"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2" name="PlaceHolder 1"/>
          <p:cNvSpPr>
            <a:spLocks noGrp="1"/>
          </p:cNvSpPr>
          <p:nvPr>
            <p:ph type="title"/>
          </p:nvPr>
        </p:nvSpPr>
        <p:spPr>
          <a:xfrm>
            <a:off x="69480" y="-43560"/>
            <a:ext cx="8221680" cy="858960"/>
          </a:xfrm>
          <a:prstGeom prst="rect">
            <a:avLst/>
          </a:prstGeom>
        </p:spPr>
        <p:txBody>
          <a:bodyPr lIns="0" tIns="0" rIns="0" bIns="0" anchor="ctr">
            <a:spAutoFit/>
          </a:bodyPr>
          <a:lstStyle/>
          <a:p>
            <a:pPr algn="ctr"/>
            <a:endParaRPr lang="en-US" sz="4400" b="0" strike="noStrike" spc="-1">
              <a:latin typeface="Arial"/>
            </a:endParaRPr>
          </a:p>
        </p:txBody>
      </p:sp>
      <p:sp>
        <p:nvSpPr>
          <p:cNvPr id="333"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n-US" sz="3200" b="0" strike="noStrike" spc="-1">
              <a:latin typeface="Arial"/>
            </a:endParaRPr>
          </a:p>
        </p:txBody>
      </p:sp>
      <p:sp>
        <p:nvSpPr>
          <p:cNvPr id="334"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n-US" sz="3200" b="0" strike="noStrike" spc="-1">
              <a:latin typeface="Arial"/>
            </a:endParaRPr>
          </a:p>
        </p:txBody>
      </p:sp>
      <p:sp>
        <p:nvSpPr>
          <p:cNvPr id="335"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n-US" sz="3200" b="0" strike="noStrike" spc="-1">
              <a:latin typeface="Arial"/>
            </a:endParaRPr>
          </a:p>
        </p:txBody>
      </p:sp>
      <p:sp>
        <p:nvSpPr>
          <p:cNvPr id="336"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n-US" sz="3200" b="0" strike="noStrike" spc="-1">
              <a:latin typeface="Arial"/>
            </a:endParaRPr>
          </a:p>
        </p:txBody>
      </p:sp>
      <p:sp>
        <p:nvSpPr>
          <p:cNvPr id="337"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n-US" sz="3200" b="0" strike="noStrike" spc="-1">
              <a:latin typeface="Arial"/>
            </a:endParaRPr>
          </a:p>
        </p:txBody>
      </p:sp>
      <p:sp>
        <p:nvSpPr>
          <p:cNvPr id="338"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CustomShape 1"/>
          <p:cNvSpPr/>
          <p:nvPr/>
        </p:nvSpPr>
        <p:spPr>
          <a:xfrm>
            <a:off x="2520" y="4800600"/>
            <a:ext cx="9140760" cy="342360"/>
          </a:xfrm>
          <a:prstGeom prst="rect">
            <a:avLst/>
          </a:prstGeom>
          <a:solidFill>
            <a:schemeClr val="accent2"/>
          </a:solidFill>
          <a:ln>
            <a:noFill/>
          </a:ln>
        </p:spPr>
        <p:style>
          <a:lnRef idx="0">
            <a:scrgbClr r="0" g="0" b="0"/>
          </a:lnRef>
          <a:fillRef idx="0">
            <a:scrgbClr r="0" g="0" b="0"/>
          </a:fillRef>
          <a:effectRef idx="0">
            <a:scrgbClr r="0" g="0" b="0"/>
          </a:effectRef>
          <a:fontRef idx="minor"/>
        </p:style>
      </p:sp>
      <p:sp>
        <p:nvSpPr>
          <p:cNvPr id="9" name="CustomShape 2"/>
          <p:cNvSpPr/>
          <p:nvPr/>
        </p:nvSpPr>
        <p:spPr>
          <a:xfrm>
            <a:off x="0" y="4750560"/>
            <a:ext cx="9140760" cy="47160"/>
          </a:xfrm>
          <a:prstGeom prst="rect">
            <a:avLst/>
          </a:prstGeom>
          <a:solidFill>
            <a:schemeClr val="accent1"/>
          </a:solidFill>
          <a:ln>
            <a:noFill/>
          </a:ln>
        </p:spPr>
        <p:style>
          <a:lnRef idx="0">
            <a:scrgbClr r="0" g="0" b="0"/>
          </a:lnRef>
          <a:fillRef idx="0">
            <a:scrgbClr r="0" g="0" b="0"/>
          </a:fillRef>
          <a:effectRef idx="0">
            <a:scrgbClr r="0" g="0" b="0"/>
          </a:effectRef>
          <a:fontRef idx="minor"/>
        </p:style>
      </p:sp>
      <p:pic>
        <p:nvPicPr>
          <p:cNvPr id="2" name="Shape 11"/>
          <p:cNvPicPr/>
          <p:nvPr/>
        </p:nvPicPr>
        <p:blipFill>
          <a:blip r:embed="rId14"/>
          <a:stretch/>
        </p:blipFill>
        <p:spPr>
          <a:xfrm>
            <a:off x="6577560" y="4800600"/>
            <a:ext cx="2495160" cy="342360"/>
          </a:xfrm>
          <a:prstGeom prst="rect">
            <a:avLst/>
          </a:prstGeom>
          <a:ln>
            <a:noFill/>
          </a:ln>
        </p:spPr>
      </p:pic>
      <p:sp>
        <p:nvSpPr>
          <p:cNvPr id="3" name="CustomShape 3"/>
          <p:cNvSpPr/>
          <p:nvPr/>
        </p:nvSpPr>
        <p:spPr>
          <a:xfrm>
            <a:off x="2520" y="4800600"/>
            <a:ext cx="9140760" cy="342360"/>
          </a:xfrm>
          <a:prstGeom prst="rect">
            <a:avLst/>
          </a:prstGeom>
          <a:solidFill>
            <a:schemeClr val="accent2"/>
          </a:solidFill>
          <a:ln>
            <a:noFill/>
          </a:ln>
        </p:spPr>
        <p:style>
          <a:lnRef idx="0">
            <a:scrgbClr r="0" g="0" b="0"/>
          </a:lnRef>
          <a:fillRef idx="0">
            <a:scrgbClr r="0" g="0" b="0"/>
          </a:fillRef>
          <a:effectRef idx="0">
            <a:scrgbClr r="0" g="0" b="0"/>
          </a:effectRef>
          <a:fontRef idx="minor"/>
        </p:style>
      </p:sp>
      <p:sp>
        <p:nvSpPr>
          <p:cNvPr id="4" name="CustomShape 4"/>
          <p:cNvSpPr/>
          <p:nvPr/>
        </p:nvSpPr>
        <p:spPr>
          <a:xfrm>
            <a:off x="0" y="4750560"/>
            <a:ext cx="9140760" cy="47160"/>
          </a:xfrm>
          <a:prstGeom prst="rect">
            <a:avLst/>
          </a:prstGeom>
          <a:solidFill>
            <a:schemeClr val="accent1"/>
          </a:solidFill>
          <a:ln>
            <a:noFill/>
          </a:ln>
        </p:spPr>
        <p:style>
          <a:lnRef idx="0">
            <a:scrgbClr r="0" g="0" b="0"/>
          </a:lnRef>
          <a:fillRef idx="0">
            <a:scrgbClr r="0" g="0" b="0"/>
          </a:fillRef>
          <a:effectRef idx="0">
            <a:scrgbClr r="0" g="0" b="0"/>
          </a:effectRef>
          <a:fontRef idx="minor"/>
        </p:style>
      </p:sp>
      <p:pic>
        <p:nvPicPr>
          <p:cNvPr id="5" name="Shape 18"/>
          <p:cNvPicPr/>
          <p:nvPr/>
        </p:nvPicPr>
        <p:blipFill>
          <a:blip r:embed="rId14"/>
          <a:stretch/>
        </p:blipFill>
        <p:spPr>
          <a:xfrm>
            <a:off x="6577560" y="4800600"/>
            <a:ext cx="2495160" cy="342360"/>
          </a:xfrm>
          <a:prstGeom prst="rect">
            <a:avLst/>
          </a:prstGeom>
          <a:ln>
            <a:noFill/>
          </a:ln>
        </p:spPr>
      </p:pic>
      <p:sp>
        <p:nvSpPr>
          <p:cNvPr id="6" name="PlaceHolder 5"/>
          <p:cNvSpPr>
            <a:spLocks noGrp="1"/>
          </p:cNvSpPr>
          <p:nvPr>
            <p:ph type="title"/>
          </p:nvPr>
        </p:nvSpPr>
        <p:spPr>
          <a:xfrm>
            <a:off x="457200" y="205200"/>
            <a:ext cx="8229240" cy="8586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7" name="PlaceHolder 6"/>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 name="CustomShape 1"/>
          <p:cNvSpPr/>
          <p:nvPr/>
        </p:nvSpPr>
        <p:spPr>
          <a:xfrm>
            <a:off x="2520" y="4800600"/>
            <a:ext cx="9140760" cy="342360"/>
          </a:xfrm>
          <a:prstGeom prst="rect">
            <a:avLst/>
          </a:prstGeom>
          <a:solidFill>
            <a:schemeClr val="accent2"/>
          </a:solidFill>
          <a:ln>
            <a:noFill/>
          </a:ln>
        </p:spPr>
        <p:style>
          <a:lnRef idx="0">
            <a:scrgbClr r="0" g="0" b="0"/>
          </a:lnRef>
          <a:fillRef idx="0">
            <a:scrgbClr r="0" g="0" b="0"/>
          </a:fillRef>
          <a:effectRef idx="0">
            <a:scrgbClr r="0" g="0" b="0"/>
          </a:effectRef>
          <a:fontRef idx="minor"/>
        </p:style>
      </p:sp>
      <p:sp>
        <p:nvSpPr>
          <p:cNvPr id="45" name="CustomShape 2"/>
          <p:cNvSpPr/>
          <p:nvPr/>
        </p:nvSpPr>
        <p:spPr>
          <a:xfrm>
            <a:off x="0" y="4750560"/>
            <a:ext cx="9140760" cy="47160"/>
          </a:xfrm>
          <a:prstGeom prst="rect">
            <a:avLst/>
          </a:prstGeom>
          <a:solidFill>
            <a:schemeClr val="accent1"/>
          </a:solidFill>
          <a:ln>
            <a:noFill/>
          </a:ln>
        </p:spPr>
        <p:style>
          <a:lnRef idx="0">
            <a:scrgbClr r="0" g="0" b="0"/>
          </a:lnRef>
          <a:fillRef idx="0">
            <a:scrgbClr r="0" g="0" b="0"/>
          </a:fillRef>
          <a:effectRef idx="0">
            <a:scrgbClr r="0" g="0" b="0"/>
          </a:effectRef>
          <a:fontRef idx="minor"/>
        </p:style>
      </p:sp>
      <p:pic>
        <p:nvPicPr>
          <p:cNvPr id="46" name="Shape 11"/>
          <p:cNvPicPr/>
          <p:nvPr/>
        </p:nvPicPr>
        <p:blipFill>
          <a:blip r:embed="rId14"/>
          <a:stretch/>
        </p:blipFill>
        <p:spPr>
          <a:xfrm>
            <a:off x="6577560" y="4800600"/>
            <a:ext cx="2495160" cy="342360"/>
          </a:xfrm>
          <a:prstGeom prst="rect">
            <a:avLst/>
          </a:prstGeom>
          <a:ln>
            <a:noFill/>
          </a:ln>
        </p:spPr>
      </p:pic>
      <p:sp>
        <p:nvSpPr>
          <p:cNvPr id="47" name="PlaceHolder 3"/>
          <p:cNvSpPr>
            <a:spLocks noGrp="1"/>
          </p:cNvSpPr>
          <p:nvPr>
            <p:ph type="title"/>
          </p:nvPr>
        </p:nvSpPr>
        <p:spPr>
          <a:xfrm>
            <a:off x="457200" y="205200"/>
            <a:ext cx="8229240" cy="8586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48" name="PlaceHolder 4"/>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5" name="CustomShape 1"/>
          <p:cNvSpPr/>
          <p:nvPr/>
        </p:nvSpPr>
        <p:spPr>
          <a:xfrm>
            <a:off x="2520" y="4800600"/>
            <a:ext cx="9140760" cy="342360"/>
          </a:xfrm>
          <a:prstGeom prst="rect">
            <a:avLst/>
          </a:prstGeom>
          <a:solidFill>
            <a:schemeClr val="accent2"/>
          </a:solidFill>
          <a:ln>
            <a:noFill/>
          </a:ln>
        </p:spPr>
        <p:style>
          <a:lnRef idx="0">
            <a:scrgbClr r="0" g="0" b="0"/>
          </a:lnRef>
          <a:fillRef idx="0">
            <a:scrgbClr r="0" g="0" b="0"/>
          </a:fillRef>
          <a:effectRef idx="0">
            <a:scrgbClr r="0" g="0" b="0"/>
          </a:effectRef>
          <a:fontRef idx="minor"/>
        </p:style>
      </p:sp>
      <p:sp>
        <p:nvSpPr>
          <p:cNvPr id="86" name="CustomShape 2"/>
          <p:cNvSpPr/>
          <p:nvPr/>
        </p:nvSpPr>
        <p:spPr>
          <a:xfrm>
            <a:off x="0" y="4750560"/>
            <a:ext cx="9140760" cy="47160"/>
          </a:xfrm>
          <a:prstGeom prst="rect">
            <a:avLst/>
          </a:prstGeom>
          <a:solidFill>
            <a:schemeClr val="accent1"/>
          </a:solidFill>
          <a:ln>
            <a:noFill/>
          </a:ln>
        </p:spPr>
        <p:style>
          <a:lnRef idx="0">
            <a:scrgbClr r="0" g="0" b="0"/>
          </a:lnRef>
          <a:fillRef idx="0">
            <a:scrgbClr r="0" g="0" b="0"/>
          </a:fillRef>
          <a:effectRef idx="0">
            <a:scrgbClr r="0" g="0" b="0"/>
          </a:effectRef>
          <a:fontRef idx="minor"/>
        </p:style>
      </p:sp>
      <p:pic>
        <p:nvPicPr>
          <p:cNvPr id="87" name="Shape 11"/>
          <p:cNvPicPr/>
          <p:nvPr/>
        </p:nvPicPr>
        <p:blipFill>
          <a:blip r:embed="rId14"/>
          <a:stretch/>
        </p:blipFill>
        <p:spPr>
          <a:xfrm>
            <a:off x="6577560" y="4800600"/>
            <a:ext cx="2495160" cy="342360"/>
          </a:xfrm>
          <a:prstGeom prst="rect">
            <a:avLst/>
          </a:prstGeom>
          <a:ln>
            <a:noFill/>
          </a:ln>
        </p:spPr>
      </p:pic>
      <p:sp>
        <p:nvSpPr>
          <p:cNvPr id="88" name="PlaceHolder 3"/>
          <p:cNvSpPr>
            <a:spLocks noGrp="1"/>
          </p:cNvSpPr>
          <p:nvPr>
            <p:ph type="title"/>
          </p:nvPr>
        </p:nvSpPr>
        <p:spPr>
          <a:xfrm>
            <a:off x="457200" y="205200"/>
            <a:ext cx="8229240" cy="8586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89" name="PlaceHolder 4"/>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 name="CustomShape 1"/>
          <p:cNvSpPr/>
          <p:nvPr/>
        </p:nvSpPr>
        <p:spPr>
          <a:xfrm>
            <a:off x="2520" y="4800600"/>
            <a:ext cx="9140760" cy="342360"/>
          </a:xfrm>
          <a:prstGeom prst="rect">
            <a:avLst/>
          </a:prstGeom>
          <a:solidFill>
            <a:schemeClr val="accent2"/>
          </a:solidFill>
          <a:ln>
            <a:noFill/>
          </a:ln>
        </p:spPr>
        <p:style>
          <a:lnRef idx="0">
            <a:scrgbClr r="0" g="0" b="0"/>
          </a:lnRef>
          <a:fillRef idx="0">
            <a:scrgbClr r="0" g="0" b="0"/>
          </a:fillRef>
          <a:effectRef idx="0">
            <a:scrgbClr r="0" g="0" b="0"/>
          </a:effectRef>
          <a:fontRef idx="minor"/>
        </p:style>
      </p:sp>
      <p:sp>
        <p:nvSpPr>
          <p:cNvPr id="127" name="CustomShape 2"/>
          <p:cNvSpPr/>
          <p:nvPr/>
        </p:nvSpPr>
        <p:spPr>
          <a:xfrm>
            <a:off x="0" y="4750560"/>
            <a:ext cx="9140760" cy="47160"/>
          </a:xfrm>
          <a:prstGeom prst="rect">
            <a:avLst/>
          </a:prstGeom>
          <a:solidFill>
            <a:schemeClr val="accent1"/>
          </a:solidFill>
          <a:ln>
            <a:noFill/>
          </a:ln>
        </p:spPr>
        <p:style>
          <a:lnRef idx="0">
            <a:scrgbClr r="0" g="0" b="0"/>
          </a:lnRef>
          <a:fillRef idx="0">
            <a:scrgbClr r="0" g="0" b="0"/>
          </a:fillRef>
          <a:effectRef idx="0">
            <a:scrgbClr r="0" g="0" b="0"/>
          </a:effectRef>
          <a:fontRef idx="minor"/>
        </p:style>
      </p:sp>
      <p:pic>
        <p:nvPicPr>
          <p:cNvPr id="128" name="Shape 11"/>
          <p:cNvPicPr/>
          <p:nvPr/>
        </p:nvPicPr>
        <p:blipFill>
          <a:blip r:embed="rId14"/>
          <a:stretch/>
        </p:blipFill>
        <p:spPr>
          <a:xfrm>
            <a:off x="6577560" y="4800600"/>
            <a:ext cx="2495160" cy="342360"/>
          </a:xfrm>
          <a:prstGeom prst="rect">
            <a:avLst/>
          </a:prstGeom>
          <a:ln>
            <a:noFill/>
          </a:ln>
        </p:spPr>
      </p:pic>
      <p:sp>
        <p:nvSpPr>
          <p:cNvPr id="129" name="PlaceHolder 3"/>
          <p:cNvSpPr>
            <a:spLocks noGrp="1"/>
          </p:cNvSpPr>
          <p:nvPr>
            <p:ph type="title"/>
          </p:nvPr>
        </p:nvSpPr>
        <p:spPr>
          <a:xfrm>
            <a:off x="457200" y="205200"/>
            <a:ext cx="8229240" cy="8586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130" name="PlaceHolder 4"/>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 name="CustomShape 1"/>
          <p:cNvSpPr/>
          <p:nvPr/>
        </p:nvSpPr>
        <p:spPr>
          <a:xfrm>
            <a:off x="2520" y="4800600"/>
            <a:ext cx="9140760" cy="342360"/>
          </a:xfrm>
          <a:prstGeom prst="rect">
            <a:avLst/>
          </a:prstGeom>
          <a:solidFill>
            <a:schemeClr val="accent2"/>
          </a:solidFill>
          <a:ln>
            <a:noFill/>
          </a:ln>
        </p:spPr>
        <p:style>
          <a:lnRef idx="0">
            <a:scrgbClr r="0" g="0" b="0"/>
          </a:lnRef>
          <a:fillRef idx="0">
            <a:scrgbClr r="0" g="0" b="0"/>
          </a:fillRef>
          <a:effectRef idx="0">
            <a:scrgbClr r="0" g="0" b="0"/>
          </a:effectRef>
          <a:fontRef idx="minor"/>
        </p:style>
      </p:sp>
      <p:sp>
        <p:nvSpPr>
          <p:cNvPr id="168" name="CustomShape 2"/>
          <p:cNvSpPr/>
          <p:nvPr/>
        </p:nvSpPr>
        <p:spPr>
          <a:xfrm>
            <a:off x="0" y="4750560"/>
            <a:ext cx="9140760" cy="47160"/>
          </a:xfrm>
          <a:prstGeom prst="rect">
            <a:avLst/>
          </a:prstGeom>
          <a:solidFill>
            <a:schemeClr val="accent1"/>
          </a:solidFill>
          <a:ln>
            <a:noFill/>
          </a:ln>
        </p:spPr>
        <p:style>
          <a:lnRef idx="0">
            <a:scrgbClr r="0" g="0" b="0"/>
          </a:lnRef>
          <a:fillRef idx="0">
            <a:scrgbClr r="0" g="0" b="0"/>
          </a:fillRef>
          <a:effectRef idx="0">
            <a:scrgbClr r="0" g="0" b="0"/>
          </a:effectRef>
          <a:fontRef idx="minor"/>
        </p:style>
      </p:sp>
      <p:pic>
        <p:nvPicPr>
          <p:cNvPr id="169" name="Shape 11"/>
          <p:cNvPicPr/>
          <p:nvPr/>
        </p:nvPicPr>
        <p:blipFill>
          <a:blip r:embed="rId14"/>
          <a:stretch/>
        </p:blipFill>
        <p:spPr>
          <a:xfrm>
            <a:off x="6577560" y="4800600"/>
            <a:ext cx="2495160" cy="342360"/>
          </a:xfrm>
          <a:prstGeom prst="rect">
            <a:avLst/>
          </a:prstGeom>
          <a:ln>
            <a:noFill/>
          </a:ln>
        </p:spPr>
      </p:pic>
      <p:pic>
        <p:nvPicPr>
          <p:cNvPr id="170" name="Shape 70"/>
          <p:cNvPicPr/>
          <p:nvPr/>
        </p:nvPicPr>
        <p:blipFill>
          <a:blip r:embed="rId14"/>
          <a:stretch/>
        </p:blipFill>
        <p:spPr>
          <a:xfrm>
            <a:off x="6577560" y="4800600"/>
            <a:ext cx="2495160" cy="342360"/>
          </a:xfrm>
          <a:prstGeom prst="rect">
            <a:avLst/>
          </a:prstGeom>
          <a:ln>
            <a:noFill/>
          </a:ln>
        </p:spPr>
      </p:pic>
      <p:sp>
        <p:nvSpPr>
          <p:cNvPr id="171" name="PlaceHolder 3"/>
          <p:cNvSpPr>
            <a:spLocks noGrp="1"/>
          </p:cNvSpPr>
          <p:nvPr>
            <p:ph type="title"/>
          </p:nvPr>
        </p:nvSpPr>
        <p:spPr>
          <a:xfrm>
            <a:off x="69480" y="-43560"/>
            <a:ext cx="8221680" cy="858960"/>
          </a:xfrm>
          <a:prstGeom prst="rect">
            <a:avLst/>
          </a:prstGeom>
        </p:spPr>
        <p:txBody>
          <a:bodyPr lIns="0" tIns="0" rIns="0" bIns="0" anchor="ctr">
            <a:spAutoFit/>
          </a:bodyPr>
          <a:lstStyle/>
          <a:p>
            <a:r>
              <a:rPr lang="en-US" sz="1800" b="0" strike="noStrike" spc="-1">
                <a:latin typeface="Arial"/>
              </a:rPr>
              <a:t>Click to edit the title text format</a:t>
            </a:r>
          </a:p>
        </p:txBody>
      </p:sp>
      <p:sp>
        <p:nvSpPr>
          <p:cNvPr id="172" name="PlaceHolder 4"/>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9" name="CustomShape 1"/>
          <p:cNvSpPr/>
          <p:nvPr/>
        </p:nvSpPr>
        <p:spPr>
          <a:xfrm>
            <a:off x="2520" y="4800600"/>
            <a:ext cx="9140760" cy="342360"/>
          </a:xfrm>
          <a:prstGeom prst="rect">
            <a:avLst/>
          </a:prstGeom>
          <a:solidFill>
            <a:schemeClr val="accent2"/>
          </a:solidFill>
          <a:ln>
            <a:noFill/>
          </a:ln>
        </p:spPr>
        <p:style>
          <a:lnRef idx="0">
            <a:scrgbClr r="0" g="0" b="0"/>
          </a:lnRef>
          <a:fillRef idx="0">
            <a:scrgbClr r="0" g="0" b="0"/>
          </a:fillRef>
          <a:effectRef idx="0">
            <a:scrgbClr r="0" g="0" b="0"/>
          </a:effectRef>
          <a:fontRef idx="minor"/>
        </p:style>
      </p:sp>
      <p:sp>
        <p:nvSpPr>
          <p:cNvPr id="210" name="CustomShape 2"/>
          <p:cNvSpPr/>
          <p:nvPr/>
        </p:nvSpPr>
        <p:spPr>
          <a:xfrm>
            <a:off x="0" y="4750560"/>
            <a:ext cx="9140760" cy="47160"/>
          </a:xfrm>
          <a:prstGeom prst="rect">
            <a:avLst/>
          </a:prstGeom>
          <a:solidFill>
            <a:schemeClr val="accent1"/>
          </a:solidFill>
          <a:ln>
            <a:noFill/>
          </a:ln>
        </p:spPr>
        <p:style>
          <a:lnRef idx="0">
            <a:scrgbClr r="0" g="0" b="0"/>
          </a:lnRef>
          <a:fillRef idx="0">
            <a:scrgbClr r="0" g="0" b="0"/>
          </a:fillRef>
          <a:effectRef idx="0">
            <a:scrgbClr r="0" g="0" b="0"/>
          </a:effectRef>
          <a:fontRef idx="minor"/>
        </p:style>
      </p:sp>
      <p:pic>
        <p:nvPicPr>
          <p:cNvPr id="211" name="Shape 11"/>
          <p:cNvPicPr/>
          <p:nvPr/>
        </p:nvPicPr>
        <p:blipFill>
          <a:blip r:embed="rId14"/>
          <a:stretch/>
        </p:blipFill>
        <p:spPr>
          <a:xfrm>
            <a:off x="6577560" y="4800600"/>
            <a:ext cx="2495160" cy="342360"/>
          </a:xfrm>
          <a:prstGeom prst="rect">
            <a:avLst/>
          </a:prstGeom>
          <a:ln>
            <a:noFill/>
          </a:ln>
        </p:spPr>
      </p:pic>
      <p:sp>
        <p:nvSpPr>
          <p:cNvPr id="212" name="CustomShape 3"/>
          <p:cNvSpPr/>
          <p:nvPr/>
        </p:nvSpPr>
        <p:spPr>
          <a:xfrm>
            <a:off x="0" y="0"/>
            <a:ext cx="9143280" cy="1071360"/>
          </a:xfrm>
          <a:prstGeom prst="rect">
            <a:avLst/>
          </a:prstGeom>
          <a:gradFill rotWithShape="0">
            <a:gsLst>
              <a:gs pos="0">
                <a:srgbClr val="0081C7"/>
              </a:gs>
              <a:gs pos="100000">
                <a:srgbClr val="00B7E4"/>
              </a:gs>
            </a:gsLst>
            <a:lin ang="18900000"/>
          </a:gradFill>
          <a:ln>
            <a:noFill/>
          </a:ln>
        </p:spPr>
        <p:style>
          <a:lnRef idx="0">
            <a:scrgbClr r="0" g="0" b="0"/>
          </a:lnRef>
          <a:fillRef idx="0">
            <a:scrgbClr r="0" g="0" b="0"/>
          </a:fillRef>
          <a:effectRef idx="0">
            <a:scrgbClr r="0" g="0" b="0"/>
          </a:effectRef>
          <a:fontRef idx="minor"/>
        </p:style>
      </p:sp>
      <p:sp>
        <p:nvSpPr>
          <p:cNvPr id="213" name="PlaceHolder 4"/>
          <p:cNvSpPr>
            <a:spLocks noGrp="1"/>
          </p:cNvSpPr>
          <p:nvPr>
            <p:ph type="title"/>
          </p:nvPr>
        </p:nvSpPr>
        <p:spPr>
          <a:xfrm>
            <a:off x="457200" y="205200"/>
            <a:ext cx="8229240" cy="8586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214" name="PlaceHolder 5"/>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1" name="CustomShape 1"/>
          <p:cNvSpPr/>
          <p:nvPr/>
        </p:nvSpPr>
        <p:spPr>
          <a:xfrm>
            <a:off x="2520" y="4800600"/>
            <a:ext cx="9140760" cy="342360"/>
          </a:xfrm>
          <a:prstGeom prst="rect">
            <a:avLst/>
          </a:prstGeom>
          <a:solidFill>
            <a:schemeClr val="accent2"/>
          </a:solidFill>
          <a:ln>
            <a:noFill/>
          </a:ln>
        </p:spPr>
        <p:style>
          <a:lnRef idx="0">
            <a:scrgbClr r="0" g="0" b="0"/>
          </a:lnRef>
          <a:fillRef idx="0">
            <a:scrgbClr r="0" g="0" b="0"/>
          </a:fillRef>
          <a:effectRef idx="0">
            <a:scrgbClr r="0" g="0" b="0"/>
          </a:effectRef>
          <a:fontRef idx="minor"/>
        </p:style>
      </p:sp>
      <p:sp>
        <p:nvSpPr>
          <p:cNvPr id="252" name="CustomShape 2"/>
          <p:cNvSpPr/>
          <p:nvPr/>
        </p:nvSpPr>
        <p:spPr>
          <a:xfrm>
            <a:off x="0" y="4750560"/>
            <a:ext cx="9140760" cy="47160"/>
          </a:xfrm>
          <a:prstGeom prst="rect">
            <a:avLst/>
          </a:prstGeom>
          <a:solidFill>
            <a:schemeClr val="accent1"/>
          </a:solidFill>
          <a:ln>
            <a:noFill/>
          </a:ln>
        </p:spPr>
        <p:style>
          <a:lnRef idx="0">
            <a:scrgbClr r="0" g="0" b="0"/>
          </a:lnRef>
          <a:fillRef idx="0">
            <a:scrgbClr r="0" g="0" b="0"/>
          </a:fillRef>
          <a:effectRef idx="0">
            <a:scrgbClr r="0" g="0" b="0"/>
          </a:effectRef>
          <a:fontRef idx="minor"/>
        </p:style>
      </p:sp>
      <p:pic>
        <p:nvPicPr>
          <p:cNvPr id="253" name="Shape 11"/>
          <p:cNvPicPr/>
          <p:nvPr/>
        </p:nvPicPr>
        <p:blipFill>
          <a:blip r:embed="rId14"/>
          <a:stretch/>
        </p:blipFill>
        <p:spPr>
          <a:xfrm>
            <a:off x="6577560" y="4800600"/>
            <a:ext cx="2495160" cy="342360"/>
          </a:xfrm>
          <a:prstGeom prst="rect">
            <a:avLst/>
          </a:prstGeom>
          <a:ln>
            <a:noFill/>
          </a:ln>
        </p:spPr>
      </p:pic>
      <p:sp>
        <p:nvSpPr>
          <p:cNvPr id="254" name="CustomShape 3"/>
          <p:cNvSpPr/>
          <p:nvPr/>
        </p:nvSpPr>
        <p:spPr>
          <a:xfrm>
            <a:off x="0" y="0"/>
            <a:ext cx="9143280" cy="1071360"/>
          </a:xfrm>
          <a:prstGeom prst="rect">
            <a:avLst/>
          </a:prstGeom>
          <a:gradFill rotWithShape="0">
            <a:gsLst>
              <a:gs pos="0">
                <a:srgbClr val="544741"/>
              </a:gs>
              <a:gs pos="100000">
                <a:srgbClr val="7A7776"/>
              </a:gs>
            </a:gsLst>
            <a:lin ang="18900000"/>
          </a:gradFill>
          <a:ln>
            <a:noFill/>
          </a:ln>
        </p:spPr>
        <p:style>
          <a:lnRef idx="0">
            <a:scrgbClr r="0" g="0" b="0"/>
          </a:lnRef>
          <a:fillRef idx="0">
            <a:scrgbClr r="0" g="0" b="0"/>
          </a:fillRef>
          <a:effectRef idx="0">
            <a:scrgbClr r="0" g="0" b="0"/>
          </a:effectRef>
          <a:fontRef idx="minor"/>
        </p:style>
      </p:sp>
      <p:sp>
        <p:nvSpPr>
          <p:cNvPr id="255" name="CustomShape 4"/>
          <p:cNvSpPr/>
          <p:nvPr/>
        </p:nvSpPr>
        <p:spPr>
          <a:xfrm>
            <a:off x="311760" y="216360"/>
            <a:ext cx="8519760" cy="624240"/>
          </a:xfrm>
          <a:prstGeom prst="rect">
            <a:avLst/>
          </a:prstGeom>
          <a:noFill/>
          <a:ln>
            <a:noFill/>
          </a:ln>
        </p:spPr>
        <p:style>
          <a:lnRef idx="0">
            <a:scrgbClr r="0" g="0" b="0"/>
          </a:lnRef>
          <a:fillRef idx="0">
            <a:scrgbClr r="0" g="0" b="0"/>
          </a:fillRef>
          <a:effectRef idx="0">
            <a:scrgbClr r="0" g="0" b="0"/>
          </a:effectRef>
          <a:fontRef idx="minor"/>
        </p:style>
        <p:txBody>
          <a:bodyPr lIns="68400" tIns="68400" rIns="68400" bIns="68400">
            <a:noAutofit/>
          </a:bodyPr>
          <a:lstStyle/>
          <a:p>
            <a:pPr>
              <a:lnSpc>
                <a:spcPct val="100000"/>
              </a:lnSpc>
            </a:pPr>
            <a:r>
              <a:rPr lang="en-US" sz="3200" b="1" strike="noStrike" spc="-1">
                <a:solidFill>
                  <a:srgbClr val="FFFFFF"/>
                </a:solidFill>
                <a:latin typeface="Ubuntu"/>
                <a:ea typeface="Ubuntu"/>
              </a:rPr>
              <a:t>Energy Innovation       Carbon Dividend Act</a:t>
            </a:r>
            <a:endParaRPr lang="en-US" sz="3200" b="0" strike="noStrike" spc="-1">
              <a:latin typeface="Arial"/>
            </a:endParaRPr>
          </a:p>
        </p:txBody>
      </p:sp>
      <p:sp>
        <p:nvSpPr>
          <p:cNvPr id="256" name="CustomShape 5"/>
          <p:cNvSpPr/>
          <p:nvPr/>
        </p:nvSpPr>
        <p:spPr>
          <a:xfrm>
            <a:off x="3982680" y="389880"/>
            <a:ext cx="485640" cy="301680"/>
          </a:xfrm>
          <a:prstGeom prst="rect">
            <a:avLst/>
          </a:prstGeom>
          <a:noFill/>
          <a:ln>
            <a:noFill/>
          </a:ln>
        </p:spPr>
        <p:style>
          <a:lnRef idx="0">
            <a:scrgbClr r="0" g="0" b="0"/>
          </a:lnRef>
          <a:fillRef idx="0">
            <a:scrgbClr r="0" g="0" b="0"/>
          </a:fillRef>
          <a:effectRef idx="0">
            <a:scrgbClr r="0" g="0" b="0"/>
          </a:effectRef>
          <a:fontRef idx="minor"/>
        </p:style>
        <p:txBody>
          <a:bodyPr lIns="68400" tIns="68400" rIns="68400" bIns="68400">
            <a:noAutofit/>
          </a:bodyPr>
          <a:lstStyle/>
          <a:p>
            <a:pPr>
              <a:lnSpc>
                <a:spcPct val="100000"/>
              </a:lnSpc>
            </a:pPr>
            <a:r>
              <a:rPr lang="en-US" sz="1200" b="0" strike="noStrike" spc="-1">
                <a:solidFill>
                  <a:srgbClr val="FFFFFF"/>
                </a:solidFill>
                <a:latin typeface="Ubuntu"/>
                <a:ea typeface="Ubuntu"/>
              </a:rPr>
              <a:t>AND</a:t>
            </a:r>
            <a:endParaRPr lang="en-US" sz="1200" b="0" strike="noStrike" spc="-1">
              <a:latin typeface="Arial"/>
            </a:endParaRPr>
          </a:p>
        </p:txBody>
      </p:sp>
      <p:sp>
        <p:nvSpPr>
          <p:cNvPr id="257" name="CustomShape 6"/>
          <p:cNvSpPr/>
          <p:nvPr/>
        </p:nvSpPr>
        <p:spPr>
          <a:xfrm>
            <a:off x="4048200" y="440640"/>
            <a:ext cx="323640" cy="360"/>
          </a:xfrm>
          <a:custGeom>
            <a:avLst/>
            <a:gdLst/>
            <a:ahLst/>
            <a:cxnLst/>
            <a:rect l="l" t="t" r="r" b="b"/>
            <a:pathLst>
              <a:path w="21600" h="21600">
                <a:moveTo>
                  <a:pt x="0" y="0"/>
                </a:moveTo>
                <a:lnTo>
                  <a:pt x="21600" y="21600"/>
                </a:lnTo>
              </a:path>
            </a:pathLst>
          </a:custGeom>
          <a:noFill/>
          <a:ln w="9360">
            <a:solidFill>
              <a:srgbClr val="FFFFFF"/>
            </a:solidFill>
            <a:round/>
          </a:ln>
        </p:spPr>
        <p:style>
          <a:lnRef idx="0">
            <a:scrgbClr r="0" g="0" b="0"/>
          </a:lnRef>
          <a:fillRef idx="0">
            <a:scrgbClr r="0" g="0" b="0"/>
          </a:fillRef>
          <a:effectRef idx="0">
            <a:scrgbClr r="0" g="0" b="0"/>
          </a:effectRef>
          <a:fontRef idx="minor"/>
        </p:style>
      </p:sp>
      <p:sp>
        <p:nvSpPr>
          <p:cNvPr id="258" name="CustomShape 7"/>
          <p:cNvSpPr/>
          <p:nvPr/>
        </p:nvSpPr>
        <p:spPr>
          <a:xfrm>
            <a:off x="4048200" y="663840"/>
            <a:ext cx="323640" cy="360"/>
          </a:xfrm>
          <a:custGeom>
            <a:avLst/>
            <a:gdLst/>
            <a:ahLst/>
            <a:cxnLst/>
            <a:rect l="l" t="t" r="r" b="b"/>
            <a:pathLst>
              <a:path w="21600" h="21600">
                <a:moveTo>
                  <a:pt x="0" y="0"/>
                </a:moveTo>
                <a:lnTo>
                  <a:pt x="21600" y="21600"/>
                </a:lnTo>
              </a:path>
            </a:pathLst>
          </a:custGeom>
          <a:noFill/>
          <a:ln w="9360">
            <a:solidFill>
              <a:srgbClr val="FFFFFF"/>
            </a:solidFill>
            <a:round/>
          </a:ln>
        </p:spPr>
        <p:style>
          <a:lnRef idx="0">
            <a:scrgbClr r="0" g="0" b="0"/>
          </a:lnRef>
          <a:fillRef idx="0">
            <a:scrgbClr r="0" g="0" b="0"/>
          </a:fillRef>
          <a:effectRef idx="0">
            <a:scrgbClr r="0" g="0" b="0"/>
          </a:effectRef>
          <a:fontRef idx="minor"/>
        </p:style>
      </p:sp>
      <p:sp>
        <p:nvSpPr>
          <p:cNvPr id="259" name="PlaceHolder 8"/>
          <p:cNvSpPr>
            <a:spLocks noGrp="1"/>
          </p:cNvSpPr>
          <p:nvPr>
            <p:ph type="title"/>
          </p:nvPr>
        </p:nvSpPr>
        <p:spPr>
          <a:xfrm>
            <a:off x="457200" y="205200"/>
            <a:ext cx="8229240" cy="8586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260" name="PlaceHolder 9"/>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 name="CustomShape 1"/>
          <p:cNvSpPr/>
          <p:nvPr/>
        </p:nvSpPr>
        <p:spPr>
          <a:xfrm>
            <a:off x="2520" y="4800600"/>
            <a:ext cx="9140760" cy="342360"/>
          </a:xfrm>
          <a:prstGeom prst="rect">
            <a:avLst/>
          </a:prstGeom>
          <a:solidFill>
            <a:schemeClr val="accent2"/>
          </a:solidFill>
          <a:ln>
            <a:noFill/>
          </a:ln>
        </p:spPr>
        <p:style>
          <a:lnRef idx="0">
            <a:scrgbClr r="0" g="0" b="0"/>
          </a:lnRef>
          <a:fillRef idx="0">
            <a:scrgbClr r="0" g="0" b="0"/>
          </a:fillRef>
          <a:effectRef idx="0">
            <a:scrgbClr r="0" g="0" b="0"/>
          </a:effectRef>
          <a:fontRef idx="minor"/>
        </p:style>
      </p:sp>
      <p:sp>
        <p:nvSpPr>
          <p:cNvPr id="298" name="CustomShape 2"/>
          <p:cNvSpPr/>
          <p:nvPr/>
        </p:nvSpPr>
        <p:spPr>
          <a:xfrm>
            <a:off x="0" y="4750560"/>
            <a:ext cx="9140760" cy="47160"/>
          </a:xfrm>
          <a:prstGeom prst="rect">
            <a:avLst/>
          </a:prstGeom>
          <a:solidFill>
            <a:schemeClr val="accent1"/>
          </a:solidFill>
          <a:ln>
            <a:noFill/>
          </a:ln>
        </p:spPr>
        <p:style>
          <a:lnRef idx="0">
            <a:scrgbClr r="0" g="0" b="0"/>
          </a:lnRef>
          <a:fillRef idx="0">
            <a:scrgbClr r="0" g="0" b="0"/>
          </a:fillRef>
          <a:effectRef idx="0">
            <a:scrgbClr r="0" g="0" b="0"/>
          </a:effectRef>
          <a:fontRef idx="minor"/>
        </p:style>
      </p:sp>
      <p:pic>
        <p:nvPicPr>
          <p:cNvPr id="299" name="Shape 11"/>
          <p:cNvPicPr/>
          <p:nvPr/>
        </p:nvPicPr>
        <p:blipFill>
          <a:blip r:embed="rId14"/>
          <a:stretch/>
        </p:blipFill>
        <p:spPr>
          <a:xfrm>
            <a:off x="6577560" y="4800600"/>
            <a:ext cx="2495160" cy="342360"/>
          </a:xfrm>
          <a:prstGeom prst="rect">
            <a:avLst/>
          </a:prstGeom>
          <a:ln>
            <a:noFill/>
          </a:ln>
        </p:spPr>
      </p:pic>
      <p:sp>
        <p:nvSpPr>
          <p:cNvPr id="300" name="PlaceHolder 3"/>
          <p:cNvSpPr>
            <a:spLocks noGrp="1"/>
          </p:cNvSpPr>
          <p:nvPr>
            <p:ph type="title"/>
          </p:nvPr>
        </p:nvSpPr>
        <p:spPr>
          <a:xfrm>
            <a:off x="69480" y="-43560"/>
            <a:ext cx="8221680" cy="858960"/>
          </a:xfrm>
          <a:prstGeom prst="rect">
            <a:avLst/>
          </a:prstGeom>
        </p:spPr>
        <p:txBody>
          <a:bodyPr lIns="0" tIns="0" rIns="0" bIns="0" anchor="ctr">
            <a:spAutoFit/>
          </a:bodyPr>
          <a:lstStyle/>
          <a:p>
            <a:r>
              <a:rPr lang="en-US" sz="1800" b="0" strike="noStrike" spc="-1">
                <a:latin typeface="Arial"/>
              </a:rPr>
              <a:t>Click to edit the title text format</a:t>
            </a:r>
          </a:p>
        </p:txBody>
      </p:sp>
      <p:sp>
        <p:nvSpPr>
          <p:cNvPr id="301" name="PlaceHolder 4"/>
          <p:cNvSpPr>
            <a:spLocks noGrp="1"/>
          </p:cNvSpPr>
          <p:nvPr>
            <p:ph type="body"/>
          </p:nvPr>
        </p:nvSpPr>
        <p:spPr>
          <a:xfrm>
            <a:off x="457200" y="1203480"/>
            <a:ext cx="4015440" cy="2982600"/>
          </a:xfrm>
          <a:prstGeom prst="rect">
            <a:avLst/>
          </a:prstGeom>
        </p:spPr>
        <p:txBody>
          <a:bodyPr lIns="0" tIns="0" rIns="0" bIns="0">
            <a:normAutofit fontScale="97000"/>
          </a:bodyPr>
          <a:lstStyle/>
          <a:p>
            <a:pPr marL="432000" indent="-324000">
              <a:spcBef>
                <a:spcPts val="1417"/>
              </a:spcBef>
              <a:buClr>
                <a:srgbClr val="000000"/>
              </a:buClr>
              <a:buSzPct val="45000"/>
              <a:buFont typeface="Wingdings" charset="2"/>
              <a:buChar char=""/>
            </a:pPr>
            <a:r>
              <a:rPr lang="en-US" sz="18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latin typeface="Arial"/>
              </a:rPr>
              <a:t>Second Outline Level</a:t>
            </a:r>
          </a:p>
          <a:p>
            <a:pPr marL="1296000" lvl="2" indent="-288000">
              <a:spcBef>
                <a:spcPts val="850"/>
              </a:spcBef>
              <a:buClr>
                <a:srgbClr val="000000"/>
              </a:buClr>
              <a:buSzPct val="45000"/>
              <a:buFont typeface="Wingdings" charset="2"/>
              <a:buChar char=""/>
            </a:pPr>
            <a:r>
              <a:rPr lang="en-US" sz="1800" b="0" strike="noStrike" spc="-1">
                <a:latin typeface="Arial"/>
              </a:rPr>
              <a:t>Third Outline Level</a:t>
            </a:r>
          </a:p>
          <a:p>
            <a:pPr marL="1728000" lvl="3" indent="-216000">
              <a:spcBef>
                <a:spcPts val="567"/>
              </a:spcBef>
              <a:buClr>
                <a:srgbClr val="000000"/>
              </a:buClr>
              <a:buSzPct val="75000"/>
              <a:buFont typeface="Symbol" charset="2"/>
              <a:buChar char=""/>
            </a:pPr>
            <a:r>
              <a:rPr lang="en-US" sz="1800" b="0" strike="noStrike" spc="-1">
                <a:latin typeface="Arial"/>
              </a:rPr>
              <a:t>Fourth Outline Level</a:t>
            </a:r>
          </a:p>
          <a:p>
            <a:pPr marL="2160000" lvl="4" indent="-216000">
              <a:spcBef>
                <a:spcPts val="283"/>
              </a:spcBef>
              <a:buClr>
                <a:srgbClr val="000000"/>
              </a:buClr>
              <a:buSzPct val="45000"/>
              <a:buFont typeface="Wingdings" charset="2"/>
              <a:buChar char=""/>
            </a:pPr>
            <a:r>
              <a:rPr lang="en-US" sz="1800" b="0" strike="noStrike" spc="-1">
                <a:latin typeface="Arial"/>
              </a:rPr>
              <a:t>Fifth Outline Level</a:t>
            </a:r>
          </a:p>
          <a:p>
            <a:pPr marL="2592000" lvl="5" indent="-216000">
              <a:spcBef>
                <a:spcPts val="283"/>
              </a:spcBef>
              <a:buClr>
                <a:srgbClr val="000000"/>
              </a:buClr>
              <a:buSzPct val="45000"/>
              <a:buFont typeface="Wingdings" charset="2"/>
              <a:buChar char=""/>
            </a:pPr>
            <a:r>
              <a:rPr lang="en-US" sz="1800" b="0" strike="noStrike" spc="-1">
                <a:latin typeface="Arial"/>
              </a:rPr>
              <a:t>Sixth Outline Level</a:t>
            </a:r>
          </a:p>
          <a:p>
            <a:pPr marL="3024000" lvl="6" indent="-216000">
              <a:spcBef>
                <a:spcPts val="283"/>
              </a:spcBef>
              <a:buClr>
                <a:srgbClr val="000000"/>
              </a:buClr>
              <a:buSzPct val="45000"/>
              <a:buFont typeface="Wingdings" charset="2"/>
              <a:buChar char=""/>
            </a:pPr>
            <a:r>
              <a:rPr lang="en-US" sz="1800" b="0" strike="noStrike" spc="-1">
                <a:latin typeface="Arial"/>
              </a:rPr>
              <a:t>Seventh Outline Level</a:t>
            </a:r>
          </a:p>
        </p:txBody>
      </p:sp>
      <p:sp>
        <p:nvSpPr>
          <p:cNvPr id="302" name="PlaceHolder 5"/>
          <p:cNvSpPr>
            <a:spLocks noGrp="1"/>
          </p:cNvSpPr>
          <p:nvPr>
            <p:ph type="body"/>
          </p:nvPr>
        </p:nvSpPr>
        <p:spPr>
          <a:xfrm>
            <a:off x="4674240" y="1203480"/>
            <a:ext cx="4015440" cy="2982600"/>
          </a:xfrm>
          <a:prstGeom prst="rect">
            <a:avLst/>
          </a:prstGeom>
        </p:spPr>
        <p:txBody>
          <a:bodyPr lIns="0" tIns="0" rIns="0" bIns="0">
            <a:normAutofit fontScale="97000"/>
          </a:bodyPr>
          <a:lstStyle/>
          <a:p>
            <a:pPr marL="432000" indent="-324000">
              <a:spcBef>
                <a:spcPts val="1417"/>
              </a:spcBef>
              <a:buClr>
                <a:srgbClr val="000000"/>
              </a:buClr>
              <a:buSzPct val="45000"/>
              <a:buFont typeface="Wingdings" charset="2"/>
              <a:buChar char=""/>
            </a:pPr>
            <a:r>
              <a:rPr lang="en-US" sz="18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latin typeface="Arial"/>
              </a:rPr>
              <a:t>Second Outline Level</a:t>
            </a:r>
          </a:p>
          <a:p>
            <a:pPr marL="1296000" lvl="2" indent="-288000">
              <a:spcBef>
                <a:spcPts val="850"/>
              </a:spcBef>
              <a:buClr>
                <a:srgbClr val="000000"/>
              </a:buClr>
              <a:buSzPct val="45000"/>
              <a:buFont typeface="Wingdings" charset="2"/>
              <a:buChar char=""/>
            </a:pPr>
            <a:r>
              <a:rPr lang="en-US" sz="1800" b="0" strike="noStrike" spc="-1">
                <a:latin typeface="Arial"/>
              </a:rPr>
              <a:t>Third Outline Level</a:t>
            </a:r>
          </a:p>
          <a:p>
            <a:pPr marL="1728000" lvl="3" indent="-216000">
              <a:spcBef>
                <a:spcPts val="567"/>
              </a:spcBef>
              <a:buClr>
                <a:srgbClr val="000000"/>
              </a:buClr>
              <a:buSzPct val="75000"/>
              <a:buFont typeface="Symbol" charset="2"/>
              <a:buChar char=""/>
            </a:pPr>
            <a:r>
              <a:rPr lang="en-US" sz="1800" b="0" strike="noStrike" spc="-1">
                <a:latin typeface="Arial"/>
              </a:rPr>
              <a:t>Fourth Outline Level</a:t>
            </a:r>
          </a:p>
          <a:p>
            <a:pPr marL="2160000" lvl="4" indent="-216000">
              <a:spcBef>
                <a:spcPts val="283"/>
              </a:spcBef>
              <a:buClr>
                <a:srgbClr val="000000"/>
              </a:buClr>
              <a:buSzPct val="45000"/>
              <a:buFont typeface="Wingdings" charset="2"/>
              <a:buChar char=""/>
            </a:pPr>
            <a:r>
              <a:rPr lang="en-US" sz="1800" b="0" strike="noStrike" spc="-1">
                <a:latin typeface="Arial"/>
              </a:rPr>
              <a:t>Fifth Outline Level</a:t>
            </a:r>
          </a:p>
          <a:p>
            <a:pPr marL="2592000" lvl="5" indent="-216000">
              <a:spcBef>
                <a:spcPts val="283"/>
              </a:spcBef>
              <a:buClr>
                <a:srgbClr val="000000"/>
              </a:buClr>
              <a:buSzPct val="45000"/>
              <a:buFont typeface="Wingdings" charset="2"/>
              <a:buChar char=""/>
            </a:pPr>
            <a:r>
              <a:rPr lang="en-US" sz="1800" b="0" strike="noStrike" spc="-1">
                <a:latin typeface="Arial"/>
              </a:rPr>
              <a:t>Sixth Outline Level</a:t>
            </a:r>
          </a:p>
          <a:p>
            <a:pPr marL="3024000" lvl="6" indent="-216000">
              <a:spcBef>
                <a:spcPts val="283"/>
              </a:spcBef>
              <a:buClr>
                <a:srgbClr val="000000"/>
              </a:buClr>
              <a:buSzPct val="45000"/>
              <a:buFont typeface="Wingdings" charset="2"/>
              <a:buChar char=""/>
            </a:pPr>
            <a:r>
              <a:rPr lang="en-US" sz="18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88.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hyperlink" Target="http://www.citizensclimatelobby.org/" TargetMode="External"/><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hyperlink" Target="http://www.dailyclimate.org/"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neighborhoodsun.solar/" TargetMode="External"/><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hyperlink" Target="http://esrag.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p:nvPr/>
        </p:nvSpPr>
        <p:spPr>
          <a:xfrm>
            <a:off x="0" y="1681925"/>
            <a:ext cx="9144000" cy="1756800"/>
          </a:xfrm>
          <a:prstGeom prst="rect">
            <a:avLst/>
          </a:prstGeom>
          <a:solidFill>
            <a:srgbClr val="0098DA"/>
          </a:solidFill>
          <a:ln>
            <a:noFill/>
          </a:ln>
        </p:spPr>
        <p:txBody>
          <a:bodyPr spcFirstLastPara="1" wrap="square" lIns="34275" tIns="17150" rIns="34275" bIns="17150" anchor="ctr" anchorCtr="0">
            <a:noAutofit/>
          </a:bodyPr>
          <a:lstStyle/>
          <a:p>
            <a:pPr marL="0" marR="0" lvl="0" indent="0" algn="ctr" rtl="0">
              <a:lnSpc>
                <a:spcPct val="90000"/>
              </a:lnSpc>
              <a:spcBef>
                <a:spcPts val="0"/>
              </a:spcBef>
              <a:spcAft>
                <a:spcPts val="0"/>
              </a:spcAft>
              <a:buClr>
                <a:srgbClr val="000000"/>
              </a:buClr>
              <a:buSzPts val="3600"/>
              <a:buFont typeface="Arial"/>
              <a:buNone/>
            </a:pPr>
            <a:endParaRPr sz="3600" b="1" i="0" u="none" strike="noStrike" cap="none">
              <a:solidFill>
                <a:srgbClr val="000000"/>
              </a:solidFill>
              <a:latin typeface="Calibri"/>
              <a:ea typeface="Calibri"/>
              <a:cs typeface="Calibri"/>
              <a:sym typeface="Calibri"/>
            </a:endParaRPr>
          </a:p>
        </p:txBody>
      </p:sp>
      <p:sp>
        <p:nvSpPr>
          <p:cNvPr id="238" name="Shape 238"/>
          <p:cNvSpPr txBox="1"/>
          <p:nvPr/>
        </p:nvSpPr>
        <p:spPr>
          <a:xfrm>
            <a:off x="31200" y="1638200"/>
            <a:ext cx="9112800" cy="1800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000"/>
              <a:buFont typeface="Source Sans Pro"/>
              <a:buNone/>
            </a:pPr>
            <a:r>
              <a:rPr lang="en-US" sz="4000" b="1" i="0" u="none" strike="noStrike" cap="none" dirty="0">
                <a:solidFill>
                  <a:schemeClr val="lt1"/>
                </a:solidFill>
                <a:latin typeface="Source Sans Pro"/>
                <a:ea typeface="Source Sans Pro"/>
                <a:cs typeface="Source Sans Pro"/>
                <a:sym typeface="Source Sans Pro"/>
              </a:rPr>
              <a:t>Energy Innovation and Carbon Dividend</a:t>
            </a:r>
            <a:endParaRPr sz="1400" b="0" i="0" u="none" strike="noStrike" cap="none" dirty="0">
              <a:solidFill>
                <a:srgbClr val="000000"/>
              </a:solidFill>
              <a:latin typeface="Arial"/>
              <a:ea typeface="Arial"/>
              <a:cs typeface="Arial"/>
              <a:sym typeface="Arial"/>
            </a:endParaRPr>
          </a:p>
          <a:p>
            <a:pPr algn="ctr">
              <a:lnSpc>
                <a:spcPct val="90000"/>
              </a:lnSpc>
            </a:pPr>
            <a:r>
              <a:rPr lang="en-US" sz="2800" b="1" spc="-1" dirty="0">
                <a:solidFill>
                  <a:srgbClr val="FFFFFF"/>
                </a:solidFill>
                <a:latin typeface="Source Sans Pro"/>
                <a:ea typeface="Source Sans Pro"/>
              </a:rPr>
              <a:t>The Best First Step To Addressing Climate Change</a:t>
            </a:r>
            <a:r>
              <a:rPr lang="en-US" sz="3600" b="1" spc="-1" dirty="0">
                <a:solidFill>
                  <a:srgbClr val="FFFFFF"/>
                </a:solidFill>
                <a:latin typeface="Source Sans Pro"/>
                <a:ea typeface="Source Sans Pro"/>
              </a:rPr>
              <a:t> </a:t>
            </a:r>
            <a:endParaRPr lang="en-US" sz="3600" spc="-1" dirty="0"/>
          </a:p>
        </p:txBody>
      </p:sp>
      <p:pic>
        <p:nvPicPr>
          <p:cNvPr id="239" name="Shape 239" descr="SLR6D-20170613-Capital Steps.jpg"/>
          <p:cNvPicPr preferRelativeResize="0"/>
          <p:nvPr/>
        </p:nvPicPr>
        <p:blipFill rotWithShape="1">
          <a:blip r:embed="rId3">
            <a:alphaModFix/>
          </a:blip>
          <a:srcRect/>
          <a:stretch/>
        </p:blipFill>
        <p:spPr>
          <a:xfrm>
            <a:off x="2987425" y="57150"/>
            <a:ext cx="2071029" cy="1463126"/>
          </a:xfrm>
          <a:prstGeom prst="rect">
            <a:avLst/>
          </a:prstGeom>
          <a:noFill/>
          <a:ln>
            <a:noFill/>
          </a:ln>
        </p:spPr>
      </p:pic>
      <p:pic>
        <p:nvPicPr>
          <p:cNvPr id="240" name="Shape 240" descr="ROB_1393.jpg"/>
          <p:cNvPicPr preferRelativeResize="0"/>
          <p:nvPr/>
        </p:nvPicPr>
        <p:blipFill rotWithShape="1">
          <a:blip r:embed="rId4">
            <a:alphaModFix/>
          </a:blip>
          <a:srcRect/>
          <a:stretch/>
        </p:blipFill>
        <p:spPr>
          <a:xfrm>
            <a:off x="0" y="57150"/>
            <a:ext cx="2048024" cy="1463126"/>
          </a:xfrm>
          <a:prstGeom prst="rect">
            <a:avLst/>
          </a:prstGeom>
          <a:noFill/>
          <a:ln>
            <a:noFill/>
          </a:ln>
        </p:spPr>
      </p:pic>
      <p:pic>
        <p:nvPicPr>
          <p:cNvPr id="241" name="Shape 241" descr="IMG_0609.JPG"/>
          <p:cNvPicPr preferRelativeResize="0"/>
          <p:nvPr/>
        </p:nvPicPr>
        <p:blipFill rotWithShape="1">
          <a:blip r:embed="rId5">
            <a:alphaModFix/>
          </a:blip>
          <a:srcRect/>
          <a:stretch/>
        </p:blipFill>
        <p:spPr>
          <a:xfrm>
            <a:off x="2048550" y="57150"/>
            <a:ext cx="1022346" cy="1463122"/>
          </a:xfrm>
          <a:prstGeom prst="rect">
            <a:avLst/>
          </a:prstGeom>
          <a:noFill/>
          <a:ln>
            <a:noFill/>
          </a:ln>
        </p:spPr>
      </p:pic>
      <p:pic>
        <p:nvPicPr>
          <p:cNvPr id="242" name="Shape 242" descr="SLR6D-20160621-2924.jpg"/>
          <p:cNvPicPr preferRelativeResize="0"/>
          <p:nvPr/>
        </p:nvPicPr>
        <p:blipFill rotWithShape="1">
          <a:blip r:embed="rId6">
            <a:alphaModFix/>
          </a:blip>
          <a:srcRect/>
          <a:stretch/>
        </p:blipFill>
        <p:spPr>
          <a:xfrm>
            <a:off x="7101500" y="38675"/>
            <a:ext cx="2071056" cy="1481599"/>
          </a:xfrm>
          <a:prstGeom prst="rect">
            <a:avLst/>
          </a:prstGeom>
          <a:noFill/>
          <a:ln>
            <a:noFill/>
          </a:ln>
        </p:spPr>
      </p:pic>
      <p:pic>
        <p:nvPicPr>
          <p:cNvPr id="244" name="Shape 244" descr="ccl2017 tom udall.jpg"/>
          <p:cNvPicPr preferRelativeResize="0"/>
          <p:nvPr/>
        </p:nvPicPr>
        <p:blipFill rotWithShape="1">
          <a:blip r:embed="rId7">
            <a:alphaModFix/>
          </a:blip>
          <a:srcRect/>
          <a:stretch/>
        </p:blipFill>
        <p:spPr>
          <a:xfrm>
            <a:off x="5058450" y="57150"/>
            <a:ext cx="2071050" cy="1463126"/>
          </a:xfrm>
          <a:prstGeom prst="rect">
            <a:avLst/>
          </a:prstGeom>
          <a:noFill/>
          <a:ln>
            <a:noFill/>
          </a:ln>
        </p:spPr>
      </p:pic>
      <p:sp>
        <p:nvSpPr>
          <p:cNvPr id="2" name="TextBox 1"/>
          <p:cNvSpPr txBox="1"/>
          <p:nvPr/>
        </p:nvSpPr>
        <p:spPr>
          <a:xfrm>
            <a:off x="1828800" y="3714750"/>
            <a:ext cx="5723850" cy="738664"/>
          </a:xfrm>
          <a:prstGeom prst="rect">
            <a:avLst/>
          </a:prstGeom>
          <a:noFill/>
        </p:spPr>
        <p:txBody>
          <a:bodyPr wrap="square" rtlCol="0">
            <a:spAutoFit/>
          </a:bodyPr>
          <a:lstStyle/>
          <a:p>
            <a:pPr algn="ctr"/>
            <a:r>
              <a:rPr lang="en-US" dirty="0"/>
              <a:t>Presented to Columbia Town Center Rotary Club</a:t>
            </a:r>
          </a:p>
          <a:p>
            <a:pPr algn="ctr"/>
            <a:r>
              <a:rPr lang="en-US" dirty="0"/>
              <a:t>August 12, 2020</a:t>
            </a:r>
          </a:p>
          <a:p>
            <a:pPr algn="ctr"/>
            <a:r>
              <a:rPr lang="en-US" dirty="0"/>
              <a:t>By Cliff Strawitch and Jeff Turner</a:t>
            </a:r>
          </a:p>
        </p:txBody>
      </p:sp>
    </p:spTree>
    <p:extLst>
      <p:ext uri="{BB962C8B-B14F-4D97-AF65-F5344CB8AC3E}">
        <p14:creationId xmlns:p14="http://schemas.microsoft.com/office/powerpoint/2010/main" val="4148782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6" name="Picture 1"/>
          <p:cNvPicPr/>
          <p:nvPr/>
        </p:nvPicPr>
        <p:blipFill>
          <a:blip r:embed="rId3"/>
          <a:stretch/>
        </p:blipFill>
        <p:spPr>
          <a:xfrm>
            <a:off x="1160640" y="548280"/>
            <a:ext cx="7200360" cy="4050000"/>
          </a:xfrm>
          <a:prstGeom prst="rect">
            <a:avLst/>
          </a:prstGeom>
          <a:ln>
            <a:noFill/>
          </a:ln>
        </p:spPr>
      </p:pic>
      <p:sp>
        <p:nvSpPr>
          <p:cNvPr id="427" name="CustomShape 1"/>
          <p:cNvSpPr/>
          <p:nvPr/>
        </p:nvSpPr>
        <p:spPr>
          <a:xfrm>
            <a:off x="1371600" y="133200"/>
            <a:ext cx="6566040" cy="333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600" b="0" strike="noStrike" spc="-1">
                <a:solidFill>
                  <a:srgbClr val="000000"/>
                </a:solidFill>
                <a:latin typeface="Arial"/>
                <a:ea typeface="Arial"/>
              </a:rPr>
              <a:t>Summer Temperatures in Baltimore Are on the Rise</a:t>
            </a:r>
            <a:endParaRPr lang="en-US" sz="16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CustomShape 1"/>
          <p:cNvSpPr/>
          <p:nvPr/>
        </p:nvSpPr>
        <p:spPr>
          <a:xfrm>
            <a:off x="822960" y="0"/>
            <a:ext cx="7543080" cy="67212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b">
            <a:noAutofit/>
          </a:bodyPr>
          <a:lstStyle/>
          <a:p>
            <a:pPr algn="ctr">
              <a:lnSpc>
                <a:spcPct val="85000"/>
              </a:lnSpc>
            </a:pPr>
            <a:r>
              <a:rPr lang="en-US" sz="3200" b="0" strike="noStrike" spc="-1" dirty="0">
                <a:solidFill>
                  <a:srgbClr val="000000"/>
                </a:solidFill>
                <a:latin typeface="Arial"/>
                <a:ea typeface="Arial"/>
              </a:rPr>
              <a:t>Rotary International’s Six Focus Areas</a:t>
            </a:r>
            <a:endParaRPr lang="en-US" sz="3200" b="0" strike="noStrike" spc="-1" dirty="0">
              <a:latin typeface="Arial"/>
            </a:endParaRPr>
          </a:p>
        </p:txBody>
      </p:sp>
      <p:sp>
        <p:nvSpPr>
          <p:cNvPr id="429" name="CustomShape 2"/>
          <p:cNvSpPr/>
          <p:nvPr/>
        </p:nvSpPr>
        <p:spPr>
          <a:xfrm>
            <a:off x="857160" y="784080"/>
            <a:ext cx="7543080" cy="301680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marL="457200" indent="-393120">
              <a:lnSpc>
                <a:spcPct val="90000"/>
              </a:lnSpc>
              <a:spcBef>
                <a:spcPts val="901"/>
              </a:spcBef>
              <a:buClr>
                <a:srgbClr val="1CADE4"/>
              </a:buClr>
              <a:buFont typeface="Calibri"/>
              <a:buChar char="●"/>
            </a:pPr>
            <a:r>
              <a:rPr lang="en-US" sz="2600" b="0" strike="noStrike" spc="-1">
                <a:solidFill>
                  <a:srgbClr val="000000"/>
                </a:solidFill>
                <a:latin typeface="Arial"/>
                <a:ea typeface="Arial"/>
              </a:rPr>
              <a:t>Promoting Peace</a:t>
            </a:r>
            <a:endParaRPr lang="en-US" sz="2600" b="0" strike="noStrike" spc="-1">
              <a:latin typeface="Arial"/>
            </a:endParaRPr>
          </a:p>
          <a:p>
            <a:pPr marL="457200" indent="-393120">
              <a:lnSpc>
                <a:spcPct val="90000"/>
              </a:lnSpc>
              <a:spcBef>
                <a:spcPts val="901"/>
              </a:spcBef>
              <a:buClr>
                <a:srgbClr val="1CADE4"/>
              </a:buClr>
              <a:buFont typeface="Calibri"/>
              <a:buChar char="●"/>
            </a:pPr>
            <a:r>
              <a:rPr lang="en-US" sz="2600" b="0" strike="noStrike" spc="-1">
                <a:solidFill>
                  <a:srgbClr val="000000"/>
                </a:solidFill>
                <a:latin typeface="Arial"/>
                <a:ea typeface="Arial"/>
              </a:rPr>
              <a:t>Fighting disease</a:t>
            </a:r>
            <a:endParaRPr lang="en-US" sz="2600" b="0" strike="noStrike" spc="-1">
              <a:latin typeface="Arial"/>
            </a:endParaRPr>
          </a:p>
          <a:p>
            <a:pPr marL="457200" indent="-393120">
              <a:lnSpc>
                <a:spcPct val="90000"/>
              </a:lnSpc>
              <a:spcBef>
                <a:spcPts val="901"/>
              </a:spcBef>
              <a:buClr>
                <a:srgbClr val="1CADE4"/>
              </a:buClr>
              <a:buFont typeface="Calibri"/>
              <a:buChar char="●"/>
            </a:pPr>
            <a:r>
              <a:rPr lang="en-US" sz="2600" b="0" strike="noStrike" spc="-1">
                <a:solidFill>
                  <a:srgbClr val="000000"/>
                </a:solidFill>
                <a:latin typeface="Arial"/>
                <a:ea typeface="Arial"/>
              </a:rPr>
              <a:t>Providing clean water</a:t>
            </a:r>
            <a:endParaRPr lang="en-US" sz="2600" b="0" strike="noStrike" spc="-1">
              <a:latin typeface="Arial"/>
            </a:endParaRPr>
          </a:p>
          <a:p>
            <a:pPr marL="457200" indent="-393120">
              <a:lnSpc>
                <a:spcPct val="90000"/>
              </a:lnSpc>
              <a:spcBef>
                <a:spcPts val="901"/>
              </a:spcBef>
              <a:buClr>
                <a:srgbClr val="1CADE4"/>
              </a:buClr>
              <a:buFont typeface="Calibri"/>
              <a:buChar char="●"/>
            </a:pPr>
            <a:r>
              <a:rPr lang="en-US" sz="2600" b="0" strike="noStrike" spc="-1">
                <a:solidFill>
                  <a:srgbClr val="000000"/>
                </a:solidFill>
                <a:latin typeface="Arial"/>
                <a:ea typeface="Arial"/>
              </a:rPr>
              <a:t>Saving mothers and children</a:t>
            </a:r>
            <a:endParaRPr lang="en-US" sz="2600" b="0" strike="noStrike" spc="-1">
              <a:latin typeface="Arial"/>
            </a:endParaRPr>
          </a:p>
          <a:p>
            <a:pPr marL="457200" indent="-393120">
              <a:lnSpc>
                <a:spcPct val="90000"/>
              </a:lnSpc>
              <a:spcBef>
                <a:spcPts val="901"/>
              </a:spcBef>
              <a:buClr>
                <a:srgbClr val="1CADE4"/>
              </a:buClr>
              <a:buFont typeface="Calibri"/>
              <a:buChar char="●"/>
            </a:pPr>
            <a:r>
              <a:rPr lang="en-US" sz="2600" b="0" strike="noStrike" spc="-1">
                <a:solidFill>
                  <a:srgbClr val="000000"/>
                </a:solidFill>
                <a:latin typeface="Arial"/>
                <a:ea typeface="Arial"/>
              </a:rPr>
              <a:t>Supporting education</a:t>
            </a:r>
            <a:endParaRPr lang="en-US" sz="2600" b="0" strike="noStrike" spc="-1">
              <a:latin typeface="Arial"/>
            </a:endParaRPr>
          </a:p>
          <a:p>
            <a:pPr marL="457200" indent="-393120">
              <a:lnSpc>
                <a:spcPct val="90000"/>
              </a:lnSpc>
              <a:spcBef>
                <a:spcPts val="901"/>
              </a:spcBef>
              <a:buClr>
                <a:srgbClr val="1CADE4"/>
              </a:buClr>
              <a:buFont typeface="Calibri"/>
              <a:buChar char="●"/>
            </a:pPr>
            <a:r>
              <a:rPr lang="en-US" sz="2600" b="0" strike="noStrike" spc="-1">
                <a:solidFill>
                  <a:srgbClr val="000000"/>
                </a:solidFill>
                <a:latin typeface="Arial"/>
                <a:ea typeface="Arial"/>
              </a:rPr>
              <a:t>Growing local economies</a:t>
            </a:r>
            <a:endParaRPr lang="en-US" sz="2600" b="0" strike="noStrike" spc="-1">
              <a:latin typeface="Arial"/>
            </a:endParaRPr>
          </a:p>
          <a:p>
            <a:pPr>
              <a:lnSpc>
                <a:spcPct val="90000"/>
              </a:lnSpc>
              <a:spcBef>
                <a:spcPts val="901"/>
              </a:spcBef>
            </a:pPr>
            <a:endParaRPr lang="en-US" sz="2600" b="0" strike="noStrike" spc="-1">
              <a:latin typeface="Arial"/>
            </a:endParaRPr>
          </a:p>
        </p:txBody>
      </p:sp>
      <p:sp>
        <p:nvSpPr>
          <p:cNvPr id="430" name="CustomShape 3"/>
          <p:cNvSpPr/>
          <p:nvPr/>
        </p:nvSpPr>
        <p:spPr>
          <a:xfrm>
            <a:off x="914400" y="3867120"/>
            <a:ext cx="7543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a:solidFill>
                  <a:srgbClr val="FF0000"/>
                </a:solidFill>
                <a:latin typeface="Arial"/>
                <a:ea typeface="Arial"/>
              </a:rPr>
              <a:t>Which of these efforts by Rotary are in danger from climate change?</a:t>
            </a:r>
            <a:endParaRPr lang="en-US" sz="1800" b="0" strike="noStrike" spc="-1">
              <a:latin typeface="Arial"/>
            </a:endParaRPr>
          </a:p>
        </p:txBody>
      </p:sp>
      <p:sp>
        <p:nvSpPr>
          <p:cNvPr id="431" name="CustomShape 4"/>
          <p:cNvSpPr/>
          <p:nvPr/>
        </p:nvSpPr>
        <p:spPr>
          <a:xfrm>
            <a:off x="914400" y="4259880"/>
            <a:ext cx="7543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800" b="1" u="sng" strike="noStrike" spc="-1">
                <a:solidFill>
                  <a:srgbClr val="FF0000"/>
                </a:solidFill>
                <a:uFillTx/>
                <a:latin typeface="Arial"/>
                <a:ea typeface="Arial"/>
              </a:rPr>
              <a:t>All of them</a:t>
            </a:r>
            <a:endParaRPr lang="en-US" sz="18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CustomShape 1"/>
          <p:cNvSpPr/>
          <p:nvPr/>
        </p:nvSpPr>
        <p:spPr>
          <a:xfrm>
            <a:off x="822960" y="0"/>
            <a:ext cx="7543080" cy="67212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b">
            <a:noAutofit/>
          </a:bodyPr>
          <a:lstStyle/>
          <a:p>
            <a:pPr algn="ctr">
              <a:lnSpc>
                <a:spcPct val="85000"/>
              </a:lnSpc>
            </a:pPr>
            <a:r>
              <a:rPr lang="en-US" sz="3600" b="0" strike="noStrike" spc="-1">
                <a:solidFill>
                  <a:srgbClr val="000000"/>
                </a:solidFill>
                <a:latin typeface="Arial"/>
                <a:ea typeface="Arial"/>
              </a:rPr>
              <a:t>There Is Ample Room For Hope!</a:t>
            </a:r>
            <a:endParaRPr lang="en-US" sz="3600" b="0" strike="noStrike" spc="-1">
              <a:latin typeface="Arial"/>
            </a:endParaRPr>
          </a:p>
        </p:txBody>
      </p:sp>
      <p:sp>
        <p:nvSpPr>
          <p:cNvPr id="433" name="CustomShape 2"/>
          <p:cNvSpPr/>
          <p:nvPr/>
        </p:nvSpPr>
        <p:spPr>
          <a:xfrm>
            <a:off x="838080" y="590400"/>
            <a:ext cx="7543080" cy="403776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marL="457200" indent="-393120">
              <a:lnSpc>
                <a:spcPct val="90000"/>
              </a:lnSpc>
              <a:spcBef>
                <a:spcPts val="901"/>
              </a:spcBef>
              <a:buClr>
                <a:srgbClr val="1CADE4"/>
              </a:buClr>
              <a:buFont typeface="Calibri"/>
              <a:buChar char="●"/>
            </a:pPr>
            <a:r>
              <a:rPr lang="en-US" sz="2000" b="0" strike="noStrike" spc="-1">
                <a:solidFill>
                  <a:srgbClr val="000000"/>
                </a:solidFill>
                <a:latin typeface="Arial"/>
                <a:ea typeface="Arial"/>
              </a:rPr>
              <a:t>We have the technologies that can replace fossil fuel power generation:</a:t>
            </a:r>
            <a:endParaRPr lang="en-US" sz="2000" b="0" strike="noStrike" spc="-1">
              <a:latin typeface="Arial"/>
            </a:endParaRPr>
          </a:p>
          <a:p>
            <a:pPr marL="914400" lvl="1" indent="-367560">
              <a:lnSpc>
                <a:spcPct val="90000"/>
              </a:lnSpc>
              <a:spcBef>
                <a:spcPts val="201"/>
              </a:spcBef>
              <a:buClr>
                <a:srgbClr val="1CADE4"/>
              </a:buClr>
              <a:buFont typeface="Calibri"/>
              <a:buChar char="○"/>
            </a:pPr>
            <a:r>
              <a:rPr lang="en-US" sz="1800" b="0" strike="noStrike" spc="-1">
                <a:solidFill>
                  <a:srgbClr val="000000"/>
                </a:solidFill>
                <a:latin typeface="Arial"/>
                <a:ea typeface="Arial"/>
              </a:rPr>
              <a:t>Solar, wind, nuclear, other.</a:t>
            </a:r>
            <a:endParaRPr lang="en-US" sz="1800" b="0" strike="noStrike" spc="-1">
              <a:latin typeface="Arial"/>
            </a:endParaRPr>
          </a:p>
          <a:p>
            <a:pPr marL="914400" lvl="1" indent="-367560">
              <a:lnSpc>
                <a:spcPct val="90000"/>
              </a:lnSpc>
              <a:spcBef>
                <a:spcPts val="201"/>
              </a:spcBef>
              <a:buClr>
                <a:srgbClr val="1CADE4"/>
              </a:buClr>
              <a:buFont typeface="Calibri"/>
              <a:buChar char="○"/>
            </a:pPr>
            <a:r>
              <a:rPr lang="en-US" sz="1800" b="0" strike="noStrike" spc="-1">
                <a:solidFill>
                  <a:srgbClr val="000000"/>
                </a:solidFill>
                <a:latin typeface="Arial"/>
                <a:ea typeface="Arial"/>
              </a:rPr>
              <a:t>Power storage has been demonstrated.</a:t>
            </a:r>
            <a:endParaRPr lang="en-US" sz="1800" b="0" strike="noStrike" spc="-1">
              <a:latin typeface="Arial"/>
            </a:endParaRPr>
          </a:p>
          <a:p>
            <a:pPr marL="1371600" lvl="2" indent="-316800">
              <a:lnSpc>
                <a:spcPct val="90000"/>
              </a:lnSpc>
              <a:spcBef>
                <a:spcPts val="300"/>
              </a:spcBef>
              <a:buClr>
                <a:srgbClr val="1CADE4"/>
              </a:buClr>
              <a:buFont typeface="Calibri"/>
              <a:buChar char="■"/>
            </a:pPr>
            <a:r>
              <a:rPr lang="en-US" sz="1000" b="0" strike="noStrike" spc="-1">
                <a:solidFill>
                  <a:srgbClr val="000000"/>
                </a:solidFill>
                <a:latin typeface="Arial"/>
                <a:ea typeface="Arial"/>
              </a:rPr>
              <a:t>Grid scale power storage subject of current BEST Act bill before Congress</a:t>
            </a:r>
            <a:endParaRPr lang="en-US" sz="1000" b="0" strike="noStrike" spc="-1">
              <a:latin typeface="Arial"/>
            </a:endParaRPr>
          </a:p>
          <a:p>
            <a:pPr marL="457200" indent="-393120">
              <a:lnSpc>
                <a:spcPct val="90000"/>
              </a:lnSpc>
              <a:spcBef>
                <a:spcPts val="901"/>
              </a:spcBef>
              <a:buClr>
                <a:srgbClr val="1CADE4"/>
              </a:buClr>
              <a:buFont typeface="Calibri"/>
              <a:buChar char="●"/>
            </a:pPr>
            <a:r>
              <a:rPr lang="en-US" sz="2000" b="0" strike="noStrike" spc="-1">
                <a:solidFill>
                  <a:srgbClr val="000000"/>
                </a:solidFill>
                <a:latin typeface="Arial"/>
                <a:ea typeface="Arial"/>
              </a:rPr>
              <a:t>We have many well studied legislative approaches to reduce carbon emissions.</a:t>
            </a:r>
            <a:endParaRPr lang="en-US" sz="2000" b="0" strike="noStrike" spc="-1">
              <a:latin typeface="Arial"/>
            </a:endParaRPr>
          </a:p>
          <a:p>
            <a:pPr marL="914400" lvl="1" indent="-367560">
              <a:lnSpc>
                <a:spcPct val="90000"/>
              </a:lnSpc>
              <a:spcBef>
                <a:spcPts val="201"/>
              </a:spcBef>
              <a:buClr>
                <a:srgbClr val="1CADE4"/>
              </a:buClr>
              <a:buFont typeface="Calibri"/>
              <a:buChar char="○"/>
            </a:pPr>
            <a:r>
              <a:rPr lang="en-US" sz="1800" b="0" strike="noStrike" spc="-1">
                <a:solidFill>
                  <a:srgbClr val="000000"/>
                </a:solidFill>
                <a:latin typeface="Arial"/>
                <a:ea typeface="Arial"/>
              </a:rPr>
              <a:t>These approaches create jobs, improve health and don’t damage the economy.</a:t>
            </a:r>
            <a:endParaRPr lang="en-US" sz="1800" b="0" strike="noStrike" spc="-1">
              <a:latin typeface="Arial"/>
            </a:endParaRPr>
          </a:p>
          <a:p>
            <a:pPr marL="914400" lvl="1" indent="-367560">
              <a:lnSpc>
                <a:spcPct val="90000"/>
              </a:lnSpc>
              <a:spcBef>
                <a:spcPts val="201"/>
              </a:spcBef>
              <a:buClr>
                <a:srgbClr val="1CADE4"/>
              </a:buClr>
              <a:buFont typeface="Calibri"/>
              <a:buChar char="○"/>
            </a:pPr>
            <a:r>
              <a:rPr lang="en-US" sz="1800" b="0" strike="noStrike" spc="-1">
                <a:solidFill>
                  <a:srgbClr val="000000"/>
                </a:solidFill>
                <a:latin typeface="Arial"/>
                <a:ea typeface="Arial"/>
              </a:rPr>
              <a:t>Some of these approaches have already succeeded in California as well as in other countries.</a:t>
            </a:r>
            <a:endParaRPr lang="en-US" sz="1800" b="0" strike="noStrike" spc="-1">
              <a:latin typeface="Arial"/>
            </a:endParaRPr>
          </a:p>
          <a:p>
            <a:pPr marL="457200" indent="-393120">
              <a:lnSpc>
                <a:spcPct val="90000"/>
              </a:lnSpc>
              <a:spcBef>
                <a:spcPts val="901"/>
              </a:spcBef>
              <a:buClr>
                <a:srgbClr val="1CADE4"/>
              </a:buClr>
              <a:buFont typeface="Calibri"/>
              <a:buChar char="●"/>
            </a:pPr>
            <a:r>
              <a:rPr lang="en-US" sz="2000" b="0" strike="noStrike" spc="-1">
                <a:solidFill>
                  <a:srgbClr val="000000"/>
                </a:solidFill>
                <a:latin typeface="Arial"/>
                <a:ea typeface="Arial"/>
              </a:rPr>
              <a:t>We only lack the political will to demand this from our government!</a:t>
            </a:r>
            <a:endParaRPr lang="en-US" sz="2000" b="0" strike="noStrike" spc="-1">
              <a:latin typeface="Arial"/>
            </a:endParaRPr>
          </a:p>
          <a:p>
            <a:pPr marL="914400" lvl="1" indent="-367560">
              <a:lnSpc>
                <a:spcPct val="90000"/>
              </a:lnSpc>
              <a:spcBef>
                <a:spcPts val="201"/>
              </a:spcBef>
              <a:buClr>
                <a:srgbClr val="1CADE4"/>
              </a:buClr>
              <a:buFont typeface="Calibri"/>
              <a:buChar char="○"/>
            </a:pPr>
            <a:r>
              <a:rPr lang="en-US" sz="1800" b="0" strike="noStrike" spc="-1">
                <a:solidFill>
                  <a:srgbClr val="000000"/>
                </a:solidFill>
                <a:latin typeface="Arial"/>
                <a:ea typeface="Arial"/>
              </a:rPr>
              <a:t>Governments follow their constituents lead.</a:t>
            </a:r>
            <a:endParaRPr lang="en-US" sz="18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CustomShape 1"/>
          <p:cNvSpPr/>
          <p:nvPr/>
        </p:nvSpPr>
        <p:spPr>
          <a:xfrm>
            <a:off x="311760" y="57150"/>
            <a:ext cx="8519760" cy="5720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gn="ctr">
              <a:lnSpc>
                <a:spcPct val="100000"/>
              </a:lnSpc>
            </a:pPr>
            <a:r>
              <a:rPr lang="en-US" sz="2800" b="0" strike="noStrike" spc="-1" dirty="0">
                <a:solidFill>
                  <a:srgbClr val="FFFFFF"/>
                </a:solidFill>
                <a:latin typeface="Arial"/>
                <a:ea typeface="Arial"/>
              </a:rPr>
              <a:t>What do economists recommend? </a:t>
            </a:r>
          </a:p>
          <a:p>
            <a:pPr algn="ctr">
              <a:lnSpc>
                <a:spcPct val="100000"/>
              </a:lnSpc>
            </a:pPr>
            <a:r>
              <a:rPr lang="en-US" sz="2800" b="0" strike="noStrike" spc="-1" dirty="0">
                <a:solidFill>
                  <a:srgbClr val="FFFFFF"/>
                </a:solidFill>
                <a:latin typeface="Arial"/>
                <a:ea typeface="Arial"/>
              </a:rPr>
              <a:t>Use Powerful Market Forces!</a:t>
            </a:r>
            <a:endParaRPr lang="en-US" sz="2800" b="0" strike="noStrike" spc="-1" dirty="0">
              <a:latin typeface="Arial"/>
            </a:endParaRPr>
          </a:p>
        </p:txBody>
      </p:sp>
      <p:sp>
        <p:nvSpPr>
          <p:cNvPr id="435" name="CustomShape 2"/>
          <p:cNvSpPr/>
          <p:nvPr/>
        </p:nvSpPr>
        <p:spPr>
          <a:xfrm>
            <a:off x="159480" y="1203840"/>
            <a:ext cx="4411800" cy="361116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marL="548640" indent="-547920">
              <a:lnSpc>
                <a:spcPct val="110000"/>
              </a:lnSpc>
            </a:pPr>
            <a:r>
              <a:rPr lang="en-US" sz="2100" b="1" strike="noStrike" spc="-1" dirty="0">
                <a:solidFill>
                  <a:srgbClr val="000000"/>
                </a:solidFill>
                <a:latin typeface="Arial"/>
                <a:ea typeface="Arial"/>
              </a:rPr>
              <a:t>3508	U.S. Economists</a:t>
            </a:r>
            <a:endParaRPr lang="en-US" sz="2100" b="0" strike="noStrike" spc="-1" dirty="0">
              <a:latin typeface="Arial"/>
            </a:endParaRPr>
          </a:p>
          <a:p>
            <a:pPr marL="548640" indent="-547920">
              <a:lnSpc>
                <a:spcPct val="110000"/>
              </a:lnSpc>
              <a:spcBef>
                <a:spcPts val="901"/>
              </a:spcBef>
            </a:pPr>
            <a:r>
              <a:rPr lang="en-US" sz="2100" b="1" strike="noStrike" spc="-1" dirty="0">
                <a:solidFill>
                  <a:srgbClr val="000000"/>
                </a:solidFill>
                <a:latin typeface="Arial"/>
                <a:ea typeface="Arial"/>
              </a:rPr>
              <a:t>4	Former Chairs of the Federal Reserve (All)</a:t>
            </a:r>
            <a:endParaRPr lang="en-US" sz="2100" b="0" strike="noStrike" spc="-1" dirty="0">
              <a:latin typeface="Arial"/>
            </a:endParaRPr>
          </a:p>
          <a:p>
            <a:pPr marL="548640" indent="-547920">
              <a:lnSpc>
                <a:spcPct val="110000"/>
              </a:lnSpc>
              <a:spcBef>
                <a:spcPts val="901"/>
              </a:spcBef>
            </a:pPr>
            <a:r>
              <a:rPr lang="en-US" sz="2100" b="1" strike="noStrike" spc="-1" dirty="0">
                <a:solidFill>
                  <a:srgbClr val="000000"/>
                </a:solidFill>
                <a:latin typeface="Arial"/>
                <a:ea typeface="Arial"/>
              </a:rPr>
              <a:t>27	Nobel Laureate Economists</a:t>
            </a:r>
            <a:endParaRPr lang="en-US" sz="2100" b="0" strike="noStrike" spc="-1" dirty="0">
              <a:latin typeface="Arial"/>
            </a:endParaRPr>
          </a:p>
          <a:p>
            <a:pPr marL="548640" indent="-547920">
              <a:lnSpc>
                <a:spcPct val="110000"/>
              </a:lnSpc>
              <a:spcBef>
                <a:spcPts val="901"/>
              </a:spcBef>
            </a:pPr>
            <a:r>
              <a:rPr lang="en-US" sz="2100" b="1" strike="noStrike" spc="-1" dirty="0">
                <a:solidFill>
                  <a:srgbClr val="000000"/>
                </a:solidFill>
                <a:latin typeface="Arial"/>
                <a:ea typeface="Arial"/>
              </a:rPr>
              <a:t>15	Former Chairs of the Council of Economic Advisers</a:t>
            </a:r>
            <a:endParaRPr lang="en-US" sz="2100" b="0" strike="noStrike" spc="-1" dirty="0">
              <a:latin typeface="Arial"/>
            </a:endParaRPr>
          </a:p>
          <a:p>
            <a:pPr marL="548640" indent="-547920">
              <a:lnSpc>
                <a:spcPct val="110000"/>
              </a:lnSpc>
              <a:spcBef>
                <a:spcPts val="901"/>
              </a:spcBef>
            </a:pPr>
            <a:r>
              <a:rPr lang="en-US" sz="2100" b="1" strike="noStrike" spc="-1" dirty="0">
                <a:solidFill>
                  <a:srgbClr val="000000"/>
                </a:solidFill>
                <a:latin typeface="Arial"/>
                <a:ea typeface="Arial"/>
              </a:rPr>
              <a:t>2	Former Secretaries of the U.S. Department of Treasury</a:t>
            </a:r>
            <a:endParaRPr lang="en-US" sz="2100" b="0" strike="noStrike" spc="-1" dirty="0">
              <a:latin typeface="Arial"/>
            </a:endParaRPr>
          </a:p>
          <a:p>
            <a:pPr marL="548640" indent="-547920">
              <a:lnSpc>
                <a:spcPct val="115000"/>
              </a:lnSpc>
              <a:spcBef>
                <a:spcPts val="901"/>
              </a:spcBef>
            </a:pPr>
            <a:endParaRPr lang="en-US" sz="2100" b="0" strike="noStrike" spc="-1" dirty="0">
              <a:latin typeface="Arial"/>
            </a:endParaRPr>
          </a:p>
        </p:txBody>
      </p:sp>
      <p:pic>
        <p:nvPicPr>
          <p:cNvPr id="436" name="Google Shape;126;p20"/>
          <p:cNvPicPr/>
          <p:nvPr/>
        </p:nvPicPr>
        <p:blipFill>
          <a:blip r:embed="rId3"/>
          <a:stretch/>
        </p:blipFill>
        <p:spPr>
          <a:xfrm>
            <a:off x="4731480" y="1065240"/>
            <a:ext cx="4411800" cy="356328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 name="Google Shape;316;p39"/>
          <p:cNvPicPr/>
          <p:nvPr/>
        </p:nvPicPr>
        <p:blipFill>
          <a:blip r:embed="rId3"/>
          <a:srcRect l="829" r="278" b="53307"/>
          <a:stretch/>
        </p:blipFill>
        <p:spPr>
          <a:xfrm>
            <a:off x="0" y="0"/>
            <a:ext cx="9143280" cy="1046880"/>
          </a:xfrm>
          <a:prstGeom prst="rect">
            <a:avLst/>
          </a:prstGeom>
          <a:ln>
            <a:noFill/>
          </a:ln>
        </p:spPr>
      </p:pic>
      <p:sp>
        <p:nvSpPr>
          <p:cNvPr id="438" name="CustomShape 1"/>
          <p:cNvSpPr/>
          <p:nvPr/>
        </p:nvSpPr>
        <p:spPr>
          <a:xfrm>
            <a:off x="-63720" y="4026600"/>
            <a:ext cx="2381040" cy="43920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15000"/>
              </a:lnSpc>
            </a:pPr>
            <a:r>
              <a:rPr lang="en-US" sz="2200" b="1" strike="noStrike" spc="-1">
                <a:solidFill>
                  <a:srgbClr val="544741"/>
                </a:solidFill>
                <a:latin typeface="Source Sans Pro"/>
                <a:ea typeface="Source Sans Pro"/>
              </a:rPr>
              <a:t>Carbon Border </a:t>
            </a:r>
            <a:br/>
            <a:r>
              <a:rPr lang="en-US" sz="2200" b="1" strike="noStrike" spc="-1">
                <a:solidFill>
                  <a:srgbClr val="544741"/>
                </a:solidFill>
                <a:latin typeface="Source Sans Pro"/>
                <a:ea typeface="Source Sans Pro"/>
              </a:rPr>
              <a:t>Adjustment</a:t>
            </a:r>
            <a:endParaRPr lang="en-US" sz="2200" b="0" strike="noStrike" spc="-1">
              <a:latin typeface="Arial"/>
            </a:endParaRPr>
          </a:p>
        </p:txBody>
      </p:sp>
      <p:pic>
        <p:nvPicPr>
          <p:cNvPr id="439" name="Google Shape;318;p39"/>
          <p:cNvPicPr/>
          <p:nvPr/>
        </p:nvPicPr>
        <p:blipFill>
          <a:blip r:embed="rId4"/>
          <a:stretch/>
        </p:blipFill>
        <p:spPr>
          <a:xfrm>
            <a:off x="451800" y="3031560"/>
            <a:ext cx="1005480" cy="919080"/>
          </a:xfrm>
          <a:prstGeom prst="rect">
            <a:avLst/>
          </a:prstGeom>
          <a:ln>
            <a:noFill/>
          </a:ln>
        </p:spPr>
      </p:pic>
      <p:pic>
        <p:nvPicPr>
          <p:cNvPr id="440" name="Google Shape;319;p39"/>
          <p:cNvPicPr/>
          <p:nvPr/>
        </p:nvPicPr>
        <p:blipFill>
          <a:blip r:embed="rId5"/>
          <a:stretch/>
        </p:blipFill>
        <p:spPr>
          <a:xfrm>
            <a:off x="401400" y="1276200"/>
            <a:ext cx="1107000" cy="1011600"/>
          </a:xfrm>
          <a:prstGeom prst="rect">
            <a:avLst/>
          </a:prstGeom>
          <a:ln>
            <a:noFill/>
          </a:ln>
        </p:spPr>
      </p:pic>
      <p:pic>
        <p:nvPicPr>
          <p:cNvPr id="441" name="Google Shape;320;p39"/>
          <p:cNvPicPr/>
          <p:nvPr/>
        </p:nvPicPr>
        <p:blipFill>
          <a:blip r:embed="rId6"/>
          <a:stretch/>
        </p:blipFill>
        <p:spPr>
          <a:xfrm>
            <a:off x="7467480" y="2876400"/>
            <a:ext cx="1107000" cy="1011240"/>
          </a:xfrm>
          <a:prstGeom prst="rect">
            <a:avLst/>
          </a:prstGeom>
          <a:ln>
            <a:noFill/>
          </a:ln>
        </p:spPr>
      </p:pic>
      <p:pic>
        <p:nvPicPr>
          <p:cNvPr id="442" name="Google Shape;321;p39"/>
          <p:cNvPicPr/>
          <p:nvPr/>
        </p:nvPicPr>
        <p:blipFill>
          <a:blip r:embed="rId7"/>
          <a:stretch/>
        </p:blipFill>
        <p:spPr>
          <a:xfrm>
            <a:off x="7612560" y="1320120"/>
            <a:ext cx="1107000" cy="1011600"/>
          </a:xfrm>
          <a:prstGeom prst="rect">
            <a:avLst/>
          </a:prstGeom>
          <a:ln>
            <a:noFill/>
          </a:ln>
        </p:spPr>
      </p:pic>
      <p:sp>
        <p:nvSpPr>
          <p:cNvPr id="443" name="CustomShape 2"/>
          <p:cNvSpPr/>
          <p:nvPr/>
        </p:nvSpPr>
        <p:spPr>
          <a:xfrm>
            <a:off x="4890240" y="1680840"/>
            <a:ext cx="2617920" cy="497160"/>
          </a:xfrm>
          <a:prstGeom prst="rect">
            <a:avLst/>
          </a:prstGeom>
          <a:noFill/>
          <a:ln>
            <a:noFill/>
          </a:ln>
        </p:spPr>
        <p:style>
          <a:lnRef idx="0">
            <a:scrgbClr r="0" g="0" b="0"/>
          </a:lnRef>
          <a:fillRef idx="0">
            <a:scrgbClr r="0" g="0" b="0"/>
          </a:fillRef>
          <a:effectRef idx="0">
            <a:scrgbClr r="0" g="0" b="0"/>
          </a:effectRef>
          <a:fontRef idx="minor"/>
        </p:style>
        <p:txBody>
          <a:bodyPr lIns="68400" tIns="68400" rIns="68400" bIns="68400" anchor="ctr">
            <a:noAutofit/>
          </a:bodyPr>
          <a:lstStyle/>
          <a:p>
            <a:pPr>
              <a:lnSpc>
                <a:spcPct val="115000"/>
              </a:lnSpc>
            </a:pPr>
            <a:r>
              <a:rPr lang="en-US" sz="2600" b="1" strike="noStrike" spc="-1">
                <a:solidFill>
                  <a:srgbClr val="544741"/>
                </a:solidFill>
                <a:latin typeface="Source Sans Pro"/>
                <a:ea typeface="Source Sans Pro"/>
              </a:rPr>
              <a:t>Carbon Dividend</a:t>
            </a:r>
            <a:endParaRPr lang="en-US" sz="2600" b="0" strike="noStrike" spc="-1">
              <a:latin typeface="Arial"/>
            </a:endParaRPr>
          </a:p>
        </p:txBody>
      </p:sp>
      <p:sp>
        <p:nvSpPr>
          <p:cNvPr id="444" name="CustomShape 3"/>
          <p:cNvSpPr/>
          <p:nvPr/>
        </p:nvSpPr>
        <p:spPr>
          <a:xfrm>
            <a:off x="6512040" y="3950640"/>
            <a:ext cx="2304720" cy="497160"/>
          </a:xfrm>
          <a:prstGeom prst="rect">
            <a:avLst/>
          </a:prstGeom>
          <a:noFill/>
          <a:ln>
            <a:noFill/>
          </a:ln>
        </p:spPr>
        <p:style>
          <a:lnRef idx="0">
            <a:scrgbClr r="0" g="0" b="0"/>
          </a:lnRef>
          <a:fillRef idx="0">
            <a:scrgbClr r="0" g="0" b="0"/>
          </a:fillRef>
          <a:effectRef idx="0">
            <a:scrgbClr r="0" g="0" b="0"/>
          </a:effectRef>
          <a:fontRef idx="minor"/>
        </p:style>
        <p:txBody>
          <a:bodyPr lIns="68400" tIns="68400" rIns="68400" bIns="68400" anchor="ctr">
            <a:noAutofit/>
          </a:bodyPr>
          <a:lstStyle/>
          <a:p>
            <a:pPr marL="685800" algn="ctr">
              <a:lnSpc>
                <a:spcPct val="115000"/>
              </a:lnSpc>
            </a:pPr>
            <a:r>
              <a:rPr lang="en-US" sz="2000" b="1" strike="noStrike" spc="-1">
                <a:solidFill>
                  <a:srgbClr val="544741"/>
                </a:solidFill>
                <a:latin typeface="Source Sans Pro"/>
                <a:ea typeface="Source Sans Pro"/>
              </a:rPr>
              <a:t>Limited </a:t>
            </a:r>
            <a:endParaRPr lang="en-US" sz="2000" b="0" strike="noStrike" spc="-1">
              <a:latin typeface="Arial"/>
            </a:endParaRPr>
          </a:p>
          <a:p>
            <a:pPr marL="685800" algn="ctr">
              <a:lnSpc>
                <a:spcPct val="115000"/>
              </a:lnSpc>
            </a:pPr>
            <a:r>
              <a:rPr lang="en-US" sz="2000" b="1" strike="noStrike" spc="-1">
                <a:solidFill>
                  <a:srgbClr val="544741"/>
                </a:solidFill>
                <a:latin typeface="Source Sans Pro"/>
                <a:ea typeface="Source Sans Pro"/>
              </a:rPr>
              <a:t>Regulatory Adjustment</a:t>
            </a:r>
            <a:endParaRPr lang="en-US" sz="2000" b="0" strike="noStrike" spc="-1">
              <a:latin typeface="Arial"/>
            </a:endParaRPr>
          </a:p>
        </p:txBody>
      </p:sp>
      <p:sp>
        <p:nvSpPr>
          <p:cNvPr id="445" name="CustomShape 4"/>
          <p:cNvSpPr/>
          <p:nvPr/>
        </p:nvSpPr>
        <p:spPr>
          <a:xfrm>
            <a:off x="1259640" y="1545840"/>
            <a:ext cx="2115000" cy="742320"/>
          </a:xfrm>
          <a:prstGeom prst="rect">
            <a:avLst/>
          </a:prstGeom>
          <a:noFill/>
          <a:ln>
            <a:noFill/>
          </a:ln>
        </p:spPr>
        <p:style>
          <a:lnRef idx="0">
            <a:scrgbClr r="0" g="0" b="0"/>
          </a:lnRef>
          <a:fillRef idx="0">
            <a:scrgbClr r="0" g="0" b="0"/>
          </a:fillRef>
          <a:effectRef idx="0">
            <a:scrgbClr r="0" g="0" b="0"/>
          </a:effectRef>
          <a:fontRef idx="minor"/>
        </p:style>
        <p:txBody>
          <a:bodyPr lIns="68400" tIns="68400" rIns="68400" bIns="68400" anchor="ctr">
            <a:noAutofit/>
          </a:bodyPr>
          <a:lstStyle/>
          <a:p>
            <a:pPr marL="343080">
              <a:lnSpc>
                <a:spcPct val="115000"/>
              </a:lnSpc>
            </a:pPr>
            <a:r>
              <a:rPr lang="en-US" sz="2600" b="1" strike="noStrike" spc="-1">
                <a:solidFill>
                  <a:srgbClr val="544741"/>
                </a:solidFill>
                <a:latin typeface="Source Sans Pro"/>
                <a:ea typeface="Source Sans Pro"/>
              </a:rPr>
              <a:t>Carbon Fee</a:t>
            </a:r>
            <a:endParaRPr lang="en-US" sz="2600" b="0" strike="noStrike" spc="-1">
              <a:latin typeface="Arial"/>
            </a:endParaRPr>
          </a:p>
        </p:txBody>
      </p:sp>
      <p:grpSp>
        <p:nvGrpSpPr>
          <p:cNvPr id="446" name="Group 5"/>
          <p:cNvGrpSpPr/>
          <p:nvPr/>
        </p:nvGrpSpPr>
        <p:grpSpPr>
          <a:xfrm>
            <a:off x="3882240" y="3145680"/>
            <a:ext cx="1036440" cy="803520"/>
            <a:chOff x="3882240" y="3145680"/>
            <a:chExt cx="1036440" cy="803520"/>
          </a:xfrm>
        </p:grpSpPr>
        <p:sp>
          <p:nvSpPr>
            <p:cNvPr id="447" name="CustomShape 6"/>
            <p:cNvSpPr/>
            <p:nvPr/>
          </p:nvSpPr>
          <p:spPr>
            <a:xfrm>
              <a:off x="3882240" y="3145680"/>
              <a:ext cx="1036440" cy="681840"/>
            </a:xfrm>
            <a:custGeom>
              <a:avLst/>
              <a:gdLst/>
              <a:ahLst/>
              <a:cxnLst/>
              <a:rect l="l" t="t" r="r" b="b"/>
              <a:pathLst>
                <a:path w="7079412" h="4934310">
                  <a:moveTo>
                    <a:pt x="759125" y="115019"/>
                  </a:moveTo>
                  <a:lnTo>
                    <a:pt x="776378" y="109268"/>
                  </a:lnTo>
                  <a:lnTo>
                    <a:pt x="1627517" y="5751"/>
                  </a:lnTo>
                  <a:lnTo>
                    <a:pt x="2323382" y="5751"/>
                  </a:lnTo>
                  <a:lnTo>
                    <a:pt x="2955985" y="0"/>
                  </a:lnTo>
                  <a:lnTo>
                    <a:pt x="3611593" y="97766"/>
                  </a:lnTo>
                  <a:lnTo>
                    <a:pt x="3841631" y="230039"/>
                  </a:lnTo>
                  <a:lnTo>
                    <a:pt x="3985404" y="454324"/>
                  </a:lnTo>
                  <a:lnTo>
                    <a:pt x="3985404" y="598099"/>
                  </a:lnTo>
                  <a:lnTo>
                    <a:pt x="3835880" y="845389"/>
                  </a:lnTo>
                  <a:lnTo>
                    <a:pt x="3766868" y="891397"/>
                  </a:lnTo>
                  <a:lnTo>
                    <a:pt x="4014159" y="1794295"/>
                  </a:lnTo>
                  <a:lnTo>
                    <a:pt x="4025661" y="1955321"/>
                  </a:lnTo>
                  <a:lnTo>
                    <a:pt x="4192438" y="2047336"/>
                  </a:lnTo>
                  <a:lnTo>
                    <a:pt x="4618008" y="2110597"/>
                  </a:lnTo>
                  <a:lnTo>
                    <a:pt x="4468483" y="448574"/>
                  </a:lnTo>
                  <a:lnTo>
                    <a:pt x="4474234" y="396816"/>
                  </a:lnTo>
                  <a:lnTo>
                    <a:pt x="4554748" y="345057"/>
                  </a:lnTo>
                  <a:lnTo>
                    <a:pt x="4652514" y="356559"/>
                  </a:lnTo>
                  <a:lnTo>
                    <a:pt x="4692770" y="425570"/>
                  </a:lnTo>
                  <a:lnTo>
                    <a:pt x="4865298" y="2191110"/>
                  </a:lnTo>
                  <a:lnTo>
                    <a:pt x="6078748" y="2472906"/>
                  </a:lnTo>
                  <a:lnTo>
                    <a:pt x="6556076" y="2553419"/>
                  </a:lnTo>
                  <a:lnTo>
                    <a:pt x="6642340" y="2599426"/>
                  </a:lnTo>
                  <a:lnTo>
                    <a:pt x="6711351" y="2610929"/>
                  </a:lnTo>
                  <a:lnTo>
                    <a:pt x="6814868" y="2708695"/>
                  </a:lnTo>
                  <a:lnTo>
                    <a:pt x="6987397" y="3220529"/>
                  </a:lnTo>
                  <a:lnTo>
                    <a:pt x="7079412" y="3738114"/>
                  </a:lnTo>
                  <a:lnTo>
                    <a:pt x="7079412" y="4060166"/>
                  </a:lnTo>
                  <a:lnTo>
                    <a:pt x="7050657" y="4152182"/>
                  </a:lnTo>
                  <a:lnTo>
                    <a:pt x="6975895" y="4198189"/>
                  </a:lnTo>
                  <a:lnTo>
                    <a:pt x="6906884" y="4192438"/>
                  </a:lnTo>
                  <a:lnTo>
                    <a:pt x="6837872" y="4111925"/>
                  </a:lnTo>
                  <a:lnTo>
                    <a:pt x="6625087" y="3985404"/>
                  </a:lnTo>
                  <a:lnTo>
                    <a:pt x="6176514" y="3881887"/>
                  </a:lnTo>
                  <a:lnTo>
                    <a:pt x="5837208" y="3968151"/>
                  </a:lnTo>
                  <a:lnTo>
                    <a:pt x="5572665" y="4146431"/>
                  </a:lnTo>
                  <a:lnTo>
                    <a:pt x="5440393" y="4318959"/>
                  </a:lnTo>
                  <a:lnTo>
                    <a:pt x="5331125" y="4479985"/>
                  </a:lnTo>
                  <a:lnTo>
                    <a:pt x="5262114" y="4537495"/>
                  </a:lnTo>
                  <a:lnTo>
                    <a:pt x="5147095" y="4514491"/>
                  </a:lnTo>
                  <a:lnTo>
                    <a:pt x="5049329" y="4531744"/>
                  </a:lnTo>
                  <a:lnTo>
                    <a:pt x="5032076" y="4652514"/>
                  </a:lnTo>
                  <a:lnTo>
                    <a:pt x="4997570" y="4802038"/>
                  </a:lnTo>
                  <a:lnTo>
                    <a:pt x="4968815" y="4882551"/>
                  </a:lnTo>
                  <a:lnTo>
                    <a:pt x="4928559" y="4905555"/>
                  </a:lnTo>
                  <a:lnTo>
                    <a:pt x="3456317" y="4934310"/>
                  </a:lnTo>
                  <a:lnTo>
                    <a:pt x="3381555" y="4848046"/>
                  </a:lnTo>
                  <a:lnTo>
                    <a:pt x="3341298" y="4750280"/>
                  </a:lnTo>
                  <a:lnTo>
                    <a:pt x="3283789" y="4249948"/>
                  </a:lnTo>
                  <a:lnTo>
                    <a:pt x="3030748" y="3456317"/>
                  </a:lnTo>
                  <a:lnTo>
                    <a:pt x="2840966" y="3128514"/>
                  </a:lnTo>
                  <a:lnTo>
                    <a:pt x="2599427" y="2892725"/>
                  </a:lnTo>
                  <a:lnTo>
                    <a:pt x="2415397" y="2794959"/>
                  </a:lnTo>
                  <a:lnTo>
                    <a:pt x="2041585" y="2702944"/>
                  </a:lnTo>
                  <a:lnTo>
                    <a:pt x="1713782" y="2691442"/>
                  </a:lnTo>
                  <a:lnTo>
                    <a:pt x="1316966" y="2743200"/>
                  </a:lnTo>
                  <a:lnTo>
                    <a:pt x="770627" y="2938733"/>
                  </a:lnTo>
                  <a:lnTo>
                    <a:pt x="517585" y="3071004"/>
                  </a:lnTo>
                  <a:lnTo>
                    <a:pt x="270295" y="3335548"/>
                  </a:lnTo>
                  <a:lnTo>
                    <a:pt x="109268" y="3513827"/>
                  </a:lnTo>
                  <a:lnTo>
                    <a:pt x="23004" y="3496574"/>
                  </a:lnTo>
                  <a:lnTo>
                    <a:pt x="0" y="3421812"/>
                  </a:lnTo>
                  <a:lnTo>
                    <a:pt x="517585" y="1426234"/>
                  </a:lnTo>
                  <a:lnTo>
                    <a:pt x="770627" y="517585"/>
                  </a:lnTo>
                  <a:lnTo>
                    <a:pt x="621102" y="379563"/>
                  </a:lnTo>
                  <a:lnTo>
                    <a:pt x="569344" y="207034"/>
                  </a:lnTo>
                  <a:lnTo>
                    <a:pt x="586597" y="149525"/>
                  </a:lnTo>
                  <a:lnTo>
                    <a:pt x="759125" y="115019"/>
                  </a:lnTo>
                  <a:close/>
                </a:path>
              </a:pathLst>
            </a:custGeom>
            <a:solidFill>
              <a:srgbClr val="9CC23C"/>
            </a:solidFill>
            <a:ln>
              <a:noFill/>
            </a:ln>
          </p:spPr>
          <p:style>
            <a:lnRef idx="0">
              <a:scrgbClr r="0" g="0" b="0"/>
            </a:lnRef>
            <a:fillRef idx="0">
              <a:scrgbClr r="0" g="0" b="0"/>
            </a:fillRef>
            <a:effectRef idx="0">
              <a:scrgbClr r="0" g="0" b="0"/>
            </a:effectRef>
            <a:fontRef idx="minor"/>
          </p:style>
        </p:sp>
        <p:sp>
          <p:nvSpPr>
            <p:cNvPr id="448" name="CustomShape 7"/>
            <p:cNvSpPr/>
            <p:nvPr/>
          </p:nvSpPr>
          <p:spPr>
            <a:xfrm>
              <a:off x="3894120" y="3548880"/>
              <a:ext cx="442440" cy="400320"/>
            </a:xfrm>
            <a:prstGeom prst="donut">
              <a:avLst>
                <a:gd name="adj" fmla="val 25000"/>
              </a:avLst>
            </a:prstGeom>
            <a:solidFill>
              <a:srgbClr val="0081C7"/>
            </a:solidFill>
            <a:ln>
              <a:noFill/>
            </a:ln>
          </p:spPr>
          <p:style>
            <a:lnRef idx="0">
              <a:scrgbClr r="0" g="0" b="0"/>
            </a:lnRef>
            <a:fillRef idx="0">
              <a:scrgbClr r="0" g="0" b="0"/>
            </a:fillRef>
            <a:effectRef idx="0">
              <a:scrgbClr r="0" g="0" b="0"/>
            </a:effectRef>
            <a:fontRef idx="minor"/>
          </p:style>
        </p:sp>
        <p:sp>
          <p:nvSpPr>
            <p:cNvPr id="449" name="CustomShape 8"/>
            <p:cNvSpPr/>
            <p:nvPr/>
          </p:nvSpPr>
          <p:spPr>
            <a:xfrm>
              <a:off x="4662360" y="3706920"/>
              <a:ext cx="256320" cy="242280"/>
            </a:xfrm>
            <a:prstGeom prst="donut">
              <a:avLst>
                <a:gd name="adj" fmla="val 20961"/>
              </a:avLst>
            </a:prstGeom>
            <a:solidFill>
              <a:srgbClr val="0081C7"/>
            </a:solidFill>
            <a:ln>
              <a:noFill/>
            </a:ln>
          </p:spPr>
          <p:style>
            <a:lnRef idx="0">
              <a:scrgbClr r="0" g="0" b="0"/>
            </a:lnRef>
            <a:fillRef idx="0">
              <a:scrgbClr r="0" g="0" b="0"/>
            </a:fillRef>
            <a:effectRef idx="0">
              <a:scrgbClr r="0" g="0" b="0"/>
            </a:effectRef>
            <a:fontRef idx="minor"/>
          </p:style>
        </p:sp>
        <p:sp>
          <p:nvSpPr>
            <p:cNvPr id="450" name="CustomShape 9"/>
            <p:cNvSpPr/>
            <p:nvPr/>
          </p:nvSpPr>
          <p:spPr>
            <a:xfrm>
              <a:off x="4063680" y="3214080"/>
              <a:ext cx="154080" cy="275040"/>
            </a:xfrm>
            <a:custGeom>
              <a:avLst/>
              <a:gdLst/>
              <a:ahLst/>
              <a:cxnLst/>
              <a:rect l="l" t="t" r="r" b="b"/>
              <a:pathLst>
                <a:path w="1055914" h="1994807">
                  <a:moveTo>
                    <a:pt x="1055914" y="27214"/>
                  </a:moveTo>
                  <a:cubicBezTo>
                    <a:pt x="1052286" y="679450"/>
                    <a:pt x="1048657" y="1331685"/>
                    <a:pt x="1045029" y="1983921"/>
                  </a:cubicBezTo>
                  <a:lnTo>
                    <a:pt x="843643" y="1956707"/>
                  </a:lnTo>
                  <a:lnTo>
                    <a:pt x="609600" y="1956707"/>
                  </a:lnTo>
                  <a:lnTo>
                    <a:pt x="487136" y="1959428"/>
                  </a:lnTo>
                  <a:lnTo>
                    <a:pt x="255814" y="1989364"/>
                  </a:lnTo>
                  <a:lnTo>
                    <a:pt x="136071" y="1994807"/>
                  </a:lnTo>
                  <a:lnTo>
                    <a:pt x="78921" y="1994807"/>
                  </a:lnTo>
                  <a:lnTo>
                    <a:pt x="54429" y="1983921"/>
                  </a:lnTo>
                  <a:lnTo>
                    <a:pt x="19050" y="1981200"/>
                  </a:lnTo>
                  <a:lnTo>
                    <a:pt x="0" y="1948542"/>
                  </a:lnTo>
                  <a:lnTo>
                    <a:pt x="160564" y="231321"/>
                  </a:lnTo>
                  <a:lnTo>
                    <a:pt x="160564" y="182335"/>
                  </a:lnTo>
                  <a:lnTo>
                    <a:pt x="163286" y="144235"/>
                  </a:lnTo>
                  <a:lnTo>
                    <a:pt x="185057" y="117021"/>
                  </a:lnTo>
                  <a:lnTo>
                    <a:pt x="234043" y="70757"/>
                  </a:lnTo>
                  <a:lnTo>
                    <a:pt x="285750" y="38100"/>
                  </a:lnTo>
                  <a:lnTo>
                    <a:pt x="353786" y="8164"/>
                  </a:lnTo>
                  <a:lnTo>
                    <a:pt x="476250" y="0"/>
                  </a:lnTo>
                  <a:lnTo>
                    <a:pt x="742950" y="5442"/>
                  </a:lnTo>
                  <a:lnTo>
                    <a:pt x="1055914" y="27214"/>
                  </a:lnTo>
                  <a:close/>
                </a:path>
              </a:pathLst>
            </a:custGeom>
            <a:solidFill>
              <a:srgbClr val="0081C7"/>
            </a:solidFill>
            <a:ln>
              <a:noFill/>
            </a:ln>
          </p:spPr>
          <p:style>
            <a:lnRef idx="0">
              <a:scrgbClr r="0" g="0" b="0"/>
            </a:lnRef>
            <a:fillRef idx="0">
              <a:scrgbClr r="0" g="0" b="0"/>
            </a:fillRef>
            <a:effectRef idx="0">
              <a:scrgbClr r="0" g="0" b="0"/>
            </a:effectRef>
            <a:fontRef idx="minor"/>
          </p:style>
        </p:sp>
        <p:sp>
          <p:nvSpPr>
            <p:cNvPr id="451" name="CustomShape 10"/>
            <p:cNvSpPr/>
            <p:nvPr/>
          </p:nvSpPr>
          <p:spPr>
            <a:xfrm>
              <a:off x="4243680" y="3219120"/>
              <a:ext cx="222120" cy="368280"/>
            </a:xfrm>
            <a:custGeom>
              <a:avLst/>
              <a:gdLst/>
              <a:ahLst/>
              <a:cxnLst/>
              <a:rect l="l" t="t" r="r" b="b"/>
              <a:pathLst>
                <a:path w="1521278" h="2667000">
                  <a:moveTo>
                    <a:pt x="0" y="0"/>
                  </a:moveTo>
                  <a:cubicBezTo>
                    <a:pt x="1814" y="668564"/>
                    <a:pt x="3629" y="1337129"/>
                    <a:pt x="5443" y="2005693"/>
                  </a:cubicBezTo>
                  <a:lnTo>
                    <a:pt x="119743" y="2076450"/>
                  </a:lnTo>
                  <a:lnTo>
                    <a:pt x="209550" y="2163535"/>
                  </a:lnTo>
                  <a:lnTo>
                    <a:pt x="348343" y="2296885"/>
                  </a:lnTo>
                  <a:lnTo>
                    <a:pt x="500743" y="2514600"/>
                  </a:lnTo>
                  <a:lnTo>
                    <a:pt x="595993" y="2664278"/>
                  </a:lnTo>
                  <a:lnTo>
                    <a:pt x="1521278" y="2667000"/>
                  </a:lnTo>
                  <a:lnTo>
                    <a:pt x="1134836" y="449035"/>
                  </a:lnTo>
                  <a:lnTo>
                    <a:pt x="1096736" y="285750"/>
                  </a:lnTo>
                  <a:lnTo>
                    <a:pt x="1055914" y="166007"/>
                  </a:lnTo>
                  <a:lnTo>
                    <a:pt x="1020536" y="103414"/>
                  </a:lnTo>
                  <a:lnTo>
                    <a:pt x="982436" y="68035"/>
                  </a:lnTo>
                  <a:lnTo>
                    <a:pt x="952500" y="46264"/>
                  </a:lnTo>
                  <a:lnTo>
                    <a:pt x="900793" y="40821"/>
                  </a:lnTo>
                  <a:lnTo>
                    <a:pt x="0" y="0"/>
                  </a:lnTo>
                  <a:close/>
                </a:path>
              </a:pathLst>
            </a:custGeom>
            <a:solidFill>
              <a:srgbClr val="0081C7"/>
            </a:solidFill>
            <a:ln>
              <a:noFill/>
            </a:ln>
          </p:spPr>
          <p:style>
            <a:lnRef idx="0">
              <a:scrgbClr r="0" g="0" b="0"/>
            </a:lnRef>
            <a:fillRef idx="0">
              <a:scrgbClr r="0" g="0" b="0"/>
            </a:fillRef>
            <a:effectRef idx="0">
              <a:scrgbClr r="0" g="0" b="0"/>
            </a:effectRef>
            <a:fontRef idx="minor"/>
          </p:style>
        </p:sp>
        <p:sp>
          <p:nvSpPr>
            <p:cNvPr id="452" name="CustomShape 11"/>
            <p:cNvSpPr/>
            <p:nvPr/>
          </p:nvSpPr>
          <p:spPr>
            <a:xfrm>
              <a:off x="4340880" y="3602520"/>
              <a:ext cx="139320" cy="81360"/>
            </a:xfrm>
            <a:custGeom>
              <a:avLst/>
              <a:gdLst/>
              <a:ahLst/>
              <a:cxnLst/>
              <a:rect l="l" t="t" r="r" b="b"/>
              <a:pathLst>
                <a:path w="955637" h="593272">
                  <a:moveTo>
                    <a:pt x="0" y="10886"/>
                  </a:moveTo>
                  <a:lnTo>
                    <a:pt x="859972" y="0"/>
                  </a:lnTo>
                  <a:lnTo>
                    <a:pt x="928008" y="361950"/>
                  </a:lnTo>
                  <a:lnTo>
                    <a:pt x="944336" y="432708"/>
                  </a:lnTo>
                  <a:cubicBezTo>
                    <a:pt x="958907" y="465490"/>
                    <a:pt x="955222" y="448266"/>
                    <a:pt x="955222" y="484415"/>
                  </a:cubicBezTo>
                  <a:lnTo>
                    <a:pt x="941615" y="489858"/>
                  </a:lnTo>
                  <a:lnTo>
                    <a:pt x="908958" y="552450"/>
                  </a:lnTo>
                  <a:lnTo>
                    <a:pt x="873579" y="590550"/>
                  </a:lnTo>
                  <a:lnTo>
                    <a:pt x="827315" y="593272"/>
                  </a:lnTo>
                  <a:lnTo>
                    <a:pt x="443593" y="593272"/>
                  </a:lnTo>
                  <a:lnTo>
                    <a:pt x="364672" y="582386"/>
                  </a:lnTo>
                  <a:lnTo>
                    <a:pt x="272143" y="549729"/>
                  </a:lnTo>
                  <a:lnTo>
                    <a:pt x="201386" y="489858"/>
                  </a:lnTo>
                  <a:lnTo>
                    <a:pt x="84365" y="236765"/>
                  </a:lnTo>
                  <a:lnTo>
                    <a:pt x="54429" y="138793"/>
                  </a:lnTo>
                  <a:lnTo>
                    <a:pt x="0" y="10886"/>
                  </a:lnTo>
                  <a:close/>
                </a:path>
              </a:pathLst>
            </a:custGeom>
            <a:solidFill>
              <a:srgbClr val="0081C7"/>
            </a:solidFill>
            <a:ln>
              <a:noFill/>
            </a:ln>
          </p:spPr>
          <p:style>
            <a:lnRef idx="0">
              <a:scrgbClr r="0" g="0" b="0"/>
            </a:lnRef>
            <a:fillRef idx="0">
              <a:scrgbClr r="0" g="0" b="0"/>
            </a:fillRef>
            <a:effectRef idx="0">
              <a:scrgbClr r="0" g="0" b="0"/>
            </a:effectRef>
            <a:fontRef idx="minor"/>
          </p:style>
        </p:sp>
      </p:grpSp>
      <p:sp>
        <p:nvSpPr>
          <p:cNvPr id="453" name="CustomShape 12"/>
          <p:cNvSpPr/>
          <p:nvPr/>
        </p:nvSpPr>
        <p:spPr>
          <a:xfrm>
            <a:off x="2345400" y="3986280"/>
            <a:ext cx="3413160" cy="497160"/>
          </a:xfrm>
          <a:prstGeom prst="rect">
            <a:avLst/>
          </a:prstGeom>
          <a:noFill/>
          <a:ln>
            <a:noFill/>
          </a:ln>
        </p:spPr>
        <p:style>
          <a:lnRef idx="0">
            <a:scrgbClr r="0" g="0" b="0"/>
          </a:lnRef>
          <a:fillRef idx="0">
            <a:scrgbClr r="0" g="0" b="0"/>
          </a:fillRef>
          <a:effectRef idx="0">
            <a:scrgbClr r="0" g="0" b="0"/>
          </a:effectRef>
          <a:fontRef idx="minor"/>
        </p:style>
        <p:txBody>
          <a:bodyPr lIns="68400" tIns="68400" rIns="68400" bIns="68400" anchor="ctr">
            <a:noAutofit/>
          </a:bodyPr>
          <a:lstStyle/>
          <a:p>
            <a:pPr marL="685800" algn="ctr">
              <a:lnSpc>
                <a:spcPct val="115000"/>
              </a:lnSpc>
            </a:pPr>
            <a:r>
              <a:rPr lang="en-US" sz="2100" b="1" strike="noStrike" spc="-1">
                <a:solidFill>
                  <a:srgbClr val="544741"/>
                </a:solidFill>
                <a:latin typeface="Source Sans Pro"/>
                <a:ea typeface="Source Sans Pro"/>
              </a:rPr>
              <a:t>Agriculture</a:t>
            </a:r>
            <a:endParaRPr lang="en-US" sz="2100" b="0" strike="noStrike" spc="-1">
              <a:latin typeface="Arial"/>
            </a:endParaRPr>
          </a:p>
          <a:p>
            <a:pPr marL="685800" algn="ctr">
              <a:lnSpc>
                <a:spcPct val="115000"/>
              </a:lnSpc>
            </a:pPr>
            <a:r>
              <a:rPr lang="en-US" sz="2100" b="1" strike="noStrike" spc="-1">
                <a:solidFill>
                  <a:srgbClr val="544741"/>
                </a:solidFill>
                <a:latin typeface="Source Sans Pro"/>
                <a:ea typeface="Source Sans Pro"/>
              </a:rPr>
              <a:t>Exemption</a:t>
            </a:r>
            <a:endParaRPr lang="en-US" sz="2100" b="0" strike="noStrike" spc="-1">
              <a:latin typeface="Arial"/>
            </a:endParaRPr>
          </a:p>
        </p:txBody>
      </p:sp>
      <p:sp>
        <p:nvSpPr>
          <p:cNvPr id="454" name="CustomShape 13"/>
          <p:cNvSpPr/>
          <p:nvPr/>
        </p:nvSpPr>
        <p:spPr>
          <a:xfrm>
            <a:off x="3467520" y="1613160"/>
            <a:ext cx="1215360" cy="607320"/>
          </a:xfrm>
          <a:prstGeom prst="rightArrow">
            <a:avLst>
              <a:gd name="adj1" fmla="val 50000"/>
              <a:gd name="adj2" fmla="val 50000"/>
            </a:avLst>
          </a:prstGeom>
          <a:solidFill>
            <a:schemeClr val="lt2"/>
          </a:solidFill>
          <a:ln w="9360">
            <a:solidFill>
              <a:schemeClr val="dk2"/>
            </a:solidFill>
            <a:round/>
          </a:ln>
        </p:spPr>
        <p:style>
          <a:lnRef idx="0">
            <a:scrgbClr r="0" g="0" b="0"/>
          </a:lnRef>
          <a:fillRef idx="0">
            <a:scrgbClr r="0" g="0" b="0"/>
          </a:fillRef>
          <a:effectRef idx="0">
            <a:scrgbClr r="0" g="0" b="0"/>
          </a:effectRef>
          <a:fontRef idx="minor"/>
        </p:style>
      </p:sp>
      <p:sp>
        <p:nvSpPr>
          <p:cNvPr id="455" name="CustomShape 14"/>
          <p:cNvSpPr/>
          <p:nvPr/>
        </p:nvSpPr>
        <p:spPr>
          <a:xfrm>
            <a:off x="267840" y="2710800"/>
            <a:ext cx="2895840" cy="390960"/>
          </a:xfrm>
          <a:prstGeom prst="rect">
            <a:avLst/>
          </a:prstGeom>
          <a:noFill/>
          <a:ln>
            <a:noFill/>
          </a:ln>
        </p:spPr>
        <p:style>
          <a:lnRef idx="0">
            <a:scrgbClr r="0" g="0" b="0"/>
          </a:lnRef>
          <a:fillRef idx="0">
            <a:scrgbClr r="0" g="0" b="0"/>
          </a:fillRef>
          <a:effectRef idx="0">
            <a:scrgbClr r="0" g="0" b="0"/>
          </a:effectRef>
          <a:fontRef idx="minor"/>
        </p:style>
        <p:txBody>
          <a:bodyPr lIns="68400" tIns="68400" rIns="68400" bIns="68400">
            <a:noAutofit/>
          </a:bodyPr>
          <a:lstStyle/>
          <a:p>
            <a:pPr>
              <a:lnSpc>
                <a:spcPct val="100000"/>
              </a:lnSpc>
            </a:pPr>
            <a:r>
              <a:rPr lang="en-US" sz="1700" b="1" strike="noStrike" spc="-1">
                <a:solidFill>
                  <a:srgbClr val="0000FF"/>
                </a:solidFill>
                <a:latin typeface="Source Sans Pro"/>
                <a:ea typeface="Source Sans Pro"/>
              </a:rPr>
              <a:t>The Details:</a:t>
            </a:r>
            <a:endParaRPr lang="en-US" sz="1700" b="0" strike="noStrike" spc="-1">
              <a:latin typeface="Arial"/>
            </a:endParaRPr>
          </a:p>
        </p:txBody>
      </p:sp>
      <p:sp>
        <p:nvSpPr>
          <p:cNvPr id="456" name="CustomShape 15"/>
          <p:cNvSpPr/>
          <p:nvPr/>
        </p:nvSpPr>
        <p:spPr>
          <a:xfrm>
            <a:off x="267840" y="2178360"/>
            <a:ext cx="2895840" cy="390960"/>
          </a:xfrm>
          <a:prstGeom prst="rect">
            <a:avLst/>
          </a:prstGeom>
          <a:noFill/>
          <a:ln>
            <a:noFill/>
          </a:ln>
        </p:spPr>
        <p:style>
          <a:lnRef idx="0">
            <a:scrgbClr r="0" g="0" b="0"/>
          </a:lnRef>
          <a:fillRef idx="0">
            <a:scrgbClr r="0" g="0" b="0"/>
          </a:fillRef>
          <a:effectRef idx="0">
            <a:scrgbClr r="0" g="0" b="0"/>
          </a:effectRef>
          <a:fontRef idx="minor"/>
        </p:style>
        <p:txBody>
          <a:bodyPr lIns="68400" tIns="68400" rIns="68400" bIns="68400">
            <a:noAutofit/>
          </a:bodyPr>
          <a:lstStyle/>
          <a:p>
            <a:pPr>
              <a:lnSpc>
                <a:spcPct val="100000"/>
              </a:lnSpc>
            </a:pPr>
            <a:r>
              <a:rPr lang="en-US" sz="1700" b="1" strike="noStrike" spc="-1">
                <a:solidFill>
                  <a:srgbClr val="0000FF"/>
                </a:solidFill>
                <a:latin typeface="Source Sans Pro"/>
                <a:ea typeface="Source Sans Pro"/>
              </a:rPr>
              <a:t>The Basic Elements:</a:t>
            </a:r>
            <a:endParaRPr lang="en-US" sz="1700" b="0" strike="noStrike" spc="-1">
              <a:latin typeface="Arial"/>
            </a:endParaRPr>
          </a:p>
        </p:txBody>
      </p:sp>
      <p:sp>
        <p:nvSpPr>
          <p:cNvPr id="457" name="CustomShape 16"/>
          <p:cNvSpPr/>
          <p:nvPr/>
        </p:nvSpPr>
        <p:spPr>
          <a:xfrm>
            <a:off x="226800" y="2638800"/>
            <a:ext cx="8606160" cy="360"/>
          </a:xfrm>
          <a:custGeom>
            <a:avLst/>
            <a:gdLst/>
            <a:ahLst/>
            <a:cxnLst/>
            <a:rect l="l" t="t" r="r" b="b"/>
            <a:pathLst>
              <a:path w="21600" h="21600">
                <a:moveTo>
                  <a:pt x="0" y="0"/>
                </a:moveTo>
                <a:lnTo>
                  <a:pt x="21600" y="21600"/>
                </a:lnTo>
              </a:path>
            </a:pathLst>
          </a:custGeom>
          <a:noFill/>
          <a:ln w="9360">
            <a:solidFill>
              <a:schemeClr val="dk2"/>
            </a:solidFill>
            <a:round/>
          </a:ln>
        </p:spPr>
        <p:style>
          <a:lnRef idx="0">
            <a:scrgbClr r="0" g="0" b="0"/>
          </a:lnRef>
          <a:fillRef idx="0">
            <a:scrgbClr r="0" g="0" b="0"/>
          </a:fillRef>
          <a:effectRef idx="0">
            <a:scrgbClr r="0" g="0" b="0"/>
          </a:effectRef>
          <a:fontRef idx="minor"/>
        </p:style>
      </p:sp>
      <p:pic>
        <p:nvPicPr>
          <p:cNvPr id="458" name="Google Shape;258;p38"/>
          <p:cNvPicPr/>
          <p:nvPr/>
        </p:nvPicPr>
        <p:blipFill>
          <a:blip r:embed="rId8"/>
          <a:stretch/>
        </p:blipFill>
        <p:spPr>
          <a:xfrm>
            <a:off x="3501304" y="1099980"/>
            <a:ext cx="1257840" cy="440280"/>
          </a:xfrm>
          <a:prstGeom prst="rect">
            <a:avLst/>
          </a:prstGeom>
          <a:ln>
            <a:noFill/>
          </a:ln>
        </p:spPr>
      </p:pic>
      <p:sp>
        <p:nvSpPr>
          <p:cNvPr id="2" name="TextBox 1"/>
          <p:cNvSpPr txBox="1"/>
          <p:nvPr/>
        </p:nvSpPr>
        <p:spPr>
          <a:xfrm>
            <a:off x="3352800" y="2202418"/>
            <a:ext cx="1676400" cy="369332"/>
          </a:xfrm>
          <a:prstGeom prst="rect">
            <a:avLst/>
          </a:prstGeom>
          <a:noFill/>
        </p:spPr>
        <p:txBody>
          <a:bodyPr wrap="square" rtlCol="0">
            <a:spAutoFit/>
          </a:bodyPr>
          <a:lstStyle/>
          <a:p>
            <a:pPr algn="ctr"/>
            <a:r>
              <a:rPr lang="en-US" sz="900" dirty="0"/>
              <a:t>Equal share to adults, half share to kids under 19</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 name="Google Shape;342;p40"/>
          <p:cNvPicPr/>
          <p:nvPr/>
        </p:nvPicPr>
        <p:blipFill>
          <a:blip r:embed="rId3"/>
          <a:srcRect l="971" b="47349"/>
          <a:stretch/>
        </p:blipFill>
        <p:spPr>
          <a:xfrm>
            <a:off x="0" y="0"/>
            <a:ext cx="9143280" cy="1123200"/>
          </a:xfrm>
          <a:prstGeom prst="rect">
            <a:avLst/>
          </a:prstGeom>
          <a:ln>
            <a:noFill/>
          </a:ln>
        </p:spPr>
      </p:pic>
      <p:pic>
        <p:nvPicPr>
          <p:cNvPr id="460" name="Google Shape;343;p40"/>
          <p:cNvPicPr/>
          <p:nvPr/>
        </p:nvPicPr>
        <p:blipFill>
          <a:blip r:embed="rId4"/>
          <a:stretch/>
        </p:blipFill>
        <p:spPr>
          <a:xfrm>
            <a:off x="4746240" y="1268640"/>
            <a:ext cx="804960" cy="772920"/>
          </a:xfrm>
          <a:prstGeom prst="rect">
            <a:avLst/>
          </a:prstGeom>
          <a:ln>
            <a:noFill/>
          </a:ln>
        </p:spPr>
      </p:pic>
      <p:pic>
        <p:nvPicPr>
          <p:cNvPr id="461" name="Google Shape;344;p40"/>
          <p:cNvPicPr/>
          <p:nvPr/>
        </p:nvPicPr>
        <p:blipFill>
          <a:blip r:embed="rId5"/>
          <a:srcRect t="9"/>
          <a:stretch/>
        </p:blipFill>
        <p:spPr>
          <a:xfrm>
            <a:off x="4639680" y="2335320"/>
            <a:ext cx="1005480" cy="964800"/>
          </a:xfrm>
          <a:prstGeom prst="rect">
            <a:avLst/>
          </a:prstGeom>
          <a:ln>
            <a:noFill/>
          </a:ln>
        </p:spPr>
      </p:pic>
      <p:pic>
        <p:nvPicPr>
          <p:cNvPr id="462" name="Google Shape;345;p40"/>
          <p:cNvPicPr/>
          <p:nvPr/>
        </p:nvPicPr>
        <p:blipFill>
          <a:blip r:embed="rId6"/>
          <a:stretch/>
        </p:blipFill>
        <p:spPr>
          <a:xfrm>
            <a:off x="471960" y="2527200"/>
            <a:ext cx="804960" cy="772920"/>
          </a:xfrm>
          <a:prstGeom prst="rect">
            <a:avLst/>
          </a:prstGeom>
          <a:ln>
            <a:noFill/>
          </a:ln>
        </p:spPr>
      </p:pic>
      <p:pic>
        <p:nvPicPr>
          <p:cNvPr id="463" name="Google Shape;346;p40"/>
          <p:cNvPicPr/>
          <p:nvPr/>
        </p:nvPicPr>
        <p:blipFill>
          <a:blip r:embed="rId7"/>
          <a:srcRect l="20" r="29"/>
          <a:stretch/>
        </p:blipFill>
        <p:spPr>
          <a:xfrm>
            <a:off x="4729680" y="4021560"/>
            <a:ext cx="804960" cy="772920"/>
          </a:xfrm>
          <a:prstGeom prst="rect">
            <a:avLst/>
          </a:prstGeom>
          <a:ln>
            <a:noFill/>
          </a:ln>
        </p:spPr>
      </p:pic>
      <p:sp>
        <p:nvSpPr>
          <p:cNvPr id="464" name="CustomShape 1"/>
          <p:cNvSpPr/>
          <p:nvPr/>
        </p:nvSpPr>
        <p:spPr>
          <a:xfrm>
            <a:off x="5881680" y="1185480"/>
            <a:ext cx="2889360" cy="7106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marL="342900" indent="-342900">
              <a:lnSpc>
                <a:spcPct val="115000"/>
              </a:lnSpc>
              <a:buFont typeface="Arial" panose="020B0604020202020204" pitchFamily="34" charset="0"/>
              <a:buChar char="•"/>
            </a:pPr>
            <a:r>
              <a:rPr lang="en-US" sz="2400" b="1" strike="noStrike" spc="-1" dirty="0">
                <a:solidFill>
                  <a:srgbClr val="344068"/>
                </a:solidFill>
                <a:latin typeface="Source Sans Pro"/>
                <a:ea typeface="Source Sans Pro"/>
              </a:rPr>
              <a:t>Effective in reducing emissions</a:t>
            </a:r>
            <a:endParaRPr lang="en-US" sz="2400" b="0" strike="noStrike" spc="-1" dirty="0">
              <a:latin typeface="Arial"/>
            </a:endParaRPr>
          </a:p>
        </p:txBody>
      </p:sp>
      <p:sp>
        <p:nvSpPr>
          <p:cNvPr id="465" name="CustomShape 2"/>
          <p:cNvSpPr/>
          <p:nvPr/>
        </p:nvSpPr>
        <p:spPr>
          <a:xfrm>
            <a:off x="5881680" y="2418120"/>
            <a:ext cx="2824560" cy="7106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marL="342900" indent="-342900">
              <a:lnSpc>
                <a:spcPct val="115000"/>
              </a:lnSpc>
              <a:buFont typeface="Arial" panose="020B0604020202020204" pitchFamily="34" charset="0"/>
              <a:buChar char="•"/>
            </a:pPr>
            <a:r>
              <a:rPr lang="en-US" sz="2400" b="1" strike="noStrike" spc="-1" dirty="0">
                <a:solidFill>
                  <a:srgbClr val="344068"/>
                </a:solidFill>
                <a:latin typeface="Source Sans Pro"/>
                <a:ea typeface="Source Sans Pro"/>
              </a:rPr>
              <a:t>Creates Jobs, builds the economy</a:t>
            </a:r>
            <a:endParaRPr lang="en-US" sz="2400" b="0" strike="noStrike" spc="-1" dirty="0">
              <a:latin typeface="Arial"/>
            </a:endParaRPr>
          </a:p>
        </p:txBody>
      </p:sp>
      <p:sp>
        <p:nvSpPr>
          <p:cNvPr id="466" name="CustomShape 3"/>
          <p:cNvSpPr/>
          <p:nvPr/>
        </p:nvSpPr>
        <p:spPr>
          <a:xfrm>
            <a:off x="1346040" y="2495550"/>
            <a:ext cx="2469240" cy="7106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marL="342900" indent="-342900" algn="ctr">
              <a:lnSpc>
                <a:spcPct val="115000"/>
              </a:lnSpc>
              <a:buFont typeface="Arial" panose="020B0604020202020204" pitchFamily="34" charset="0"/>
              <a:buChar char="•"/>
            </a:pPr>
            <a:r>
              <a:rPr lang="en-US" sz="2400" b="1" strike="noStrike" spc="-1" dirty="0">
                <a:solidFill>
                  <a:srgbClr val="344068"/>
                </a:solidFill>
                <a:latin typeface="Source Sans Pro"/>
                <a:ea typeface="Source Sans Pro"/>
              </a:rPr>
              <a:t>Good for People</a:t>
            </a:r>
            <a:endParaRPr lang="en-US" sz="2400" b="0" strike="noStrike" spc="-1" dirty="0">
              <a:latin typeface="Arial"/>
            </a:endParaRPr>
          </a:p>
        </p:txBody>
      </p:sp>
      <p:sp>
        <p:nvSpPr>
          <p:cNvPr id="467" name="CustomShape 4"/>
          <p:cNvSpPr/>
          <p:nvPr/>
        </p:nvSpPr>
        <p:spPr>
          <a:xfrm>
            <a:off x="1346040" y="3562350"/>
            <a:ext cx="2469240" cy="7106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marL="342900" indent="-342900" algn="ctr">
              <a:lnSpc>
                <a:spcPct val="115000"/>
              </a:lnSpc>
              <a:buFont typeface="Arial" panose="020B0604020202020204" pitchFamily="34" charset="0"/>
              <a:buChar char="•"/>
            </a:pPr>
            <a:r>
              <a:rPr lang="en-US" sz="2400" b="1" strike="noStrike" spc="-1" dirty="0">
                <a:solidFill>
                  <a:srgbClr val="344068"/>
                </a:solidFill>
                <a:latin typeface="Source Sans Pro"/>
                <a:ea typeface="Source Sans Pro"/>
              </a:rPr>
              <a:t>Bipartisan</a:t>
            </a:r>
            <a:endParaRPr lang="en-US" sz="2400" b="0" strike="noStrike" spc="-1" dirty="0">
              <a:latin typeface="Arial"/>
            </a:endParaRPr>
          </a:p>
        </p:txBody>
      </p:sp>
      <p:sp>
        <p:nvSpPr>
          <p:cNvPr id="468" name="CustomShape 5"/>
          <p:cNvSpPr/>
          <p:nvPr/>
        </p:nvSpPr>
        <p:spPr>
          <a:xfrm>
            <a:off x="5881680" y="3790950"/>
            <a:ext cx="2469240" cy="7106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marL="342900" indent="-342900">
              <a:lnSpc>
                <a:spcPct val="115000"/>
              </a:lnSpc>
              <a:buFont typeface="Arial" panose="020B0604020202020204" pitchFamily="34" charset="0"/>
              <a:buChar char="•"/>
            </a:pPr>
            <a:r>
              <a:rPr lang="en-US" sz="2400" b="1" strike="noStrike" spc="-1" dirty="0">
                <a:solidFill>
                  <a:srgbClr val="344068"/>
                </a:solidFill>
                <a:latin typeface="Source Sans Pro"/>
                <a:ea typeface="Source Sans Pro"/>
              </a:rPr>
              <a:t>Revenue Neutral</a:t>
            </a:r>
            <a:endParaRPr lang="en-US" sz="2400" b="0" strike="noStrike" spc="-1" dirty="0">
              <a:latin typeface="Arial"/>
            </a:endParaRPr>
          </a:p>
        </p:txBody>
      </p:sp>
      <p:pic>
        <p:nvPicPr>
          <p:cNvPr id="469" name="Google Shape;352;p40"/>
          <p:cNvPicPr/>
          <p:nvPr/>
        </p:nvPicPr>
        <p:blipFill>
          <a:blip r:embed="rId8"/>
          <a:stretch/>
        </p:blipFill>
        <p:spPr>
          <a:xfrm>
            <a:off x="518668" y="3562350"/>
            <a:ext cx="804960" cy="772920"/>
          </a:xfrm>
          <a:prstGeom prst="rect">
            <a:avLst/>
          </a:prstGeom>
          <a:ln>
            <a:noFill/>
          </a:ln>
        </p:spPr>
      </p:pic>
      <p:sp>
        <p:nvSpPr>
          <p:cNvPr id="470" name="CustomShape 6"/>
          <p:cNvSpPr/>
          <p:nvPr/>
        </p:nvSpPr>
        <p:spPr>
          <a:xfrm>
            <a:off x="215640" y="1187640"/>
            <a:ext cx="4002840" cy="919440"/>
          </a:xfrm>
          <a:prstGeom prst="rect">
            <a:avLst/>
          </a:prstGeom>
          <a:noFill/>
          <a:ln>
            <a:noFill/>
          </a:ln>
        </p:spPr>
        <p:style>
          <a:lnRef idx="0">
            <a:scrgbClr r="0" g="0" b="0"/>
          </a:lnRef>
          <a:fillRef idx="0">
            <a:scrgbClr r="0" g="0" b="0"/>
          </a:fillRef>
          <a:effectRef idx="0">
            <a:scrgbClr r="0" g="0" b="0"/>
          </a:effectRef>
          <a:fontRef idx="minor"/>
        </p:style>
        <p:txBody>
          <a:bodyPr lIns="68400" tIns="68400" rIns="68400" bIns="68400">
            <a:noAutofit/>
          </a:bodyPr>
          <a:lstStyle/>
          <a:p>
            <a:pPr>
              <a:lnSpc>
                <a:spcPct val="100000"/>
              </a:lnSpc>
            </a:pPr>
            <a:r>
              <a:rPr lang="en-US" sz="2500" b="1" strike="noStrike" spc="-1">
                <a:solidFill>
                  <a:srgbClr val="0000FF"/>
                </a:solidFill>
                <a:latin typeface="Source Sans Pro"/>
                <a:ea typeface="Source Sans Pro"/>
              </a:rPr>
              <a:t>These are the very real </a:t>
            </a:r>
            <a:endParaRPr lang="en-US" sz="2500" b="0" strike="noStrike" spc="-1">
              <a:latin typeface="Arial"/>
            </a:endParaRPr>
          </a:p>
          <a:p>
            <a:pPr>
              <a:lnSpc>
                <a:spcPct val="100000"/>
              </a:lnSpc>
            </a:pPr>
            <a:r>
              <a:rPr lang="en-US" sz="2500" b="1" strike="noStrike" spc="-1">
                <a:solidFill>
                  <a:srgbClr val="0000FF"/>
                </a:solidFill>
                <a:latin typeface="Source Sans Pro"/>
                <a:ea typeface="Source Sans Pro"/>
              </a:rPr>
              <a:t>Benefits...</a:t>
            </a:r>
            <a:endParaRPr lang="en-US" sz="25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 name="Picture 2"/>
          <p:cNvPicPr/>
          <p:nvPr/>
        </p:nvPicPr>
        <p:blipFill>
          <a:blip r:embed="rId3"/>
          <a:stretch/>
        </p:blipFill>
        <p:spPr>
          <a:xfrm>
            <a:off x="1219320" y="743040"/>
            <a:ext cx="6596280" cy="4005360"/>
          </a:xfrm>
          <a:prstGeom prst="rect">
            <a:avLst/>
          </a:prstGeom>
          <a:ln>
            <a:noFill/>
          </a:ln>
        </p:spPr>
      </p:pic>
      <p:sp>
        <p:nvSpPr>
          <p:cNvPr id="472" name="CustomShape 1"/>
          <p:cNvSpPr/>
          <p:nvPr/>
        </p:nvSpPr>
        <p:spPr>
          <a:xfrm>
            <a:off x="1097640" y="57240"/>
            <a:ext cx="7085880" cy="38628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b">
            <a:noAutofit/>
          </a:bodyPr>
          <a:lstStyle/>
          <a:p>
            <a:pPr algn="ctr">
              <a:lnSpc>
                <a:spcPct val="85000"/>
              </a:lnSpc>
            </a:pPr>
            <a:r>
              <a:rPr lang="en-US" sz="2000" b="0" strike="noStrike" spc="-1">
                <a:solidFill>
                  <a:srgbClr val="000000"/>
                </a:solidFill>
                <a:latin typeface="Arial"/>
                <a:ea typeface="Arial"/>
              </a:rPr>
              <a:t>RFF Carbon Calculator Results Emission Impact of EICDA</a:t>
            </a:r>
            <a:endParaRPr lang="en-US" sz="2000" b="0" strike="noStrike" spc="-1">
              <a:latin typeface="Arial"/>
            </a:endParaRPr>
          </a:p>
        </p:txBody>
      </p:sp>
      <p:sp>
        <p:nvSpPr>
          <p:cNvPr id="473" name="CustomShape 2"/>
          <p:cNvSpPr/>
          <p:nvPr/>
        </p:nvSpPr>
        <p:spPr>
          <a:xfrm>
            <a:off x="7696080" y="1581120"/>
            <a:ext cx="380160" cy="304200"/>
          </a:xfrm>
          <a:custGeom>
            <a:avLst/>
            <a:gdLst/>
            <a:ahLst/>
            <a:cxnLst/>
            <a:rect l="l" t="t" r="r" b="b"/>
            <a:pathLst>
              <a:path w="21600" h="21600">
                <a:moveTo>
                  <a:pt x="0" y="0"/>
                </a:moveTo>
                <a:lnTo>
                  <a:pt x="21600" y="21600"/>
                </a:lnTo>
              </a:path>
            </a:pathLst>
          </a:custGeom>
          <a:noFill/>
          <a:ln w="6480">
            <a:solidFill>
              <a:schemeClr val="tx1"/>
            </a:solidFill>
            <a:round/>
            <a:tailEnd type="triangle" w="med" len="med"/>
          </a:ln>
        </p:spPr>
        <p:style>
          <a:lnRef idx="1">
            <a:schemeClr val="accent1"/>
          </a:lnRef>
          <a:fillRef idx="0">
            <a:schemeClr val="accent1"/>
          </a:fillRef>
          <a:effectRef idx="0">
            <a:schemeClr val="accent1"/>
          </a:effectRef>
          <a:fontRef idx="minor"/>
        </p:style>
      </p:sp>
      <p:sp>
        <p:nvSpPr>
          <p:cNvPr id="474" name="CustomShape 3"/>
          <p:cNvSpPr/>
          <p:nvPr/>
        </p:nvSpPr>
        <p:spPr>
          <a:xfrm>
            <a:off x="8001000" y="1809720"/>
            <a:ext cx="913680" cy="409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050" b="0" strike="noStrike" spc="-1">
                <a:solidFill>
                  <a:srgbClr val="000000"/>
                </a:solidFill>
                <a:latin typeface="Arial"/>
                <a:ea typeface="Arial"/>
              </a:rPr>
              <a:t>4.83 Billion Metric Tons</a:t>
            </a:r>
            <a:endParaRPr lang="en-US" sz="1050" b="0" strike="noStrike" spc="-1">
              <a:latin typeface="Arial"/>
            </a:endParaRPr>
          </a:p>
        </p:txBody>
      </p:sp>
      <p:sp>
        <p:nvSpPr>
          <p:cNvPr id="475" name="CustomShape 4"/>
          <p:cNvSpPr/>
          <p:nvPr/>
        </p:nvSpPr>
        <p:spPr>
          <a:xfrm>
            <a:off x="7696080" y="3029040"/>
            <a:ext cx="304200" cy="344520"/>
          </a:xfrm>
          <a:custGeom>
            <a:avLst/>
            <a:gdLst/>
            <a:ahLst/>
            <a:cxnLst/>
            <a:rect l="l" t="t" r="r" b="b"/>
            <a:pathLst>
              <a:path w="21600" h="21600">
                <a:moveTo>
                  <a:pt x="0" y="0"/>
                </a:moveTo>
                <a:lnTo>
                  <a:pt x="21600" y="21600"/>
                </a:lnTo>
              </a:path>
            </a:pathLst>
          </a:custGeom>
          <a:noFill/>
          <a:ln w="6480">
            <a:solidFill>
              <a:schemeClr val="tx1"/>
            </a:solidFill>
            <a:round/>
            <a:tailEnd type="triangle" w="med" len="med"/>
          </a:ln>
        </p:spPr>
        <p:style>
          <a:lnRef idx="1">
            <a:schemeClr val="accent1"/>
          </a:lnRef>
          <a:fillRef idx="0">
            <a:schemeClr val="accent1"/>
          </a:fillRef>
          <a:effectRef idx="0">
            <a:schemeClr val="accent1"/>
          </a:effectRef>
          <a:fontRef idx="minor"/>
        </p:style>
      </p:sp>
      <p:sp>
        <p:nvSpPr>
          <p:cNvPr id="476" name="CustomShape 5"/>
          <p:cNvSpPr/>
          <p:nvPr/>
        </p:nvSpPr>
        <p:spPr>
          <a:xfrm>
            <a:off x="8063280" y="3290760"/>
            <a:ext cx="913680" cy="409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050" b="0" strike="noStrike" spc="-1">
                <a:solidFill>
                  <a:srgbClr val="000000"/>
                </a:solidFill>
                <a:latin typeface="Arial"/>
                <a:ea typeface="Arial"/>
              </a:rPr>
              <a:t>2.29 Billion Metric Tons</a:t>
            </a:r>
            <a:endParaRPr lang="en-US" sz="1050" b="0" strike="noStrike" spc="-1">
              <a:latin typeface="Arial"/>
            </a:endParaRPr>
          </a:p>
        </p:txBody>
      </p:sp>
      <p:sp>
        <p:nvSpPr>
          <p:cNvPr id="477" name="CustomShape 6"/>
          <p:cNvSpPr/>
          <p:nvPr/>
        </p:nvSpPr>
        <p:spPr>
          <a:xfrm>
            <a:off x="8001000" y="361800"/>
            <a:ext cx="913680" cy="1070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050" b="0" strike="noStrike" spc="-1">
                <a:solidFill>
                  <a:srgbClr val="000000"/>
                </a:solidFill>
                <a:latin typeface="Arial"/>
                <a:ea typeface="Arial"/>
              </a:rPr>
              <a:t>CO</a:t>
            </a:r>
            <a:r>
              <a:rPr lang="en-US" sz="1050" b="0" strike="noStrike" spc="-1" baseline="-25000">
                <a:solidFill>
                  <a:srgbClr val="000000"/>
                </a:solidFill>
                <a:latin typeface="Arial"/>
                <a:ea typeface="Arial"/>
              </a:rPr>
              <a:t>2</a:t>
            </a:r>
            <a:r>
              <a:rPr lang="en-US" sz="1050" b="0" strike="noStrike" spc="-1">
                <a:solidFill>
                  <a:srgbClr val="000000"/>
                </a:solidFill>
                <a:latin typeface="Arial"/>
                <a:ea typeface="Arial"/>
              </a:rPr>
              <a:t> emissions reduced by 52% of business as usual</a:t>
            </a:r>
            <a:endParaRPr lang="en-US" sz="1050" b="0" strike="noStrike" spc="-1">
              <a:latin typeface="Arial"/>
            </a:endParaRPr>
          </a:p>
        </p:txBody>
      </p:sp>
      <p:sp>
        <p:nvSpPr>
          <p:cNvPr id="478" name="CustomShape 7"/>
          <p:cNvSpPr/>
          <p:nvPr/>
        </p:nvSpPr>
        <p:spPr>
          <a:xfrm>
            <a:off x="4343400" y="1223640"/>
            <a:ext cx="913680" cy="196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700" b="0" strike="noStrike" spc="-1">
                <a:solidFill>
                  <a:srgbClr val="000000"/>
                </a:solidFill>
                <a:latin typeface="Arial"/>
                <a:ea typeface="Arial"/>
              </a:rPr>
              <a:t>Business as usual</a:t>
            </a:r>
            <a:endParaRPr lang="en-US" sz="700" b="0" strike="noStrike" spc="-1">
              <a:latin typeface="Arial"/>
            </a:endParaRPr>
          </a:p>
        </p:txBody>
      </p:sp>
      <p:sp>
        <p:nvSpPr>
          <p:cNvPr id="479" name="CustomShape 8"/>
          <p:cNvSpPr/>
          <p:nvPr/>
        </p:nvSpPr>
        <p:spPr>
          <a:xfrm>
            <a:off x="4778640" y="2343240"/>
            <a:ext cx="540000" cy="196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700" b="0" strike="noStrike" spc="-1">
                <a:solidFill>
                  <a:srgbClr val="000000"/>
                </a:solidFill>
                <a:latin typeface="Arial"/>
                <a:ea typeface="Arial"/>
              </a:rPr>
              <a:t>EICDA</a:t>
            </a:r>
            <a:endParaRPr lang="en-US" sz="700" b="0" strike="noStrike" spc="-1">
              <a:latin typeface="Arial"/>
            </a:endParaRPr>
          </a:p>
        </p:txBody>
      </p:sp>
      <p:sp>
        <p:nvSpPr>
          <p:cNvPr id="480" name="CustomShape 9"/>
          <p:cNvSpPr/>
          <p:nvPr/>
        </p:nvSpPr>
        <p:spPr>
          <a:xfrm>
            <a:off x="0" y="2025360"/>
            <a:ext cx="1447200" cy="821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2400" b="0" strike="noStrike" spc="-1">
                <a:solidFill>
                  <a:srgbClr val="000000"/>
                </a:solidFill>
                <a:latin typeface="Arial"/>
                <a:ea typeface="Arial"/>
              </a:rPr>
              <a:t>It’s Effective!</a:t>
            </a:r>
            <a:endParaRPr lang="en-US" sz="2400" b="0" strike="noStrike" spc="-1">
              <a:latin typeface="Arial"/>
            </a:endParaRPr>
          </a:p>
        </p:txBody>
      </p:sp>
      <p:sp>
        <p:nvSpPr>
          <p:cNvPr id="481" name="CustomShape 10"/>
          <p:cNvSpPr/>
          <p:nvPr/>
        </p:nvSpPr>
        <p:spPr>
          <a:xfrm>
            <a:off x="76320" y="3506040"/>
            <a:ext cx="1142280" cy="912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900" b="0" strike="noStrike" spc="-1">
                <a:solidFill>
                  <a:srgbClr val="000000"/>
                </a:solidFill>
                <a:latin typeface="Arial"/>
                <a:ea typeface="Arial"/>
              </a:rPr>
              <a:t>Based on Goulder-Hafstead E3 Model of Stanford University and RFF</a:t>
            </a:r>
            <a:endParaRPr lang="en-US" sz="900" b="0" strike="noStrike" spc="-1">
              <a:latin typeface="Arial"/>
            </a:endParaRPr>
          </a:p>
        </p:txBody>
      </p:sp>
      <p:sp>
        <p:nvSpPr>
          <p:cNvPr id="2" name="TextBox 1"/>
          <p:cNvSpPr txBox="1"/>
          <p:nvPr/>
        </p:nvSpPr>
        <p:spPr>
          <a:xfrm>
            <a:off x="990600" y="361800"/>
            <a:ext cx="6825000" cy="369332"/>
          </a:xfrm>
          <a:prstGeom prst="rect">
            <a:avLst/>
          </a:prstGeom>
          <a:noFill/>
        </p:spPr>
        <p:txBody>
          <a:bodyPr wrap="square" rtlCol="0">
            <a:spAutoFit/>
          </a:bodyPr>
          <a:lstStyle/>
          <a:p>
            <a:r>
              <a:rPr lang="en-US" b="1" dirty="0"/>
              <a:t>Resources for the Future Model Predicts 52% CO</a:t>
            </a:r>
            <a:r>
              <a:rPr lang="en-US" b="1" baseline="-25000" dirty="0"/>
              <a:t>2</a:t>
            </a:r>
            <a:r>
              <a:rPr lang="en-US" b="1" dirty="0"/>
              <a:t> Reduction</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CustomShape 1"/>
          <p:cNvSpPr/>
          <p:nvPr/>
        </p:nvSpPr>
        <p:spPr>
          <a:xfrm>
            <a:off x="49320" y="209550"/>
            <a:ext cx="3584880" cy="102489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91440" rIns="90000" bIns="91440" anchor="b">
            <a:noAutofit/>
          </a:bodyPr>
          <a:lstStyle/>
          <a:p>
            <a:pPr>
              <a:lnSpc>
                <a:spcPct val="85000"/>
              </a:lnSpc>
            </a:pPr>
            <a:r>
              <a:rPr lang="en-US" sz="2800" b="0" strike="noStrike" spc="-1" dirty="0">
                <a:solidFill>
                  <a:srgbClr val="000000"/>
                </a:solidFill>
                <a:latin typeface="Arial"/>
                <a:ea typeface="Arial"/>
              </a:rPr>
              <a:t>Proven Success in BC, Canada</a:t>
            </a:r>
            <a:endParaRPr lang="en-US" sz="2800" b="0" strike="noStrike" spc="-1" dirty="0">
              <a:latin typeface="Arial"/>
            </a:endParaRPr>
          </a:p>
        </p:txBody>
      </p:sp>
      <p:sp>
        <p:nvSpPr>
          <p:cNvPr id="483" name="CustomShape 2"/>
          <p:cNvSpPr/>
          <p:nvPr/>
        </p:nvSpPr>
        <p:spPr>
          <a:xfrm>
            <a:off x="152280" y="1200150"/>
            <a:ext cx="3290040" cy="327660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marL="457200" indent="-393120">
              <a:lnSpc>
                <a:spcPct val="115000"/>
              </a:lnSpc>
              <a:spcBef>
                <a:spcPts val="901"/>
              </a:spcBef>
              <a:buClr>
                <a:srgbClr val="1CADE4"/>
              </a:buClr>
              <a:buFont typeface="Calibri"/>
              <a:buChar char="●"/>
            </a:pPr>
            <a:r>
              <a:rPr lang="en-US" sz="2000" b="0" strike="noStrike" spc="-1" dirty="0">
                <a:latin typeface="Arial"/>
              </a:rPr>
              <a:t>Increasing fee with time</a:t>
            </a:r>
          </a:p>
          <a:p>
            <a:pPr marL="457200" indent="-393120">
              <a:lnSpc>
                <a:spcPct val="115000"/>
              </a:lnSpc>
              <a:buClr>
                <a:srgbClr val="1CADE4"/>
              </a:buClr>
              <a:buFont typeface="Calibri"/>
              <a:buChar char="●"/>
            </a:pPr>
            <a:r>
              <a:rPr lang="en-US" sz="2000" b="0" strike="noStrike" spc="-1" dirty="0">
                <a:solidFill>
                  <a:srgbClr val="000000"/>
                </a:solidFill>
                <a:latin typeface="Arial"/>
                <a:ea typeface="Arial"/>
              </a:rPr>
              <a:t>Fuel use down</a:t>
            </a:r>
            <a:endParaRPr lang="en-US" sz="2000" b="0" strike="noStrike" spc="-1" dirty="0">
              <a:latin typeface="Arial"/>
            </a:endParaRPr>
          </a:p>
          <a:p>
            <a:pPr marL="457200" indent="-393120">
              <a:lnSpc>
                <a:spcPct val="115000"/>
              </a:lnSpc>
              <a:buClr>
                <a:srgbClr val="1CADE4"/>
              </a:buClr>
              <a:buFont typeface="Calibri"/>
              <a:buChar char="●"/>
            </a:pPr>
            <a:r>
              <a:rPr lang="en-US" sz="2000" b="0" strike="noStrike" spc="-1" dirty="0">
                <a:solidFill>
                  <a:srgbClr val="000000"/>
                </a:solidFill>
                <a:latin typeface="Arial"/>
                <a:ea typeface="Arial"/>
              </a:rPr>
              <a:t>BC faster GDP growth than the rest of </a:t>
            </a:r>
            <a:r>
              <a:rPr lang="en-US" sz="2000" spc="-1" dirty="0">
                <a:solidFill>
                  <a:srgbClr val="000000"/>
                </a:solidFill>
                <a:latin typeface="Arial"/>
                <a:ea typeface="Arial"/>
              </a:rPr>
              <a:t>C</a:t>
            </a:r>
            <a:r>
              <a:rPr lang="en-US" sz="2000" b="0" strike="noStrike" spc="-1" dirty="0">
                <a:solidFill>
                  <a:srgbClr val="000000"/>
                </a:solidFill>
                <a:latin typeface="Arial"/>
                <a:ea typeface="Arial"/>
              </a:rPr>
              <a:t>anada</a:t>
            </a:r>
            <a:endParaRPr lang="en-US" sz="2000" b="0" strike="noStrike" spc="-1" dirty="0">
              <a:latin typeface="Arial"/>
            </a:endParaRPr>
          </a:p>
          <a:p>
            <a:pPr marL="457200" indent="-393120">
              <a:lnSpc>
                <a:spcPct val="115000"/>
              </a:lnSpc>
              <a:buClr>
                <a:srgbClr val="1CADE4"/>
              </a:buClr>
              <a:buFont typeface="Calibri"/>
              <a:buChar char="●"/>
            </a:pPr>
            <a:r>
              <a:rPr lang="en-US" sz="2000" b="0" strike="noStrike" spc="-1" dirty="0">
                <a:solidFill>
                  <a:srgbClr val="000000"/>
                </a:solidFill>
                <a:latin typeface="Arial"/>
                <a:ea typeface="Arial"/>
              </a:rPr>
              <a:t>Jobs up</a:t>
            </a:r>
            <a:endParaRPr lang="en-US" sz="2000" b="0" strike="noStrike" spc="-1" dirty="0">
              <a:latin typeface="Arial"/>
            </a:endParaRPr>
          </a:p>
          <a:p>
            <a:pPr marL="457200" indent="-393120">
              <a:lnSpc>
                <a:spcPct val="115000"/>
              </a:lnSpc>
              <a:buClr>
                <a:srgbClr val="1CADE4"/>
              </a:buClr>
              <a:buFont typeface="Calibri"/>
              <a:buChar char="●"/>
            </a:pPr>
            <a:r>
              <a:rPr lang="en-US" sz="2000" b="0" strike="noStrike" spc="-1" dirty="0">
                <a:solidFill>
                  <a:srgbClr val="000000"/>
                </a:solidFill>
                <a:latin typeface="Arial"/>
                <a:ea typeface="Arial"/>
              </a:rPr>
              <a:t>Popular</a:t>
            </a:r>
          </a:p>
          <a:p>
            <a:pPr marL="457200" indent="-393120">
              <a:lnSpc>
                <a:spcPct val="115000"/>
              </a:lnSpc>
              <a:buClr>
                <a:srgbClr val="1CADE4"/>
              </a:buClr>
              <a:buFont typeface="Calibri"/>
              <a:buChar char="●"/>
            </a:pPr>
            <a:r>
              <a:rPr lang="en-US" sz="2000" spc="-1" dirty="0">
                <a:solidFill>
                  <a:srgbClr val="000000"/>
                </a:solidFill>
                <a:latin typeface="Arial"/>
              </a:rPr>
              <a:t>Carbon tax in place now for all of Canada</a:t>
            </a:r>
            <a:endParaRPr lang="en-US" sz="2000" b="0" strike="noStrike" spc="-1" dirty="0">
              <a:latin typeface="Arial"/>
            </a:endParaRPr>
          </a:p>
        </p:txBody>
      </p:sp>
      <p:pic>
        <p:nvPicPr>
          <p:cNvPr id="484" name="Shape 342"/>
          <p:cNvPicPr/>
          <p:nvPr/>
        </p:nvPicPr>
        <p:blipFill>
          <a:blip r:embed="rId3"/>
          <a:stretch/>
        </p:blipFill>
        <p:spPr>
          <a:xfrm>
            <a:off x="3716640" y="63000"/>
            <a:ext cx="5337720" cy="4627440"/>
          </a:xfrm>
          <a:prstGeom prst="rect">
            <a:avLst/>
          </a:prstGeom>
          <a:ln w="9360">
            <a:solidFill>
              <a:srgbClr val="000000"/>
            </a:solidFill>
            <a:round/>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CustomShape 1"/>
          <p:cNvSpPr/>
          <p:nvPr/>
        </p:nvSpPr>
        <p:spPr>
          <a:xfrm>
            <a:off x="822960" y="0"/>
            <a:ext cx="7543080" cy="67212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b">
            <a:noAutofit/>
          </a:bodyPr>
          <a:lstStyle/>
          <a:p>
            <a:pPr algn="ctr">
              <a:lnSpc>
                <a:spcPct val="85000"/>
              </a:lnSpc>
            </a:pPr>
            <a:r>
              <a:rPr lang="en-US" sz="3600" b="0" strike="noStrike" spc="-1">
                <a:solidFill>
                  <a:srgbClr val="000000"/>
                </a:solidFill>
                <a:latin typeface="Arial"/>
                <a:ea typeface="Arial"/>
              </a:rPr>
              <a:t>Household Impact Study</a:t>
            </a:r>
            <a:endParaRPr lang="en-US" sz="3600" b="0" strike="noStrike" spc="-1">
              <a:latin typeface="Arial"/>
            </a:endParaRPr>
          </a:p>
        </p:txBody>
      </p:sp>
      <p:pic>
        <p:nvPicPr>
          <p:cNvPr id="486" name="Shape 274"/>
          <p:cNvPicPr/>
          <p:nvPr/>
        </p:nvPicPr>
        <p:blipFill>
          <a:blip r:embed="rId3"/>
          <a:srcRect r="3382"/>
          <a:stretch/>
        </p:blipFill>
        <p:spPr>
          <a:xfrm>
            <a:off x="2786400" y="771480"/>
            <a:ext cx="6306120" cy="3974760"/>
          </a:xfrm>
          <a:prstGeom prst="rect">
            <a:avLst/>
          </a:prstGeom>
          <a:ln>
            <a:noFill/>
          </a:ln>
        </p:spPr>
      </p:pic>
      <p:sp>
        <p:nvSpPr>
          <p:cNvPr id="487" name="CustomShape 2"/>
          <p:cNvSpPr/>
          <p:nvPr/>
        </p:nvSpPr>
        <p:spPr>
          <a:xfrm>
            <a:off x="620280" y="1391760"/>
            <a:ext cx="1840680" cy="301680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nSpc>
                <a:spcPct val="90000"/>
              </a:lnSpc>
              <a:spcBef>
                <a:spcPts val="901"/>
              </a:spcBef>
              <a:spcAft>
                <a:spcPts val="201"/>
              </a:spcAft>
            </a:pPr>
            <a:r>
              <a:rPr lang="en-US" sz="2600" b="0" strike="noStrike" spc="-1">
                <a:solidFill>
                  <a:srgbClr val="000000"/>
                </a:solidFill>
                <a:latin typeface="Arial"/>
                <a:ea typeface="Arial"/>
              </a:rPr>
              <a:t>It’s Fair: The most vulnerable generally do well</a:t>
            </a:r>
            <a:endParaRPr lang="en-US" sz="26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CustomShape 1"/>
          <p:cNvSpPr/>
          <p:nvPr/>
        </p:nvSpPr>
        <p:spPr>
          <a:xfrm>
            <a:off x="69480" y="81720"/>
            <a:ext cx="8221680" cy="43200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b">
            <a:noAutofit/>
          </a:bodyPr>
          <a:lstStyle/>
          <a:p>
            <a:pPr algn="ctr">
              <a:lnSpc>
                <a:spcPct val="85000"/>
              </a:lnSpc>
            </a:pPr>
            <a:r>
              <a:rPr lang="en-US" sz="2000" b="0" strike="noStrike" spc="-1">
                <a:solidFill>
                  <a:srgbClr val="000000"/>
                </a:solidFill>
                <a:latin typeface="Arial"/>
                <a:ea typeface="Arial"/>
              </a:rPr>
              <a:t>RFF Carbon Calculator Results: Net Benefits of EICDA</a:t>
            </a:r>
            <a:endParaRPr lang="en-US" sz="2000" b="0" strike="noStrike" spc="-1">
              <a:latin typeface="Arial"/>
            </a:endParaRPr>
          </a:p>
        </p:txBody>
      </p:sp>
      <p:sp>
        <p:nvSpPr>
          <p:cNvPr id="489" name="CustomShape 2"/>
          <p:cNvSpPr/>
          <p:nvPr/>
        </p:nvSpPr>
        <p:spPr>
          <a:xfrm>
            <a:off x="1828800" y="361800"/>
            <a:ext cx="5059440" cy="455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2400" b="0" strike="noStrike" spc="-1" dirty="0">
                <a:solidFill>
                  <a:srgbClr val="000000"/>
                </a:solidFill>
                <a:latin typeface="Arial"/>
                <a:ea typeface="Arial"/>
              </a:rPr>
              <a:t>Good for the economy!</a:t>
            </a:r>
            <a:endParaRPr lang="en-US" sz="2400" b="0" strike="noStrike" spc="-1" dirty="0">
              <a:latin typeface="Arial"/>
            </a:endParaRPr>
          </a:p>
        </p:txBody>
      </p:sp>
      <p:pic>
        <p:nvPicPr>
          <p:cNvPr id="490" name="Picture 1"/>
          <p:cNvPicPr/>
          <p:nvPr/>
        </p:nvPicPr>
        <p:blipFill>
          <a:blip r:embed="rId3"/>
          <a:stretch/>
        </p:blipFill>
        <p:spPr>
          <a:xfrm>
            <a:off x="1342080" y="819000"/>
            <a:ext cx="6353640" cy="387108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CustomShape 1"/>
          <p:cNvSpPr/>
          <p:nvPr/>
        </p:nvSpPr>
        <p:spPr>
          <a:xfrm>
            <a:off x="304920" y="285840"/>
            <a:ext cx="2791440" cy="1947600"/>
          </a:xfrm>
          <a:prstGeom prst="rect">
            <a:avLst/>
          </a:prstGeom>
          <a:solidFill>
            <a:srgbClr val="92D050"/>
          </a:solidFill>
          <a:ln>
            <a:solidFill>
              <a:schemeClr val="tx1"/>
            </a:solidFill>
          </a:ln>
          <a:effectLst>
            <a:glow rad="127000">
              <a:srgbClr val="FFFF00"/>
            </a:glow>
          </a:effectLst>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200" b="0" strike="noStrike" spc="-1">
                <a:solidFill>
                  <a:srgbClr val="544741"/>
                </a:solidFill>
                <a:latin typeface="Source Sans Pro"/>
                <a:ea typeface="Calibri"/>
              </a:rPr>
              <a:t>Every morning I awake torn between a desire to </a:t>
            </a:r>
            <a:r>
              <a:rPr lang="en-US" sz="1200" b="1" strike="noStrike" spc="-1">
                <a:solidFill>
                  <a:srgbClr val="544741"/>
                </a:solidFill>
                <a:latin typeface="Source Sans Pro"/>
                <a:ea typeface="Calibri"/>
              </a:rPr>
              <a:t>save</a:t>
            </a:r>
            <a:r>
              <a:rPr lang="en-US" sz="1200" b="0" strike="noStrike" spc="-1">
                <a:solidFill>
                  <a:srgbClr val="544741"/>
                </a:solidFill>
                <a:latin typeface="Source Sans Pro"/>
                <a:ea typeface="Calibri"/>
              </a:rPr>
              <a:t> the world and an inclination to </a:t>
            </a:r>
            <a:r>
              <a:rPr lang="en-US" sz="1200" b="1" strike="noStrike" spc="-1">
                <a:solidFill>
                  <a:srgbClr val="544741"/>
                </a:solidFill>
                <a:latin typeface="Source Sans Pro"/>
                <a:ea typeface="Calibri"/>
              </a:rPr>
              <a:t>savor</a:t>
            </a:r>
            <a:r>
              <a:rPr lang="en-US" sz="1200" b="0" strike="noStrike" spc="-1">
                <a:solidFill>
                  <a:srgbClr val="544741"/>
                </a:solidFill>
                <a:latin typeface="Source Sans Pro"/>
                <a:ea typeface="Calibri"/>
              </a:rPr>
              <a:t> it. This makes it hard to plan the day. </a:t>
            </a:r>
            <a:endParaRPr lang="en-US" sz="1200" b="0" strike="noStrike" spc="-1">
              <a:latin typeface="Arial"/>
            </a:endParaRPr>
          </a:p>
          <a:p>
            <a:pPr>
              <a:lnSpc>
                <a:spcPct val="100000"/>
              </a:lnSpc>
            </a:pPr>
            <a:endParaRPr lang="en-US" sz="1200" b="0" strike="noStrike" spc="-1">
              <a:latin typeface="Arial"/>
            </a:endParaRPr>
          </a:p>
          <a:p>
            <a:pPr>
              <a:lnSpc>
                <a:spcPct val="100000"/>
              </a:lnSpc>
            </a:pPr>
            <a:r>
              <a:rPr lang="en-US" sz="1200" b="0" strike="noStrike" spc="-1">
                <a:solidFill>
                  <a:srgbClr val="544741"/>
                </a:solidFill>
                <a:latin typeface="Source Sans Pro"/>
                <a:ea typeface="Calibri"/>
              </a:rPr>
              <a:t>But if we forget to savor the world, what possible reason do we have for saving it? In a way, the </a:t>
            </a:r>
            <a:r>
              <a:rPr lang="en-US" sz="1200" b="1" strike="noStrike" spc="-1">
                <a:solidFill>
                  <a:srgbClr val="544741"/>
                </a:solidFill>
                <a:latin typeface="Source Sans Pro"/>
                <a:ea typeface="Calibri"/>
              </a:rPr>
              <a:t>savoring</a:t>
            </a:r>
            <a:r>
              <a:rPr lang="en-US" sz="1200" b="0" strike="noStrike" spc="-1">
                <a:solidFill>
                  <a:srgbClr val="544741"/>
                </a:solidFill>
                <a:latin typeface="Source Sans Pro"/>
                <a:ea typeface="Calibri"/>
              </a:rPr>
              <a:t> must come first.</a:t>
            </a:r>
            <a:endParaRPr lang="en-US" sz="1200" b="0" strike="noStrike" spc="-1">
              <a:latin typeface="Arial"/>
            </a:endParaRPr>
          </a:p>
          <a:p>
            <a:pPr>
              <a:lnSpc>
                <a:spcPct val="100000"/>
              </a:lnSpc>
            </a:pPr>
            <a:r>
              <a:rPr lang="en-US" sz="1200" b="0" strike="noStrike" spc="-1">
                <a:solidFill>
                  <a:srgbClr val="544741"/>
                </a:solidFill>
                <a:latin typeface="Source Sans Pro"/>
                <a:ea typeface="Arial"/>
              </a:rPr>
              <a:t>		-E.B. White</a:t>
            </a:r>
            <a:endParaRPr lang="en-US" sz="1200" b="0" strike="noStrike" spc="-1">
              <a:latin typeface="Arial"/>
            </a:endParaRPr>
          </a:p>
        </p:txBody>
      </p:sp>
      <p:pic>
        <p:nvPicPr>
          <p:cNvPr id="397" name="Picture 3"/>
          <p:cNvPicPr/>
          <p:nvPr/>
        </p:nvPicPr>
        <p:blipFill>
          <a:blip r:embed="rId3"/>
          <a:stretch/>
        </p:blipFill>
        <p:spPr>
          <a:xfrm>
            <a:off x="3200400" y="285840"/>
            <a:ext cx="2983320" cy="1986480"/>
          </a:xfrm>
          <a:prstGeom prst="rect">
            <a:avLst/>
          </a:prstGeom>
          <a:ln>
            <a:noFill/>
          </a:ln>
        </p:spPr>
      </p:pic>
      <p:pic>
        <p:nvPicPr>
          <p:cNvPr id="398" name="Picture 4"/>
          <p:cNvPicPr/>
          <p:nvPr/>
        </p:nvPicPr>
        <p:blipFill>
          <a:blip r:embed="rId4"/>
          <a:stretch/>
        </p:blipFill>
        <p:spPr>
          <a:xfrm>
            <a:off x="156960" y="2313360"/>
            <a:ext cx="3087000" cy="2065320"/>
          </a:xfrm>
          <a:prstGeom prst="rect">
            <a:avLst/>
          </a:prstGeom>
          <a:ln>
            <a:noFill/>
          </a:ln>
        </p:spPr>
      </p:pic>
      <p:pic>
        <p:nvPicPr>
          <p:cNvPr id="399" name="Picture 5"/>
          <p:cNvPicPr/>
          <p:nvPr/>
        </p:nvPicPr>
        <p:blipFill>
          <a:blip r:embed="rId5"/>
          <a:stretch/>
        </p:blipFill>
        <p:spPr>
          <a:xfrm>
            <a:off x="3017520" y="2233800"/>
            <a:ext cx="3439800" cy="2296800"/>
          </a:xfrm>
          <a:prstGeom prst="rect">
            <a:avLst/>
          </a:prstGeom>
          <a:ln>
            <a:noFill/>
          </a:ln>
        </p:spPr>
      </p:pic>
      <p:pic>
        <p:nvPicPr>
          <p:cNvPr id="400" name="Picture 2"/>
          <p:cNvPicPr/>
          <p:nvPr/>
        </p:nvPicPr>
        <p:blipFill>
          <a:blip r:embed="rId6"/>
          <a:stretch/>
        </p:blipFill>
        <p:spPr>
          <a:xfrm>
            <a:off x="5861520" y="209520"/>
            <a:ext cx="3148920" cy="2361600"/>
          </a:xfrm>
          <a:prstGeom prst="rect">
            <a:avLst/>
          </a:prstGeom>
          <a:ln>
            <a:noFill/>
          </a:ln>
        </p:spPr>
      </p:pic>
      <p:sp>
        <p:nvSpPr>
          <p:cNvPr id="401" name="CustomShape 2"/>
          <p:cNvSpPr/>
          <p:nvPr/>
        </p:nvSpPr>
        <p:spPr>
          <a:xfrm>
            <a:off x="6458040" y="2647800"/>
            <a:ext cx="2609280" cy="175287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5120">
              <a:lnSpc>
                <a:spcPct val="100000"/>
              </a:lnSpc>
              <a:buClr>
                <a:srgbClr val="000000"/>
              </a:buClr>
              <a:buFont typeface="Arial"/>
              <a:buChar char="•"/>
            </a:pPr>
            <a:r>
              <a:rPr lang="en-US" sz="1200" spc="-1" dirty="0">
                <a:solidFill>
                  <a:srgbClr val="000000"/>
                </a:solidFill>
                <a:latin typeface="Arial"/>
                <a:ea typeface="Arial"/>
              </a:rPr>
              <a:t>Retired physicist</a:t>
            </a:r>
          </a:p>
          <a:p>
            <a:pPr marL="285840" indent="-285120">
              <a:lnSpc>
                <a:spcPct val="100000"/>
              </a:lnSpc>
              <a:buClr>
                <a:srgbClr val="000000"/>
              </a:buClr>
              <a:buFont typeface="Arial"/>
              <a:buChar char="•"/>
            </a:pPr>
            <a:r>
              <a:rPr lang="en-US" sz="1200" b="0" strike="noStrike" spc="-1" dirty="0">
                <a:solidFill>
                  <a:srgbClr val="000000"/>
                </a:solidFill>
                <a:latin typeface="Arial"/>
                <a:ea typeface="Arial"/>
              </a:rPr>
              <a:t>Since I care deeply about the natural world I resolved to do what I can to address climate change.</a:t>
            </a:r>
            <a:endParaRPr lang="en-US" sz="1200" b="0" strike="noStrike" spc="-1" dirty="0">
              <a:latin typeface="Arial"/>
            </a:endParaRPr>
          </a:p>
          <a:p>
            <a:pPr marL="285840" indent="-285120">
              <a:lnSpc>
                <a:spcPct val="100000"/>
              </a:lnSpc>
              <a:buClr>
                <a:srgbClr val="000000"/>
              </a:buClr>
              <a:buFont typeface="Arial"/>
              <a:buChar char="•"/>
            </a:pPr>
            <a:r>
              <a:rPr lang="en-US" sz="1200" b="0" strike="noStrike" spc="-1" dirty="0">
                <a:solidFill>
                  <a:srgbClr val="000000"/>
                </a:solidFill>
                <a:latin typeface="Arial"/>
                <a:ea typeface="Arial"/>
              </a:rPr>
              <a:t>Since I’m a parent, I wanted to be able to tell my kids that I did all that I could to give them a better future.</a:t>
            </a:r>
            <a:endParaRPr lang="en-US" sz="1200" b="0" strike="noStrike" spc="-1" dirty="0">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CustomShape 1"/>
          <p:cNvSpPr/>
          <p:nvPr/>
        </p:nvSpPr>
        <p:spPr>
          <a:xfrm>
            <a:off x="857160" y="666720"/>
            <a:ext cx="7543080" cy="376812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marL="285840" indent="-285120">
              <a:lnSpc>
                <a:spcPct val="90000"/>
              </a:lnSpc>
              <a:spcBef>
                <a:spcPts val="901"/>
              </a:spcBef>
              <a:buClr>
                <a:srgbClr val="1CADE4"/>
              </a:buClr>
              <a:buFont typeface="Wingdings" charset="2"/>
              <a:buChar char=""/>
            </a:pPr>
            <a:r>
              <a:rPr lang="en-US" sz="1600" b="1" u="sng" strike="noStrike" spc="-1">
                <a:solidFill>
                  <a:srgbClr val="000000"/>
                </a:solidFill>
                <a:uFillTx/>
                <a:latin typeface="Arial"/>
                <a:ea typeface="Arial"/>
              </a:rPr>
              <a:t>Talk about climate change!</a:t>
            </a:r>
            <a:r>
              <a:rPr lang="en-US" sz="1600" b="1" strike="noStrike" spc="-1">
                <a:solidFill>
                  <a:srgbClr val="000000"/>
                </a:solidFill>
                <a:latin typeface="Arial"/>
                <a:ea typeface="Arial"/>
              </a:rPr>
              <a:t> </a:t>
            </a:r>
            <a:r>
              <a:rPr lang="en-US" sz="1600" b="0" strike="noStrike" spc="-1">
                <a:solidFill>
                  <a:srgbClr val="000000"/>
                </a:solidFill>
                <a:latin typeface="Arial"/>
                <a:ea typeface="Arial"/>
              </a:rPr>
              <a:t>As long as climate change remains a taboo topic we will never discuss it and develop solutions.  See Katherine Hayhoe’s TED Talk: https://www.ted.com/talks/katharine_hayhoe_the_most_important_thing_you_can_do_to_fight_climate_change_talk_about_it?language=en</a:t>
            </a:r>
            <a:endParaRPr lang="en-US" sz="1600" b="0" strike="noStrike" spc="-1">
              <a:latin typeface="Arial"/>
            </a:endParaRPr>
          </a:p>
          <a:p>
            <a:pPr marL="285840" indent="-285120">
              <a:lnSpc>
                <a:spcPct val="90000"/>
              </a:lnSpc>
              <a:spcBef>
                <a:spcPts val="901"/>
              </a:spcBef>
              <a:buClr>
                <a:srgbClr val="1CADE4"/>
              </a:buClr>
              <a:buFont typeface="Wingdings" charset="2"/>
              <a:buChar char=""/>
            </a:pPr>
            <a:r>
              <a:rPr lang="en-US" sz="1600" b="1" u="sng" strike="noStrike" spc="-1">
                <a:solidFill>
                  <a:srgbClr val="000000"/>
                </a:solidFill>
                <a:uFillTx/>
                <a:latin typeface="Arial"/>
                <a:ea typeface="Arial"/>
              </a:rPr>
              <a:t>Write or call </a:t>
            </a:r>
            <a:r>
              <a:rPr lang="en-US" sz="1600" b="0" strike="noStrike" spc="-1">
                <a:solidFill>
                  <a:srgbClr val="000000"/>
                </a:solidFill>
                <a:latin typeface="Arial"/>
                <a:ea typeface="Arial"/>
              </a:rPr>
              <a:t>your State and National representatives asking them to support energy conservation, renewable energy and efforts to reduce CO</a:t>
            </a:r>
            <a:r>
              <a:rPr lang="en-US" sz="1600" b="0" strike="noStrike" spc="-1" baseline="-25000">
                <a:solidFill>
                  <a:srgbClr val="000000"/>
                </a:solidFill>
                <a:latin typeface="Arial"/>
                <a:ea typeface="Arial"/>
              </a:rPr>
              <a:t>2</a:t>
            </a:r>
            <a:r>
              <a:rPr lang="en-US" sz="1600" b="0" strike="noStrike" spc="-1">
                <a:solidFill>
                  <a:srgbClr val="000000"/>
                </a:solidFill>
                <a:latin typeface="Arial"/>
                <a:ea typeface="Arial"/>
              </a:rPr>
              <a:t> emissions (like Energy Innovation and Carbon Dividend)</a:t>
            </a:r>
            <a:endParaRPr lang="en-US" sz="1600" b="0" strike="noStrike" spc="-1">
              <a:latin typeface="Arial"/>
            </a:endParaRPr>
          </a:p>
          <a:p>
            <a:pPr marL="285840" indent="-285120">
              <a:lnSpc>
                <a:spcPct val="90000"/>
              </a:lnSpc>
              <a:spcBef>
                <a:spcPts val="901"/>
              </a:spcBef>
              <a:buClr>
                <a:srgbClr val="1CADE4"/>
              </a:buClr>
              <a:buFont typeface="Wingdings" charset="2"/>
              <a:buChar char=""/>
            </a:pPr>
            <a:r>
              <a:rPr lang="en-US" sz="1600" b="1" u="sng" strike="noStrike" spc="-1">
                <a:solidFill>
                  <a:srgbClr val="000000"/>
                </a:solidFill>
                <a:uFillTx/>
                <a:latin typeface="Arial"/>
                <a:ea typeface="Arial"/>
              </a:rPr>
              <a:t>Join</a:t>
            </a:r>
            <a:r>
              <a:rPr lang="en-US" sz="1600" b="0" u="sng" strike="noStrike" spc="-1">
                <a:solidFill>
                  <a:srgbClr val="000000"/>
                </a:solidFill>
                <a:uFillTx/>
                <a:latin typeface="Arial"/>
                <a:ea typeface="Arial"/>
              </a:rPr>
              <a:t> </a:t>
            </a:r>
            <a:r>
              <a:rPr lang="en-US" sz="1600" b="1" u="sng" strike="noStrike" spc="-1">
                <a:solidFill>
                  <a:srgbClr val="000000"/>
                </a:solidFill>
                <a:uFillTx/>
                <a:latin typeface="Arial"/>
                <a:ea typeface="Arial"/>
              </a:rPr>
              <a:t>organizations</a:t>
            </a:r>
            <a:r>
              <a:rPr lang="en-US" sz="1600" b="0" strike="noStrike" spc="-1">
                <a:solidFill>
                  <a:srgbClr val="000000"/>
                </a:solidFill>
                <a:latin typeface="Arial"/>
                <a:ea typeface="Arial"/>
              </a:rPr>
              <a:t> working on reducing CO</a:t>
            </a:r>
            <a:r>
              <a:rPr lang="en-US" sz="1600" b="0" strike="noStrike" spc="-1" baseline="-25000">
                <a:solidFill>
                  <a:srgbClr val="000000"/>
                </a:solidFill>
                <a:latin typeface="Arial"/>
                <a:ea typeface="Arial"/>
              </a:rPr>
              <a:t>2</a:t>
            </a:r>
            <a:r>
              <a:rPr lang="en-US" sz="1600" b="0" strike="noStrike" spc="-1">
                <a:solidFill>
                  <a:srgbClr val="000000"/>
                </a:solidFill>
                <a:latin typeface="Arial"/>
                <a:ea typeface="Arial"/>
              </a:rPr>
              <a:t> emissions, like  </a:t>
            </a:r>
            <a:r>
              <a:rPr lang="en-US" sz="1600" b="0" u="sng" strike="noStrike" spc="-1">
                <a:solidFill>
                  <a:srgbClr val="6EAC1C"/>
                </a:solidFill>
                <a:uFillTx/>
                <a:latin typeface="Arial"/>
                <a:ea typeface="Arial"/>
                <a:hlinkClick r:id="rId3"/>
              </a:rPr>
              <a:t>www.citizensclimatelobby.org</a:t>
            </a:r>
            <a:r>
              <a:rPr lang="en-US" sz="1600" b="0" strike="noStrike" spc="-1">
                <a:solidFill>
                  <a:srgbClr val="000000"/>
                </a:solidFill>
                <a:latin typeface="Arial"/>
                <a:ea typeface="Arial"/>
              </a:rPr>
              <a:t>  This </a:t>
            </a:r>
            <a:r>
              <a:rPr lang="en-US" sz="1600" b="1" strike="noStrike" spc="-1">
                <a:solidFill>
                  <a:srgbClr val="000000"/>
                </a:solidFill>
                <a:latin typeface="Arial"/>
                <a:ea typeface="Arial"/>
              </a:rPr>
              <a:t>adds your name &amp; voice</a:t>
            </a:r>
            <a:r>
              <a:rPr lang="en-US" sz="1600" b="0" strike="noStrike" spc="-1">
                <a:solidFill>
                  <a:srgbClr val="000000"/>
                </a:solidFill>
                <a:latin typeface="Arial"/>
                <a:ea typeface="Arial"/>
              </a:rPr>
              <a:t> to their lobbying &amp; education efforts.</a:t>
            </a:r>
            <a:endParaRPr lang="en-US" sz="1600" b="0" strike="noStrike" spc="-1">
              <a:latin typeface="Arial"/>
            </a:endParaRPr>
          </a:p>
          <a:p>
            <a:pPr marL="285840" indent="-285120">
              <a:lnSpc>
                <a:spcPct val="90000"/>
              </a:lnSpc>
              <a:spcBef>
                <a:spcPts val="901"/>
              </a:spcBef>
              <a:buClr>
                <a:srgbClr val="1CADE4"/>
              </a:buClr>
              <a:buFont typeface="Wingdings" charset="2"/>
              <a:buChar char=""/>
            </a:pPr>
            <a:r>
              <a:rPr lang="en-US" sz="1600" b="1" u="sng" strike="noStrike" spc="-1">
                <a:solidFill>
                  <a:srgbClr val="000000"/>
                </a:solidFill>
                <a:uFillTx/>
                <a:latin typeface="Arial"/>
                <a:ea typeface="Arial"/>
              </a:rPr>
              <a:t>Become</a:t>
            </a:r>
            <a:r>
              <a:rPr lang="en-US" sz="1600" b="0" u="sng" strike="noStrike" spc="-1">
                <a:solidFill>
                  <a:srgbClr val="000000"/>
                </a:solidFill>
                <a:uFillTx/>
                <a:latin typeface="Arial"/>
                <a:ea typeface="Arial"/>
              </a:rPr>
              <a:t> </a:t>
            </a:r>
            <a:r>
              <a:rPr lang="en-US" sz="1600" b="1" u="sng" strike="noStrike" spc="-1">
                <a:solidFill>
                  <a:srgbClr val="000000"/>
                </a:solidFill>
                <a:uFillTx/>
                <a:latin typeface="Arial"/>
                <a:ea typeface="Arial"/>
              </a:rPr>
              <a:t>well educated</a:t>
            </a:r>
            <a:r>
              <a:rPr lang="en-US" sz="1600" b="1" strike="noStrike" spc="-1">
                <a:solidFill>
                  <a:srgbClr val="000000"/>
                </a:solidFill>
                <a:latin typeface="Arial"/>
                <a:ea typeface="Arial"/>
              </a:rPr>
              <a:t> </a:t>
            </a:r>
            <a:r>
              <a:rPr lang="en-US" sz="1600" b="0" strike="noStrike" spc="-1">
                <a:solidFill>
                  <a:srgbClr val="000000"/>
                </a:solidFill>
                <a:latin typeface="Arial"/>
                <a:ea typeface="Arial"/>
              </a:rPr>
              <a:t>on the issue, based on science, not pundits or fossil fuel companies’  PR. Read “Merchants of Doubt” by Naomi Oreskes.   On-line, subscribe to </a:t>
            </a:r>
            <a:r>
              <a:rPr lang="en-US" sz="1600" b="0" u="sng" strike="noStrike" spc="-1">
                <a:solidFill>
                  <a:srgbClr val="6EAC1C"/>
                </a:solidFill>
                <a:uFillTx/>
                <a:latin typeface="Arial"/>
                <a:ea typeface="Arial"/>
                <a:hlinkClick r:id="rId4"/>
              </a:rPr>
              <a:t>www.dailyclimate.org</a:t>
            </a:r>
            <a:r>
              <a:rPr lang="en-US" sz="1600" b="0" strike="noStrike" spc="-1">
                <a:solidFill>
                  <a:srgbClr val="000000"/>
                </a:solidFill>
                <a:latin typeface="Arial"/>
                <a:ea typeface="Arial"/>
              </a:rPr>
              <a:t> (free)</a:t>
            </a:r>
            <a:endParaRPr lang="en-US" sz="1600" b="0" strike="noStrike" spc="-1">
              <a:latin typeface="Arial"/>
            </a:endParaRPr>
          </a:p>
        </p:txBody>
      </p:sp>
      <p:sp>
        <p:nvSpPr>
          <p:cNvPr id="492" name="CustomShape 2"/>
          <p:cNvSpPr/>
          <p:nvPr/>
        </p:nvSpPr>
        <p:spPr>
          <a:xfrm>
            <a:off x="838080" y="133200"/>
            <a:ext cx="7543080" cy="43740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b">
            <a:noAutofit/>
          </a:bodyPr>
          <a:lstStyle/>
          <a:p>
            <a:pPr algn="ctr">
              <a:lnSpc>
                <a:spcPct val="85000"/>
              </a:lnSpc>
            </a:pPr>
            <a:r>
              <a:rPr lang="en-US" sz="2400" b="0" strike="noStrike" spc="-1">
                <a:solidFill>
                  <a:srgbClr val="000000"/>
                </a:solidFill>
                <a:latin typeface="Arial"/>
                <a:ea typeface="Arial"/>
              </a:rPr>
              <a:t>Individual Actions We Can All Take</a:t>
            </a:r>
            <a:endParaRPr lang="en-US" sz="24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CustomShape 1"/>
          <p:cNvSpPr/>
          <p:nvPr/>
        </p:nvSpPr>
        <p:spPr>
          <a:xfrm>
            <a:off x="857160" y="784080"/>
            <a:ext cx="7543080" cy="301680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marL="285840" indent="-285120">
              <a:lnSpc>
                <a:spcPct val="90000"/>
              </a:lnSpc>
              <a:spcBef>
                <a:spcPts val="901"/>
              </a:spcBef>
              <a:buClr>
                <a:srgbClr val="1CADE4"/>
              </a:buClr>
              <a:buFont typeface="Wingdings" charset="2"/>
              <a:buChar char=""/>
            </a:pPr>
            <a:r>
              <a:rPr lang="en-US" sz="1600" b="1" u="sng" strike="noStrike" spc="-1" dirty="0">
                <a:solidFill>
                  <a:srgbClr val="000000"/>
                </a:solidFill>
                <a:uFillTx/>
                <a:latin typeface="Arial"/>
                <a:ea typeface="Arial"/>
              </a:rPr>
              <a:t>Sign up for Neighborhood Solar: </a:t>
            </a:r>
            <a:r>
              <a:rPr lang="en-US" sz="1600" b="0" strike="noStrike" spc="-1" dirty="0">
                <a:solidFill>
                  <a:srgbClr val="000000"/>
                </a:solidFill>
                <a:latin typeface="Arial"/>
                <a:ea typeface="Arial"/>
              </a:rPr>
              <a:t>Locally contact: Neighborhood Sun at: </a:t>
            </a:r>
            <a:r>
              <a:rPr lang="en-US" sz="1600" b="0" strike="noStrike" spc="-1" dirty="0">
                <a:solidFill>
                  <a:srgbClr val="000000"/>
                </a:solidFill>
                <a:latin typeface="Arial"/>
                <a:ea typeface="Arial"/>
                <a:hlinkClick r:id="rId3"/>
              </a:rPr>
              <a:t>https://neighborhoodsun.solar/</a:t>
            </a:r>
            <a:endParaRPr lang="en-US" sz="1600" b="0" strike="noStrike" spc="-1" dirty="0">
              <a:latin typeface="Arial"/>
            </a:endParaRPr>
          </a:p>
          <a:p>
            <a:pPr marL="285840" indent="-285120">
              <a:lnSpc>
                <a:spcPct val="90000"/>
              </a:lnSpc>
              <a:spcBef>
                <a:spcPts val="901"/>
              </a:spcBef>
              <a:buClr>
                <a:srgbClr val="1CADE4"/>
              </a:buClr>
              <a:buFont typeface="Wingdings" charset="2"/>
              <a:buChar char=""/>
            </a:pPr>
            <a:r>
              <a:rPr lang="en-US" sz="1600" b="1" u="sng" strike="noStrike" spc="-1" dirty="0">
                <a:solidFill>
                  <a:srgbClr val="000000"/>
                </a:solidFill>
                <a:uFillTx/>
                <a:latin typeface="Arial"/>
                <a:ea typeface="Arial"/>
              </a:rPr>
              <a:t>Join Rotary </a:t>
            </a:r>
            <a:r>
              <a:rPr lang="en-US" sz="1600" b="1" u="sng" strike="noStrike" spc="-1" dirty="0" err="1">
                <a:solidFill>
                  <a:srgbClr val="000000"/>
                </a:solidFill>
                <a:uFillTx/>
                <a:latin typeface="Arial"/>
                <a:ea typeface="Arial"/>
              </a:rPr>
              <a:t>Int’l’s</a:t>
            </a:r>
            <a:r>
              <a:rPr lang="en-US" sz="1600" b="1" strike="noStrike" spc="-1" dirty="0">
                <a:solidFill>
                  <a:srgbClr val="000000"/>
                </a:solidFill>
                <a:latin typeface="Arial"/>
                <a:ea typeface="Arial"/>
              </a:rPr>
              <a:t> </a:t>
            </a:r>
            <a:r>
              <a:rPr lang="en-US" sz="1600" b="0" strike="noStrike" spc="-1" dirty="0">
                <a:solidFill>
                  <a:srgbClr val="000000"/>
                </a:solidFill>
                <a:latin typeface="Arial"/>
                <a:ea typeface="Arial"/>
              </a:rPr>
              <a:t>new</a:t>
            </a:r>
            <a:r>
              <a:rPr lang="en-US" sz="1600" b="1" strike="noStrike" spc="-1" dirty="0">
                <a:solidFill>
                  <a:srgbClr val="000000"/>
                </a:solidFill>
                <a:latin typeface="Arial"/>
                <a:ea typeface="Arial"/>
              </a:rPr>
              <a:t> </a:t>
            </a:r>
            <a:r>
              <a:rPr lang="en-US" sz="1600" b="0" strike="noStrike" spc="-1" dirty="0">
                <a:solidFill>
                  <a:srgbClr val="000000"/>
                </a:solidFill>
                <a:latin typeface="Arial"/>
                <a:ea typeface="Arial"/>
              </a:rPr>
              <a:t> </a:t>
            </a:r>
            <a:r>
              <a:rPr lang="en-US" sz="1600" b="0" u="sng" strike="noStrike" spc="-1" dirty="0">
                <a:solidFill>
                  <a:srgbClr val="000000"/>
                </a:solidFill>
                <a:uFillTx/>
                <a:latin typeface="Arial"/>
                <a:ea typeface="Arial"/>
              </a:rPr>
              <a:t>Environmental Sustainability Rotary Action Group </a:t>
            </a:r>
            <a:r>
              <a:rPr lang="en-US" sz="1600" b="0" strike="noStrike" spc="-1" dirty="0">
                <a:solidFill>
                  <a:srgbClr val="000000"/>
                </a:solidFill>
                <a:latin typeface="Arial"/>
                <a:ea typeface="Arial"/>
              </a:rPr>
              <a:t>at </a:t>
            </a:r>
            <a:r>
              <a:rPr lang="en-US" sz="1600" b="0" u="sng" strike="noStrike" spc="-1" dirty="0">
                <a:solidFill>
                  <a:srgbClr val="6EAC1C"/>
                </a:solidFill>
                <a:uFillTx/>
                <a:latin typeface="Arial"/>
                <a:ea typeface="Arial"/>
                <a:hlinkClick r:id="rId4"/>
              </a:rPr>
              <a:t>http://esrag.org</a:t>
            </a:r>
            <a:r>
              <a:rPr lang="en-US" sz="1600" b="0" strike="noStrike" spc="-1" dirty="0">
                <a:solidFill>
                  <a:srgbClr val="000000"/>
                </a:solidFill>
                <a:latin typeface="Arial"/>
                <a:ea typeface="Arial"/>
              </a:rPr>
              <a:t> </a:t>
            </a:r>
            <a:endParaRPr lang="en-US" sz="1600" b="0" strike="noStrike" spc="-1" dirty="0">
              <a:latin typeface="Arial"/>
            </a:endParaRPr>
          </a:p>
          <a:p>
            <a:pPr marL="285840" indent="-285120">
              <a:lnSpc>
                <a:spcPct val="90000"/>
              </a:lnSpc>
              <a:spcBef>
                <a:spcPts val="901"/>
              </a:spcBef>
              <a:buClr>
                <a:srgbClr val="1CADE4"/>
              </a:buClr>
              <a:buFont typeface="Wingdings" charset="2"/>
              <a:buChar char=""/>
            </a:pPr>
            <a:r>
              <a:rPr lang="en-US" sz="1600" b="1" u="sng" strike="noStrike" spc="-1" dirty="0">
                <a:solidFill>
                  <a:srgbClr val="000000"/>
                </a:solidFill>
                <a:uFillTx/>
                <a:latin typeface="Arial"/>
                <a:ea typeface="Arial"/>
              </a:rPr>
              <a:t>Consider</a:t>
            </a:r>
            <a:r>
              <a:rPr lang="en-US" sz="1600" b="0" strike="noStrike" spc="-1" dirty="0">
                <a:solidFill>
                  <a:srgbClr val="000000"/>
                </a:solidFill>
                <a:latin typeface="Arial"/>
                <a:ea typeface="Arial"/>
              </a:rPr>
              <a:t> reducing your consumption of red meat. The feeding and raising of beef emits ~10% of GHG emissions worldwide.</a:t>
            </a:r>
            <a:endParaRPr lang="en-US" sz="1600" b="0" strike="noStrike" spc="-1" dirty="0">
              <a:latin typeface="Arial"/>
            </a:endParaRPr>
          </a:p>
          <a:p>
            <a:pPr marL="285840" indent="-285120">
              <a:lnSpc>
                <a:spcPct val="90000"/>
              </a:lnSpc>
              <a:spcBef>
                <a:spcPts val="901"/>
              </a:spcBef>
              <a:buClr>
                <a:srgbClr val="1CADE4"/>
              </a:buClr>
              <a:buFont typeface="Wingdings" charset="2"/>
              <a:buChar char=""/>
            </a:pPr>
            <a:r>
              <a:rPr lang="en-US" sz="1600" b="1" u="sng" strike="noStrike" spc="-1" dirty="0">
                <a:solidFill>
                  <a:srgbClr val="000000"/>
                </a:solidFill>
                <a:uFillTx/>
                <a:latin typeface="Arial"/>
                <a:ea typeface="Arial"/>
              </a:rPr>
              <a:t>Read</a:t>
            </a:r>
            <a:r>
              <a:rPr lang="en-US" sz="1600" b="0" strike="noStrike" spc="-1" dirty="0">
                <a:solidFill>
                  <a:srgbClr val="000000"/>
                </a:solidFill>
                <a:latin typeface="Arial"/>
                <a:ea typeface="Arial"/>
              </a:rPr>
              <a:t> “Drawdown: The Most Comprehensive Plan Ever Proposed To Reverse Global Warming” by Paul Hawken for many other ideas.</a:t>
            </a:r>
            <a:endParaRPr lang="en-US" sz="1600" b="0" strike="noStrike" spc="-1" dirty="0">
              <a:latin typeface="Arial"/>
            </a:endParaRPr>
          </a:p>
          <a:p>
            <a:pPr>
              <a:lnSpc>
                <a:spcPct val="90000"/>
              </a:lnSpc>
              <a:spcBef>
                <a:spcPts val="901"/>
              </a:spcBef>
            </a:pPr>
            <a:endParaRPr lang="en-US" sz="1600" b="0" strike="noStrike" spc="-1" dirty="0">
              <a:latin typeface="Arial"/>
            </a:endParaRPr>
          </a:p>
        </p:txBody>
      </p:sp>
      <p:sp>
        <p:nvSpPr>
          <p:cNvPr id="494" name="CustomShape 2"/>
          <p:cNvSpPr/>
          <p:nvPr/>
        </p:nvSpPr>
        <p:spPr>
          <a:xfrm>
            <a:off x="838080" y="133200"/>
            <a:ext cx="7543080" cy="43740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b">
            <a:noAutofit/>
          </a:bodyPr>
          <a:lstStyle/>
          <a:p>
            <a:pPr algn="ctr">
              <a:lnSpc>
                <a:spcPct val="85000"/>
              </a:lnSpc>
            </a:pPr>
            <a:r>
              <a:rPr lang="en-US" sz="2400" b="0" strike="noStrike" spc="-1">
                <a:solidFill>
                  <a:srgbClr val="000000"/>
                </a:solidFill>
                <a:latin typeface="Arial"/>
                <a:ea typeface="Arial"/>
              </a:rPr>
              <a:t>Individual Actions We Can All Take</a:t>
            </a:r>
            <a:endParaRPr lang="en-US" sz="24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 name="Shape 674"/>
          <p:cNvPicPr/>
          <p:nvPr/>
        </p:nvPicPr>
        <p:blipFill>
          <a:blip r:embed="rId3"/>
          <a:stretch/>
        </p:blipFill>
        <p:spPr>
          <a:xfrm>
            <a:off x="0" y="720"/>
            <a:ext cx="9143280" cy="4748760"/>
          </a:xfrm>
          <a:prstGeom prst="rect">
            <a:avLst/>
          </a:prstGeom>
          <a:ln>
            <a:noFill/>
          </a:ln>
        </p:spPr>
      </p:pic>
      <p:sp>
        <p:nvSpPr>
          <p:cNvPr id="496" name="CustomShape 1"/>
          <p:cNvSpPr/>
          <p:nvPr/>
        </p:nvSpPr>
        <p:spPr>
          <a:xfrm>
            <a:off x="0" y="1440"/>
            <a:ext cx="9143280" cy="4748760"/>
          </a:xfrm>
          <a:prstGeom prst="rect">
            <a:avLst/>
          </a:prstGeom>
          <a:solidFill>
            <a:srgbClr val="0098DA">
              <a:alpha val="55000"/>
            </a:srgbClr>
          </a:solidFill>
          <a:ln>
            <a:noFill/>
          </a:ln>
        </p:spPr>
        <p:style>
          <a:lnRef idx="0">
            <a:scrgbClr r="0" g="0" b="0"/>
          </a:lnRef>
          <a:fillRef idx="0">
            <a:scrgbClr r="0" g="0" b="0"/>
          </a:fillRef>
          <a:effectRef idx="0">
            <a:scrgbClr r="0" g="0" b="0"/>
          </a:effectRef>
          <a:fontRef idx="minor"/>
        </p:style>
      </p:sp>
      <p:sp>
        <p:nvSpPr>
          <p:cNvPr id="497" name="CustomShape 2"/>
          <p:cNvSpPr/>
          <p:nvPr/>
        </p:nvSpPr>
        <p:spPr>
          <a:xfrm>
            <a:off x="646560" y="2309760"/>
            <a:ext cx="7850160" cy="657360"/>
          </a:xfrm>
          <a:prstGeom prst="rect">
            <a:avLst/>
          </a:prstGeom>
          <a:noFill/>
          <a:ln>
            <a:noFill/>
          </a:ln>
        </p:spPr>
        <p:style>
          <a:lnRef idx="0">
            <a:scrgbClr r="0" g="0" b="0"/>
          </a:lnRef>
          <a:fillRef idx="0">
            <a:scrgbClr r="0" g="0" b="0"/>
          </a:fillRef>
          <a:effectRef idx="0">
            <a:scrgbClr r="0" g="0" b="0"/>
          </a:effectRef>
          <a:fontRef idx="minor"/>
        </p:style>
        <p:txBody>
          <a:bodyPr lIns="34200" tIns="17280" rIns="34200" bIns="17280">
            <a:noAutofit/>
          </a:bodyPr>
          <a:lstStyle/>
          <a:p>
            <a:pPr algn="ctr">
              <a:lnSpc>
                <a:spcPct val="100000"/>
              </a:lnSpc>
            </a:pPr>
            <a:r>
              <a:rPr lang="en-US" sz="4000" b="1" strike="noStrike" spc="-1">
                <a:solidFill>
                  <a:srgbClr val="FFFFFF"/>
                </a:solidFill>
                <a:latin typeface="Source Sans Pro"/>
                <a:ea typeface="Source Sans Pro"/>
              </a:rPr>
              <a:t>Thank You!</a:t>
            </a:r>
            <a:endParaRPr lang="en-US" sz="40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CustomShape 1"/>
          <p:cNvSpPr/>
          <p:nvPr/>
        </p:nvSpPr>
        <p:spPr>
          <a:xfrm>
            <a:off x="5377320" y="14040"/>
            <a:ext cx="3765960" cy="4729680"/>
          </a:xfrm>
          <a:prstGeom prst="rect">
            <a:avLst/>
          </a:prstGeom>
          <a:solidFill>
            <a:srgbClr val="0098DA"/>
          </a:solidFill>
          <a:ln>
            <a:noFill/>
          </a:ln>
        </p:spPr>
        <p:style>
          <a:lnRef idx="0">
            <a:scrgbClr r="0" g="0" b="0"/>
          </a:lnRef>
          <a:fillRef idx="0">
            <a:scrgbClr r="0" g="0" b="0"/>
          </a:fillRef>
          <a:effectRef idx="0">
            <a:scrgbClr r="0" g="0" b="0"/>
          </a:effectRef>
          <a:fontRef idx="minor"/>
        </p:style>
        <p:txBody>
          <a:bodyPr lIns="68400" tIns="34200" rIns="68400" bIns="34200" anchor="ctr">
            <a:noAutofit/>
          </a:bodyPr>
          <a:lstStyle/>
          <a:p>
            <a:pPr>
              <a:lnSpc>
                <a:spcPct val="100000"/>
              </a:lnSpc>
            </a:pPr>
            <a:r>
              <a:rPr lang="en-US" sz="1800" b="1" strike="noStrike" spc="-1">
                <a:solidFill>
                  <a:srgbClr val="FFFFFF"/>
                </a:solidFill>
                <a:latin typeface="Source Sans Pro"/>
                <a:ea typeface="Source Sans Pro"/>
              </a:rPr>
              <a:t>        </a:t>
            </a: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gn="ctr">
              <a:lnSpc>
                <a:spcPct val="100000"/>
              </a:lnSpc>
            </a:pPr>
            <a:r>
              <a:rPr lang="en-US" sz="1800" b="1" strike="noStrike" spc="-1">
                <a:solidFill>
                  <a:srgbClr val="FFFFFF"/>
                </a:solidFill>
                <a:latin typeface="Source Sans Pro"/>
                <a:ea typeface="Source Sans Pro"/>
              </a:rPr>
              <a:t>	</a:t>
            </a:r>
            <a:endParaRPr lang="en-US" sz="1800" b="0" strike="noStrike" spc="-1">
              <a:latin typeface="Arial"/>
            </a:endParaRPr>
          </a:p>
          <a:p>
            <a:pPr marL="1028880" indent="-405720">
              <a:lnSpc>
                <a:spcPct val="100000"/>
              </a:lnSpc>
            </a:pPr>
            <a:endParaRPr lang="en-US" sz="1800" b="0" strike="noStrike" spc="-1">
              <a:latin typeface="Arial"/>
            </a:endParaRPr>
          </a:p>
          <a:p>
            <a:pPr marL="1028880" indent="-405720">
              <a:lnSpc>
                <a:spcPct val="100000"/>
              </a:lnSpc>
            </a:pPr>
            <a:endParaRPr lang="en-US" sz="1800" b="0" strike="noStrike" spc="-1">
              <a:latin typeface="Arial"/>
            </a:endParaRPr>
          </a:p>
          <a:p>
            <a:pPr marL="1028880" indent="-405720">
              <a:lnSpc>
                <a:spcPct val="100000"/>
              </a:lnSpc>
            </a:pPr>
            <a:endParaRPr lang="en-US" sz="1800" b="0" strike="noStrike" spc="-1">
              <a:latin typeface="Arial"/>
            </a:endParaRPr>
          </a:p>
          <a:p>
            <a:pPr marL="1028880" indent="-405720">
              <a:lnSpc>
                <a:spcPct val="100000"/>
              </a:lnSpc>
            </a:pPr>
            <a:endParaRPr lang="en-US" sz="1800" b="0" strike="noStrike" spc="-1">
              <a:latin typeface="Arial"/>
            </a:endParaRPr>
          </a:p>
          <a:p>
            <a:pPr marL="1028880" indent="-405720">
              <a:lnSpc>
                <a:spcPct val="100000"/>
              </a:lnSpc>
            </a:pPr>
            <a:endParaRPr lang="en-US" sz="1800" b="0" strike="noStrike" spc="-1">
              <a:latin typeface="Arial"/>
            </a:endParaRPr>
          </a:p>
          <a:p>
            <a:pPr marL="1028880" indent="-405720">
              <a:lnSpc>
                <a:spcPct val="100000"/>
              </a:lnSpc>
            </a:pPr>
            <a:endParaRPr lang="en-US" sz="1800" b="0" strike="noStrike" spc="-1">
              <a:latin typeface="Arial"/>
            </a:endParaRPr>
          </a:p>
        </p:txBody>
      </p:sp>
      <p:sp>
        <p:nvSpPr>
          <p:cNvPr id="499" name="CustomShape 2"/>
          <p:cNvSpPr/>
          <p:nvPr/>
        </p:nvSpPr>
        <p:spPr>
          <a:xfrm>
            <a:off x="2508120" y="2455560"/>
            <a:ext cx="446760" cy="360"/>
          </a:xfrm>
          <a:custGeom>
            <a:avLst/>
            <a:gdLst/>
            <a:ahLst/>
            <a:cxnLst/>
            <a:rect l="l" t="t" r="r" b="b"/>
            <a:pathLst>
              <a:path w="21600" h="21600">
                <a:moveTo>
                  <a:pt x="0" y="0"/>
                </a:moveTo>
                <a:lnTo>
                  <a:pt x="21600" y="21600"/>
                </a:lnTo>
              </a:path>
            </a:pathLst>
          </a:custGeom>
          <a:noFill/>
          <a:ln w="57240">
            <a:solidFill>
              <a:srgbClr val="1E4429"/>
            </a:solidFill>
            <a:miter/>
          </a:ln>
        </p:spPr>
        <p:style>
          <a:lnRef idx="0">
            <a:scrgbClr r="0" g="0" b="0"/>
          </a:lnRef>
          <a:fillRef idx="0">
            <a:scrgbClr r="0" g="0" b="0"/>
          </a:fillRef>
          <a:effectRef idx="0">
            <a:scrgbClr r="0" g="0" b="0"/>
          </a:effectRef>
          <a:fontRef idx="minor"/>
        </p:style>
      </p:sp>
      <p:sp>
        <p:nvSpPr>
          <p:cNvPr id="500" name="CustomShape 3"/>
          <p:cNvSpPr/>
          <p:nvPr/>
        </p:nvSpPr>
        <p:spPr>
          <a:xfrm>
            <a:off x="7200" y="2815560"/>
            <a:ext cx="5448960" cy="909360"/>
          </a:xfrm>
          <a:prstGeom prst="rect">
            <a:avLst/>
          </a:prstGeom>
          <a:noFill/>
          <a:ln w="9360">
            <a:solidFill>
              <a:srgbClr val="92D050"/>
            </a:solidFill>
            <a:round/>
          </a:ln>
        </p:spPr>
        <p:style>
          <a:lnRef idx="0">
            <a:scrgbClr r="0" g="0" b="0"/>
          </a:lnRef>
          <a:fillRef idx="0">
            <a:scrgbClr r="0" g="0" b="0"/>
          </a:fillRef>
          <a:effectRef idx="0">
            <a:scrgbClr r="0" g="0" b="0"/>
          </a:effectRef>
          <a:fontRef idx="minor"/>
        </p:style>
        <p:txBody>
          <a:bodyPr lIns="68400" tIns="34200" rIns="68400" bIns="34200" anchor="ctr">
            <a:noAutofit/>
          </a:bodyPr>
          <a:lstStyle/>
          <a:p>
            <a:pPr algn="ctr">
              <a:lnSpc>
                <a:spcPct val="100000"/>
              </a:lnSpc>
            </a:pPr>
            <a:r>
              <a:rPr lang="en-US" sz="3300" b="1" strike="noStrike" spc="-1" dirty="0">
                <a:solidFill>
                  <a:srgbClr val="62A39F"/>
                </a:solidFill>
                <a:latin typeface="Source Sans Pro"/>
                <a:ea typeface="Source Sans Pro"/>
              </a:rPr>
              <a:t>citizensclimatelobby.org</a:t>
            </a:r>
            <a:endParaRPr lang="en-US" sz="3300" b="0" strike="noStrike" spc="-1" dirty="0">
              <a:latin typeface="Arial"/>
            </a:endParaRPr>
          </a:p>
        </p:txBody>
      </p:sp>
      <p:sp>
        <p:nvSpPr>
          <p:cNvPr id="501" name="CustomShape 4"/>
          <p:cNvSpPr/>
          <p:nvPr/>
        </p:nvSpPr>
        <p:spPr>
          <a:xfrm>
            <a:off x="93600" y="1417680"/>
            <a:ext cx="5276160" cy="576720"/>
          </a:xfrm>
          <a:prstGeom prst="rect">
            <a:avLst/>
          </a:prstGeom>
          <a:noFill/>
          <a:ln>
            <a:noFill/>
          </a:ln>
        </p:spPr>
        <p:style>
          <a:lnRef idx="0">
            <a:scrgbClr r="0" g="0" b="0"/>
          </a:lnRef>
          <a:fillRef idx="0">
            <a:scrgbClr r="0" g="0" b="0"/>
          </a:fillRef>
          <a:effectRef idx="0">
            <a:scrgbClr r="0" g="0" b="0"/>
          </a:effectRef>
          <a:fontRef idx="minor"/>
        </p:style>
        <p:txBody>
          <a:bodyPr lIns="68400" tIns="34200" rIns="68400" bIns="34200">
            <a:noAutofit/>
          </a:bodyPr>
          <a:lstStyle/>
          <a:p>
            <a:pPr algn="ctr">
              <a:lnSpc>
                <a:spcPct val="100000"/>
              </a:lnSpc>
            </a:pPr>
            <a:r>
              <a:rPr lang="en-US" sz="2100" b="1" strike="noStrike" spc="-1">
                <a:solidFill>
                  <a:srgbClr val="0070C0"/>
                </a:solidFill>
                <a:latin typeface="Source Sans Pro"/>
                <a:ea typeface="Source Sans Pro"/>
              </a:rPr>
              <a:t>cliff.strawitch@citizensclimatelobby.org</a:t>
            </a:r>
            <a:endParaRPr lang="en-US" sz="2100" b="0" strike="noStrike" spc="-1">
              <a:latin typeface="Arial"/>
            </a:endParaRPr>
          </a:p>
        </p:txBody>
      </p:sp>
      <p:sp>
        <p:nvSpPr>
          <p:cNvPr id="502" name="CustomShape 5"/>
          <p:cNvSpPr/>
          <p:nvPr/>
        </p:nvSpPr>
        <p:spPr>
          <a:xfrm>
            <a:off x="504360" y="528480"/>
            <a:ext cx="4593960" cy="501480"/>
          </a:xfrm>
          <a:prstGeom prst="rect">
            <a:avLst/>
          </a:prstGeom>
          <a:noFill/>
          <a:ln w="9360">
            <a:solidFill>
              <a:srgbClr val="00B0F0"/>
            </a:solidFill>
            <a:round/>
          </a:ln>
        </p:spPr>
        <p:style>
          <a:lnRef idx="0">
            <a:scrgbClr r="0" g="0" b="0"/>
          </a:lnRef>
          <a:fillRef idx="0">
            <a:scrgbClr r="0" g="0" b="0"/>
          </a:fillRef>
          <a:effectRef idx="0">
            <a:scrgbClr r="0" g="0" b="0"/>
          </a:effectRef>
          <a:fontRef idx="minor"/>
        </p:style>
        <p:txBody>
          <a:bodyPr lIns="68400" tIns="34200" rIns="68400" bIns="34200" anchor="ctr">
            <a:noAutofit/>
          </a:bodyPr>
          <a:lstStyle/>
          <a:p>
            <a:pPr algn="ctr">
              <a:lnSpc>
                <a:spcPct val="100000"/>
              </a:lnSpc>
            </a:pPr>
            <a:r>
              <a:rPr lang="en-US" sz="3300" b="1" strike="noStrike" spc="-1">
                <a:solidFill>
                  <a:srgbClr val="00B0F0"/>
                </a:solidFill>
                <a:latin typeface="Source Sans Pro"/>
                <a:ea typeface="Source Sans Pro"/>
              </a:rPr>
              <a:t>CONTACT US</a:t>
            </a:r>
            <a:endParaRPr lang="en-US" sz="3300" b="0" strike="noStrike" spc="-1">
              <a:latin typeface="Arial"/>
            </a:endParaRPr>
          </a:p>
        </p:txBody>
      </p:sp>
      <p:pic>
        <p:nvPicPr>
          <p:cNvPr id="503" name="Shape 667"/>
          <p:cNvPicPr/>
          <p:nvPr/>
        </p:nvPicPr>
        <p:blipFill>
          <a:blip r:embed="rId3"/>
          <a:stretch/>
        </p:blipFill>
        <p:spPr>
          <a:xfrm>
            <a:off x="100800" y="3799440"/>
            <a:ext cx="5189040" cy="74592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CustomShape 1"/>
          <p:cNvSpPr/>
          <p:nvPr/>
        </p:nvSpPr>
        <p:spPr>
          <a:xfrm>
            <a:off x="685800" y="0"/>
            <a:ext cx="7886160" cy="993600"/>
          </a:xfrm>
          <a:prstGeom prst="rect">
            <a:avLst/>
          </a:prstGeom>
          <a:noFill/>
          <a:ln>
            <a:noFill/>
          </a:ln>
        </p:spPr>
        <p:style>
          <a:lnRef idx="0">
            <a:scrgbClr r="0" g="0" b="0"/>
          </a:lnRef>
          <a:fillRef idx="0">
            <a:scrgbClr r="0" g="0" b="0"/>
          </a:fillRef>
          <a:effectRef idx="0">
            <a:scrgbClr r="0" g="0" b="0"/>
          </a:effectRef>
          <a:fontRef idx="minor"/>
        </p:style>
        <p:txBody>
          <a:bodyPr lIns="68400" tIns="34200" rIns="68400" bIns="34200" anchor="ctr">
            <a:noAutofit/>
          </a:bodyPr>
          <a:lstStyle/>
          <a:p>
            <a:pPr algn="ctr">
              <a:lnSpc>
                <a:spcPct val="90000"/>
              </a:lnSpc>
            </a:pPr>
            <a:br>
              <a:rPr dirty="0"/>
            </a:br>
            <a:r>
              <a:rPr lang="en-US" sz="2800" b="1" dirty="0"/>
              <a:t>CCL:</a:t>
            </a:r>
            <a:r>
              <a:rPr lang="en-US" dirty="0"/>
              <a:t> </a:t>
            </a:r>
            <a:r>
              <a:rPr lang="en-US" sz="2800" b="1" strike="noStrike" spc="-1" dirty="0">
                <a:solidFill>
                  <a:srgbClr val="000000"/>
                </a:solidFill>
                <a:latin typeface="Arial"/>
                <a:ea typeface="Arial"/>
              </a:rPr>
              <a:t>BECOMING AN ENGAGED CITIZEN</a:t>
            </a:r>
            <a:br>
              <a:rPr dirty="0"/>
            </a:br>
            <a:endParaRPr lang="en-US" sz="2800" b="0" strike="noStrike" spc="-1" dirty="0">
              <a:latin typeface="Arial"/>
            </a:endParaRPr>
          </a:p>
        </p:txBody>
      </p:sp>
      <p:sp>
        <p:nvSpPr>
          <p:cNvPr id="403" name="CustomShape 2"/>
          <p:cNvSpPr/>
          <p:nvPr/>
        </p:nvSpPr>
        <p:spPr>
          <a:xfrm>
            <a:off x="685800" y="819000"/>
            <a:ext cx="7870320" cy="2208960"/>
          </a:xfrm>
          <a:prstGeom prst="rect">
            <a:avLst/>
          </a:prstGeom>
          <a:noFill/>
          <a:ln>
            <a:noFill/>
          </a:ln>
        </p:spPr>
        <p:style>
          <a:lnRef idx="0">
            <a:scrgbClr r="0" g="0" b="0"/>
          </a:lnRef>
          <a:fillRef idx="0">
            <a:scrgbClr r="0" g="0" b="0"/>
          </a:fillRef>
          <a:effectRef idx="0">
            <a:scrgbClr r="0" g="0" b="0"/>
          </a:effectRef>
          <a:fontRef idx="minor"/>
        </p:style>
        <p:txBody>
          <a:bodyPr lIns="68400" tIns="34200" rIns="68400" bIns="34200">
            <a:noAutofit/>
          </a:bodyPr>
          <a:lstStyle/>
          <a:p>
            <a:pPr marL="343080" indent="-342360">
              <a:lnSpc>
                <a:spcPct val="100000"/>
              </a:lnSpc>
              <a:buClr>
                <a:srgbClr val="000000"/>
              </a:buClr>
              <a:buFont typeface="Arial"/>
              <a:buChar char="•"/>
            </a:pPr>
            <a:r>
              <a:rPr lang="en-US" sz="1800" b="1" strike="noStrike" spc="-1" dirty="0">
                <a:solidFill>
                  <a:srgbClr val="000000"/>
                </a:solidFill>
                <a:latin typeface="Calibri"/>
                <a:ea typeface="Calibri"/>
              </a:rPr>
              <a:t>CCL founded by Marshall Saunders 11 years ago: Marshall was an award winning Rotarian.</a:t>
            </a:r>
            <a:endParaRPr lang="en-US" sz="1800" b="0" strike="noStrike" spc="-1" dirty="0">
              <a:latin typeface="Arial"/>
            </a:endParaRPr>
          </a:p>
          <a:p>
            <a:pPr marL="343080" indent="-342360">
              <a:lnSpc>
                <a:spcPct val="100000"/>
              </a:lnSpc>
              <a:buClr>
                <a:srgbClr val="000000"/>
              </a:buClr>
              <a:buFont typeface="Arial"/>
              <a:buChar char="•"/>
            </a:pPr>
            <a:r>
              <a:rPr lang="en-US" sz="1800" b="1" strike="noStrike" spc="-1" dirty="0">
                <a:solidFill>
                  <a:srgbClr val="000000"/>
                </a:solidFill>
                <a:latin typeface="Calibri"/>
                <a:ea typeface="Calibri"/>
              </a:rPr>
              <a:t>CCL is:</a:t>
            </a:r>
            <a:endParaRPr lang="en-US" sz="1800" b="0" strike="noStrike" spc="-1" dirty="0">
              <a:latin typeface="Arial"/>
            </a:endParaRPr>
          </a:p>
          <a:p>
            <a:pPr marL="343080" lvl="2" indent="-342360">
              <a:lnSpc>
                <a:spcPct val="100000"/>
              </a:lnSpc>
              <a:buClr>
                <a:srgbClr val="000000"/>
              </a:buClr>
              <a:buFont typeface="Arial"/>
              <a:buChar char="•"/>
            </a:pPr>
            <a:r>
              <a:rPr lang="en-US" sz="1800" b="1" strike="noStrike" spc="-1" dirty="0">
                <a:solidFill>
                  <a:srgbClr val="000000"/>
                </a:solidFill>
                <a:latin typeface="Calibri"/>
                <a:ea typeface="Calibri"/>
              </a:rPr>
              <a:t>   Non-Partisan with over 180,000 members</a:t>
            </a:r>
            <a:endParaRPr lang="en-US" sz="1800" b="0" strike="noStrike" spc="-1" dirty="0">
              <a:latin typeface="Arial"/>
            </a:endParaRPr>
          </a:p>
          <a:p>
            <a:pPr marL="343080" indent="-342360">
              <a:lnSpc>
                <a:spcPct val="100000"/>
              </a:lnSpc>
              <a:buClr>
                <a:srgbClr val="000000"/>
              </a:buClr>
              <a:buFont typeface="Arial"/>
              <a:buChar char="•"/>
            </a:pPr>
            <a:r>
              <a:rPr lang="en-US" sz="1800" b="1" strike="noStrike" spc="-1" dirty="0">
                <a:solidFill>
                  <a:srgbClr val="000000"/>
                </a:solidFill>
                <a:latin typeface="Calibri"/>
                <a:ea typeface="Arial"/>
              </a:rPr>
              <a:t>   Member representation in all 435 congressional districts</a:t>
            </a:r>
            <a:endParaRPr lang="en-US" sz="1800" b="0" strike="noStrike" spc="-1" dirty="0">
              <a:latin typeface="Arial"/>
            </a:endParaRPr>
          </a:p>
          <a:p>
            <a:pPr marL="343080" indent="-342360">
              <a:lnSpc>
                <a:spcPct val="100000"/>
              </a:lnSpc>
              <a:buClr>
                <a:srgbClr val="000000"/>
              </a:buClr>
              <a:buFont typeface="Arial"/>
              <a:buChar char="•"/>
            </a:pPr>
            <a:r>
              <a:rPr lang="en-US" sz="1800" b="1" strike="noStrike" spc="-1" dirty="0">
                <a:solidFill>
                  <a:srgbClr val="000000"/>
                </a:solidFill>
                <a:latin typeface="Calibri"/>
                <a:ea typeface="Calibri"/>
              </a:rPr>
              <a:t>   Empowered and trained to lobby and outreach</a:t>
            </a:r>
            <a:endParaRPr lang="en-US" sz="1800" b="0" strike="noStrike" spc="-1" dirty="0">
              <a:latin typeface="Arial"/>
            </a:endParaRPr>
          </a:p>
          <a:p>
            <a:pPr marL="343080" indent="-342360">
              <a:lnSpc>
                <a:spcPct val="100000"/>
              </a:lnSpc>
              <a:buClr>
                <a:srgbClr val="FF0000"/>
              </a:buClr>
              <a:buFont typeface="Arial"/>
              <a:buChar char="•"/>
            </a:pPr>
            <a:r>
              <a:rPr lang="en-US" sz="1800" b="1" strike="noStrike" spc="-1" dirty="0">
                <a:solidFill>
                  <a:srgbClr val="FF0000"/>
                </a:solidFill>
                <a:latin typeface="Calibri"/>
                <a:ea typeface="Calibri"/>
              </a:rPr>
              <a:t>   SINGLE FOCUSED ADVOCACY –&gt; Energy Innovation and Carbon Dividend Act</a:t>
            </a:r>
            <a:endParaRPr lang="en-US" sz="1800" b="0" strike="noStrike" spc="-1" dirty="0">
              <a:latin typeface="Arial"/>
            </a:endParaRPr>
          </a:p>
          <a:p>
            <a:pPr>
              <a:lnSpc>
                <a:spcPct val="100000"/>
              </a:lnSpc>
            </a:pPr>
            <a:endParaRPr lang="en-US" sz="1800" b="0" strike="noStrike" spc="-1" dirty="0">
              <a:latin typeface="Arial"/>
            </a:endParaRPr>
          </a:p>
          <a:p>
            <a:pPr>
              <a:lnSpc>
                <a:spcPct val="100000"/>
              </a:lnSpc>
            </a:pPr>
            <a:endParaRPr lang="en-US" sz="1800" b="0" strike="noStrike" spc="-1" dirty="0">
              <a:latin typeface="Arial"/>
            </a:endParaRPr>
          </a:p>
          <a:p>
            <a:pPr>
              <a:lnSpc>
                <a:spcPct val="100000"/>
              </a:lnSpc>
            </a:pPr>
            <a:endParaRPr lang="en-US" sz="1800" b="0" strike="noStrike" spc="-1" dirty="0">
              <a:latin typeface="Arial"/>
            </a:endParaRPr>
          </a:p>
        </p:txBody>
      </p:sp>
      <p:pic>
        <p:nvPicPr>
          <p:cNvPr id="404" name="Google Shape;250;p37"/>
          <p:cNvPicPr/>
          <p:nvPr/>
        </p:nvPicPr>
        <p:blipFill>
          <a:blip r:embed="rId3"/>
          <a:stretch/>
        </p:blipFill>
        <p:spPr>
          <a:xfrm>
            <a:off x="1676520" y="2800440"/>
            <a:ext cx="5866560" cy="196056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 name="Google Shape;193;p28"/>
          <p:cNvPicPr/>
          <p:nvPr/>
        </p:nvPicPr>
        <p:blipFill>
          <a:blip r:embed="rId3"/>
          <a:stretch/>
        </p:blipFill>
        <p:spPr>
          <a:xfrm>
            <a:off x="5400000" y="133200"/>
            <a:ext cx="3304440" cy="4095000"/>
          </a:xfrm>
          <a:prstGeom prst="rect">
            <a:avLst/>
          </a:prstGeom>
          <a:ln>
            <a:noFill/>
          </a:ln>
        </p:spPr>
      </p:pic>
      <p:sp>
        <p:nvSpPr>
          <p:cNvPr id="406" name="CustomShape 1"/>
          <p:cNvSpPr/>
          <p:nvPr/>
        </p:nvSpPr>
        <p:spPr>
          <a:xfrm>
            <a:off x="612720" y="303840"/>
            <a:ext cx="4552920" cy="426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80000"/>
              </a:lnSpc>
            </a:pPr>
            <a:r>
              <a:rPr lang="en-US" sz="2400" b="1" strike="noStrike" spc="-1">
                <a:solidFill>
                  <a:srgbClr val="000000"/>
                </a:solidFill>
                <a:latin typeface="Arial"/>
                <a:ea typeface="Arial"/>
              </a:rPr>
              <a:t>Rotary Past Int’l. President </a:t>
            </a:r>
            <a:endParaRPr lang="en-US" sz="2400" b="0" strike="noStrike" spc="-1">
              <a:latin typeface="Arial"/>
            </a:endParaRPr>
          </a:p>
          <a:p>
            <a:pPr>
              <a:lnSpc>
                <a:spcPct val="80000"/>
              </a:lnSpc>
            </a:pPr>
            <a:r>
              <a:rPr lang="en-US" sz="2400" b="0" strike="noStrike" spc="-1">
                <a:solidFill>
                  <a:srgbClr val="000000"/>
                </a:solidFill>
                <a:latin typeface="Arial"/>
                <a:ea typeface="Arial"/>
              </a:rPr>
              <a:t>          </a:t>
            </a:r>
            <a:r>
              <a:rPr lang="en-US" sz="2400" b="1" strike="noStrike" spc="-1">
                <a:solidFill>
                  <a:srgbClr val="000000"/>
                </a:solidFill>
                <a:latin typeface="Arial"/>
                <a:ea typeface="Arial"/>
              </a:rPr>
              <a:t>Ian Riseley ‘17-18</a:t>
            </a:r>
            <a:endParaRPr lang="en-US" sz="2400" b="0" strike="noStrike" spc="-1">
              <a:latin typeface="Arial"/>
            </a:endParaRPr>
          </a:p>
          <a:p>
            <a:pPr>
              <a:lnSpc>
                <a:spcPct val="80000"/>
              </a:lnSpc>
            </a:pPr>
            <a:endParaRPr lang="en-US" sz="2400" b="0" strike="noStrike" spc="-1">
              <a:latin typeface="Arial"/>
            </a:endParaRPr>
          </a:p>
          <a:p>
            <a:pPr marL="343080" indent="-342360">
              <a:lnSpc>
                <a:spcPct val="80000"/>
              </a:lnSpc>
              <a:buClr>
                <a:srgbClr val="000000"/>
              </a:buClr>
              <a:buFont typeface="Arial"/>
              <a:buChar char="•"/>
            </a:pPr>
            <a:r>
              <a:rPr lang="en-US" sz="2400" b="0" strike="noStrike" spc="-1">
                <a:solidFill>
                  <a:srgbClr val="000000"/>
                </a:solidFill>
                <a:latin typeface="Arial"/>
                <a:ea typeface="Arial"/>
              </a:rPr>
              <a:t>“Environmental degradation and </a:t>
            </a:r>
            <a:r>
              <a:rPr lang="en-US" sz="2400" b="0" strike="noStrike" spc="-1">
                <a:solidFill>
                  <a:srgbClr val="FF0000"/>
                </a:solidFill>
                <a:latin typeface="Arial"/>
                <a:ea typeface="Arial"/>
              </a:rPr>
              <a:t>climate change threaten us all. </a:t>
            </a:r>
            <a:r>
              <a:rPr lang="en-US" sz="2400" b="0" strike="noStrike" spc="-1">
                <a:solidFill>
                  <a:srgbClr val="000000"/>
                </a:solidFill>
                <a:latin typeface="Arial"/>
                <a:ea typeface="Arial"/>
              </a:rPr>
              <a:t>They are having a disproportionate impact on those who are most vulnerable, those to whom Rotary has the greatest responsibility.”</a:t>
            </a:r>
            <a:endParaRPr lang="en-US" sz="2400" b="0" strike="noStrike" spc="-1">
              <a:latin typeface="Arial"/>
            </a:endParaRPr>
          </a:p>
          <a:p>
            <a:pPr marL="343080" indent="-342360">
              <a:lnSpc>
                <a:spcPct val="80000"/>
              </a:lnSpc>
              <a:buClr>
                <a:srgbClr val="000000"/>
              </a:buClr>
              <a:buFont typeface="Arial"/>
              <a:buChar char="•"/>
            </a:pPr>
            <a:r>
              <a:rPr lang="en-US" sz="2400" b="0" strike="noStrike" spc="-1">
                <a:solidFill>
                  <a:srgbClr val="000000"/>
                </a:solidFill>
                <a:latin typeface="Arial"/>
                <a:ea typeface="Arial"/>
              </a:rPr>
              <a:t>Still emphasized by RI presidents to date.</a:t>
            </a:r>
            <a:endParaRPr lang="en-US" sz="2400" b="0" strike="noStrike" spc="-1">
              <a:latin typeface="Arial"/>
            </a:endParaRPr>
          </a:p>
          <a:p>
            <a:pPr>
              <a:lnSpc>
                <a:spcPct val="80000"/>
              </a:lnSpc>
            </a:pPr>
            <a:endParaRPr lang="en-US" sz="2400" b="0" strike="noStrike" spc="-1">
              <a:latin typeface="Arial"/>
            </a:endParaRPr>
          </a:p>
          <a:p>
            <a:pPr>
              <a:lnSpc>
                <a:spcPct val="80000"/>
              </a:lnSpc>
            </a:pPr>
            <a:endParaRPr lang="en-US" sz="24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CustomShape 1"/>
          <p:cNvSpPr/>
          <p:nvPr/>
        </p:nvSpPr>
        <p:spPr>
          <a:xfrm>
            <a:off x="4597200" y="1841400"/>
            <a:ext cx="4089600" cy="2561400"/>
          </a:xfrm>
          <a:prstGeom prst="rect">
            <a:avLst/>
          </a:prstGeom>
          <a:noFill/>
          <a:ln>
            <a:noFill/>
          </a:ln>
        </p:spPr>
        <p:style>
          <a:lnRef idx="0">
            <a:scrgbClr r="0" g="0" b="0"/>
          </a:lnRef>
          <a:fillRef idx="0">
            <a:scrgbClr r="0" g="0" b="0"/>
          </a:fillRef>
          <a:effectRef idx="0">
            <a:scrgbClr r="0" g="0" b="0"/>
          </a:effectRef>
          <a:fontRef idx="minor"/>
        </p:style>
        <p:txBody>
          <a:bodyPr lIns="68400" tIns="34200" rIns="68400" bIns="34200">
            <a:noAutofit/>
          </a:bodyPr>
          <a:lstStyle/>
          <a:p>
            <a:pPr marL="321480" indent="-320760" algn="just">
              <a:lnSpc>
                <a:spcPct val="120000"/>
              </a:lnSpc>
              <a:buClr>
                <a:srgbClr val="000000"/>
              </a:buClr>
              <a:buFont typeface="Arial"/>
              <a:buChar char="•"/>
            </a:pPr>
            <a:r>
              <a:rPr lang="en-US" sz="1600" b="0" strike="noStrike" spc="-1">
                <a:solidFill>
                  <a:srgbClr val="544741"/>
                </a:solidFill>
                <a:latin typeface="Source Sans Pro"/>
                <a:ea typeface="Calibri"/>
              </a:rPr>
              <a:t>Man-made climate change is real.</a:t>
            </a:r>
            <a:endParaRPr lang="en-US" sz="1600" b="0" strike="noStrike" spc="-1">
              <a:latin typeface="Arial"/>
            </a:endParaRPr>
          </a:p>
          <a:p>
            <a:pPr marL="321480" indent="-320760" algn="just">
              <a:lnSpc>
                <a:spcPct val="120000"/>
              </a:lnSpc>
              <a:buClr>
                <a:srgbClr val="000000"/>
              </a:buClr>
              <a:buFont typeface="Arial"/>
              <a:buChar char="•"/>
            </a:pPr>
            <a:r>
              <a:rPr lang="en-US" sz="1600" b="0" strike="noStrike" spc="-1">
                <a:solidFill>
                  <a:srgbClr val="544741"/>
                </a:solidFill>
                <a:latin typeface="Source Sans Pro"/>
                <a:ea typeface="Calibri"/>
              </a:rPr>
              <a:t>Man-made climate change is unfair to all.</a:t>
            </a:r>
            <a:endParaRPr lang="en-US" sz="1600" b="0" strike="noStrike" spc="-1">
              <a:latin typeface="Arial"/>
            </a:endParaRPr>
          </a:p>
          <a:p>
            <a:pPr marL="321480" indent="-320760" algn="just">
              <a:lnSpc>
                <a:spcPct val="120000"/>
              </a:lnSpc>
              <a:buClr>
                <a:srgbClr val="000000"/>
              </a:buClr>
              <a:buFont typeface="Arial"/>
              <a:buChar char="•"/>
            </a:pPr>
            <a:r>
              <a:rPr lang="en-US" sz="1600" b="0" strike="noStrike" spc="-1">
                <a:solidFill>
                  <a:srgbClr val="544741"/>
                </a:solidFill>
                <a:latin typeface="Source Sans Pro"/>
                <a:ea typeface="Calibri"/>
              </a:rPr>
              <a:t>If we fix it, we will build good will and benefit all human beings.</a:t>
            </a:r>
            <a:endParaRPr lang="en-US" sz="1600" b="0" strike="noStrike" spc="-1">
              <a:latin typeface="Arial"/>
            </a:endParaRPr>
          </a:p>
          <a:p>
            <a:pPr algn="just">
              <a:lnSpc>
                <a:spcPct val="120000"/>
              </a:lnSpc>
            </a:pPr>
            <a:endParaRPr lang="en-US" sz="1600" b="0" strike="noStrike" spc="-1">
              <a:latin typeface="Arial"/>
            </a:endParaRPr>
          </a:p>
        </p:txBody>
      </p:sp>
      <p:pic>
        <p:nvPicPr>
          <p:cNvPr id="408" name="Shape 59"/>
          <p:cNvPicPr/>
          <p:nvPr/>
        </p:nvPicPr>
        <p:blipFill>
          <a:blip r:embed="rId3"/>
          <a:stretch/>
        </p:blipFill>
        <p:spPr>
          <a:xfrm>
            <a:off x="0" y="0"/>
            <a:ext cx="4465440" cy="5142960"/>
          </a:xfrm>
          <a:prstGeom prst="rect">
            <a:avLst/>
          </a:prstGeom>
          <a:ln>
            <a:noFill/>
          </a:ln>
        </p:spPr>
      </p:pic>
      <p:sp>
        <p:nvSpPr>
          <p:cNvPr id="409" name="CustomShape 2"/>
          <p:cNvSpPr/>
          <p:nvPr/>
        </p:nvSpPr>
        <p:spPr>
          <a:xfrm>
            <a:off x="4152240" y="93960"/>
            <a:ext cx="4989960" cy="701280"/>
          </a:xfrm>
          <a:prstGeom prst="rect">
            <a:avLst/>
          </a:prstGeom>
          <a:noFill/>
          <a:ln>
            <a:noFill/>
          </a:ln>
        </p:spPr>
        <p:style>
          <a:lnRef idx="0">
            <a:scrgbClr r="0" g="0" b="0"/>
          </a:lnRef>
          <a:fillRef idx="0">
            <a:scrgbClr r="0" g="0" b="0"/>
          </a:fillRef>
          <a:effectRef idx="0">
            <a:scrgbClr r="0" g="0" b="0"/>
          </a:effectRef>
          <a:fontRef idx="minor"/>
        </p:style>
        <p:txBody>
          <a:bodyPr lIns="68400" tIns="34200" rIns="68400" bIns="34200">
            <a:noAutofit/>
          </a:bodyPr>
          <a:lstStyle/>
          <a:p>
            <a:pPr algn="ctr">
              <a:lnSpc>
                <a:spcPct val="130000"/>
              </a:lnSpc>
            </a:pPr>
            <a:r>
              <a:rPr lang="en-US" sz="3300" b="1" strike="noStrike" spc="-1">
                <a:solidFill>
                  <a:srgbClr val="0081C7"/>
                </a:solidFill>
                <a:latin typeface="Ubuntu"/>
                <a:ea typeface="Calibri"/>
              </a:rPr>
              <a:t>Rotary Club</a:t>
            </a:r>
            <a:endParaRPr lang="en-US" sz="3300" b="0" strike="noStrike" spc="-1">
              <a:latin typeface="Arial"/>
            </a:endParaRPr>
          </a:p>
        </p:txBody>
      </p:sp>
      <p:sp>
        <p:nvSpPr>
          <p:cNvPr id="410" name="CustomShape 3"/>
          <p:cNvSpPr/>
          <p:nvPr/>
        </p:nvSpPr>
        <p:spPr>
          <a:xfrm>
            <a:off x="4416840" y="795960"/>
            <a:ext cx="4370040" cy="313920"/>
          </a:xfrm>
          <a:prstGeom prst="rect">
            <a:avLst/>
          </a:prstGeom>
          <a:noFill/>
          <a:ln>
            <a:noFill/>
          </a:ln>
        </p:spPr>
        <p:style>
          <a:lnRef idx="0">
            <a:scrgbClr r="0" g="0" b="0"/>
          </a:lnRef>
          <a:fillRef idx="0">
            <a:scrgbClr r="0" g="0" b="0"/>
          </a:fillRef>
          <a:effectRef idx="0">
            <a:scrgbClr r="0" g="0" b="0"/>
          </a:effectRef>
          <a:fontRef idx="minor"/>
        </p:style>
        <p:txBody>
          <a:bodyPr lIns="108720" tIns="54360" rIns="108720" bIns="54360">
            <a:noAutofit/>
          </a:bodyPr>
          <a:lstStyle/>
          <a:p>
            <a:pPr algn="ctr">
              <a:lnSpc>
                <a:spcPct val="120000"/>
              </a:lnSpc>
            </a:pPr>
            <a:r>
              <a:rPr lang="en-US" sz="2300" b="0" strike="noStrike" spc="-1">
                <a:solidFill>
                  <a:srgbClr val="5A7931"/>
                </a:solidFill>
                <a:latin typeface="Ubuntu"/>
                <a:ea typeface="Calibri"/>
              </a:rPr>
              <a:t>Four-Way Test Applied to Climate Change</a:t>
            </a:r>
            <a:endParaRPr lang="en-US" sz="2300" b="0" strike="noStrike" spc="-1">
              <a:latin typeface="Arial"/>
            </a:endParaRPr>
          </a:p>
        </p:txBody>
      </p:sp>
    </p:spTree>
  </p:cSld>
  <p:clrMapOvr>
    <a:masterClrMapping/>
  </p:clrMapOvr>
  <p:transition spd="med">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CustomShape 1"/>
          <p:cNvSpPr/>
          <p:nvPr/>
        </p:nvSpPr>
        <p:spPr>
          <a:xfrm>
            <a:off x="149400" y="273600"/>
            <a:ext cx="8969760" cy="5720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nSpc>
                <a:spcPct val="85000"/>
              </a:lnSpc>
            </a:pPr>
            <a:r>
              <a:rPr lang="en-US" sz="3600" b="0" strike="noStrike" spc="-1">
                <a:solidFill>
                  <a:srgbClr val="000000"/>
                </a:solidFill>
                <a:latin typeface="Arial"/>
                <a:ea typeface="Arial"/>
              </a:rPr>
              <a:t>Scientific Consensus on Global Warming</a:t>
            </a:r>
            <a:br/>
            <a:endParaRPr lang="en-US" sz="3600" b="0" strike="noStrike" spc="-1">
              <a:latin typeface="Arial"/>
            </a:endParaRPr>
          </a:p>
        </p:txBody>
      </p:sp>
      <p:sp>
        <p:nvSpPr>
          <p:cNvPr id="412" name="CustomShape 2"/>
          <p:cNvSpPr/>
          <p:nvPr/>
        </p:nvSpPr>
        <p:spPr>
          <a:xfrm>
            <a:off x="152280" y="991800"/>
            <a:ext cx="4614840" cy="341928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nSpc>
                <a:spcPct val="115000"/>
              </a:lnSpc>
            </a:pPr>
            <a:r>
              <a:rPr lang="en-US" sz="2600" b="1" strike="noStrike" spc="-1">
                <a:solidFill>
                  <a:srgbClr val="000000"/>
                </a:solidFill>
                <a:latin typeface="Arial"/>
                <a:ea typeface="Arial"/>
              </a:rPr>
              <a:t>97% of climate scientists</a:t>
            </a:r>
            <a:r>
              <a:rPr lang="en-US" sz="2600" b="0" strike="noStrike" spc="-1">
                <a:solidFill>
                  <a:srgbClr val="000000"/>
                </a:solidFill>
                <a:latin typeface="Arial"/>
                <a:ea typeface="Arial"/>
              </a:rPr>
              <a:t> agree:</a:t>
            </a:r>
            <a:endParaRPr lang="en-US" sz="2600" b="0" strike="noStrike" spc="-1">
              <a:latin typeface="Arial"/>
            </a:endParaRPr>
          </a:p>
          <a:p>
            <a:pPr marL="343080" indent="-323280">
              <a:lnSpc>
                <a:spcPct val="100000"/>
              </a:lnSpc>
              <a:spcBef>
                <a:spcPts val="1576"/>
              </a:spcBef>
              <a:buClr>
                <a:srgbClr val="1CADE4"/>
              </a:buClr>
              <a:buFont typeface="Calibri"/>
              <a:buChar char="●"/>
            </a:pPr>
            <a:r>
              <a:rPr lang="en-US" sz="2600" b="0" strike="noStrike" spc="-1">
                <a:solidFill>
                  <a:srgbClr val="000000"/>
                </a:solidFill>
                <a:latin typeface="Arial"/>
                <a:ea typeface="Arial"/>
              </a:rPr>
              <a:t>Global warming is real</a:t>
            </a:r>
            <a:endParaRPr lang="en-US" sz="2600" b="0" strike="noStrike" spc="-1">
              <a:latin typeface="Arial"/>
            </a:endParaRPr>
          </a:p>
          <a:p>
            <a:pPr marL="343080" indent="-323280">
              <a:lnSpc>
                <a:spcPct val="100000"/>
              </a:lnSpc>
              <a:spcBef>
                <a:spcPts val="1576"/>
              </a:spcBef>
              <a:buClr>
                <a:srgbClr val="1CADE4"/>
              </a:buClr>
              <a:buFont typeface="Calibri"/>
              <a:buChar char="●"/>
            </a:pPr>
            <a:r>
              <a:rPr lang="en-US" sz="2600" b="0" strike="noStrike" spc="-1">
                <a:solidFill>
                  <a:srgbClr val="000000"/>
                </a:solidFill>
                <a:latin typeface="Arial"/>
                <a:ea typeface="Arial"/>
              </a:rPr>
              <a:t>It’s caused by increased greenhouse gases</a:t>
            </a:r>
            <a:endParaRPr lang="en-US" sz="2600" b="0" strike="noStrike" spc="-1">
              <a:latin typeface="Arial"/>
            </a:endParaRPr>
          </a:p>
          <a:p>
            <a:pPr marL="343080" indent="-323280">
              <a:lnSpc>
                <a:spcPct val="100000"/>
              </a:lnSpc>
              <a:spcBef>
                <a:spcPts val="1576"/>
              </a:spcBef>
              <a:buClr>
                <a:srgbClr val="1CADE4"/>
              </a:buClr>
              <a:buFont typeface="Calibri"/>
              <a:buChar char="●"/>
            </a:pPr>
            <a:r>
              <a:rPr lang="en-US" sz="2600" b="0" strike="noStrike" spc="-1">
                <a:solidFill>
                  <a:srgbClr val="000000"/>
                </a:solidFill>
                <a:latin typeface="Arial"/>
                <a:ea typeface="Arial"/>
              </a:rPr>
              <a:t>Human activity is causing almost all the increase.</a:t>
            </a:r>
            <a:endParaRPr lang="en-US" sz="2600" b="0" strike="noStrike" spc="-1">
              <a:latin typeface="Arial"/>
            </a:endParaRPr>
          </a:p>
          <a:p>
            <a:pPr>
              <a:lnSpc>
                <a:spcPct val="115000"/>
              </a:lnSpc>
              <a:spcBef>
                <a:spcPts val="1576"/>
              </a:spcBef>
              <a:spcAft>
                <a:spcPts val="1576"/>
              </a:spcAft>
            </a:pPr>
            <a:endParaRPr lang="en-US" sz="2600" b="0" strike="noStrike" spc="-1">
              <a:latin typeface="Arial"/>
            </a:endParaRPr>
          </a:p>
        </p:txBody>
      </p:sp>
      <p:sp>
        <p:nvSpPr>
          <p:cNvPr id="413" name="CustomShape 3"/>
          <p:cNvSpPr/>
          <p:nvPr/>
        </p:nvSpPr>
        <p:spPr>
          <a:xfrm>
            <a:off x="5217120" y="1352520"/>
            <a:ext cx="2249280" cy="2249280"/>
          </a:xfrm>
          <a:prstGeom prst="rect">
            <a:avLst/>
          </a:prstGeom>
          <a:noFill/>
          <a:ln>
            <a:noFill/>
          </a:ln>
        </p:spPr>
        <p:style>
          <a:lnRef idx="0">
            <a:scrgbClr r="0" g="0" b="0"/>
          </a:lnRef>
          <a:fillRef idx="0">
            <a:scrgbClr r="0" g="0" b="0"/>
          </a:fillRef>
          <a:effectRef idx="0">
            <a:scrgbClr r="0" g="0" b="0"/>
          </a:effectRef>
          <a:fontRef idx="minor"/>
        </p:style>
        <p:txBody>
          <a:bodyPr lIns="68400" tIns="68400" rIns="68400" bIns="68400" anchor="ctr">
            <a:noAutofit/>
          </a:bodyPr>
          <a:lstStyle/>
          <a:p>
            <a:pPr marL="457200">
              <a:lnSpc>
                <a:spcPct val="115000"/>
              </a:lnSpc>
            </a:pPr>
            <a:r>
              <a:rPr lang="en-US" sz="2300" b="1" strike="noStrike" spc="-1">
                <a:solidFill>
                  <a:srgbClr val="FFFFFF"/>
                </a:solidFill>
                <a:latin typeface="Source Sans Pro"/>
                <a:ea typeface="Source Sans Pro"/>
              </a:rPr>
              <a:t>97% are convinced</a:t>
            </a:r>
            <a:endParaRPr lang="en-US" sz="2300" b="0" strike="noStrike" spc="-1">
              <a:latin typeface="Arial"/>
            </a:endParaRPr>
          </a:p>
          <a:p>
            <a:pPr marL="457200">
              <a:lnSpc>
                <a:spcPct val="115000"/>
              </a:lnSpc>
              <a:spcBef>
                <a:spcPts val="1576"/>
              </a:spcBef>
              <a:spcAft>
                <a:spcPts val="1576"/>
              </a:spcAft>
            </a:pPr>
            <a:endParaRPr lang="en-US" sz="2300" b="0" strike="noStrike" spc="-1">
              <a:latin typeface="Arial"/>
            </a:endParaRPr>
          </a:p>
        </p:txBody>
      </p:sp>
      <p:pic>
        <p:nvPicPr>
          <p:cNvPr id="414" name="Picture 1"/>
          <p:cNvPicPr/>
          <p:nvPr/>
        </p:nvPicPr>
        <p:blipFill>
          <a:blip r:embed="rId3"/>
          <a:stretch/>
        </p:blipFill>
        <p:spPr>
          <a:xfrm>
            <a:off x="4343760" y="1352520"/>
            <a:ext cx="4723200" cy="2659320"/>
          </a:xfrm>
          <a:prstGeom prst="rect">
            <a:avLst/>
          </a:prstGeom>
          <a:ln>
            <a:noFill/>
          </a:ln>
        </p:spPr>
      </p:pic>
      <p:sp>
        <p:nvSpPr>
          <p:cNvPr id="415" name="CustomShape 4"/>
          <p:cNvSpPr/>
          <p:nvPr/>
        </p:nvSpPr>
        <p:spPr>
          <a:xfrm>
            <a:off x="5217120" y="3867120"/>
            <a:ext cx="324036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200" b="0" strike="noStrike" spc="-1">
                <a:solidFill>
                  <a:srgbClr val="000000"/>
                </a:solidFill>
                <a:latin typeface="Arial"/>
                <a:ea typeface="Arial"/>
              </a:rPr>
              <a:t>Results of 6 separate studies of scientific consensus </a:t>
            </a:r>
            <a:endParaRPr lang="en-US" sz="12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CustomShape 1"/>
          <p:cNvSpPr/>
          <p:nvPr/>
        </p:nvSpPr>
        <p:spPr>
          <a:xfrm>
            <a:off x="822960" y="0"/>
            <a:ext cx="7543080" cy="51372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b">
            <a:noAutofit/>
          </a:bodyPr>
          <a:lstStyle/>
          <a:p>
            <a:pPr>
              <a:lnSpc>
                <a:spcPct val="85000"/>
              </a:lnSpc>
            </a:pPr>
            <a:r>
              <a:rPr lang="en-US" sz="1800" b="1" strike="noStrike" spc="-1" dirty="0">
                <a:solidFill>
                  <a:srgbClr val="000000"/>
                </a:solidFill>
                <a:latin typeface="Arial"/>
                <a:ea typeface="Arial"/>
              </a:rPr>
              <a:t>Ellicott City Hit By 1,000 Year Floods in July 2016 and May 2018 </a:t>
            </a:r>
            <a:endParaRPr lang="en-US" sz="1800" b="1" strike="noStrike" spc="-1" dirty="0">
              <a:latin typeface="Arial"/>
            </a:endParaRPr>
          </a:p>
        </p:txBody>
      </p:sp>
      <p:sp>
        <p:nvSpPr>
          <p:cNvPr id="417" name="CustomShape 2"/>
          <p:cNvSpPr/>
          <p:nvPr/>
        </p:nvSpPr>
        <p:spPr>
          <a:xfrm>
            <a:off x="533520" y="804600"/>
            <a:ext cx="4095000" cy="351900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marL="457200" indent="-393120">
              <a:lnSpc>
                <a:spcPct val="90000"/>
              </a:lnSpc>
              <a:spcBef>
                <a:spcPts val="901"/>
              </a:spcBef>
              <a:buClr>
                <a:srgbClr val="1CADE4"/>
              </a:buClr>
              <a:buFont typeface="Calibri"/>
              <a:buChar char="●"/>
            </a:pPr>
            <a:r>
              <a:rPr lang="en-US" sz="1400" b="0" strike="noStrike" spc="-1" dirty="0">
                <a:solidFill>
                  <a:srgbClr val="000000"/>
                </a:solidFill>
                <a:latin typeface="Arial"/>
                <a:ea typeface="Arial"/>
              </a:rPr>
              <a:t>A 2017 National Climate Assessment found that heavy rain events are increasing nationally due to climate change, and the greatest increases will occur in the Midwest, upper Great Plains and the Northeast (which includes Maryland)</a:t>
            </a:r>
            <a:endParaRPr lang="en-US" sz="1400" b="0" strike="noStrike" spc="-1" dirty="0">
              <a:latin typeface="Arial"/>
            </a:endParaRPr>
          </a:p>
          <a:p>
            <a:pPr marL="457200" indent="-393120">
              <a:lnSpc>
                <a:spcPct val="90000"/>
              </a:lnSpc>
              <a:spcBef>
                <a:spcPts val="901"/>
              </a:spcBef>
              <a:buClr>
                <a:srgbClr val="1CADE4"/>
              </a:buClr>
              <a:buFont typeface="Calibri"/>
              <a:buChar char="●"/>
            </a:pPr>
            <a:r>
              <a:rPr lang="en-US" sz="1400" b="0" strike="noStrike" spc="-1" dirty="0">
                <a:solidFill>
                  <a:srgbClr val="000000"/>
                </a:solidFill>
                <a:latin typeface="Arial"/>
                <a:ea typeface="Arial"/>
              </a:rPr>
              <a:t>On the day of the 2018 flood, the National Weather Service received a gauge report of </a:t>
            </a:r>
            <a:r>
              <a:rPr lang="en-US" sz="1400" spc="-1" dirty="0">
                <a:solidFill>
                  <a:srgbClr val="000000"/>
                </a:solidFill>
                <a:latin typeface="Arial"/>
                <a:ea typeface="Arial"/>
              </a:rPr>
              <a:t>9.7</a:t>
            </a:r>
            <a:r>
              <a:rPr lang="en-US" sz="1400" b="0" strike="noStrike" spc="-1" dirty="0">
                <a:solidFill>
                  <a:srgbClr val="000000"/>
                </a:solidFill>
                <a:latin typeface="Arial"/>
                <a:ea typeface="Arial"/>
              </a:rPr>
              <a:t> inches in Ellicott City in 2 hours.</a:t>
            </a:r>
            <a:endParaRPr lang="en-US" sz="1400" b="0" strike="noStrike" spc="-1" dirty="0">
              <a:latin typeface="Arial"/>
            </a:endParaRPr>
          </a:p>
          <a:p>
            <a:pPr marL="457200" indent="-393120">
              <a:lnSpc>
                <a:spcPct val="90000"/>
              </a:lnSpc>
              <a:spcBef>
                <a:spcPts val="901"/>
              </a:spcBef>
              <a:buClr>
                <a:srgbClr val="1CADE4"/>
              </a:buClr>
              <a:buFont typeface="Calibri"/>
              <a:buChar char="●"/>
            </a:pPr>
            <a:r>
              <a:rPr lang="en-US" sz="1400" b="0" strike="noStrike" spc="-1" dirty="0">
                <a:solidFill>
                  <a:srgbClr val="000000"/>
                </a:solidFill>
                <a:latin typeface="Arial"/>
                <a:ea typeface="Arial"/>
              </a:rPr>
              <a:t>Many other factors contributed to the flood:</a:t>
            </a:r>
            <a:endParaRPr lang="en-US" sz="1400" b="0" strike="noStrike" spc="-1" dirty="0">
              <a:latin typeface="Arial"/>
            </a:endParaRPr>
          </a:p>
          <a:p>
            <a:pPr marL="914400" lvl="1" indent="-367560">
              <a:lnSpc>
                <a:spcPct val="90000"/>
              </a:lnSpc>
              <a:spcBef>
                <a:spcPts val="201"/>
              </a:spcBef>
              <a:buClr>
                <a:srgbClr val="1CADE4"/>
              </a:buClr>
              <a:buFont typeface="Calibri"/>
              <a:buChar char="○"/>
            </a:pPr>
            <a:r>
              <a:rPr lang="en-US" sz="1000" b="0" strike="noStrike" spc="-1" dirty="0">
                <a:solidFill>
                  <a:srgbClr val="000000"/>
                </a:solidFill>
                <a:latin typeface="Arial"/>
                <a:ea typeface="Arial"/>
              </a:rPr>
              <a:t>Replacement of uphill permeable surfaces with impermeable surfaces.</a:t>
            </a:r>
            <a:endParaRPr lang="en-US" sz="1000" b="0" strike="noStrike" spc="-1" dirty="0">
              <a:latin typeface="Arial"/>
            </a:endParaRPr>
          </a:p>
          <a:p>
            <a:pPr marL="914400" lvl="1" indent="-367560">
              <a:lnSpc>
                <a:spcPct val="90000"/>
              </a:lnSpc>
              <a:spcBef>
                <a:spcPts val="201"/>
              </a:spcBef>
              <a:buClr>
                <a:srgbClr val="1CADE4"/>
              </a:buClr>
              <a:buFont typeface="Calibri"/>
              <a:buChar char="○"/>
            </a:pPr>
            <a:r>
              <a:rPr lang="en-US" sz="1000" b="0" strike="noStrike" spc="-1" dirty="0">
                <a:solidFill>
                  <a:srgbClr val="000000"/>
                </a:solidFill>
                <a:latin typeface="Arial"/>
                <a:ea typeface="Arial"/>
              </a:rPr>
              <a:t>Ellicott City sits at the bottom of a topographic funnel.</a:t>
            </a:r>
            <a:endParaRPr lang="en-US" sz="1000" b="0" strike="noStrike" spc="-1" dirty="0">
              <a:latin typeface="Arial"/>
            </a:endParaRPr>
          </a:p>
          <a:p>
            <a:pPr marL="914400" lvl="1" indent="-367560">
              <a:lnSpc>
                <a:spcPct val="90000"/>
              </a:lnSpc>
              <a:spcBef>
                <a:spcPts val="201"/>
              </a:spcBef>
              <a:buClr>
                <a:srgbClr val="1CADE4"/>
              </a:buClr>
              <a:buFont typeface="Calibri"/>
              <a:buChar char="○"/>
            </a:pPr>
            <a:r>
              <a:rPr lang="en-US" sz="1000" b="0" strike="noStrike" spc="-1" dirty="0">
                <a:solidFill>
                  <a:srgbClr val="000000"/>
                </a:solidFill>
                <a:latin typeface="Arial"/>
                <a:ea typeface="Arial"/>
              </a:rPr>
              <a:t>Inadequate storm water management to keep up with development.</a:t>
            </a:r>
            <a:endParaRPr lang="en-US" sz="1000" b="0" strike="noStrike" spc="-1" dirty="0">
              <a:latin typeface="Arial"/>
            </a:endParaRPr>
          </a:p>
          <a:p>
            <a:pPr>
              <a:lnSpc>
                <a:spcPct val="100000"/>
              </a:lnSpc>
            </a:pPr>
            <a:endParaRPr lang="en-US" sz="1000" b="0" strike="noStrike" spc="-1" dirty="0">
              <a:latin typeface="Arial"/>
            </a:endParaRPr>
          </a:p>
        </p:txBody>
      </p:sp>
      <p:pic>
        <p:nvPicPr>
          <p:cNvPr id="418" name="Picture 3"/>
          <p:cNvPicPr/>
          <p:nvPr/>
        </p:nvPicPr>
        <p:blipFill>
          <a:blip r:embed="rId3"/>
          <a:stretch/>
        </p:blipFill>
        <p:spPr>
          <a:xfrm>
            <a:off x="5159880" y="514440"/>
            <a:ext cx="3733200" cy="2099520"/>
          </a:xfrm>
          <a:prstGeom prst="rect">
            <a:avLst/>
          </a:prstGeom>
          <a:ln>
            <a:noFill/>
          </a:ln>
        </p:spPr>
      </p:pic>
      <p:pic>
        <p:nvPicPr>
          <p:cNvPr id="419" name="Picture 4"/>
          <p:cNvPicPr/>
          <p:nvPr/>
        </p:nvPicPr>
        <p:blipFill>
          <a:blip r:embed="rId4"/>
          <a:stretch/>
        </p:blipFill>
        <p:spPr>
          <a:xfrm>
            <a:off x="5159880" y="2647800"/>
            <a:ext cx="3733200" cy="201384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 name="Picture 1"/>
          <p:cNvPicPr/>
          <p:nvPr/>
        </p:nvPicPr>
        <p:blipFill>
          <a:blip r:embed="rId3"/>
          <a:stretch/>
        </p:blipFill>
        <p:spPr>
          <a:xfrm>
            <a:off x="0" y="0"/>
            <a:ext cx="9143280" cy="5142960"/>
          </a:xfrm>
          <a:prstGeom prst="rect">
            <a:avLst/>
          </a:prstGeom>
          <a:ln>
            <a:noFill/>
          </a:ln>
        </p:spPr>
      </p:pic>
      <p:sp>
        <p:nvSpPr>
          <p:cNvPr id="421" name="CustomShape 1"/>
          <p:cNvSpPr/>
          <p:nvPr/>
        </p:nvSpPr>
        <p:spPr>
          <a:xfrm>
            <a:off x="6629400" y="1352520"/>
            <a:ext cx="2418480" cy="3016800"/>
          </a:xfrm>
          <a:prstGeom prst="rect">
            <a:avLst/>
          </a:prstGeom>
          <a:noFill/>
          <a:ln>
            <a:solidFill>
              <a:schemeClr val="bg1"/>
            </a:solid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600" b="0" strike="noStrike" spc="-1" dirty="0">
                <a:solidFill>
                  <a:srgbClr val="FFFFFF"/>
                </a:solidFill>
                <a:latin typeface="Arial"/>
                <a:ea typeface="Arial"/>
              </a:rPr>
              <a:t>- Around 39,000 people live in areas of Maryland below 4 feet elevation above sea level.</a:t>
            </a:r>
            <a:endParaRPr lang="en-US" sz="1600" b="0" strike="noStrike" spc="-1" dirty="0">
              <a:latin typeface="Arial"/>
            </a:endParaRPr>
          </a:p>
          <a:p>
            <a:pPr marL="285750" indent="-285750">
              <a:lnSpc>
                <a:spcPct val="100000"/>
              </a:lnSpc>
              <a:buFontTx/>
              <a:buChar char="-"/>
            </a:pPr>
            <a:r>
              <a:rPr lang="en-US" sz="1600" b="0" strike="noStrike" spc="-1" dirty="0">
                <a:solidFill>
                  <a:srgbClr val="FFFFFF"/>
                </a:solidFill>
                <a:latin typeface="Arial"/>
                <a:ea typeface="Arial"/>
              </a:rPr>
              <a:t>For these areas there is a </a:t>
            </a:r>
            <a:r>
              <a:rPr lang="en-US" sz="1600" b="0" i="1" strike="noStrike" spc="-1" dirty="0">
                <a:solidFill>
                  <a:srgbClr val="FFFFFF"/>
                </a:solidFill>
                <a:latin typeface="Arial"/>
                <a:ea typeface="Arial"/>
              </a:rPr>
              <a:t>99</a:t>
            </a:r>
            <a:r>
              <a:rPr lang="en-US" sz="1600" b="0" strike="noStrike" spc="-1" dirty="0">
                <a:solidFill>
                  <a:srgbClr val="FFFFFF"/>
                </a:solidFill>
                <a:latin typeface="Arial"/>
                <a:ea typeface="Arial"/>
              </a:rPr>
              <a:t>% risk of at least one flood taking place between today and 2050 in the </a:t>
            </a:r>
            <a:r>
              <a:rPr lang="en-US" sz="1600" b="0" i="1" strike="noStrike" spc="-1" dirty="0">
                <a:solidFill>
                  <a:srgbClr val="FFFFFF"/>
                </a:solidFill>
                <a:latin typeface="Arial"/>
                <a:ea typeface="Arial"/>
              </a:rPr>
              <a:t>Maryland</a:t>
            </a:r>
            <a:r>
              <a:rPr lang="en-US" sz="1600" b="0" strike="noStrike" spc="-1" dirty="0">
                <a:solidFill>
                  <a:srgbClr val="FFFFFF"/>
                </a:solidFill>
                <a:latin typeface="Arial"/>
                <a:ea typeface="Arial"/>
              </a:rPr>
              <a:t> area.</a:t>
            </a:r>
          </a:p>
          <a:p>
            <a:pPr marL="285750" indent="-285750">
              <a:lnSpc>
                <a:spcPct val="100000"/>
              </a:lnSpc>
              <a:buFontTx/>
              <a:buChar char="-"/>
            </a:pPr>
            <a:r>
              <a:rPr lang="en-US" sz="1600" spc="-1" dirty="0">
                <a:solidFill>
                  <a:srgbClr val="FFFFFF"/>
                </a:solidFill>
                <a:latin typeface="Arial"/>
              </a:rPr>
              <a:t>Causes: land sinking, ocean rise, storms.</a:t>
            </a:r>
            <a:endParaRPr lang="en-US" sz="1600" b="0" strike="noStrike" spc="-1" dirty="0">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CustomShape 1"/>
          <p:cNvSpPr/>
          <p:nvPr/>
        </p:nvSpPr>
        <p:spPr>
          <a:xfrm>
            <a:off x="822960" y="0"/>
            <a:ext cx="7543080" cy="67212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b">
            <a:noAutofit/>
          </a:bodyPr>
          <a:lstStyle/>
          <a:p>
            <a:pPr algn="ctr">
              <a:lnSpc>
                <a:spcPct val="85000"/>
              </a:lnSpc>
            </a:pPr>
            <a:r>
              <a:rPr lang="en-US" sz="2400" b="0" strike="noStrike" spc="-1">
                <a:solidFill>
                  <a:srgbClr val="000000"/>
                </a:solidFill>
                <a:latin typeface="Arial"/>
                <a:ea typeface="Arial"/>
              </a:rPr>
              <a:t>Fair Weather Flooding in Annapolis</a:t>
            </a:r>
            <a:endParaRPr lang="en-US" sz="2400" b="0" strike="noStrike" spc="-1">
              <a:latin typeface="Arial"/>
            </a:endParaRPr>
          </a:p>
        </p:txBody>
      </p:sp>
      <p:sp>
        <p:nvSpPr>
          <p:cNvPr id="423" name="CustomShape 2"/>
          <p:cNvSpPr/>
          <p:nvPr/>
        </p:nvSpPr>
        <p:spPr>
          <a:xfrm>
            <a:off x="266760" y="590550"/>
            <a:ext cx="5562000" cy="36158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marL="457200" indent="-393120">
              <a:lnSpc>
                <a:spcPct val="90000"/>
              </a:lnSpc>
              <a:spcBef>
                <a:spcPts val="901"/>
              </a:spcBef>
              <a:buClr>
                <a:srgbClr val="1CADE4"/>
              </a:buClr>
              <a:buFont typeface="Calibri"/>
              <a:buChar char="●"/>
            </a:pPr>
            <a:r>
              <a:rPr lang="en-US" sz="1800" b="0" strike="noStrike" spc="-1" dirty="0">
                <a:solidFill>
                  <a:srgbClr val="000000"/>
                </a:solidFill>
                <a:latin typeface="Arial"/>
                <a:ea typeface="Arial"/>
              </a:rPr>
              <a:t>So called “Fair Weather” flooding (aka nuisance flooding) is flooding that is not related to a storm surge or excessive rainfall. </a:t>
            </a:r>
            <a:endParaRPr lang="en-US" sz="1800" b="0" strike="noStrike" spc="-1" dirty="0">
              <a:latin typeface="Arial"/>
            </a:endParaRPr>
          </a:p>
          <a:p>
            <a:pPr marL="914400" lvl="1" indent="-367560">
              <a:lnSpc>
                <a:spcPct val="90000"/>
              </a:lnSpc>
              <a:spcBef>
                <a:spcPts val="201"/>
              </a:spcBef>
              <a:buClr>
                <a:srgbClr val="1CADE4"/>
              </a:buClr>
              <a:buFont typeface="Calibri"/>
              <a:buChar char="○"/>
            </a:pPr>
            <a:r>
              <a:rPr lang="en-US" sz="1400" b="0" strike="noStrike" spc="-1" dirty="0">
                <a:solidFill>
                  <a:srgbClr val="000000"/>
                </a:solidFill>
                <a:latin typeface="Arial"/>
                <a:ea typeface="Arial"/>
              </a:rPr>
              <a:t>Wind direction, high tide, climate change and natural land sinking all push additional water toward the shore, contributing to floods.</a:t>
            </a:r>
            <a:endParaRPr lang="en-US" sz="1400" b="0" strike="noStrike" spc="-1" dirty="0">
              <a:latin typeface="Arial"/>
            </a:endParaRPr>
          </a:p>
          <a:p>
            <a:pPr marL="457200" indent="-393120">
              <a:lnSpc>
                <a:spcPct val="90000"/>
              </a:lnSpc>
              <a:spcBef>
                <a:spcPts val="901"/>
              </a:spcBef>
              <a:buClr>
                <a:srgbClr val="1CADE4"/>
              </a:buClr>
              <a:buFont typeface="Calibri"/>
              <a:buChar char="●"/>
            </a:pPr>
            <a:r>
              <a:rPr lang="en-US" sz="1800" b="0" strike="noStrike" spc="-1" dirty="0">
                <a:solidFill>
                  <a:srgbClr val="000000"/>
                </a:solidFill>
                <a:latin typeface="Arial"/>
                <a:ea typeface="Arial"/>
              </a:rPr>
              <a:t>Annapolis experienced 63 days in 2017 that topped the National Oceanic and Atmospheric Administration’s threshold for coastal flooding. </a:t>
            </a:r>
          </a:p>
          <a:p>
            <a:pPr marL="914400" lvl="1" indent="-393120">
              <a:lnSpc>
                <a:spcPct val="90000"/>
              </a:lnSpc>
              <a:spcBef>
                <a:spcPts val="901"/>
              </a:spcBef>
              <a:buClr>
                <a:srgbClr val="1CADE4"/>
              </a:buClr>
              <a:buFont typeface="Calibri"/>
              <a:buChar char="●"/>
            </a:pPr>
            <a:r>
              <a:rPr lang="en-US" sz="1400" spc="-1" dirty="0">
                <a:solidFill>
                  <a:srgbClr val="000000"/>
                </a:solidFill>
                <a:latin typeface="Arial"/>
              </a:rPr>
              <a:t>Average of 5 days each month</a:t>
            </a:r>
            <a:endParaRPr lang="en-US" sz="1400" b="0" strike="noStrike" spc="-1" dirty="0">
              <a:latin typeface="Arial"/>
            </a:endParaRPr>
          </a:p>
          <a:p>
            <a:pPr marL="457200" indent="-393120">
              <a:lnSpc>
                <a:spcPct val="90000"/>
              </a:lnSpc>
              <a:spcBef>
                <a:spcPts val="901"/>
              </a:spcBef>
              <a:buClr>
                <a:srgbClr val="1CADE4"/>
              </a:buClr>
              <a:buFont typeface="Calibri"/>
              <a:buChar char="●"/>
            </a:pPr>
            <a:r>
              <a:rPr lang="en-US" sz="1800" b="0" strike="noStrike" spc="-1" dirty="0">
                <a:solidFill>
                  <a:srgbClr val="000000"/>
                </a:solidFill>
                <a:latin typeface="Arial"/>
                <a:ea typeface="Arial"/>
              </a:rPr>
              <a:t>A groundbreaking study* estimates in 2017, Annapolis businesses suffered $86,000 to $172,000 in lost business due to nuisance flooding at City Dock.</a:t>
            </a:r>
            <a:endParaRPr lang="en-US" sz="1800" b="0" strike="noStrike" spc="-1" dirty="0">
              <a:latin typeface="Arial"/>
            </a:endParaRPr>
          </a:p>
          <a:p>
            <a:pPr>
              <a:lnSpc>
                <a:spcPct val="90000"/>
              </a:lnSpc>
              <a:spcBef>
                <a:spcPts val="901"/>
              </a:spcBef>
            </a:pPr>
            <a:endParaRPr lang="en-US" sz="1800" b="0" strike="noStrike" spc="-1" dirty="0">
              <a:latin typeface="Arial"/>
            </a:endParaRPr>
          </a:p>
        </p:txBody>
      </p:sp>
      <p:sp>
        <p:nvSpPr>
          <p:cNvPr id="424" name="CustomShape 3"/>
          <p:cNvSpPr/>
          <p:nvPr/>
        </p:nvSpPr>
        <p:spPr>
          <a:xfrm>
            <a:off x="685800" y="4400640"/>
            <a:ext cx="4723560" cy="227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900" b="0" strike="noStrike" spc="-1">
                <a:solidFill>
                  <a:srgbClr val="000000"/>
                </a:solidFill>
                <a:latin typeface="Arial"/>
                <a:ea typeface="Arial"/>
              </a:rPr>
              <a:t>* Downloaded from http://advances.sciencemag.org/ on February 21, 2019.</a:t>
            </a:r>
            <a:endParaRPr lang="en-US" sz="900" b="0" strike="noStrike" spc="-1">
              <a:latin typeface="Arial"/>
            </a:endParaRPr>
          </a:p>
        </p:txBody>
      </p:sp>
      <p:pic>
        <p:nvPicPr>
          <p:cNvPr id="425" name="Picture 4"/>
          <p:cNvPicPr/>
          <p:nvPr/>
        </p:nvPicPr>
        <p:blipFill>
          <a:blip r:embed="rId3"/>
          <a:stretch/>
        </p:blipFill>
        <p:spPr>
          <a:xfrm>
            <a:off x="5805000" y="1581120"/>
            <a:ext cx="3216240" cy="243756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1020</TotalTime>
  <Words>3308</Words>
  <Application>Microsoft Office PowerPoint</Application>
  <PresentationFormat>On-screen Show (16:9)</PresentationFormat>
  <Paragraphs>284</Paragraphs>
  <Slides>23</Slides>
  <Notes>23</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23</vt:i4>
      </vt:variant>
    </vt:vector>
  </HeadingPairs>
  <TitlesOfParts>
    <vt:vector size="38" baseType="lpstr">
      <vt:lpstr>Arial</vt:lpstr>
      <vt:lpstr>Calibri</vt:lpstr>
      <vt:lpstr>Source Sans Pro</vt:lpstr>
      <vt:lpstr>Symbol</vt:lpstr>
      <vt:lpstr>Times New Roman</vt:lpstr>
      <vt:lpstr>Ubuntu</vt:lpstr>
      <vt:lpstr>Wingdings</vt:lpstr>
      <vt:lpstr>Office Theme</vt:lpstr>
      <vt:lpstr>Office Theme</vt:lpstr>
      <vt:lpstr>Office Theme</vt:lpstr>
      <vt:lpstr>Office Theme</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Cliff</dc:creator>
  <cp:lastModifiedBy>Sharon Waligora</cp:lastModifiedBy>
  <cp:revision>192</cp:revision>
  <dcterms:modified xsi:type="dcterms:W3CDTF">2020-08-22T21:29:21Z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17</vt:i4>
  </property>
  <property fmtid="{D5CDD505-2E9C-101B-9397-08002B2CF9AE}" pid="8" name="PresentationFormat">
    <vt:lpwstr>On-screen Show (16:9)</vt:lpwstr>
  </property>
  <property fmtid="{D5CDD505-2E9C-101B-9397-08002B2CF9AE}" pid="9" name="ScaleCrop">
    <vt:bool>false</vt:bool>
  </property>
  <property fmtid="{D5CDD505-2E9C-101B-9397-08002B2CF9AE}" pid="10" name="ShareDoc">
    <vt:bool>false</vt:bool>
  </property>
  <property fmtid="{D5CDD505-2E9C-101B-9397-08002B2CF9AE}" pid="11" name="Slides">
    <vt:i4>33</vt:i4>
  </property>
</Properties>
</file>