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75" r:id="rId3"/>
    <p:sldId id="299" r:id="rId4"/>
    <p:sldId id="294" r:id="rId5"/>
    <p:sldId id="271" r:id="rId6"/>
    <p:sldId id="278" r:id="rId7"/>
    <p:sldId id="292" r:id="rId8"/>
    <p:sldId id="293" r:id="rId9"/>
    <p:sldId id="281" r:id="rId10"/>
    <p:sldId id="274" r:id="rId11"/>
    <p:sldId id="303" r:id="rId12"/>
    <p:sldId id="282" r:id="rId13"/>
    <p:sldId id="296" r:id="rId14"/>
    <p:sldId id="291" r:id="rId15"/>
    <p:sldId id="290" r:id="rId16"/>
    <p:sldId id="284" r:id="rId17"/>
    <p:sldId id="302" r:id="rId18"/>
    <p:sldId id="297" r:id="rId19"/>
    <p:sldId id="301" r:id="rId20"/>
    <p:sldId id="287" r:id="rId21"/>
    <p:sldId id="300" r:id="rId22"/>
    <p:sldId id="29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931" autoAdjust="0"/>
    <p:restoredTop sz="94660"/>
  </p:normalViewPr>
  <p:slideViewPr>
    <p:cSldViewPr snapToGrid="0">
      <p:cViewPr varScale="1">
        <p:scale>
          <a:sx n="54" d="100"/>
          <a:sy n="54" d="100"/>
        </p:scale>
        <p:origin x="232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3A5E8-CB7F-4A27-9C51-8E1D3EEC8452}" type="datetimeFigureOut">
              <a:rPr lang="en-US" smtClean="0"/>
              <a:t>8/28/19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8BFEC-20B7-4068-A165-1D3EC125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44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3A5E8-CB7F-4A27-9C51-8E1D3EEC8452}" type="datetimeFigureOut">
              <a:rPr lang="en-US" smtClean="0"/>
              <a:t>8/28/19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8BFEC-20B7-4068-A165-1D3EC125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31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3A5E8-CB7F-4A27-9C51-8E1D3EEC8452}" type="datetimeFigureOut">
              <a:rPr lang="en-US" smtClean="0"/>
              <a:t>8/28/19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8BFEC-20B7-4068-A165-1D3EC125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08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3A5E8-CB7F-4A27-9C51-8E1D3EEC8452}" type="datetimeFigureOut">
              <a:rPr lang="en-US" smtClean="0"/>
              <a:t>8/28/19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8BFEC-20B7-4068-A165-1D3EC125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972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3A5E8-CB7F-4A27-9C51-8E1D3EEC8452}" type="datetimeFigureOut">
              <a:rPr lang="en-US" smtClean="0"/>
              <a:t>8/28/19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8BFEC-20B7-4068-A165-1D3EC125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98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3A5E8-CB7F-4A27-9C51-8E1D3EEC8452}" type="datetimeFigureOut">
              <a:rPr lang="en-US" smtClean="0"/>
              <a:t>8/28/19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8BFEC-20B7-4068-A165-1D3EC125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26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3A5E8-CB7F-4A27-9C51-8E1D3EEC8452}" type="datetimeFigureOut">
              <a:rPr lang="en-US" smtClean="0"/>
              <a:t>8/28/19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8BFEC-20B7-4068-A165-1D3EC125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339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3A5E8-CB7F-4A27-9C51-8E1D3EEC8452}" type="datetimeFigureOut">
              <a:rPr lang="en-US" smtClean="0"/>
              <a:t>8/28/19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8BFEC-20B7-4068-A165-1D3EC125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6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3A5E8-CB7F-4A27-9C51-8E1D3EEC8452}" type="datetimeFigureOut">
              <a:rPr lang="en-US" smtClean="0"/>
              <a:t>8/28/19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8BFEC-20B7-4068-A165-1D3EC125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066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3A5E8-CB7F-4A27-9C51-8E1D3EEC8452}" type="datetimeFigureOut">
              <a:rPr lang="en-US" smtClean="0"/>
              <a:t>8/28/19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8BFEC-20B7-4068-A165-1D3EC125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67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3A5E8-CB7F-4A27-9C51-8E1D3EEC8452}" type="datetimeFigureOut">
              <a:rPr lang="en-US" smtClean="0"/>
              <a:t>8/28/19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8BFEC-20B7-4068-A165-1D3EC125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63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3A5E8-CB7F-4A27-9C51-8E1D3EEC8452}" type="datetimeFigureOut">
              <a:rPr lang="en-US" smtClean="0"/>
              <a:t>8/28/19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8BFEC-20B7-4068-A165-1D3EC125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76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7.tif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md.edu/about/environmental-sustainability/bee-campus/" TargetMode="External"/><Relationship Id="rId2" Type="http://schemas.openxmlformats.org/officeDocument/2006/relationships/hyperlink" Target="https://www.beecityusa.org/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xerces.org/bringbackthepollinators/" TargetMode="External"/><Relationship Id="rId4" Type="http://schemas.openxmlformats.org/officeDocument/2006/relationships/hyperlink" Target="mailto:pabilleter@csmd.ed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paulb@csmd.edu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71E13D-CFE1-4DFC-8652-B6EF4DAD4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9227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Charles County Rotary Club, August 2019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sz="2400" dirty="0">
                <a:solidFill>
                  <a:srgbClr val="0000FF"/>
                </a:solidFill>
              </a:rPr>
              <a:t>Paul Billeter, Professor of Biology, CSM …</a:t>
            </a:r>
            <a:br>
              <a:rPr lang="en-US" sz="2400" dirty="0">
                <a:solidFill>
                  <a:srgbClr val="0000FF"/>
                </a:solidFill>
              </a:rPr>
            </a:br>
            <a:r>
              <a:rPr lang="en-US" sz="2400" dirty="0">
                <a:solidFill>
                  <a:srgbClr val="0000FF"/>
                </a:solidFill>
              </a:rPr>
              <a:t>Bee Campus USA &amp; Bee City USA</a:t>
            </a:r>
            <a:br>
              <a:rPr lang="en-US" sz="2400" dirty="0">
                <a:solidFill>
                  <a:srgbClr val="0000FF"/>
                </a:solidFill>
              </a:rPr>
            </a:br>
            <a:r>
              <a:rPr lang="en-US" sz="2400" dirty="0">
                <a:solidFill>
                  <a:srgbClr val="0000FF"/>
                </a:solidFill>
              </a:rPr>
              <a:t>Thanks to Alli Steger (Calais), Chris Zabriskie, Turner Coggins, Tony Jernigan…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28D59B9-24C1-48A8-B059-C5494EA419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865" y="2424874"/>
            <a:ext cx="3890056" cy="3732085"/>
          </a:xfrm>
          <a:ln w="762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725B55-A3D2-4852-B16E-740953E3DE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5985" y="2374349"/>
            <a:ext cx="4843627" cy="378260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8268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FD22F-C1FC-BE4D-A479-D98A98265C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br>
              <a:rPr lang="en-US" sz="3600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D0C5983-7F04-E643-A8F5-71EC7E030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-1"/>
            <a:ext cx="3316941" cy="3509963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sz="3200" dirty="0"/>
              <a:t>Site Selection</a:t>
            </a:r>
          </a:p>
          <a:p>
            <a:r>
              <a:rPr lang="en-US" sz="3200" dirty="0"/>
              <a:t>LAPL</a:t>
            </a:r>
          </a:p>
          <a:p>
            <a:r>
              <a:rPr lang="en-US" sz="3200" dirty="0"/>
              <a:t>LEON</a:t>
            </a:r>
          </a:p>
          <a:p>
            <a:r>
              <a:rPr lang="en-US" sz="3200" dirty="0"/>
              <a:t>PRIN</a:t>
            </a:r>
          </a:p>
          <a:p>
            <a:endParaRPr lang="en-US" sz="3200" dirty="0"/>
          </a:p>
          <a:p>
            <a:r>
              <a:rPr lang="en-US" sz="2200" dirty="0"/>
              <a:t>soon</a:t>
            </a:r>
          </a:p>
          <a:p>
            <a:r>
              <a:rPr lang="en-US" sz="3200" dirty="0"/>
              <a:t>HUGH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6851A0-9FC6-764C-8D07-D464513F40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94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1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72F85-0058-EB43-8E89-6780D7D40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0755C0-E677-0D4A-87C5-50C230CDC3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0731" y="0"/>
            <a:ext cx="51434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D59085-D1B7-6B46-BBD9-0CD4B751F9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3913" y="0"/>
            <a:ext cx="357808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F56B4B-AD32-1E46-90B8-DAA76DB504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37" y="0"/>
            <a:ext cx="4532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55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B11F9-5FB0-B847-99EC-2B28D4158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44382"/>
            <a:ext cx="10515600" cy="1013142"/>
          </a:xfrm>
        </p:spPr>
        <p:txBody>
          <a:bodyPr/>
          <a:lstStyle/>
          <a:p>
            <a:pPr algn="ctr"/>
            <a:r>
              <a:rPr lang="en-US" dirty="0"/>
              <a:t>Everyone wants to save the bees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56EB8F-3258-B145-9E4B-7515348F9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917700"/>
            <a:ext cx="11214100" cy="452374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Highly decentralized and is/ought be that way.  Very much bottom &gt; up.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Resident’s houses.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Soil Conservation District planted 5 acres under grant from CBT.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There’s also Bee City USA 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Master Gardeners, Audubon Society, Extension Service. Brent Luke Lynne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CSM should probably focus on Education and Awareness 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Town of La Plata can join Bee City USA.  --Danielle </a:t>
            </a:r>
            <a:r>
              <a:rPr lang="en-US" dirty="0" err="1">
                <a:solidFill>
                  <a:schemeClr val="tx1"/>
                </a:solidFill>
              </a:rPr>
              <a:t>Mandley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WELCOME TO LA PLATA: A COMMUNITY FRIENDLY TO THE BIRDS AND BEES”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765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40821-1EBF-0F49-A2C0-B1F99D294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BEFE6F-32E3-3F4B-83C0-CFFB07CF73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780" y="711200"/>
            <a:ext cx="6162264" cy="53690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0CC347-1C72-3042-A968-87D028F1F7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7046" y="711199"/>
            <a:ext cx="5964953" cy="536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91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C8089-6872-3E4D-A323-E674359C1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80" y="161925"/>
            <a:ext cx="2454523" cy="150431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Habitat, Art,</a:t>
            </a:r>
            <a:br>
              <a:rPr lang="en-US" sz="3600" dirty="0"/>
            </a:br>
            <a:r>
              <a:rPr lang="en-US" sz="3600" dirty="0"/>
              <a:t>Sculpture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F09D00-5B5D-B446-B389-25D2CE936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283" y="0"/>
            <a:ext cx="912815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DB4BC8-5EF7-5B4E-A068-708A5F3716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11099"/>
            <a:ext cx="3477953" cy="25046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E40950-E4C5-EF40-9367-8779A1EEA8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6" y="1747520"/>
            <a:ext cx="3111454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67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C8089-6872-3E4D-A323-E674359C1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2559"/>
            <a:ext cx="3106571" cy="237744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Habitat, Art,</a:t>
            </a:r>
            <a:br>
              <a:rPr lang="en-US" sz="3200" dirty="0"/>
            </a:br>
            <a:r>
              <a:rPr lang="en-US" sz="3200" dirty="0"/>
              <a:t>Sculpture.</a:t>
            </a:r>
            <a:br>
              <a:rPr lang="en-US" dirty="0"/>
            </a:br>
            <a:r>
              <a:rPr lang="en-US" sz="2200" dirty="0"/>
              <a:t>Boy Scouts, school kids, community groups, etc.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E11BAC-CEFD-3149-8299-BC50C509E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571" y="0"/>
            <a:ext cx="9085429" cy="6750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770C06-7AE6-0743-9A4D-723CF00848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120" y="1878091"/>
            <a:ext cx="2489194" cy="2511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3064C6-D44C-784F-8AC1-6758A0C5258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60" y="4525923"/>
            <a:ext cx="2814314" cy="203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34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B11F9-5FB0-B847-99EC-2B28D4158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62560"/>
            <a:ext cx="4554220" cy="69289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Signage is important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56EB8F-3258-B145-9E4B-7515348F9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085783"/>
            <a:ext cx="2909570" cy="1500187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Object 3">
            <a:hlinkClick r:id="" action="ppaction://ole?verb=0"/>
            <a:extLst>
              <a:ext uri="{FF2B5EF4-FFF2-40B4-BE49-F238E27FC236}">
                <a16:creationId xmlns:a16="http://schemas.microsoft.com/office/drawing/2014/main" id="{B9EA4BB2-4914-554F-BB8B-F4291DF1DC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7755074"/>
              </p:ext>
            </p:extLst>
          </p:nvPr>
        </p:nvGraphicFramePr>
        <p:xfrm>
          <a:off x="5721351" y="477836"/>
          <a:ext cx="6305550" cy="472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Presentation" r:id="rId3" imgW="4762440" imgH="3571920" progId="PowerPoint.Show.12">
                  <p:embed/>
                </p:oleObj>
              </mc:Choice>
              <mc:Fallback>
                <p:oleObj name="Presentation" r:id="rId3" imgW="4762440" imgH="3571920" progId="PowerPoint.Show.12">
                  <p:embed/>
                  <p:pic>
                    <p:nvPicPr>
                      <p:cNvPr id="4" name="Object 3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21351" y="477836"/>
                        <a:ext cx="6305550" cy="4729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EFDA9FC-D043-524F-BD0B-23A1AA94F3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960" y="1219200"/>
            <a:ext cx="1932940" cy="25618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BE270F-7A61-42D7-BDDC-37F1381A91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0323" y="1060172"/>
            <a:ext cx="2409825" cy="4286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47DCAD-D10D-FA4E-B8FD-4F100C696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211428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81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274C3-FDFE-0C4F-8DA3-52281B4A9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C1556-8D91-8046-B803-07A01E8CB4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D481F-D384-3B4A-9C1B-52A4CECF292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0CF607-AB02-1342-9406-425BDA3114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C6AD348-818E-2743-B84C-D8BFAE6C842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237413" y="122238"/>
            <a:ext cx="4292600" cy="3136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9E86D1-9C2D-894C-995A-429F5FD69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81" y="1525270"/>
            <a:ext cx="6273800" cy="3848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9E07CC-441D-0E4E-8FB7-BA98DF31DE9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137" y="3372172"/>
            <a:ext cx="2420102" cy="322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05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B11F9-5FB0-B847-99EC-2B28D4158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1850" y="142240"/>
            <a:ext cx="8718550" cy="573377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51807C-8170-5444-8EB9-7B0DD0051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6350" y="320536"/>
            <a:ext cx="10515600" cy="79016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And, there’s this…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6FA72-4FA1-394F-8CFC-51757795A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916277"/>
            <a:ext cx="8961120" cy="52348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1A31E2-F032-2A49-BABC-9255931669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6649" y="2174240"/>
            <a:ext cx="3079770" cy="286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6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41DA5-E1E7-6543-80D0-64AADCB7D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732155"/>
          </a:xfrm>
        </p:spPr>
        <p:txBody>
          <a:bodyPr>
            <a:normAutofit/>
          </a:bodyPr>
          <a:lstStyle/>
          <a:p>
            <a:r>
              <a:rPr lang="en-US" sz="3200" dirty="0"/>
              <a:t>and this…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AD7BC-D632-D64E-AC2E-709AC1FBD6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4B99212-FAD5-4A44-B51B-F132487979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1" y="1933614"/>
            <a:ext cx="5355152" cy="401993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C12B35-86F6-CE49-8677-801742A373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52624FF-A6A5-7B42-AAFB-B642DA0AB9B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598993" y="1936040"/>
            <a:ext cx="6482307" cy="401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13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9B1AB-1141-9B43-A747-3E1BCF7C03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2561"/>
            <a:ext cx="9144000" cy="1178560"/>
          </a:xfrm>
        </p:spPr>
        <p:txBody>
          <a:bodyPr/>
          <a:lstStyle/>
          <a:p>
            <a:r>
              <a:rPr lang="en-US" dirty="0"/>
              <a:t>WHAT IS BEE CAMPUS USA?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3F0F28-700A-6945-8588-162CE461F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1570039"/>
            <a:ext cx="10850880" cy="1884362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Small non-profit, Ashville, NC </a:t>
            </a:r>
            <a:r>
              <a:rPr lang="en-US" sz="2000" dirty="0"/>
              <a:t>(Subsumed by Xerces Society)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79 campuses, 33 states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3 colleges in MD: CSM, Washington College </a:t>
            </a:r>
            <a:r>
              <a:rPr lang="en-US" sz="1200" dirty="0"/>
              <a:t>(Chestertown) </a:t>
            </a:r>
            <a:r>
              <a:rPr lang="en-US" sz="3200" dirty="0"/>
              <a:t>,</a:t>
            </a:r>
            <a:r>
              <a:rPr lang="en-US" sz="1200" dirty="0"/>
              <a:t> </a:t>
            </a:r>
            <a:r>
              <a:rPr lang="en-US" sz="3200" dirty="0"/>
              <a:t>Salisbury U</a:t>
            </a:r>
            <a:endParaRPr lang="en-US" sz="1200" dirty="0"/>
          </a:p>
          <a:p>
            <a:pPr algn="l"/>
            <a:br>
              <a:rPr lang="en-US" sz="3200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27D6D2-8326-E543-BAC9-879113A1EA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5440" y="3454401"/>
            <a:ext cx="3657600" cy="27278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898AB8-BD62-5F4A-BBA0-D288414E8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308" y="3454400"/>
            <a:ext cx="3641838" cy="27278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27A1D1-5E74-C34A-A516-6044DCC639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507" y="3454399"/>
            <a:ext cx="3652802" cy="272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21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B11F9-5FB0-B847-99EC-2B28D4158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37322"/>
            <a:ext cx="2844800" cy="254717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Long- </a:t>
            </a:r>
            <a:br>
              <a:rPr lang="en-US" dirty="0"/>
            </a:br>
            <a:r>
              <a:rPr lang="en-US" dirty="0"/>
              <a:t>term </a:t>
            </a:r>
            <a:br>
              <a:rPr lang="en-US" dirty="0"/>
            </a:br>
            <a:r>
              <a:rPr lang="en-US" dirty="0"/>
              <a:t>Plans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56EB8F-3258-B145-9E4B-7515348F9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" y="3263901"/>
            <a:ext cx="5270500" cy="303332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Expand on our first year accomplishments at CSM.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“Scale up” in La Plata Town and Charles Co.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Maybe PRIN and LEON?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Memorial Garden for Belva Loughlin- Jensen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A4587D-8872-DF48-8677-21D9512E83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5028" y="876300"/>
            <a:ext cx="6936971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040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48863-37F0-40C5-901C-66303DC4C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0" y="1709738"/>
            <a:ext cx="7766050" cy="3890962"/>
          </a:xfrm>
        </p:spPr>
        <p:txBody>
          <a:bodyPr>
            <a:normAutofit fontScale="9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 CCCC Founder </a:t>
            </a:r>
            <a:r>
              <a:rPr lang="en-US" sz="2200" dirty="0"/>
              <a:t>(one of 5 key people in college’s birth)</a:t>
            </a:r>
            <a:br>
              <a:rPr lang="en-US" sz="2200" dirty="0"/>
            </a:br>
            <a:br>
              <a:rPr lang="en-US" sz="2200" dirty="0"/>
            </a:br>
            <a:r>
              <a:rPr lang="en-US" sz="2400" dirty="0"/>
              <a:t>&gt;</a:t>
            </a:r>
            <a:r>
              <a:rPr lang="en-US" sz="2200" dirty="0"/>
              <a:t> </a:t>
            </a:r>
            <a:r>
              <a:rPr lang="en-US" sz="2800" dirty="0"/>
              <a:t>Inspirational educator</a:t>
            </a:r>
            <a:br>
              <a:rPr lang="en-US" sz="2800" dirty="0"/>
            </a:br>
            <a:r>
              <a:rPr lang="en-US" sz="2800" dirty="0"/>
              <a:t>&gt; Pioneer in fostering women in science </a:t>
            </a:r>
            <a:br>
              <a:rPr lang="en-US" sz="2800" dirty="0"/>
            </a:br>
            <a:r>
              <a:rPr lang="en-US" sz="2800" dirty="0"/>
              <a:t>&gt; Ardent environmentalist</a:t>
            </a:r>
            <a:br>
              <a:rPr lang="en-US" sz="2800" dirty="0"/>
            </a:br>
            <a:r>
              <a:rPr lang="en-US" sz="2800" dirty="0"/>
              <a:t>&gt; Started Biology, Nursing, Horticulture, PAT &amp; ERT, etc.</a:t>
            </a:r>
            <a:br>
              <a:rPr lang="en-US" sz="2800" dirty="0"/>
            </a:br>
            <a:r>
              <a:rPr lang="en-US" sz="2800" dirty="0"/>
              <a:t>&gt; President of local Garden Clubs</a:t>
            </a:r>
            <a:br>
              <a:rPr lang="en-US" sz="2800" dirty="0"/>
            </a:br>
            <a:r>
              <a:rPr lang="en-US" sz="2800" dirty="0"/>
              <a:t>&gt; Advisor to Allison Ferguson Foundation</a:t>
            </a:r>
            <a:br>
              <a:rPr lang="en-US" sz="2800" dirty="0"/>
            </a:br>
            <a:r>
              <a:rPr lang="en-US" sz="2800" dirty="0"/>
              <a:t>&gt; Lewis and Clark…</a:t>
            </a:r>
            <a:br>
              <a:rPr lang="en-US" sz="2800" dirty="0"/>
            </a:br>
            <a:r>
              <a:rPr lang="en-US" sz="2800" dirty="0"/>
              <a:t>&gt;Travel Study…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06AFA-C63F-454E-B8F2-9D4FDCA70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16400" y="959645"/>
            <a:ext cx="7664450" cy="114855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Dr. Belva Loughlin-Jensen, Ph.D.</a:t>
            </a:r>
          </a:p>
        </p:txBody>
      </p:sp>
      <p:pic>
        <p:nvPicPr>
          <p:cNvPr id="3074" name="1E175B0F-3700-4D1D-972D-DA8C0E81DC89" descr="1E175B0F-3700-4D1D-972D-DA8C0E81DC89">
            <a:extLst>
              <a:ext uri="{FF2B5EF4-FFF2-40B4-BE49-F238E27FC236}">
                <a16:creationId xmlns:a16="http://schemas.microsoft.com/office/drawing/2014/main" id="{3520AF5A-6B3E-4D2A-AA50-6F6F4DB34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" y="19260"/>
            <a:ext cx="3835400" cy="683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20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C7C24-4B79-ED4B-A82B-F58560CB6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26" y="0"/>
            <a:ext cx="4926270" cy="170688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Sam </a:t>
            </a:r>
            <a:r>
              <a:rPr lang="en-US" sz="4800" dirty="0" err="1"/>
              <a:t>Droege</a:t>
            </a:r>
            <a:r>
              <a:rPr lang="en-US" sz="4800" dirty="0"/>
              <a:t> USGS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7FD34-3F68-C844-AA52-418CA8C675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A605B2-1129-CD4E-8082-633A03D0D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9069" y="0"/>
            <a:ext cx="462795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F311ED-68E0-244E-8687-CFE46B84A4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70" y="1680308"/>
            <a:ext cx="5854664" cy="484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51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508C4-6040-457A-8C63-C604B88A1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470" y="4538980"/>
            <a:ext cx="10515600" cy="1892300"/>
          </a:xfrm>
        </p:spPr>
        <p:txBody>
          <a:bodyPr>
            <a:noAutofit/>
          </a:bodyPr>
          <a:lstStyle/>
          <a:p>
            <a:pPr algn="ctr"/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r>
              <a:rPr lang="en-US" sz="2400" dirty="0">
                <a:hlinkClick r:id="rId2"/>
              </a:rPr>
              <a:t>Link to Bee Campus USA</a:t>
            </a:r>
            <a:r>
              <a:rPr lang="en-US" sz="2400" dirty="0"/>
              <a:t>  </a:t>
            </a:r>
            <a:r>
              <a:rPr lang="en-US" sz="1800" dirty="0"/>
              <a:t>(or just google “Bee Campus USA”)</a:t>
            </a:r>
            <a:br>
              <a:rPr lang="en-US" sz="2400" dirty="0"/>
            </a:br>
            <a:br>
              <a:rPr lang="en-US" sz="2400" dirty="0">
                <a:hlinkClick r:id="rId3"/>
              </a:rPr>
            </a:br>
            <a:r>
              <a:rPr lang="en-US" sz="2400" dirty="0">
                <a:hlinkClick r:id="rId3"/>
              </a:rPr>
              <a:t>Link to CSM Bee Campus </a:t>
            </a:r>
            <a:r>
              <a:rPr lang="en-US" sz="2400" dirty="0"/>
              <a:t>  </a:t>
            </a:r>
            <a:r>
              <a:rPr lang="en-US" sz="1800" dirty="0"/>
              <a:t>(or just google “CSM Bee Campus”)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email: </a:t>
            </a:r>
            <a:r>
              <a:rPr lang="en-US" sz="1800" dirty="0">
                <a:hlinkClick r:id="rId4"/>
              </a:rPr>
              <a:t>pabilleter@csmd.edu</a:t>
            </a:r>
            <a:r>
              <a:rPr lang="en-US" sz="1800" dirty="0"/>
              <a:t> and I’ll send you a copy of the ppt </a:t>
            </a:r>
            <a:br>
              <a:rPr lang="en-US" sz="3600" dirty="0">
                <a:hlinkClick r:id="rId3"/>
              </a:rPr>
            </a:b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B58A0-9349-4E47-9F79-9374AB297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5470" y="403860"/>
            <a:ext cx="10985500" cy="35560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What’s it all about?</a:t>
            </a:r>
          </a:p>
          <a:p>
            <a:r>
              <a:rPr lang="en-US" dirty="0">
                <a:solidFill>
                  <a:schemeClr val="tx1"/>
                </a:solidFill>
              </a:rPr>
              <a:t>The universal goals of pollinator restoration efforts are outlined by the </a:t>
            </a:r>
            <a:r>
              <a:rPr lang="en-US" dirty="0">
                <a:solidFill>
                  <a:srgbClr val="00206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Xerces Society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r>
              <a:rPr lang="en-US" b="1" u="sng" dirty="0">
                <a:solidFill>
                  <a:schemeClr val="tx1"/>
                </a:solidFill>
              </a:rPr>
              <a:t>PLANT PLANTS</a:t>
            </a:r>
            <a:r>
              <a:rPr lang="en-US" dirty="0">
                <a:solidFill>
                  <a:schemeClr val="tx1"/>
                </a:solidFill>
              </a:rPr>
              <a:t>: Restore native plants that feed native pollinators.</a:t>
            </a:r>
          </a:p>
          <a:p>
            <a:r>
              <a:rPr lang="en-US" b="1" u="sng" dirty="0">
                <a:solidFill>
                  <a:schemeClr val="tx1"/>
                </a:solidFill>
              </a:rPr>
              <a:t>PROVIDE HOMES</a:t>
            </a:r>
            <a:r>
              <a:rPr lang="en-US" dirty="0">
                <a:solidFill>
                  <a:schemeClr val="tx1"/>
                </a:solidFill>
              </a:rPr>
              <a:t>: Supply the habitats that native pollinators require.</a:t>
            </a:r>
          </a:p>
          <a:p>
            <a:r>
              <a:rPr lang="en-US" b="1" u="sng" dirty="0">
                <a:solidFill>
                  <a:schemeClr val="tx1"/>
                </a:solidFill>
              </a:rPr>
              <a:t>REDUCE PESTICIDES</a:t>
            </a:r>
            <a:r>
              <a:rPr lang="en-US" dirty="0">
                <a:solidFill>
                  <a:schemeClr val="tx1"/>
                </a:solidFill>
              </a:rPr>
              <a:t>: Minimize use of herbicides and insecticides.</a:t>
            </a:r>
          </a:p>
          <a:p>
            <a:r>
              <a:rPr lang="en-US" b="1" u="sng" dirty="0">
                <a:solidFill>
                  <a:schemeClr val="tx1"/>
                </a:solidFill>
              </a:rPr>
              <a:t>EDUCATE</a:t>
            </a:r>
            <a:r>
              <a:rPr lang="en-US" dirty="0">
                <a:solidFill>
                  <a:schemeClr val="tx1"/>
                </a:solidFill>
              </a:rPr>
              <a:t>: Create public awareness and understanding of efforts to restore pollinators.</a:t>
            </a:r>
          </a:p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Also, creates sense of community in an extraordinary way. </a:t>
            </a:r>
          </a:p>
        </p:txBody>
      </p:sp>
    </p:spTree>
    <p:extLst>
      <p:ext uri="{BB962C8B-B14F-4D97-AF65-F5344CB8AC3E}">
        <p14:creationId xmlns:p14="http://schemas.microsoft.com/office/powerpoint/2010/main" val="3887271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83DC0-7E4F-0341-B828-A52E843100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7199"/>
            <a:ext cx="9144000" cy="1460501"/>
          </a:xfrm>
        </p:spPr>
        <p:txBody>
          <a:bodyPr>
            <a:normAutofit fontScale="90000"/>
          </a:bodyPr>
          <a:lstStyle/>
          <a:p>
            <a:r>
              <a:rPr lang="en-US" dirty="0"/>
              <a:t>Pollinators are in decline and …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F820E-4022-4CAD-9C79-6316718EA5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69332"/>
            <a:ext cx="9144000" cy="761667"/>
          </a:xfrm>
        </p:spPr>
        <p:txBody>
          <a:bodyPr/>
          <a:lstStyle/>
          <a:p>
            <a:r>
              <a:rPr lang="en-US" dirty="0"/>
              <a:t>Actually a potentially catastrophic eco-problem !!!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ECB63A-2898-9349-A887-1CEDA6F868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6248" y="1468051"/>
            <a:ext cx="3952352" cy="4214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438CBD-B95F-AA46-AFDF-9A1225792A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548" y="1473200"/>
            <a:ext cx="4304051" cy="414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02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DB461C-A11D-CD46-A0DE-48D5163E9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6350" y="994579"/>
            <a:ext cx="7099300" cy="47251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2BB06E-8199-4C97-9F21-4AF3C9316E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8921"/>
            <a:ext cx="12192000" cy="5714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Agriculture, monoculture, introduced ornamentals, and pesticides 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2A2E06-F32A-4587-920A-77575DCD5B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863420"/>
            <a:ext cx="9144000" cy="75327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j-lt"/>
              </a:rPr>
              <a:t>…have decimated indigenous ecosystems.</a:t>
            </a:r>
          </a:p>
        </p:txBody>
      </p:sp>
    </p:spTree>
    <p:extLst>
      <p:ext uri="{BB962C8B-B14F-4D97-AF65-F5344CB8AC3E}">
        <p14:creationId xmlns:p14="http://schemas.microsoft.com/office/powerpoint/2010/main" val="3009804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B11F9-5FB0-B847-99EC-2B28D4158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73419"/>
            <a:ext cx="10515600" cy="1013142"/>
          </a:xfrm>
        </p:spPr>
        <p:txBody>
          <a:bodyPr/>
          <a:lstStyle/>
          <a:p>
            <a:pPr algn="ctr"/>
            <a:r>
              <a:rPr lang="en-US" dirty="0"/>
              <a:t>BC’s HISTORY AT CSM </a:t>
            </a:r>
            <a:r>
              <a:rPr lang="en-US" sz="2400" dirty="0"/>
              <a:t>6 months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56EB8F-3258-B145-9E4B-7515348F9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011680"/>
            <a:ext cx="10515600" cy="447040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Pretty ordinary genesis, ontogeny and evolution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Stumbled on it ~ Dec 1</a:t>
            </a:r>
            <a:r>
              <a:rPr lang="en-US" sz="3200" baseline="30000" dirty="0">
                <a:solidFill>
                  <a:schemeClr val="tx1"/>
                </a:solidFill>
              </a:rPr>
              <a:t>st</a:t>
            </a:r>
            <a:r>
              <a:rPr lang="en-US" sz="3200" dirty="0">
                <a:solidFill>
                  <a:schemeClr val="tx1"/>
                </a:solidFill>
              </a:rPr>
              <a:t> revising Zoology Insect lectures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Looked cool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Contacted Chair and Dean (my bosses)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They agreed and told me to explore it more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OK, why not?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Contacted MD’s king bee: Sam </a:t>
            </a:r>
            <a:r>
              <a:rPr lang="en-US" sz="3200" dirty="0" err="1">
                <a:solidFill>
                  <a:schemeClr val="tx1"/>
                </a:solidFill>
              </a:rPr>
              <a:t>Droege</a:t>
            </a:r>
            <a:r>
              <a:rPr lang="en-US" sz="3200" dirty="0">
                <a:solidFill>
                  <a:schemeClr val="tx1"/>
                </a:solidFill>
              </a:rPr>
              <a:t> USGS,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Started to organize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Was totally surprised by the enthusiasm on campus…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23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39FBAA-89A8-8548-8C67-6862C6189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896" y="343556"/>
            <a:ext cx="7907208" cy="357405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241807E-4B80-7C49-89ED-F528AAAE7C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A9A46E5-597C-4E42-96E7-829CA10AE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4325264"/>
            <a:ext cx="11150600" cy="238033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CSM community was surprisingly enthusiastic !!!</a:t>
            </a:r>
          </a:p>
          <a:p>
            <a:r>
              <a:rPr lang="en-US" dirty="0"/>
              <a:t>Gardening is #1 hobby in USA. Citizens, neighbors, voters, customers, etc. love flowers.</a:t>
            </a:r>
          </a:p>
          <a:p>
            <a:r>
              <a:rPr lang="en-US" dirty="0"/>
              <a:t>Escape your computer, get out in the dirt, beautify your home and community. </a:t>
            </a:r>
          </a:p>
          <a:p>
            <a:r>
              <a:rPr lang="en-US" dirty="0"/>
              <a:t>Restore Charles County’s Indigenous Ecosystems.</a:t>
            </a:r>
          </a:p>
        </p:txBody>
      </p:sp>
    </p:spTree>
    <p:extLst>
      <p:ext uri="{BB962C8B-B14F-4D97-AF65-F5344CB8AC3E}">
        <p14:creationId xmlns:p14="http://schemas.microsoft.com/office/powerpoint/2010/main" val="2078351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6AAA1-0545-474E-B7A7-7C881E8C4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1036320"/>
            <a:ext cx="11663680" cy="5486400"/>
          </a:xfrm>
        </p:spPr>
        <p:txBody>
          <a:bodyPr>
            <a:normAutofit/>
          </a:bodyPr>
          <a:lstStyle/>
          <a:p>
            <a:r>
              <a:rPr lang="en-US" sz="2800" b="1" dirty="0"/>
              <a:t>Bio sub-Dept</a:t>
            </a:r>
            <a:r>
              <a:rPr lang="en-US" sz="2800" dirty="0"/>
              <a:t>: Lori Crocker,  Tracey Stuller, Jean Russ, Terry Jordan, Bill </a:t>
            </a:r>
            <a:r>
              <a:rPr lang="en-US" sz="2800" dirty="0" err="1"/>
              <a:t>Wultich</a:t>
            </a:r>
            <a:r>
              <a:rPr lang="en-US" sz="2800" dirty="0"/>
              <a:t>, </a:t>
            </a:r>
            <a:br>
              <a:rPr lang="en-US" sz="2800" dirty="0"/>
            </a:br>
            <a:r>
              <a:rPr lang="en-US" sz="2800" b="1" dirty="0"/>
              <a:t>Others</a:t>
            </a:r>
            <a:r>
              <a:rPr lang="en-US" sz="2800" dirty="0"/>
              <a:t>: Tony Jernigan(VP), Eileen(VP), Maureen (</a:t>
            </a:r>
            <a:r>
              <a:rPr lang="en-US" sz="2800" dirty="0" err="1"/>
              <a:t>Prez</a:t>
            </a:r>
            <a:r>
              <a:rPr lang="en-US" sz="2800" dirty="0"/>
              <a:t>), Michelle Goodwin (VP)</a:t>
            </a:r>
            <a:br>
              <a:rPr lang="en-US" sz="2800" dirty="0"/>
            </a:br>
            <a:r>
              <a:rPr lang="en-US" sz="2800" b="1" dirty="0"/>
              <a:t>Art</a:t>
            </a:r>
            <a:r>
              <a:rPr lang="en-US" sz="2800" dirty="0"/>
              <a:t>: George Bedell Bonnie </a:t>
            </a:r>
            <a:r>
              <a:rPr lang="en-US" sz="2800" dirty="0" err="1"/>
              <a:t>Castlebury</a:t>
            </a:r>
            <a:r>
              <a:rPr lang="en-US" sz="2800" dirty="0"/>
              <a:t> (ART Dept)</a:t>
            </a:r>
            <a:br>
              <a:rPr lang="en-US" sz="2800" dirty="0"/>
            </a:br>
            <a:r>
              <a:rPr lang="en-US" sz="2800" b="1" dirty="0"/>
              <a:t>Other </a:t>
            </a:r>
            <a:r>
              <a:rPr lang="en-US" sz="2800" b="1" dirty="0" err="1"/>
              <a:t>Fac</a:t>
            </a:r>
            <a:r>
              <a:rPr lang="en-US" sz="2800" dirty="0"/>
              <a:t>: David Walker, Christine A-L, Michelle Simpson (HUM)</a:t>
            </a:r>
            <a:br>
              <a:rPr lang="en-US" sz="2800" dirty="0"/>
            </a:br>
            <a:r>
              <a:rPr lang="en-US" sz="2800" b="1" dirty="0"/>
              <a:t>Superstars</a:t>
            </a:r>
            <a:r>
              <a:rPr lang="en-US" sz="2800" dirty="0"/>
              <a:t>: Jen Everhart, Laura Robbins, Brent Burdick, Luke Gustafson</a:t>
            </a:r>
            <a:br>
              <a:rPr lang="en-US" sz="2800" dirty="0"/>
            </a:br>
            <a:r>
              <a:rPr lang="en-US" sz="2800" b="1" dirty="0"/>
              <a:t>Students</a:t>
            </a:r>
            <a:r>
              <a:rPr lang="en-US" sz="2800" dirty="0"/>
              <a:t>: SGA, Sustainability Club</a:t>
            </a:r>
            <a:br>
              <a:rPr lang="en-US" sz="2800" dirty="0"/>
            </a:br>
            <a:r>
              <a:rPr lang="en-US" sz="2800" b="1" dirty="0"/>
              <a:t>Also</a:t>
            </a:r>
            <a:r>
              <a:rPr lang="en-US" sz="2800" dirty="0"/>
              <a:t>: Marcy Gannon and Kid’s Learning Center</a:t>
            </a:r>
            <a:br>
              <a:rPr lang="en-US" sz="2800" dirty="0"/>
            </a:br>
            <a:r>
              <a:rPr lang="en-US" sz="2800" b="1" dirty="0"/>
              <a:t>Many others.</a:t>
            </a:r>
            <a:br>
              <a:rPr lang="en-US" sz="2800" dirty="0"/>
            </a:br>
            <a:br>
              <a:rPr lang="en-US" sz="3100" dirty="0"/>
            </a:br>
            <a:r>
              <a:rPr lang="en-US" sz="2400" dirty="0"/>
              <a:t>We need specific helpers.  Feel free to volunteer.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paulb@csmd.edu</a:t>
            </a:r>
            <a:br>
              <a:rPr lang="en-US" sz="2400" dirty="0"/>
            </a:br>
            <a:r>
              <a:rPr lang="en-US" sz="2400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19BB3-A053-CD43-A5C9-D0AAA2A87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161280"/>
            <a:ext cx="10515600" cy="928370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5DB7EB-812A-1F42-B8C9-EC526A98461F}"/>
              </a:ext>
            </a:extLst>
          </p:cNvPr>
          <p:cNvSpPr txBox="1"/>
          <p:nvPr/>
        </p:nvSpPr>
        <p:spPr>
          <a:xfrm>
            <a:off x="243840" y="203200"/>
            <a:ext cx="11103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We organized, reorganized, sought funding and the project mushroomed… </a:t>
            </a:r>
          </a:p>
        </p:txBody>
      </p:sp>
    </p:spTree>
    <p:extLst>
      <p:ext uri="{BB962C8B-B14F-4D97-AF65-F5344CB8AC3E}">
        <p14:creationId xmlns:p14="http://schemas.microsoft.com/office/powerpoint/2010/main" val="1748012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B11F9-5FB0-B847-99EC-2B28D4158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" y="223521"/>
            <a:ext cx="2316480" cy="1280159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4 months later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56EB8F-3258-B145-9E4B-7515348F9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085783"/>
            <a:ext cx="10515600" cy="1500187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C2956E-C334-1E4C-BA8A-CAFBD8051C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8156" y="0"/>
            <a:ext cx="980384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461FF9-1AE9-234A-A705-9E92D338CA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0" y="2552065"/>
            <a:ext cx="2347516" cy="247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799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</TotalTime>
  <Words>473</Words>
  <Application>Microsoft Macintosh PowerPoint</Application>
  <PresentationFormat>Widescreen</PresentationFormat>
  <Paragraphs>71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Presentation</vt:lpstr>
      <vt:lpstr>Charles County Rotary Club, August 2019 Paul Billeter, Professor of Biology, CSM … Bee Campus USA &amp; Bee City USA Thanks to Alli Steger (Calais), Chris Zabriskie, Turner Coggins, Tony Jernigan…</vt:lpstr>
      <vt:lpstr>WHAT IS BEE CAMPUS USA?</vt:lpstr>
      <vt:lpstr>        Link to Bee Campus USA  (or just google “Bee Campus USA”)  Link to CSM Bee Campus   (or just google “CSM Bee Campus”)  email: pabilleter@csmd.edu and I’ll send you a copy of the ppt  </vt:lpstr>
      <vt:lpstr>Pollinators are in decline and … </vt:lpstr>
      <vt:lpstr>Agriculture, monoculture, introduced ornamentals, and pesticides …</vt:lpstr>
      <vt:lpstr>BC’s HISTORY AT CSM 6 months</vt:lpstr>
      <vt:lpstr>PowerPoint Presentation</vt:lpstr>
      <vt:lpstr>Bio sub-Dept: Lori Crocker,  Tracey Stuller, Jean Russ, Terry Jordan, Bill Wultich,  Others: Tony Jernigan(VP), Eileen(VP), Maureen (Prez), Michelle Goodwin (VP) Art: George Bedell Bonnie Castlebury (ART Dept) Other Fac: David Walker, Christine A-L, Michelle Simpson (HUM) Superstars: Jen Everhart, Laura Robbins, Brent Burdick, Luke Gustafson Students: SGA, Sustainability Club Also: Marcy Gannon and Kid’s Learning Center Many others.  We need specific helpers.  Feel free to volunteer.  paulb@csmd.edu  </vt:lpstr>
      <vt:lpstr>4 months later</vt:lpstr>
      <vt:lpstr>  </vt:lpstr>
      <vt:lpstr>PowerPoint Presentation</vt:lpstr>
      <vt:lpstr>Everyone wants to save the bees</vt:lpstr>
      <vt:lpstr>PowerPoint Presentation</vt:lpstr>
      <vt:lpstr>Habitat, Art, Sculpture</vt:lpstr>
      <vt:lpstr>Habitat, Art, Sculpture. Boy Scouts, school kids, community groups, etc. </vt:lpstr>
      <vt:lpstr>Signage is important</vt:lpstr>
      <vt:lpstr>PowerPoint Presentation</vt:lpstr>
      <vt:lpstr> </vt:lpstr>
      <vt:lpstr>and this…</vt:lpstr>
      <vt:lpstr>Long-  term  Plans</vt:lpstr>
      <vt:lpstr>A CCCC Founder (one of 5 key people in college’s birth)  &gt; Inspirational educator &gt; Pioneer in fostering women in science  &gt; Ardent environmentalist &gt; Started Biology, Nursing, Horticulture, PAT &amp; ERT, etc. &gt; President of local Garden Clubs &gt; Advisor to Allison Ferguson Foundation &gt; Lewis and Clark… &gt;Travel Study… </vt:lpstr>
      <vt:lpstr>Sam Droege USGS </vt:lpstr>
    </vt:vector>
  </TitlesOfParts>
  <Manager/>
  <Company>College of Southern Maryland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Environmental Sustainability</dc:title>
  <dc:subject/>
  <dc:creator>Paul A. Billeter</dc:creator>
  <cp:keywords/>
  <dc:description/>
  <cp:lastModifiedBy>Paul Billeter</cp:lastModifiedBy>
  <cp:revision>61</cp:revision>
  <dcterms:created xsi:type="dcterms:W3CDTF">2018-05-31T19:34:44Z</dcterms:created>
  <dcterms:modified xsi:type="dcterms:W3CDTF">2019-08-29T01:08:27Z</dcterms:modified>
  <cp:category/>
</cp:coreProperties>
</file>