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6" r:id="rId4"/>
    <p:sldId id="259" r:id="rId5"/>
    <p:sldId id="262" r:id="rId6"/>
    <p:sldId id="260" r:id="rId7"/>
    <p:sldId id="257" r:id="rId8"/>
    <p:sldId id="270" r:id="rId9"/>
    <p:sldId id="271" r:id="rId10"/>
    <p:sldId id="272" r:id="rId11"/>
    <p:sldId id="261" r:id="rId12"/>
    <p:sldId id="273" r:id="rId13"/>
    <p:sldId id="263" r:id="rId14"/>
    <p:sldId id="264" r:id="rId15"/>
    <p:sldId id="267" r:id="rId16"/>
    <p:sldId id="265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FB14C-ACDA-4DC6-81E5-FA7025C29ABA}" v="14" dt="2022-04-08T23:15:40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on Goldenberg" userId="f9e2c2fa-c551-40a5-a517-edf63d5c60bc" providerId="ADAL" clId="{0183BBEB-B101-47D8-81EB-935EFD36B5EE}"/>
    <pc:docChg chg="custSel modSld">
      <pc:chgData name="Barton Goldenberg" userId="f9e2c2fa-c551-40a5-a517-edf63d5c60bc" providerId="ADAL" clId="{0183BBEB-B101-47D8-81EB-935EFD36B5EE}" dt="2022-04-09T13:35:12.979" v="2" actId="1076"/>
      <pc:docMkLst>
        <pc:docMk/>
      </pc:docMkLst>
      <pc:sldChg chg="delSp modSp mod">
        <pc:chgData name="Barton Goldenberg" userId="f9e2c2fa-c551-40a5-a517-edf63d5c60bc" providerId="ADAL" clId="{0183BBEB-B101-47D8-81EB-935EFD36B5EE}" dt="2022-04-09T13:35:12.979" v="2" actId="1076"/>
        <pc:sldMkLst>
          <pc:docMk/>
          <pc:sldMk cId="1912453854" sldId="273"/>
        </pc:sldMkLst>
        <pc:spChg chg="del">
          <ac:chgData name="Barton Goldenberg" userId="f9e2c2fa-c551-40a5-a517-edf63d5c60bc" providerId="ADAL" clId="{0183BBEB-B101-47D8-81EB-935EFD36B5EE}" dt="2022-04-09T13:35:08.214" v="1" actId="478"/>
          <ac:spMkLst>
            <pc:docMk/>
            <pc:sldMk cId="1912453854" sldId="273"/>
            <ac:spMk id="214" creationId="{00000000-0000-0000-0000-000000000000}"/>
          </ac:spMkLst>
        </pc:spChg>
        <pc:spChg chg="mod">
          <ac:chgData name="Barton Goldenberg" userId="f9e2c2fa-c551-40a5-a517-edf63d5c60bc" providerId="ADAL" clId="{0183BBEB-B101-47D8-81EB-935EFD36B5EE}" dt="2022-04-09T13:35:12.979" v="2" actId="1076"/>
          <ac:spMkLst>
            <pc:docMk/>
            <pc:sldMk cId="1912453854" sldId="273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FA49E-898C-4F86-A66E-FF10A76FA0CF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05472-FD62-40D6-AC99-BF48EC72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831-C971-4E4C-BAB0-FE21954D4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3D540-5B73-471D-A3A1-9907CA4A4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81A9-DC2B-4CFF-8569-722C38BB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B8-7E57-4C4E-BED2-D40F72AF8A82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6FDE7-210E-43F0-B3E6-4861AD4A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FFC6F-28A5-4251-90C1-BAAA9B19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6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D4BE-DEED-43A0-A34A-3B8F473C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C6BFD-BEB7-4714-8707-25E758BB0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CD7CA-1D0E-4C2F-9E70-27E70245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AA5-47CC-4E6D-BE82-359E4DFBF610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B75B-2921-440B-95E8-F69F79CF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DD794-B981-4A00-9205-2C579A4D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8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30E37-8F93-46DE-B5A6-3A2C42EC3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86153-2887-42D9-B684-FE48E4D36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8B203-57EF-432B-8FC0-036F895A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E4D9-71BF-4BC3-BB10-5BFA91DF1EB8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BDCB3-F903-4FEB-A779-518E6932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B415D-76F2-4B36-861E-2663C9AF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6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1808E-EB61-4963-B975-5BC06097D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7649C-73BD-4D2A-B7A7-0333773A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B1C61-5B5E-47CC-BFC2-4AFED8C2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14B5-4940-4E5E-A965-C2507C03EEBE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A82A-CE32-4114-AF0A-A195F1DA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BF3DE-10E7-4A48-8E4A-852893C1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8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4B39-048D-487C-AE1F-A5AAB7DA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4BAF3-696F-4FE8-95DE-92499F278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F8F7-2360-4F13-AA3C-B2D9BEA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8869-F194-4684-AC49-CB52594C9C6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5EB7E-8DA6-4578-B5AC-B3CA2ACE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AAD7-8900-4B74-965A-2BD40B53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F65E-D623-40C2-8516-180548F8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BF608-040B-4F5B-B835-E43F63D6A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E3C62-FAE6-4F2C-B5C1-B6A5EBB52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E87F9-31A6-4A9F-85F0-E35BA18C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763C-1C9D-46F6-A66A-9995F1735B51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FEA15-28FA-4C53-982D-649ACF5B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94FB9-E472-427D-BB1B-24BC8FE5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9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E580-6624-49DE-B3F9-61BA72187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FC0D1-4D8A-4CCC-8675-2DAB01675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20742-86B0-477B-ABBD-D35DA282F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D330D-99B1-4A4A-BCB0-2C471CDCD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87D3D-E71A-4208-B324-496DC4972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49C65-E65B-4714-BF9E-420BD03C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EC3C-D1D7-4E53-AE42-9D0C42465918}" type="datetime1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D1D7A-D626-4355-BBC6-4E072FD7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E5FB8-D49D-4749-A51D-02C54ED7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608E-6433-4422-827B-E94866B5B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EDDBF-6A74-495F-9A81-838524E6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2C32-D341-4C76-89FF-06027AA66A96}" type="datetime1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F7BA4-2BF9-4CB1-B1B6-70E3BF8B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0D77D8-6330-4267-A56C-0652297C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2BB12-C6E4-4291-AC24-2BDB7085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AD02-E32F-4207-9BF7-DD8CA5E1CEEC}" type="datetime1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3AAE5-5BB4-4831-96DF-71C5E58E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39AFE-A1BF-4DC6-B4C8-B295EEF2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C0CD-ADCE-4DD6-8846-D92E88CA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8E48-4371-47A7-8E13-55EA5C668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E4965-35A4-41ED-B61E-CEF0B0BEF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E18C5-94EB-4414-A115-69267716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A3E-198D-4F9F-870C-1E6EDE96F3B5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F66E9-28D3-4F60-8294-FBEAD9AA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8E46F-5816-4510-BDE1-588299C1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3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05ED-7CAA-43B6-A162-97661C74A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68E2E3-97BC-489E-AB49-2279B51A7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9604A-03E4-4CDB-8962-0DFBD0663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695F1-8500-4018-B13E-0D4FC9AA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54CA-00B2-4E66-8DB9-B6B9227ED687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4377C-4976-426A-94BF-F57463C7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98A7-C01A-4E29-A3C4-D2B72468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8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EC4C2-E085-4CB5-B7B7-714EA459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FDED7-4D99-45FC-B7D2-6801DAB1F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F3A8F-CE63-4756-BE7F-6C44111E2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5330-D5AE-485E-9868-EF075193039A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F7D8-B722-4A99-808D-C4031F729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E2B28-AD1C-4BB9-83B6-2F9EFC823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92A1-B5C3-4536-A3C1-74CF74C00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4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ypal.com/donate/?cmd=_s-xclick&amp;hosted_button_id=DKFXWZ4X65UWS&amp;source=ur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yku2006@g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ypal.com/donate/?token=CzAzt4w-NQ3Id9dd-p719eV4-MyRtkYxPl2FHj796bgnc__CbxuWvLM9ly1XlLRpjse1OIrDTLPDAD__&amp;locale.x=US" TargetMode="External"/><Relationship Id="rId2" Type="http://schemas.openxmlformats.org/officeDocument/2006/relationships/hyperlink" Target="https://disasteraidusa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nate.wck.org/give/398293/#!/donation/checkou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edhelpukraine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arton7620dg201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otarypaschal@gmail.com" TargetMode="External"/><Relationship Id="rId2" Type="http://schemas.openxmlformats.org/officeDocument/2006/relationships/hyperlink" Target="mailto:riverrobin70@icloud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dschooley@outlook.com" TargetMode="External"/><Relationship Id="rId5" Type="http://schemas.openxmlformats.org/officeDocument/2006/relationships/hyperlink" Target="mailto:gdvictor1@gmail.com" TargetMode="External"/><Relationship Id="rId4" Type="http://schemas.openxmlformats.org/officeDocument/2006/relationships/hyperlink" Target="mailto:danamo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ypal.com/donate/?cmd=_s-xclick&amp;hosted_button_id=DKFXWZ4X65UWS&amp;source=ur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55DF-E957-4529-8D7E-8C10D455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273" y="183216"/>
            <a:ext cx="7878792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Options to Provide Assistance to Ukraine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2E9496-5D20-404C-A18F-7C8C6CC6C55D}"/>
              </a:ext>
            </a:extLst>
          </p:cNvPr>
          <p:cNvSpPr txBox="1">
            <a:spLocks/>
          </p:cNvSpPr>
          <p:nvPr/>
        </p:nvSpPr>
        <p:spPr>
          <a:xfrm>
            <a:off x="3651849" y="3914445"/>
            <a:ext cx="787879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/>
              <a:t>Barton Goldenberg, PDG</a:t>
            </a:r>
          </a:p>
          <a:p>
            <a:pPr algn="r"/>
            <a:r>
              <a:rPr lang="en-US" sz="2400" dirty="0"/>
              <a:t>Daniel Fischer, president of </a:t>
            </a:r>
            <a:r>
              <a:rPr lang="en-US" sz="2400" dirty="0" err="1"/>
              <a:t>mBR</a:t>
            </a:r>
            <a:r>
              <a:rPr lang="en-US" sz="2400" dirty="0"/>
              <a:t> Club Foundation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0B7D29B-318D-4F2C-905B-FE73D2BCFE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8064" y="2417082"/>
            <a:ext cx="6199865" cy="337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74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ounded Rectangle"/>
          <p:cNvSpPr/>
          <p:nvPr/>
        </p:nvSpPr>
        <p:spPr>
          <a:xfrm>
            <a:off x="2946855" y="1243804"/>
            <a:ext cx="3023311" cy="890717"/>
          </a:xfrm>
          <a:prstGeom prst="roundRect">
            <a:avLst>
              <a:gd name="adj" fmla="val 15038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0" name="UHU supplies price quotes from…"/>
          <p:cNvSpPr txBox="1"/>
          <p:nvPr/>
        </p:nvSpPr>
        <p:spPr>
          <a:xfrm>
            <a:off x="3028956" y="1328583"/>
            <a:ext cx="2723311" cy="721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supplies price quotes from 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their supplier network. MBR directly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pays medical suppliers.</a:t>
            </a:r>
          </a:p>
        </p:txBody>
      </p:sp>
      <p:sp>
        <p:nvSpPr>
          <p:cNvPr id="161" name="Rounded Rectangle"/>
          <p:cNvSpPr/>
          <p:nvPr/>
        </p:nvSpPr>
        <p:spPr>
          <a:xfrm>
            <a:off x="2988467" y="2633832"/>
            <a:ext cx="3023311" cy="839391"/>
          </a:xfrm>
          <a:prstGeom prst="roundRect">
            <a:avLst>
              <a:gd name="adj" fmla="val 15957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2" name="UHU has medical items delivered…"/>
          <p:cNvSpPr txBox="1"/>
          <p:nvPr/>
        </p:nvSpPr>
        <p:spPr>
          <a:xfrm>
            <a:off x="3121269" y="2775454"/>
            <a:ext cx="2488375" cy="504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has medical items delivered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to their DC area facility.</a:t>
            </a:r>
          </a:p>
        </p:txBody>
      </p:sp>
      <p:sp>
        <p:nvSpPr>
          <p:cNvPr id="163" name="Rotarians in Action:…"/>
          <p:cNvSpPr txBox="1"/>
          <p:nvPr/>
        </p:nvSpPr>
        <p:spPr>
          <a:xfrm>
            <a:off x="3121269" y="3913390"/>
            <a:ext cx="2360967" cy="93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Rotarians in Action: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Rotary volunteers help package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items for shipping. MBR logo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placed on all boxes.</a:t>
            </a:r>
          </a:p>
        </p:txBody>
      </p:sp>
      <p:sp>
        <p:nvSpPr>
          <p:cNvPr id="164" name="UHU ships items to Lviv, Ukraine.…"/>
          <p:cNvSpPr txBox="1"/>
          <p:nvPr/>
        </p:nvSpPr>
        <p:spPr>
          <a:xfrm>
            <a:off x="3086247" y="5263504"/>
            <a:ext cx="2506841" cy="93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>
              <a:buClr>
                <a:srgbClr val="FFC000"/>
              </a:buCl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ships items to Lviv, Ukraine</a:t>
            </a:r>
            <a:r>
              <a:rPr lang="en-US" sz="1406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Truck to US airport</a:t>
            </a:r>
            <a:endParaRPr lang="en-US" sz="1406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Plane to Warsaw</a:t>
            </a:r>
            <a:endParaRPr lang="en-US" sz="1406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Truck through border to Lviv</a:t>
            </a:r>
          </a:p>
        </p:txBody>
      </p:sp>
      <p:sp>
        <p:nvSpPr>
          <p:cNvPr id="165" name="Rounded Rectangle"/>
          <p:cNvSpPr/>
          <p:nvPr/>
        </p:nvSpPr>
        <p:spPr>
          <a:xfrm>
            <a:off x="2988467" y="3888801"/>
            <a:ext cx="3023311" cy="973337"/>
          </a:xfrm>
          <a:prstGeom prst="roundRect">
            <a:avLst>
              <a:gd name="adj" fmla="val 13761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6" name="Rounded Rectangle"/>
          <p:cNvSpPr/>
          <p:nvPr/>
        </p:nvSpPr>
        <p:spPr>
          <a:xfrm>
            <a:off x="2969618" y="5277716"/>
            <a:ext cx="3023310" cy="1394719"/>
          </a:xfrm>
          <a:prstGeom prst="roundRect">
            <a:avLst>
              <a:gd name="adj" fmla="val 10852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7" name="Line"/>
          <p:cNvSpPr/>
          <p:nvPr/>
        </p:nvSpPr>
        <p:spPr>
          <a:xfrm>
            <a:off x="4458510" y="2235015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8" name="Line"/>
          <p:cNvSpPr/>
          <p:nvPr/>
        </p:nvSpPr>
        <p:spPr>
          <a:xfrm>
            <a:off x="4481821" y="4940839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69" name="Line"/>
          <p:cNvSpPr/>
          <p:nvPr/>
        </p:nvSpPr>
        <p:spPr>
          <a:xfrm>
            <a:off x="4480250" y="3526786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70" name="Metro Bethesda RC Medical Supplies to Ukraine…"/>
          <p:cNvSpPr txBox="1"/>
          <p:nvPr/>
        </p:nvSpPr>
        <p:spPr>
          <a:xfrm>
            <a:off x="0" y="185565"/>
            <a:ext cx="12192000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Logistics for Sending 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Supplies to Ukraine</a:t>
            </a:r>
          </a:p>
        </p:txBody>
      </p:sp>
      <p:pic>
        <p:nvPicPr>
          <p:cNvPr id="171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7586" y="1797004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584" y="3089430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218" y="4523735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Screen Shot 2022-04-05 at 8.57.51 AM.png" descr="Screen Shot 2022-04-05 at 8.57.51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752" y="6254737"/>
            <a:ext cx="459269" cy="290611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</p:spPr>
      </p:pic>
      <p:pic>
        <p:nvPicPr>
          <p:cNvPr id="175" name="Screen Shot 2022-04-05 at 8.58.29 AM.png" descr="Screen Shot 2022-04-05 at 8.58.2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313" y="6220216"/>
            <a:ext cx="453073" cy="302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7444" y="6301026"/>
            <a:ext cx="459269" cy="23851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Purchasing in the US has become…"/>
          <p:cNvSpPr txBox="1"/>
          <p:nvPr/>
        </p:nvSpPr>
        <p:spPr>
          <a:xfrm>
            <a:off x="6828518" y="2203219"/>
            <a:ext cx="4725386" cy="3457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  <a:defRPr sz="22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Purchasing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medical supplies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in the US has become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important as supplies become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increasingly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scarce in Europe.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  <a:defRPr sz="22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  <a:defRPr sz="22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An unexpected benefit of the project is the new connection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etween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RC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Lviv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and UHU.</a:t>
            </a: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  <a:defRPr sz="22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0070C0"/>
              </a:buClr>
              <a:buFont typeface="Arial" panose="020B0604020202020204" pitchFamily="34" charset="0"/>
              <a:buChar char="•"/>
              <a:defRPr sz="22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UHU is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considering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fulfilling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a 50,000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uro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order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from RC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Lviv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separate from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mBR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Club’s order.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396D04-2D9B-41B6-B4D4-00CEAC59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7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otarians in Action:…"/>
          <p:cNvSpPr txBox="1"/>
          <p:nvPr/>
        </p:nvSpPr>
        <p:spPr>
          <a:xfrm>
            <a:off x="6947916" y="1101746"/>
            <a:ext cx="2245551" cy="93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spcBef>
                <a:spcPts val="211"/>
              </a:spcBef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406" dirty="0"/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Rotarians in Action: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Lviv International RC takes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custody from UHU of supplies</a:t>
            </a:r>
          </a:p>
        </p:txBody>
      </p:sp>
      <p:sp>
        <p:nvSpPr>
          <p:cNvPr id="186" name="Rotarians in Action:…"/>
          <p:cNvSpPr txBox="1"/>
          <p:nvPr/>
        </p:nvSpPr>
        <p:spPr>
          <a:xfrm>
            <a:off x="7004501" y="2743680"/>
            <a:ext cx="2132380" cy="721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Rotarians in Action: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Lviv Int manages delivery of 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supplies to war front cities.</a:t>
            </a:r>
          </a:p>
        </p:txBody>
      </p:sp>
      <p:sp>
        <p:nvSpPr>
          <p:cNvPr id="187" name="Medical supplies targeted…"/>
          <p:cNvSpPr txBox="1"/>
          <p:nvPr/>
        </p:nvSpPr>
        <p:spPr>
          <a:xfrm>
            <a:off x="6968618" y="4274132"/>
            <a:ext cx="2327177" cy="504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Medical supplies targeted 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to save those wounded by war.</a:t>
            </a:r>
          </a:p>
        </p:txBody>
      </p:sp>
      <p:sp>
        <p:nvSpPr>
          <p:cNvPr id="188" name="MBR and UHU receive documentation…"/>
          <p:cNvSpPr txBox="1"/>
          <p:nvPr/>
        </p:nvSpPr>
        <p:spPr>
          <a:xfrm>
            <a:off x="6968618" y="5535388"/>
            <a:ext cx="2851743" cy="504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MBR and UHU receive documentation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on medical supply use.</a:t>
            </a:r>
          </a:p>
        </p:txBody>
      </p:sp>
      <p:sp>
        <p:nvSpPr>
          <p:cNvPr id="191" name="Rounded Rectangle"/>
          <p:cNvSpPr/>
          <p:nvPr/>
        </p:nvSpPr>
        <p:spPr>
          <a:xfrm>
            <a:off x="6853374" y="1253278"/>
            <a:ext cx="3023310" cy="890717"/>
          </a:xfrm>
          <a:prstGeom prst="roundRect">
            <a:avLst>
              <a:gd name="adj" fmla="val 15038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92" name="Rounded Rectangle"/>
          <p:cNvSpPr/>
          <p:nvPr/>
        </p:nvSpPr>
        <p:spPr>
          <a:xfrm>
            <a:off x="6871206" y="2555338"/>
            <a:ext cx="3098424" cy="1124117"/>
          </a:xfrm>
          <a:prstGeom prst="roundRect">
            <a:avLst>
              <a:gd name="adj" fmla="val 11916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93" name="Rounded Rectangle"/>
          <p:cNvSpPr/>
          <p:nvPr/>
        </p:nvSpPr>
        <p:spPr>
          <a:xfrm>
            <a:off x="6853374" y="4081182"/>
            <a:ext cx="3023310" cy="890717"/>
          </a:xfrm>
          <a:prstGeom prst="roundRect">
            <a:avLst>
              <a:gd name="adj" fmla="val 15038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95" name="Line"/>
          <p:cNvSpPr/>
          <p:nvPr/>
        </p:nvSpPr>
        <p:spPr>
          <a:xfrm>
            <a:off x="8375827" y="5026577"/>
            <a:ext cx="1" cy="322666"/>
          </a:xfrm>
          <a:prstGeom prst="line">
            <a:avLst/>
          </a:prstGeom>
          <a:ln w="63500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96" name="Line"/>
          <p:cNvSpPr/>
          <p:nvPr/>
        </p:nvSpPr>
        <p:spPr>
          <a:xfrm>
            <a:off x="8365029" y="3718503"/>
            <a:ext cx="1" cy="322665"/>
          </a:xfrm>
          <a:prstGeom prst="line">
            <a:avLst/>
          </a:prstGeom>
          <a:ln w="63500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197" name="Line"/>
          <p:cNvSpPr/>
          <p:nvPr/>
        </p:nvSpPr>
        <p:spPr>
          <a:xfrm>
            <a:off x="8375826" y="2196697"/>
            <a:ext cx="1" cy="322666"/>
          </a:xfrm>
          <a:prstGeom prst="line">
            <a:avLst/>
          </a:prstGeom>
          <a:ln w="63500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pic>
        <p:nvPicPr>
          <p:cNvPr id="206" name="Screen Shot 2022-04-05 at 8.58.29 AM.png" descr="Screen Shot 2022-04-05 at 8.58.2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0208" y="1400520"/>
            <a:ext cx="509927" cy="3399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Screen Shot 2022-04-05 at 8.58.29 AM.png" descr="Screen Shot 2022-04-05 at 8.58.2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8404" y="2712175"/>
            <a:ext cx="509927" cy="3399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Screen Shot 2022-04-05 at 8.58.29 AM.png" descr="Screen Shot 2022-04-05 at 8.58.2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9762" y="4150153"/>
            <a:ext cx="509927" cy="3399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6579" y="5869355"/>
            <a:ext cx="559580" cy="290611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Rounded Rectangle"/>
          <p:cNvSpPr/>
          <p:nvPr/>
        </p:nvSpPr>
        <p:spPr>
          <a:xfrm>
            <a:off x="6808795" y="5423997"/>
            <a:ext cx="3223247" cy="890717"/>
          </a:xfrm>
          <a:prstGeom prst="roundRect">
            <a:avLst>
              <a:gd name="adj" fmla="val 15038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212" name="Line"/>
          <p:cNvSpPr/>
          <p:nvPr/>
        </p:nvSpPr>
        <p:spPr>
          <a:xfrm flipV="1">
            <a:off x="5362892" y="1797004"/>
            <a:ext cx="1367123" cy="4104060"/>
          </a:xfrm>
          <a:prstGeom prst="line">
            <a:avLst/>
          </a:prstGeom>
          <a:ln w="50800">
            <a:solidFill>
              <a:srgbClr val="0070C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36" name="Metro Bethesda RC Medical Supplies to Ukraine…">
            <a:extLst>
              <a:ext uri="{FF2B5EF4-FFF2-40B4-BE49-F238E27FC236}">
                <a16:creationId xmlns:a16="http://schemas.microsoft.com/office/drawing/2014/main" id="{97B3D7A4-37C8-4B73-89D9-9F9F04EC7538}"/>
              </a:ext>
            </a:extLst>
          </p:cNvPr>
          <p:cNvSpPr txBox="1"/>
          <p:nvPr/>
        </p:nvSpPr>
        <p:spPr>
          <a:xfrm>
            <a:off x="0" y="185565"/>
            <a:ext cx="12192000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Logistics for Sending 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Supplies to Ukraine</a:t>
            </a:r>
          </a:p>
        </p:txBody>
      </p:sp>
      <p:sp>
        <p:nvSpPr>
          <p:cNvPr id="37" name="Rounded Rectangle">
            <a:extLst>
              <a:ext uri="{FF2B5EF4-FFF2-40B4-BE49-F238E27FC236}">
                <a16:creationId xmlns:a16="http://schemas.microsoft.com/office/drawing/2014/main" id="{B921DD72-8FD1-4B06-9075-F93711F5313F}"/>
              </a:ext>
            </a:extLst>
          </p:cNvPr>
          <p:cNvSpPr/>
          <p:nvPr/>
        </p:nvSpPr>
        <p:spPr>
          <a:xfrm>
            <a:off x="2218886" y="1243804"/>
            <a:ext cx="3023311" cy="890717"/>
          </a:xfrm>
          <a:prstGeom prst="roundRect">
            <a:avLst>
              <a:gd name="adj" fmla="val 15038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38" name="UHU supplies price quotes from…">
            <a:extLst>
              <a:ext uri="{FF2B5EF4-FFF2-40B4-BE49-F238E27FC236}">
                <a16:creationId xmlns:a16="http://schemas.microsoft.com/office/drawing/2014/main" id="{9B2BD00A-2DE6-4DAE-803C-57A4E6B44729}"/>
              </a:ext>
            </a:extLst>
          </p:cNvPr>
          <p:cNvSpPr txBox="1"/>
          <p:nvPr/>
        </p:nvSpPr>
        <p:spPr>
          <a:xfrm>
            <a:off x="2300987" y="1328583"/>
            <a:ext cx="2723311" cy="721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supplies price quotes from 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their supplier network. MBR directly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pays medical suppliers.</a:t>
            </a:r>
          </a:p>
        </p:txBody>
      </p:sp>
      <p:sp>
        <p:nvSpPr>
          <p:cNvPr id="39" name="Rounded Rectangle">
            <a:extLst>
              <a:ext uri="{FF2B5EF4-FFF2-40B4-BE49-F238E27FC236}">
                <a16:creationId xmlns:a16="http://schemas.microsoft.com/office/drawing/2014/main" id="{2F569A8B-8591-427E-AFAA-9B1240DEA976}"/>
              </a:ext>
            </a:extLst>
          </p:cNvPr>
          <p:cNvSpPr/>
          <p:nvPr/>
        </p:nvSpPr>
        <p:spPr>
          <a:xfrm>
            <a:off x="2260498" y="2633832"/>
            <a:ext cx="3023311" cy="839391"/>
          </a:xfrm>
          <a:prstGeom prst="roundRect">
            <a:avLst>
              <a:gd name="adj" fmla="val 15957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40" name="UHU has medical items delivered…">
            <a:extLst>
              <a:ext uri="{FF2B5EF4-FFF2-40B4-BE49-F238E27FC236}">
                <a16:creationId xmlns:a16="http://schemas.microsoft.com/office/drawing/2014/main" id="{ECFDF630-C402-4EA2-96CE-96A47E80AEAC}"/>
              </a:ext>
            </a:extLst>
          </p:cNvPr>
          <p:cNvSpPr txBox="1"/>
          <p:nvPr/>
        </p:nvSpPr>
        <p:spPr>
          <a:xfrm>
            <a:off x="2393300" y="2775454"/>
            <a:ext cx="2488375" cy="504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has medical items delivered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to their DC area facility.</a:t>
            </a:r>
          </a:p>
        </p:txBody>
      </p:sp>
      <p:sp>
        <p:nvSpPr>
          <p:cNvPr id="41" name="Rotarians in Action:…">
            <a:extLst>
              <a:ext uri="{FF2B5EF4-FFF2-40B4-BE49-F238E27FC236}">
                <a16:creationId xmlns:a16="http://schemas.microsoft.com/office/drawing/2014/main" id="{59029F0E-8C29-4539-AF0B-253C1AC42557}"/>
              </a:ext>
            </a:extLst>
          </p:cNvPr>
          <p:cNvSpPr txBox="1"/>
          <p:nvPr/>
        </p:nvSpPr>
        <p:spPr>
          <a:xfrm>
            <a:off x="2393300" y="3913390"/>
            <a:ext cx="2360967" cy="93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Rotarians in Action: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Rotary volunteers help package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items for shipping. MBR logo</a:t>
            </a:r>
          </a:p>
          <a:p>
            <a:pP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placed on all boxes.</a:t>
            </a:r>
          </a:p>
        </p:txBody>
      </p:sp>
      <p:sp>
        <p:nvSpPr>
          <p:cNvPr id="42" name="UHU ships items to Lviv, Ukraine.…">
            <a:extLst>
              <a:ext uri="{FF2B5EF4-FFF2-40B4-BE49-F238E27FC236}">
                <a16:creationId xmlns:a16="http://schemas.microsoft.com/office/drawing/2014/main" id="{AE10FDAC-5094-4829-87AF-437082A674AD}"/>
              </a:ext>
            </a:extLst>
          </p:cNvPr>
          <p:cNvSpPr txBox="1"/>
          <p:nvPr/>
        </p:nvSpPr>
        <p:spPr>
          <a:xfrm>
            <a:off x="2358278" y="5263504"/>
            <a:ext cx="2506841" cy="93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>
              <a:buClr>
                <a:srgbClr val="FFC000"/>
              </a:buClr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UHU ships items to Lviv, Ukraine</a:t>
            </a:r>
            <a:r>
              <a:rPr lang="en-US" sz="1406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Truck to US airport</a:t>
            </a:r>
            <a:endParaRPr lang="en-US" sz="1406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Plane to Warsaw</a:t>
            </a:r>
            <a:endParaRPr lang="en-US" sz="1406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Clr>
                <a:srgbClr val="FFC000"/>
              </a:buClr>
              <a:buFont typeface="Wingdings" panose="05000000000000000000" pitchFamily="2" charset="2"/>
              <a:buChar char="Ø"/>
              <a:defRPr sz="2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406" dirty="0">
                <a:latin typeface="Calibri" panose="020F0502020204030204" pitchFamily="34" charset="0"/>
                <a:cs typeface="Calibri" panose="020F0502020204030204" pitchFamily="34" charset="0"/>
              </a:rPr>
              <a:t>Truck through border to Lviv</a:t>
            </a:r>
          </a:p>
        </p:txBody>
      </p:sp>
      <p:sp>
        <p:nvSpPr>
          <p:cNvPr id="43" name="Rounded Rectangle">
            <a:extLst>
              <a:ext uri="{FF2B5EF4-FFF2-40B4-BE49-F238E27FC236}">
                <a16:creationId xmlns:a16="http://schemas.microsoft.com/office/drawing/2014/main" id="{64FD7ACC-0906-4075-838B-115BCE8498FE}"/>
              </a:ext>
            </a:extLst>
          </p:cNvPr>
          <p:cNvSpPr/>
          <p:nvPr/>
        </p:nvSpPr>
        <p:spPr>
          <a:xfrm>
            <a:off x="2260498" y="3888801"/>
            <a:ext cx="3023311" cy="973337"/>
          </a:xfrm>
          <a:prstGeom prst="roundRect">
            <a:avLst>
              <a:gd name="adj" fmla="val 13761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44" name="Rounded Rectangle">
            <a:extLst>
              <a:ext uri="{FF2B5EF4-FFF2-40B4-BE49-F238E27FC236}">
                <a16:creationId xmlns:a16="http://schemas.microsoft.com/office/drawing/2014/main" id="{01B571D8-1BF2-490E-AEF6-A68F296DE3A4}"/>
              </a:ext>
            </a:extLst>
          </p:cNvPr>
          <p:cNvSpPr/>
          <p:nvPr/>
        </p:nvSpPr>
        <p:spPr>
          <a:xfrm>
            <a:off x="2241649" y="5277716"/>
            <a:ext cx="3023310" cy="1394719"/>
          </a:xfrm>
          <a:prstGeom prst="roundRect">
            <a:avLst>
              <a:gd name="adj" fmla="val 10852"/>
            </a:avLst>
          </a:prstGeom>
          <a:ln w="50800">
            <a:solidFill>
              <a:srgbClr val="FFFB00"/>
            </a:solidFill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45" name="Line">
            <a:extLst>
              <a:ext uri="{FF2B5EF4-FFF2-40B4-BE49-F238E27FC236}">
                <a16:creationId xmlns:a16="http://schemas.microsoft.com/office/drawing/2014/main" id="{1F6EADBF-98B6-41EC-AD54-6AA3AA93AB9B}"/>
              </a:ext>
            </a:extLst>
          </p:cNvPr>
          <p:cNvSpPr/>
          <p:nvPr/>
        </p:nvSpPr>
        <p:spPr>
          <a:xfrm>
            <a:off x="3730541" y="2235015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46" name="Line">
            <a:extLst>
              <a:ext uri="{FF2B5EF4-FFF2-40B4-BE49-F238E27FC236}">
                <a16:creationId xmlns:a16="http://schemas.microsoft.com/office/drawing/2014/main" id="{DA99244C-3315-495A-AE46-9796C333E674}"/>
              </a:ext>
            </a:extLst>
          </p:cNvPr>
          <p:cNvSpPr/>
          <p:nvPr/>
        </p:nvSpPr>
        <p:spPr>
          <a:xfrm>
            <a:off x="3753852" y="4940839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sp>
        <p:nvSpPr>
          <p:cNvPr id="47" name="Line">
            <a:extLst>
              <a:ext uri="{FF2B5EF4-FFF2-40B4-BE49-F238E27FC236}">
                <a16:creationId xmlns:a16="http://schemas.microsoft.com/office/drawing/2014/main" id="{44DC20F3-4155-4C02-AFCD-DF36C7271032}"/>
              </a:ext>
            </a:extLst>
          </p:cNvPr>
          <p:cNvSpPr/>
          <p:nvPr/>
        </p:nvSpPr>
        <p:spPr>
          <a:xfrm>
            <a:off x="3752281" y="3526786"/>
            <a:ext cx="1" cy="322665"/>
          </a:xfrm>
          <a:prstGeom prst="line">
            <a:avLst/>
          </a:prstGeom>
          <a:ln w="63500">
            <a:solidFill>
              <a:schemeClr val="accent1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b="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66"/>
          </a:p>
        </p:txBody>
      </p:sp>
      <p:pic>
        <p:nvPicPr>
          <p:cNvPr id="48" name="Screen Shot 2022-04-05 at 8.57.11 AM.png" descr="Screen Shot 2022-04-05 at 8.57.11 AM.png">
            <a:extLst>
              <a:ext uri="{FF2B5EF4-FFF2-40B4-BE49-F238E27FC236}">
                <a16:creationId xmlns:a16="http://schemas.microsoft.com/office/drawing/2014/main" id="{163DC695-84C8-4389-A8FF-EB91D0EEC15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9617" y="1797004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Screen Shot 2022-04-05 at 8.57.11 AM.png" descr="Screen Shot 2022-04-05 at 8.57.11 AM.png">
            <a:extLst>
              <a:ext uri="{FF2B5EF4-FFF2-40B4-BE49-F238E27FC236}">
                <a16:creationId xmlns:a16="http://schemas.microsoft.com/office/drawing/2014/main" id="{E215814E-7259-4B37-9D09-09C9D211EF0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5615" y="3089430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Screen Shot 2022-04-05 at 8.57.11 AM.png" descr="Screen Shot 2022-04-05 at 8.57.11 AM.png">
            <a:extLst>
              <a:ext uri="{FF2B5EF4-FFF2-40B4-BE49-F238E27FC236}">
                <a16:creationId xmlns:a16="http://schemas.microsoft.com/office/drawing/2014/main" id="{634F2F5C-0391-41A0-A0FE-256212ED0BC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5249" y="4523735"/>
            <a:ext cx="459269" cy="238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Screen Shot 2022-04-05 at 8.57.51 AM.png" descr="Screen Shot 2022-04-05 at 8.57.51 AM.png">
            <a:extLst>
              <a:ext uri="{FF2B5EF4-FFF2-40B4-BE49-F238E27FC236}">
                <a16:creationId xmlns:a16="http://schemas.microsoft.com/office/drawing/2014/main" id="{9CA1F496-18D8-4AB7-84C7-742AFF3DFE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0783" y="6254737"/>
            <a:ext cx="459269" cy="290611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</p:spPr>
      </p:pic>
      <p:pic>
        <p:nvPicPr>
          <p:cNvPr id="52" name="Screen Shot 2022-04-05 at 8.58.29 AM.png" descr="Screen Shot 2022-04-05 at 8.58.29 AM.png">
            <a:extLst>
              <a:ext uri="{FF2B5EF4-FFF2-40B4-BE49-F238E27FC236}">
                <a16:creationId xmlns:a16="http://schemas.microsoft.com/office/drawing/2014/main" id="{67029249-EDFB-463F-ADA1-A84D89BD655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9344" y="6220216"/>
            <a:ext cx="453073" cy="302049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Screen Shot 2022-04-05 at 8.57.11 AM.png" descr="Screen Shot 2022-04-05 at 8.57.11 AM.png">
            <a:extLst>
              <a:ext uri="{FF2B5EF4-FFF2-40B4-BE49-F238E27FC236}">
                <a16:creationId xmlns:a16="http://schemas.microsoft.com/office/drawing/2014/main" id="{595910D9-8319-4353-9484-332333BA2A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9475" y="6301026"/>
            <a:ext cx="459269" cy="23851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224864-4101-4A73-ABBE-E08290AE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6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BR is in process applying for a $25,000 Disaster Response grant. It has been approved by Geetha, our DG, and by Rich Glover the 7620 DRFC.…"/>
          <p:cNvSpPr txBox="1">
            <a:spLocks noGrp="1"/>
          </p:cNvSpPr>
          <p:nvPr>
            <p:ph type="body" idx="4294967295"/>
          </p:nvPr>
        </p:nvSpPr>
        <p:spPr>
          <a:xfrm>
            <a:off x="0" y="200061"/>
            <a:ext cx="12191999" cy="1102528"/>
          </a:xfrm>
          <a:prstGeom prst="rect">
            <a:avLst/>
          </a:prstGeom>
        </p:spPr>
        <p:txBody>
          <a:bodyPr/>
          <a:lstStyle/>
          <a:p>
            <a:pPr marL="321457" indent="-321457">
              <a:buSzPct val="75000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/>
          </a:p>
          <a:p>
            <a:pPr marL="321457" indent="-321457">
              <a:buSzPct val="75000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/>
          </a:p>
          <a:p>
            <a:pPr marL="321457" indent="-321457">
              <a:buSzPct val="75000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dirty="0"/>
          </a:p>
        </p:txBody>
      </p:sp>
      <p:sp>
        <p:nvSpPr>
          <p:cNvPr id="216" name="Grants and Fundraising"/>
          <p:cNvSpPr txBox="1"/>
          <p:nvPr/>
        </p:nvSpPr>
        <p:spPr>
          <a:xfrm>
            <a:off x="-1" y="245200"/>
            <a:ext cx="12192000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ctr"/>
            <a:r>
              <a:rPr sz="4400" b="1" dirty="0">
                <a:solidFill>
                  <a:srgbClr val="0070C0"/>
                </a:solidFill>
                <a:latin typeface="+mn-lt"/>
              </a:rPr>
              <a:t>Grants and Fundraising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0E93A-2980-4684-A553-EB0BC7F07AA3}"/>
              </a:ext>
            </a:extLst>
          </p:cNvPr>
          <p:cNvSpPr txBox="1"/>
          <p:nvPr/>
        </p:nvSpPr>
        <p:spPr>
          <a:xfrm>
            <a:off x="370934" y="1435542"/>
            <a:ext cx="11076317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MBR has been awarded a $25,000 Rotary Disaster Response grant to provide emergency medical supplies to Ukraine.</a:t>
            </a: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MBR has received &gt;$15,000 of donations from our club members and other Rotarians; these donations bring the total to &gt;$40,000 in emergency medical supplies for Ukraine.</a:t>
            </a: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mBR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Club welcomes additional donations from club members and Rotarians globally until April 15</a:t>
            </a:r>
            <a:r>
              <a:rPr lang="en-US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at which time we will place our emergency medical supplies order with our partner UHU. We expect the emergency medical supplies to arrive to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Lviv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within 7-10 days of our order.  </a:t>
            </a:r>
            <a:r>
              <a:rPr lang="en-US" sz="2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Direct link to donate here.</a:t>
            </a:r>
            <a:r>
              <a:rPr lang="en-US" sz="2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rgbClr val="FFC000"/>
              </a:buClr>
              <a:buSzPct val="75000"/>
              <a:buFont typeface="Arial" panose="020B0604020202020204" pitchFamily="34" charset="0"/>
              <a:buChar char="•"/>
              <a:defRPr sz="2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A2FC5F-6387-492E-980B-6E6C298B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D7620 Individual Rotary Club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Howard West RC:</a:t>
            </a:r>
            <a:r>
              <a:rPr lang="en-US" dirty="0">
                <a:effectLst/>
                <a:ea typeface="Times New Roman" panose="02020603050405020304" pitchFamily="18" charset="0"/>
              </a:rPr>
              <a:t> PDG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Jay Kumar</a:t>
            </a:r>
            <a:r>
              <a:rPr lang="en-US" dirty="0">
                <a:effectLst/>
                <a:ea typeface="Times New Roman" panose="02020603050405020304" pitchFamily="18" charset="0"/>
              </a:rPr>
              <a:t> (DG Geetha’s husband) has partnered with PDG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Vygintas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Grinis</a:t>
            </a:r>
            <a:r>
              <a:rPr lang="en-US" dirty="0">
                <a:effectLst/>
                <a:ea typeface="Times New Roman" panose="02020603050405020304" pitchFamily="18" charset="0"/>
              </a:rPr>
              <a:t> from Lithuania, to prepare a Global Grant to assist Ukraine.  To learn more, contact Jay.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31349-F1B4-45AE-9085-666B4A01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External Organizations with Large Ukraine Assistance Initiatives </a:t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48" y="1561381"/>
            <a:ext cx="10902351" cy="5296619"/>
          </a:xfrm>
        </p:spPr>
        <p:txBody>
          <a:bodyPr>
            <a:normAutofit fontScale="47500" lnSpcReduction="20000"/>
          </a:bodyPr>
          <a:lstStyle/>
          <a:p>
            <a:pPr>
              <a:buClr>
                <a:srgbClr val="FFC000"/>
              </a:buClr>
            </a:pPr>
            <a:r>
              <a:rPr lang="en-US" sz="51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DisasterAid</a:t>
            </a:r>
            <a:r>
              <a:rPr lang="en-US" sz="51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USA</a:t>
            </a:r>
            <a:r>
              <a:rPr lang="en-US" sz="5100" dirty="0">
                <a:effectLst/>
                <a:ea typeface="Times New Roman" panose="02020603050405020304" pitchFamily="18" charset="0"/>
              </a:rPr>
              <a:t> and its European partners – this is an example of how D7620 Rotarians can give to a worthy, local Rotary-focused non-profit which is working through a partner, Disaster Aid Europe, and local contacts. </a:t>
            </a:r>
            <a:r>
              <a:rPr lang="en-US" sz="51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Direct link to donate here</a:t>
            </a:r>
            <a:r>
              <a:rPr lang="en-US" sz="5100" dirty="0">
                <a:effectLst/>
                <a:ea typeface="Times New Roman" panose="02020603050405020304" pitchFamily="18" charset="0"/>
              </a:rPr>
              <a:t>. </a:t>
            </a:r>
          </a:p>
          <a:p>
            <a:pPr marL="0" indent="0" rtl="0">
              <a:spcBef>
                <a:spcPts val="510"/>
              </a:spcBef>
              <a:spcAft>
                <a:spcPts val="0"/>
              </a:spcAft>
              <a:buNone/>
            </a:pPr>
            <a:endParaRPr lang="en-US" sz="1800" i="0" u="sng" dirty="0">
              <a:solidFill>
                <a:srgbClr val="0070C0"/>
              </a:solidFill>
              <a:effectLst/>
            </a:endParaRPr>
          </a:p>
          <a:p>
            <a:pPr marL="0" indent="0" rtl="0">
              <a:spcBef>
                <a:spcPts val="510"/>
              </a:spcBef>
              <a:spcAft>
                <a:spcPts val="0"/>
              </a:spcAft>
              <a:buNone/>
            </a:pPr>
            <a:r>
              <a:rPr lang="en-US" sz="3800" i="0" u="sng" dirty="0">
                <a:solidFill>
                  <a:srgbClr val="0070C0"/>
                </a:solidFill>
                <a:effectLst/>
              </a:rPr>
              <a:t>Summary of aid to date:</a:t>
            </a:r>
            <a:endParaRPr lang="en-US" sz="3800" dirty="0">
              <a:solidFill>
                <a:srgbClr val="0070C0"/>
              </a:solidFill>
            </a:endParaRP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40,500 Refugees fed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Ambulance co-purchased with the Rotary club of Warsaw city and in operation in Ukraine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dirty="0">
                <a:solidFill>
                  <a:srgbClr val="000000"/>
                </a:solidFill>
              </a:rPr>
              <a:t>S</a:t>
            </a: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ARS (search and rescue) US based team funded for 14-day tour in Ukraine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1,000 Sawyer filters (500 gallons a day) and Portable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100 </a:t>
            </a:r>
            <a:r>
              <a:rPr lang="en-US" sz="3800" b="0" i="0" u="none" strike="noStrike" dirty="0" err="1">
                <a:solidFill>
                  <a:srgbClr val="000000"/>
                </a:solidFill>
                <a:effectLst/>
              </a:rPr>
              <a:t>Lumin</a:t>
            </a: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-AID Solar lights (lights 300 sq feet) and charges a cell phone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Body armor and thermal imaging for civilian teams distributing aid in Ukraine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Hygiene Kits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Food, medical supplies, baby items,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Our family refugee tents have been request by Disaster Aid Europe (DAE) and the location has been vetted. Transportation is being worked out now.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DAE continues to transport supplies form Prague to Slovakia; we continue to fund and send supplies to this supply train.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DAUK sent 2 DARTS to Romania to assess and have has provided a much needed back up emergency generator to a hospital in Ukraine</a:t>
            </a:r>
          </a:p>
          <a:p>
            <a:pPr marL="514350" indent="-514350" rtl="0">
              <a:spcBef>
                <a:spcPts val="51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3800" b="0" i="0" u="none" strike="noStrike" dirty="0">
                <a:solidFill>
                  <a:srgbClr val="000000"/>
                </a:solidFill>
                <a:effectLst/>
              </a:rPr>
              <a:t>DAA (Australia) has sent several large Sky juice water filtration unit to the border area through DAE</a:t>
            </a:r>
          </a:p>
          <a:p>
            <a:pPr>
              <a:buClr>
                <a:srgbClr val="FFC000"/>
              </a:buClr>
            </a:pPr>
            <a:endParaRPr lang="en-US" sz="3800" dirty="0"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96AB6-9DB5-40BB-A01C-B43F45AE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9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External Organizations with Large Ukraine Assistance Initiatives </a:t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3429"/>
            <a:ext cx="10515600" cy="4351338"/>
          </a:xfrm>
        </p:spPr>
        <p:txBody>
          <a:bodyPr/>
          <a:lstStyle/>
          <a:p>
            <a:pPr>
              <a:buClr>
                <a:srgbClr val="FFC000"/>
              </a:buClr>
            </a:pP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World Central Kitchen Ukraine response</a:t>
            </a:r>
            <a:endParaRPr lang="en-US" u="sng" dirty="0">
              <a:solidFill>
                <a:srgbClr val="0000FF"/>
              </a:solidFill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Chef José Andres is feeding thousands of Ukrainians in a massive operation.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This nonprofit has received ample donations owing to lots of free media publicity (and doing a great job). </a:t>
            </a:r>
            <a:endParaRPr lang="en-US" sz="2800" dirty="0"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F9958-A84C-4973-AF08-8001AFC3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94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1756614"/>
            <a:ext cx="10515600" cy="475632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C000"/>
              </a:buClr>
            </a:pPr>
            <a:r>
              <a:rPr lang="en-US" sz="30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United Help Ukraine</a:t>
            </a:r>
            <a:endParaRPr lang="en-US" sz="3000" u="sng" dirty="0">
              <a:solidFill>
                <a:srgbClr val="0000FF"/>
              </a:solidFill>
              <a:effectLst/>
              <a:ea typeface="Times New Roman" panose="02020603050405020304" pitchFamily="18" charset="0"/>
            </a:endParaRPr>
          </a:p>
          <a:p>
            <a:pPr>
              <a:buClr>
                <a:srgbClr val="FFC000"/>
              </a:buClr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Founded in 2014, United Help Ukraine (UHU) is a DC area non-profit currently purchasing and shipping medical supplies to the Ukraine warfront.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UHU has funded $6 million in supplies and services during the current crisis.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3000" dirty="0"/>
              <a:t>They have an 87 rating in Charity Navigator.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sz="3000" dirty="0" err="1"/>
              <a:t>mBR</a:t>
            </a:r>
            <a:r>
              <a:rPr lang="en-US" sz="3000" dirty="0"/>
              <a:t> Club has partnered with UHU to ship </a:t>
            </a:r>
            <a:r>
              <a:rPr lang="en-US" sz="3000" dirty="0">
                <a:effectLst/>
                <a:ea typeface="Times New Roman" panose="02020603050405020304" pitchFamily="18" charset="0"/>
              </a:rPr>
              <a:t>emergency medical supplies to hospitals helping refugees and those on the frontlines. </a:t>
            </a:r>
            <a:endParaRPr lang="en-US" sz="3000" dirty="0">
              <a:solidFill>
                <a:srgbClr val="0070C0"/>
              </a:solidFill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B36D3A-58B1-446D-A10D-97E0449188DF}"/>
              </a:ext>
            </a:extLst>
          </p:cNvPr>
          <p:cNvSpPr txBox="1">
            <a:spLocks/>
          </p:cNvSpPr>
          <p:nvPr/>
        </p:nvSpPr>
        <p:spPr>
          <a:xfrm>
            <a:off x="674298" y="431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  <a:latin typeface="+mn-lt"/>
              </a:rPr>
              <a:t>External Organizations with Large Ukraine Assistance Initiatives </a:t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2B73D8-C5E3-447B-87F4-1030D74E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2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503F3-34CF-463F-AD71-97954200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81005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+mn-lt"/>
              </a:rPr>
              <a:t>Q&amp;A/Discussion</a:t>
            </a:r>
          </a:p>
        </p:txBody>
      </p:sp>
      <p:pic>
        <p:nvPicPr>
          <p:cNvPr id="1026" name="Picture 2" descr="Benefits Of Using Discussion Forums in a Knowledge Management Environment -  Knowledge Management - Benefits of Using Discussion Forums">
            <a:extLst>
              <a:ext uri="{FF2B5EF4-FFF2-40B4-BE49-F238E27FC236}">
                <a16:creationId xmlns:a16="http://schemas.microsoft.com/office/drawing/2014/main" id="{8F02311D-0EEA-41AC-A081-7AFF0F5C1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1705" y="2311105"/>
            <a:ext cx="5688590" cy="362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F37133-6563-42F3-9DC7-C3FFD43B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9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18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18" y="1420555"/>
            <a:ext cx="11100758" cy="5495927"/>
          </a:xfrm>
        </p:spPr>
        <p:txBody>
          <a:bodyPr>
            <a:normAutofit fontScale="92500"/>
          </a:bodyPr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This presentation discussed </a:t>
            </a:r>
            <a:r>
              <a:rPr lang="en-US" dirty="0">
                <a:solidFill>
                  <a:srgbClr val="222222"/>
                </a:solidFill>
                <a:ea typeface="Calibri" panose="020F0502020204030204" pitchFamily="34" charset="0"/>
              </a:rPr>
              <a:t>several options </a:t>
            </a: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to provide assistance to Ukraine.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222222"/>
              </a:solidFill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The list of options discussed is by no means complete. There are additional Ukraine assistance initiatives going on inside and outside Rotary and D7620.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222222"/>
              </a:solidFill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Information is fluid as the war impacts these options.  One also needs to be careful sending </a:t>
            </a:r>
            <a:r>
              <a:rPr lang="en-US" dirty="0">
                <a:solidFill>
                  <a:srgbClr val="222222"/>
                </a:solidFill>
                <a:ea typeface="Calibri" panose="020F0502020204030204" pitchFamily="34" charset="0"/>
              </a:rPr>
              <a:t>money to Ukraine; unfortunately, corruption are found at all levels in Ukraine.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222222"/>
              </a:solidFill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If you are aware of Ukraine Assistance initiatives not discussed in this presentation, thanks for sending information to </a:t>
            </a: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  <a:hlinkClick r:id="rId2"/>
              </a:rPr>
              <a:t>barton7620dg2019@gmail.com</a:t>
            </a:r>
            <a:r>
              <a:rPr lang="en-US" dirty="0">
                <a:solidFill>
                  <a:srgbClr val="222222"/>
                </a:solidFill>
                <a:effectLst/>
                <a:ea typeface="Calibri" panose="020F0502020204030204" pitchFamily="34" charset="0"/>
              </a:rPr>
              <a:t> 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C65BD-9C9D-4E09-9E57-1C808F4D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8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3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672" y="1963648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3200" dirty="0"/>
              <a:t>Rotary Global Initiatives</a:t>
            </a:r>
          </a:p>
          <a:p>
            <a:pPr>
              <a:buClr>
                <a:srgbClr val="FFC000"/>
              </a:buClr>
            </a:pPr>
            <a:endParaRPr lang="en-US" sz="3200" dirty="0"/>
          </a:p>
          <a:p>
            <a:pPr>
              <a:buClr>
                <a:srgbClr val="FFC000"/>
              </a:buClr>
            </a:pPr>
            <a:r>
              <a:rPr lang="en-US" sz="3200" dirty="0"/>
              <a:t>D7620 Individual Rotary Club Initiatives</a:t>
            </a:r>
          </a:p>
          <a:p>
            <a:pPr>
              <a:buClr>
                <a:srgbClr val="FFC000"/>
              </a:buClr>
            </a:pPr>
            <a:endParaRPr lang="en-US" sz="3200" dirty="0"/>
          </a:p>
          <a:p>
            <a:pPr>
              <a:buClr>
                <a:srgbClr val="FFC000"/>
              </a:buClr>
            </a:pPr>
            <a:r>
              <a:rPr lang="en-US" sz="3200" dirty="0"/>
              <a:t>External Organizations with Large Ukraine Assistance Initiatives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BD632-6EDD-4632-B92B-B72D66C2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5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64" y="25298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Rotary Global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63" y="1682061"/>
            <a:ext cx="11459474" cy="435133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0070C0"/>
                </a:solidFill>
              </a:rPr>
              <a:t>RI Ukraine Disaster Response Fund</a:t>
            </a: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&gt;$2 million raised to date for Ukraine assistance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Contributions received by the Fund by 30 April 2022 qualify for Ukraine relief efforts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Rotary Districts can apply for expedited Disaster Relief grants to provide relief to refugees or other victims of the war in Ukraine, e.g., water, food, shelter, medicine, and clothing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Ukraine and bordering country District: $50,000 per grant, multiple grants allowed per Rotary year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en-US" dirty="0"/>
              <a:t>All other country Districts: $25,000 per grant, multiple grants allowed per Rotary year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7EE19-7540-4792-AAB0-0EE8A110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5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98" y="9770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Rotary Global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287" y="1423270"/>
            <a:ext cx="10515600" cy="5135892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dirty="0">
                <a:solidFill>
                  <a:srgbClr val="0070C0"/>
                </a:solidFill>
              </a:rPr>
              <a:t>US-Ukraine ICC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rgbClr val="222222"/>
                </a:solidFill>
                <a:effectLst/>
                <a:ea typeface="Times New Roman" panose="02020603050405020304" pitchFamily="18" charset="0"/>
                <a:hlinkClick r:id="rId2"/>
              </a:rPr>
              <a:t>Robin Charlesworth</a:t>
            </a:r>
            <a:r>
              <a:rPr lang="en-US" dirty="0"/>
              <a:t>, ICC representative for D5890, Houston, TX: </a:t>
            </a:r>
            <a:r>
              <a:rPr lang="en-US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Partnered with Medical Bridges to send an airplane filled with supplies to Poland for delivery to Ukraine.  She may be coordinating a second plane filled with of supplies.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rgbClr val="222222"/>
                </a:solidFill>
                <a:effectLst/>
                <a:ea typeface="Times New Roman" panose="02020603050405020304" pitchFamily="18" charset="0"/>
                <a:hlinkClick r:id="rId3"/>
              </a:rPr>
              <a:t>Roger Paschal </a:t>
            </a:r>
            <a:r>
              <a:rPr lang="en-US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ICC Representative District 5790 Texas is sending a FedEx airplane filled with supplies destined for Ukraine.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4"/>
              </a:rPr>
              <a:t>Dana Moldovan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District Governor and ICC Coordinator for USA, D5240 (California) is working directly with Romanian Rotary Clubs (RCs) to send assistance.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5"/>
              </a:rPr>
              <a:t>Damon Victor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Co-Chair of ICC USA-Ukraine, District 6940 (Florida) is working with Poland RCs and the Rotary Club of </a:t>
            </a:r>
            <a:r>
              <a:rPr lang="en-US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Lviv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to send assistance. </a:t>
            </a:r>
            <a:endParaRPr lang="en-US" dirty="0">
              <a:ea typeface="Times New Roman" panose="02020603050405020304" pitchFamily="18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6"/>
              </a:rPr>
              <a:t>Claudine Schooley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Chair of ICC USA-Ukraine, District 5240, and member of E-club of one World, Direct, has been providing personal assistance to Ukrainians in the form of direct bank transfers (not tax deductible).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1A08D-0108-4020-9094-F7EE0B99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913-A4BE-4228-82BD-90129A60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D7620 Individual Rotary Club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DA88-F62E-47B4-8C2B-1F8AC5013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9" y="1253331"/>
            <a:ext cx="10515600" cy="4351338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en-US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metroBethesda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RC</a:t>
            </a:r>
            <a:r>
              <a:rPr lang="en-US" dirty="0">
                <a:effectLst/>
                <a:ea typeface="Times New Roman" panose="02020603050405020304" pitchFamily="18" charset="0"/>
              </a:rPr>
              <a:t> Foundation is providing medical supplies for distribution by the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Lviv</a:t>
            </a:r>
            <a:r>
              <a:rPr lang="en-US" dirty="0">
                <a:effectLst/>
                <a:ea typeface="Times New Roman" panose="02020603050405020304" pitchFamily="18" charset="0"/>
              </a:rPr>
              <a:t> International RC.  We have partnered with the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Lviv</a:t>
            </a:r>
            <a:r>
              <a:rPr lang="en-US" dirty="0">
                <a:effectLst/>
                <a:ea typeface="Times New Roman" panose="02020603050405020304" pitchFamily="18" charset="0"/>
              </a:rPr>
              <a:t> International Rotary Club and their President James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Joeriman</a:t>
            </a:r>
            <a:r>
              <a:rPr lang="en-US" dirty="0">
                <a:effectLst/>
                <a:ea typeface="Times New Roman" panose="02020603050405020304" pitchFamily="18" charset="0"/>
              </a:rPr>
              <a:t>. Since the outset of the war,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Lviv</a:t>
            </a:r>
            <a:r>
              <a:rPr lang="en-US" dirty="0">
                <a:effectLst/>
                <a:ea typeface="Times New Roman" panose="02020603050405020304" pitchFamily="18" charset="0"/>
              </a:rPr>
              <a:t> RC has been distributing emergency medical supplies to hospitals to help refugees and those on the frontlines.</a:t>
            </a:r>
          </a:p>
          <a:p>
            <a:pPr>
              <a:buClr>
                <a:srgbClr val="FFC000"/>
              </a:buClr>
            </a:pPr>
            <a:r>
              <a:rPr lang="en-US" dirty="0" err="1">
                <a:ea typeface="Times New Roman" panose="02020603050405020304" pitchFamily="18" charset="0"/>
              </a:rPr>
              <a:t>mBR</a:t>
            </a:r>
            <a:r>
              <a:rPr lang="en-US" dirty="0">
                <a:ea typeface="Times New Roman" panose="02020603050405020304" pitchFamily="18" charset="0"/>
              </a:rPr>
              <a:t> Club has been awarded a $25,000 Rotary Disaster Response grant.  In addition, we have raised &gt;$15,000 in donations from </a:t>
            </a:r>
            <a:r>
              <a:rPr lang="en-US" dirty="0" err="1">
                <a:ea typeface="Times New Roman" panose="02020603050405020304" pitchFamily="18" charset="0"/>
              </a:rPr>
              <a:t>mBR</a:t>
            </a:r>
            <a:r>
              <a:rPr lang="en-US" dirty="0">
                <a:ea typeface="Times New Roman" panose="02020603050405020304" pitchFamily="18" charset="0"/>
              </a:rPr>
              <a:t> Club members and other Rotarians, so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</a:rPr>
              <a:t>&gt;$40,000 in total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>
              <a:buClr>
                <a:srgbClr val="FFC000"/>
              </a:buClr>
            </a:pPr>
            <a:r>
              <a:rPr lang="en-US" dirty="0" err="1">
                <a:effectLst/>
                <a:ea typeface="Times New Roman" panose="02020603050405020304" pitchFamily="18" charset="0"/>
              </a:rPr>
              <a:t>mBR</a:t>
            </a:r>
            <a:r>
              <a:rPr lang="en-US" dirty="0">
                <a:effectLst/>
                <a:ea typeface="Times New Roman" panose="02020603050405020304" pitchFamily="18" charset="0"/>
              </a:rPr>
              <a:t> Club’s Foundation will continue to accept tax-free donations until April 15</a:t>
            </a:r>
            <a:r>
              <a:rPr lang="en-US" baseline="30000" dirty="0">
                <a:effectLst/>
                <a:ea typeface="Times New Roman" panose="02020603050405020304" pitchFamily="18" charset="0"/>
              </a:rPr>
              <a:t>th</a:t>
            </a:r>
            <a:r>
              <a:rPr lang="en-US" dirty="0">
                <a:effectLst/>
                <a:ea typeface="Times New Roman" panose="02020603050405020304" pitchFamily="18" charset="0"/>
              </a:rPr>
              <a:t> from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mBR</a:t>
            </a:r>
            <a:r>
              <a:rPr lang="en-US" dirty="0">
                <a:effectLst/>
                <a:ea typeface="Times New Roman" panose="02020603050405020304" pitchFamily="18" charset="0"/>
              </a:rPr>
              <a:t> Club members and any Rotarian wishing to send emergency medical supplies to Ukraine. 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Direct link to donate here.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  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25990-436B-404E-AD42-3F71F8FC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0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etro Bethesda RC…"/>
          <p:cNvSpPr txBox="1"/>
          <p:nvPr/>
        </p:nvSpPr>
        <p:spPr>
          <a:xfrm>
            <a:off x="1" y="201054"/>
            <a:ext cx="12191999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4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mBR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Club’s Medical Supplies 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Ukraine</a:t>
            </a:r>
          </a:p>
        </p:txBody>
      </p:sp>
      <p:sp>
        <p:nvSpPr>
          <p:cNvPr id="141" name="Mission: To save those both fighters and civilians on the frontline of the war who are being injured hourly. Sadly there is a great need for basic first aid and medical combat assistance.…"/>
          <p:cNvSpPr txBox="1"/>
          <p:nvPr/>
        </p:nvSpPr>
        <p:spPr>
          <a:xfrm>
            <a:off x="460601" y="1165455"/>
            <a:ext cx="10813312" cy="681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Mission: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To save those both fighters and civilians on the frontline of the war who are being injured hourly. Sadly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there is a great need for basic first aid and medical combat assistance.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In partnership with the RC of Lviv International and the DC area non-profit, United Help Ukraine, we have identified key medical items desperately needed in the field.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Rotarians in Action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mB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Club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members will package the items locally. 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BR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Club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promotional label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will be affixed to each box. 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Lviv RC will supervise distribution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medical supplies in Ukraine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800" dirty="0"/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800" dirty="0"/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800" dirty="0"/>
          </a:p>
          <a:p>
            <a:pPr algn="l"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828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8ABC7-43A3-405E-8621-C435C6AE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MBR Ukraine Medical Supply Partners"/>
          <p:cNvSpPr txBox="1"/>
          <p:nvPr/>
        </p:nvSpPr>
        <p:spPr>
          <a:xfrm>
            <a:off x="0" y="149236"/>
            <a:ext cx="12266762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ctr"/>
            <a:r>
              <a:rPr lang="en-US" sz="4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4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Club’s 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Ukraine Medical Suppl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ies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Partners</a:t>
            </a:r>
          </a:p>
        </p:txBody>
      </p:sp>
      <p:pic>
        <p:nvPicPr>
          <p:cNvPr id="144" name="Screen Shot 2022-04-05 at 8.58.29 AM.png" descr="Screen Shot 2022-04-05 at 8.58.29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637" y="4603515"/>
            <a:ext cx="723305" cy="482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Screen Shot 2022-04-05 at 8.57.11 AM.png" descr="Screen Shot 2022-04-05 at 8.57.11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8593" y="1273240"/>
            <a:ext cx="871624" cy="4526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Screen Shot 2022-04-04 at 10.23.49 AM.png" descr="Screen Shot 2022-04-04 at 10.23.49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160" y="1195964"/>
            <a:ext cx="1366243" cy="607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Screen Shot 2022-03-31 at 7.09.19 AM.png" descr="Screen Shot 2022-03-31 at 7.09.19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344" y="4603515"/>
            <a:ext cx="2605900" cy="391866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Founded in 2014, United Help Ukraine is a DC area non-profit currently…"/>
          <p:cNvSpPr txBox="1"/>
          <p:nvPr/>
        </p:nvSpPr>
        <p:spPr>
          <a:xfrm>
            <a:off x="763160" y="1924024"/>
            <a:ext cx="10756496" cy="2558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Founded in 2014, United Help Ukraine is a DC area non-profit currently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purchasing and shipping medical supplies to the Ukraine warfront.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UHU has funding to ship our medical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supplies to Ukraine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 FREE, a substantial benefit to Rotary,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making more funds go directly to saving lives.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UHU has funded $6 million in supplies and services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during the current crisis.</a:t>
            </a: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They have an 87 rating in Charity Navigator.</a:t>
            </a:r>
          </a:p>
          <a:p>
            <a:pPr algn="l">
              <a:buClr>
                <a:srgbClr val="FFC000"/>
              </a:buClr>
              <a:defRPr sz="25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758" dirty="0"/>
          </a:p>
        </p:txBody>
      </p:sp>
      <p:sp>
        <p:nvSpPr>
          <p:cNvPr id="149" name="The Lviv International RC in Ukraine has 60 members in 11 European countries.…"/>
          <p:cNvSpPr txBox="1"/>
          <p:nvPr/>
        </p:nvSpPr>
        <p:spPr>
          <a:xfrm>
            <a:off x="763160" y="5173343"/>
            <a:ext cx="10937609" cy="11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Lviv International RC in Ukraine has 60 members in 11 European countries.</a:t>
            </a: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Ø"/>
              <a:defRPr sz="23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James 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Joeriman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current President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Club’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 primary contact. He is a US citizen;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 his day job he is running the Ukraine office of Amerigo-USA.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7A7E4D-9D4E-4EDA-9D39-FB3EEFC3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presentative examples of the…"/>
          <p:cNvSpPr txBox="1"/>
          <p:nvPr/>
        </p:nvSpPr>
        <p:spPr>
          <a:xfrm>
            <a:off x="-5545" y="210254"/>
            <a:ext cx="12191999" cy="749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38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edical 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upplies </a:t>
            </a:r>
            <a:r>
              <a:rPr lang="en-US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Ship to Ukraine</a:t>
            </a:r>
            <a:endParaRPr sz="4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2" name="Screen Shot 2022-04-06 at 12.55.32 PM.png" descr="Screen Shot 2022-04-06 at 12.55.32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3622" y="2139347"/>
            <a:ext cx="2657993" cy="2192737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</p:spPr>
      </p:pic>
      <p:sp>
        <p:nvSpPr>
          <p:cNvPr id="153" name="Individual First Aid Kit…"/>
          <p:cNvSpPr txBox="1"/>
          <p:nvPr/>
        </p:nvSpPr>
        <p:spPr>
          <a:xfrm>
            <a:off x="1872907" y="1256565"/>
            <a:ext cx="2778902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Individual First Aid Kit</a:t>
            </a:r>
          </a:p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$100 per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kit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4" name="Screen Shot 2022-04-06 at 12.57.04 PM.png" descr="Screen Shot 2022-04-06 at 12.57.04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193" y="2067364"/>
            <a:ext cx="2940526" cy="2192737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</p:spPr>
      </p:pic>
      <p:sp>
        <p:nvSpPr>
          <p:cNvPr id="155" name="Combat level tourniquets…"/>
          <p:cNvSpPr txBox="1"/>
          <p:nvPr/>
        </p:nvSpPr>
        <p:spPr>
          <a:xfrm>
            <a:off x="7371357" y="5149429"/>
            <a:ext cx="2662973" cy="634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828" dirty="0">
                <a:latin typeface="Calibri" panose="020F0502020204030204" pitchFamily="34" charset="0"/>
                <a:cs typeface="Calibri" panose="020F0502020204030204" pitchFamily="34" charset="0"/>
              </a:rPr>
              <a:t>Combat</a:t>
            </a:r>
            <a:r>
              <a:rPr lang="en-US" sz="1828" dirty="0">
                <a:latin typeface="Calibri" panose="020F0502020204030204" pitchFamily="34" charset="0"/>
                <a:cs typeface="Calibri" panose="020F0502020204030204" pitchFamily="34" charset="0"/>
              </a:rPr>
              <a:t>-L</a:t>
            </a:r>
            <a:r>
              <a:rPr sz="1828" dirty="0">
                <a:latin typeface="Calibri" panose="020F0502020204030204" pitchFamily="34" charset="0"/>
                <a:cs typeface="Calibri" panose="020F0502020204030204" pitchFamily="34" charset="0"/>
              </a:rPr>
              <a:t>evel </a:t>
            </a:r>
            <a:r>
              <a:rPr lang="en-US" sz="1828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1828" dirty="0">
                <a:latin typeface="Calibri" panose="020F0502020204030204" pitchFamily="34" charset="0"/>
                <a:cs typeface="Calibri" panose="020F0502020204030204" pitchFamily="34" charset="0"/>
              </a:rPr>
              <a:t>ourniquets</a:t>
            </a:r>
          </a:p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1828" dirty="0">
                <a:latin typeface="Calibri" panose="020F0502020204030204" pitchFamily="34" charset="0"/>
                <a:cs typeface="Calibri" panose="020F0502020204030204" pitchFamily="34" charset="0"/>
              </a:rPr>
              <a:t>$23 per</a:t>
            </a:r>
            <a:r>
              <a:rPr lang="en-US" sz="1828" dirty="0">
                <a:latin typeface="Calibri" panose="020F0502020204030204" pitchFamily="34" charset="0"/>
                <a:cs typeface="Calibri" panose="020F0502020204030204" pitchFamily="34" charset="0"/>
              </a:rPr>
              <a:t> tourniquet</a:t>
            </a:r>
            <a:endParaRPr sz="1828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6" name="Screen Shot 2022-04-06 at 12.57.51 PM.png" descr="Screen Shot 2022-04-06 at 12.57.51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3598" y="4673417"/>
            <a:ext cx="2204273" cy="1856035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</p:spPr>
      </p:pic>
      <p:sp>
        <p:nvSpPr>
          <p:cNvPr id="157" name="Combat medical Kit…"/>
          <p:cNvSpPr txBox="1"/>
          <p:nvPr/>
        </p:nvSpPr>
        <p:spPr>
          <a:xfrm>
            <a:off x="6795888" y="1256565"/>
            <a:ext cx="4494180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Combat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edical Kit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Including Meds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26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$700 per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kit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4699FD-98AE-4470-AC8C-CC03B8DD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92A1-B5C3-4536-A3C1-74CF74C005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3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1581</Words>
  <Application>Microsoft Office PowerPoint</Application>
  <PresentationFormat>Widescreen</PresentationFormat>
  <Paragraphs>165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 Light</vt:lpstr>
      <vt:lpstr>Wingdings</vt:lpstr>
      <vt:lpstr>Office Theme</vt:lpstr>
      <vt:lpstr>Options to Provide Assistance to Ukraine</vt:lpstr>
      <vt:lpstr>Disclaimer</vt:lpstr>
      <vt:lpstr>3 Options</vt:lpstr>
      <vt:lpstr>Rotary Global Initiatives</vt:lpstr>
      <vt:lpstr>Rotary Global Initiatives</vt:lpstr>
      <vt:lpstr>D7620 Individual Rotary Club Initiatives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D7620 Individual Rotary Club Initiatives</vt:lpstr>
      <vt:lpstr>External Organizations with Large Ukraine Assistance Initiatives  </vt:lpstr>
      <vt:lpstr>External Organizations with Large Ukraine Assistance Initiatives  </vt:lpstr>
      <vt:lpstr>PowerPoint Presentation</vt:lpstr>
      <vt:lpstr>Q&amp;A/Discussion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to Provide Assistance to Ukraine</dc:title>
  <dc:creator>Barton Goldenberg</dc:creator>
  <cp:lastModifiedBy>Michael Brown</cp:lastModifiedBy>
  <cp:revision>4</cp:revision>
  <dcterms:created xsi:type="dcterms:W3CDTF">2022-04-07T22:12:21Z</dcterms:created>
  <dcterms:modified xsi:type="dcterms:W3CDTF">2022-04-09T20:39:27Z</dcterms:modified>
</cp:coreProperties>
</file>