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0" r:id="rId3"/>
    <p:sldId id="258" r:id="rId4"/>
    <p:sldId id="283" r:id="rId5"/>
    <p:sldId id="275" r:id="rId6"/>
    <p:sldId id="257" r:id="rId7"/>
    <p:sldId id="277" r:id="rId8"/>
    <p:sldId id="272" r:id="rId9"/>
    <p:sldId id="274" r:id="rId10"/>
    <p:sldId id="276" r:id="rId11"/>
    <p:sldId id="291" r:id="rId12"/>
    <p:sldId id="293" r:id="rId13"/>
    <p:sldId id="279" r:id="rId14"/>
    <p:sldId id="278" r:id="rId15"/>
    <p:sldId id="287" r:id="rId16"/>
    <p:sldId id="294" r:id="rId17"/>
    <p:sldId id="273" r:id="rId18"/>
    <p:sldId id="259" r:id="rId19"/>
    <p:sldId id="263" r:id="rId20"/>
    <p:sldId id="262" r:id="rId21"/>
    <p:sldId id="265" r:id="rId22"/>
    <p:sldId id="280" r:id="rId23"/>
    <p:sldId id="269" r:id="rId24"/>
    <p:sldId id="268" r:id="rId25"/>
    <p:sldId id="270" r:id="rId26"/>
    <p:sldId id="261" r:id="rId27"/>
    <p:sldId id="284" r:id="rId28"/>
    <p:sldId id="271" r:id="rId29"/>
    <p:sldId id="281" r:id="rId30"/>
    <p:sldId id="282" r:id="rId31"/>
  </p:sldIdLst>
  <p:sldSz cx="12192000" cy="6858000"/>
  <p:notesSz cx="6858000" cy="9144000"/>
  <p:custShowLst>
    <p:custShow name="Custom Show 1" id="0">
      <p:sldLst>
        <p:sld r:id="rId2"/>
        <p:sld r:id="rId3"/>
        <p:sld r:id="rId4"/>
        <p:sld r:id="rId5"/>
        <p:sld r:id="rId6"/>
        <p:sld r:id="rId7"/>
        <p:sld r:id="rId8"/>
        <p:sld r:id="rId9"/>
        <p:sld r:id="rId10"/>
        <p:sld r:id="rId11"/>
        <p:sld r:id="rId12"/>
        <p:sld r:id="rId13"/>
        <p:sld r:id="rId15"/>
        <p:sld r:id="rId16"/>
        <p:sld r:id="rId18"/>
        <p:sld r:id="rId14"/>
        <p:sld r:id="rId19"/>
        <p:sld r:id="rId20"/>
        <p:sld r:id="rId21"/>
        <p:sld r:id="rId22"/>
        <p:sld r:id="rId23"/>
        <p:sld r:id="rId24"/>
        <p:sld r:id="rId25"/>
        <p:sld r:id="rId26"/>
        <p:sld r:id="rId27"/>
        <p:sld r:id="rId28"/>
        <p:sld r:id="rId29"/>
        <p:sld r:id="rId30"/>
        <p:sld r:id="rId3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3720" autoAdjust="0"/>
  </p:normalViewPr>
  <p:slideViewPr>
    <p:cSldViewPr snapToGrid="0">
      <p:cViewPr varScale="1">
        <p:scale>
          <a:sx n="46" d="100"/>
          <a:sy n="46" d="100"/>
        </p:scale>
        <p:origin x="858" y="3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 d="1"/>
        <a:sy n="1" d="1"/>
      </p:scale>
      <p:origin x="0" y="0"/>
    </p:cViewPr>
  </p:notesTextViewPr>
  <p:notesViewPr>
    <p:cSldViewPr snapToGrid="0">
      <p:cViewPr varScale="1">
        <p:scale>
          <a:sx n="55" d="100"/>
          <a:sy n="55" d="100"/>
        </p:scale>
        <p:origin x="2862" y="-1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3.xml"/><Relationship Id="rId21" Type="http://schemas.openxmlformats.org/officeDocument/2006/relationships/slide" Target="slides/slide2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0.xml"/><Relationship Id="rId19" Type="http://schemas.openxmlformats.org/officeDocument/2006/relationships/slide" Target="slides/slide2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3.xml"/><Relationship Id="rId27"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83153-F9CF-404C-8AB4-2E3CB2E1CAC0}"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029FA-1491-4836-AA2B-D77E6CAD4479}" type="slidenum">
              <a:rPr lang="en-US" smtClean="0"/>
              <a:t>‹#›</a:t>
            </a:fld>
            <a:endParaRPr lang="en-US"/>
          </a:p>
        </p:txBody>
      </p:sp>
    </p:spTree>
    <p:extLst>
      <p:ext uri="{BB962C8B-B14F-4D97-AF65-F5344CB8AC3E}">
        <p14:creationId xmlns:p14="http://schemas.microsoft.com/office/powerpoint/2010/main" val="346696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lumni%20Chair%20Plans_Roxxanne%20Suratgar.doc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CART%20reports_Bob%20Bokma.doc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1</a:t>
            </a:fld>
            <a:endParaRPr lang="en-US"/>
          </a:p>
        </p:txBody>
      </p:sp>
    </p:spTree>
    <p:extLst>
      <p:ext uri="{BB962C8B-B14F-4D97-AF65-F5344CB8AC3E}">
        <p14:creationId xmlns:p14="http://schemas.microsoft.com/office/powerpoint/2010/main" val="3558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10</a:t>
            </a:fld>
            <a:endParaRPr lang="en-US"/>
          </a:p>
        </p:txBody>
      </p:sp>
    </p:spTree>
    <p:extLst>
      <p:ext uri="{BB962C8B-B14F-4D97-AF65-F5344CB8AC3E}">
        <p14:creationId xmlns:p14="http://schemas.microsoft.com/office/powerpoint/2010/main" val="172956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11</a:t>
            </a:fld>
            <a:endParaRPr lang="en-US"/>
          </a:p>
        </p:txBody>
      </p:sp>
    </p:spTree>
    <p:extLst>
      <p:ext uri="{BB962C8B-B14F-4D97-AF65-F5344CB8AC3E}">
        <p14:creationId xmlns:p14="http://schemas.microsoft.com/office/powerpoint/2010/main" val="242572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12</a:t>
            </a:fld>
            <a:endParaRPr lang="en-US"/>
          </a:p>
        </p:txBody>
      </p:sp>
    </p:spTree>
    <p:extLst>
      <p:ext uri="{BB962C8B-B14F-4D97-AF65-F5344CB8AC3E}">
        <p14:creationId xmlns:p14="http://schemas.microsoft.com/office/powerpoint/2010/main" val="345707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13</a:t>
            </a:fld>
            <a:endParaRPr lang="en-US"/>
          </a:p>
        </p:txBody>
      </p:sp>
    </p:spTree>
    <p:extLst>
      <p:ext uri="{BB962C8B-B14F-4D97-AF65-F5344CB8AC3E}">
        <p14:creationId xmlns:p14="http://schemas.microsoft.com/office/powerpoint/2010/main" val="106811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14</a:t>
            </a:fld>
            <a:endParaRPr lang="en-US"/>
          </a:p>
        </p:txBody>
      </p:sp>
    </p:spTree>
    <p:extLst>
      <p:ext uri="{BB962C8B-B14F-4D97-AF65-F5344CB8AC3E}">
        <p14:creationId xmlns:p14="http://schemas.microsoft.com/office/powerpoint/2010/main" val="366185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15</a:t>
            </a:fld>
            <a:endParaRPr lang="en-US"/>
          </a:p>
        </p:txBody>
      </p:sp>
    </p:spTree>
    <p:extLst>
      <p:ext uri="{BB962C8B-B14F-4D97-AF65-F5344CB8AC3E}">
        <p14:creationId xmlns:p14="http://schemas.microsoft.com/office/powerpoint/2010/main" val="3373014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635">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Our vision is to increase the engagement by District 7620 Rotary Clubs in addressing food insecurity, especially locally.</a:t>
            </a:r>
            <a:endParaRPr lang="en-US" sz="1800" dirty="0">
              <a:effectLst/>
              <a:latin typeface="Segoe UI" panose="020B0502040204020203"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Increase the number of clubs conducting food-related service projects </a:t>
            </a:r>
            <a:endParaRPr lang="en-US" sz="1800" dirty="0">
              <a:effectLst/>
              <a:latin typeface="Segoe UI" panose="020B0502040204020203"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Convert project activities into number of meals equivalent </a:t>
            </a:r>
            <a:endParaRPr lang="en-US" sz="1800" dirty="0">
              <a:effectLst/>
              <a:latin typeface="Segoe UI" panose="020B0502040204020203"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Collect information about food related projects, volunteers involved, etc. </a:t>
            </a:r>
            <a:endParaRPr lang="en-US" sz="1800" dirty="0">
              <a:effectLst/>
              <a:latin typeface="Segoe UI" panose="020B0502040204020203" pitchFamily="34" charset="0"/>
              <a:ea typeface="Times New Roman" panose="02020603050405020304" pitchFamily="18" charset="0"/>
            </a:endParaRPr>
          </a:p>
          <a:p>
            <a:pPr marL="0" marR="0">
              <a:lnSpc>
                <a:spcPts val="1465"/>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Strategy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5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Let District 7620 Rotary clubs do what they do best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5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Identify needs in their communities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5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Develop service projects that engage both Rotarians and members of their communities</a:t>
            </a:r>
            <a:endParaRPr lang="en-US" sz="1800" dirty="0">
              <a:effectLst/>
              <a:latin typeface="Segoe UI" panose="020B0502040204020203" pitchFamily="34" charset="0"/>
              <a:ea typeface="Times New Roman" panose="02020603050405020304" pitchFamily="18" charset="0"/>
            </a:endParaRPr>
          </a:p>
          <a:p>
            <a:pPr marL="457200" marR="0">
              <a:lnSpc>
                <a:spcPts val="1465"/>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meeting those needs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Look for innovative ways to break the cycle of food insecurity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Identify other organizations to partner with </a:t>
            </a:r>
            <a:endParaRPr lang="en-US" sz="1800" dirty="0">
              <a:effectLst/>
              <a:latin typeface="Segoe UI" panose="020B0502040204020203" pitchFamily="34" charset="0"/>
              <a:ea typeface="Times New Roman" panose="02020603050405020304" pitchFamily="18" charset="0"/>
            </a:endParaRPr>
          </a:p>
          <a:p>
            <a:pPr marL="0" marR="0">
              <a:lnSpc>
                <a:spcPts val="1465"/>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Challenge to Clubs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Continue food-related projects that have been successful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Add additional projects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If your club does not have a food-related service project, consider adding one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Collect and submit data so we can measure our success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Look for projects that are more than just handing out meals.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Partner with community gardens, local farms, and food centers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Join with other Rotary clubs to expand your impact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Share your successes with the community through PR </a:t>
            </a:r>
            <a:endParaRPr lang="en-US" sz="1800" dirty="0">
              <a:effectLst/>
              <a:latin typeface="Segoe UI" panose="020B0502040204020203" pitchFamily="34" charset="0"/>
              <a:ea typeface="Times New Roman" panose="02020603050405020304" pitchFamily="18" charset="0"/>
            </a:endParaRPr>
          </a:p>
          <a:p>
            <a:pPr marL="137795" marR="3655695" indent="-138430">
              <a:lnSpc>
                <a:spcPts val="1465"/>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Metrics for Success </a:t>
            </a:r>
            <a:endParaRPr lang="en-US" sz="1800" dirty="0">
              <a:solidFill>
                <a:srgbClr val="000000"/>
              </a:solidFill>
              <a:effectLst/>
              <a:latin typeface="Segoe UI" panose="020B0502040204020203" pitchFamily="34" charset="0"/>
              <a:ea typeface="Times New Roman" panose="02020603050405020304" pitchFamily="18" charset="0"/>
            </a:endParaRPr>
          </a:p>
          <a:p>
            <a:pPr marL="342900" marR="3655695"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District to survey clubs </a:t>
            </a:r>
            <a:endParaRPr lang="en-US" sz="1800" dirty="0">
              <a:solidFill>
                <a:srgbClr val="000000"/>
              </a:solidFill>
              <a:effectLst/>
              <a:latin typeface="Segoe UI" panose="020B0502040204020203" pitchFamily="34" charset="0"/>
              <a:ea typeface="Times New Roman" panose="02020603050405020304" pitchFamily="18" charset="0"/>
            </a:endParaRPr>
          </a:p>
          <a:p>
            <a:pPr marL="800100" marR="57150" lvl="1"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rPr>
              <a:t>What food-related projects during 2019-20 including number of meals, number of Rotarians/Volunteers, hours, cost? </a:t>
            </a:r>
            <a:endParaRPr lang="en-US" sz="1800" dirty="0">
              <a:effectLst/>
              <a:latin typeface="Segoe UI" panose="020B0502040204020203" pitchFamily="34" charset="0"/>
              <a:ea typeface="Times New Roman" panose="02020603050405020304" pitchFamily="18" charset="0"/>
            </a:endParaRPr>
          </a:p>
          <a:p>
            <a:pPr marL="800100" marR="0" lvl="1"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rPr>
              <a:t>What food-related projects already planned for 2020-21.</a:t>
            </a:r>
            <a:endParaRPr lang="en-US" sz="1800" dirty="0">
              <a:effectLst/>
              <a:latin typeface="Segoe UI" panose="020B0502040204020203"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District to establish guidelines for determining meal equivalents and reporting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District to use reported projects to create a District Showcase </a:t>
            </a:r>
            <a:endParaRPr lang="en-US" sz="1800" dirty="0">
              <a:effectLst/>
              <a:latin typeface="Segoe UI" panose="020B0502040204020203" pitchFamily="34" charset="0"/>
              <a:ea typeface="Times New Roman" panose="02020603050405020304" pitchFamily="18" charset="0"/>
            </a:endParaRPr>
          </a:p>
          <a:p>
            <a:pPr marL="800100" marR="0" lvl="1" indent="-342900">
              <a:lnSpc>
                <a:spcPts val="1465"/>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rPr>
              <a:t>Use the District newsletter “Open Forum” </a:t>
            </a:r>
            <a:endParaRPr lang="en-US" sz="1800" dirty="0">
              <a:effectLst/>
              <a:latin typeface="Segoe UI" panose="020B0502040204020203" pitchFamily="34" charset="0"/>
              <a:ea typeface="Times New Roman" panose="02020603050405020304" pitchFamily="18" charset="0"/>
            </a:endParaRPr>
          </a:p>
          <a:p>
            <a:pPr marL="800100" marR="0" lvl="1" indent="-342900">
              <a:lnSpc>
                <a:spcPts val="1465"/>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rPr>
              <a:t>Send Showcase to AG’s and club presidents </a:t>
            </a:r>
            <a:endParaRPr lang="en-US" sz="1800" dirty="0">
              <a:effectLst/>
              <a:latin typeface="Segoe UI" panose="020B0502040204020203"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District to assist with PR </a:t>
            </a:r>
            <a:endParaRPr lang="en-US" sz="1800" dirty="0">
              <a:effectLst/>
              <a:latin typeface="Segoe UI" panose="020B0502040204020203"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District Chair to present results of projects at the April 23-24 District Conference </a:t>
            </a:r>
            <a:endParaRPr lang="en-US" sz="1800" dirty="0">
              <a:effectLst/>
              <a:latin typeface="Segoe UI" panose="020B0502040204020203" pitchFamily="34"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Feed 10 Million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District 7620 is participating in this Zone 33-34 parallel project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Use #Feed 10Million in club PR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Their goal is for the combined efforts of all clubs (1700+) in Zones 33 and 34 to reach 10 </a:t>
            </a:r>
            <a:endParaRPr lang="en-US" sz="1800" dirty="0">
              <a:effectLst/>
              <a:latin typeface="Segoe UI" panose="020B0502040204020203" pitchFamily="34" charset="0"/>
              <a:ea typeface="Times New Roman" panose="02020603050405020304" pitchFamily="18" charset="0"/>
            </a:endParaRPr>
          </a:p>
          <a:p>
            <a:pPr marL="457200" marR="0">
              <a:lnSpc>
                <a:spcPts val="1465"/>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million meals served during this Rotary year </a:t>
            </a:r>
            <a:endParaRPr lang="en-US" sz="1800" dirty="0">
              <a:effectLst/>
              <a:latin typeface="Segoe UI" panose="020B0502040204020203" pitchFamily="34" charset="0"/>
              <a:ea typeface="Times New Roman" panose="02020603050405020304" pitchFamily="18" charset="0"/>
            </a:endParaRPr>
          </a:p>
          <a:p>
            <a:pPr marL="137795" marR="0" indent="-138430">
              <a:lnSpc>
                <a:spcPts val="1465"/>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summary, our goals are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Raise awareness of our local populations that are food insecure </a:t>
            </a:r>
            <a:endParaRPr lang="en-US" sz="1800" dirty="0">
              <a:effectLst/>
              <a:latin typeface="Segoe UI" panose="020B0502040204020203" pitchFamily="34" charset="0"/>
              <a:ea typeface="Times New Roman" panose="02020603050405020304" pitchFamily="18" charset="0"/>
            </a:endParaRPr>
          </a:p>
          <a:p>
            <a:pPr marL="342900" marR="0" lvl="0" indent="-342900">
              <a:lnSpc>
                <a:spcPts val="1465"/>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Increase the number of District 7620 Rotary club service projects addressing food </a:t>
            </a:r>
            <a:r>
              <a:rPr lang="en-US" sz="1800" dirty="0">
                <a:effectLst/>
                <a:latin typeface="Segoe UI" panose="020B0502040204020203" pitchFamily="34" charset="0"/>
                <a:ea typeface="Times New Roman" panose="02020603050405020304" pitchFamily="18" charset="0"/>
              </a:rPr>
              <a:t>insecurity, and </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Segoe UI" panose="020B0502040204020203" pitchFamily="34" charset="0"/>
                <a:ea typeface="Times New Roman" panose="02020603050405020304" pitchFamily="18" charset="0"/>
              </a:rPr>
              <a:t>Add substantially to Zone 33-34 Feed 10Million project</a:t>
            </a:r>
          </a:p>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16</a:t>
            </a:fld>
            <a:endParaRPr lang="en-US"/>
          </a:p>
        </p:txBody>
      </p:sp>
    </p:spTree>
    <p:extLst>
      <p:ext uri="{BB962C8B-B14F-4D97-AF65-F5344CB8AC3E}">
        <p14:creationId xmlns:p14="http://schemas.microsoft.com/office/powerpoint/2010/main" val="17954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ln>
                  <a:noFill/>
                </a:ln>
                <a:solidFill>
                  <a:srgbClr val="000000"/>
                </a:solidFill>
                <a:effectLst/>
                <a:latin typeface="Arial" panose="020B0604020202020204" pitchFamily="34" charset="0"/>
                <a:ea typeface="Arial Unicode MS"/>
                <a:cs typeface="Arial" panose="020B0604020202020204" pitchFamily="34" charset="0"/>
              </a:rPr>
              <a:t>In light of the Covid-19 pandemic and RI’s June 2020 announcement of a significant reduction in The Rotary Foundation’s funding for international humanitarian grants, our District felt a forward-looking strategic plan for international service was needed.   In August, District Governor Jimmie Gorski, with the endorsement of DRFC Rich Glover, created a District International Service Committee (“DISC”), with Sharon Taylor of the Annapolis Rotary Club and May </a:t>
            </a:r>
            <a:r>
              <a:rPr lang="en-US" sz="1200" dirty="0" err="1">
                <a:ln>
                  <a:noFill/>
                </a:ln>
                <a:solidFill>
                  <a:srgbClr val="000000"/>
                </a:solidFill>
                <a:effectLst/>
                <a:latin typeface="Arial" panose="020B0604020202020204" pitchFamily="34" charset="0"/>
                <a:ea typeface="Arial Unicode MS"/>
                <a:cs typeface="Arial" panose="020B0604020202020204" pitchFamily="34" charset="0"/>
              </a:rPr>
              <a:t>Yoneyama</a:t>
            </a:r>
            <a:r>
              <a:rPr lang="en-US" sz="1200" dirty="0">
                <a:ln>
                  <a:noFill/>
                </a:ln>
                <a:solidFill>
                  <a:srgbClr val="000000"/>
                </a:solidFill>
                <a:effectLst/>
                <a:latin typeface="Arial" panose="020B0604020202020204" pitchFamily="34" charset="0"/>
                <a:ea typeface="Arial Unicode MS"/>
                <a:cs typeface="Arial" panose="020B0604020202020204" pitchFamily="34" charset="0"/>
              </a:rPr>
              <a:t> O’Brien of the Washington, DC Rotary Club appointed as co-chairs.</a:t>
            </a:r>
          </a:p>
          <a:p>
            <a:pPr marL="0" marR="0" indent="0">
              <a:spcBef>
                <a:spcPts val="0"/>
              </a:spcBef>
              <a:spcAft>
                <a:spcPts val="0"/>
              </a:spcAft>
              <a:buNone/>
            </a:pPr>
            <a:endParaRPr lang="en-US" sz="12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DISC’s first goal is to create a District-wide network and clearinghouse for international resources -- including potential projects, funding partners, technical experts, and training materials -- and to provide a platform to share news about international grants, travel opportunities, and interesting speakers. We aim to partner for greater impact to better serve communities globally.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ln>
                  <a:noFill/>
                </a:ln>
                <a:solidFill>
                  <a:srgbClr val="000000"/>
                </a:solidFill>
                <a:effectLst/>
                <a:latin typeface="Arial" panose="020B0604020202020204" pitchFamily="34" charset="0"/>
                <a:ea typeface="Arial Unicode MS"/>
                <a:cs typeface="Arial" panose="020B0604020202020204" pitchFamily="34" charset="0"/>
              </a:rPr>
              <a:t> </a:t>
            </a:r>
          </a:p>
          <a:p>
            <a:pPr marL="0" marR="0" indent="0">
              <a:spcBef>
                <a:spcPts val="0"/>
              </a:spcBef>
              <a:spcAft>
                <a:spcPts val="0"/>
              </a:spcAft>
              <a:buNone/>
            </a:pPr>
            <a:r>
              <a:rPr lang="en-US" sz="1200" dirty="0">
                <a:ln>
                  <a:noFill/>
                </a:ln>
                <a:solidFill>
                  <a:srgbClr val="000000"/>
                </a:solidFill>
                <a:effectLst/>
                <a:latin typeface="Arial" panose="020B0604020202020204" pitchFamily="34" charset="0"/>
                <a:ea typeface="Arial Unicode MS"/>
                <a:cs typeface="Arial" panose="020B0604020202020204" pitchFamily="34" charset="0"/>
              </a:rPr>
              <a:t>	In 2017-18, RI President Ian </a:t>
            </a:r>
            <a:r>
              <a:rPr lang="en-US" sz="1200" dirty="0" err="1">
                <a:ln>
                  <a:noFill/>
                </a:ln>
                <a:solidFill>
                  <a:srgbClr val="000000"/>
                </a:solidFill>
                <a:effectLst/>
                <a:latin typeface="Arial" panose="020B0604020202020204" pitchFamily="34" charset="0"/>
                <a:ea typeface="Arial Unicode MS"/>
                <a:cs typeface="Arial" panose="020B0604020202020204" pitchFamily="34" charset="0"/>
              </a:rPr>
              <a:t>Riseley</a:t>
            </a:r>
            <a:r>
              <a:rPr lang="en-US" sz="1200" dirty="0">
                <a:ln>
                  <a:noFill/>
                </a:ln>
                <a:solidFill>
                  <a:srgbClr val="000000"/>
                </a:solidFill>
                <a:effectLst/>
                <a:latin typeface="Arial" panose="020B0604020202020204" pitchFamily="34" charset="0"/>
                <a:ea typeface="Arial Unicode MS"/>
                <a:cs typeface="Arial" panose="020B0604020202020204" pitchFamily="34" charset="0"/>
              </a:rPr>
              <a:t> called on Rotary Districts to institute a District International Service Chair to build a district resource network of Rotarians with expertise in RI’s areas of focus.  He challenged Districts to work with clubs to develop high impact, high quality, and sustainable global grants by leveraging local Rotarian expertise and by establishing connections with international partners.</a:t>
            </a:r>
            <a:r>
              <a:rPr lang="en-US" sz="1200" baseline="30000" dirty="0">
                <a:ln>
                  <a:noFill/>
                </a:ln>
                <a:solidFill>
                  <a:srgbClr val="000000"/>
                </a:solidFill>
                <a:effectLst/>
                <a:latin typeface="Arial" panose="020B0604020202020204" pitchFamily="34" charset="0"/>
                <a:ea typeface="Helvetica Neue"/>
                <a:cs typeface="Arial" panose="020B0604020202020204" pitchFamily="34" charset="0"/>
              </a:rPr>
              <a:t> </a:t>
            </a:r>
            <a:endParaRPr lang="en-US" sz="12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r>
              <a:rPr lang="en-US" sz="1200" dirty="0">
                <a:ln>
                  <a:noFill/>
                </a:ln>
                <a:solidFill>
                  <a:srgbClr val="000000"/>
                </a:solidFill>
                <a:effectLst/>
                <a:latin typeface="Arial" panose="020B0604020202020204" pitchFamily="34" charset="0"/>
                <a:ea typeface="Arial Unicode MS"/>
                <a:cs typeface="Arial" panose="020B0604020202020204" pitchFamily="34" charset="0"/>
              </a:rPr>
              <a:t> </a:t>
            </a:r>
          </a:p>
          <a:p>
            <a:pPr marL="0" marR="0" indent="0">
              <a:spcBef>
                <a:spcPts val="0"/>
              </a:spcBef>
              <a:spcAft>
                <a:spcPts val="0"/>
              </a:spcAft>
              <a:buNone/>
            </a:pPr>
            <a:r>
              <a:rPr lang="en-US" sz="1200" dirty="0">
                <a:ln>
                  <a:noFill/>
                </a:ln>
                <a:solidFill>
                  <a:srgbClr val="000000"/>
                </a:solidFill>
                <a:effectLst/>
                <a:latin typeface="Arial" panose="020B0604020202020204" pitchFamily="34" charset="0"/>
                <a:ea typeface="Arial Unicode MS"/>
                <a:cs typeface="Arial" panose="020B0604020202020204" pitchFamily="34" charset="0"/>
              </a:rPr>
              <a:t>	An informal DISC organizing committee started meeting in July and August to create a schedule and set priorities for the new committee.  The committee is composed of internationally-minded Rotarians from Annapolis, Washington, DC, Bethesda-Chevy Chase, Parole and Metro Bethesda clubs with help from the Alexandria club’s former 7610 DISC chair-elect, as well as PDG Rich Carson.  </a:t>
            </a:r>
          </a:p>
          <a:p>
            <a:pPr marL="0" marR="0">
              <a:spcBef>
                <a:spcPts val="0"/>
              </a:spcBef>
              <a:spcAft>
                <a:spcPts val="0"/>
              </a:spcAft>
            </a:pPr>
            <a:endParaRPr lang="en-US" sz="12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	A critical first step was to seek the advice of Rotary International HQ and ask DISC guru Bill </a:t>
            </a:r>
            <a:r>
              <a:rPr lang="en-US" sz="1200" dirty="0" err="1">
                <a:effectLst/>
                <a:latin typeface="Arial" panose="020B0604020202020204" pitchFamily="34" charset="0"/>
                <a:ea typeface="Calibri" panose="020F0502020204030204" pitchFamily="34" charset="0"/>
                <a:cs typeface="Arial" panose="020B0604020202020204" pitchFamily="34" charset="0"/>
              </a:rPr>
              <a:t>Gormont</a:t>
            </a:r>
            <a:r>
              <a:rPr lang="en-US" sz="1200" dirty="0">
                <a:effectLst/>
                <a:latin typeface="Arial" panose="020B0604020202020204" pitchFamily="34" charset="0"/>
                <a:ea typeface="Calibri" panose="020F0502020204030204" pitchFamily="34" charset="0"/>
                <a:cs typeface="Arial" panose="020B0604020202020204" pitchFamily="34" charset="0"/>
              </a:rPr>
              <a:t> to provide direction about how to get started.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Bill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Gormont</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led the 2020 RI Virtual Convention Break-out on </a:t>
            </a:r>
            <a:r>
              <a:rPr lang="en-US" sz="12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“District Resource Networks Make International Service and District International Service Projects Successful,”</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where several DISC chairs spoke.   He also urged us to connect with Rotary Action Groups (e.g., Peace, Micro-Finance, Environmental Sustainability, WASH).  The RAGs and other Rotary fellowship groups provide Rotarians an opportunity to make personal and professional connections beyond our local communities or country.   With the diminishing philanthropy economy and the new competitive environment for Rotary Foundation grant funds, he advised clubs to start looking for partners outside of Rotary.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DISC’s initial goals are: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create a network of Rotarians who enjoy meeting other international-minded Rotarians in our District and around the world.  As a first step, the DISC is sending out a survey to all clubs to identify ISC chairs to create a listserv</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provide hands-on service opportunities and in-country friendship exchanges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encourage every club in our District to take on one or two international service projects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mentor clubs that do not have an International Service Committee and want to start 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mentor new International Service chairs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provide training on how to apply for district and global grants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help clubs find international partners for international projects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identify technical experts willing to provide guidance to other clubs,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connect with Rotary Action Groups, Inter-Country Committees, DISCs around the world, RI International Service Partners, and other districts and organizations to widen our resource network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support the District Rotary Foundation Chair, the District Grants Committee, and clubs with resources for international projects and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promote RI’s mission and areas of focus by showcasing successful international service projects.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R="0" indent="0">
              <a:spcBef>
                <a:spcPts val="0"/>
              </a:spcBef>
              <a:spcAft>
                <a:spcPts val="0"/>
              </a:spcAft>
              <a:buNone/>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	The DISC hopes to inspire more individuals to join Rotary to support our humanitarian causes and to align with  </a:t>
            </a:r>
            <a:r>
              <a:rPr lang="en-US" sz="1200" i="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Rotary's strategic plan for the next five years: to increase our impact, expand our reach, enhance participant engagement, and increase our ability to adapt.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17</a:t>
            </a:fld>
            <a:endParaRPr lang="en-US"/>
          </a:p>
        </p:txBody>
      </p:sp>
    </p:spTree>
    <p:extLst>
      <p:ext uri="{BB962C8B-B14F-4D97-AF65-F5344CB8AC3E}">
        <p14:creationId xmlns:p14="http://schemas.microsoft.com/office/powerpoint/2010/main" val="3047124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18</a:t>
            </a:fld>
            <a:endParaRPr lang="en-US"/>
          </a:p>
        </p:txBody>
      </p:sp>
    </p:spTree>
    <p:extLst>
      <p:ext uri="{BB962C8B-B14F-4D97-AF65-F5344CB8AC3E}">
        <p14:creationId xmlns:p14="http://schemas.microsoft.com/office/powerpoint/2010/main" val="367020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19</a:t>
            </a:fld>
            <a:endParaRPr lang="en-US"/>
          </a:p>
        </p:txBody>
      </p:sp>
    </p:spTree>
    <p:extLst>
      <p:ext uri="{BB962C8B-B14F-4D97-AF65-F5344CB8AC3E}">
        <p14:creationId xmlns:p14="http://schemas.microsoft.com/office/powerpoint/2010/main" val="216350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2</a:t>
            </a:fld>
            <a:endParaRPr lang="en-US"/>
          </a:p>
        </p:txBody>
      </p:sp>
    </p:spTree>
    <p:extLst>
      <p:ext uri="{BB962C8B-B14F-4D97-AF65-F5344CB8AC3E}">
        <p14:creationId xmlns:p14="http://schemas.microsoft.com/office/powerpoint/2010/main" val="147896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20</a:t>
            </a:fld>
            <a:endParaRPr lang="en-US"/>
          </a:p>
        </p:txBody>
      </p:sp>
    </p:spTree>
    <p:extLst>
      <p:ext uri="{BB962C8B-B14F-4D97-AF65-F5344CB8AC3E}">
        <p14:creationId xmlns:p14="http://schemas.microsoft.com/office/powerpoint/2010/main" val="113857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21</a:t>
            </a:fld>
            <a:endParaRPr lang="en-US"/>
          </a:p>
        </p:txBody>
      </p:sp>
    </p:spTree>
    <p:extLst>
      <p:ext uri="{BB962C8B-B14F-4D97-AF65-F5344CB8AC3E}">
        <p14:creationId xmlns:p14="http://schemas.microsoft.com/office/powerpoint/2010/main" val="2937606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22</a:t>
            </a:fld>
            <a:endParaRPr lang="en-US"/>
          </a:p>
        </p:txBody>
      </p:sp>
    </p:spTree>
    <p:extLst>
      <p:ext uri="{BB962C8B-B14F-4D97-AF65-F5344CB8AC3E}">
        <p14:creationId xmlns:p14="http://schemas.microsoft.com/office/powerpoint/2010/main" val="311957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23</a:t>
            </a:fld>
            <a:endParaRPr lang="en-US"/>
          </a:p>
        </p:txBody>
      </p:sp>
    </p:spTree>
    <p:extLst>
      <p:ext uri="{BB962C8B-B14F-4D97-AF65-F5344CB8AC3E}">
        <p14:creationId xmlns:p14="http://schemas.microsoft.com/office/powerpoint/2010/main" val="3253766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24</a:t>
            </a:fld>
            <a:endParaRPr lang="en-US"/>
          </a:p>
        </p:txBody>
      </p:sp>
    </p:spTree>
    <p:extLst>
      <p:ext uri="{BB962C8B-B14F-4D97-AF65-F5344CB8AC3E}">
        <p14:creationId xmlns:p14="http://schemas.microsoft.com/office/powerpoint/2010/main" val="1358645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25</a:t>
            </a:fld>
            <a:endParaRPr lang="en-US"/>
          </a:p>
        </p:txBody>
      </p:sp>
    </p:spTree>
    <p:extLst>
      <p:ext uri="{BB962C8B-B14F-4D97-AF65-F5344CB8AC3E}">
        <p14:creationId xmlns:p14="http://schemas.microsoft.com/office/powerpoint/2010/main" val="2199117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26</a:t>
            </a:fld>
            <a:endParaRPr lang="en-US"/>
          </a:p>
        </p:txBody>
      </p:sp>
    </p:spTree>
    <p:extLst>
      <p:ext uri="{BB962C8B-B14F-4D97-AF65-F5344CB8AC3E}">
        <p14:creationId xmlns:p14="http://schemas.microsoft.com/office/powerpoint/2010/main" val="2766945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27</a:t>
            </a:fld>
            <a:endParaRPr lang="en-US"/>
          </a:p>
        </p:txBody>
      </p:sp>
    </p:spTree>
    <p:extLst>
      <p:ext uri="{BB962C8B-B14F-4D97-AF65-F5344CB8AC3E}">
        <p14:creationId xmlns:p14="http://schemas.microsoft.com/office/powerpoint/2010/main" val="3212022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28</a:t>
            </a:fld>
            <a:endParaRPr lang="en-US"/>
          </a:p>
        </p:txBody>
      </p:sp>
    </p:spTree>
    <p:extLst>
      <p:ext uri="{BB962C8B-B14F-4D97-AF65-F5344CB8AC3E}">
        <p14:creationId xmlns:p14="http://schemas.microsoft.com/office/powerpoint/2010/main" val="391456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29</a:t>
            </a:fld>
            <a:endParaRPr lang="en-US"/>
          </a:p>
        </p:txBody>
      </p:sp>
    </p:spTree>
    <p:extLst>
      <p:ext uri="{BB962C8B-B14F-4D97-AF65-F5344CB8AC3E}">
        <p14:creationId xmlns:p14="http://schemas.microsoft.com/office/powerpoint/2010/main" val="266646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3</a:t>
            </a:fld>
            <a:endParaRPr lang="en-US"/>
          </a:p>
        </p:txBody>
      </p:sp>
    </p:spTree>
    <p:extLst>
      <p:ext uri="{BB962C8B-B14F-4D97-AF65-F5344CB8AC3E}">
        <p14:creationId xmlns:p14="http://schemas.microsoft.com/office/powerpoint/2010/main" val="1527721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30</a:t>
            </a:fld>
            <a:endParaRPr lang="en-US"/>
          </a:p>
        </p:txBody>
      </p:sp>
    </p:spTree>
    <p:extLst>
      <p:ext uri="{BB962C8B-B14F-4D97-AF65-F5344CB8AC3E}">
        <p14:creationId xmlns:p14="http://schemas.microsoft.com/office/powerpoint/2010/main" val="186860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4</a:t>
            </a:fld>
            <a:endParaRPr lang="en-US"/>
          </a:p>
        </p:txBody>
      </p:sp>
    </p:spTree>
    <p:extLst>
      <p:ext uri="{BB962C8B-B14F-4D97-AF65-F5344CB8AC3E}">
        <p14:creationId xmlns:p14="http://schemas.microsoft.com/office/powerpoint/2010/main" val="346964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a:lnSpc>
                <a:spcPct val="107000"/>
              </a:lnSpc>
              <a:spcBef>
                <a:spcPts val="0"/>
              </a:spcBef>
              <a:spcAft>
                <a:spcPts val="800"/>
              </a:spcAft>
              <a:buNone/>
            </a:pPr>
            <a:r>
              <a:rPr lang="en-US" sz="1100" b="1" i="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Alumni Program by </a:t>
            </a:r>
            <a:r>
              <a:rPr lang="en-US" sz="11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Roxanne </a:t>
            </a:r>
            <a:r>
              <a:rPr lang="en-US" sz="1100" b="1" i="1" dirty="0" err="1">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Suratgar</a:t>
            </a:r>
            <a:endParaRPr lang="en-US" sz="11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Calibri" panose="020F0502020204030204" pitchFamily="34" charset="0"/>
                <a:cs typeface="Arial" panose="020B0604020202020204" pitchFamily="34" charset="0"/>
              </a:rPr>
              <a:t>Identification of Potential Alumni:</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Calibri" panose="020F0502020204030204" pitchFamily="34" charset="0"/>
                <a:cs typeface="Arial" panose="020B0604020202020204" pitchFamily="34" charset="0"/>
              </a:rPr>
              <a:t>Using the Alumni report generated through RI’s website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Calibri" panose="020F0502020204030204" pitchFamily="34" charset="0"/>
                <a:cs typeface="Arial" panose="020B0604020202020204" pitchFamily="34" charset="0"/>
              </a:rPr>
              <a:t>FB outreach to RI International to identify people coming to DMV area</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Calibri" panose="020F0502020204030204" pitchFamily="34" charset="0"/>
                <a:cs typeface="Arial" panose="020B0604020202020204" pitchFamily="34" charset="0"/>
              </a:rPr>
              <a:t>RI’s chairs for Alumni</a:t>
            </a:r>
          </a:p>
          <a:p>
            <a:pPr marL="0" marR="0" lvl="0" indent="0">
              <a:lnSpc>
                <a:spcPct val="107000"/>
              </a:lnSpc>
              <a:spcBef>
                <a:spcPts val="0"/>
              </a:spcBef>
              <a:spcAft>
                <a:spcPts val="0"/>
              </a:spcAf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100" dirty="0">
                <a:effectLst/>
                <a:latin typeface="Arial" panose="020B0604020202020204" pitchFamily="34" charset="0"/>
                <a:ea typeface="Calibri" panose="020F0502020204030204" pitchFamily="34" charset="0"/>
                <a:cs typeface="Arial" panose="020B0604020202020204" pitchFamily="34" charset="0"/>
              </a:rPr>
              <a:t>2.       Develop brief material to introduce the 7620 to the Alumni to share via:</a:t>
            </a:r>
          </a:p>
          <a:p>
            <a:pPr marL="742950" marR="0" lvl="1" indent="-285750">
              <a:lnSpc>
                <a:spcPct val="107000"/>
              </a:lnSpc>
              <a:spcBef>
                <a:spcPts val="0"/>
              </a:spcBef>
              <a:spcAft>
                <a:spcPts val="0"/>
              </a:spcAft>
              <a:buFont typeface="+mj-lt"/>
              <a:buAutoNum type="alphaLcPeriod"/>
            </a:pPr>
            <a:r>
              <a:rPr lang="en-US" sz="1100" dirty="0">
                <a:effectLst/>
                <a:latin typeface="Arial" panose="020B0604020202020204" pitchFamily="34" charset="0"/>
                <a:ea typeface="Calibri" panose="020F0502020204030204" pitchFamily="34" charset="0"/>
                <a:cs typeface="Arial" panose="020B0604020202020204" pitchFamily="34" charset="0"/>
              </a:rPr>
              <a:t>Email</a:t>
            </a:r>
          </a:p>
          <a:p>
            <a:pPr marL="742950" marR="0" lvl="1" indent="-285750">
              <a:lnSpc>
                <a:spcPct val="107000"/>
              </a:lnSpc>
              <a:spcBef>
                <a:spcPts val="0"/>
              </a:spcBef>
              <a:spcAft>
                <a:spcPts val="0"/>
              </a:spcAft>
              <a:buFont typeface="+mj-lt"/>
              <a:buAutoNum type="alphaLcPeriod"/>
            </a:pPr>
            <a:r>
              <a:rPr lang="en-US" sz="1100" dirty="0">
                <a:effectLst/>
                <a:latin typeface="Arial" panose="020B0604020202020204" pitchFamily="34" charset="0"/>
                <a:ea typeface="Calibri" panose="020F0502020204030204" pitchFamily="34" charset="0"/>
                <a:cs typeface="Arial" panose="020B0604020202020204" pitchFamily="34" charset="0"/>
              </a:rPr>
              <a:t>Dedicated FB group</a:t>
            </a:r>
          </a:p>
          <a:p>
            <a:pPr marL="742950" marR="0" lvl="1" indent="-285750">
              <a:lnSpc>
                <a:spcPct val="107000"/>
              </a:lnSpc>
              <a:spcBef>
                <a:spcPts val="0"/>
              </a:spcBef>
              <a:spcAft>
                <a:spcPts val="0"/>
              </a:spcAft>
              <a:buFont typeface="+mj-lt"/>
              <a:buAutoNum type="alphaLcPeriod"/>
            </a:pPr>
            <a:r>
              <a:rPr lang="en-US" sz="1100" dirty="0">
                <a:effectLst/>
                <a:latin typeface="Arial" panose="020B0604020202020204" pitchFamily="34" charset="0"/>
                <a:ea typeface="Calibri" panose="020F0502020204030204" pitchFamily="34" charset="0"/>
                <a:cs typeface="Arial" panose="020B0604020202020204" pitchFamily="34" charset="0"/>
              </a:rPr>
              <a:t>Letters</a:t>
            </a:r>
          </a:p>
          <a:p>
            <a:pPr marL="457200" marR="0" lvl="1" indent="0">
              <a:lnSpc>
                <a:spcPct val="107000"/>
              </a:lnSpc>
              <a:spcBef>
                <a:spcPts val="0"/>
              </a:spcBef>
              <a:spcAft>
                <a:spcPts val="0"/>
              </a:spcAf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AutoNum type="arabicPeriod" startAt="3"/>
            </a:pPr>
            <a:r>
              <a:rPr lang="en-US" sz="1100" dirty="0">
                <a:effectLst/>
                <a:latin typeface="Arial" panose="020B0604020202020204" pitchFamily="34" charset="0"/>
                <a:ea typeface="Calibri" panose="020F0502020204030204" pitchFamily="34" charset="0"/>
                <a:cs typeface="Arial" panose="020B0604020202020204" pitchFamily="34" charset="0"/>
              </a:rPr>
              <a:t>Article in RI’s magazine</a:t>
            </a:r>
          </a:p>
          <a:p>
            <a:pPr marL="0" marR="0" lvl="0" indent="0">
              <a:lnSpc>
                <a:spcPct val="107000"/>
              </a:lnSpc>
              <a:spcBef>
                <a:spcPts val="0"/>
              </a:spcBef>
              <a:spcAft>
                <a:spcPts val="0"/>
              </a:spcAf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AutoNum type="arabicPeriod" startAt="4"/>
            </a:pPr>
            <a:r>
              <a:rPr lang="en-US" sz="1100" dirty="0">
                <a:effectLst/>
                <a:latin typeface="Arial" panose="020B0604020202020204" pitchFamily="34" charset="0"/>
                <a:ea typeface="Calibri" panose="020F0502020204030204" pitchFamily="34" charset="0"/>
                <a:cs typeface="Arial" panose="020B0604020202020204" pitchFamily="34" charset="0"/>
              </a:rPr>
              <a:t>Organize a networking event, as was held in the past at the Bulgarian Embassy, as soon as social distancing allows </a:t>
            </a:r>
          </a:p>
          <a:p>
            <a:pPr marL="0" marR="0" lvl="0" indent="0">
              <a:lnSpc>
                <a:spcPct val="107000"/>
              </a:lnSpc>
              <a:spcBef>
                <a:spcPts val="0"/>
              </a:spcBef>
              <a:spcAft>
                <a:spcPts val="0"/>
              </a:spcAf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None/>
            </a:pPr>
            <a:r>
              <a:rPr lang="en-US" sz="1100" dirty="0">
                <a:effectLst/>
                <a:latin typeface="Arial" panose="020B0604020202020204" pitchFamily="34" charset="0"/>
                <a:ea typeface="Calibri" panose="020F0502020204030204" pitchFamily="34" charset="0"/>
                <a:cs typeface="Arial" panose="020B0604020202020204" pitchFamily="34" charset="0"/>
              </a:rPr>
              <a:t>5.       Based on information about the Alum identify a few clubs for formal introduction and potential sponsor through membership chairs at each club. Understand their preferences: morning, lunch or evening, formal or informal, costs of membership.</a:t>
            </a:r>
          </a:p>
          <a:p>
            <a:endParaRPr lang="en-US" sz="1100" dirty="0"/>
          </a:p>
        </p:txBody>
      </p:sp>
      <p:sp>
        <p:nvSpPr>
          <p:cNvPr id="4" name="Slide Number Placeholder 3"/>
          <p:cNvSpPr>
            <a:spLocks noGrp="1"/>
          </p:cNvSpPr>
          <p:nvPr>
            <p:ph type="sldNum" sz="quarter" idx="5"/>
          </p:nvPr>
        </p:nvSpPr>
        <p:spPr/>
        <p:txBody>
          <a:bodyPr/>
          <a:lstStyle/>
          <a:p>
            <a:fld id="{241029FA-1491-4836-AA2B-D77E6CAD4479}" type="slidenum">
              <a:rPr lang="en-US" smtClean="0"/>
              <a:t>5</a:t>
            </a:fld>
            <a:endParaRPr lang="en-US"/>
          </a:p>
        </p:txBody>
      </p:sp>
    </p:spTree>
    <p:extLst>
      <p:ext uri="{BB962C8B-B14F-4D97-AF65-F5344CB8AC3E}">
        <p14:creationId xmlns:p14="http://schemas.microsoft.com/office/powerpoint/2010/main" val="130063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a:spcBef>
                <a:spcPts val="0"/>
              </a:spcBef>
              <a:spcAft>
                <a:spcPts val="0"/>
              </a:spcAft>
              <a:buNone/>
            </a:pPr>
            <a:r>
              <a:rPr lang="en-US" sz="11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CART Program by </a:t>
            </a:r>
            <a:r>
              <a:rPr lang="en-US" sz="11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Bob </a:t>
            </a:r>
            <a:r>
              <a:rPr lang="en-US" sz="1100" b="1" i="1" dirty="0" err="1">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Bokma</a:t>
            </a:r>
            <a:endParaRPr lang="en-US" sz="11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1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What is CART? Coins for Alzheimer’s Research Trust.</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The CART Fund: Gave out $1m in grants to 5 researchers this past Rotary year/ May 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      What committee is doing:</a:t>
            </a:r>
          </a:p>
          <a:p>
            <a:pPr marL="0" marR="0" indent="0">
              <a:spcBef>
                <a:spcPts val="0"/>
              </a:spcBef>
              <a:spcAft>
                <a:spcPts val="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      </a:t>
            </a:r>
            <a:r>
              <a:rPr lang="en-US" sz="1100" b="0" dirty="0">
                <a:effectLst/>
                <a:latin typeface="Arial" panose="020B0604020202020204" pitchFamily="34" charset="0"/>
                <a:ea typeface="Calibri" panose="020F0502020204030204" pitchFamily="34" charset="0"/>
                <a:cs typeface="Arial" panose="020B0604020202020204" pitchFamily="34" charset="0"/>
              </a:rPr>
              <a:t>Discuss ways to extend CART to more Clubs.</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      Committee and their positions:</a:t>
            </a: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The District Committee has 6 members. I am also expecting to add to the District CART Committee several point people in the participating Clubs.</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      Activities of CART Chair:</a:t>
            </a:r>
          </a:p>
          <a:p>
            <a:pPr marL="342900" marR="0" lvl="0" indent="-342900">
              <a:spcBef>
                <a:spcPts val="0"/>
              </a:spcBef>
              <a:spcAft>
                <a:spcPts val="0"/>
              </a:spcAft>
              <a:buFont typeface="Symbol" panose="05050102010706020507" pitchFamily="18" charset="2"/>
              <a:buChar char=""/>
            </a:pPr>
            <a:r>
              <a:rPr lang="en-US" sz="1100" b="0" dirty="0">
                <a:effectLst/>
                <a:latin typeface="Arial" panose="020B0604020202020204" pitchFamily="34" charset="0"/>
                <a:ea typeface="Calibri" panose="020F0502020204030204" pitchFamily="34" charset="0"/>
                <a:cs typeface="Arial" panose="020B0604020202020204" pitchFamily="34" charset="0"/>
              </a:rPr>
              <a:t>Three emails to Clubs to encourage them to sign up via the new MyCARTFund.org portal.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00" b="0" dirty="0">
                <a:effectLst/>
                <a:latin typeface="Arial" panose="020B0604020202020204" pitchFamily="34" charset="0"/>
                <a:ea typeface="Calibri" panose="020F0502020204030204" pitchFamily="34" charset="0"/>
                <a:cs typeface="Arial" panose="020B0604020202020204" pitchFamily="34" charset="0"/>
              </a:rPr>
              <a:t>A number of clubs have signed up for MyCARTFund.org for directly managing their donations.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00" b="0" dirty="0">
                <a:effectLst/>
                <a:latin typeface="Arial" panose="020B0604020202020204" pitchFamily="34" charset="0"/>
                <a:ea typeface="Calibri" panose="020F0502020204030204" pitchFamily="34" charset="0"/>
                <a:cs typeface="Arial" panose="020B0604020202020204" pitchFamily="34" charset="0"/>
              </a:rPr>
              <a:t>So far there are 6 Clubs with a MyCARTFund.org user.</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00" b="0" dirty="0">
                <a:effectLst/>
                <a:latin typeface="Arial" panose="020B0604020202020204" pitchFamily="34" charset="0"/>
                <a:ea typeface="Calibri" panose="020F0502020204030204" pitchFamily="34" charset="0"/>
                <a:cs typeface="Arial" panose="020B0604020202020204" pitchFamily="34" charset="0"/>
              </a:rPr>
              <a:t>Includes a new email to Club Presidents to encourage them again to identify a CART coordinator in their Club, and get them signed up on MyCARTFund.org, and to suggest that they ask for a CART speaker to present at one of their virtual meetings, as possible.</a:t>
            </a:r>
            <a:endParaRPr lang="en-US" sz="11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00" b="0" dirty="0">
                <a:effectLst/>
                <a:latin typeface="Arial" panose="020B0604020202020204" pitchFamily="34" charset="0"/>
                <a:ea typeface="Calibri" panose="020F0502020204030204" pitchFamily="34" charset="0"/>
                <a:cs typeface="Arial" panose="020B0604020202020204" pitchFamily="34" charset="0"/>
              </a:rPr>
              <a:t>Have received 4 requests for presentation!</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00" b="0" dirty="0">
                <a:effectLst/>
                <a:latin typeface="Arial" panose="020B0604020202020204" pitchFamily="34" charset="0"/>
                <a:ea typeface="Calibri" panose="020F0502020204030204" pitchFamily="34" charset="0"/>
                <a:cs typeface="Arial" panose="020B0604020202020204" pitchFamily="34" charset="0"/>
              </a:rPr>
              <a:t>Work with District Administrative officer on the District webpage. It now has on the District Projects webpage a section entitled: “CART (Coins for Alzheimer’s Research Trust) is alive and well in District 7620!” In addition, some background information and several links are provided.</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Several postings on District and Gaithersburg Rotary Club Facebook pages.</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      Deposits:</a:t>
            </a:r>
          </a:p>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Deposits 2019-2020: $5,409.81. Second in the Northern Division</a:t>
            </a:r>
          </a:p>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Deposits thus far this Rotary Year (2020-2021):</a:t>
            </a:r>
            <a:r>
              <a:rPr lang="en-US" sz="1100" b="0" dirty="0">
                <a:effectLst/>
                <a:latin typeface="Arial" panose="020B0604020202020204" pitchFamily="34" charset="0"/>
                <a:ea typeface="Calibri" panose="020F0502020204030204" pitchFamily="34" charset="0"/>
                <a:cs typeface="Arial" panose="020B0604020202020204" pitchFamily="34" charset="0"/>
              </a:rPr>
              <a:t> $54.00. Second in the Northern Division. So far, only two Clubs have made deposits this year.     Some Clubs are holding funds. I know of a couple.</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0" dirty="0">
                <a:effectLst/>
                <a:latin typeface="Arial" panose="020B0604020202020204" pitchFamily="34" charset="0"/>
                <a:ea typeface="Calibri" panose="020F050202020403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      Plans for 2020-2021:</a:t>
            </a:r>
          </a:p>
          <a:p>
            <a:pPr marL="0" marR="0">
              <a:spcBef>
                <a:spcPts val="0"/>
              </a:spcBef>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Continue communications with Clubs and offer to participate and present in their meetings.</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Seek innovative ways to fundraise and to accept donations using cash apps such as </a:t>
            </a:r>
            <a:r>
              <a:rPr lang="en-US" sz="1100" b="0" dirty="0" err="1">
                <a:effectLst/>
                <a:latin typeface="Arial" panose="020B0604020202020204" pitchFamily="34" charset="0"/>
                <a:ea typeface="Calibri" panose="020F0502020204030204" pitchFamily="34" charset="0"/>
                <a:cs typeface="Arial" panose="020B0604020202020204" pitchFamily="34" charset="0"/>
              </a:rPr>
              <a:t>Zelle</a:t>
            </a:r>
            <a:r>
              <a:rPr lang="en-US" sz="1100" b="0" dirty="0">
                <a:effectLst/>
                <a:latin typeface="Arial" panose="020B0604020202020204" pitchFamily="34" charset="0"/>
                <a:ea typeface="Calibri" panose="020F0502020204030204" pitchFamily="34" charset="0"/>
                <a:cs typeface="Arial" panose="020B0604020202020204" pitchFamily="34" charset="0"/>
              </a:rPr>
              <a:t>.</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endParaRPr lang="en-US" sz="1100" dirty="0"/>
          </a:p>
          <a:p>
            <a:endParaRPr lang="en-US" sz="1100" dirty="0"/>
          </a:p>
        </p:txBody>
      </p:sp>
      <p:sp>
        <p:nvSpPr>
          <p:cNvPr id="4" name="Slide Number Placeholder 3"/>
          <p:cNvSpPr>
            <a:spLocks noGrp="1"/>
          </p:cNvSpPr>
          <p:nvPr>
            <p:ph type="sldNum" sz="quarter" idx="5"/>
          </p:nvPr>
        </p:nvSpPr>
        <p:spPr/>
        <p:txBody>
          <a:bodyPr/>
          <a:lstStyle/>
          <a:p>
            <a:fld id="{241029FA-1491-4836-AA2B-D77E6CAD4479}" type="slidenum">
              <a:rPr lang="en-US" smtClean="0"/>
              <a:t>6</a:t>
            </a:fld>
            <a:endParaRPr lang="en-US"/>
          </a:p>
        </p:txBody>
      </p:sp>
    </p:spTree>
    <p:extLst>
      <p:ext uri="{BB962C8B-B14F-4D97-AF65-F5344CB8AC3E}">
        <p14:creationId xmlns:p14="http://schemas.microsoft.com/office/powerpoint/2010/main" val="23258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District Conference Dates are locked in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April 23-April 24, 2021</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Venue: The Graduate Annapolis if held face to face. </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Will have a Plan B in the wings and ready in case we have to go virtual. </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We are working on: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   *The two-day agenda</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   *Guest speakers</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   *New &amp; Unique     breakouts Sessions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Hospitality Suites &amp; House of Friendship will be in full force. </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Local tours and activities will be offered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(Tour Capital, historic tours, tour of Naval Academy, Haunted Pub Crawl, etc...)</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Hands on experience will be related to Hunger. </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4-Way Speech contest, Club Awards and Memorial will be part of the program. </a:t>
            </a:r>
            <a:br>
              <a:rPr lang="en-US" sz="1200" dirty="0">
                <a:effectLst/>
                <a:latin typeface="Arial" panose="020B0604020202020204" pitchFamily="34" charset="0"/>
                <a:ea typeface="Times New Roman" panose="02020603050405020304" pitchFamily="18" charset="0"/>
                <a:cs typeface="Arial" panose="020B0604020202020204" pitchFamily="34" charset="0"/>
              </a:rPr>
            </a:b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Team: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Sue Weber</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Dave Vogel</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Carolyn Richards</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Henry Riser</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Ashley Waters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241029FA-1491-4836-AA2B-D77E6CAD4479}" type="slidenum">
              <a:rPr lang="en-US" smtClean="0"/>
              <a:t>7</a:t>
            </a:fld>
            <a:endParaRPr lang="en-US"/>
          </a:p>
        </p:txBody>
      </p:sp>
    </p:spTree>
    <p:extLst>
      <p:ext uri="{BB962C8B-B14F-4D97-AF65-F5344CB8AC3E}">
        <p14:creationId xmlns:p14="http://schemas.microsoft.com/office/powerpoint/2010/main" val="292372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8</a:t>
            </a:fld>
            <a:endParaRPr lang="en-US"/>
          </a:p>
        </p:txBody>
      </p:sp>
    </p:spTree>
    <p:extLst>
      <p:ext uri="{BB962C8B-B14F-4D97-AF65-F5344CB8AC3E}">
        <p14:creationId xmlns:p14="http://schemas.microsoft.com/office/powerpoint/2010/main" val="264600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29FA-1491-4836-AA2B-D77E6CAD4479}" type="slidenum">
              <a:rPr lang="en-US" smtClean="0"/>
              <a:t>9</a:t>
            </a:fld>
            <a:endParaRPr lang="en-US"/>
          </a:p>
        </p:txBody>
      </p:sp>
    </p:spTree>
    <p:extLst>
      <p:ext uri="{BB962C8B-B14F-4D97-AF65-F5344CB8AC3E}">
        <p14:creationId xmlns:p14="http://schemas.microsoft.com/office/powerpoint/2010/main" val="337809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2CC0-7744-4756-A976-4000694AE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A238D4-3729-410A-AD75-900877848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B48953-0547-4B5B-8A49-0A63F0382375}"/>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5" name="Footer Placeholder 4">
            <a:extLst>
              <a:ext uri="{FF2B5EF4-FFF2-40B4-BE49-F238E27FC236}">
                <a16:creationId xmlns:a16="http://schemas.microsoft.com/office/drawing/2014/main" id="{33F63C81-C4AC-4C12-832D-5D8D35FBA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983D4-5BD3-4849-B5EE-C726C1FC21FC}"/>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49922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E7EE-A86B-4FB1-8376-3F57F66BE1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D1BB7-E3C4-40B2-968C-117CC75E6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BE9DC-F29D-4C85-96D2-D538BD4CFD6C}"/>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5" name="Footer Placeholder 4">
            <a:extLst>
              <a:ext uri="{FF2B5EF4-FFF2-40B4-BE49-F238E27FC236}">
                <a16:creationId xmlns:a16="http://schemas.microsoft.com/office/drawing/2014/main" id="{AFFA9760-27BF-4872-8055-5E7304BF5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F2033-0DA4-4C5E-9967-A485C7417742}"/>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425027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68667-F56F-4A90-8530-035355461B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284C94-9C8D-4E15-B32E-BD17695F38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2D7B7-EAB5-4BED-BE33-978423D44D37}"/>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5" name="Footer Placeholder 4">
            <a:extLst>
              <a:ext uri="{FF2B5EF4-FFF2-40B4-BE49-F238E27FC236}">
                <a16:creationId xmlns:a16="http://schemas.microsoft.com/office/drawing/2014/main" id="{CFE3EB86-1F27-48E7-A506-0E61ECD13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7C7BD-DBC5-4C66-94EF-EEC130211EAC}"/>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389323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5A82-8297-4C83-9D57-5AF9FDE8D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FEBA84-EC4C-4C7F-93BB-24711480F2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B694F-2606-4693-B295-904507E33211}"/>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5" name="Footer Placeholder 4">
            <a:extLst>
              <a:ext uri="{FF2B5EF4-FFF2-40B4-BE49-F238E27FC236}">
                <a16:creationId xmlns:a16="http://schemas.microsoft.com/office/drawing/2014/main" id="{7824549D-A145-4BE2-A35D-1F24624F7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D551-3867-42AD-B033-9B925E41495F}"/>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404690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F725-F4E7-4E8B-9482-5DC57B8ABC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0DB54F-8243-431B-84FF-CE4FB8BA3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BE858-88A2-4E2A-BC82-3AE006A47582}"/>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5" name="Footer Placeholder 4">
            <a:extLst>
              <a:ext uri="{FF2B5EF4-FFF2-40B4-BE49-F238E27FC236}">
                <a16:creationId xmlns:a16="http://schemas.microsoft.com/office/drawing/2014/main" id="{11814D7B-B1DF-4D8C-AE59-E8E1C804C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05AEA-C58B-4C03-8675-381AB1CF38E6}"/>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345653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0979-1520-4DE1-BAEF-9E47906A4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D685D-7E91-4165-8EB0-F0C832B321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22691-C312-459B-8381-301073D373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C3522-34F3-4AA9-9FA9-5C86FDEE6447}"/>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6" name="Footer Placeholder 5">
            <a:extLst>
              <a:ext uri="{FF2B5EF4-FFF2-40B4-BE49-F238E27FC236}">
                <a16:creationId xmlns:a16="http://schemas.microsoft.com/office/drawing/2014/main" id="{83E90B9D-5FAE-4E91-9832-06627C65F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5204B-E986-4EEE-BB50-452D74DA46EA}"/>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278044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B4B7-A2DB-418F-8D7A-61D50C8B91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F0BC6-612D-4892-A681-C8638D5AF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9658F1-BF33-410C-ACA2-23B715662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FE9B1-8DE2-421B-9EC0-A11FF95BF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ACC5B-A2A3-47C7-9A10-93E1D585E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28743-63A9-4E62-A8F8-56191D28B298}"/>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8" name="Footer Placeholder 7">
            <a:extLst>
              <a:ext uri="{FF2B5EF4-FFF2-40B4-BE49-F238E27FC236}">
                <a16:creationId xmlns:a16="http://schemas.microsoft.com/office/drawing/2014/main" id="{CCB3122D-9D91-4DF1-BC18-7E1108D420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4B132E-1205-4A44-80B2-8592C3A0AFE1}"/>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95719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DD37-30AA-4AC9-AF70-F68727324B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96CBB-A49E-4D0D-8DFF-ED9773E0E875}"/>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4" name="Footer Placeholder 3">
            <a:extLst>
              <a:ext uri="{FF2B5EF4-FFF2-40B4-BE49-F238E27FC236}">
                <a16:creationId xmlns:a16="http://schemas.microsoft.com/office/drawing/2014/main" id="{3FB5EF00-69F1-41EF-BD3B-48E08F6D7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A7BC9-2956-4564-8D9B-C2356681520C}"/>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202761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359335-7843-46F1-BE66-4FE6B4214545}"/>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3" name="Footer Placeholder 2">
            <a:extLst>
              <a:ext uri="{FF2B5EF4-FFF2-40B4-BE49-F238E27FC236}">
                <a16:creationId xmlns:a16="http://schemas.microsoft.com/office/drawing/2014/main" id="{06AFF67E-7183-497D-9CC9-27F8BE887B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7BA277-1BB9-4D94-B807-4F65CF1C564D}"/>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333414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5908-7410-4A50-AA51-8B58F0096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10BFC-A9F6-4AA7-AD54-E31C02D45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D1FF0A-64ED-498A-AE6A-2F255DAF3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69AF2-416A-49F1-AD52-8BDD0BE877DB}"/>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6" name="Footer Placeholder 5">
            <a:extLst>
              <a:ext uri="{FF2B5EF4-FFF2-40B4-BE49-F238E27FC236}">
                <a16:creationId xmlns:a16="http://schemas.microsoft.com/office/drawing/2014/main" id="{A86473B8-9567-4071-BE9E-3C9C91533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B5ECE-7264-4CB3-B5AD-F18C1430ED33}"/>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62625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58BB-B715-492D-9ED0-EFF80A603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FCFDC9-FA62-4C0E-BF7F-906CF415A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B5DA28-7396-4D1F-8805-30C9674C3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45DDC-62F0-4653-9CF8-0ACA32FB9E3E}"/>
              </a:ext>
            </a:extLst>
          </p:cNvPr>
          <p:cNvSpPr>
            <a:spLocks noGrp="1"/>
          </p:cNvSpPr>
          <p:nvPr>
            <p:ph type="dt" sz="half" idx="10"/>
          </p:nvPr>
        </p:nvSpPr>
        <p:spPr/>
        <p:txBody>
          <a:bodyPr/>
          <a:lstStyle/>
          <a:p>
            <a:fld id="{5855DFA9-377C-4D13-BEAF-6735A4D0AA9D}" type="datetimeFigureOut">
              <a:rPr lang="en-US" smtClean="0"/>
              <a:t>8/25/2020</a:t>
            </a:fld>
            <a:endParaRPr lang="en-US"/>
          </a:p>
        </p:txBody>
      </p:sp>
      <p:sp>
        <p:nvSpPr>
          <p:cNvPr id="6" name="Footer Placeholder 5">
            <a:extLst>
              <a:ext uri="{FF2B5EF4-FFF2-40B4-BE49-F238E27FC236}">
                <a16:creationId xmlns:a16="http://schemas.microsoft.com/office/drawing/2014/main" id="{08C9CB1B-7132-4424-AA8E-1D5565D66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767EC-7324-401A-9452-CC6FDEDC61BE}"/>
              </a:ext>
            </a:extLst>
          </p:cNvPr>
          <p:cNvSpPr>
            <a:spLocks noGrp="1"/>
          </p:cNvSpPr>
          <p:nvPr>
            <p:ph type="sldNum" sz="quarter" idx="12"/>
          </p:nvPr>
        </p:nvSpPr>
        <p:spPr/>
        <p:txBody>
          <a:bodyPr/>
          <a:lstStyle/>
          <a:p>
            <a:fld id="{8E2F365F-4ECF-4C17-A33E-BBA1542AACCD}" type="slidenum">
              <a:rPr lang="en-US" smtClean="0"/>
              <a:t>‹#›</a:t>
            </a:fld>
            <a:endParaRPr lang="en-US"/>
          </a:p>
        </p:txBody>
      </p:sp>
    </p:spTree>
    <p:extLst>
      <p:ext uri="{BB962C8B-B14F-4D97-AF65-F5344CB8AC3E}">
        <p14:creationId xmlns:p14="http://schemas.microsoft.com/office/powerpoint/2010/main" val="395849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17ECC-C2D5-48BB-ABA4-A559C2C79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57F966-9ECF-4B78-980C-3EC70B7BA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F81E6-3709-4F7B-836B-6A0E64AAD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5DFA9-377C-4D13-BEAF-6735A4D0AA9D}" type="datetimeFigureOut">
              <a:rPr lang="en-US" smtClean="0"/>
              <a:t>8/25/2020</a:t>
            </a:fld>
            <a:endParaRPr lang="en-US"/>
          </a:p>
        </p:txBody>
      </p:sp>
      <p:sp>
        <p:nvSpPr>
          <p:cNvPr id="5" name="Footer Placeholder 4">
            <a:extLst>
              <a:ext uri="{FF2B5EF4-FFF2-40B4-BE49-F238E27FC236}">
                <a16:creationId xmlns:a16="http://schemas.microsoft.com/office/drawing/2014/main" id="{C40FBFC2-BFBA-48E8-8CD7-E0AFCA786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603DE4-5FED-49A1-865A-EED70D902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F365F-4ECF-4C17-A33E-BBA1542AACCD}" type="slidenum">
              <a:rPr lang="en-US" smtClean="0"/>
              <a:t>‹#›</a:t>
            </a:fld>
            <a:endParaRPr lang="en-US"/>
          </a:p>
        </p:txBody>
      </p:sp>
    </p:spTree>
    <p:extLst>
      <p:ext uri="{BB962C8B-B14F-4D97-AF65-F5344CB8AC3E}">
        <p14:creationId xmlns:p14="http://schemas.microsoft.com/office/powerpoint/2010/main" val="127227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District%20Environmental%20Committee_Chri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District%20Environmental%20Committee_Chri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Finance%20Committee%20Chair_Sheldon%20Ray.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rotary7620.org/4-way-test-contest.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Presentation/Stepping%20up%20to%20Hunger_Pam%20Kreis.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DISC%20-%20talk%20to%20D7620%208-19-20_May%20O'brien.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D7620%20Polio%20Plus%20Status%20Report_%20AG%20Meeting%20200817_Bob%20Parkinson.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D7620%20Polio%20Plus%20Status%20Report_%20AG%20Meeting%20200817_Bob%20Parkinson.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D7620%20Polio%20Plus%20Status%20Report_%20AG%20Meeting%20200817_Bob%20Parkinson.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D7620%20Polio%20Plus%20Status%20Report_%20AG%20Meeting%20200817_Bob%20Parkinson.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PR%20ActionPlan_RY2021_Ashley.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PR%20ActionPlan_RY2021_Ashley.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Global%20Grants%20Scholarship%20Committee%20Information_Jennifer%20Hara.doc" TargetMode="External"/><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hara128@hotmail.com" TargetMode="External"/><Relationship Id="rId5" Type="http://schemas.openxmlformats.org/officeDocument/2006/relationships/hyperlink" Target="http://www.rotary7620.org/" TargetMode="External"/><Relationship Id="rId4" Type="http://schemas.openxmlformats.org/officeDocument/2006/relationships/hyperlink" Target="http://www.directory-online.com/Rotary/accounts/7620/Pages/2016-17_Global_Grant_Scholarship_Application_Form.do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www.dacdb.com/Rotary/Accounts/7620/Downloads/0/Rich_TRFC%20New%20Presentation_July%202020/Appreciate%20the%20Importance%20of%20TRF%20Learning%20Series%20082520.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YEP%20Chair%20Report%202020%20August_Ric%20Meyer.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music.youtube.com/watch?v=KTBEbt9N_CI&amp;list=RDAMVMmkLNdwjUky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Alumni%20Chair%20Plans_Roxxanne%20Suratgar.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CART%20reports_Bob%20Bokma.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District%20Conference%20Team_Sue%20Weber.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Digital%20Marketing%20Co-Chair_Ken.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DAUSA%20and%20Rotary%20clubs%20keep%20fighting%20COVID-19_Paul.docx" TargetMode="Externa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Pmahata@verizon.net" TargetMode="External"/><Relationship Id="rId5" Type="http://schemas.openxmlformats.org/officeDocument/2006/relationships/hyperlink" Target="mailto:bob.grill@disasteraidusa.org" TargetMode="External"/><Relationship Id="rId4" Type="http://schemas.openxmlformats.org/officeDocument/2006/relationships/hyperlink" Target="http://www.disasteraidus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B0BF-9272-4F44-977A-0D5BDB4B132D}"/>
              </a:ext>
            </a:extLst>
          </p:cNvPr>
          <p:cNvSpPr>
            <a:spLocks noGrp="1"/>
          </p:cNvSpPr>
          <p:nvPr>
            <p:ph type="ctrTitle"/>
          </p:nvPr>
        </p:nvSpPr>
        <p:spPr>
          <a:xfrm>
            <a:off x="1364456" y="1313542"/>
            <a:ext cx="9463088" cy="1857789"/>
          </a:xfrm>
        </p:spPr>
        <p:txBody>
          <a:bodyPr>
            <a:noAutofit/>
          </a:bodyPr>
          <a:lstStyle/>
          <a:p>
            <a:pPr marL="0" marR="0">
              <a:lnSpc>
                <a:spcPct val="107000"/>
              </a:lnSpc>
              <a:spcBef>
                <a:spcPts val="0"/>
              </a:spcBef>
              <a:spcAft>
                <a:spcPts val="0"/>
              </a:spcAft>
            </a:pPr>
            <a:r>
              <a:rPr lang="en-US" sz="2400" b="1" dirty="0">
                <a:solidFill>
                  <a:srgbClr val="002776"/>
                </a:solidFill>
                <a:effectLst/>
                <a:ea typeface="Calibri" panose="020F0502020204030204" pitchFamily="34" charset="0"/>
                <a:cs typeface="Arial" panose="020B0604020202020204" pitchFamily="34" charset="0"/>
              </a:rPr>
              <a:t>DISTRICT 7620 of ROTARY INTERNATIONAL</a:t>
            </a:r>
            <a:br>
              <a:rPr lang="en-US" sz="2400" dirty="0">
                <a:effectLst/>
                <a:ea typeface="Calibri" panose="020F0502020204030204" pitchFamily="34" charset="0"/>
                <a:cs typeface="Times New Roman" panose="02020603050405020304" pitchFamily="18" charset="0"/>
              </a:rPr>
            </a:br>
            <a:r>
              <a:rPr lang="en-US" sz="2400" b="1" dirty="0">
                <a:solidFill>
                  <a:srgbClr val="002776"/>
                </a:solidFill>
                <a:effectLst/>
                <a:ea typeface="Calibri" panose="020F0502020204030204" pitchFamily="34" charset="0"/>
                <a:cs typeface="Arial" panose="020B0604020202020204" pitchFamily="34" charset="0"/>
              </a:rPr>
              <a:t> </a:t>
            </a:r>
            <a:br>
              <a:rPr lang="en-US" sz="2400" dirty="0">
                <a:effectLst/>
                <a:ea typeface="Calibri" panose="020F0502020204030204" pitchFamily="34" charset="0"/>
                <a:cs typeface="Times New Roman" panose="02020603050405020304" pitchFamily="18" charset="0"/>
              </a:rPr>
            </a:br>
            <a:r>
              <a:rPr lang="en-US" sz="2400" b="1" dirty="0">
                <a:solidFill>
                  <a:srgbClr val="002776"/>
                </a:solidFill>
                <a:effectLst/>
                <a:ea typeface="Calibri" panose="020F0502020204030204" pitchFamily="34" charset="0"/>
                <a:cs typeface="Times New Roman" panose="02020603050405020304" pitchFamily="18" charset="0"/>
              </a:rPr>
              <a:t>District Committee Chairs Meeting</a:t>
            </a:r>
            <a:endParaRPr lang="en-US" sz="2400" dirty="0"/>
          </a:p>
        </p:txBody>
      </p:sp>
      <p:sp>
        <p:nvSpPr>
          <p:cNvPr id="3" name="Subtitle 2">
            <a:extLst>
              <a:ext uri="{FF2B5EF4-FFF2-40B4-BE49-F238E27FC236}">
                <a16:creationId xmlns:a16="http://schemas.microsoft.com/office/drawing/2014/main" id="{7D854A0F-C4AF-4CE7-BFAB-64FEA43F4469}"/>
              </a:ext>
            </a:extLst>
          </p:cNvPr>
          <p:cNvSpPr>
            <a:spLocks noGrp="1"/>
          </p:cNvSpPr>
          <p:nvPr>
            <p:ph type="subTitle" idx="1"/>
          </p:nvPr>
        </p:nvSpPr>
        <p:spPr>
          <a:xfrm>
            <a:off x="1524000" y="3286539"/>
            <a:ext cx="9144000" cy="3233531"/>
          </a:xfrm>
        </p:spPr>
        <p:txBody>
          <a:bodyPr>
            <a:normAutofit fontScale="47500" lnSpcReduction="20000"/>
          </a:bodyPr>
          <a:lstStyle/>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 </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Quarterly Information Meeting</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 </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District Governor Jimmie Gorski - 2020-2021</a:t>
            </a:r>
            <a:endParaRPr lang="en-US" sz="4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 </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Wednesday, August 19, 2020</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 </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800" b="1" dirty="0">
                <a:solidFill>
                  <a:srgbClr val="002776"/>
                </a:solidFill>
                <a:effectLst/>
                <a:ea typeface="Calibri" panose="020F0502020204030204" pitchFamily="34" charset="0"/>
                <a:cs typeface="Times New Roman" panose="02020603050405020304" pitchFamily="18" charset="0"/>
              </a:rPr>
              <a:t>6:30 - 8:30pm</a:t>
            </a:r>
            <a:endParaRPr lang="en-US" sz="4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800" b="1" u="none" strike="noStrike" dirty="0">
                <a:effectLst/>
                <a:ea typeface="Calibri" panose="020F0502020204030204" pitchFamily="34" charset="0"/>
                <a:cs typeface="Times New Roman" panose="02020603050405020304" pitchFamily="18" charset="0"/>
              </a:rPr>
              <a:t> </a:t>
            </a:r>
            <a:endParaRPr lang="en-US" sz="4800" dirty="0">
              <a:effectLst/>
              <a:ea typeface="Calibri" panose="020F050202020403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A8FC80DD-3952-4DBB-8239-575F89C47D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803" y="331345"/>
            <a:ext cx="7272337" cy="1192695"/>
          </a:xfrm>
          <a:prstGeom prst="rect">
            <a:avLst/>
          </a:prstGeom>
          <a:noFill/>
          <a:ln>
            <a:noFill/>
          </a:ln>
        </p:spPr>
      </p:pic>
    </p:spTree>
    <p:extLst>
      <p:ext uri="{BB962C8B-B14F-4D97-AF65-F5344CB8AC3E}">
        <p14:creationId xmlns:p14="http://schemas.microsoft.com/office/powerpoint/2010/main" val="13716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E8DE-8469-4B51-A648-F57B2A2FA239}"/>
              </a:ext>
            </a:extLst>
          </p:cNvPr>
          <p:cNvSpPr>
            <a:spLocks noGrp="1"/>
          </p:cNvSpPr>
          <p:nvPr>
            <p:ph type="title"/>
          </p:nvPr>
        </p:nvSpPr>
        <p:spPr>
          <a:xfrm>
            <a:off x="838200" y="617599"/>
            <a:ext cx="10515600" cy="1325563"/>
          </a:xfrm>
        </p:spPr>
        <p:txBody>
          <a:bodyPr>
            <a:normAutofit fontScale="90000"/>
          </a:bodyPr>
          <a:lstStyle/>
          <a:p>
            <a:pPr algn="ctr"/>
            <a:r>
              <a:rPr lang="en-US" sz="3100" b="1" dirty="0">
                <a:solidFill>
                  <a:schemeClr val="accent5">
                    <a:lumMod val="50000"/>
                  </a:schemeClr>
                </a:solidFill>
                <a:effectLst/>
                <a:latin typeface="Calibri" panose="020F0502020204030204" pitchFamily="34" charset="0"/>
                <a:ea typeface="Calibri" panose="020F0502020204030204" pitchFamily="34" charset="0"/>
              </a:rPr>
              <a:t>Disaster Aid USA and Rotary Clubs Keep Fighting COVID-19</a:t>
            </a:r>
            <a:br>
              <a:rPr lang="en-US" sz="4400" dirty="0">
                <a:solidFill>
                  <a:schemeClr val="accent5">
                    <a:lumMod val="50000"/>
                  </a:schemeClr>
                </a:solidFill>
                <a:effectLst/>
                <a:latin typeface="Calibri" panose="020F0502020204030204" pitchFamily="34" charset="0"/>
                <a:ea typeface="Calibri" panose="020F0502020204030204" pitchFamily="34" charset="0"/>
              </a:rPr>
            </a:br>
            <a:r>
              <a:rPr lang="en-US" sz="2000" i="1" dirty="0">
                <a:solidFill>
                  <a:schemeClr val="accent5">
                    <a:lumMod val="50000"/>
                  </a:schemeClr>
                </a:solidFill>
                <a:effectLst/>
                <a:latin typeface="Calibri" panose="020F0502020204030204" pitchFamily="34" charset="0"/>
                <a:ea typeface="Calibri" panose="020F0502020204030204" pitchFamily="34" charset="0"/>
              </a:rPr>
              <a:t>By Bob Grill, President of Disaster Aid USA; and Paul </a:t>
            </a:r>
            <a:r>
              <a:rPr lang="en-US" sz="2000" i="1" dirty="0" err="1">
                <a:solidFill>
                  <a:schemeClr val="accent5">
                    <a:lumMod val="50000"/>
                  </a:schemeClr>
                </a:solidFill>
                <a:effectLst/>
                <a:latin typeface="Calibri" panose="020F0502020204030204" pitchFamily="34" charset="0"/>
                <a:ea typeface="Calibri" panose="020F0502020204030204" pitchFamily="34" charset="0"/>
              </a:rPr>
              <a:t>Mahata</a:t>
            </a:r>
            <a:r>
              <a:rPr lang="en-US" sz="2000" i="1" dirty="0">
                <a:solidFill>
                  <a:schemeClr val="accent5">
                    <a:lumMod val="50000"/>
                  </a:schemeClr>
                </a:solidFill>
                <a:effectLst/>
                <a:latin typeface="Calibri" panose="020F0502020204030204" pitchFamily="34" charset="0"/>
                <a:ea typeface="Calibri" panose="020F0502020204030204" pitchFamily="34" charset="0"/>
              </a:rPr>
              <a:t>, Chair, District Disaster Relief Committee</a:t>
            </a:r>
            <a:br>
              <a:rPr lang="en-US" sz="4400" dirty="0">
                <a:solidFill>
                  <a:schemeClr val="accent5">
                    <a:lumMod val="50000"/>
                  </a:schemeClr>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7D2137E-8127-47DF-8C2F-09C0750CFB1A}"/>
              </a:ext>
            </a:extLst>
          </p:cNvPr>
          <p:cNvSpPr>
            <a:spLocks noGrp="1"/>
          </p:cNvSpPr>
          <p:nvPr>
            <p:ph idx="1"/>
          </p:nvPr>
        </p:nvSpPr>
        <p:spPr>
          <a:xfrm>
            <a:off x="838200" y="1333500"/>
            <a:ext cx="10515600" cy="5729909"/>
          </a:xfrm>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indent="0">
              <a:buNone/>
            </a:pPr>
            <a:endParaRPr lang="en-US" dirty="0"/>
          </a:p>
        </p:txBody>
      </p:sp>
      <p:pic>
        <p:nvPicPr>
          <p:cNvPr id="5" name="Picture 4">
            <a:extLst>
              <a:ext uri="{FF2B5EF4-FFF2-40B4-BE49-F238E27FC236}">
                <a16:creationId xmlns:a16="http://schemas.microsoft.com/office/drawing/2014/main" id="{7E38DE9B-EE37-4C09-8AF1-55C8A5388E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758" y="5963478"/>
            <a:ext cx="5109540" cy="994370"/>
          </a:xfrm>
          <a:prstGeom prst="rect">
            <a:avLst/>
          </a:prstGeom>
          <a:noFill/>
          <a:ln>
            <a:noFill/>
          </a:ln>
        </p:spPr>
      </p:pic>
      <p:pic>
        <p:nvPicPr>
          <p:cNvPr id="4" name="Picture 3">
            <a:extLst>
              <a:ext uri="{FF2B5EF4-FFF2-40B4-BE49-F238E27FC236}">
                <a16:creationId xmlns:a16="http://schemas.microsoft.com/office/drawing/2014/main" id="{DDC83F3F-16F4-4204-A428-0E735E427C7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9635" y="1581151"/>
            <a:ext cx="4678018" cy="2933700"/>
          </a:xfrm>
          <a:prstGeom prst="rect">
            <a:avLst/>
          </a:prstGeom>
          <a:noFill/>
          <a:ln>
            <a:noFill/>
          </a:ln>
        </p:spPr>
      </p:pic>
      <p:sp>
        <p:nvSpPr>
          <p:cNvPr id="9" name="TextBox 8">
            <a:extLst>
              <a:ext uri="{FF2B5EF4-FFF2-40B4-BE49-F238E27FC236}">
                <a16:creationId xmlns:a16="http://schemas.microsoft.com/office/drawing/2014/main" id="{5C3D9932-3E05-406A-B7F4-8B6E2918B437}"/>
              </a:ext>
            </a:extLst>
          </p:cNvPr>
          <p:cNvSpPr txBox="1"/>
          <p:nvPr/>
        </p:nvSpPr>
        <p:spPr>
          <a:xfrm>
            <a:off x="3600450" y="4514851"/>
            <a:ext cx="5397775" cy="1168718"/>
          </a:xfrm>
          <a:prstGeom prst="rect">
            <a:avLst/>
          </a:prstGeom>
          <a:noFill/>
        </p:spPr>
        <p:txBody>
          <a:bodyPr wrap="square">
            <a:spAutoFit/>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Courtesy:  Carroll County Times/ Photo by Dylan Slagle</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Hospital gets mask donation:  </a:t>
            </a:r>
            <a:r>
              <a:rPr lang="en-US" sz="1200" dirty="0">
                <a:effectLst/>
                <a:latin typeface="Arial" panose="020B0604020202020204" pitchFamily="34" charset="0"/>
                <a:ea typeface="Calibri" panose="020F0502020204030204" pitchFamily="34" charset="0"/>
                <a:cs typeface="Arial" panose="020B0604020202020204" pitchFamily="34" charset="0"/>
              </a:rPr>
              <a:t>Carroll County Times,</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July 9, 2020.  Carroll Hospital staff Frank Johnson, right, helps unload a donation of 2,700 KN-95 respirator masks dropped off by Paul </a:t>
            </a:r>
            <a:r>
              <a:rPr lang="en-US" sz="1200" dirty="0" err="1">
                <a:effectLst/>
                <a:latin typeface="Arial" panose="020B0604020202020204" pitchFamily="34" charset="0"/>
                <a:ea typeface="Calibri" panose="020F0502020204030204" pitchFamily="34" charset="0"/>
                <a:cs typeface="Arial" panose="020B0604020202020204" pitchFamily="34" charset="0"/>
              </a:rPr>
              <a:t>Mahata</a:t>
            </a:r>
            <a:r>
              <a:rPr lang="en-US" sz="1200" dirty="0">
                <a:effectLst/>
                <a:latin typeface="Arial" panose="020B0604020202020204" pitchFamily="34" charset="0"/>
                <a:ea typeface="Calibri" panose="020F0502020204030204" pitchFamily="34" charset="0"/>
                <a:cs typeface="Arial" panose="020B0604020202020204" pitchFamily="34" charset="0"/>
              </a:rPr>
              <a:t>, left, of Disaster Aid USA and Mary Jo Burkett, Past President of Mt. Airy Rotary Club at Carroll Hospital.</a:t>
            </a:r>
          </a:p>
        </p:txBody>
      </p:sp>
    </p:spTree>
    <p:extLst>
      <p:ext uri="{BB962C8B-B14F-4D97-AF65-F5344CB8AC3E}">
        <p14:creationId xmlns:p14="http://schemas.microsoft.com/office/powerpoint/2010/main" val="29104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9AF5-52A5-40D8-9BCB-5F560DD603E1}"/>
              </a:ext>
            </a:extLst>
          </p:cNvPr>
          <p:cNvSpPr>
            <a:spLocks noGrp="1"/>
          </p:cNvSpPr>
          <p:nvPr>
            <p:ph type="title"/>
          </p:nvPr>
        </p:nvSpPr>
        <p:spPr>
          <a:xfrm>
            <a:off x="838200" y="365125"/>
            <a:ext cx="10515600" cy="778237"/>
          </a:xfrm>
        </p:spPr>
        <p:txBody>
          <a:bodyPr>
            <a:normAutofit fontScale="90000"/>
          </a:bodyPr>
          <a:lstStyle/>
          <a:p>
            <a:pPr algn="ctr"/>
            <a:r>
              <a:rPr lang="en-US" sz="2200" b="1" i="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3" action="ppaction://hlinkfile"/>
              </a:rPr>
              <a:t>Environmental Committee by </a:t>
            </a:r>
            <a:r>
              <a:rPr lang="en-US" sz="2200" b="1" i="1" dirty="0">
                <a:solidFill>
                  <a:schemeClr val="accent5">
                    <a:lumMod val="50000"/>
                  </a:schemeClr>
                </a:solidFill>
                <a:effectLst/>
                <a:latin typeface="Comic Sans MS" panose="030F0702030302020204" pitchFamily="66" charset="0"/>
                <a:ea typeface="Times New Roman" panose="02020603050405020304" pitchFamily="18" charset="0"/>
                <a:cs typeface="Arial" panose="020B0604020202020204" pitchFamily="34" charset="0"/>
                <a:hlinkClick r:id="rId3" action="ppaction://hlinkfile"/>
              </a:rPr>
              <a:t>Chris Puttock</a:t>
            </a:r>
            <a:br>
              <a:rPr lang="en-US" sz="44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50A90F3-EB6B-41E1-A19A-3C39CB71A93E}"/>
              </a:ext>
            </a:extLst>
          </p:cNvPr>
          <p:cNvSpPr>
            <a:spLocks noGrp="1"/>
          </p:cNvSpPr>
          <p:nvPr>
            <p:ph idx="1"/>
          </p:nvPr>
        </p:nvSpPr>
        <p:spPr>
          <a:xfrm>
            <a:off x="838200" y="735496"/>
            <a:ext cx="10515600" cy="5757377"/>
          </a:xfrm>
        </p:spPr>
        <p:txBody>
          <a:bodyPr>
            <a:normAutofit fontScale="25000" lnSpcReduction="20000"/>
          </a:bodyPr>
          <a:lstStyle/>
          <a:p>
            <a:pPr marL="0" indent="0">
              <a:buNone/>
            </a:pPr>
            <a:r>
              <a:rPr lang="en-US" sz="5600" dirty="0">
                <a:latin typeface="Arial" panose="020B0604020202020204" pitchFamily="34" charset="0"/>
                <a:cs typeface="Arial" panose="020B0604020202020204" pitchFamily="34" charset="0"/>
              </a:rPr>
              <a:t>Recently DG Jimmie Gorski asked me to head up the Environmental Committee (EC) for our district. I am also the Chair of the Environmental Sustainability Rotary Action Group (ESRAG; www.esrag.org ), including our international youth group Climate Solutions Coalition (CSC). The Mission of the EC is to be an expert </a:t>
            </a:r>
            <a:r>
              <a:rPr lang="en-US" sz="5600" kern="1500" dirty="0">
                <a:latin typeface="Arial" panose="020B0604020202020204" pitchFamily="34" charset="0"/>
                <a:cs typeface="Arial" panose="020B0604020202020204" pitchFamily="34" charset="0"/>
              </a:rPr>
              <a:t>resource</a:t>
            </a:r>
            <a:r>
              <a:rPr lang="en-US" sz="5600" dirty="0">
                <a:latin typeface="Arial" panose="020B0604020202020204" pitchFamily="34" charset="0"/>
                <a:cs typeface="Arial" panose="020B0604020202020204" pitchFamily="34" charset="0"/>
              </a:rPr>
              <a:t> for Rotary in our District, to prepare environmental projects, particularly with the new area of focus (AOF) “Supporting the Environment”. I do not see the environment as separate from the other six AOF but as intricately connected to all, as clearly recognized by the 17 United Nations Sustainable Development Goals. You may have noticed that to be funded by TRF, projects must be clearly centered in an AOF. The new AOF becomes eligible for TRF funding on July 1, 2021 (once the funding has been restored after being exhausted by the COVID-19 pandemic). Until then funding for projects will need to come from DDF and club-matched funds. I am in the process of forming the Environmental Committee. </a:t>
            </a:r>
          </a:p>
          <a:p>
            <a:pPr marL="0" indent="0">
              <a:buNone/>
            </a:pPr>
            <a:r>
              <a:rPr lang="en-US" sz="5600" dirty="0">
                <a:latin typeface="Arial" panose="020B0604020202020204" pitchFamily="34" charset="0"/>
                <a:cs typeface="Arial" panose="020B0604020202020204" pitchFamily="34" charset="0"/>
              </a:rPr>
              <a:t>I have contacted 20 interested Rotarians. My goal is to have five action teams, including: </a:t>
            </a:r>
          </a:p>
          <a:p>
            <a:pPr marL="514350" indent="-514350">
              <a:buAutoNum type="arabicPeriod"/>
            </a:pPr>
            <a:r>
              <a:rPr lang="en-US" sz="5600" dirty="0">
                <a:latin typeface="Arial" panose="020B0604020202020204" pitchFamily="34" charset="0"/>
                <a:cs typeface="Arial" panose="020B0604020202020204" pitchFamily="34" charset="0"/>
              </a:rPr>
              <a:t>clean air, clean soils, and clean water </a:t>
            </a:r>
          </a:p>
          <a:p>
            <a:pPr marL="514350" indent="-514350">
              <a:buAutoNum type="arabicPeriod" startAt="2"/>
            </a:pPr>
            <a:r>
              <a:rPr lang="en-US" sz="5600" dirty="0">
                <a:latin typeface="Arial" panose="020B0604020202020204" pitchFamily="34" charset="0"/>
                <a:cs typeface="Arial" panose="020B0604020202020204" pitchFamily="34" charset="0"/>
              </a:rPr>
              <a:t>biodiversity, ecosystem restoration, and food production </a:t>
            </a:r>
          </a:p>
          <a:p>
            <a:pPr marL="514350" indent="-514350">
              <a:buAutoNum type="arabicPeriod" startAt="2"/>
            </a:pPr>
            <a:r>
              <a:rPr lang="en-US" sz="5600" dirty="0">
                <a:latin typeface="Arial" panose="020B0604020202020204" pitchFamily="34" charset="0"/>
                <a:cs typeface="Arial" panose="020B0604020202020204" pitchFamily="34" charset="0"/>
              </a:rPr>
              <a:t>transforming the linear to circular economy (including plastics, reduce, reuse, recycle, and carbon net zero Rotary) </a:t>
            </a:r>
          </a:p>
          <a:p>
            <a:pPr marL="514350" indent="-514350">
              <a:buAutoNum type="arabicPeriod" startAt="2"/>
            </a:pPr>
            <a:r>
              <a:rPr lang="en-US" sz="5600" dirty="0">
                <a:latin typeface="Arial" panose="020B0604020202020204" pitchFamily="34" charset="0"/>
                <a:cs typeface="Arial" panose="020B0604020202020204" pitchFamily="34" charset="0"/>
              </a:rPr>
              <a:t>clean energy production and use (including solar, wind, water, e-transport and e-buildings</a:t>
            </a:r>
          </a:p>
          <a:p>
            <a:pPr marL="514350" indent="-514350">
              <a:buAutoNum type="arabicPeriod" startAt="2"/>
            </a:pPr>
            <a:r>
              <a:rPr lang="en-US" sz="5600" dirty="0">
                <a:latin typeface="Arial" panose="020B0604020202020204" pitchFamily="34" charset="0"/>
                <a:cs typeface="Arial" panose="020B0604020202020204" pitchFamily="34" charset="0"/>
              </a:rPr>
              <a:t>zoonotic, </a:t>
            </a:r>
            <a:r>
              <a:rPr lang="en-US" sz="5600" dirty="0" err="1">
                <a:latin typeface="Arial" panose="020B0604020202020204" pitchFamily="34" charset="0"/>
                <a:cs typeface="Arial" panose="020B0604020202020204" pitchFamily="34" charset="0"/>
              </a:rPr>
              <a:t>mycornotic</a:t>
            </a:r>
            <a:r>
              <a:rPr lang="en-US" sz="5600" dirty="0">
                <a:latin typeface="Arial" panose="020B0604020202020204" pitchFamily="34" charset="0"/>
                <a:cs typeface="Arial" panose="020B0604020202020204" pitchFamily="34" charset="0"/>
              </a:rPr>
              <a:t> and </a:t>
            </a:r>
            <a:r>
              <a:rPr lang="en-US" sz="5600" dirty="0" err="1">
                <a:latin typeface="Arial" panose="020B0604020202020204" pitchFamily="34" charset="0"/>
                <a:cs typeface="Arial" panose="020B0604020202020204" pitchFamily="34" charset="0"/>
              </a:rPr>
              <a:t>phytonotic</a:t>
            </a:r>
            <a:r>
              <a:rPr lang="en-US" sz="5600" dirty="0">
                <a:latin typeface="Arial" panose="020B0604020202020204" pitchFamily="34" charset="0"/>
                <a:cs typeface="Arial" panose="020B0604020202020204" pitchFamily="34" charset="0"/>
              </a:rPr>
              <a:t> human diseases and population health, Members of these teams will be available to speak on these action topics to Rotary clubs in our District. </a:t>
            </a:r>
          </a:p>
          <a:p>
            <a:pPr marL="0" indent="0">
              <a:buNone/>
            </a:pPr>
            <a:r>
              <a:rPr lang="en-US" sz="5600" dirty="0">
                <a:latin typeface="Arial" panose="020B0604020202020204" pitchFamily="34" charset="0"/>
                <a:cs typeface="Arial" panose="020B0604020202020204" pitchFamily="34" charset="0"/>
              </a:rPr>
              <a:t>The Objective of the EC is to help our Interact, Rotaract and Rotary Clubs and the District, formulate local, district wide, nationwide, and global projects. Our environmental goal is also a humanitarian one for a healthy, prosperous, sustainable future. Examples of potential projects include:  </a:t>
            </a:r>
          </a:p>
          <a:p>
            <a:pPr marL="0" indent="0">
              <a:buNone/>
            </a:pPr>
            <a:r>
              <a:rPr lang="en-US" sz="5600" b="1" dirty="0">
                <a:latin typeface="Arial" panose="020B0604020202020204" pitchFamily="34" charset="0"/>
                <a:cs typeface="Arial" panose="020B0604020202020204" pitchFamily="34" charset="0"/>
              </a:rPr>
              <a:t>.  </a:t>
            </a:r>
            <a:r>
              <a:rPr lang="en-US" sz="5600" dirty="0">
                <a:latin typeface="Arial" panose="020B0604020202020204" pitchFamily="34" charset="0"/>
                <a:cs typeface="Arial" panose="020B0604020202020204" pitchFamily="34" charset="0"/>
              </a:rPr>
              <a:t>Participate in local, national and international days </a:t>
            </a:r>
          </a:p>
          <a:p>
            <a:pPr marL="0" indent="0">
              <a:buNone/>
            </a:pPr>
            <a:r>
              <a:rPr lang="en-US" sz="5600" dirty="0">
                <a:latin typeface="Arial" panose="020B0604020202020204" pitchFamily="34" charset="0"/>
                <a:cs typeface="Arial" panose="020B0604020202020204" pitchFamily="34" charset="0"/>
              </a:rPr>
              <a:t>     o International Coastal Cleanup Month – September 2020:  collecting trash destined for the Bay </a:t>
            </a:r>
          </a:p>
          <a:p>
            <a:pPr marL="0" indent="0">
              <a:buNone/>
            </a:pPr>
            <a:r>
              <a:rPr lang="en-US" sz="5600" dirty="0">
                <a:latin typeface="Arial" panose="020B0604020202020204" pitchFamily="34" charset="0"/>
                <a:cs typeface="Arial" panose="020B0604020202020204" pitchFamily="34" charset="0"/>
              </a:rPr>
              <a:t>     o Maryland Day – March 25, 2021 </a:t>
            </a:r>
          </a:p>
          <a:p>
            <a:pPr marL="0" indent="0">
              <a:buNone/>
            </a:pPr>
            <a:r>
              <a:rPr lang="en-US" sz="5600" dirty="0">
                <a:latin typeface="Arial" panose="020B0604020202020204" pitchFamily="34" charset="0"/>
                <a:cs typeface="Arial" panose="020B0604020202020204" pitchFamily="34" charset="0"/>
              </a:rPr>
              <a:t>     o Earth Day - April 22, 2021 – theme: Restore Our Earth</a:t>
            </a:r>
          </a:p>
          <a:p>
            <a:pPr marL="0" indent="0">
              <a:buNone/>
            </a:pPr>
            <a:r>
              <a:rPr lang="en-US" sz="5600" dirty="0">
                <a:latin typeface="Arial" panose="020B0604020202020204" pitchFamily="34" charset="0"/>
                <a:cs typeface="Arial" panose="020B0604020202020204" pitchFamily="34" charset="0"/>
              </a:rPr>
              <a:t>     o UNEP World Environment Day - June 5, 2021 – UNEP 2020 theme: Time for Nature </a:t>
            </a:r>
          </a:p>
          <a:p>
            <a:pPr marL="0" indent="0">
              <a:buNone/>
            </a:pPr>
            <a:r>
              <a:rPr lang="en-US" sz="6400" i="1" dirty="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75EB75E-4A64-45EA-8B55-85F2355D94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7903" y="5841242"/>
            <a:ext cx="4729379" cy="778237"/>
          </a:xfrm>
          <a:prstGeom prst="rect">
            <a:avLst/>
          </a:prstGeom>
          <a:noFill/>
          <a:ln>
            <a:noFill/>
          </a:ln>
        </p:spPr>
      </p:pic>
    </p:spTree>
    <p:extLst>
      <p:ext uri="{BB962C8B-B14F-4D97-AF65-F5344CB8AC3E}">
        <p14:creationId xmlns:p14="http://schemas.microsoft.com/office/powerpoint/2010/main" val="357680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9AF5-52A5-40D8-9BCB-5F560DD603E1}"/>
              </a:ext>
            </a:extLst>
          </p:cNvPr>
          <p:cNvSpPr>
            <a:spLocks noGrp="1"/>
          </p:cNvSpPr>
          <p:nvPr>
            <p:ph type="title"/>
          </p:nvPr>
        </p:nvSpPr>
        <p:spPr>
          <a:xfrm>
            <a:off x="1583140" y="-1"/>
            <a:ext cx="9770660" cy="982641"/>
          </a:xfrm>
        </p:spPr>
        <p:txBody>
          <a:bodyPr>
            <a:normAutofit/>
          </a:bodyPr>
          <a:lstStyle/>
          <a:p>
            <a:pPr algn="ctr"/>
            <a:r>
              <a:rPr lang="en-US" sz="2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3" action="ppaction://hlinkfile"/>
              </a:rPr>
              <a:t>Environmental Committee </a:t>
            </a:r>
            <a:r>
              <a:rPr lang="en-US" sz="2000" b="1" i="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3" action="ppaction://hlinkfile"/>
              </a:rPr>
              <a:t>by </a:t>
            </a:r>
            <a:r>
              <a:rPr lang="en-US" sz="2000" b="1" i="1" dirty="0">
                <a:solidFill>
                  <a:schemeClr val="accent5">
                    <a:lumMod val="50000"/>
                  </a:schemeClr>
                </a:solidFill>
                <a:effectLst/>
                <a:latin typeface="Comic Sans MS" panose="030F0702030302020204" pitchFamily="66" charset="0"/>
                <a:ea typeface="Times New Roman" panose="02020603050405020304" pitchFamily="18" charset="0"/>
                <a:cs typeface="Arial" panose="020B0604020202020204" pitchFamily="34" charset="0"/>
                <a:hlinkClick r:id="rId3" action="ppaction://hlinkfile"/>
              </a:rPr>
              <a:t>Chris Puttock</a:t>
            </a:r>
            <a:endParaRPr lang="en-US" sz="2000" dirty="0"/>
          </a:p>
        </p:txBody>
      </p:sp>
      <p:sp>
        <p:nvSpPr>
          <p:cNvPr id="3" name="Content Placeholder 2">
            <a:extLst>
              <a:ext uri="{FF2B5EF4-FFF2-40B4-BE49-F238E27FC236}">
                <a16:creationId xmlns:a16="http://schemas.microsoft.com/office/drawing/2014/main" id="{F50A90F3-EB6B-41E1-A19A-3C39CB71A93E}"/>
              </a:ext>
            </a:extLst>
          </p:cNvPr>
          <p:cNvSpPr>
            <a:spLocks noGrp="1"/>
          </p:cNvSpPr>
          <p:nvPr>
            <p:ph idx="1"/>
          </p:nvPr>
        </p:nvSpPr>
        <p:spPr>
          <a:xfrm>
            <a:off x="838200" y="545911"/>
            <a:ext cx="10515600" cy="6547618"/>
          </a:xfrm>
        </p:spPr>
        <p:txBody>
          <a:bodyPr>
            <a:normAutofit fontScale="40000" lnSpcReduction="20000"/>
          </a:bodyPr>
          <a:lstStyle/>
          <a:p>
            <a:pPr marL="0" indent="0" algn="ctr">
              <a:buNone/>
            </a:pPr>
            <a:endParaRPr lang="en-US" sz="4800" dirty="0">
              <a:latin typeface="Arial" panose="020B0604020202020204" pitchFamily="34" charset="0"/>
              <a:cs typeface="Arial" panose="020B0604020202020204" pitchFamily="34" charset="0"/>
            </a:endParaRPr>
          </a:p>
          <a:p>
            <a:r>
              <a:rPr lang="en-US" sz="4300" dirty="0">
                <a:latin typeface="Arial" panose="020B0604020202020204" pitchFamily="34" charset="0"/>
                <a:cs typeface="Arial" panose="020B0604020202020204" pitchFamily="34" charset="0"/>
              </a:rPr>
              <a:t>Continue supporting PRIP Ian </a:t>
            </a:r>
            <a:r>
              <a:rPr lang="en-US" sz="4300" dirty="0" err="1">
                <a:latin typeface="Arial" panose="020B0604020202020204" pitchFamily="34" charset="0"/>
                <a:cs typeface="Arial" panose="020B0604020202020204" pitchFamily="34" charset="0"/>
              </a:rPr>
              <a:t>Riseley’s</a:t>
            </a:r>
            <a:r>
              <a:rPr lang="en-US" sz="4300" dirty="0">
                <a:latin typeface="Arial" panose="020B0604020202020204" pitchFamily="34" charset="0"/>
                <a:cs typeface="Arial" panose="020B0604020202020204" pitchFamily="34" charset="0"/>
              </a:rPr>
              <a:t> tree planting projects and develop new projects to encourage native pollinators by converting abandoned fields to wildflower meadows, and to support more pollinator gardens in schools. </a:t>
            </a:r>
          </a:p>
          <a:p>
            <a:r>
              <a:rPr lang="en-US" sz="4300" dirty="0">
                <a:latin typeface="Arial" panose="020B0604020202020204" pitchFamily="34" charset="0"/>
                <a:cs typeface="Arial" panose="020B0604020202020204" pitchFamily="34" charset="0"/>
              </a:rPr>
              <a:t>Provide a collection point for feral freon in Baltimore. </a:t>
            </a:r>
            <a:r>
              <a:rPr lang="en-US" sz="4300" dirty="0" err="1">
                <a:latin typeface="Arial" panose="020B0604020202020204" pitchFamily="34" charset="0"/>
                <a:cs typeface="Arial" panose="020B0604020202020204" pitchFamily="34" charset="0"/>
              </a:rPr>
              <a:t>Tradewater</a:t>
            </a:r>
            <a:r>
              <a:rPr lang="en-US" sz="4300" dirty="0">
                <a:latin typeface="Arial" panose="020B0604020202020204" pitchFamily="34" charset="0"/>
                <a:cs typeface="Arial" panose="020B0604020202020204" pitchFamily="34" charset="0"/>
              </a:rPr>
              <a:t>, Inc. will remove the freon for incineration in Chicago. Freon is a very potent greenhouse gas; 1 ton of destroyed freon is equivalent to taking 10,000 vehicles from our roads for a year.</a:t>
            </a:r>
          </a:p>
          <a:p>
            <a:r>
              <a:rPr lang="en-US" sz="4300" dirty="0">
                <a:latin typeface="Arial" panose="020B0604020202020204" pitchFamily="34" charset="0"/>
                <a:cs typeface="Arial" panose="020B0604020202020204" pitchFamily="34" charset="0"/>
              </a:rPr>
              <a:t>Reduce food waste in school and teach about composting (Lunch out of Landfills program)</a:t>
            </a:r>
          </a:p>
          <a:p>
            <a:r>
              <a:rPr lang="en-US" sz="4300" dirty="0">
                <a:latin typeface="Arial" panose="020B0604020202020204" pitchFamily="34" charset="0"/>
                <a:cs typeface="Arial" panose="020B0604020202020204" pitchFamily="34" charset="0"/>
              </a:rPr>
              <a:t>Extend oyster reef restoration. From 2010 to 2014 the EC (also with PDG Doug Parkinson, </a:t>
            </a:r>
            <a:r>
              <a:rPr lang="en-US" sz="4300" dirty="0" err="1">
                <a:latin typeface="Arial" panose="020B0604020202020204" pitchFamily="34" charset="0"/>
                <a:cs typeface="Arial" panose="020B0604020202020204" pitchFamily="34" charset="0"/>
              </a:rPr>
              <a:t>Rtn</a:t>
            </a:r>
            <a:r>
              <a:rPr lang="en-US" sz="4300" dirty="0">
                <a:latin typeface="Arial" panose="020B0604020202020204" pitchFamily="34" charset="0"/>
                <a:cs typeface="Arial" panose="020B0604020202020204" pitchFamily="34" charset="0"/>
              </a:rPr>
              <a:t> Steve King) constructed an oyster reef in St. Mary's River in collaboration with St. Mary’s Watershed Association and St. Mary’s College</a:t>
            </a:r>
          </a:p>
          <a:p>
            <a:r>
              <a:rPr lang="en-US" sz="4300" dirty="0">
                <a:latin typeface="Arial" panose="020B0604020202020204" pitchFamily="34" charset="0"/>
                <a:cs typeface="Arial" panose="020B0604020202020204" pitchFamily="34" charset="0"/>
              </a:rPr>
              <a:t>Produce a database of all projects district-wide connected to the environment </a:t>
            </a:r>
          </a:p>
          <a:p>
            <a:r>
              <a:rPr lang="en-US" sz="4300" dirty="0">
                <a:latin typeface="Arial" panose="020B0604020202020204" pitchFamily="34" charset="0"/>
                <a:cs typeface="Arial" panose="020B0604020202020204" pitchFamily="34" charset="0"/>
              </a:rPr>
              <a:t>Establish International projects such as: coconut palms for windbreak protection in Bangladesh, reforestation in Mindanao Philippines, coral reefs enhancing fisheries in </a:t>
            </a:r>
            <a:r>
              <a:rPr lang="en-US" sz="4300" dirty="0" err="1">
                <a:latin typeface="Arial" panose="020B0604020202020204" pitchFamily="34" charset="0"/>
                <a:cs typeface="Arial" panose="020B0604020202020204" pitchFamily="34" charset="0"/>
              </a:rPr>
              <a:t>Tamilnadu</a:t>
            </a:r>
            <a:r>
              <a:rPr lang="en-US" sz="4300" dirty="0">
                <a:latin typeface="Arial" panose="020B0604020202020204" pitchFamily="34" charset="0"/>
                <a:cs typeface="Arial" panose="020B0604020202020204" pitchFamily="34" charset="0"/>
              </a:rPr>
              <a:t> India, </a:t>
            </a:r>
            <a:r>
              <a:rPr lang="en-US" sz="4300" dirty="0" err="1">
                <a:latin typeface="Arial" panose="020B0604020202020204" pitchFamily="34" charset="0"/>
                <a:cs typeface="Arial" panose="020B0604020202020204" pitchFamily="34" charset="0"/>
              </a:rPr>
              <a:t>u.s.w.</a:t>
            </a:r>
            <a:r>
              <a:rPr lang="en-US" sz="4300" dirty="0">
                <a:latin typeface="Arial" panose="020B0604020202020204" pitchFamily="34" charset="0"/>
                <a:cs typeface="Arial" panose="020B0604020202020204" pitchFamily="34" charset="0"/>
              </a:rPr>
              <a:t> I believe that all projects that we undertake should provide environmental STEM/STEAM education, encourage monitoring for effective conservation, and establish partnerships with local, national, and international organizations. Christopher F Puttock D7620 Environmental Committee Chair August 19, 2020</a:t>
            </a:r>
          </a:p>
          <a:p>
            <a:pPr marL="0" indent="0">
              <a:buNone/>
            </a:pPr>
            <a:endParaRPr lang="en-US" sz="4300" dirty="0">
              <a:latin typeface="Arial" panose="020B0604020202020204" pitchFamily="34" charset="0"/>
              <a:cs typeface="Arial" panose="020B0604020202020204" pitchFamily="34" charset="0"/>
            </a:endParaRPr>
          </a:p>
          <a:p>
            <a:pPr marL="0" indent="0">
              <a:buNone/>
            </a:pPr>
            <a:r>
              <a:rPr lang="en-US" sz="4300" dirty="0">
                <a:latin typeface="Arial" panose="020B0604020202020204" pitchFamily="34" charset="0"/>
                <a:cs typeface="Arial" panose="020B0604020202020204" pitchFamily="34" charset="0"/>
              </a:rPr>
              <a:t>I believe that all projects that we undertake should provide environmental STEM/STEAM education, encourage monitoring for effective conservation, and establish partnerships with local, national, and international organizations. </a:t>
            </a:r>
          </a:p>
          <a:p>
            <a:pPr marL="0" indent="0">
              <a:buNone/>
            </a:pPr>
            <a:r>
              <a:rPr lang="en-US" sz="4300" dirty="0">
                <a:latin typeface="Arial" panose="020B0604020202020204" pitchFamily="34" charset="0"/>
                <a:cs typeface="Arial" panose="020B0604020202020204" pitchFamily="34" charset="0"/>
              </a:rPr>
              <a:t>Christopher F Puttock </a:t>
            </a:r>
          </a:p>
          <a:p>
            <a:pPr marL="0" indent="0">
              <a:buNone/>
            </a:pPr>
            <a:r>
              <a:rPr lang="en-US" sz="4300" dirty="0">
                <a:latin typeface="Arial" panose="020B0604020202020204" pitchFamily="34" charset="0"/>
                <a:cs typeface="Arial" panose="020B0604020202020204" pitchFamily="34" charset="0"/>
              </a:rPr>
              <a:t>D7620 Environmental Committee Chair </a:t>
            </a:r>
          </a:p>
          <a:p>
            <a:pPr marL="0" indent="0">
              <a:buNone/>
            </a:pPr>
            <a:r>
              <a:rPr lang="en-US" sz="4300" dirty="0">
                <a:latin typeface="Arial" panose="020B0604020202020204" pitchFamily="34" charset="0"/>
                <a:cs typeface="Arial" panose="020B0604020202020204" pitchFamily="34" charset="0"/>
              </a:rPr>
              <a:t>August 19, 2020</a:t>
            </a:r>
          </a:p>
        </p:txBody>
      </p:sp>
      <p:pic>
        <p:nvPicPr>
          <p:cNvPr id="4" name="Picture 3">
            <a:extLst>
              <a:ext uri="{FF2B5EF4-FFF2-40B4-BE49-F238E27FC236}">
                <a16:creationId xmlns:a16="http://schemas.microsoft.com/office/drawing/2014/main" id="{64027F0F-360D-419D-BF85-39B06E96D1E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7903" y="5841242"/>
            <a:ext cx="4729379" cy="778237"/>
          </a:xfrm>
          <a:prstGeom prst="rect">
            <a:avLst/>
          </a:prstGeom>
          <a:noFill/>
          <a:ln>
            <a:noFill/>
          </a:ln>
        </p:spPr>
      </p:pic>
    </p:spTree>
    <p:extLst>
      <p:ext uri="{BB962C8B-B14F-4D97-AF65-F5344CB8AC3E}">
        <p14:creationId xmlns:p14="http://schemas.microsoft.com/office/powerpoint/2010/main" val="184099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3383-B9FE-4535-94BE-1F8456398AFD}"/>
              </a:ext>
            </a:extLst>
          </p:cNvPr>
          <p:cNvSpPr>
            <a:spLocks noGrp="1"/>
          </p:cNvSpPr>
          <p:nvPr>
            <p:ph type="title"/>
          </p:nvPr>
        </p:nvSpPr>
        <p:spPr>
          <a:xfrm>
            <a:off x="838200" y="1"/>
            <a:ext cx="10515600" cy="1690688"/>
          </a:xfrm>
        </p:spPr>
        <p:txBody>
          <a:bodyPr/>
          <a:lstStyle/>
          <a:p>
            <a:pPr algn="ctr"/>
            <a:r>
              <a:rPr lang="en-US" sz="2800" b="1" i="1" dirty="0">
                <a:solidFill>
                  <a:srgbClr val="1F4E79"/>
                </a:solidFill>
                <a:effectLst/>
                <a:latin typeface="Comic Sans MS" panose="030F0702030302020204" pitchFamily="66" charset="0"/>
                <a:ea typeface="Calibri" panose="020F0502020204030204" pitchFamily="34" charset="0"/>
                <a:cs typeface="Times New Roman" panose="02020603050405020304" pitchFamily="18" charset="0"/>
              </a:rPr>
              <a:t>Dinner Buffet &amp; Fellowship</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E32A3202-20E0-4932-945D-787CC5369F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064" y="6012654"/>
            <a:ext cx="4821936" cy="739713"/>
          </a:xfrm>
          <a:prstGeom prst="rect">
            <a:avLst/>
          </a:prstGeom>
          <a:noFill/>
          <a:ln>
            <a:noFill/>
          </a:ln>
        </p:spPr>
      </p:pic>
      <p:pic>
        <p:nvPicPr>
          <p:cNvPr id="8" name="Content Placeholder 7">
            <a:extLst>
              <a:ext uri="{FF2B5EF4-FFF2-40B4-BE49-F238E27FC236}">
                <a16:creationId xmlns:a16="http://schemas.microsoft.com/office/drawing/2014/main" id="{F5105623-2A06-4E38-A20D-619F5E61F06F}"/>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2523744" y="845345"/>
            <a:ext cx="7151931" cy="5061679"/>
          </a:xfrm>
          <a:prstGeom prst="rect">
            <a:avLst/>
          </a:prstGeom>
        </p:spPr>
      </p:pic>
    </p:spTree>
    <p:extLst>
      <p:ext uri="{BB962C8B-B14F-4D97-AF65-F5344CB8AC3E}">
        <p14:creationId xmlns:p14="http://schemas.microsoft.com/office/powerpoint/2010/main" val="111290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9AF5-52A5-40D8-9BCB-5F560DD603E1}"/>
              </a:ext>
            </a:extLst>
          </p:cNvPr>
          <p:cNvSpPr>
            <a:spLocks noGrp="1"/>
          </p:cNvSpPr>
          <p:nvPr>
            <p:ph type="title"/>
          </p:nvPr>
        </p:nvSpPr>
        <p:spPr>
          <a:xfrm>
            <a:off x="1115568" y="365125"/>
            <a:ext cx="10238232" cy="677291"/>
          </a:xfrm>
        </p:spPr>
        <p:txBody>
          <a:bodyPr>
            <a:normAutofit fontScale="90000"/>
          </a:bodyPr>
          <a:lstStyle/>
          <a:p>
            <a:pPr algn="ctr"/>
            <a:r>
              <a:rPr lang="en-US" sz="2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3" action="ppaction://hlinkfile"/>
              </a:rPr>
              <a:t>Finance Committee </a:t>
            </a:r>
            <a:r>
              <a:rPr lang="en-US" sz="2000" b="1" i="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3" action="ppaction://hlinkfile"/>
              </a:rPr>
              <a:t>by </a:t>
            </a:r>
            <a:r>
              <a:rPr lang="en-US" sz="2000" b="1" i="1" dirty="0">
                <a:solidFill>
                  <a:schemeClr val="accent5">
                    <a:lumMod val="50000"/>
                  </a:schemeClr>
                </a:solidFill>
                <a:effectLst/>
                <a:latin typeface="Comic Sans MS" panose="030F0702030302020204" pitchFamily="66" charset="0"/>
                <a:ea typeface="Times New Roman" panose="02020603050405020304" pitchFamily="18" charset="0"/>
                <a:cs typeface="Arial" panose="020B0604020202020204" pitchFamily="34" charset="0"/>
                <a:hlinkClick r:id="rId3" action="ppaction://hlinkfile"/>
              </a:rPr>
              <a:t>Sheldon Ray</a:t>
            </a:r>
            <a:br>
              <a:rPr lang="en-US" sz="44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50A90F3-EB6B-41E1-A19A-3C39CB71A93E}"/>
              </a:ext>
            </a:extLst>
          </p:cNvPr>
          <p:cNvSpPr>
            <a:spLocks noGrp="1"/>
          </p:cNvSpPr>
          <p:nvPr>
            <p:ph idx="1"/>
          </p:nvPr>
        </p:nvSpPr>
        <p:spPr>
          <a:xfrm>
            <a:off x="838200" y="658368"/>
            <a:ext cx="10515600" cy="5834505"/>
          </a:xfrm>
        </p:spPr>
        <p:txBody>
          <a:bodyPr>
            <a:normAutofit fontScale="77500" lnSpcReduction="20000"/>
          </a:bodyPr>
          <a:lstStyle/>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Members: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Sheldon Ray, Chair</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Rich Glover, Co-Chair</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Sharon Taylor, Treasurer</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Eric Dallavalle</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Kevin Freese</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David Gough</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Sonia Lu</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The finance committee oversees the various accounts, budgets, banking, cash flow, income statements, balance sheets and investments of District 7620.  District accounts include the operating account, the Rainy Day Fund (reserve funds), the DDF account (deposit and disbursement of RI funds) and the Project Trust Fund (accepts and disburses charitable funds for special projects).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This Rotary year the committee plans to adopt a more formal policy for the committee.  It will address expense reimbursements, rules for disbursements from the Project Trust Fund, investment guidelines and other clarifications.  The intent is to impose clearer guidelines for district finances and to pass these on to future committee members.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375EB75E-4A64-45EA-8B55-85F2355D94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080" y="5907024"/>
            <a:ext cx="4352544" cy="950976"/>
          </a:xfrm>
          <a:prstGeom prst="rect">
            <a:avLst/>
          </a:prstGeom>
          <a:noFill/>
          <a:ln>
            <a:noFill/>
          </a:ln>
        </p:spPr>
      </p:pic>
    </p:spTree>
    <p:extLst>
      <p:ext uri="{BB962C8B-B14F-4D97-AF65-F5344CB8AC3E}">
        <p14:creationId xmlns:p14="http://schemas.microsoft.com/office/powerpoint/2010/main" val="256620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E8DE-8469-4B51-A648-F57B2A2FA239}"/>
              </a:ext>
            </a:extLst>
          </p:cNvPr>
          <p:cNvSpPr>
            <a:spLocks noGrp="1"/>
          </p:cNvSpPr>
          <p:nvPr>
            <p:ph type="title"/>
          </p:nvPr>
        </p:nvSpPr>
        <p:spPr>
          <a:xfrm>
            <a:off x="838200" y="365125"/>
            <a:ext cx="10515600" cy="1043051"/>
          </a:xfrm>
        </p:spPr>
        <p:txBody>
          <a:bodyPr>
            <a:normAutofit fontScale="90000"/>
          </a:bodyPr>
          <a:lstStyle/>
          <a:p>
            <a:pPr algn="ctr"/>
            <a:r>
              <a:rPr lang="en-US" sz="3200" b="1" dirty="0">
                <a:solidFill>
                  <a:schemeClr val="accent5">
                    <a:lumMod val="50000"/>
                  </a:schemeClr>
                </a:solidFill>
                <a:effectLst/>
                <a:latin typeface="Calibri" panose="020F0502020204030204" pitchFamily="34" charset="0"/>
                <a:ea typeface="Calibri" panose="020F0502020204030204" pitchFamily="34" charset="0"/>
              </a:rPr>
              <a:t>Four-Way Test Program </a:t>
            </a:r>
            <a:r>
              <a:rPr lang="en-US" sz="3200" b="1" i="1" dirty="0">
                <a:solidFill>
                  <a:schemeClr val="accent5">
                    <a:lumMod val="50000"/>
                  </a:schemeClr>
                </a:solidFill>
                <a:effectLst/>
                <a:latin typeface="Calibri" panose="020F0502020204030204" pitchFamily="34" charset="0"/>
                <a:ea typeface="Calibri" panose="020F0502020204030204" pitchFamily="34" charset="0"/>
              </a:rPr>
              <a:t>by </a:t>
            </a:r>
            <a:r>
              <a:rPr lang="en-US" sz="3200" b="1" i="1" dirty="0">
                <a:solidFill>
                  <a:schemeClr val="accent5">
                    <a:lumMod val="50000"/>
                  </a:schemeClr>
                </a:solidFill>
                <a:effectLst/>
                <a:latin typeface="Comic Sans MS" panose="030F0702030302020204" pitchFamily="66" charset="0"/>
                <a:ea typeface="Calibri" panose="020F0502020204030204" pitchFamily="34" charset="0"/>
              </a:rPr>
              <a:t>Matt May</a:t>
            </a:r>
            <a:br>
              <a:rPr lang="en-US" sz="4400" b="1" i="1" dirty="0">
                <a:solidFill>
                  <a:schemeClr val="accent5">
                    <a:lumMod val="50000"/>
                  </a:schemeClr>
                </a:solidFill>
                <a:effectLst/>
                <a:latin typeface="Comic Sans MS" panose="030F0702030302020204" pitchFamily="66"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7D2137E-8127-47DF-8C2F-09C0750CFB1A}"/>
              </a:ext>
            </a:extLst>
          </p:cNvPr>
          <p:cNvSpPr>
            <a:spLocks noGrp="1"/>
          </p:cNvSpPr>
          <p:nvPr>
            <p:ph idx="1"/>
          </p:nvPr>
        </p:nvSpPr>
        <p:spPr>
          <a:xfrm>
            <a:off x="1060704" y="896113"/>
            <a:ext cx="10293096" cy="5596762"/>
          </a:xfrm>
        </p:spPr>
        <p:txBody>
          <a:bodyPr>
            <a:normAutofit/>
          </a:bodyPr>
          <a:lstStyle/>
          <a:p>
            <a:pPr marL="0" marR="0" indent="0" algn="ctr">
              <a:spcBef>
                <a:spcPts val="0"/>
              </a:spcBef>
              <a:spcAft>
                <a:spcPts val="0"/>
              </a:spcAft>
              <a:buNone/>
            </a:pPr>
            <a:endParaRPr lang="en-US" sz="2100" b="1" i="1" dirty="0">
              <a:solidFill>
                <a:schemeClr val="accent5">
                  <a:lumMod val="50000"/>
                </a:schemeClr>
              </a:solidFill>
              <a:latin typeface="Comic Sans MS" panose="030F0702030302020204" pitchFamily="66" charset="0"/>
              <a:ea typeface="Calibri" panose="020F0502020204030204" pitchFamily="34" charset="0"/>
            </a:endParaRPr>
          </a:p>
          <a:p>
            <a:pPr marL="0" marR="0" indent="0" algn="ctr">
              <a:spcBef>
                <a:spcPts val="0"/>
              </a:spcBef>
              <a:spcAft>
                <a:spcPts val="0"/>
              </a:spcAft>
              <a:buNone/>
            </a:pPr>
            <a:endParaRPr lang="en-US" sz="2100" b="1" i="1" dirty="0">
              <a:solidFill>
                <a:schemeClr val="accent5">
                  <a:lumMod val="50000"/>
                </a:schemeClr>
              </a:solidFill>
              <a:latin typeface="Comic Sans MS" panose="030F0702030302020204" pitchFamily="66" charset="0"/>
              <a:ea typeface="Calibri" panose="020F0502020204030204" pitchFamily="34" charset="0"/>
            </a:endParaRPr>
          </a:p>
          <a:p>
            <a:pPr marL="0" marR="0" indent="0" algn="ctr">
              <a:spcBef>
                <a:spcPts val="0"/>
              </a:spcBef>
              <a:spcAft>
                <a:spcPts val="0"/>
              </a:spcAft>
              <a:buNone/>
            </a:pPr>
            <a:endParaRPr lang="en-US" sz="2100" b="1" i="1" dirty="0">
              <a:solidFill>
                <a:schemeClr val="accent5">
                  <a:lumMod val="50000"/>
                </a:schemeClr>
              </a:solidFill>
              <a:latin typeface="Comic Sans MS" panose="030F0702030302020204" pitchFamily="66" charset="0"/>
              <a:ea typeface="Calibri" panose="020F0502020204030204" pitchFamily="34" charset="0"/>
            </a:endParaRPr>
          </a:p>
          <a:p>
            <a:pPr marL="0" marR="0" indent="0" algn="ctr">
              <a:spcBef>
                <a:spcPts val="0"/>
              </a:spcBef>
              <a:spcAft>
                <a:spcPts val="0"/>
              </a:spcAft>
              <a:buNone/>
            </a:pPr>
            <a:endParaRPr lang="en-US" sz="2100" b="1" i="1" dirty="0">
              <a:solidFill>
                <a:schemeClr val="accent5">
                  <a:lumMod val="50000"/>
                </a:schemeClr>
              </a:solidFill>
              <a:latin typeface="Comic Sans MS" panose="030F0702030302020204" pitchFamily="66" charset="0"/>
              <a:ea typeface="Calibri" panose="020F0502020204030204" pitchFamily="34" charset="0"/>
            </a:endParaRPr>
          </a:p>
          <a:p>
            <a:pPr marL="0" marR="0" indent="0" algn="ctr">
              <a:spcBef>
                <a:spcPts val="0"/>
              </a:spcBef>
              <a:spcAft>
                <a:spcPts val="0"/>
              </a:spcAft>
              <a:buNone/>
            </a:pPr>
            <a:endParaRPr lang="en-US" sz="2100" b="1" i="1" dirty="0">
              <a:solidFill>
                <a:schemeClr val="accent5">
                  <a:lumMod val="50000"/>
                </a:schemeClr>
              </a:solidFill>
              <a:latin typeface="Comic Sans MS" panose="030F0702030302020204" pitchFamily="66" charset="0"/>
              <a:ea typeface="Calibri" panose="020F0502020204030204" pitchFamily="34" charset="0"/>
            </a:endParaRPr>
          </a:p>
          <a:p>
            <a:pPr marL="0" marR="0" indent="0" algn="ctr">
              <a:spcBef>
                <a:spcPts val="0"/>
              </a:spcBef>
              <a:spcAft>
                <a:spcPts val="0"/>
              </a:spcAft>
              <a:buNone/>
            </a:pPr>
            <a:r>
              <a:rPr lang="en-US" sz="2100" b="1" i="1" dirty="0">
                <a:solidFill>
                  <a:schemeClr val="accent5">
                    <a:lumMod val="50000"/>
                  </a:schemeClr>
                </a:solidFill>
                <a:latin typeface="Comic Sans MS" panose="030F0702030302020204" pitchFamily="66" charset="0"/>
                <a:ea typeface="Calibri" panose="020F0502020204030204" pitchFamily="34" charset="0"/>
              </a:rPr>
              <a:t>Click </a:t>
            </a:r>
            <a:r>
              <a:rPr lang="en-US" sz="2100" b="1" i="1" dirty="0">
                <a:solidFill>
                  <a:schemeClr val="accent5">
                    <a:lumMod val="50000"/>
                  </a:schemeClr>
                </a:solidFill>
                <a:latin typeface="Comic Sans MS" panose="030F0702030302020204" pitchFamily="66" charset="0"/>
                <a:ea typeface="Calibri" panose="020F0502020204030204" pitchFamily="34" charset="0"/>
                <a:hlinkClick r:id="rId3"/>
              </a:rPr>
              <a:t>HERE</a:t>
            </a:r>
            <a:r>
              <a:rPr lang="en-US" sz="2100" b="1" i="1" dirty="0">
                <a:solidFill>
                  <a:schemeClr val="accent5">
                    <a:lumMod val="50000"/>
                  </a:schemeClr>
                </a:solidFill>
                <a:latin typeface="Comic Sans MS" panose="030F0702030302020204" pitchFamily="66" charset="0"/>
                <a:ea typeface="Calibri" panose="020F0502020204030204" pitchFamily="34" charset="0"/>
              </a:rPr>
              <a:t> to Find The Program Details</a:t>
            </a:r>
            <a:endParaRPr lang="en-US" sz="2100" i="1" dirty="0">
              <a:solidFill>
                <a:schemeClr val="accent5">
                  <a:lumMod val="50000"/>
                </a:schemeClr>
              </a:solidFill>
              <a:effectLst/>
              <a:latin typeface="Comic Sans MS" panose="030F0702030302020204" pitchFamily="66" charset="0"/>
              <a:ea typeface="Calibri" panose="020F0502020204030204" pitchFamily="34" charset="0"/>
            </a:endParaRPr>
          </a:p>
          <a:p>
            <a:pPr marL="0" indent="0">
              <a:buNone/>
            </a:pPr>
            <a:endParaRPr lang="en-US" dirty="0"/>
          </a:p>
        </p:txBody>
      </p:sp>
      <p:pic>
        <p:nvPicPr>
          <p:cNvPr id="5" name="Picture 4">
            <a:extLst>
              <a:ext uri="{FF2B5EF4-FFF2-40B4-BE49-F238E27FC236}">
                <a16:creationId xmlns:a16="http://schemas.microsoft.com/office/drawing/2014/main" id="{7E38DE9B-EE37-4C09-8AF1-55C8A5388E6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024" y="5449823"/>
            <a:ext cx="5833872" cy="1043051"/>
          </a:xfrm>
          <a:prstGeom prst="rect">
            <a:avLst/>
          </a:prstGeom>
          <a:noFill/>
          <a:ln>
            <a:noFill/>
          </a:ln>
        </p:spPr>
      </p:pic>
    </p:spTree>
    <p:extLst>
      <p:ext uri="{BB962C8B-B14F-4D97-AF65-F5344CB8AC3E}">
        <p14:creationId xmlns:p14="http://schemas.microsoft.com/office/powerpoint/2010/main" val="232252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8437-C512-40C3-B6E5-CD8544340B68}"/>
              </a:ext>
            </a:extLst>
          </p:cNvPr>
          <p:cNvSpPr>
            <a:spLocks noGrp="1"/>
          </p:cNvSpPr>
          <p:nvPr>
            <p:ph type="title"/>
          </p:nvPr>
        </p:nvSpPr>
        <p:spPr/>
        <p:txBody>
          <a:bodyPr>
            <a:norm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hlinkClick r:id="rId3" action="ppaction://hlinkpres?slideindex=1&amp;slidetitle="/>
              </a:rPr>
              <a:t>Hunger Relief Initiative </a:t>
            </a:r>
            <a:r>
              <a:rPr lang="en-US" sz="2800" b="1" dirty="0">
                <a:solidFill>
                  <a:schemeClr val="accent5">
                    <a:lumMod val="50000"/>
                  </a:schemeClr>
                </a:solidFill>
                <a:hlinkClick r:id="rId3" action="ppaction://hlinkpres?slideindex=1&amp;slidetitle="/>
              </a:rPr>
              <a:t>by </a:t>
            </a:r>
            <a:r>
              <a:rPr lang="en-US" sz="2800" b="1" i="1" dirty="0">
                <a:solidFill>
                  <a:schemeClr val="accent5">
                    <a:lumMod val="50000"/>
                  </a:schemeClr>
                </a:solidFill>
                <a:latin typeface="Comic Sans MS" panose="030F0702030302020204" pitchFamily="66" charset="0"/>
                <a:hlinkClick r:id="rId3" action="ppaction://hlinkpres?slideindex=1&amp;slidetitle="/>
              </a:rPr>
              <a:t>Pam Kreis</a:t>
            </a:r>
            <a:endParaRPr lang="en-US" sz="2800" b="1" i="1" dirty="0">
              <a:solidFill>
                <a:schemeClr val="accent5">
                  <a:lumMod val="5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458C9E73-4ACC-42BE-ACD7-3D80023A4CD9}"/>
              </a:ext>
            </a:extLst>
          </p:cNvPr>
          <p:cNvSpPr>
            <a:spLocks noGrp="1"/>
          </p:cNvSpPr>
          <p:nvPr>
            <p:ph idx="1"/>
          </p:nvPr>
        </p:nvSpPr>
        <p:spPr>
          <a:xfrm>
            <a:off x="838200" y="1330036"/>
            <a:ext cx="10515600" cy="4846927"/>
          </a:xfrm>
        </p:spPr>
        <p:txBody>
          <a:bodyPr>
            <a:normAutofit/>
          </a:bodyPr>
          <a:lstStyle/>
          <a:p>
            <a:pPr>
              <a:spcBef>
                <a:spcPts val="0"/>
              </a:spcBef>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vision is to increase the engagement by District 7620 Rotary Clubs in addressing food insecurity, especially locally.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a:spcBef>
                <a:spcPts val="0"/>
              </a:spcBef>
              <a:spcAft>
                <a:spcPts val="0"/>
              </a:spcAft>
              <a:buFont typeface="+mj-lt"/>
              <a:buAutoNum type="arabi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 the number of clubs conducting food-related service projects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a:spcBef>
                <a:spcPts val="0"/>
              </a:spcBef>
              <a:spcAft>
                <a:spcPts val="0"/>
              </a:spcAft>
              <a:buFont typeface="+mj-lt"/>
              <a:buAutoNum type="arabi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Convert project activities into number of meals equivalent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a:spcBef>
                <a:spcPts val="0"/>
              </a:spcBef>
              <a:spcAft>
                <a:spcPts val="0"/>
              </a:spcAft>
              <a:buFont typeface="+mj-lt"/>
              <a:buAutoNum type="arabi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Collect information about food related projects, volunteers involved, etc. </a:t>
            </a:r>
          </a:p>
          <a:p>
            <a:pPr marL="0" marR="0" lvl="0" indent="0">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Strategy </a:t>
            </a:r>
          </a:p>
          <a:p>
            <a:pPr marL="0" indent="0">
              <a:lnSpc>
                <a:spcPct val="100000"/>
              </a:lnSpc>
              <a:spcBef>
                <a:spcPts val="0"/>
              </a:spcBef>
              <a:buNone/>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Challenge to Clubs</a:t>
            </a:r>
          </a:p>
          <a:p>
            <a:pPr marL="0" indent="0">
              <a:lnSpc>
                <a:spcPct val="100000"/>
              </a:lnSpc>
              <a:spcBef>
                <a:spcPts val="0"/>
              </a:spcBef>
              <a:buNone/>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Matrics</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Success</a:t>
            </a:r>
          </a:p>
          <a:p>
            <a:pPr marL="0" indent="0">
              <a:lnSpc>
                <a:spcPct val="100000"/>
              </a:lnSpc>
              <a:spcBef>
                <a:spcPts val="0"/>
              </a:spcBef>
              <a:buNone/>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Feed 10 Million</a:t>
            </a:r>
          </a:p>
          <a:p>
            <a:pPr marL="0" indent="0">
              <a:lnSpc>
                <a:spcPct val="100000"/>
              </a:lnSpc>
              <a:spcBef>
                <a:spcPts val="0"/>
              </a:spcBef>
              <a:buNone/>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Summary</a:t>
            </a:r>
          </a:p>
          <a:p>
            <a:pPr marL="0" marR="0" indent="0">
              <a:lnSpc>
                <a:spcPct val="100000"/>
              </a:lnSpc>
              <a:spcBef>
                <a:spcPts val="0"/>
              </a:spcBef>
              <a:spcAft>
                <a:spcPts val="0"/>
              </a:spcAft>
              <a:buNone/>
            </a:pPr>
            <a:endParaRPr lang="en-US" dirty="0">
              <a:solidFill>
                <a:srgbClr val="000000"/>
              </a:solidFill>
              <a:latin typeface="Calibri" panose="020F0502020204030204" pitchFamily="34" charset="0"/>
              <a:ea typeface="Times New Roman" panose="02020603050405020304" pitchFamily="18" charset="0"/>
            </a:endParaRPr>
          </a:p>
          <a:p>
            <a:pPr marL="0" marR="0" indent="0">
              <a:lnSpc>
                <a:spcPts val="1465"/>
              </a:lnSpc>
              <a:spcBef>
                <a:spcPts val="0"/>
              </a:spcBef>
              <a:spcAft>
                <a:spcPts val="0"/>
              </a:spcAft>
              <a:buNone/>
            </a:pPr>
            <a:endParaRPr lang="en-US" dirty="0">
              <a:solidFill>
                <a:srgbClr val="000000"/>
              </a:solidFill>
              <a:latin typeface="Calibri" panose="020F0502020204030204" pitchFamily="34" charset="0"/>
              <a:ea typeface="Times New Roman" panose="02020603050405020304" pitchFamily="18" charset="0"/>
            </a:endParaRPr>
          </a:p>
          <a:p>
            <a:pPr marL="0" marR="0" indent="0">
              <a:lnSpc>
                <a:spcPts val="1465"/>
              </a:lnSpc>
              <a:spcBef>
                <a:spcPts val="0"/>
              </a:spcBef>
              <a:spcAft>
                <a:spcPts val="0"/>
              </a:spcAft>
              <a:buNone/>
            </a:pPr>
            <a:endParaRPr lang="en-US" sz="2800" dirty="0">
              <a:solidFill>
                <a:srgbClr val="000000"/>
              </a:solidFill>
              <a:effectLst/>
              <a:latin typeface="Calibri" panose="020F0502020204030204" pitchFamily="34" charset="0"/>
              <a:ea typeface="Times New Roman" panose="02020603050405020304" pitchFamily="18" charset="0"/>
            </a:endParaRPr>
          </a:p>
          <a:p>
            <a:pPr marL="0" marR="0" indent="0">
              <a:lnSpc>
                <a:spcPts val="1465"/>
              </a:lnSpc>
              <a:spcBef>
                <a:spcPts val="0"/>
              </a:spcBef>
              <a:spcAft>
                <a:spcPts val="0"/>
              </a:spcAft>
              <a:buNone/>
            </a:pPr>
            <a:endParaRPr lang="en-US" dirty="0">
              <a:solidFill>
                <a:srgbClr val="000000"/>
              </a:solidFill>
              <a:latin typeface="Calibri" panose="020F0502020204030204" pitchFamily="34" charset="0"/>
              <a:ea typeface="Times New Roman" panose="02020603050405020304" pitchFamily="18" charset="0"/>
            </a:endParaRPr>
          </a:p>
          <a:p>
            <a:pPr marL="0" marR="0" indent="0">
              <a:lnSpc>
                <a:spcPts val="1465"/>
              </a:lnSpc>
              <a:spcBef>
                <a:spcPts val="0"/>
              </a:spcBef>
              <a:spcAft>
                <a:spcPts val="0"/>
              </a:spcAft>
              <a:buNone/>
            </a:pPr>
            <a:endParaRPr lang="en-US" sz="2800" dirty="0">
              <a:effectLst/>
              <a:latin typeface="Segoe UI" panose="020B0502040204020203" pitchFamily="34"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54D1BD7-7E68-4178-B9DC-99F9FAE1D1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235" y="5008417"/>
            <a:ext cx="5985165" cy="914401"/>
          </a:xfrm>
          <a:prstGeom prst="rect">
            <a:avLst/>
          </a:prstGeom>
          <a:noFill/>
          <a:ln>
            <a:noFill/>
          </a:ln>
        </p:spPr>
      </p:pic>
    </p:spTree>
    <p:extLst>
      <p:ext uri="{BB962C8B-B14F-4D97-AF65-F5344CB8AC3E}">
        <p14:creationId xmlns:p14="http://schemas.microsoft.com/office/powerpoint/2010/main" val="151623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7DD4-C14D-452C-924F-90217AACC57B}"/>
              </a:ext>
            </a:extLst>
          </p:cNvPr>
          <p:cNvSpPr>
            <a:spLocks noGrp="1"/>
          </p:cNvSpPr>
          <p:nvPr>
            <p:ph type="title"/>
          </p:nvPr>
        </p:nvSpPr>
        <p:spPr>
          <a:xfrm>
            <a:off x="838200" y="128016"/>
            <a:ext cx="10515600" cy="640080"/>
          </a:xfrm>
        </p:spPr>
        <p:txBody>
          <a:bodyPr>
            <a:normAutofit fontScale="90000"/>
          </a:bodyPr>
          <a:lstStyle/>
          <a:p>
            <a:pPr algn="ctr"/>
            <a:r>
              <a:rPr lang="en-US" sz="22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pres?slideindex=1&amp;slidetitle="/>
              </a:rPr>
              <a:t>District International Service Committee Program </a:t>
            </a:r>
            <a:r>
              <a:rPr lang="en-US" sz="2200" b="1"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pres?slideindex=1&amp;slidetitle="/>
              </a:rPr>
              <a:t>by </a:t>
            </a:r>
            <a:r>
              <a:rPr lang="en-US" sz="22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hlinkClick r:id="rId3" action="ppaction://hlinkpres?slideindex=1&amp;slidetitle="/>
              </a:rPr>
              <a:t>May O’Brien &amp; Sharon Taylor</a:t>
            </a:r>
            <a:br>
              <a:rPr lang="en-US" sz="40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E516777-2FB9-44CC-B401-66B27504BE5D}"/>
              </a:ext>
            </a:extLst>
          </p:cNvPr>
          <p:cNvSpPr>
            <a:spLocks noGrp="1"/>
          </p:cNvSpPr>
          <p:nvPr>
            <p:ph idx="1"/>
          </p:nvPr>
        </p:nvSpPr>
        <p:spPr>
          <a:xfrm>
            <a:off x="838200" y="329184"/>
            <a:ext cx="10515600" cy="6826990"/>
          </a:xfrm>
        </p:spPr>
        <p:txBody>
          <a:bodyPr>
            <a:normAutofit fontScale="40000" lnSpcReduction="20000"/>
          </a:bodyPr>
          <a:lstStyle/>
          <a:p>
            <a:pPr marL="0" marR="0" indent="0" algn="ctr">
              <a:spcBef>
                <a:spcPts val="0"/>
              </a:spcBef>
              <a:spcAft>
                <a:spcPts val="0"/>
              </a:spcAft>
              <a:buNone/>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ln>
                  <a:noFill/>
                </a:ln>
                <a:solidFill>
                  <a:srgbClr val="000000"/>
                </a:solidFill>
                <a:effectLst/>
                <a:latin typeface="Helvetica Neue"/>
                <a:ea typeface="Arial Unicode MS"/>
                <a:cs typeface="Arial Unicode MS"/>
              </a:rPr>
              <a:t> </a:t>
            </a:r>
            <a:endParaRPr lang="en-US" sz="30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DISC’s initial goals are:</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create a network of Rotarians who enjoy meeting other international-minded Rotarians in our District and around the world.  As a first step, the DISC is sending out a survey to all clubs to identify ISC chairs to create a listserv</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provide hands-on service opportunities and in-country friendship exchanges</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encourage every club in our District to take on one or two international service projects</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mentor clubs that do not have an International Service Committee and want to start one</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mentor new International Service chairs</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provide training on how to apply for district and global grants</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help clubs find international partners for international projects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identify technical experts willing to provide guidance to other clubs,</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connect with Rotary Action Groups, Inter-Country Committees, DISCs around the world, RI International Service Partners, and other districts and organizations to widen our resource network</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support the District Rotary Foundation Chair, the District Grants Committee, and clubs with resources for international projects and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promote RI’s mission and areas of focus by showcasing successful international service projects.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R="0" indent="0">
              <a:spcBef>
                <a:spcPts val="0"/>
              </a:spcBef>
              <a:spcAft>
                <a:spcPts val="0"/>
              </a:spcAft>
              <a:buNone/>
            </a:pP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4400" dirty="0">
                <a:effectLst/>
                <a:latin typeface="Arial" panose="020B0604020202020204" pitchFamily="34" charset="0"/>
                <a:ea typeface="Calibri" panose="020F0502020204030204" pitchFamily="34" charset="0"/>
                <a:cs typeface="Arial" panose="020B0604020202020204" pitchFamily="34" charset="0"/>
              </a:rPr>
              <a:t>	The DISC hopes to inspire more individuals to join Rotary to support our humanitarian causes and to align with  </a:t>
            </a:r>
            <a:r>
              <a:rPr lang="en-US" sz="44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Rotary's strategic plan for the next five years: to increase our impact, expand our reach, enhance participant engagement, and increase our ability to adapt.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indent="0" algn="ctr">
              <a:spcBef>
                <a:spcPts val="0"/>
              </a:spcBef>
              <a:spcAft>
                <a:spcPts val="0"/>
              </a:spcAft>
              <a:buNone/>
            </a:pPr>
            <a:endParaRPr lang="en-US" sz="4400" b="1"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4400" b="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44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pic>
        <p:nvPicPr>
          <p:cNvPr id="5" name="Picture 4">
            <a:extLst>
              <a:ext uri="{FF2B5EF4-FFF2-40B4-BE49-F238E27FC236}">
                <a16:creationId xmlns:a16="http://schemas.microsoft.com/office/drawing/2014/main" id="{B661B4CE-6316-4D42-90F9-9FCC5BE6F0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927" y="5449824"/>
            <a:ext cx="5439849" cy="1078992"/>
          </a:xfrm>
          <a:prstGeom prst="rect">
            <a:avLst/>
          </a:prstGeom>
          <a:noFill/>
          <a:ln>
            <a:noFill/>
          </a:ln>
        </p:spPr>
      </p:pic>
    </p:spTree>
    <p:extLst>
      <p:ext uri="{BB962C8B-B14F-4D97-AF65-F5344CB8AC3E}">
        <p14:creationId xmlns:p14="http://schemas.microsoft.com/office/powerpoint/2010/main" val="282404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4E6B-E580-41AD-8353-D1AADF927309}"/>
              </a:ext>
            </a:extLst>
          </p:cNvPr>
          <p:cNvSpPr>
            <a:spLocks noGrp="1"/>
          </p:cNvSpPr>
          <p:nvPr>
            <p:ph type="title"/>
          </p:nvPr>
        </p:nvSpPr>
        <p:spPr>
          <a:xfrm>
            <a:off x="838200" y="365125"/>
            <a:ext cx="10515600" cy="549275"/>
          </a:xfrm>
        </p:spPr>
        <p:txBody>
          <a:bodyPr>
            <a:normAutofit fontScale="90000"/>
          </a:bodyPr>
          <a:lstStyle/>
          <a:p>
            <a:pPr marL="0" marR="0" algn="ctr">
              <a:spcBef>
                <a:spcPts val="0"/>
              </a:spcBef>
              <a:spcAft>
                <a:spcPts val="0"/>
              </a:spcAft>
            </a:pPr>
            <a:br>
              <a:rPr lang="en-US" sz="4000" b="1" dirty="0">
                <a:effectLst/>
                <a:latin typeface="Calibri" panose="020F0502020204030204" pitchFamily="34" charset="0"/>
                <a:ea typeface="Calibri" panose="020F0502020204030204" pitchFamily="34" charset="0"/>
              </a:rPr>
            </a:br>
            <a:r>
              <a:rPr lang="en-US" sz="2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Polio Plus Committee Status Report by </a:t>
            </a:r>
            <a:r>
              <a:rPr lang="en-US" sz="2200" b="1" i="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Bob Parkinson</a:t>
            </a:r>
            <a:br>
              <a:rPr lang="en-US" sz="4400" b="1" i="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US" dirty="0"/>
              <a:t> </a:t>
            </a:r>
          </a:p>
        </p:txBody>
      </p:sp>
      <p:sp>
        <p:nvSpPr>
          <p:cNvPr id="9" name="Content Placeholder 8">
            <a:extLst>
              <a:ext uri="{FF2B5EF4-FFF2-40B4-BE49-F238E27FC236}">
                <a16:creationId xmlns:a16="http://schemas.microsoft.com/office/drawing/2014/main" id="{D57B5E23-1BA0-4591-BD2B-56CA44397AA4}"/>
              </a:ext>
            </a:extLst>
          </p:cNvPr>
          <p:cNvSpPr>
            <a:spLocks noGrp="1"/>
          </p:cNvSpPr>
          <p:nvPr>
            <p:ph idx="1"/>
          </p:nvPr>
        </p:nvSpPr>
        <p:spPr>
          <a:xfrm>
            <a:off x="838200" y="768096"/>
            <a:ext cx="10515600" cy="5408867"/>
          </a:xfrm>
        </p:spPr>
        <p:txBody>
          <a:bodyPr>
            <a:normAutofit lnSpcReduction="10000"/>
          </a:bodyPr>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8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Committee Members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Billy Louis Chair – RC of Prince Georges County</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Bob </a:t>
            </a:r>
            <a:r>
              <a:rPr lang="en-US" sz="1800" dirty="0" err="1">
                <a:effectLst/>
                <a:latin typeface="Calibri" panose="020F0502020204030204" pitchFamily="34" charset="0"/>
                <a:ea typeface="Calibri" panose="020F0502020204030204" pitchFamily="34" charset="0"/>
              </a:rPr>
              <a:t>Sartwell</a:t>
            </a:r>
            <a:r>
              <a:rPr lang="en-US" sz="1800" dirty="0">
                <a:effectLst/>
                <a:latin typeface="Calibri" panose="020F0502020204030204" pitchFamily="34" charset="0"/>
                <a:ea typeface="Calibri" panose="020F0502020204030204" pitchFamily="34" charset="0"/>
              </a:rPr>
              <a:t> – RC of Lake Shore-Severna Park</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Sonia Liu – RC of Metro Bethesda</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Ken Weiss – RC of Gaithersburg</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rPr>
              <a:t>John Reid – RC of Potomac</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rPr>
              <a:t>Bob Parkinson – RC of Lexington Park   </a:t>
            </a: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Goals</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Conduct Event on Polio Day</a:t>
            </a:r>
          </a:p>
          <a:p>
            <a:pPr marL="342900" marR="0" lvl="0" indent="-342900" algn="just">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Committee Members connect with all clubs in the district encouraging contributions to PP project.</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lgn="just">
              <a:spcBef>
                <a:spcPts val="0"/>
              </a:spcBef>
              <a:spcAft>
                <a:spcPts val="0"/>
              </a:spcAft>
              <a:buNone/>
            </a:pPr>
            <a:r>
              <a:rPr lang="en-US" sz="1800" b="1" dirty="0">
                <a:effectLst/>
                <a:latin typeface="Calibri" panose="020F0502020204030204" pitchFamily="34" charset="0"/>
                <a:ea typeface="Calibri" panose="020F0502020204030204" pitchFamily="34" charset="0"/>
              </a:rPr>
              <a:t>Zone 33 Objectives</a:t>
            </a:r>
            <a:r>
              <a:rPr lang="en-US" sz="1800" dirty="0">
                <a:effectLst/>
                <a:latin typeface="Calibri" panose="020F0502020204030204" pitchFamily="34" charset="0"/>
                <a:ea typeface="Calibri" panose="020F0502020204030204" pitchFamily="34" charset="0"/>
              </a:rPr>
              <a:t> (From PDG Chuck Davidson)</a:t>
            </a:r>
          </a:p>
          <a:p>
            <a:pPr marL="0" marR="0" lvl="0" indent="0" algn="just">
              <a:spcBef>
                <a:spcPts val="0"/>
              </a:spcBef>
              <a:spcAft>
                <a:spcPts val="0"/>
              </a:spcAft>
              <a:buNone/>
              <a:tabLst>
                <a:tab pos="457200" algn="l"/>
              </a:tabLst>
            </a:pPr>
            <a:r>
              <a:rPr lang="en-US" sz="1800" dirty="0">
                <a:effectLst/>
                <a:latin typeface="Calibri" panose="020F0502020204030204" pitchFamily="34" charset="0"/>
                <a:ea typeface="Calibri" panose="020F0502020204030204" pitchFamily="34" charset="0"/>
              </a:rPr>
              <a:t>Every club has PolioPlus goal in RCC </a:t>
            </a:r>
            <a:r>
              <a:rPr lang="en-US" sz="1800" dirty="0">
                <a:solidFill>
                  <a:srgbClr val="FF0000"/>
                </a:solidFill>
                <a:effectLst/>
                <a:latin typeface="Calibri" panose="020F0502020204030204" pitchFamily="34" charset="0"/>
                <a:ea typeface="Calibri" panose="020F0502020204030204" pitchFamily="34" charset="0"/>
              </a:rPr>
              <a:t>of at least $45 per member </a:t>
            </a:r>
            <a:endParaRPr lang="en-US" sz="1800" dirty="0">
              <a:effectLst/>
              <a:latin typeface="Calibri" panose="020F0502020204030204" pitchFamily="34" charset="0"/>
              <a:ea typeface="Calibri" panose="020F0502020204030204" pitchFamily="34" charset="0"/>
            </a:endParaRPr>
          </a:p>
          <a:p>
            <a:pPr marL="0" marR="0" lvl="0" indent="0" algn="just">
              <a:spcBef>
                <a:spcPts val="0"/>
              </a:spcBef>
              <a:spcAft>
                <a:spcPts val="0"/>
              </a:spcAft>
              <a:buNone/>
              <a:tabLst>
                <a:tab pos="457200" algn="l"/>
              </a:tabLst>
            </a:pPr>
            <a:r>
              <a:rPr lang="en-US" sz="1800" dirty="0">
                <a:effectLst/>
                <a:latin typeface="Calibri" panose="020F0502020204030204" pitchFamily="34" charset="0"/>
                <a:ea typeface="Calibri" panose="020F0502020204030204" pitchFamily="34" charset="0"/>
              </a:rPr>
              <a:t>Every club contributes to PolioPlus</a:t>
            </a:r>
          </a:p>
          <a:p>
            <a:pPr marL="0" marR="0" lvl="0" indent="0" algn="just">
              <a:spcBef>
                <a:spcPts val="0"/>
              </a:spcBef>
              <a:spcAft>
                <a:spcPts val="0"/>
              </a:spcAft>
              <a:buNone/>
              <a:tabLst>
                <a:tab pos="457200" algn="l"/>
              </a:tabLst>
            </a:pPr>
            <a:r>
              <a:rPr lang="en-US" sz="1800" dirty="0">
                <a:solidFill>
                  <a:srgbClr val="FF0000"/>
                </a:solidFill>
                <a:effectLst/>
                <a:latin typeface="Calibri" panose="020F0502020204030204" pitchFamily="34" charset="0"/>
                <a:ea typeface="Calibri" panose="020F0502020204030204" pitchFamily="34" charset="0"/>
              </a:rPr>
              <a:t>Every club considers a public awareness fund-raising project in its community to assist in achieving their PolioPlus goal</a:t>
            </a:r>
            <a:endParaRPr lang="en-US" sz="1800" dirty="0">
              <a:effectLst/>
              <a:latin typeface="Calibri" panose="020F0502020204030204" pitchFamily="34" charset="0"/>
              <a:ea typeface="Calibri" panose="020F0502020204030204" pitchFamily="34" charset="0"/>
            </a:endParaRPr>
          </a:p>
          <a:p>
            <a:pPr marL="0" marR="0" lvl="0" indent="0" algn="just">
              <a:spcBef>
                <a:spcPts val="0"/>
              </a:spcBef>
              <a:spcAft>
                <a:spcPts val="0"/>
              </a:spcAft>
              <a:buNone/>
              <a:tabLst>
                <a:tab pos="457200" algn="l"/>
              </a:tabLst>
            </a:pPr>
            <a:r>
              <a:rPr lang="en-US" sz="1800" dirty="0">
                <a:effectLst/>
                <a:latin typeface="Calibri" panose="020F0502020204030204" pitchFamily="34" charset="0"/>
                <a:ea typeface="Calibri" panose="020F0502020204030204" pitchFamily="34" charset="0"/>
              </a:rPr>
              <a:t>Every district transfers at least 20% DDF to polio </a:t>
            </a:r>
          </a:p>
          <a:p>
            <a:pPr marL="0" marR="0" lvl="0" indent="0" algn="just">
              <a:spcBef>
                <a:spcPts val="0"/>
              </a:spcBef>
              <a:spcAft>
                <a:spcPts val="0"/>
              </a:spcAft>
              <a:buNone/>
              <a:tabLst>
                <a:tab pos="457200" algn="l"/>
              </a:tabLst>
            </a:pPr>
            <a:r>
              <a:rPr lang="en-US" sz="1800" dirty="0">
                <a:effectLst/>
                <a:latin typeface="Calibri" panose="020F0502020204030204" pitchFamily="34" charset="0"/>
                <a:ea typeface="Calibri" panose="020F0502020204030204" pitchFamily="34" charset="0"/>
              </a:rPr>
              <a:t>Total DDF + cash Zone-wide is $2 million</a:t>
            </a:r>
          </a:p>
          <a:p>
            <a:pPr marL="0" marR="0" indent="0">
              <a:spcBef>
                <a:spcPts val="0"/>
              </a:spcBef>
              <a:spcAft>
                <a:spcPts val="0"/>
              </a:spcAft>
              <a:buNone/>
            </a:pPr>
            <a:r>
              <a:rPr lang="en-US" sz="1800" dirty="0">
                <a:solidFill>
                  <a:srgbClr val="FF0000"/>
                </a:solidFill>
                <a:effectLst/>
                <a:latin typeface="Calibri" panose="020F0502020204030204" pitchFamily="34" charset="0"/>
                <a:ea typeface="Calibri" panose="020F0502020204030204" pitchFamily="34" charset="0"/>
              </a:rPr>
              <a:t>(words in red are new for 2020-21)</a:t>
            </a:r>
            <a:endParaRPr lang="en-US" sz="1800"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7A408EB2-6FA7-4773-A0C6-64529AAD143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5744" y="5340096"/>
            <a:ext cx="4919472" cy="892366"/>
          </a:xfrm>
          <a:prstGeom prst="rect">
            <a:avLst/>
          </a:prstGeom>
          <a:noFill/>
          <a:ln>
            <a:noFill/>
          </a:ln>
        </p:spPr>
      </p:pic>
    </p:spTree>
    <p:extLst>
      <p:ext uri="{BB962C8B-B14F-4D97-AF65-F5344CB8AC3E}">
        <p14:creationId xmlns:p14="http://schemas.microsoft.com/office/powerpoint/2010/main" val="29186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4E6B-E580-41AD-8353-D1AADF927309}"/>
              </a:ext>
            </a:extLst>
          </p:cNvPr>
          <p:cNvSpPr>
            <a:spLocks noGrp="1"/>
          </p:cNvSpPr>
          <p:nvPr>
            <p:ph type="title"/>
          </p:nvPr>
        </p:nvSpPr>
        <p:spPr>
          <a:xfrm>
            <a:off x="838200" y="401702"/>
            <a:ext cx="10515600" cy="421258"/>
          </a:xfrm>
        </p:spPr>
        <p:txBody>
          <a:bodyPr>
            <a:normAutofit fontScale="90000"/>
          </a:bodyPr>
          <a:lstStyle/>
          <a:p>
            <a:pPr algn="ctr"/>
            <a:r>
              <a:rPr lang="en-US" sz="2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Polio Plus Committee Status Report by </a:t>
            </a:r>
            <a:r>
              <a:rPr lang="en-US" sz="22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Bob Parkinson</a:t>
            </a:r>
            <a:br>
              <a:rPr lang="en-US" sz="44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9" name="Content Placeholder 8">
            <a:extLst>
              <a:ext uri="{FF2B5EF4-FFF2-40B4-BE49-F238E27FC236}">
                <a16:creationId xmlns:a16="http://schemas.microsoft.com/office/drawing/2014/main" id="{D57B5E23-1BA0-4591-BD2B-56CA44397AA4}"/>
              </a:ext>
            </a:extLst>
          </p:cNvPr>
          <p:cNvSpPr>
            <a:spLocks noGrp="1"/>
          </p:cNvSpPr>
          <p:nvPr>
            <p:ph idx="1"/>
          </p:nvPr>
        </p:nvSpPr>
        <p:spPr>
          <a:xfrm>
            <a:off x="838200" y="1740900"/>
            <a:ext cx="10399643" cy="4476097"/>
          </a:xfrm>
        </p:spPr>
        <p:txBody>
          <a:bodyPr>
            <a:normAutofit/>
          </a:bodyPr>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Polio Plus Committee Status Report by </a:t>
            </a:r>
            <a:r>
              <a:rPr lang="en-US" sz="18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Bob Parkinson</a:t>
            </a:r>
            <a:endParaRPr lang="en-US" sz="18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0" marR="0" indent="0" algn="ctr">
              <a:spcBef>
                <a:spcPts val="0"/>
              </a:spcBef>
              <a:spcAft>
                <a:spcPts val="0"/>
              </a:spcAft>
              <a:buNone/>
            </a:pPr>
            <a:endParaRPr lang="en-US" sz="18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0" marR="0" indent="0" algn="ctr">
              <a:spcBef>
                <a:spcPts val="0"/>
              </a:spcBef>
              <a:spcAft>
                <a:spcPts val="0"/>
              </a:spcAft>
              <a:buNone/>
            </a:pPr>
            <a:endParaRPr lang="en-US" sz="18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93839824-EABE-4848-9983-EA00CBB82778}"/>
              </a:ext>
            </a:extLst>
          </p:cNvPr>
          <p:cNvPicPr/>
          <p:nvPr/>
        </p:nvPicPr>
        <p:blipFill>
          <a:blip r:embed="rId4">
            <a:extLst>
              <a:ext uri="{28A0092B-C50C-407E-A947-70E740481C1C}">
                <a14:useLocalDpi xmlns:a14="http://schemas.microsoft.com/office/drawing/2010/main" val="0"/>
              </a:ext>
            </a:extLst>
          </a:blip>
          <a:stretch>
            <a:fillRect/>
          </a:stretch>
        </p:blipFill>
        <p:spPr>
          <a:xfrm>
            <a:off x="1591056" y="641003"/>
            <a:ext cx="8924544" cy="4187029"/>
          </a:xfrm>
          <a:prstGeom prst="rect">
            <a:avLst/>
          </a:prstGeom>
        </p:spPr>
      </p:pic>
      <p:pic>
        <p:nvPicPr>
          <p:cNvPr id="4" name="Picture 3">
            <a:extLst>
              <a:ext uri="{FF2B5EF4-FFF2-40B4-BE49-F238E27FC236}">
                <a16:creationId xmlns:a16="http://schemas.microsoft.com/office/drawing/2014/main" id="{B7B8BD2D-C9B5-40AB-AD80-5D00285A911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5067333"/>
            <a:ext cx="4785227" cy="1021358"/>
          </a:xfrm>
          <a:prstGeom prst="rect">
            <a:avLst/>
          </a:prstGeom>
          <a:noFill/>
          <a:ln>
            <a:noFill/>
          </a:ln>
        </p:spPr>
      </p:pic>
    </p:spTree>
    <p:extLst>
      <p:ext uri="{BB962C8B-B14F-4D97-AF65-F5344CB8AC3E}">
        <p14:creationId xmlns:p14="http://schemas.microsoft.com/office/powerpoint/2010/main" val="381967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1D4D-9D26-4961-BAE6-802D5154A7C2}"/>
              </a:ext>
            </a:extLst>
          </p:cNvPr>
          <p:cNvSpPr>
            <a:spLocks noGrp="1"/>
          </p:cNvSpPr>
          <p:nvPr>
            <p:ph type="title"/>
          </p:nvPr>
        </p:nvSpPr>
        <p:spPr>
          <a:xfrm>
            <a:off x="729711" y="1962149"/>
            <a:ext cx="10515600" cy="857251"/>
          </a:xfrm>
        </p:spPr>
        <p:txBody>
          <a:bodyPr>
            <a:normAutofit/>
          </a:bodyPr>
          <a:lstStyle/>
          <a:p>
            <a:pPr algn="ctr"/>
            <a:r>
              <a:rPr lang="en-US" sz="3600" b="1" u="sng" dirty="0">
                <a:latin typeface="Arial" panose="020B0604020202020204" pitchFamily="34" charset="0"/>
                <a:ea typeface="Calibri" panose="020F0502020204030204" pitchFamily="34" charset="0"/>
                <a:cs typeface="Arial" panose="020B0604020202020204" pitchFamily="34" charset="0"/>
              </a:rPr>
              <a:t>AGENDA</a:t>
            </a:r>
            <a:endParaRPr lang="en-US" sz="3600" dirty="0"/>
          </a:p>
        </p:txBody>
      </p:sp>
      <p:sp>
        <p:nvSpPr>
          <p:cNvPr id="3" name="Content Placeholder 2">
            <a:extLst>
              <a:ext uri="{FF2B5EF4-FFF2-40B4-BE49-F238E27FC236}">
                <a16:creationId xmlns:a16="http://schemas.microsoft.com/office/drawing/2014/main" id="{E38181F6-EE63-46CD-9CB7-8099E69E88B6}"/>
              </a:ext>
            </a:extLst>
          </p:cNvPr>
          <p:cNvSpPr>
            <a:spLocks noGrp="1"/>
          </p:cNvSpPr>
          <p:nvPr>
            <p:ph idx="1"/>
          </p:nvPr>
        </p:nvSpPr>
        <p:spPr>
          <a:xfrm>
            <a:off x="729711" y="2095500"/>
            <a:ext cx="10515600" cy="4018376"/>
          </a:xfrm>
        </p:spPr>
        <p:txBody>
          <a:bodyPr/>
          <a:lstStyle/>
          <a:p>
            <a:pPr marL="0" marR="0" indent="0" algn="ctr">
              <a:lnSpc>
                <a:spcPct val="107000"/>
              </a:lnSpc>
              <a:spcBef>
                <a:spcPts val="0"/>
              </a:spcBef>
              <a:spcAft>
                <a:spcPts val="800"/>
              </a:spcAft>
              <a:buNone/>
            </a:pPr>
            <a:endParaRPr lang="en-US" sz="1800" b="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18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6:20 to 6:30 pm – Cocktail, Appetizer &amp; Fellowship</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6:30 to 6:35 pm – Welcome by DG Jimmie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6:35 to 8:20 pm – Committee Chairs Introduction, Brief Report &amp; Information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Arial" panose="020B0604020202020204" pitchFamily="34" charset="0"/>
              </a:rPr>
              <a:t>                                  Sharing &amp; Collaboration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8:20 pm to 8:30 pm – Closing by DG Jimmie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D4C41E0B-7CC3-439A-872B-A6B111DC77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516836"/>
            <a:ext cx="7174396" cy="1245703"/>
          </a:xfrm>
          <a:prstGeom prst="rect">
            <a:avLst/>
          </a:prstGeom>
          <a:noFill/>
          <a:ln>
            <a:noFill/>
          </a:ln>
        </p:spPr>
      </p:pic>
    </p:spTree>
    <p:extLst>
      <p:ext uri="{BB962C8B-B14F-4D97-AF65-F5344CB8AC3E}">
        <p14:creationId xmlns:p14="http://schemas.microsoft.com/office/powerpoint/2010/main" val="178838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9011-33CA-4FCD-86E9-4DCA4CC4D50F}"/>
              </a:ext>
            </a:extLst>
          </p:cNvPr>
          <p:cNvSpPr>
            <a:spLocks noGrp="1"/>
          </p:cNvSpPr>
          <p:nvPr>
            <p:ph type="title"/>
          </p:nvPr>
        </p:nvSpPr>
        <p:spPr>
          <a:xfrm>
            <a:off x="838200" y="365125"/>
            <a:ext cx="10515600" cy="878459"/>
          </a:xfrm>
        </p:spPr>
        <p:txBody>
          <a:bodyPr>
            <a:normAutofit/>
          </a:bodyPr>
          <a:lstStyle/>
          <a:p>
            <a:pPr marL="0" marR="0" algn="ctr">
              <a:spcBef>
                <a:spcPts val="0"/>
              </a:spcBef>
              <a:spcAft>
                <a:spcPts val="0"/>
              </a:spcAft>
            </a:pPr>
            <a:br>
              <a:rPr lang="en-US" sz="1400" b="1" dirty="0">
                <a:effectLst/>
                <a:latin typeface="Arial" panose="020B0604020202020204" pitchFamily="34" charset="0"/>
                <a:ea typeface="Calibri" panose="020F0502020204030204" pitchFamily="34" charset="0"/>
                <a:cs typeface="Arial" panose="020B0604020202020204" pitchFamily="34" charset="0"/>
              </a:rPr>
            </a:br>
            <a:r>
              <a:rPr lang="en-US" sz="20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Polio Plus Committee Status Report by </a:t>
            </a:r>
            <a:r>
              <a:rPr lang="en-US" sz="20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Bob Parkinson</a:t>
            </a:r>
            <a:br>
              <a:rPr lang="en-US" sz="20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rPr>
            </a:br>
            <a:endParaRPr lang="en-US" sz="2000" dirty="0"/>
          </a:p>
        </p:txBody>
      </p:sp>
      <p:sp>
        <p:nvSpPr>
          <p:cNvPr id="3" name="Content Placeholder 2">
            <a:extLst>
              <a:ext uri="{FF2B5EF4-FFF2-40B4-BE49-F238E27FC236}">
                <a16:creationId xmlns:a16="http://schemas.microsoft.com/office/drawing/2014/main" id="{988A1F3E-C310-43FF-86F6-DDD63D30260F}"/>
              </a:ext>
            </a:extLst>
          </p:cNvPr>
          <p:cNvSpPr>
            <a:spLocks noGrp="1"/>
          </p:cNvSpPr>
          <p:nvPr>
            <p:ph idx="1"/>
          </p:nvPr>
        </p:nvSpPr>
        <p:spPr>
          <a:xfrm>
            <a:off x="838200" y="1024128"/>
            <a:ext cx="10515600" cy="5297159"/>
          </a:xfrm>
        </p:spPr>
        <p:txBody>
          <a:bodyPr>
            <a:normAutofit fontScale="32500" lnSpcReduction="20000"/>
          </a:bodyPr>
          <a:lstStyle/>
          <a:p>
            <a:pPr marL="0" marR="0">
              <a:spcBef>
                <a:spcPts val="0"/>
              </a:spcBef>
              <a:spcAft>
                <a:spcPts val="0"/>
              </a:spcAft>
            </a:pPr>
            <a:endParaRPr lang="en-US" sz="64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b="1" dirty="0">
                <a:effectLst/>
                <a:latin typeface="Arial" panose="020B0604020202020204" pitchFamily="34" charset="0"/>
                <a:ea typeface="Calibri" panose="020F0502020204030204" pitchFamily="34" charset="0"/>
                <a:cs typeface="Arial" panose="020B0604020202020204" pitchFamily="34" charset="0"/>
              </a:rPr>
              <a:t>Where we are - Goal 1:</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5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Polio Day Agenda</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estimating 80 minutes total time, breakdown as follows</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1145 - 1200 System Test and panelist instructions</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1200 - 1210 Intro - DG Jimmie and Billy</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1210 - 1230 PDG Chuck Davidson – Zone 33 Polio Co-Chair</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1230 - 1250 Dr. Saffron – World Health Organization</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1250 - 1300 Wrap Up</a:t>
            </a:r>
          </a:p>
          <a:p>
            <a:pPr marL="0" marR="0" indent="0">
              <a:spcBef>
                <a:spcPts val="0"/>
              </a:spcBef>
              <a:spcAft>
                <a:spcPts val="0"/>
              </a:spcAft>
              <a:buNone/>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5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Notional Schedule</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 Aug - Billy provide update to DG</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Calibri" panose="020F0502020204030204" pitchFamily="34" charset="0"/>
                <a:cs typeface="Arial" panose="020B0604020202020204" pitchFamily="34" charset="0"/>
              </a:rPr>
              <a:t>18 Aug - Draft Announcement </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for team review</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 Aug - Sept Newsletter input to Bob Nelson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 Aug - Draft Flyer and Registration Paragraph available for team review</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 Aug - Comments on Flyer due</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 Aug - 30 Sept - Outreach to AGs and Clubs</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 Sep - Oct Newsletter input to Bob Nelson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Oct - Finalize Polio Day Plans</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Oct (est.) - Dry run and discussion of event sequence, etc. (Need coordination with Ashley)</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Oct - DG Jimmie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pmail</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all members reminding them of the Polio Day event</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Oct - Conduct our “finest hour” for Polio 2020-21</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3E0C293C-47D9-45E8-80DE-B66B46CA933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7536" y="5614416"/>
            <a:ext cx="4261104" cy="878459"/>
          </a:xfrm>
          <a:prstGeom prst="rect">
            <a:avLst/>
          </a:prstGeom>
          <a:noFill/>
          <a:ln>
            <a:noFill/>
          </a:ln>
        </p:spPr>
      </p:pic>
    </p:spTree>
    <p:extLst>
      <p:ext uri="{BB962C8B-B14F-4D97-AF65-F5344CB8AC3E}">
        <p14:creationId xmlns:p14="http://schemas.microsoft.com/office/powerpoint/2010/main" val="362599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9011-33CA-4FCD-86E9-4DCA4CC4D50F}"/>
              </a:ext>
            </a:extLst>
          </p:cNvPr>
          <p:cNvSpPr>
            <a:spLocks noGrp="1"/>
          </p:cNvSpPr>
          <p:nvPr>
            <p:ph type="title"/>
          </p:nvPr>
        </p:nvSpPr>
        <p:spPr/>
        <p:txBody>
          <a:bodyPr>
            <a:normAutofit/>
          </a:bodyPr>
          <a:lstStyle/>
          <a:p>
            <a:pPr algn="ctr"/>
            <a:r>
              <a:rPr lang="en-US" sz="2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Polio Plus Committee Status Report by </a:t>
            </a:r>
            <a:r>
              <a:rPr lang="en-US" sz="22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Bob Parkinson</a:t>
            </a:r>
            <a:br>
              <a:rPr lang="en-US" sz="4400" b="1" i="1" dirty="0">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88A1F3E-C310-43FF-86F6-DDD63D30260F}"/>
              </a:ext>
            </a:extLst>
          </p:cNvPr>
          <p:cNvSpPr>
            <a:spLocks noGrp="1"/>
          </p:cNvSpPr>
          <p:nvPr>
            <p:ph idx="1"/>
          </p:nvPr>
        </p:nvSpPr>
        <p:spPr>
          <a:xfrm>
            <a:off x="1078992" y="859536"/>
            <a:ext cx="10274808" cy="5461751"/>
          </a:xfrm>
        </p:spPr>
        <p:txBody>
          <a:bodyPr>
            <a:normAutofit fontScale="32500" lnSpcReduction="20000"/>
          </a:bodyPr>
          <a:lstStyle/>
          <a:p>
            <a:pPr marL="0" marR="0">
              <a:spcBef>
                <a:spcPts val="0"/>
              </a:spcBef>
              <a:spcAft>
                <a:spcPts val="0"/>
              </a:spcAft>
            </a:pPr>
            <a:endParaRPr lang="en-US" sz="48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Where we are - Goal 2</a:t>
            </a: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 performance for all clubs has been downloaded from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MyRotary</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past 5 years</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Committee members have been assigned to work with area governors and their clubs</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Club data will be provided to committee members and AGs on request starting 20 August</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Content of elements to discuss with clubs is in work to be discussed at next committee meeting</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Commence engagement with clubs in September and touch each club by March 2021</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Presentation on the approach will be made at the AG meeting on the 17</a:t>
            </a:r>
            <a:r>
              <a:rPr lang="en-US" sz="56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a:r>
          </a:p>
          <a:p>
            <a:pPr marL="0" marR="0" indent="0">
              <a:spcBef>
                <a:spcPts val="0"/>
              </a:spcBef>
              <a:spcAft>
                <a:spcPts val="0"/>
              </a:spcAft>
              <a:buNone/>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Paring of AGs and PP Committee Members</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1	Suzanne Green	 Bob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Sartwell</a:t>
            </a:r>
            <a:r>
              <a:rPr lang="en-US" sz="5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240-334-8243</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2	Delores Edwards  </a:t>
            </a:r>
            <a:r>
              <a:rPr lang="en-US" sz="5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Bob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Sartwell</a:t>
            </a:r>
            <a:endParaRPr lang="en-US" sz="5600" i="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3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Temrah</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Okonski</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Billy Louis</a:t>
            </a:r>
            <a:r>
              <a:rPr lang="en-US" sz="5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240-334-8243</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4	Dawn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Wittfelt</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Ken Weiss</a:t>
            </a:r>
            <a:r>
              <a:rPr lang="en-US" sz="5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301-219-3098</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5	Tiffany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Ahalt</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Ken Weiss</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6	Frank Senk</a:t>
            </a:r>
            <a:r>
              <a:rPr lang="en-US" sz="5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John Reid</a:t>
            </a:r>
            <a:r>
              <a:rPr lang="en-US" sz="5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703-909-7305</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7	Mandy Warfield	  John Reid</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8 	Heidi Webb	  Sonia Liu	  </a:t>
            </a:r>
            <a:r>
              <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240-480-5800</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9	Bill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DuBoyce</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Billy Louis            240-334-8243</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10	Sue Webber	  Bob Parkinson     301-751-2114</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11	Ray </a:t>
            </a:r>
            <a:r>
              <a:rPr lang="en-US" sz="5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Streib</a:t>
            </a: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Bob Parkinson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Area 12	Barbara Thompson  Bob Parkinson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indent="0" algn="r">
              <a:buNone/>
            </a:pPr>
            <a:endParaRPr lang="en-US" sz="7200" i="1" dirty="0"/>
          </a:p>
          <a:p>
            <a:pPr marL="0" indent="0">
              <a:buNone/>
            </a:pPr>
            <a:endParaRPr lang="en-US" dirty="0"/>
          </a:p>
        </p:txBody>
      </p:sp>
      <p:pic>
        <p:nvPicPr>
          <p:cNvPr id="4" name="Picture 3">
            <a:extLst>
              <a:ext uri="{FF2B5EF4-FFF2-40B4-BE49-F238E27FC236}">
                <a16:creationId xmlns:a16="http://schemas.microsoft.com/office/drawing/2014/main" id="{D930F858-132F-4F9E-A726-89D515D8569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248" y="5724144"/>
            <a:ext cx="3895344" cy="768731"/>
          </a:xfrm>
          <a:prstGeom prst="rect">
            <a:avLst/>
          </a:prstGeom>
          <a:noFill/>
          <a:ln>
            <a:noFill/>
          </a:ln>
        </p:spPr>
      </p:pic>
    </p:spTree>
    <p:extLst>
      <p:ext uri="{BB962C8B-B14F-4D97-AF65-F5344CB8AC3E}">
        <p14:creationId xmlns:p14="http://schemas.microsoft.com/office/powerpoint/2010/main" val="197284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5CFC-577C-4EAA-9BAF-103E194485B2}"/>
              </a:ext>
            </a:extLst>
          </p:cNvPr>
          <p:cNvSpPr>
            <a:spLocks noGrp="1"/>
          </p:cNvSpPr>
          <p:nvPr>
            <p:ph type="title"/>
          </p:nvPr>
        </p:nvSpPr>
        <p:spPr>
          <a:xfrm>
            <a:off x="801624" y="1"/>
            <a:ext cx="10515600" cy="681035"/>
          </a:xfrm>
        </p:spPr>
        <p:txBody>
          <a:bodyPr>
            <a:normAutofit fontScale="90000"/>
          </a:bodyPr>
          <a:lstStyle/>
          <a:p>
            <a:pPr algn="ct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2435FB0-A190-47AA-823A-1CA7CBAA424C}"/>
              </a:ext>
            </a:extLst>
          </p:cNvPr>
          <p:cNvSpPr>
            <a:spLocks noGrp="1"/>
          </p:cNvSpPr>
          <p:nvPr>
            <p:ph idx="1"/>
          </p:nvPr>
        </p:nvSpPr>
        <p:spPr>
          <a:xfrm>
            <a:off x="417576" y="274322"/>
            <a:ext cx="10515600" cy="5866066"/>
          </a:xfrm>
        </p:spPr>
        <p:txBody>
          <a:bodyPr>
            <a:normAutofit/>
          </a:bodyPr>
          <a:lstStyle/>
          <a:p>
            <a:pPr marL="0" indent="0" algn="ctr">
              <a:buNone/>
            </a:pPr>
            <a:r>
              <a:rPr lang="en-US" b="1" i="1" dirty="0">
                <a:solidFill>
                  <a:schemeClr val="accent1">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Dessert &amp; Fellowship</a:t>
            </a:r>
          </a:p>
        </p:txBody>
      </p:sp>
      <p:pic>
        <p:nvPicPr>
          <p:cNvPr id="8" name="Picture 7">
            <a:extLst>
              <a:ext uri="{FF2B5EF4-FFF2-40B4-BE49-F238E27FC236}">
                <a16:creationId xmlns:a16="http://schemas.microsoft.com/office/drawing/2014/main" id="{6D6E3554-25F8-4064-971B-E46821BE9876}"/>
              </a:ext>
            </a:extLst>
          </p:cNvPr>
          <p:cNvPicPr/>
          <p:nvPr/>
        </p:nvPicPr>
        <p:blipFill>
          <a:blip r:embed="rId3">
            <a:extLst>
              <a:ext uri="{28A0092B-C50C-407E-A947-70E740481C1C}">
                <a14:useLocalDpi xmlns:a14="http://schemas.microsoft.com/office/drawing/2010/main" val="0"/>
              </a:ext>
            </a:extLst>
          </a:blip>
          <a:stretch>
            <a:fillRect/>
          </a:stretch>
        </p:blipFill>
        <p:spPr>
          <a:xfrm>
            <a:off x="3675888" y="955357"/>
            <a:ext cx="4846320" cy="3506914"/>
          </a:xfrm>
          <a:prstGeom prst="rect">
            <a:avLst/>
          </a:prstGeom>
        </p:spPr>
      </p:pic>
      <p:pic>
        <p:nvPicPr>
          <p:cNvPr id="4" name="Picture 3">
            <a:extLst>
              <a:ext uri="{FF2B5EF4-FFF2-40B4-BE49-F238E27FC236}">
                <a16:creationId xmlns:a16="http://schemas.microsoft.com/office/drawing/2014/main" id="{6B45D247-F8AB-4F8B-92FB-002339A7AD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048" y="5138928"/>
            <a:ext cx="4681728" cy="1001460"/>
          </a:xfrm>
          <a:prstGeom prst="rect">
            <a:avLst/>
          </a:prstGeom>
          <a:noFill/>
          <a:ln>
            <a:noFill/>
          </a:ln>
        </p:spPr>
      </p:pic>
    </p:spTree>
    <p:extLst>
      <p:ext uri="{BB962C8B-B14F-4D97-AF65-F5344CB8AC3E}">
        <p14:creationId xmlns:p14="http://schemas.microsoft.com/office/powerpoint/2010/main" val="129703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9011-33CA-4FCD-86E9-4DCA4CC4D50F}"/>
              </a:ext>
            </a:extLst>
          </p:cNvPr>
          <p:cNvSpPr>
            <a:spLocks noGrp="1"/>
          </p:cNvSpPr>
          <p:nvPr>
            <p:ph type="title"/>
          </p:nvPr>
        </p:nvSpPr>
        <p:spPr>
          <a:xfrm>
            <a:off x="566928" y="365125"/>
            <a:ext cx="10786872" cy="969899"/>
          </a:xfrm>
        </p:spPr>
        <p:txBody>
          <a:bodyPr>
            <a:normAutofit fontScale="90000"/>
          </a:bodyPr>
          <a:lstStyle/>
          <a:p>
            <a:pPr algn="ctr"/>
            <a:r>
              <a:rPr lang="en-US" sz="2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Public Relations </a:t>
            </a:r>
            <a:r>
              <a:rPr lang="en-US" sz="22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hlinkClick r:id="rId3" action="ppaction://hlinkfile"/>
              </a:rPr>
              <a:t>Action Plan by </a:t>
            </a:r>
            <a:r>
              <a:rPr lang="en-US" sz="22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Ashley Waters</a:t>
            </a:r>
            <a:br>
              <a:rPr lang="en-US" sz="4400" b="1" i="1" dirty="0">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88A1F3E-C310-43FF-86F6-DDD63D30260F}"/>
              </a:ext>
            </a:extLst>
          </p:cNvPr>
          <p:cNvSpPr>
            <a:spLocks noGrp="1"/>
          </p:cNvSpPr>
          <p:nvPr>
            <p:ph idx="1"/>
          </p:nvPr>
        </p:nvSpPr>
        <p:spPr>
          <a:xfrm>
            <a:off x="947530" y="1690686"/>
            <a:ext cx="10406270" cy="4630601"/>
          </a:xfrm>
        </p:spPr>
        <p:txBody>
          <a:bodyPr>
            <a:normAutofit/>
          </a:bodyPr>
          <a:lstStyle/>
          <a:p>
            <a:pPr marL="0" marR="0" indent="0">
              <a:spcBef>
                <a:spcPts val="0"/>
              </a:spcBef>
              <a:spcAft>
                <a:spcPts val="0"/>
              </a:spcAft>
              <a:buNone/>
            </a:pPr>
            <a:endParaRPr lang="en-US"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657600" lvl="8">
              <a:spcBef>
                <a:spcPts val="0"/>
              </a:spcBef>
            </a:pPr>
            <a:endParaRPr lang="en-US" sz="3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b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5600" i="1" dirty="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5600" i="1" dirty="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5600" i="1" dirty="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5600" i="1" dirty="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5600" i="1" dirty="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5600" i="1" dirty="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5600" i="1" dirty="0">
              <a:solidFill>
                <a:srgbClr val="000000"/>
              </a:solidFill>
              <a:latin typeface="Arial" panose="020B0604020202020204" pitchFamily="34" charset="0"/>
              <a:cs typeface="Arial" panose="020B0604020202020204" pitchFamily="34" charset="0"/>
            </a:endParaRPr>
          </a:p>
          <a:p>
            <a:pPr marL="0" marR="0" indent="0" algn="r">
              <a:spcBef>
                <a:spcPts val="0"/>
              </a:spcBef>
              <a:spcAft>
                <a:spcPts val="0"/>
              </a:spcAft>
              <a:buNone/>
            </a:pPr>
            <a:endParaRPr lang="en-US" sz="7200" i="1" dirty="0"/>
          </a:p>
          <a:p>
            <a:pPr marL="0" marR="0" indent="0" algn="r">
              <a:spcBef>
                <a:spcPts val="0"/>
              </a:spcBef>
              <a:spcAft>
                <a:spcPts val="0"/>
              </a:spcAft>
              <a:buNone/>
            </a:pPr>
            <a:endParaRPr lang="en-US" sz="7200" i="1" dirty="0"/>
          </a:p>
          <a:p>
            <a:pPr marL="0" marR="0" indent="0" algn="r">
              <a:spcBef>
                <a:spcPts val="0"/>
              </a:spcBef>
              <a:spcAft>
                <a:spcPts val="0"/>
              </a:spcAft>
              <a:buNone/>
            </a:pPr>
            <a:endParaRPr lang="en-US" sz="4000" i="1" dirty="0">
              <a:latin typeface="Arial" panose="020B0604020202020204" pitchFamily="34" charset="0"/>
              <a:cs typeface="Arial" panose="020B0604020202020204" pitchFamily="34" charset="0"/>
            </a:endParaRPr>
          </a:p>
          <a:p>
            <a:pPr marL="0" marR="0" indent="0" algn="r">
              <a:spcBef>
                <a:spcPts val="0"/>
              </a:spcBef>
              <a:spcAft>
                <a:spcPts val="0"/>
              </a:spcAft>
              <a:buNone/>
            </a:pPr>
            <a:endParaRPr lang="en-US" sz="4000" i="1" dirty="0">
              <a:latin typeface="Arial" panose="020B0604020202020204" pitchFamily="34" charset="0"/>
              <a:cs typeface="Arial" panose="020B0604020202020204" pitchFamily="34" charset="0"/>
            </a:endParaRPr>
          </a:p>
          <a:p>
            <a:pPr marL="0" indent="0">
              <a:buNone/>
            </a:pPr>
            <a:endParaRPr lang="en-US" dirty="0"/>
          </a:p>
        </p:txBody>
      </p:sp>
      <p:sp>
        <p:nvSpPr>
          <p:cNvPr id="4" name="Text Box 2">
            <a:extLst>
              <a:ext uri="{FF2B5EF4-FFF2-40B4-BE49-F238E27FC236}">
                <a16:creationId xmlns:a16="http://schemas.microsoft.com/office/drawing/2014/main" id="{409C0028-1E2D-432A-931E-BDA182B53306}"/>
              </a:ext>
            </a:extLst>
          </p:cNvPr>
          <p:cNvSpPr txBox="1">
            <a:spLocks noChangeArrowheads="1"/>
          </p:cNvSpPr>
          <p:nvPr/>
        </p:nvSpPr>
        <p:spPr bwMode="auto">
          <a:xfrm rot="10800000" flipV="1">
            <a:off x="1491439" y="2704194"/>
            <a:ext cx="4322065" cy="1323439"/>
          </a:xfrm>
          <a:prstGeom prst="rect">
            <a:avLst/>
          </a:prstGeom>
          <a:solidFill>
            <a:srgbClr val="CE0F69"/>
          </a:solidFill>
          <a:ln w="9525">
            <a:solidFill>
              <a:srgbClr val="CE0F69"/>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 PRESIDENT EMPHASES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New Innovative Club Models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Club Strategy Conversations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Smart Membership Recruitment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End Polio Now</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 name="Text Box 1">
            <a:extLst>
              <a:ext uri="{FF2B5EF4-FFF2-40B4-BE49-F238E27FC236}">
                <a16:creationId xmlns:a16="http://schemas.microsoft.com/office/drawing/2014/main" id="{EA6CA3A1-A5E1-497D-89B1-F46A4AD0C562}"/>
              </a:ext>
            </a:extLst>
          </p:cNvPr>
          <p:cNvSpPr txBox="1">
            <a:spLocks noChangeArrowheads="1"/>
          </p:cNvSpPr>
          <p:nvPr/>
        </p:nvSpPr>
        <p:spPr bwMode="auto">
          <a:xfrm rot="10800000" flipV="1">
            <a:off x="6096000" y="2693492"/>
            <a:ext cx="4322064" cy="1354217"/>
          </a:xfrm>
          <a:prstGeom prst="rect">
            <a:avLst/>
          </a:prstGeom>
          <a:solidFill>
            <a:srgbClr val="00A5DF"/>
          </a:solidFill>
          <a:ln w="9525">
            <a:solidFill>
              <a:srgbClr val="00A5D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7620 DISTRICT GOVERNOR GOALS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Helping Those Who Serve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solidFill>
                  <a:srgbClr val="FFFFFF"/>
                </a:solidFill>
                <a:latin typeface="Calibri" panose="020F0502020204030204" pitchFamily="34" charset="0"/>
                <a:cs typeface="Times New Roman" panose="02020603050405020304" pitchFamily="18" charset="0"/>
              </a:rPr>
              <a:t>Fighting Hunger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Improving Membership Growth</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983A9383-0028-443D-B3A9-B73FAEF0CC10}"/>
              </a:ext>
            </a:extLst>
          </p:cNvPr>
          <p:cNvSpPr>
            <a:spLocks noChangeArrowheads="1"/>
          </p:cNvSpPr>
          <p:nvPr/>
        </p:nvSpPr>
        <p:spPr bwMode="auto">
          <a:xfrm>
            <a:off x="947530" y="784861"/>
            <a:ext cx="1029694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This action plan will serve as a guiding document for District 7620 leadership as it works towards the advancement of Rotary International President Holger </a:t>
            </a:r>
            <a:r>
              <a:rPr kumimoji="0" lang="en-US" altLang="en-US" sz="16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Knaackand</a:t>
            </a: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Rotary 7620 District Governor Jimmie Gorski’s goals. With internal and external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foci, this plan will use the successes of 7620’s strong history to integrate additional best practices to streamline district volunteer efforts and collaboration and to share the story and impact of Rotary.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319D91C-CCFC-44C3-B67A-38EDF04E11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7728" y="5138928"/>
            <a:ext cx="4956048" cy="1001460"/>
          </a:xfrm>
          <a:prstGeom prst="rect">
            <a:avLst/>
          </a:prstGeom>
          <a:noFill/>
          <a:ln>
            <a:noFill/>
          </a:ln>
        </p:spPr>
      </p:pic>
    </p:spTree>
    <p:extLst>
      <p:ext uri="{BB962C8B-B14F-4D97-AF65-F5344CB8AC3E}">
        <p14:creationId xmlns:p14="http://schemas.microsoft.com/office/powerpoint/2010/main" val="385203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8A0B-C6F2-4E0F-86DC-29CAA566CB89}"/>
              </a:ext>
            </a:extLst>
          </p:cNvPr>
          <p:cNvSpPr>
            <a:spLocks noGrp="1"/>
          </p:cNvSpPr>
          <p:nvPr>
            <p:ph type="title"/>
          </p:nvPr>
        </p:nvSpPr>
        <p:spPr>
          <a:xfrm>
            <a:off x="987552" y="365125"/>
            <a:ext cx="10366248" cy="896747"/>
          </a:xfrm>
        </p:spPr>
        <p:txBody>
          <a:bodyPr>
            <a:normAutofit fontScale="90000"/>
          </a:bodyPr>
          <a:lstStyle/>
          <a:p>
            <a:pPr algn="ctr"/>
            <a:r>
              <a:rPr lang="en-US" sz="2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District Public Relations </a:t>
            </a:r>
            <a:r>
              <a:rPr lang="en-US" sz="22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hlinkClick r:id="rId3" action="ppaction://hlinkfile"/>
              </a:rPr>
              <a:t>Action Plan by </a:t>
            </a:r>
            <a:r>
              <a:rPr lang="en-US" sz="22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Ashley Waters</a:t>
            </a:r>
            <a:br>
              <a:rPr lang="en-US" sz="4400" b="1" i="1" dirty="0">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68A3834-054E-4A31-84CA-C04167B7EBC0}"/>
              </a:ext>
            </a:extLst>
          </p:cNvPr>
          <p:cNvSpPr>
            <a:spLocks noGrp="1"/>
          </p:cNvSpPr>
          <p:nvPr>
            <p:ph idx="1"/>
          </p:nvPr>
        </p:nvSpPr>
        <p:spPr>
          <a:xfrm>
            <a:off x="838200" y="877824"/>
            <a:ext cx="10515600" cy="5299139"/>
          </a:xfrm>
        </p:spPr>
        <p:txBody>
          <a:bodyPr>
            <a:normAutofit lnSpcReduction="10000"/>
          </a:bodyPr>
          <a:lstStyle/>
          <a:p>
            <a:pPr marL="0" marR="0" indent="0">
              <a:lnSpc>
                <a:spcPct val="107000"/>
              </a:lnSpc>
              <a:spcBef>
                <a:spcPts val="0"/>
              </a:spcBef>
              <a:spcAft>
                <a:spcPts val="800"/>
              </a:spcAft>
              <a:buNone/>
            </a:pPr>
            <a:r>
              <a:rPr lang="en-US" sz="1500" b="1" dirty="0">
                <a:effectLst/>
                <a:latin typeface="Arial" panose="020B0604020202020204" pitchFamily="34" charset="0"/>
                <a:ea typeface="Calibri" panose="020F0502020204030204" pitchFamily="34" charset="0"/>
                <a:cs typeface="Arial" panose="020B0604020202020204" pitchFamily="34" charset="0"/>
              </a:rPr>
              <a:t>ACTION 1</a:t>
            </a:r>
            <a:r>
              <a:rPr lang="en-US" sz="1500" dirty="0">
                <a:effectLst/>
                <a:latin typeface="Arial" panose="020B0604020202020204" pitchFamily="34" charset="0"/>
                <a:ea typeface="Calibri" panose="020F0502020204030204" pitchFamily="34" charset="0"/>
                <a:cs typeface="Arial" panose="020B0604020202020204" pitchFamily="34" charset="0"/>
              </a:rPr>
              <a:t>: Showcase the various membership styles and opportunities to support future Rotarians in their search for the best fit</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Use social media to enhance knowledge of membership styles</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Employ paid digital marketing practices to increase awareness as needed</a:t>
            </a:r>
          </a:p>
          <a:p>
            <a:pPr marL="342900" marR="0" lvl="0" indent="-342900">
              <a:lnSpc>
                <a:spcPct val="107000"/>
              </a:lnSpc>
              <a:spcBef>
                <a:spcPts val="0"/>
              </a:spcBef>
              <a:spcAft>
                <a:spcPts val="80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Work with District Membership chair to support membership variety efforts</a:t>
            </a:r>
            <a:br>
              <a:rPr lang="en-US" sz="1500" dirty="0">
                <a:effectLst/>
                <a:latin typeface="Arial" panose="020B0604020202020204" pitchFamily="34" charset="0"/>
                <a:ea typeface="Calibri" panose="020F0502020204030204" pitchFamily="34" charset="0"/>
                <a:cs typeface="Arial" panose="020B0604020202020204" pitchFamily="34" charset="0"/>
              </a:rPr>
            </a:b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500" b="1" dirty="0">
                <a:effectLst/>
                <a:latin typeface="Arial" panose="020B0604020202020204" pitchFamily="34" charset="0"/>
                <a:ea typeface="Calibri" panose="020F0502020204030204" pitchFamily="34" charset="0"/>
                <a:cs typeface="Arial" panose="020B0604020202020204" pitchFamily="34" charset="0"/>
              </a:rPr>
              <a:t>ACTION 2</a:t>
            </a:r>
            <a:r>
              <a:rPr lang="en-US" sz="1500" dirty="0">
                <a:effectLst/>
                <a:latin typeface="Arial" panose="020B0604020202020204" pitchFamily="34" charset="0"/>
                <a:ea typeface="Calibri" panose="020F0502020204030204" pitchFamily="34" charset="0"/>
                <a:cs typeface="Arial" panose="020B0604020202020204" pitchFamily="34" charset="0"/>
              </a:rPr>
              <a:t>: Grow District knowledge of advanced PR efforts</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Continue direct area and club conversations to help clubs with PR needs</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Host advanced PR trainings to support “next-level” community engagement and awareness efforts for clubs with strong presence</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Reduce hurdles for Club PR efforts (i.e. recruitment and training of PR Chairs and Committees)</a:t>
            </a:r>
          </a:p>
          <a:p>
            <a:pPr marL="342900" marR="0" lvl="0" indent="-342900">
              <a:lnSpc>
                <a:spcPct val="107000"/>
              </a:lnSpc>
              <a:spcBef>
                <a:spcPts val="0"/>
              </a:spcBef>
              <a:spcAft>
                <a:spcPts val="80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Continue to increase brand alignment in club materials and promote resources within Brand Center</a:t>
            </a:r>
            <a:br>
              <a:rPr lang="en-US" sz="1500" dirty="0">
                <a:effectLst/>
                <a:latin typeface="Arial" panose="020B0604020202020204" pitchFamily="34" charset="0"/>
                <a:ea typeface="Calibri" panose="020F0502020204030204" pitchFamily="34" charset="0"/>
                <a:cs typeface="Arial" panose="020B0604020202020204" pitchFamily="34" charset="0"/>
              </a:rPr>
            </a:b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500" b="1" dirty="0">
                <a:effectLst/>
                <a:latin typeface="Arial" panose="020B0604020202020204" pitchFamily="34" charset="0"/>
                <a:ea typeface="Calibri" panose="020F0502020204030204" pitchFamily="34" charset="0"/>
                <a:cs typeface="Arial" panose="020B0604020202020204" pitchFamily="34" charset="0"/>
              </a:rPr>
              <a:t>ACTION 3</a:t>
            </a:r>
            <a:r>
              <a:rPr lang="en-US" sz="1500" dirty="0">
                <a:effectLst/>
                <a:latin typeface="Arial" panose="020B0604020202020204" pitchFamily="34" charset="0"/>
                <a:ea typeface="Calibri" panose="020F0502020204030204" pitchFamily="34" charset="0"/>
                <a:cs typeface="Arial" panose="020B0604020202020204" pitchFamily="34" charset="0"/>
              </a:rPr>
              <a:t>: Market District initiatives with comprehensive approaches</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Market End Polio Now event in October</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Market and promote Feed 10 Million Hunger effort</a:t>
            </a:r>
          </a:p>
          <a:p>
            <a:pPr marL="342900" marR="0" lvl="0" indent="-342900">
              <a:lnSpc>
                <a:spcPct val="107000"/>
              </a:lnSpc>
              <a:spcBef>
                <a:spcPts val="0"/>
              </a:spcBef>
              <a:spcAft>
                <a:spcPts val="80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Arial" panose="020B0604020202020204" pitchFamily="34" charset="0"/>
              </a:rPr>
              <a:t>Grow the idea of advanced notice and planning for marketing success with District leadership</a:t>
            </a:r>
          </a:p>
          <a:p>
            <a:pPr marL="0" indent="0">
              <a:buNone/>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AEF6463B-3649-4F69-BDD3-B944284F0C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1232" y="5394960"/>
            <a:ext cx="3968496" cy="745428"/>
          </a:xfrm>
          <a:prstGeom prst="rect">
            <a:avLst/>
          </a:prstGeom>
          <a:noFill/>
          <a:ln>
            <a:noFill/>
          </a:ln>
        </p:spPr>
      </p:pic>
    </p:spTree>
    <p:extLst>
      <p:ext uri="{BB962C8B-B14F-4D97-AF65-F5344CB8AC3E}">
        <p14:creationId xmlns:p14="http://schemas.microsoft.com/office/powerpoint/2010/main" val="102557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7DD4-C14D-452C-924F-90217AACC57B}"/>
              </a:ext>
            </a:extLst>
          </p:cNvPr>
          <p:cNvSpPr>
            <a:spLocks noGrp="1"/>
          </p:cNvSpPr>
          <p:nvPr>
            <p:ph type="title"/>
          </p:nvPr>
        </p:nvSpPr>
        <p:spPr>
          <a:xfrm>
            <a:off x="838200" y="365125"/>
            <a:ext cx="10515600" cy="823595"/>
          </a:xfrm>
        </p:spPr>
        <p:txBody>
          <a:bodyPr>
            <a:normAutofit fontScale="90000"/>
          </a:bodyPr>
          <a:lstStyle/>
          <a:p>
            <a:pPr algn="ctr"/>
            <a:r>
              <a:rPr lang="en-US" sz="2200" b="1"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a:rPr>
              <a:t>Rotary International Global Grants Scholarship Program by </a:t>
            </a:r>
            <a:r>
              <a:rPr lang="en-US" sz="22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hlinkClick r:id="rId3" action="ppaction://hlinkfile"/>
              </a:rPr>
              <a:t>Jennifer Hara</a:t>
            </a:r>
            <a:br>
              <a:rPr lang="en-US" sz="44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E516777-2FB9-44CC-B401-66B27504BE5D}"/>
              </a:ext>
            </a:extLst>
          </p:cNvPr>
          <p:cNvSpPr>
            <a:spLocks noGrp="1"/>
          </p:cNvSpPr>
          <p:nvPr>
            <p:ph idx="1"/>
          </p:nvPr>
        </p:nvSpPr>
        <p:spPr>
          <a:xfrm>
            <a:off x="838200" y="717612"/>
            <a:ext cx="10515600" cy="5459351"/>
          </a:xfrm>
        </p:spPr>
        <p:txBody>
          <a:bodyPr>
            <a:normAutofit fontScale="25000" lnSpcReduction="20000"/>
          </a:bodyPr>
          <a:lstStyle/>
          <a:p>
            <a:pPr marL="0" marR="0" indent="0">
              <a:spcBef>
                <a:spcPts val="0"/>
              </a:spcBef>
              <a:spcAft>
                <a:spcPts val="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One </a:t>
            </a:r>
            <a:r>
              <a:rPr lang="en-US" sz="5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Global Grants Scholarship </a:t>
            </a:r>
            <a:r>
              <a:rPr lang="en-US" sz="5600" dirty="0">
                <a:effectLst/>
                <a:latin typeface="Arial" panose="020B0604020202020204" pitchFamily="34" charset="0"/>
                <a:ea typeface="Times New Roman" panose="02020603050405020304" pitchFamily="18" charset="0"/>
                <a:cs typeface="Arial" panose="020B0604020202020204" pitchFamily="34" charset="0"/>
              </a:rPr>
              <a:t>(click for application) for $30,000 will be awarded by Rotary District 7620 for an academic year. This award will be granted for graduate level studies at overseas university programs which support sustainable, high impact outcomes in one of Rotary’s seven areas of focus. </a:t>
            </a:r>
          </a:p>
          <a:p>
            <a:pPr marL="0" marR="0" indent="0">
              <a:spcBef>
                <a:spcPts val="0"/>
              </a:spcBef>
              <a:spcAft>
                <a:spcPts val="0"/>
              </a:spcAft>
              <a:buNone/>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Completed District 7620 Global Grants Scholarship applications packets must include the following:</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5600" dirty="0">
                <a:effectLst/>
                <a:latin typeface="Arial" panose="020B0604020202020204" pitchFamily="34" charset="0"/>
                <a:ea typeface="Times New Roman" panose="02020603050405020304" pitchFamily="18" charset="0"/>
                <a:cs typeface="Arial" panose="020B0604020202020204" pitchFamily="34" charset="0"/>
              </a:rPr>
              <a:t>Completed Global Grants Scholarship Application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5600" dirty="0">
                <a:effectLst/>
                <a:latin typeface="Arial" panose="020B0604020202020204" pitchFamily="34" charset="0"/>
                <a:ea typeface="Times New Roman" panose="02020603050405020304" pitchFamily="18" charset="0"/>
                <a:cs typeface="Arial" panose="020B0604020202020204" pitchFamily="34" charset="0"/>
              </a:rPr>
              <a:t>Letter of Support/Sponsorship from a Rotary club in District 7620 ( A listing of all District 7620 Rotary clubs can be found at </a:t>
            </a:r>
            <a:r>
              <a:rPr lang="en-US" sz="5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http://www.rotary7620.org/</a:t>
            </a:r>
            <a:r>
              <a:rPr lang="en-US" sz="5600" dirty="0">
                <a:effectLst/>
                <a:latin typeface="Arial" panose="020B0604020202020204" pitchFamily="34" charset="0"/>
                <a:ea typeface="Times New Roman" panose="02020603050405020304" pitchFamily="18" charset="0"/>
                <a:cs typeface="Arial" panose="020B0604020202020204" pitchFamily="34" charset="0"/>
              </a:rPr>
              <a:t> Click on “Where Clubs Meet” to find contact information.)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5600" dirty="0">
                <a:effectLst/>
                <a:latin typeface="Arial" panose="020B0604020202020204" pitchFamily="34" charset="0"/>
                <a:ea typeface="Times New Roman" panose="02020603050405020304" pitchFamily="18" charset="0"/>
                <a:cs typeface="Arial" panose="020B0604020202020204" pitchFamily="34" charset="0"/>
              </a:rPr>
              <a:t>Offer Letter from the college or university where you will be studying abroad. If your Offer Letter has not yet arrived, you must notify the Global Grants Scholarship Committee Chair, Jennifer Hara at </a:t>
            </a:r>
            <a:r>
              <a:rPr lang="en-US" sz="5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hara128@hotmail.com</a:t>
            </a:r>
            <a:r>
              <a:rPr lang="en-US" sz="5600" dirty="0">
                <a:effectLst/>
                <a:latin typeface="Arial" panose="020B0604020202020204" pitchFamily="34" charset="0"/>
                <a:ea typeface="Times New Roman" panose="02020603050405020304" pitchFamily="18" charset="0"/>
                <a:cs typeface="Arial" panose="020B0604020202020204" pitchFamily="34" charset="0"/>
              </a:rPr>
              <a:t> </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5600" dirty="0">
                <a:effectLst/>
                <a:latin typeface="Arial" panose="020B0604020202020204" pitchFamily="34" charset="0"/>
                <a:ea typeface="Times New Roman" panose="02020603050405020304" pitchFamily="18" charset="0"/>
                <a:cs typeface="Arial" panose="020B0604020202020204" pitchFamily="34" charset="0"/>
              </a:rPr>
              <a:t>Transcripts for all degrees earned</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5600" dirty="0">
                <a:effectLst/>
                <a:latin typeface="Arial" panose="020B0604020202020204" pitchFamily="34" charset="0"/>
                <a:ea typeface="Times New Roman" panose="02020603050405020304" pitchFamily="18" charset="0"/>
                <a:cs typeface="Arial" panose="020B0604020202020204" pitchFamily="34" charset="0"/>
              </a:rPr>
              <a:t>Resume/CV</a:t>
            </a:r>
          </a:p>
          <a:p>
            <a:pPr marL="0" marR="0" lvl="0" indent="0">
              <a:spcBef>
                <a:spcPts val="0"/>
              </a:spcBef>
              <a:spcAft>
                <a:spcPts val="0"/>
              </a:spcAft>
              <a:buNone/>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b="1" u="sng" dirty="0">
                <a:effectLst/>
                <a:latin typeface="Arial" panose="020B0604020202020204" pitchFamily="34" charset="0"/>
                <a:ea typeface="Times New Roman" panose="02020603050405020304" pitchFamily="18" charset="0"/>
                <a:cs typeface="Arial" panose="020B0604020202020204" pitchFamily="34" charset="0"/>
              </a:rPr>
              <a:t>Timeline for Global Grants Scholarship Application Process and Selection</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October 31: </a:t>
            </a:r>
            <a:r>
              <a:rPr lang="en-US" sz="5600" dirty="0">
                <a:effectLst/>
                <a:latin typeface="Arial" panose="020B0604020202020204" pitchFamily="34" charset="0"/>
                <a:ea typeface="Calibri" panose="020F0502020204030204" pitchFamily="34" charset="0"/>
                <a:cs typeface="Arial" panose="020B0604020202020204" pitchFamily="34" charset="0"/>
              </a:rPr>
              <a:t>Students submit completed applications and supporting documents to a qualified Rotary Club in our District.</a:t>
            </a: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November:</a:t>
            </a:r>
            <a:r>
              <a:rPr lang="en-US" sz="5600" dirty="0">
                <a:effectLst/>
                <a:latin typeface="Arial" panose="020B0604020202020204" pitchFamily="34" charset="0"/>
                <a:ea typeface="Calibri" panose="020F0502020204030204" pitchFamily="34" charset="0"/>
                <a:cs typeface="Arial" panose="020B0604020202020204" pitchFamily="34" charset="0"/>
              </a:rPr>
              <a:t> Clubs review applications, interview applicants, and select their nominee.</a:t>
            </a: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January 1: </a:t>
            </a:r>
            <a:r>
              <a:rPr lang="en-US" sz="5600" dirty="0">
                <a:effectLst/>
                <a:latin typeface="Arial" panose="020B0604020202020204" pitchFamily="34" charset="0"/>
                <a:ea typeface="Calibri" panose="020F0502020204030204" pitchFamily="34" charset="0"/>
                <a:cs typeface="Arial" panose="020B0604020202020204" pitchFamily="34" charset="0"/>
              </a:rPr>
              <a:t>Deadline for all individual Clubs to submit a letter of sponsorship and completed application packet to Jennifer Hara, </a:t>
            </a:r>
            <a:r>
              <a:rPr lang="en-US" sz="5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hara128@hotmail.com</a:t>
            </a:r>
            <a:r>
              <a:rPr lang="en-US" sz="5600" dirty="0">
                <a:effectLst/>
                <a:latin typeface="Arial" panose="020B0604020202020204" pitchFamily="34" charset="0"/>
                <a:ea typeface="Calibri" panose="020F0502020204030204" pitchFamily="34" charset="0"/>
                <a:cs typeface="Arial" panose="020B0604020202020204" pitchFamily="34" charset="0"/>
              </a:rPr>
              <a:t>, District Global Grants Scholarship Committee Chair.</a:t>
            </a:r>
          </a:p>
          <a:p>
            <a:pPr marL="342900" marR="0" lvl="0" indent="-342900">
              <a:spcBef>
                <a:spcPts val="0"/>
              </a:spcBef>
              <a:spcAft>
                <a:spcPts val="0"/>
              </a:spcAft>
              <a:buFont typeface="Arial" panose="020B0604020202020204" pitchFamily="34" charset="0"/>
              <a:buChar char="•"/>
              <a:tabLst>
                <a:tab pos="457200" algn="l"/>
              </a:tabLst>
            </a:pPr>
            <a:r>
              <a:rPr lang="en-US" sz="5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Incomplete application packets will not be considered for further review. </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January-February:</a:t>
            </a:r>
            <a:r>
              <a:rPr lang="en-US" sz="5600" dirty="0">
                <a:effectLst/>
                <a:latin typeface="Arial" panose="020B0604020202020204" pitchFamily="34" charset="0"/>
                <a:ea typeface="Calibri" panose="020F0502020204030204" pitchFamily="34" charset="0"/>
                <a:cs typeface="Arial" panose="020B0604020202020204" pitchFamily="34" charset="0"/>
              </a:rPr>
              <a:t> If selected as a finalist, applicants will be contacted for an interview by the District Global Grants Scholarship Committee Chair.</a:t>
            </a: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March:</a:t>
            </a:r>
            <a:r>
              <a:rPr lang="en-US" sz="5600" dirty="0">
                <a:effectLst/>
                <a:latin typeface="Arial" panose="020B0604020202020204" pitchFamily="34" charset="0"/>
                <a:ea typeface="Calibri" panose="020F0502020204030204" pitchFamily="34" charset="0"/>
                <a:cs typeface="Arial" panose="020B0604020202020204" pitchFamily="34" charset="0"/>
              </a:rPr>
              <a:t> Interviews will be conducted and scholarship recipients notified of their scholarship award by the District Global Grants Scholarship Committee Chair.</a:t>
            </a: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May 1: </a:t>
            </a:r>
            <a:r>
              <a:rPr lang="en-US" sz="5600" dirty="0">
                <a:effectLst/>
                <a:latin typeface="Arial" panose="020B0604020202020204" pitchFamily="34" charset="0"/>
                <a:ea typeface="Calibri" panose="020F0502020204030204" pitchFamily="34" charset="0"/>
                <a:cs typeface="Arial" panose="020B0604020202020204" pitchFamily="34" charset="0"/>
              </a:rPr>
              <a:t>Scholarship recipient notifies the District Global Grants Scholarship Committee Chair of scholarship acceptance to begin RI approval and funding. Alternate scholarship recipient notified of award if necessary. The confirmed scholar will be proposed to the International Host Club and to Rotary International for evaluation and funding ninety days before travel is to begin. </a:t>
            </a: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June-August:</a:t>
            </a:r>
            <a:r>
              <a:rPr lang="en-US" sz="5600" dirty="0">
                <a:effectLst/>
                <a:latin typeface="Arial" panose="020B0604020202020204" pitchFamily="34" charset="0"/>
                <a:ea typeface="Calibri" panose="020F0502020204030204" pitchFamily="34" charset="0"/>
                <a:cs typeface="Arial" panose="020B0604020202020204" pitchFamily="34" charset="0"/>
              </a:rPr>
              <a:t> Scholarship paper work will be completed and approved by Rotary International Foundation.</a:t>
            </a:r>
          </a:p>
          <a:p>
            <a:pPr marL="342900" marR="0" lvl="0" indent="-342900">
              <a:spcBef>
                <a:spcPts val="0"/>
              </a:spcBef>
              <a:spcAft>
                <a:spcPts val="0"/>
              </a:spcAft>
              <a:buFont typeface="Arial" panose="020B0604020202020204" pitchFamily="34" charset="0"/>
              <a:buChar char="•"/>
              <a:tabLst>
                <a:tab pos="457200" algn="l"/>
              </a:tabLst>
            </a:pPr>
            <a:r>
              <a:rPr lang="en-US" sz="5600" b="1" dirty="0">
                <a:effectLst/>
                <a:latin typeface="Arial" panose="020B0604020202020204" pitchFamily="34" charset="0"/>
                <a:ea typeface="Calibri" panose="020F0502020204030204" pitchFamily="34" charset="0"/>
                <a:cs typeface="Arial" panose="020B0604020202020204" pitchFamily="34" charset="0"/>
              </a:rPr>
              <a:t>August-September: </a:t>
            </a:r>
            <a:r>
              <a:rPr lang="en-US" sz="5600" dirty="0">
                <a:effectLst/>
                <a:latin typeface="Arial" panose="020B0604020202020204" pitchFamily="34" charset="0"/>
                <a:ea typeface="Calibri" panose="020F0502020204030204" pitchFamily="34" charset="0"/>
                <a:cs typeface="Arial" panose="020B0604020202020204" pitchFamily="34" charset="0"/>
              </a:rPr>
              <a:t>Scholarship funding will begin once received from the Rotary International Foundation. </a:t>
            </a:r>
          </a:p>
          <a:p>
            <a:pPr marL="0" marR="0" indent="0">
              <a:spcBef>
                <a:spcPts val="0"/>
              </a:spcBef>
              <a:spcAft>
                <a:spcPts val="0"/>
              </a:spcAft>
              <a:buNone/>
            </a:pP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Jennifer Hara, Chair, Global Grants Scholarship Committee, Rotary Club of Washington DC</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Dr. William </a:t>
            </a:r>
            <a:r>
              <a:rPr lang="en-US" sz="5600" dirty="0" err="1">
                <a:effectLst/>
                <a:latin typeface="Arial" panose="020B0604020202020204" pitchFamily="34" charset="0"/>
                <a:ea typeface="Times New Roman" panose="02020603050405020304" pitchFamily="18" charset="0"/>
                <a:cs typeface="Arial" panose="020B0604020202020204" pitchFamily="34" charset="0"/>
              </a:rPr>
              <a:t>Duboyce</a:t>
            </a:r>
            <a:r>
              <a:rPr lang="en-US" sz="5600" dirty="0">
                <a:effectLst/>
                <a:latin typeface="Arial" panose="020B0604020202020204" pitchFamily="34" charset="0"/>
                <a:ea typeface="Times New Roman" panose="02020603050405020304" pitchFamily="18" charset="0"/>
                <a:cs typeface="Arial" panose="020B0604020202020204" pitchFamily="34" charset="0"/>
              </a:rPr>
              <a:t>, Rotary Club of Historic Prince George’s County</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err="1">
                <a:effectLst/>
                <a:latin typeface="Arial" panose="020B0604020202020204" pitchFamily="34" charset="0"/>
                <a:ea typeface="Times New Roman" panose="02020603050405020304" pitchFamily="18" charset="0"/>
                <a:cs typeface="Arial" panose="020B0604020202020204" pitchFamily="34" charset="0"/>
              </a:rPr>
              <a:t>Ayse</a:t>
            </a:r>
            <a:r>
              <a:rPr lang="en-US" sz="5600" dirty="0">
                <a:effectLst/>
                <a:latin typeface="Arial" panose="020B0604020202020204" pitchFamily="34" charset="0"/>
                <a:ea typeface="Times New Roman" panose="02020603050405020304" pitchFamily="18" charset="0"/>
                <a:cs typeface="Arial" panose="020B0604020202020204" pitchFamily="34" charset="0"/>
              </a:rPr>
              <a:t> </a:t>
            </a:r>
            <a:r>
              <a:rPr lang="en-US" sz="5600" dirty="0" err="1">
                <a:effectLst/>
                <a:latin typeface="Arial" panose="020B0604020202020204" pitchFamily="34" charset="0"/>
                <a:ea typeface="Times New Roman" panose="02020603050405020304" pitchFamily="18" charset="0"/>
                <a:cs typeface="Arial" panose="020B0604020202020204" pitchFamily="34" charset="0"/>
              </a:rPr>
              <a:t>Kadayifci</a:t>
            </a:r>
            <a:r>
              <a:rPr lang="en-US" sz="5600" dirty="0">
                <a:effectLst/>
                <a:latin typeface="Arial" panose="020B0604020202020204" pitchFamily="34" charset="0"/>
                <a:ea typeface="Times New Roman" panose="02020603050405020304" pitchFamily="18" charset="0"/>
                <a:cs typeface="Arial" panose="020B0604020202020204" pitchFamily="34" charset="0"/>
              </a:rPr>
              <a:t>-Orellana, Rotary Club of Metro Bethesda</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Brent Tolbert-Smith, Rotary Club of Catonsville</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Lois </a:t>
            </a:r>
            <a:r>
              <a:rPr lang="en-US" sz="5600" dirty="0" err="1">
                <a:effectLst/>
                <a:latin typeface="Arial" panose="020B0604020202020204" pitchFamily="34" charset="0"/>
                <a:ea typeface="Times New Roman" panose="02020603050405020304" pitchFamily="18" charset="0"/>
                <a:cs typeface="Arial" panose="020B0604020202020204" pitchFamily="34" charset="0"/>
              </a:rPr>
              <a:t>Jarman</a:t>
            </a:r>
            <a:r>
              <a:rPr lang="en-US" sz="5600" dirty="0">
                <a:effectLst/>
                <a:latin typeface="Arial" panose="020B0604020202020204" pitchFamily="34" charset="0"/>
                <a:ea typeface="Times New Roman" panose="02020603050405020304" pitchFamily="18" charset="0"/>
                <a:cs typeface="Arial" panose="020B0604020202020204" pitchFamily="34" charset="0"/>
              </a:rPr>
              <a:t>, Rotary Club of Smoketown Brunswick</a:t>
            </a:r>
            <a:endParaRPr lang="en-US" sz="5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pic>
        <p:nvPicPr>
          <p:cNvPr id="4" name="Picture 3">
            <a:extLst>
              <a:ext uri="{FF2B5EF4-FFF2-40B4-BE49-F238E27FC236}">
                <a16:creationId xmlns:a16="http://schemas.microsoft.com/office/drawing/2014/main" id="{25B14AE8-CB68-42A9-8F12-F4345D97039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4112" y="5870448"/>
            <a:ext cx="3931920" cy="659002"/>
          </a:xfrm>
          <a:prstGeom prst="rect">
            <a:avLst/>
          </a:prstGeom>
          <a:noFill/>
          <a:ln>
            <a:noFill/>
          </a:ln>
        </p:spPr>
      </p:pic>
    </p:spTree>
    <p:extLst>
      <p:ext uri="{BB962C8B-B14F-4D97-AF65-F5344CB8AC3E}">
        <p14:creationId xmlns:p14="http://schemas.microsoft.com/office/powerpoint/2010/main" val="516146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51FC2-2FC0-4FC8-BA07-41FC5800908B}"/>
              </a:ext>
            </a:extLst>
          </p:cNvPr>
          <p:cNvSpPr>
            <a:spLocks noGrp="1"/>
          </p:cNvSpPr>
          <p:nvPr>
            <p:ph type="title"/>
          </p:nvPr>
        </p:nvSpPr>
        <p:spPr>
          <a:xfrm>
            <a:off x="1188720" y="310578"/>
            <a:ext cx="10515600" cy="659003"/>
          </a:xfrm>
        </p:spPr>
        <p:txBody>
          <a:bodyPr>
            <a:normAutofit fontScale="90000"/>
          </a:bodyPr>
          <a:lstStyle/>
          <a:p>
            <a:pPr algn="ctr"/>
            <a:r>
              <a:rPr lang="en-US" sz="2200" b="1" dirty="0">
                <a:solidFill>
                  <a:srgbClr val="2F5496"/>
                </a:solidFill>
                <a:effectLst/>
                <a:latin typeface="Arial" panose="020B0604020202020204" pitchFamily="34" charset="0"/>
                <a:ea typeface="Calibri" panose="020F0502020204030204" pitchFamily="34" charset="0"/>
                <a:cs typeface="Arial" panose="020B0604020202020204" pitchFamily="34" charset="0"/>
              </a:rPr>
              <a:t>Rotary District Newsletter Committee by </a:t>
            </a:r>
            <a:r>
              <a:rPr lang="en-US" sz="2200" b="1" i="1" dirty="0">
                <a:solidFill>
                  <a:srgbClr val="2F5496"/>
                </a:solidFill>
                <a:effectLst/>
                <a:latin typeface="Arial" panose="020B0604020202020204" pitchFamily="34" charset="0"/>
                <a:ea typeface="Calibri" panose="020F0502020204030204" pitchFamily="34" charset="0"/>
                <a:cs typeface="Arial" panose="020B0604020202020204" pitchFamily="34" charset="0"/>
              </a:rPr>
              <a:t>Bob Nelson</a:t>
            </a:r>
            <a:br>
              <a:rPr lang="en-US" sz="4400" b="1" i="1" dirty="0">
                <a:solidFill>
                  <a:srgbClr val="2F5496"/>
                </a:solidFill>
                <a:effectLst/>
                <a:latin typeface="Arial" panose="020B0604020202020204" pitchFamily="34" charset="0"/>
                <a:ea typeface="Calibri" panose="020F0502020204030204" pitchFamily="34" charset="0"/>
                <a:cs typeface="Arial" panose="020B0604020202020204" pitchFamily="34" charset="0"/>
              </a:rPr>
            </a:br>
            <a:endParaRPr lang="en-US" dirty="0"/>
          </a:p>
        </p:txBody>
      </p:sp>
      <p:sp>
        <p:nvSpPr>
          <p:cNvPr id="3" name="Subtitle 2">
            <a:extLst>
              <a:ext uri="{FF2B5EF4-FFF2-40B4-BE49-F238E27FC236}">
                <a16:creationId xmlns:a16="http://schemas.microsoft.com/office/drawing/2014/main" id="{7D854A0F-C4AF-4CE7-BFAB-64FEA43F4469}"/>
              </a:ext>
            </a:extLst>
          </p:cNvPr>
          <p:cNvSpPr>
            <a:spLocks noGrp="1"/>
          </p:cNvSpPr>
          <p:nvPr>
            <p:ph idx="1"/>
          </p:nvPr>
        </p:nvSpPr>
        <p:spPr>
          <a:xfrm>
            <a:off x="1188720" y="640079"/>
            <a:ext cx="10515600" cy="5628197"/>
          </a:xfrm>
        </p:spPr>
        <p:txBody>
          <a:bodyPr>
            <a:normAutofit fontScale="25000" lnSpcReduction="20000"/>
          </a:bodyPr>
          <a:lstStyle/>
          <a:p>
            <a:pPr marL="0" marR="0" indent="0" algn="ctr">
              <a:spcBef>
                <a:spcPts val="0"/>
              </a:spcBef>
              <a:spcAft>
                <a:spcPts val="0"/>
              </a:spcAft>
              <a:buNone/>
            </a:pPr>
            <a:endParaRPr lang="en-US" sz="6400" b="1" i="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b="1" dirty="0">
                <a:solidFill>
                  <a:srgbClr val="2F5496"/>
                </a:solidFill>
                <a:effectLst/>
                <a:latin typeface="Arial" panose="020B0604020202020204" pitchFamily="34" charset="0"/>
                <a:ea typeface="Calibri" panose="020F0502020204030204" pitchFamily="34" charset="0"/>
                <a:cs typeface="Arial" panose="020B0604020202020204" pitchFamily="34" charset="0"/>
              </a:rPr>
              <a:t> </a:t>
            </a:r>
            <a:endParaRPr lang="en-US" sz="64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600" b="1"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SUMMARY</a:t>
            </a:r>
            <a:endParaRPr lang="en-US" sz="56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 </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The ROTARY District Newsletter Committee publishes the “Open Forum,” a monthly publication for Governor Jimmie Gorski that highlights the accomplishments of the District and clubs and provides information about upcoming events.  The newsletter is typically 8 to 15 pages in length. </a:t>
            </a:r>
          </a:p>
          <a:p>
            <a:pPr marL="0" marR="0" indent="0">
              <a:spcBef>
                <a:spcPts val="0"/>
              </a:spcBef>
              <a:spcAft>
                <a:spcPts val="0"/>
              </a:spcAft>
              <a:buNone/>
            </a:pPr>
            <a:r>
              <a:rPr lang="en-US" sz="56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endParaRPr lang="en-US" sz="48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4800" dirty="0">
              <a:effectLst/>
              <a:latin typeface="Arial" panose="020B0604020202020204" pitchFamily="34" charset="0"/>
              <a:ea typeface="Calibri" panose="020F0502020204030204" pitchFamily="34" charset="0"/>
              <a:cs typeface="Arial" panose="020B0604020202020204" pitchFamily="34" charset="0"/>
            </a:endParaRPr>
          </a:p>
          <a:p>
            <a:pPr marL="457200" lvl="1">
              <a:spcBef>
                <a:spcPts val="0"/>
              </a:spcBef>
            </a:pPr>
            <a:endParaRPr lang="en-US" sz="48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457200" lvl="1">
              <a:spcBef>
                <a:spcPts val="0"/>
              </a:spcBef>
            </a:pPr>
            <a:endParaRPr lang="en-US" sz="48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228600" lvl="1" indent="0">
              <a:spcBef>
                <a:spcPts val="0"/>
              </a:spcBef>
              <a:buNone/>
            </a:pPr>
            <a:endParaRPr lang="en-US" sz="4800" u="sng" dirty="0">
              <a:effectLst/>
              <a:latin typeface="Arial" panose="020B0604020202020204" pitchFamily="34" charset="0"/>
              <a:ea typeface="Calibri" panose="020F0502020204030204" pitchFamily="34" charset="0"/>
              <a:cs typeface="Arial" panose="020B0604020202020204" pitchFamily="34" charset="0"/>
            </a:endParaRPr>
          </a:p>
          <a:p>
            <a:pPr marL="228600" lvl="1" indent="0">
              <a:spcBef>
                <a:spcPts val="0"/>
              </a:spcBef>
              <a:buNone/>
            </a:pPr>
            <a:endParaRPr lang="en-US" sz="4800" u="sng" dirty="0">
              <a:latin typeface="Arial" panose="020B0604020202020204" pitchFamily="34" charset="0"/>
              <a:ea typeface="Calibri" panose="020F0502020204030204" pitchFamily="34" charset="0"/>
              <a:cs typeface="Arial" panose="020B0604020202020204" pitchFamily="34" charset="0"/>
            </a:endParaRPr>
          </a:p>
          <a:p>
            <a:pPr marL="228600" lvl="1" indent="0">
              <a:spcBef>
                <a:spcPts val="0"/>
              </a:spcBef>
              <a:buNone/>
            </a:pPr>
            <a:endParaRPr lang="en-US" sz="6400" u="sng"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b="1"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GOALS</a:t>
            </a:r>
            <a:endParaRPr lang="en-US" sz="6400" b="1" u="sng"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A goal for the year is to increase the number of clubs providing articles and photos so there is greater coverage across the District.</a:t>
            </a:r>
          </a:p>
          <a:p>
            <a:pPr marL="0" marR="0" indent="0">
              <a:spcBef>
                <a:spcPts val="0"/>
              </a:spcBef>
              <a:spcAft>
                <a:spcPts val="0"/>
              </a:spcAft>
              <a:buNone/>
            </a:pP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COMMITTEE MEMBERS</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u="none" strike="noStrike"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 </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dirty="0">
                <a:solidFill>
                  <a:srgbClr val="2F5496"/>
                </a:solidFill>
                <a:effectLst/>
                <a:latin typeface="Arial" panose="020B0604020202020204" pitchFamily="34" charset="0"/>
                <a:ea typeface="Calibri" panose="020F0502020204030204" pitchFamily="34" charset="0"/>
                <a:cs typeface="Arial" panose="020B0604020202020204" pitchFamily="34" charset="0"/>
              </a:rPr>
              <a:t>Bob Nelson, PDG, Editing and Layout</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dirty="0">
                <a:solidFill>
                  <a:srgbClr val="2F5496"/>
                </a:solidFill>
                <a:effectLst/>
                <a:latin typeface="Arial" panose="020B0604020202020204" pitchFamily="34" charset="0"/>
                <a:ea typeface="Calibri" panose="020F0502020204030204" pitchFamily="34" charset="0"/>
                <a:cs typeface="Arial" panose="020B0604020202020204" pitchFamily="34" charset="0"/>
              </a:rPr>
              <a:t>Nancy Mason, PAG, Editorial Review</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6400" dirty="0">
                <a:solidFill>
                  <a:srgbClr val="2F5496"/>
                </a:solidFill>
                <a:effectLst/>
                <a:latin typeface="Arial" panose="020B0604020202020204" pitchFamily="34" charset="0"/>
                <a:ea typeface="Calibri" panose="020F0502020204030204" pitchFamily="34" charset="0"/>
                <a:cs typeface="Arial" panose="020B0604020202020204" pitchFamily="34" charset="0"/>
              </a:rPr>
              <a:t>Sonia Liu, Review and Distribution</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800"/>
              </a:spcAft>
              <a:buNone/>
            </a:pPr>
            <a:r>
              <a:rPr lang="en-US" sz="4800" b="1" u="none" strike="noStrike" dirty="0">
                <a:effectLst/>
                <a:ea typeface="Calibri" panose="020F0502020204030204" pitchFamily="34" charset="0"/>
                <a:cs typeface="Times New Roman" panose="02020603050405020304" pitchFamily="18" charset="0"/>
              </a:rPr>
              <a:t> </a:t>
            </a:r>
            <a:endParaRPr lang="en-US" sz="48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DBC6DBE-1CB7-4E51-B82E-6C1BBBC208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69673" y="2103120"/>
            <a:ext cx="5902036" cy="1645920"/>
          </a:xfrm>
          <a:prstGeom prst="rect">
            <a:avLst/>
          </a:prstGeom>
          <a:noFill/>
          <a:ln>
            <a:noFill/>
          </a:ln>
        </p:spPr>
      </p:pic>
      <p:pic>
        <p:nvPicPr>
          <p:cNvPr id="2" name="Picture 1">
            <a:extLst>
              <a:ext uri="{FF2B5EF4-FFF2-40B4-BE49-F238E27FC236}">
                <a16:creationId xmlns:a16="http://schemas.microsoft.com/office/drawing/2014/main" id="{D5465D3F-6654-4678-9E14-C7FC4F38DA4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8976" y="5504688"/>
            <a:ext cx="3877056" cy="763588"/>
          </a:xfrm>
          <a:prstGeom prst="rect">
            <a:avLst/>
          </a:prstGeom>
          <a:noFill/>
          <a:ln>
            <a:noFill/>
          </a:ln>
        </p:spPr>
      </p:pic>
    </p:spTree>
    <p:extLst>
      <p:ext uri="{BB962C8B-B14F-4D97-AF65-F5344CB8AC3E}">
        <p14:creationId xmlns:p14="http://schemas.microsoft.com/office/powerpoint/2010/main" val="110920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7B5C-C036-41BA-8FC6-19D4CA667775}"/>
              </a:ext>
            </a:extLst>
          </p:cNvPr>
          <p:cNvSpPr>
            <a:spLocks noGrp="1"/>
          </p:cNvSpPr>
          <p:nvPr>
            <p:ph type="title"/>
          </p:nvPr>
        </p:nvSpPr>
        <p:spPr>
          <a:xfrm>
            <a:off x="838199" y="365125"/>
            <a:ext cx="11070486" cy="1325563"/>
          </a:xfrm>
        </p:spPr>
        <p:txBody>
          <a:bodyPr>
            <a:norm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Appreciate the Importance of The Rotary Foundation</a:t>
            </a:r>
            <a:br>
              <a:rPr lang="en-US" sz="2000" b="1" dirty="0">
                <a:solidFill>
                  <a:schemeClr val="accent1">
                    <a:lumMod val="50000"/>
                  </a:schemeClr>
                </a:solidFill>
                <a:latin typeface="Arial" panose="020B0604020202020204" pitchFamily="34" charset="0"/>
                <a:cs typeface="Arial" panose="020B0604020202020204" pitchFamily="34" charset="0"/>
              </a:rPr>
            </a:br>
            <a:r>
              <a:rPr lang="en-US" sz="2000" i="1" dirty="0">
                <a:solidFill>
                  <a:schemeClr val="accent1">
                    <a:lumMod val="50000"/>
                  </a:schemeClr>
                </a:solidFill>
                <a:latin typeface="Arial" panose="020B0604020202020204" pitchFamily="34" charset="0"/>
                <a:cs typeface="Arial" panose="020B0604020202020204" pitchFamily="34" charset="0"/>
              </a:rPr>
              <a:t>Rich Glover, PDG &amp; DRFC</a:t>
            </a:r>
            <a:br>
              <a:rPr lang="en-US" sz="2000" dirty="0">
                <a:highlight>
                  <a:srgbClr val="01B4E7"/>
                </a:highlight>
                <a:latin typeface="Arial" panose="020B0604020202020204" pitchFamily="34" charset="0"/>
                <a:cs typeface="Arial" panose="020B0604020202020204" pitchFamily="34" charset="0"/>
              </a:rPr>
            </a:b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A90BA7-08E0-40AB-AD81-6BF41EC18781}"/>
              </a:ext>
            </a:extLst>
          </p:cNvPr>
          <p:cNvSpPr>
            <a:spLocks noGrp="1"/>
          </p:cNvSpPr>
          <p:nvPr>
            <p:ph idx="1"/>
          </p:nvPr>
        </p:nvSpPr>
        <p:spPr>
          <a:xfrm>
            <a:off x="505968" y="1690688"/>
            <a:ext cx="10948278" cy="5375130"/>
          </a:xfrm>
        </p:spPr>
        <p:txBody>
          <a:bodyPr>
            <a:normAutofit/>
          </a:bodyPr>
          <a:lstStyle/>
          <a:p>
            <a:pPr marL="0" indent="0" algn="ctr">
              <a:buNone/>
            </a:pPr>
            <a:r>
              <a:rPr lang="en-US" sz="1600" b="1" i="1" dirty="0">
                <a:solidFill>
                  <a:schemeClr val="accent5">
                    <a:lumMod val="50000"/>
                  </a:schemeClr>
                </a:solidFill>
                <a:latin typeface="Arial" panose="020B0604020202020204" pitchFamily="34" charset="0"/>
                <a:cs typeface="Arial" panose="020B0604020202020204" pitchFamily="34" charset="0"/>
              </a:rPr>
              <a:t>The Rotary Foundation by Rich Glover</a:t>
            </a:r>
          </a:p>
          <a:p>
            <a:pPr marL="0" indent="0" algn="ctr">
              <a:buNone/>
            </a:pPr>
            <a:endParaRPr lang="en-US" sz="1600" b="1" dirty="0">
              <a:solidFill>
                <a:schemeClr val="bg1"/>
              </a:solidFill>
              <a:latin typeface="Arial" panose="020B0604020202020204" pitchFamily="34" charset="0"/>
              <a:cs typeface="Arial" panose="020B0604020202020204" pitchFamily="34" charset="0"/>
            </a:endParaRPr>
          </a:p>
          <a:p>
            <a:pPr marL="0" indent="0" algn="ctr">
              <a:buNone/>
            </a:pPr>
            <a:endParaRPr lang="en-US" sz="1600" b="1" i="1" dirty="0">
              <a:solidFill>
                <a:schemeClr val="accent5">
                  <a:lumMod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2D40C1B-E9D0-4FCC-B74E-31F5B88E292D}"/>
              </a:ext>
            </a:extLst>
          </p:cNvPr>
          <p:cNvSpPr/>
          <p:nvPr/>
        </p:nvSpPr>
        <p:spPr>
          <a:xfrm>
            <a:off x="737754" y="1690687"/>
            <a:ext cx="10352222" cy="3071005"/>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E0C5E"/>
                </a:solidFill>
                <a:effectLst/>
                <a:latin typeface="Georgia" panose="02040502050405020303" pitchFamily="18" charset="0"/>
                <a:hlinkClick r:id="rId3"/>
              </a:rPr>
              <a:t>Appreciate the Importance of The Rotary Foundation </a:t>
            </a:r>
            <a:endParaRPr lang="en-US" sz="2800" dirty="0">
              <a:effectLst/>
            </a:endParaRPr>
          </a:p>
          <a:p>
            <a:pPr algn="ctr"/>
            <a:r>
              <a:rPr lang="en-US" sz="2800" b="1" dirty="0">
                <a:solidFill>
                  <a:srgbClr val="0E0C5E"/>
                </a:solidFill>
                <a:effectLst/>
                <a:latin typeface="Georgia" panose="02040502050405020303" pitchFamily="18" charset="0"/>
                <a:hlinkClick r:id="rId3"/>
              </a:rPr>
              <a:t>"Five-Part Learning Series" 08/25/2020</a:t>
            </a:r>
            <a:endParaRPr lang="en-US" sz="2800" dirty="0">
              <a:effectLst/>
            </a:endParaRPr>
          </a:p>
          <a:p>
            <a:pPr algn="ctr"/>
            <a:r>
              <a:rPr lang="en-US" sz="2400" dirty="0">
                <a:highlight>
                  <a:srgbClr val="01B4E7"/>
                </a:highlight>
                <a:latin typeface="Arial" panose="020B0604020202020204" pitchFamily="34" charset="0"/>
                <a:cs typeface="Arial" panose="020B0604020202020204" pitchFamily="34" charset="0"/>
              </a:rPr>
              <a:t>Rich Glover, PDG &amp; DRFC</a:t>
            </a:r>
          </a:p>
          <a:p>
            <a:pPr algn="ctr"/>
            <a:endParaRPr lang="en-US" sz="2400" dirty="0">
              <a:highlight>
                <a:srgbClr val="01B4E7"/>
              </a:highlight>
              <a:latin typeface="Arial" panose="020B0604020202020204" pitchFamily="34" charset="0"/>
              <a:cs typeface="Arial" panose="020B0604020202020204" pitchFamily="34" charset="0"/>
            </a:endParaRPr>
          </a:p>
          <a:p>
            <a:pPr algn="ctr"/>
            <a:r>
              <a:rPr lang="en-US" sz="2400" i="1" dirty="0">
                <a:highlight>
                  <a:srgbClr val="01B4E7"/>
                </a:highlight>
                <a:latin typeface="Georgia" panose="02040502050405020303" pitchFamily="18" charset="0"/>
                <a:cs typeface="Arial" panose="020B0604020202020204" pitchFamily="34" charset="0"/>
              </a:rPr>
              <a:t>Click </a:t>
            </a:r>
            <a:r>
              <a:rPr lang="en-US" sz="2400" i="1" dirty="0">
                <a:highlight>
                  <a:srgbClr val="01B4E7"/>
                </a:highlight>
                <a:latin typeface="Georgia" panose="02040502050405020303" pitchFamily="18" charset="0"/>
                <a:cs typeface="Arial" panose="020B0604020202020204" pitchFamily="34" charset="0"/>
                <a:hlinkClick r:id="rId3"/>
              </a:rPr>
              <a:t>here</a:t>
            </a:r>
            <a:r>
              <a:rPr lang="en-US" sz="2400" i="1" dirty="0">
                <a:highlight>
                  <a:srgbClr val="01B4E7"/>
                </a:highlight>
                <a:latin typeface="Georgia" panose="02040502050405020303" pitchFamily="18" charset="0"/>
                <a:cs typeface="Arial" panose="020B0604020202020204" pitchFamily="34" charset="0"/>
              </a:rPr>
              <a:t> for Details</a:t>
            </a:r>
          </a:p>
          <a:p>
            <a:pPr algn="ctr"/>
            <a:endParaRPr lang="en-US" sz="2400" i="1" dirty="0">
              <a:highlight>
                <a:srgbClr val="01B4E7"/>
              </a:highlight>
              <a:latin typeface="Georgia" panose="02040502050405020303" pitchFamily="18" charset="0"/>
              <a:cs typeface="Arial" panose="020B0604020202020204" pitchFamily="34" charset="0"/>
            </a:endParaRPr>
          </a:p>
          <a:p>
            <a:pPr algn="ctr"/>
            <a:endParaRPr lang="en-US" sz="2400" i="1" dirty="0">
              <a:highlight>
                <a:srgbClr val="01B4E7"/>
              </a:highlight>
              <a:latin typeface="Georgia" panose="02040502050405020303" pitchFamily="18" charset="0"/>
              <a:cs typeface="Arial" panose="020B0604020202020204" pitchFamily="34" charset="0"/>
            </a:endParaRPr>
          </a:p>
        </p:txBody>
      </p:sp>
      <p:pic>
        <p:nvPicPr>
          <p:cNvPr id="4" name="Picture 3">
            <a:extLst>
              <a:ext uri="{FF2B5EF4-FFF2-40B4-BE49-F238E27FC236}">
                <a16:creationId xmlns:a16="http://schemas.microsoft.com/office/drawing/2014/main" id="{BFE4763E-2411-4AD3-A1DC-82CDB828E9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8976" y="5504688"/>
            <a:ext cx="3877056" cy="763588"/>
          </a:xfrm>
          <a:prstGeom prst="rect">
            <a:avLst/>
          </a:prstGeom>
          <a:noFill/>
          <a:ln>
            <a:noFill/>
          </a:ln>
        </p:spPr>
      </p:pic>
    </p:spTree>
    <p:extLst>
      <p:ext uri="{BB962C8B-B14F-4D97-AF65-F5344CB8AC3E}">
        <p14:creationId xmlns:p14="http://schemas.microsoft.com/office/powerpoint/2010/main" val="307559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9073-E31A-4143-A7A7-C98989BC80FF}"/>
              </a:ext>
            </a:extLst>
          </p:cNvPr>
          <p:cNvSpPr>
            <a:spLocks noGrp="1"/>
          </p:cNvSpPr>
          <p:nvPr>
            <p:ph type="title"/>
          </p:nvPr>
        </p:nvSpPr>
        <p:spPr>
          <a:xfrm>
            <a:off x="838200" y="365125"/>
            <a:ext cx="10515600" cy="768731"/>
          </a:xfrm>
        </p:spPr>
        <p:txBody>
          <a:bodyPr>
            <a:normAutofit fontScale="90000"/>
          </a:bodyPr>
          <a:lstStyle/>
          <a:p>
            <a:pPr algn="ctr"/>
            <a:r>
              <a:rPr lang="en-US" sz="2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ction="ppaction://hlinkfile"/>
              </a:rPr>
              <a:t>D7620 Youth Exchange Program 2020-2021 </a:t>
            </a:r>
            <a:r>
              <a:rPr lang="en-US" sz="22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hlinkClick r:id="rId3" action="ppaction://hlinkfile"/>
              </a:rPr>
              <a:t>by Ric Meyer</a:t>
            </a:r>
            <a:br>
              <a:rPr lang="en-US" sz="4400" b="1" i="1" dirty="0">
                <a:solidFill>
                  <a:schemeClr val="accent5">
                    <a:lumMod val="50000"/>
                  </a:schemeClr>
                </a:solidFill>
                <a:effectLst/>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598EB8C-578F-46E1-8732-53F89D107E5D}"/>
              </a:ext>
            </a:extLst>
          </p:cNvPr>
          <p:cNvSpPr>
            <a:spLocks noGrp="1"/>
          </p:cNvSpPr>
          <p:nvPr>
            <p:ph idx="1"/>
          </p:nvPr>
        </p:nvSpPr>
        <p:spPr>
          <a:xfrm>
            <a:off x="838200" y="589724"/>
            <a:ext cx="10515600" cy="5903149"/>
          </a:xfrm>
        </p:spPr>
        <p:txBody>
          <a:bodyPr>
            <a:normAutofit fontScale="92500" lnSpcReduction="10000"/>
          </a:bodyPr>
          <a:lstStyle/>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Chair:	Ric Meyer, RC of Annapolis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Co-Chair:	Susan Glover, Carroll Creek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Alumni (</a:t>
            </a:r>
            <a:r>
              <a:rPr lang="en-US" sz="1400" dirty="0" err="1">
                <a:effectLst/>
                <a:latin typeface="Georgia" panose="02040502050405020303" pitchFamily="18" charset="0"/>
                <a:ea typeface="Calibri" panose="020F0502020204030204" pitchFamily="34" charset="0"/>
                <a:cs typeface="Times New Roman" panose="02020603050405020304" pitchFamily="18" charset="0"/>
              </a:rPr>
              <a:t>Rotex</a:t>
            </a:r>
            <a:r>
              <a:rPr lang="en-US" sz="1400" dirty="0">
                <a:effectLst/>
                <a:latin typeface="Georgia" panose="02040502050405020303" pitchFamily="18" charset="0"/>
                <a:ea typeface="Calibri" panose="020F0502020204030204" pitchFamily="34" charset="0"/>
                <a:cs typeface="Times New Roman" panose="02020603050405020304" pitchFamily="18" charset="0"/>
              </a:rPr>
              <a:t>) Chair:	Andrea Downing, Capitol Hill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Diversity &amp; Inclusion Chair:	Landon Fortenberry, Washington (Rotaract)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Inbound Chair:	vacant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Inbound Co-Chair:	vacant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Outbound Chair:	Cindy Harrison, International Friendship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Outbound Co-Chair:	vacant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057400" algn="l"/>
              </a:tabLst>
            </a:pPr>
            <a:r>
              <a:rPr lang="en-US" sz="1400" dirty="0">
                <a:effectLst/>
                <a:latin typeface="Georgia" panose="02040502050405020303" pitchFamily="18" charset="0"/>
                <a:ea typeface="Calibri" panose="020F0502020204030204" pitchFamily="34" charset="0"/>
                <a:cs typeface="Times New Roman" panose="02020603050405020304" pitchFamily="18" charset="0"/>
              </a:rPr>
              <a:t>Short-Term Chair:	Chris Perlick, Leonardtown</a:t>
            </a:r>
          </a:p>
          <a:p>
            <a:pPr marL="0" marR="0" indent="0">
              <a:spcBef>
                <a:spcPts val="0"/>
              </a:spcBef>
              <a:spcAft>
                <a:spcPts val="0"/>
              </a:spcAft>
              <a:buNone/>
              <a:tabLst>
                <a:tab pos="20574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u="sng" dirty="0">
                <a:effectLst/>
                <a:latin typeface="Georgia" panose="02040502050405020303" pitchFamily="18" charset="0"/>
                <a:ea typeface="Calibri" panose="020F0502020204030204" pitchFamily="34" charset="0"/>
                <a:cs typeface="Times New Roman" panose="02020603050405020304" pitchFamily="18" charset="0"/>
              </a:rPr>
              <a:t>2020-2021 Goals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Fill Committee vacancies and add new people the committee. Vacancies: Inbound Chair &amp; Co-Chair, Outbound Co-Chair. New positions: e.g. PR/website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Messaging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ensure that District and Club Leaders understand that we’re pausing from sending students abroad and hosting this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u="sng" dirty="0">
                <a:effectLst/>
                <a:latin typeface="Georgia" panose="02040502050405020303" pitchFamily="18" charset="0"/>
                <a:ea typeface="Calibri" panose="020F0502020204030204" pitchFamily="34" charset="0"/>
                <a:cs typeface="Times New Roman" panose="02020603050405020304" pitchFamily="18" charset="0"/>
              </a:rPr>
              <a:t>and</a:t>
            </a:r>
            <a:r>
              <a:rPr lang="en-US" sz="1400" dirty="0">
                <a:effectLst/>
                <a:latin typeface="Georgia" panose="02040502050405020303" pitchFamily="18" charset="0"/>
                <a:ea typeface="Calibri" panose="020F0502020204030204" pitchFamily="34" charset="0"/>
                <a:cs typeface="Times New Roman" panose="02020603050405020304" pitchFamily="18" charset="0"/>
              </a:rPr>
              <a:t> we will</a:t>
            </a:r>
            <a:r>
              <a:rPr lang="en-US" sz="1400" u="sng" dirty="0">
                <a:effectLst/>
                <a:latin typeface="Georgia" panose="02040502050405020303" pitchFamily="18" charset="0"/>
                <a:ea typeface="Calibri" panose="020F0502020204030204" pitchFamily="34" charset="0"/>
                <a:cs typeface="Times New Roman" panose="02020603050405020304" pitchFamily="18" charset="0"/>
              </a:rPr>
              <a:t> </a:t>
            </a:r>
            <a:r>
              <a:rPr lang="en-US" sz="1400" dirty="0">
                <a:effectLst/>
                <a:latin typeface="Georgia" panose="02040502050405020303" pitchFamily="18" charset="0"/>
                <a:ea typeface="Calibri" panose="020F0502020204030204" pitchFamily="34" charset="0"/>
                <a:cs typeface="Times New Roman" panose="02020603050405020304" pitchFamily="18" charset="0"/>
              </a:rPr>
              <a:t>be busy recruiting 2021-2022 candidates, plus volunteers and clubs.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Each Long-Term student engages with 2,000 people (est.)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Long-Term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to send 10 students abroad (i.e. sponsor) and host 10. Five students deferred from 2020-2021; thus the increase in numbers. Expectation: these 20 students will engage with 40,000 people (est.)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introduce new online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Short-Term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recruit three students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introduce new online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First semester (fall): online/video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RC Youth Exchange Officers &amp; Counselors meeting week 1</a:t>
            </a:r>
            <a:r>
              <a:rPr lang="en-US" sz="1400" baseline="30000" dirty="0">
                <a:effectLst/>
                <a:latin typeface="Georgia" panose="02040502050405020303" pitchFamily="18" charset="0"/>
                <a:ea typeface="Calibri" panose="020F0502020204030204" pitchFamily="34" charset="0"/>
                <a:cs typeface="Times New Roman" panose="02020603050405020304" pitchFamily="18" charset="0"/>
              </a:rPr>
              <a:t>st</a:t>
            </a:r>
            <a:r>
              <a:rPr lang="en-US" sz="1400" dirty="0">
                <a:effectLst/>
                <a:latin typeface="Georgia" panose="02040502050405020303" pitchFamily="18" charset="0"/>
                <a:ea typeface="Calibri" panose="020F0502020204030204" pitchFamily="34" charset="0"/>
                <a:cs typeface="Times New Roman" panose="02020603050405020304" pitchFamily="18" charset="0"/>
              </a:rPr>
              <a:t> September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candidates &amp; parents/guardians informational meeting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latin typeface="Georgia" panose="02040502050405020303" pitchFamily="18" charset="0"/>
                <a:ea typeface="Calibri" panose="020F0502020204030204" pitchFamily="34" charset="0"/>
                <a:cs typeface="Times New Roman" panose="02020603050405020304" pitchFamily="18" charset="0"/>
              </a:rPr>
              <a:t>interviews: second-third week November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Second Semester: to be determined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Launch 7620 </a:t>
            </a:r>
            <a:r>
              <a:rPr lang="en-US" sz="1400" dirty="0" err="1">
                <a:effectLst/>
                <a:latin typeface="Georgia" panose="02040502050405020303" pitchFamily="18" charset="0"/>
                <a:ea typeface="Calibri" panose="020F0502020204030204" pitchFamily="34" charset="0"/>
                <a:cs typeface="Times New Roman" panose="02020603050405020304" pitchFamily="18" charset="0"/>
              </a:rPr>
              <a:t>Rotex</a:t>
            </a:r>
            <a:r>
              <a:rPr lang="en-US" sz="1400" dirty="0">
                <a:effectLst/>
                <a:latin typeface="Georgia" panose="02040502050405020303" pitchFamily="18" charset="0"/>
                <a:ea typeface="Calibri" panose="020F0502020204030204" pitchFamily="34" charset="0"/>
                <a:cs typeface="Times New Roman" panose="02020603050405020304" pitchFamily="18" charset="0"/>
              </a:rPr>
              <a:t> Group; currently 69 names. 13/69 (19%) are </a:t>
            </a:r>
            <a:r>
              <a:rPr lang="en-US" sz="1400" dirty="0" err="1">
                <a:effectLst/>
                <a:latin typeface="Georgia" panose="02040502050405020303" pitchFamily="18" charset="0"/>
                <a:ea typeface="Calibri" panose="020F0502020204030204" pitchFamily="34" charset="0"/>
                <a:cs typeface="Times New Roman" panose="02020603050405020304" pitchFamily="18" charset="0"/>
              </a:rPr>
              <a:t>Rotaractors</a:t>
            </a:r>
            <a:r>
              <a:rPr lang="en-US" sz="1400" dirty="0">
                <a:effectLst/>
                <a:latin typeface="Georgia" panose="02040502050405020303" pitchFamily="18" charset="0"/>
                <a:ea typeface="Calibri" panose="020F0502020204030204" pitchFamily="34" charset="0"/>
                <a:cs typeface="Times New Roman" panose="02020603050405020304" pitchFamily="18" charset="0"/>
              </a:rPr>
              <a:t> or Rotarians. Goal: get at least 20 more to join Interact, Rotaract, or Rotary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Launch Diversity &amp; Inclusion Project. Mission: to recruit candidates and volunteers who reflect the full diversity of our region: ethnicities, national origins, sexual orientations, physical abilities,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latin typeface="Georgia" panose="02040502050405020303" pitchFamily="18" charset="0"/>
                <a:ea typeface="Calibri" panose="020F0502020204030204" pitchFamily="34" charset="0"/>
                <a:cs typeface="Times New Roman" panose="02020603050405020304" pitchFamily="18" charset="0"/>
              </a:rPr>
              <a:t>North American Youth Exchange Conference Feb. 2021, Crystal City, VA; 500 attendees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40EBCF09-09D1-4815-B656-A84937341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224" y="6071616"/>
            <a:ext cx="3291840" cy="640714"/>
          </a:xfrm>
          <a:prstGeom prst="rect">
            <a:avLst/>
          </a:prstGeom>
          <a:noFill/>
          <a:ln>
            <a:noFill/>
          </a:ln>
        </p:spPr>
      </p:pic>
    </p:spTree>
    <p:extLst>
      <p:ext uri="{BB962C8B-B14F-4D97-AF65-F5344CB8AC3E}">
        <p14:creationId xmlns:p14="http://schemas.microsoft.com/office/powerpoint/2010/main" val="2534015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39EA-82DB-4798-88B2-FD6FB887E963}"/>
              </a:ext>
            </a:extLst>
          </p:cNvPr>
          <p:cNvSpPr>
            <a:spLocks noGrp="1"/>
          </p:cNvSpPr>
          <p:nvPr>
            <p:ph type="title"/>
          </p:nvPr>
        </p:nvSpPr>
        <p:spPr>
          <a:xfrm>
            <a:off x="838200" y="420624"/>
            <a:ext cx="10515600" cy="786384"/>
          </a:xfrm>
        </p:spPr>
        <p:txBody>
          <a:bodyPr>
            <a:normAutofit fontScale="90000"/>
          </a:bodyPr>
          <a:lstStyle/>
          <a:p>
            <a:pPr algn="ct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  The End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93A6EB4-BE87-4D3E-800E-A82B5F3BF633}"/>
              </a:ext>
            </a:extLst>
          </p:cNvPr>
          <p:cNvSpPr>
            <a:spLocks noGrp="1"/>
          </p:cNvSpPr>
          <p:nvPr>
            <p:ph idx="1"/>
          </p:nvPr>
        </p:nvSpPr>
        <p:spPr>
          <a:xfrm>
            <a:off x="838200" y="822960"/>
            <a:ext cx="10515600" cy="5354003"/>
          </a:xfrm>
        </p:spPr>
        <p:txBody>
          <a:bodyPr/>
          <a:lstStyle/>
          <a:p>
            <a:pPr marL="0" indent="0">
              <a:buNone/>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Thank you for your enthusiasm and strong support!  Our next virtual District Chairs Meeting is scheduled on Wednesday, November 18 from 6:30 to 8:30pm.  We look forward to seeing you again.  </a:t>
            </a:r>
          </a:p>
          <a:p>
            <a:pPr marL="0" indent="0">
              <a:buNone/>
            </a:pPr>
            <a:endParaRPr lang="en-US" dirty="0"/>
          </a:p>
        </p:txBody>
      </p:sp>
      <p:pic>
        <p:nvPicPr>
          <p:cNvPr id="8" name="Picture 7">
            <a:extLst>
              <a:ext uri="{FF2B5EF4-FFF2-40B4-BE49-F238E27FC236}">
                <a16:creationId xmlns:a16="http://schemas.microsoft.com/office/drawing/2014/main" id="{26E6C773-BC60-4211-8306-38D8D0846419}"/>
              </a:ext>
            </a:extLst>
          </p:cNvPr>
          <p:cNvPicPr/>
          <p:nvPr/>
        </p:nvPicPr>
        <p:blipFill>
          <a:blip r:embed="rId3">
            <a:extLst>
              <a:ext uri="{28A0092B-C50C-407E-A947-70E740481C1C}">
                <a14:useLocalDpi xmlns:a14="http://schemas.microsoft.com/office/drawing/2010/main" val="0"/>
              </a:ext>
            </a:extLst>
          </a:blip>
          <a:stretch>
            <a:fillRect/>
          </a:stretch>
        </p:blipFill>
        <p:spPr>
          <a:xfrm>
            <a:off x="4041913" y="1609343"/>
            <a:ext cx="4114535" cy="3218689"/>
          </a:xfrm>
          <a:prstGeom prst="rect">
            <a:avLst/>
          </a:prstGeom>
        </p:spPr>
      </p:pic>
      <p:pic>
        <p:nvPicPr>
          <p:cNvPr id="4" name="Picture 3">
            <a:extLst>
              <a:ext uri="{FF2B5EF4-FFF2-40B4-BE49-F238E27FC236}">
                <a16:creationId xmlns:a16="http://schemas.microsoft.com/office/drawing/2014/main" id="{60926FEE-8467-49F4-A9E4-FEB487624F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3839" y="5559552"/>
            <a:ext cx="4114535" cy="877824"/>
          </a:xfrm>
          <a:prstGeom prst="rect">
            <a:avLst/>
          </a:prstGeom>
          <a:noFill/>
          <a:ln>
            <a:noFill/>
          </a:ln>
        </p:spPr>
      </p:pic>
    </p:spTree>
    <p:extLst>
      <p:ext uri="{BB962C8B-B14F-4D97-AF65-F5344CB8AC3E}">
        <p14:creationId xmlns:p14="http://schemas.microsoft.com/office/powerpoint/2010/main" val="254652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AD3FAC-C57F-4087-A1A3-0E8C94AF28A6}"/>
              </a:ext>
            </a:extLst>
          </p:cNvPr>
          <p:cNvSpPr>
            <a:spLocks noGrp="1"/>
          </p:cNvSpPr>
          <p:nvPr>
            <p:ph type="title"/>
          </p:nvPr>
        </p:nvSpPr>
        <p:spPr>
          <a:xfrm>
            <a:off x="838199" y="365125"/>
            <a:ext cx="10850218" cy="953467"/>
          </a:xfrm>
        </p:spPr>
        <p:txBody>
          <a:bodyPr>
            <a:normAutofit/>
          </a:bodyPr>
          <a:lstStyle/>
          <a:p>
            <a:pPr algn="ctr"/>
            <a:r>
              <a:rPr lang="en-US" sz="3200" b="1" dirty="0">
                <a:latin typeface="Comic Sans MS" panose="030F0702030302020204" pitchFamily="66" charset="0"/>
                <a:hlinkClick r:id="rId3"/>
              </a:rPr>
              <a:t>Fellowship</a:t>
            </a:r>
            <a:r>
              <a:rPr lang="en-US" sz="3200" b="1" dirty="0">
                <a:latin typeface="Comic Sans MS" panose="030F0702030302020204" pitchFamily="66" charset="0"/>
              </a:rPr>
              <a:t> </a:t>
            </a:r>
            <a:r>
              <a:rPr lang="en-US" sz="2400" b="1" dirty="0">
                <a:latin typeface="Comic Sans MS" panose="030F0702030302020204" pitchFamily="66" charset="0"/>
              </a:rPr>
              <a:t>(click w/ music)</a:t>
            </a:r>
          </a:p>
        </p:txBody>
      </p:sp>
      <p:sp>
        <p:nvSpPr>
          <p:cNvPr id="9" name="Content Placeholder 8">
            <a:extLst>
              <a:ext uri="{FF2B5EF4-FFF2-40B4-BE49-F238E27FC236}">
                <a16:creationId xmlns:a16="http://schemas.microsoft.com/office/drawing/2014/main" id="{A2BDD733-F026-4DB4-9512-2D5086C27906}"/>
              </a:ext>
            </a:extLst>
          </p:cNvPr>
          <p:cNvSpPr>
            <a:spLocks noGrp="1"/>
          </p:cNvSpPr>
          <p:nvPr>
            <p:ph sz="half" idx="2"/>
          </p:nvPr>
        </p:nvSpPr>
        <p:spPr>
          <a:xfrm>
            <a:off x="6172201" y="992189"/>
            <a:ext cx="5181600" cy="4837111"/>
          </a:xfrm>
        </p:spPr>
        <p:txBody>
          <a:bodyPr/>
          <a:lstStyle/>
          <a:p>
            <a:pPr marL="0" indent="0" algn="ctr">
              <a:buNone/>
            </a:pPr>
            <a:endParaRPr lang="en-US" b="1" i="1" dirty="0">
              <a:latin typeface="Bradley Hand ITC" panose="03070402050302030203" pitchFamily="66" charset="0"/>
            </a:endParaRPr>
          </a:p>
          <a:p>
            <a:pPr marL="0" indent="0" algn="ctr">
              <a:buNone/>
            </a:pPr>
            <a:r>
              <a:rPr lang="en-US" b="1" i="1" dirty="0">
                <a:latin typeface="Bradley Hand ITC" panose="03070402050302030203" pitchFamily="66" charset="0"/>
              </a:rPr>
              <a:t>Appetizer &amp; Fellowship</a:t>
            </a:r>
          </a:p>
          <a:p>
            <a:pPr marL="0" indent="0" algn="ctr">
              <a:buNone/>
            </a:pPr>
            <a:endParaRPr lang="en-US" b="1" i="1" dirty="0">
              <a:latin typeface="Bradley Hand ITC" panose="03070402050302030203" pitchFamily="66" charset="0"/>
            </a:endParaRPr>
          </a:p>
        </p:txBody>
      </p:sp>
      <p:pic>
        <p:nvPicPr>
          <p:cNvPr id="7" name="Picture 6">
            <a:extLst>
              <a:ext uri="{FF2B5EF4-FFF2-40B4-BE49-F238E27FC236}">
                <a16:creationId xmlns:a16="http://schemas.microsoft.com/office/drawing/2014/main" id="{BD104D40-EB70-4973-8DB3-59A34333753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49" y="6053757"/>
            <a:ext cx="4730199" cy="953468"/>
          </a:xfrm>
          <a:prstGeom prst="rect">
            <a:avLst/>
          </a:prstGeom>
          <a:noFill/>
          <a:ln>
            <a:noFill/>
          </a:ln>
        </p:spPr>
      </p:pic>
      <p:sp>
        <p:nvSpPr>
          <p:cNvPr id="13" name="Content Placeholder 12">
            <a:extLst>
              <a:ext uri="{FF2B5EF4-FFF2-40B4-BE49-F238E27FC236}">
                <a16:creationId xmlns:a16="http://schemas.microsoft.com/office/drawing/2014/main" id="{1C756697-C9C7-48F3-8F79-B72A6D9EA6EF}"/>
              </a:ext>
            </a:extLst>
          </p:cNvPr>
          <p:cNvSpPr>
            <a:spLocks noGrp="1"/>
          </p:cNvSpPr>
          <p:nvPr>
            <p:ph sz="half" idx="1"/>
          </p:nvPr>
        </p:nvSpPr>
        <p:spPr>
          <a:xfrm>
            <a:off x="1338470" y="933450"/>
            <a:ext cx="4681329" cy="4605957"/>
          </a:xfrm>
        </p:spPr>
        <p:txBody>
          <a:bodyPr/>
          <a:lstStyle/>
          <a:p>
            <a:pPr marL="0" indent="0" algn="ctr">
              <a:buNone/>
            </a:pPr>
            <a:endParaRPr lang="en-US" b="1" i="1" dirty="0">
              <a:latin typeface="Bradley Hand ITC" panose="03070402050302030203" pitchFamily="66" charset="0"/>
            </a:endParaRPr>
          </a:p>
          <a:p>
            <a:pPr marL="0" indent="0" algn="ctr">
              <a:buNone/>
            </a:pPr>
            <a:r>
              <a:rPr lang="en-US" b="1" i="1" dirty="0">
                <a:latin typeface="Bradley Hand ITC" panose="03070402050302030203" pitchFamily="66" charset="0"/>
              </a:rPr>
              <a:t> Cocktail &amp; Fellowship</a:t>
            </a:r>
          </a:p>
          <a:p>
            <a:pPr marL="0" indent="0" algn="ctr">
              <a:buNone/>
            </a:pPr>
            <a:endParaRPr lang="en-US" b="1" i="1" dirty="0">
              <a:latin typeface="Bradley Hand ITC" panose="03070402050302030203" pitchFamily="66" charset="0"/>
            </a:endParaRPr>
          </a:p>
          <a:p>
            <a:pPr marL="0" indent="0" algn="ctr">
              <a:buNone/>
            </a:pPr>
            <a:endParaRPr lang="en-US" b="1" i="1" dirty="0">
              <a:latin typeface="Bradley Hand ITC" panose="03070402050302030203" pitchFamily="66" charset="0"/>
            </a:endParaRPr>
          </a:p>
        </p:txBody>
      </p:sp>
      <p:pic>
        <p:nvPicPr>
          <p:cNvPr id="15" name="Picture 14">
            <a:extLst>
              <a:ext uri="{FF2B5EF4-FFF2-40B4-BE49-F238E27FC236}">
                <a16:creationId xmlns:a16="http://schemas.microsoft.com/office/drawing/2014/main" id="{1E9841EF-4789-40C3-B836-79F2A3DCA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1" y="2058368"/>
            <a:ext cx="4343398" cy="3339134"/>
          </a:xfrm>
          <a:prstGeom prst="rect">
            <a:avLst/>
          </a:prstGeom>
        </p:spPr>
      </p:pic>
      <p:pic>
        <p:nvPicPr>
          <p:cNvPr id="17" name="Picture 16">
            <a:extLst>
              <a:ext uri="{FF2B5EF4-FFF2-40B4-BE49-F238E27FC236}">
                <a16:creationId xmlns:a16="http://schemas.microsoft.com/office/drawing/2014/main" id="{1A07D4EE-A8A6-4E77-A5F2-E190419A3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701" y="2058368"/>
            <a:ext cx="4109830" cy="3481040"/>
          </a:xfrm>
          <a:prstGeom prst="rect">
            <a:avLst/>
          </a:prstGeom>
        </p:spPr>
      </p:pic>
    </p:spTree>
    <p:extLst>
      <p:ext uri="{BB962C8B-B14F-4D97-AF65-F5344CB8AC3E}">
        <p14:creationId xmlns:p14="http://schemas.microsoft.com/office/powerpoint/2010/main" val="410652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C500D1-F59C-4E38-9101-F079CC0CB542}"/>
              </a:ext>
            </a:extLst>
          </p:cNvPr>
          <p:cNvSpPr>
            <a:spLocks noGrp="1"/>
          </p:cNvSpPr>
          <p:nvPr>
            <p:ph type="title"/>
          </p:nvPr>
        </p:nvSpPr>
        <p:spPr>
          <a:xfrm>
            <a:off x="987552" y="365125"/>
            <a:ext cx="10366248" cy="787019"/>
          </a:xfrm>
        </p:spPr>
        <p:txBody>
          <a:bodyPr>
            <a:normAutofit fontScale="90000"/>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Five-Course Virtual Dinner Menu</a:t>
            </a:r>
            <a:br>
              <a:rPr lang="en-US" b="1" dirty="0">
                <a:solidFill>
                  <a:schemeClr val="accent5">
                    <a:lumMod val="50000"/>
                  </a:schemeClr>
                </a:solidFill>
                <a:latin typeface="Arial" panose="020B0604020202020204" pitchFamily="34" charset="0"/>
                <a:cs typeface="Arial" panose="020B0604020202020204" pitchFamily="34" charset="0"/>
              </a:rPr>
            </a:br>
            <a:endParaRPr lang="en-US" dirty="0"/>
          </a:p>
        </p:txBody>
      </p:sp>
      <p:sp>
        <p:nvSpPr>
          <p:cNvPr id="7" name="Content Placeholder 6">
            <a:extLst>
              <a:ext uri="{FF2B5EF4-FFF2-40B4-BE49-F238E27FC236}">
                <a16:creationId xmlns:a16="http://schemas.microsoft.com/office/drawing/2014/main" id="{761CD26F-E3AA-45C0-B70F-2294086818DC}"/>
              </a:ext>
            </a:extLst>
          </p:cNvPr>
          <p:cNvSpPr>
            <a:spLocks noGrp="1"/>
          </p:cNvSpPr>
          <p:nvPr>
            <p:ph idx="1"/>
          </p:nvPr>
        </p:nvSpPr>
        <p:spPr>
          <a:xfrm>
            <a:off x="838200" y="822960"/>
            <a:ext cx="10515600" cy="6603076"/>
          </a:xfrm>
        </p:spPr>
        <p:txBody>
          <a:bodyPr/>
          <a:lstStyle/>
          <a:p>
            <a:pPr marL="1371600" lvl="3" indent="0" algn="ctr">
              <a:buNone/>
            </a:pPr>
            <a:endParaRPr lang="en-US" b="1" i="1" dirty="0">
              <a:latin typeface="Bradley Hand ITC" panose="03070402050302030203" pitchFamily="66" charset="0"/>
            </a:endParaRPr>
          </a:p>
          <a:p>
            <a:pPr marL="1371600" lvl="3" indent="0" algn="ctr">
              <a:buNone/>
            </a:pPr>
            <a:r>
              <a:rPr lang="en-US" b="1" dirty="0"/>
              <a:t>   </a:t>
            </a:r>
          </a:p>
        </p:txBody>
      </p:sp>
      <p:pic>
        <p:nvPicPr>
          <p:cNvPr id="11" name="Picture 10">
            <a:extLst>
              <a:ext uri="{FF2B5EF4-FFF2-40B4-BE49-F238E27FC236}">
                <a16:creationId xmlns:a16="http://schemas.microsoft.com/office/drawing/2014/main" id="{F9C80BA4-FF66-4461-9E99-4E1D112BA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210" y="1152145"/>
            <a:ext cx="2275343" cy="2215992"/>
          </a:xfrm>
          <a:prstGeom prst="rect">
            <a:avLst/>
          </a:prstGeom>
        </p:spPr>
      </p:pic>
      <p:pic>
        <p:nvPicPr>
          <p:cNvPr id="13" name="Picture 12">
            <a:extLst>
              <a:ext uri="{FF2B5EF4-FFF2-40B4-BE49-F238E27FC236}">
                <a16:creationId xmlns:a16="http://schemas.microsoft.com/office/drawing/2014/main" id="{133C9ABA-9329-4A26-84EE-D1B1DEDEF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614351" y="1126940"/>
            <a:ext cx="2397777" cy="2241198"/>
          </a:xfrm>
          <a:prstGeom prst="rect">
            <a:avLst/>
          </a:prstGeom>
        </p:spPr>
      </p:pic>
      <p:pic>
        <p:nvPicPr>
          <p:cNvPr id="16" name="Content Placeholder 7">
            <a:extLst>
              <a:ext uri="{FF2B5EF4-FFF2-40B4-BE49-F238E27FC236}">
                <a16:creationId xmlns:a16="http://schemas.microsoft.com/office/drawing/2014/main" id="{2A0C4FBD-8B36-45F8-90E6-CE07153D8C66}"/>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224616" y="1113097"/>
            <a:ext cx="2275341" cy="2315903"/>
          </a:xfrm>
          <a:prstGeom prst="rect">
            <a:avLst/>
          </a:prstGeom>
        </p:spPr>
      </p:pic>
      <p:pic>
        <p:nvPicPr>
          <p:cNvPr id="18" name="Picture 17">
            <a:extLst>
              <a:ext uri="{FF2B5EF4-FFF2-40B4-BE49-F238E27FC236}">
                <a16:creationId xmlns:a16="http://schemas.microsoft.com/office/drawing/2014/main" id="{E865891F-1253-4787-9277-FFAA52D56FCA}"/>
              </a:ext>
            </a:extLst>
          </p:cNvPr>
          <p:cNvPicPr/>
          <p:nvPr/>
        </p:nvPicPr>
        <p:blipFill>
          <a:blip r:embed="rId6">
            <a:extLst>
              <a:ext uri="{28A0092B-C50C-407E-A947-70E740481C1C}">
                <a14:useLocalDpi xmlns:a14="http://schemas.microsoft.com/office/drawing/2010/main" val="0"/>
              </a:ext>
            </a:extLst>
          </a:blip>
          <a:stretch>
            <a:fillRect/>
          </a:stretch>
        </p:blipFill>
        <p:spPr>
          <a:xfrm>
            <a:off x="8712444" y="1113097"/>
            <a:ext cx="2275341" cy="2315903"/>
          </a:xfrm>
          <a:prstGeom prst="rect">
            <a:avLst/>
          </a:prstGeom>
        </p:spPr>
      </p:pic>
      <p:pic>
        <p:nvPicPr>
          <p:cNvPr id="20" name="Picture 19">
            <a:extLst>
              <a:ext uri="{FF2B5EF4-FFF2-40B4-BE49-F238E27FC236}">
                <a16:creationId xmlns:a16="http://schemas.microsoft.com/office/drawing/2014/main" id="{778533BE-D49D-48B2-B136-AE9354FBE682}"/>
              </a:ext>
            </a:extLst>
          </p:cNvPr>
          <p:cNvPicPr/>
          <p:nvPr/>
        </p:nvPicPr>
        <p:blipFill>
          <a:blip r:embed="rId7">
            <a:extLst>
              <a:ext uri="{28A0092B-C50C-407E-A947-70E740481C1C}">
                <a14:useLocalDpi xmlns:a14="http://schemas.microsoft.com/office/drawing/2010/main" val="0"/>
              </a:ext>
            </a:extLst>
          </a:blip>
          <a:stretch>
            <a:fillRect/>
          </a:stretch>
        </p:blipFill>
        <p:spPr>
          <a:xfrm>
            <a:off x="4629985" y="3564720"/>
            <a:ext cx="2397777" cy="2166340"/>
          </a:xfrm>
          <a:prstGeom prst="rect">
            <a:avLst/>
          </a:prstGeom>
        </p:spPr>
      </p:pic>
      <p:sp>
        <p:nvSpPr>
          <p:cNvPr id="22" name="TextBox 21">
            <a:extLst>
              <a:ext uri="{FF2B5EF4-FFF2-40B4-BE49-F238E27FC236}">
                <a16:creationId xmlns:a16="http://schemas.microsoft.com/office/drawing/2014/main" id="{A1FE426B-7C89-43A4-8762-14B2FC9F680C}"/>
              </a:ext>
            </a:extLst>
          </p:cNvPr>
          <p:cNvSpPr txBox="1"/>
          <p:nvPr/>
        </p:nvSpPr>
        <p:spPr>
          <a:xfrm>
            <a:off x="1426464" y="687240"/>
            <a:ext cx="9561320" cy="369332"/>
          </a:xfrm>
          <a:prstGeom prst="rect">
            <a:avLst/>
          </a:prstGeom>
          <a:noFill/>
        </p:spPr>
        <p:txBody>
          <a:bodyPr wrap="square">
            <a:spAutoFit/>
          </a:bodyPr>
          <a:lstStyle/>
          <a:p>
            <a:r>
              <a:rPr lang="en-US" b="1" i="1" dirty="0">
                <a:latin typeface="Bradley Hand ITC" panose="03070402050302030203" pitchFamily="66" charset="0"/>
              </a:rPr>
              <a:t>Shrimp Cocktail                Oyster Appetizer               Dinner Buffett                 Ice Cream Dessert</a:t>
            </a:r>
            <a:endParaRPr lang="en-US" dirty="0"/>
          </a:p>
        </p:txBody>
      </p:sp>
      <p:sp>
        <p:nvSpPr>
          <p:cNvPr id="24" name="TextBox 23">
            <a:extLst>
              <a:ext uri="{FF2B5EF4-FFF2-40B4-BE49-F238E27FC236}">
                <a16:creationId xmlns:a16="http://schemas.microsoft.com/office/drawing/2014/main" id="{DE0793F5-E502-4251-AFE5-B80DA4BA06BD}"/>
              </a:ext>
            </a:extLst>
          </p:cNvPr>
          <p:cNvSpPr txBox="1"/>
          <p:nvPr/>
        </p:nvSpPr>
        <p:spPr>
          <a:xfrm>
            <a:off x="0" y="5345765"/>
            <a:ext cx="3145536" cy="2215991"/>
          </a:xfrm>
          <a:prstGeom prst="rect">
            <a:avLst/>
          </a:prstGeom>
          <a:noFill/>
        </p:spPr>
        <p:txBody>
          <a:bodyPr wrap="square">
            <a:spAutoFit/>
          </a:bodyPr>
          <a:lstStyle/>
          <a:p>
            <a:pPr marL="0" marR="0" indent="0">
              <a:spcBef>
                <a:spcPts val="0"/>
              </a:spcBef>
              <a:spcAft>
                <a:spcPts val="0"/>
              </a:spcAft>
              <a:buNone/>
            </a:pPr>
            <a:r>
              <a:rPr lang="en-US" sz="1400" i="1" dirty="0">
                <a:latin typeface="Arial" panose="020B0604020202020204" pitchFamily="34" charset="0"/>
                <a:cs typeface="Arial" panose="020B0604020202020204" pitchFamily="34" charset="0"/>
              </a:rPr>
              <a:t>District Committee Chairs </a:t>
            </a:r>
          </a:p>
          <a:p>
            <a:pPr marL="0" marR="0" indent="0">
              <a:spcBef>
                <a:spcPts val="0"/>
              </a:spcBef>
              <a:spcAft>
                <a:spcPts val="0"/>
              </a:spcAft>
              <a:buNone/>
            </a:pPr>
            <a:r>
              <a:rPr lang="en-US" sz="1400" i="1" dirty="0">
                <a:latin typeface="Arial" panose="020B0604020202020204" pitchFamily="34" charset="0"/>
                <a:cs typeface="Arial" panose="020B0604020202020204" pitchFamily="34" charset="0"/>
              </a:rPr>
              <a:t>Meeting Program Chair &amp; </a:t>
            </a:r>
          </a:p>
          <a:p>
            <a:pPr marL="0" marR="0" indent="0">
              <a:spcBef>
                <a:spcPts val="0"/>
              </a:spcBef>
              <a:spcAft>
                <a:spcPts val="0"/>
              </a:spcAft>
              <a:buNone/>
            </a:pPr>
            <a:r>
              <a:rPr lang="en-US" sz="1400" i="1" dirty="0">
                <a:latin typeface="Arial" panose="020B0604020202020204" pitchFamily="34" charset="0"/>
                <a:cs typeface="Arial" panose="020B0604020202020204" pitchFamily="34" charset="0"/>
              </a:rPr>
              <a:t>Director DG Jimmie Gorski</a:t>
            </a:r>
          </a:p>
          <a:p>
            <a:r>
              <a:rPr lang="en-US" sz="1400" i="1" dirty="0">
                <a:latin typeface="Arial" panose="020B0604020202020204" pitchFamily="34" charset="0"/>
                <a:cs typeface="Arial" panose="020B0604020202020204" pitchFamily="34" charset="0"/>
              </a:rPr>
              <a:t> Asst. Director &amp; Producer Sonia Liu</a:t>
            </a:r>
          </a:p>
          <a:p>
            <a:pPr marL="0" marR="0" indent="0">
              <a:spcBef>
                <a:spcPts val="0"/>
              </a:spcBef>
              <a:spcAft>
                <a:spcPts val="0"/>
              </a:spcAft>
              <a:buNone/>
            </a:pPr>
            <a:r>
              <a:rPr lang="en-US" sz="1400" i="1" dirty="0">
                <a:latin typeface="Arial" panose="020B0604020202020204" pitchFamily="34" charset="0"/>
                <a:cs typeface="Arial" panose="020B0604020202020204" pitchFamily="34" charset="0"/>
              </a:rPr>
              <a:t>Technical Support Sue Weber</a:t>
            </a:r>
          </a:p>
          <a:p>
            <a:pPr marL="0" marR="0" indent="0">
              <a:spcBef>
                <a:spcPts val="0"/>
              </a:spcBef>
              <a:spcAft>
                <a:spcPts val="0"/>
              </a:spcAft>
              <a:buNone/>
            </a:pPr>
            <a:r>
              <a:rPr lang="en-US" sz="1400" i="1" dirty="0">
                <a:latin typeface="Arial" panose="020B0604020202020204" pitchFamily="34" charset="0"/>
                <a:cs typeface="Arial" panose="020B0604020202020204" pitchFamily="34" charset="0"/>
              </a:rPr>
              <a:t>Technical Support Sonia Liu</a:t>
            </a:r>
          </a:p>
          <a:p>
            <a:pPr marL="0" marR="0" indent="0">
              <a:spcBef>
                <a:spcPts val="0"/>
              </a:spcBef>
              <a:spcAft>
                <a:spcPts val="0"/>
              </a:spcAft>
              <a:buNone/>
            </a:pPr>
            <a:endParaRPr lang="en-US" i="1" dirty="0">
              <a:latin typeface="Arial" panose="020B0604020202020204" pitchFamily="34" charset="0"/>
              <a:cs typeface="Arial" panose="020B0604020202020204" pitchFamily="34" charset="0"/>
            </a:endParaRPr>
          </a:p>
          <a:p>
            <a:pPr marL="0" marR="0" indent="0">
              <a:spcBef>
                <a:spcPts val="0"/>
              </a:spcBef>
              <a:spcAft>
                <a:spcPts val="0"/>
              </a:spcAft>
              <a:buNone/>
            </a:pPr>
            <a:endParaRPr lang="en-US" i="1" dirty="0">
              <a:latin typeface="Arial" panose="020B0604020202020204" pitchFamily="34" charset="0"/>
              <a:cs typeface="Arial" panose="020B0604020202020204" pitchFamily="34" charset="0"/>
            </a:endParaRPr>
          </a:p>
          <a:p>
            <a:pPr marL="0" marR="0" indent="0" algn="r">
              <a:spcBef>
                <a:spcPts val="0"/>
              </a:spcBef>
              <a:spcAft>
                <a:spcPts val="0"/>
              </a:spcAft>
              <a:buNone/>
            </a:pPr>
            <a:endParaRPr lang="en-US" sz="180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6341921-6BD2-4C3E-80EC-055AC10562C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3839" y="5559552"/>
            <a:ext cx="4114535" cy="877824"/>
          </a:xfrm>
          <a:prstGeom prst="rect">
            <a:avLst/>
          </a:prstGeom>
          <a:noFill/>
          <a:ln>
            <a:noFill/>
          </a:ln>
        </p:spPr>
      </p:pic>
    </p:spTree>
    <p:extLst>
      <p:ext uri="{BB962C8B-B14F-4D97-AF65-F5344CB8AC3E}">
        <p14:creationId xmlns:p14="http://schemas.microsoft.com/office/powerpoint/2010/main" val="115176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AA4DAB9-2CF7-4FD5-8719-84CF57D8DB6F}"/>
              </a:ext>
            </a:extLst>
          </p:cNvPr>
          <p:cNvSpPr>
            <a:spLocks noGrp="1"/>
          </p:cNvSpPr>
          <p:nvPr>
            <p:ph type="title"/>
          </p:nvPr>
        </p:nvSpPr>
        <p:spPr>
          <a:xfrm>
            <a:off x="839788" y="457200"/>
            <a:ext cx="3932237" cy="764577"/>
          </a:xfrm>
        </p:spPr>
        <p:txBody>
          <a:bodyPr>
            <a:norm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District Committee Chairs </a:t>
            </a:r>
            <a:endParaRPr lang="en-US" sz="2400" dirty="0"/>
          </a:p>
        </p:txBody>
      </p:sp>
      <p:pic>
        <p:nvPicPr>
          <p:cNvPr id="13" name="Picture Placeholder 12">
            <a:extLst>
              <a:ext uri="{FF2B5EF4-FFF2-40B4-BE49-F238E27FC236}">
                <a16:creationId xmlns:a16="http://schemas.microsoft.com/office/drawing/2014/main" id="{9A26D3CF-9564-4F28-BBF2-A1B15846032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41" r="2241"/>
          <a:stretch>
            <a:fillRect/>
          </a:stretch>
        </p:blipFill>
        <p:spPr>
          <a:xfrm>
            <a:off x="6838950" y="2324100"/>
            <a:ext cx="4848675" cy="3876007"/>
          </a:xfrm>
        </p:spPr>
      </p:pic>
      <p:sp>
        <p:nvSpPr>
          <p:cNvPr id="3" name="Content Placeholder 2">
            <a:extLst>
              <a:ext uri="{FF2B5EF4-FFF2-40B4-BE49-F238E27FC236}">
                <a16:creationId xmlns:a16="http://schemas.microsoft.com/office/drawing/2014/main" id="{416B6EC9-9120-4058-88FD-D26B7EF3195F}"/>
              </a:ext>
            </a:extLst>
          </p:cNvPr>
          <p:cNvSpPr>
            <a:spLocks noGrp="1"/>
          </p:cNvSpPr>
          <p:nvPr>
            <p:ph type="body" sz="half" idx="2"/>
          </p:nvPr>
        </p:nvSpPr>
        <p:spPr>
          <a:xfrm>
            <a:off x="285750" y="1221778"/>
            <a:ext cx="6267450" cy="5061036"/>
          </a:xfrm>
        </p:spPr>
        <p:txBody>
          <a:bodyPr numCol="2">
            <a:noAutofit/>
          </a:bodyPr>
          <a:lstStyle/>
          <a:p>
            <a:pPr marL="0" indent="0">
              <a:buNone/>
            </a:pPr>
            <a:r>
              <a:rPr lang="en-US" sz="1500" i="1" dirty="0">
                <a:latin typeface="Arial" panose="020B0604020202020204" pitchFamily="34" charset="0"/>
                <a:cs typeface="Arial" panose="020B0604020202020204" pitchFamily="34" charset="0"/>
              </a:rPr>
              <a:t>by Program Name</a:t>
            </a:r>
          </a:p>
          <a:p>
            <a:pPr marL="0" indent="0">
              <a:buNone/>
            </a:pPr>
            <a:r>
              <a:rPr lang="en-US" sz="1500" dirty="0">
                <a:latin typeface="Arial" panose="020B0604020202020204" pitchFamily="34" charset="0"/>
                <a:cs typeface="Arial" panose="020B0604020202020204" pitchFamily="34" charset="0"/>
              </a:rPr>
              <a:t>Alumni Program - Roxanne </a:t>
            </a:r>
            <a:r>
              <a:rPr lang="en-US" sz="1500" dirty="0" err="1">
                <a:latin typeface="Arial" panose="020B0604020202020204" pitchFamily="34" charset="0"/>
                <a:cs typeface="Arial" panose="020B0604020202020204" pitchFamily="34" charset="0"/>
              </a:rPr>
              <a:t>Suratgar</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CART Program – Bob </a:t>
            </a:r>
            <a:r>
              <a:rPr lang="en-US" sz="1500" dirty="0" err="1">
                <a:latin typeface="Arial" panose="020B0604020202020204" pitchFamily="34" charset="0"/>
                <a:cs typeface="Arial" panose="020B0604020202020204" pitchFamily="34" charset="0"/>
              </a:rPr>
              <a:t>Bokma</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 District Conference 2021 – Sue Weber</a:t>
            </a:r>
          </a:p>
          <a:p>
            <a:pPr marL="0" indent="0">
              <a:buNone/>
            </a:pPr>
            <a:r>
              <a:rPr lang="en-US" sz="1500" dirty="0">
                <a:latin typeface="Arial" panose="020B0604020202020204" pitchFamily="34" charset="0"/>
                <a:cs typeface="Arial" panose="020B0604020202020204" pitchFamily="34" charset="0"/>
              </a:rPr>
              <a:t> Digital Marketing Program – Ken Solow &amp; Sean McAlister</a:t>
            </a:r>
          </a:p>
          <a:p>
            <a:pPr marL="0" indent="0">
              <a:buNone/>
            </a:pPr>
            <a:r>
              <a:rPr lang="en-US" sz="1500" dirty="0">
                <a:latin typeface="Arial" panose="020B0604020202020204" pitchFamily="34" charset="0"/>
                <a:cs typeface="Arial" panose="020B0604020202020204" pitchFamily="34" charset="0"/>
              </a:rPr>
              <a:t> Disaster Aid USA – Paul </a:t>
            </a:r>
            <a:r>
              <a:rPr lang="en-US" sz="1500" dirty="0" err="1">
                <a:latin typeface="Arial" panose="020B0604020202020204" pitchFamily="34" charset="0"/>
                <a:cs typeface="Arial" panose="020B0604020202020204" pitchFamily="34" charset="0"/>
              </a:rPr>
              <a:t>Mahata</a:t>
            </a:r>
            <a:r>
              <a:rPr lang="en-US" sz="1500" dirty="0">
                <a:latin typeface="Arial" panose="020B0604020202020204" pitchFamily="34" charset="0"/>
                <a:cs typeface="Arial" panose="020B0604020202020204" pitchFamily="34" charset="0"/>
              </a:rPr>
              <a:t> &amp; Bob Grill</a:t>
            </a:r>
          </a:p>
          <a:p>
            <a:r>
              <a:rPr lang="en-US" sz="1500" dirty="0">
                <a:latin typeface="Arial" panose="020B0604020202020204" pitchFamily="34" charset="0"/>
                <a:cs typeface="Arial" panose="020B0604020202020204" pitchFamily="34" charset="0"/>
              </a:rPr>
              <a:t>Education Committee – Ayse Orellana, Chris Zabriskie, Pam        Kreis &amp; Geetha Jayaram</a:t>
            </a:r>
          </a:p>
          <a:p>
            <a:pPr marL="0" indent="0">
              <a:buNone/>
            </a:pPr>
            <a:r>
              <a:rPr lang="en-US" sz="1500" dirty="0">
                <a:latin typeface="Arial" panose="020B0604020202020204" pitchFamily="34" charset="0"/>
                <a:cs typeface="Arial" panose="020B0604020202020204" pitchFamily="34" charset="0"/>
              </a:rPr>
              <a:t>Four-Way Test Program – Matt May</a:t>
            </a:r>
          </a:p>
          <a:p>
            <a:pPr marL="0" indent="0">
              <a:buNone/>
            </a:pPr>
            <a:r>
              <a:rPr lang="en-US" sz="1500" dirty="0">
                <a:latin typeface="Arial" panose="020B0604020202020204" pitchFamily="34" charset="0"/>
                <a:cs typeface="Arial" panose="020B0604020202020204" pitchFamily="34" charset="0"/>
              </a:rPr>
              <a:t>Finance Committee – Sheldon Ray</a:t>
            </a:r>
          </a:p>
          <a:p>
            <a:pPr marL="0" indent="0">
              <a:buNone/>
            </a:pPr>
            <a:r>
              <a:rPr lang="en-US" sz="1500" dirty="0">
                <a:latin typeface="Arial" panose="020B0604020202020204" pitchFamily="34" charset="0"/>
                <a:cs typeface="Arial" panose="020B0604020202020204" pitchFamily="34" charset="0"/>
              </a:rPr>
              <a:t>Hunger Program – Pam Kreis</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Interactor &amp; RYLA Program – Marilyn Nevy Cruz</a:t>
            </a:r>
          </a:p>
          <a:p>
            <a:pPr marL="0" indent="0">
              <a:buNone/>
            </a:pPr>
            <a:r>
              <a:rPr lang="en-US" sz="1500" dirty="0">
                <a:latin typeface="Arial" panose="020B0604020202020204" pitchFamily="34" charset="0"/>
                <a:cs typeface="Arial" panose="020B0604020202020204" pitchFamily="34" charset="0"/>
              </a:rPr>
              <a:t>Int’l Service Program – May O’Brien &amp; Sharon Taylor</a:t>
            </a:r>
          </a:p>
          <a:p>
            <a:pPr marL="0" indent="0">
              <a:buNone/>
            </a:pPr>
            <a:r>
              <a:rPr lang="en-US" sz="1500" dirty="0">
                <a:latin typeface="Arial" panose="020B0604020202020204" pitchFamily="34" charset="0"/>
                <a:cs typeface="Arial" panose="020B0604020202020204" pitchFamily="34" charset="0"/>
              </a:rPr>
              <a:t>Membership Chair – Jennifer </a:t>
            </a:r>
            <a:r>
              <a:rPr lang="en-US" sz="1500" dirty="0" err="1">
                <a:latin typeface="Arial" panose="020B0604020202020204" pitchFamily="34" charset="0"/>
                <a:cs typeface="Arial" panose="020B0604020202020204" pitchFamily="34" charset="0"/>
              </a:rPr>
              <a:t>Coppit</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Peace Fellowship Program – Kristin Post</a:t>
            </a:r>
          </a:p>
          <a:p>
            <a:pPr marL="0" indent="0">
              <a:buNone/>
            </a:pPr>
            <a:r>
              <a:rPr lang="en-US" sz="1500" dirty="0">
                <a:latin typeface="Arial" panose="020B0604020202020204" pitchFamily="34" charset="0"/>
                <a:cs typeface="Arial" panose="020B0604020202020204" pitchFamily="34" charset="0"/>
              </a:rPr>
              <a:t>Polio Plus Program – Bob Parkinson</a:t>
            </a:r>
          </a:p>
          <a:p>
            <a:pPr marL="0" indent="0">
              <a:buNone/>
            </a:pPr>
            <a:r>
              <a:rPr lang="en-US" sz="1500" dirty="0">
                <a:latin typeface="Arial" panose="020B0604020202020204" pitchFamily="34" charset="0"/>
                <a:cs typeface="Arial" panose="020B0604020202020204" pitchFamily="34" charset="0"/>
              </a:rPr>
              <a:t>Public Relations Action Plan – Ashley Waters</a:t>
            </a:r>
          </a:p>
          <a:p>
            <a:pPr marL="0" indent="0">
              <a:buNone/>
            </a:pPr>
            <a:r>
              <a:rPr lang="en-US" sz="1500" dirty="0">
                <a:latin typeface="Arial" panose="020B0604020202020204" pitchFamily="34" charset="0"/>
                <a:cs typeface="Arial" panose="020B0604020202020204" pitchFamily="34" charset="0"/>
              </a:rPr>
              <a:t>RI Global Grants Scholarship Program – Jennifer Hara</a:t>
            </a:r>
          </a:p>
          <a:p>
            <a:pPr marL="0" indent="0">
              <a:buNone/>
            </a:pPr>
            <a:r>
              <a:rPr lang="en-US" sz="1500" dirty="0">
                <a:latin typeface="Arial" panose="020B0604020202020204" pitchFamily="34" charset="0"/>
                <a:cs typeface="Arial" panose="020B0604020202020204" pitchFamily="34" charset="0"/>
              </a:rPr>
              <a:t>Rotaract Program – Monique Toussaint</a:t>
            </a:r>
          </a:p>
        </p:txBody>
      </p:sp>
      <p:pic>
        <p:nvPicPr>
          <p:cNvPr id="5" name="Picture 4">
            <a:extLst>
              <a:ext uri="{FF2B5EF4-FFF2-40B4-BE49-F238E27FC236}">
                <a16:creationId xmlns:a16="http://schemas.microsoft.com/office/drawing/2014/main" id="{8E0EEEEF-A0D5-419C-8F53-8037D894037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977" y="457200"/>
            <a:ext cx="4391401" cy="764577"/>
          </a:xfrm>
          <a:prstGeom prst="rect">
            <a:avLst/>
          </a:prstGeom>
          <a:noFill/>
          <a:ln>
            <a:noFill/>
          </a:ln>
        </p:spPr>
      </p:pic>
      <p:sp>
        <p:nvSpPr>
          <p:cNvPr id="15" name="TextBox 14">
            <a:extLst>
              <a:ext uri="{FF2B5EF4-FFF2-40B4-BE49-F238E27FC236}">
                <a16:creationId xmlns:a16="http://schemas.microsoft.com/office/drawing/2014/main" id="{A5EC9C64-6F2D-40AB-B8D6-EC2406C9F169}"/>
              </a:ext>
            </a:extLst>
          </p:cNvPr>
          <p:cNvSpPr txBox="1"/>
          <p:nvPr/>
        </p:nvSpPr>
        <p:spPr>
          <a:xfrm>
            <a:off x="6838950" y="1482212"/>
            <a:ext cx="4231092" cy="1046440"/>
          </a:xfrm>
          <a:prstGeom prst="rect">
            <a:avLst/>
          </a:prstGeom>
          <a:noFill/>
        </p:spPr>
        <p:txBody>
          <a:bodyPr wrap="square">
            <a:spAutoFit/>
          </a:bodyPr>
          <a:lstStyle/>
          <a:p>
            <a:pPr marL="0" indent="0" algn="ctr">
              <a:buNone/>
            </a:pPr>
            <a:r>
              <a:rPr lang="en-US" sz="1500" dirty="0">
                <a:latin typeface="Arial" panose="020B0604020202020204" pitchFamily="34" charset="0"/>
                <a:cs typeface="Arial" panose="020B0604020202020204" pitchFamily="34" charset="0"/>
              </a:rPr>
              <a:t>Rotary Newsletter – Bob Nelson</a:t>
            </a:r>
          </a:p>
          <a:p>
            <a:pPr marL="0" indent="0" algn="ctr">
              <a:buNone/>
            </a:pPr>
            <a:r>
              <a:rPr lang="en-US" sz="1500" dirty="0">
                <a:latin typeface="Arial" panose="020B0604020202020204" pitchFamily="34" charset="0"/>
                <a:cs typeface="Arial" panose="020B0604020202020204" pitchFamily="34" charset="0"/>
              </a:rPr>
              <a:t>The Rotary Foundation – Rich Glover</a:t>
            </a:r>
          </a:p>
          <a:p>
            <a:pPr marL="0" indent="0" algn="ctr">
              <a:buNone/>
            </a:pPr>
            <a:r>
              <a:rPr lang="en-US" sz="1500" dirty="0">
                <a:latin typeface="Arial" panose="020B0604020202020204" pitchFamily="34" charset="0"/>
                <a:cs typeface="Arial" panose="020B0604020202020204" pitchFamily="34" charset="0"/>
              </a:rPr>
              <a:t>Youth Exchange Program – Ric Meyer</a:t>
            </a:r>
          </a:p>
          <a:p>
            <a:pPr marL="0" indent="0" algn="ctr">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25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C53D-8258-43DB-8436-2F9CA7117752}"/>
              </a:ext>
            </a:extLst>
          </p:cNvPr>
          <p:cNvSpPr>
            <a:spLocks noGrp="1"/>
          </p:cNvSpPr>
          <p:nvPr>
            <p:ph type="title"/>
          </p:nvPr>
        </p:nvSpPr>
        <p:spPr/>
        <p:txBody>
          <a:bodyPr>
            <a:normAutofit/>
          </a:bodyPr>
          <a:lstStyle/>
          <a:p>
            <a:pPr algn="ctr"/>
            <a:r>
              <a:rPr lang="en-US" sz="28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hlinkClick r:id="rId3" action="ppaction://hlinkfile"/>
              </a:rPr>
              <a:t>Alumni Program </a:t>
            </a:r>
            <a:r>
              <a:rPr lang="en-US" sz="2800" b="1" i="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hlinkClick r:id="rId3" action="ppaction://hlinkfile"/>
              </a:rPr>
              <a:t>by </a:t>
            </a:r>
            <a:r>
              <a:rPr lang="en-US" sz="2800" b="1" i="1" dirty="0">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hlinkClick r:id="rId3" action="ppaction://hlinkfile"/>
              </a:rPr>
              <a:t>Roxanne </a:t>
            </a:r>
            <a:r>
              <a:rPr lang="en-US" sz="2800" b="1" i="1" dirty="0" err="1">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hlinkClick r:id="rId3" action="ppaction://hlinkfile"/>
              </a:rPr>
              <a:t>Suratgar</a:t>
            </a:r>
            <a:endParaRPr lang="en-US" sz="2800" dirty="0"/>
          </a:p>
        </p:txBody>
      </p:sp>
      <p:sp>
        <p:nvSpPr>
          <p:cNvPr id="3" name="Content Placeholder 2">
            <a:extLst>
              <a:ext uri="{FF2B5EF4-FFF2-40B4-BE49-F238E27FC236}">
                <a16:creationId xmlns:a16="http://schemas.microsoft.com/office/drawing/2014/main" id="{A8CC7F4F-2E18-40EB-A9D7-DF2936C64C66}"/>
              </a:ext>
            </a:extLst>
          </p:cNvPr>
          <p:cNvSpPr>
            <a:spLocks noGrp="1"/>
          </p:cNvSpPr>
          <p:nvPr>
            <p:ph idx="1"/>
          </p:nvPr>
        </p:nvSpPr>
        <p:spPr/>
        <p:txBody>
          <a:bodyPr>
            <a:normAutofit/>
          </a:bodyPr>
          <a:lstStyle/>
          <a:p>
            <a:pPr marL="342900" marR="0" lvl="0" indent="-342900">
              <a:lnSpc>
                <a:spcPct val="107000"/>
              </a:lnSpc>
              <a:spcBef>
                <a:spcPts val="1200"/>
              </a:spcBef>
              <a:spcAft>
                <a:spcPts val="1200"/>
              </a:spcAf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Identification of Potential Alumni</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1200"/>
              </a:spcBef>
              <a:spcAft>
                <a:spcPts val="1200"/>
              </a:spcAf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Develop brief material to introduce the 7620 to the Alumni to share via</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1200"/>
              </a:spcBef>
              <a:spcAft>
                <a:spcPts val="1200"/>
              </a:spcAf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Article in RI’s magazine</a:t>
            </a:r>
          </a:p>
          <a:p>
            <a:pPr marL="342900" marR="0" lvl="0" indent="-342900">
              <a:lnSpc>
                <a:spcPct val="107000"/>
              </a:lnSpc>
              <a:spcBef>
                <a:spcPts val="1200"/>
              </a:spcBef>
              <a:spcAft>
                <a:spcPts val="1200"/>
              </a:spcAf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Organize a networking event, as was held in the past at the Bulgarian Embassy, as soon as social distancing allows</a:t>
            </a:r>
          </a:p>
          <a:p>
            <a:pPr marL="342900" marR="0" lvl="0" indent="-342900">
              <a:lnSpc>
                <a:spcPct val="107000"/>
              </a:lnSpc>
              <a:spcBef>
                <a:spcPts val="1200"/>
              </a:spcBef>
              <a:spcAft>
                <a:spcPts val="1200"/>
              </a:spcAf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Based on information about the Alum identify a few clubs for formal introduction and potential sponsor through membership chairs at each club. Understand their preferences: morning, lunch or evening, formal or informal, costs of membership.</a:t>
            </a:r>
          </a:p>
        </p:txBody>
      </p:sp>
      <p:pic>
        <p:nvPicPr>
          <p:cNvPr id="5" name="Picture 4">
            <a:extLst>
              <a:ext uri="{FF2B5EF4-FFF2-40B4-BE49-F238E27FC236}">
                <a16:creationId xmlns:a16="http://schemas.microsoft.com/office/drawing/2014/main" id="{5AD572E8-298C-4A79-888C-363048C6FC1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6539" y="5259042"/>
            <a:ext cx="7276204" cy="1052858"/>
          </a:xfrm>
          <a:prstGeom prst="rect">
            <a:avLst/>
          </a:prstGeom>
          <a:noFill/>
          <a:ln>
            <a:noFill/>
          </a:ln>
        </p:spPr>
      </p:pic>
    </p:spTree>
    <p:extLst>
      <p:ext uri="{BB962C8B-B14F-4D97-AF65-F5344CB8AC3E}">
        <p14:creationId xmlns:p14="http://schemas.microsoft.com/office/powerpoint/2010/main" val="195393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4E6B-E580-41AD-8353-D1AADF927309}"/>
              </a:ext>
            </a:extLst>
          </p:cNvPr>
          <p:cNvSpPr>
            <a:spLocks noGrp="1"/>
          </p:cNvSpPr>
          <p:nvPr>
            <p:ph type="title"/>
          </p:nvPr>
        </p:nvSpPr>
        <p:spPr/>
        <p:txBody>
          <a:bodyPr/>
          <a:lstStyle/>
          <a:p>
            <a:pPr algn="ctr"/>
            <a:r>
              <a:rPr lang="en-US" sz="28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hlinkClick r:id="rId3" action="ppaction://hlinkfile"/>
              </a:rPr>
              <a:t>CART Program by </a:t>
            </a:r>
            <a:r>
              <a:rPr lang="en-US" sz="2800" b="1" i="1" dirty="0">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hlinkClick r:id="rId3" action="ppaction://hlinkfile"/>
              </a:rPr>
              <a:t>Bob </a:t>
            </a:r>
            <a:r>
              <a:rPr lang="en-US" sz="2800" b="1" i="1" dirty="0" err="1">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hlinkClick r:id="rId3" action="ppaction://hlinkfile"/>
              </a:rPr>
              <a:t>Bokma</a:t>
            </a:r>
            <a:br>
              <a:rPr lang="en-US" b="1" i="1" dirty="0">
                <a:solidFill>
                  <a:schemeClr val="accent5">
                    <a:lumMod val="50000"/>
                  </a:schemeClr>
                </a:solidFill>
                <a:latin typeface="Comic Sans MS" panose="030F0702030302020204" pitchFamily="66"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E92DD3A-237E-4D54-AD55-1D888B0EAC62}"/>
              </a:ext>
            </a:extLst>
          </p:cNvPr>
          <p:cNvSpPr>
            <a:spLocks noGrp="1"/>
          </p:cNvSpPr>
          <p:nvPr>
            <p:ph idx="1"/>
          </p:nvPr>
        </p:nvSpPr>
        <p:spPr>
          <a:xfrm>
            <a:off x="838200" y="1881809"/>
            <a:ext cx="10515600" cy="4295154"/>
          </a:xfrm>
        </p:spPr>
        <p:txBody>
          <a:bodyPr>
            <a:normAutofit/>
          </a:bodyPr>
          <a:lstStyle/>
          <a:p>
            <a:pPr marL="0" marR="0">
              <a:spcBef>
                <a:spcPts val="600"/>
              </a:spcBef>
              <a:spcAft>
                <a:spcPts val="600"/>
              </a:spcAft>
            </a:pPr>
            <a:r>
              <a:rPr lang="en-US" b="1" dirty="0">
                <a:effectLst/>
                <a:latin typeface="Arial" panose="020B0604020202020204" pitchFamily="34" charset="0"/>
                <a:ea typeface="Calibri" panose="020F0502020204030204" pitchFamily="34" charset="0"/>
                <a:cs typeface="Arial" panose="020B0604020202020204" pitchFamily="34" charset="0"/>
              </a:rPr>
              <a:t>What committee is doing</a:t>
            </a:r>
          </a:p>
          <a:p>
            <a:pPr marL="0" marR="0">
              <a:spcBef>
                <a:spcPts val="600"/>
              </a:spcBef>
              <a:spcAft>
                <a:spcPts val="600"/>
              </a:spcAft>
            </a:pPr>
            <a:r>
              <a:rPr lang="en-US" b="1" dirty="0">
                <a:effectLst/>
                <a:latin typeface="Arial" panose="020B0604020202020204" pitchFamily="34" charset="0"/>
                <a:ea typeface="Calibri" panose="020F0502020204030204" pitchFamily="34" charset="0"/>
                <a:cs typeface="Arial" panose="020B0604020202020204" pitchFamily="34" charset="0"/>
              </a:rPr>
              <a:t>Committee and their positions</a:t>
            </a:r>
          </a:p>
          <a:p>
            <a:pPr marL="0" marR="0">
              <a:spcBef>
                <a:spcPts val="600"/>
              </a:spcBef>
              <a:spcAft>
                <a:spcPts val="600"/>
              </a:spcAft>
            </a:pPr>
            <a:r>
              <a:rPr lang="en-US" b="1" dirty="0">
                <a:effectLst/>
                <a:latin typeface="Arial" panose="020B0604020202020204" pitchFamily="34" charset="0"/>
                <a:ea typeface="Calibri" panose="020F0502020204030204" pitchFamily="34" charset="0"/>
                <a:cs typeface="Arial" panose="020B0604020202020204" pitchFamily="34" charset="0"/>
              </a:rPr>
              <a:t>Activities of CART Chair</a:t>
            </a:r>
          </a:p>
          <a:p>
            <a:pPr marL="0" marR="0">
              <a:spcBef>
                <a:spcPts val="600"/>
              </a:spcBef>
              <a:spcAft>
                <a:spcPts val="600"/>
              </a:spcAft>
            </a:pPr>
            <a:r>
              <a:rPr lang="en-US" b="1" dirty="0">
                <a:effectLst/>
                <a:latin typeface="Arial" panose="020B0604020202020204" pitchFamily="34" charset="0"/>
                <a:ea typeface="Calibri" panose="020F0502020204030204" pitchFamily="34" charset="0"/>
                <a:cs typeface="Arial" panose="020B0604020202020204" pitchFamily="34" charset="0"/>
              </a:rPr>
              <a:t>Deposits</a:t>
            </a:r>
          </a:p>
          <a:p>
            <a:pPr marL="0" marR="0">
              <a:spcBef>
                <a:spcPts val="600"/>
              </a:spcBef>
              <a:spcAft>
                <a:spcPts val="600"/>
              </a:spcAft>
            </a:pPr>
            <a:r>
              <a:rPr lang="en-US" b="1" dirty="0">
                <a:effectLst/>
                <a:latin typeface="Arial" panose="020B0604020202020204" pitchFamily="34" charset="0"/>
                <a:ea typeface="Calibri" panose="020F0502020204030204" pitchFamily="34" charset="0"/>
                <a:cs typeface="Arial" panose="020B0604020202020204" pitchFamily="34" charset="0"/>
              </a:rPr>
              <a:t>Plans for 2020-2021</a:t>
            </a:r>
            <a:endParaRPr lang="en-US" sz="2400" dirty="0"/>
          </a:p>
        </p:txBody>
      </p:sp>
      <p:pic>
        <p:nvPicPr>
          <p:cNvPr id="5" name="Picture 4">
            <a:extLst>
              <a:ext uri="{FF2B5EF4-FFF2-40B4-BE49-F238E27FC236}">
                <a16:creationId xmlns:a16="http://schemas.microsoft.com/office/drawing/2014/main" id="{9C2B0BEA-187A-4DAA-94A5-DB7B54D068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650" y="5406438"/>
            <a:ext cx="6587987" cy="1225135"/>
          </a:xfrm>
          <a:prstGeom prst="rect">
            <a:avLst/>
          </a:prstGeom>
          <a:noFill/>
          <a:ln>
            <a:noFill/>
          </a:ln>
        </p:spPr>
      </p:pic>
    </p:spTree>
    <p:extLst>
      <p:ext uri="{BB962C8B-B14F-4D97-AF65-F5344CB8AC3E}">
        <p14:creationId xmlns:p14="http://schemas.microsoft.com/office/powerpoint/2010/main" val="139361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A59A-F43E-4F2D-BF74-77F46E837975}"/>
              </a:ext>
            </a:extLst>
          </p:cNvPr>
          <p:cNvSpPr>
            <a:spLocks noGrp="1"/>
          </p:cNvSpPr>
          <p:nvPr>
            <p:ph type="title"/>
          </p:nvPr>
        </p:nvSpPr>
        <p:spPr/>
        <p:txBody>
          <a:bodyPr>
            <a:normAutofit/>
          </a:bodyPr>
          <a:lstStyle/>
          <a:p>
            <a:pPr algn="ctr"/>
            <a:r>
              <a:rPr lang="en-US" sz="2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hlinkClick r:id="rId3" action="ppaction://hlinkfile"/>
              </a:rPr>
              <a:t>District Conference Program </a:t>
            </a:r>
            <a:r>
              <a:rPr lang="en-US" sz="2800" b="1"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hlinkClick r:id="rId3" action="ppaction://hlinkfile"/>
              </a:rPr>
              <a:t>by </a:t>
            </a:r>
            <a:r>
              <a:rPr lang="en-US" sz="2800" b="1" i="1" dirty="0">
                <a:solidFill>
                  <a:schemeClr val="accent5">
                    <a:lumMod val="50000"/>
                  </a:schemeClr>
                </a:solidFill>
                <a:latin typeface="Comic Sans MS" panose="030F0702030302020204" pitchFamily="66" charset="0"/>
                <a:ea typeface="Times New Roman" panose="02020603050405020304" pitchFamily="18" charset="0"/>
                <a:cs typeface="Arial" panose="020B0604020202020204" pitchFamily="34" charset="0"/>
                <a:hlinkClick r:id="rId3" action="ppaction://hlinkfile"/>
              </a:rPr>
              <a:t>Sue Weber</a:t>
            </a:r>
            <a:endParaRPr lang="en-US" sz="2800" dirty="0"/>
          </a:p>
        </p:txBody>
      </p:sp>
      <p:sp>
        <p:nvSpPr>
          <p:cNvPr id="3" name="Content Placeholder 2">
            <a:extLst>
              <a:ext uri="{FF2B5EF4-FFF2-40B4-BE49-F238E27FC236}">
                <a16:creationId xmlns:a16="http://schemas.microsoft.com/office/drawing/2014/main" id="{B717FDF5-D380-43E3-8D50-A281CD4291AE}"/>
              </a:ext>
            </a:extLst>
          </p:cNvPr>
          <p:cNvSpPr>
            <a:spLocks noGrp="1"/>
          </p:cNvSpPr>
          <p:nvPr>
            <p:ph idx="1"/>
          </p:nvPr>
        </p:nvSpPr>
        <p:spPr>
          <a:xfrm>
            <a:off x="838200" y="1494942"/>
            <a:ext cx="10515600" cy="4351338"/>
          </a:xfrm>
        </p:spPr>
        <p:txBody>
          <a:bodyPr>
            <a:normAutofit/>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District Conference Dates are locked in</a:t>
            </a:r>
            <a:endParaRPr lang="en-US" sz="2000" dirty="0">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We are working on: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1"/>
            <a:r>
              <a:rPr lang="en-US" sz="1600" dirty="0">
                <a:latin typeface="Arial" panose="020B0604020202020204" pitchFamily="34" charset="0"/>
                <a:ea typeface="Times New Roman" panose="02020603050405020304" pitchFamily="18" charset="0"/>
                <a:cs typeface="Arial" panose="020B0604020202020204" pitchFamily="34" charset="0"/>
              </a:rPr>
              <a:t>The two-day agenda</a:t>
            </a:r>
          </a:p>
          <a:p>
            <a:pPr lvl="1"/>
            <a:r>
              <a:rPr lang="en-US" sz="1600" dirty="0">
                <a:latin typeface="Arial" panose="020B0604020202020204" pitchFamily="34" charset="0"/>
                <a:ea typeface="Times New Roman" panose="02020603050405020304" pitchFamily="18" charset="0"/>
                <a:cs typeface="Arial" panose="020B0604020202020204" pitchFamily="34" charset="0"/>
              </a:rPr>
              <a:t>Guest speakers</a:t>
            </a:r>
          </a:p>
          <a:p>
            <a:pPr lvl="1"/>
            <a:r>
              <a:rPr lang="en-US" sz="1600" dirty="0">
                <a:latin typeface="Arial" panose="020B0604020202020204" pitchFamily="34" charset="0"/>
                <a:ea typeface="Times New Roman" panose="02020603050405020304" pitchFamily="18" charset="0"/>
                <a:cs typeface="Arial" panose="020B0604020202020204" pitchFamily="34" charset="0"/>
              </a:rPr>
              <a:t>New &amp; Unique breakouts Sessions </a:t>
            </a:r>
            <a:br>
              <a:rPr lang="en-US" sz="1600" dirty="0">
                <a:effectLst/>
                <a:latin typeface="Arial" panose="020B0604020202020204" pitchFamily="34" charset="0"/>
                <a:ea typeface="Times New Roman" panose="02020603050405020304" pitchFamily="18" charset="0"/>
                <a:cs typeface="Arial" panose="020B0604020202020204" pitchFamily="34" charset="0"/>
              </a:rPr>
            </a:b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Local tours and activities will be offered</a:t>
            </a:r>
            <a:endParaRPr lang="en-US" sz="2000" dirty="0">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Hands on experience will be related to Hunger.</a:t>
            </a:r>
          </a:p>
          <a:p>
            <a:r>
              <a:rPr lang="en-US" sz="2000" dirty="0">
                <a:effectLst/>
                <a:latin typeface="Arial" panose="020B0604020202020204" pitchFamily="34" charset="0"/>
                <a:ea typeface="Times New Roman" panose="02020603050405020304" pitchFamily="18" charset="0"/>
                <a:cs typeface="Arial" panose="020B0604020202020204" pitchFamily="34" charset="0"/>
              </a:rPr>
              <a:t>4-Way Speech contest, Club Awards and Memorial will be part of the program.</a:t>
            </a:r>
            <a:endParaRPr lang="en-US" dirty="0"/>
          </a:p>
        </p:txBody>
      </p:sp>
      <p:pic>
        <p:nvPicPr>
          <p:cNvPr id="5" name="Picture 4">
            <a:extLst>
              <a:ext uri="{FF2B5EF4-FFF2-40B4-BE49-F238E27FC236}">
                <a16:creationId xmlns:a16="http://schemas.microsoft.com/office/drawing/2014/main" id="{797472EF-F9A3-4521-B1A5-E62B6CAE0D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6239" y="5363058"/>
            <a:ext cx="7276204" cy="1129817"/>
          </a:xfrm>
          <a:prstGeom prst="rect">
            <a:avLst/>
          </a:prstGeom>
          <a:noFill/>
          <a:ln>
            <a:noFill/>
          </a:ln>
        </p:spPr>
      </p:pic>
    </p:spTree>
    <p:extLst>
      <p:ext uri="{BB962C8B-B14F-4D97-AF65-F5344CB8AC3E}">
        <p14:creationId xmlns:p14="http://schemas.microsoft.com/office/powerpoint/2010/main" val="130429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7DD4-C14D-452C-924F-90217AACC57B}"/>
              </a:ext>
            </a:extLst>
          </p:cNvPr>
          <p:cNvSpPr>
            <a:spLocks noGrp="1"/>
          </p:cNvSpPr>
          <p:nvPr>
            <p:ph type="title"/>
          </p:nvPr>
        </p:nvSpPr>
        <p:spPr/>
        <p:txBody>
          <a:bodyPr>
            <a:normAutofit/>
          </a:bodyPr>
          <a:lstStyle/>
          <a:p>
            <a:pPr algn="ctr"/>
            <a:r>
              <a:rPr lang="en-US" sz="31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a:rPr>
              <a:t>District Digital Marketing Program </a:t>
            </a:r>
            <a:r>
              <a:rPr lang="en-US" sz="3100" b="1"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a:rPr>
              <a:t>by </a:t>
            </a:r>
            <a:r>
              <a:rPr lang="en-US" sz="31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hlinkClick r:id="rId3" action="ppaction://hlinkfile"/>
              </a:rPr>
              <a:t>Ken Solow</a:t>
            </a:r>
            <a:br>
              <a:rPr lang="en-US" sz="44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E516777-2FB9-44CC-B401-66B27504BE5D}"/>
              </a:ext>
            </a:extLst>
          </p:cNvPr>
          <p:cNvSpPr>
            <a:spLocks noGrp="1"/>
          </p:cNvSpPr>
          <p:nvPr>
            <p:ph idx="1"/>
          </p:nvPr>
        </p:nvSpPr>
        <p:spPr>
          <a:xfrm>
            <a:off x="838200" y="1104900"/>
            <a:ext cx="10515600" cy="5387975"/>
          </a:xfrm>
        </p:spPr>
        <p:txBody>
          <a:bodyPr>
            <a:normAutofit fontScale="25000" lnSpcReduction="20000"/>
          </a:bodyPr>
          <a:lstStyle/>
          <a:p>
            <a:pPr marL="0" marR="0" indent="0">
              <a:lnSpc>
                <a:spcPct val="107000"/>
              </a:lnSpc>
              <a:spcBef>
                <a:spcPts val="0"/>
              </a:spcBef>
              <a:spcAft>
                <a:spcPts val="800"/>
              </a:spcAft>
              <a:buNone/>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6400" b="1" dirty="0">
                <a:effectLst/>
                <a:latin typeface="Arial" panose="020B0604020202020204" pitchFamily="34" charset="0"/>
                <a:ea typeface="Times New Roman" panose="02020603050405020304" pitchFamily="18" charset="0"/>
                <a:cs typeface="Arial" panose="020B0604020202020204" pitchFamily="34" charset="0"/>
              </a:rPr>
              <a:t>From:</a:t>
            </a:r>
            <a:r>
              <a:rPr lang="en-US" sz="6400" dirty="0">
                <a:effectLst/>
                <a:latin typeface="Arial" panose="020B0604020202020204" pitchFamily="34" charset="0"/>
                <a:ea typeface="Times New Roman" panose="02020603050405020304" pitchFamily="18" charset="0"/>
                <a:cs typeface="Arial" panose="020B0604020202020204" pitchFamily="34" charset="0"/>
              </a:rPr>
              <a:t> Ken Solow &lt;KSolow@PinnacleAdvisory.com&gt; </a:t>
            </a:r>
            <a:br>
              <a:rPr lang="en-US" sz="6400" dirty="0">
                <a:effectLst/>
                <a:latin typeface="Arial" panose="020B0604020202020204" pitchFamily="34" charset="0"/>
                <a:ea typeface="Times New Roman" panose="02020603050405020304" pitchFamily="18" charset="0"/>
                <a:cs typeface="Arial" panose="020B0604020202020204" pitchFamily="34" charset="0"/>
              </a:rPr>
            </a:br>
            <a:r>
              <a:rPr lang="en-US" sz="6400" b="1" dirty="0">
                <a:effectLst/>
                <a:latin typeface="Arial" panose="020B0604020202020204" pitchFamily="34" charset="0"/>
                <a:ea typeface="Times New Roman" panose="02020603050405020304" pitchFamily="18" charset="0"/>
                <a:cs typeface="Arial" panose="020B0604020202020204" pitchFamily="34" charset="0"/>
              </a:rPr>
              <a:t>Sent:</a:t>
            </a:r>
            <a:r>
              <a:rPr lang="en-US" sz="6400" dirty="0">
                <a:effectLst/>
                <a:latin typeface="Arial" panose="020B0604020202020204" pitchFamily="34" charset="0"/>
                <a:ea typeface="Times New Roman" panose="02020603050405020304" pitchFamily="18" charset="0"/>
                <a:cs typeface="Arial" panose="020B0604020202020204" pitchFamily="34" charset="0"/>
              </a:rPr>
              <a:t> Sunday, August 16, 2020 8:37 PM</a:t>
            </a:r>
            <a:br>
              <a:rPr lang="en-US" sz="6400" dirty="0">
                <a:effectLst/>
                <a:latin typeface="Arial" panose="020B0604020202020204" pitchFamily="34" charset="0"/>
                <a:ea typeface="Times New Roman" panose="02020603050405020304" pitchFamily="18" charset="0"/>
                <a:cs typeface="Arial" panose="020B0604020202020204" pitchFamily="34" charset="0"/>
              </a:rPr>
            </a:br>
            <a:r>
              <a:rPr lang="en-US" sz="6400" b="1" dirty="0">
                <a:effectLst/>
                <a:latin typeface="Arial" panose="020B0604020202020204" pitchFamily="34" charset="0"/>
                <a:ea typeface="Times New Roman" panose="02020603050405020304" pitchFamily="18" charset="0"/>
                <a:cs typeface="Arial" panose="020B0604020202020204" pitchFamily="34" charset="0"/>
              </a:rPr>
              <a:t>To:</a:t>
            </a:r>
            <a:r>
              <a:rPr lang="en-US" sz="6400" dirty="0">
                <a:effectLst/>
                <a:latin typeface="Arial" panose="020B0604020202020204" pitchFamily="34" charset="0"/>
                <a:ea typeface="Times New Roman" panose="02020603050405020304" pitchFamily="18" charset="0"/>
                <a:cs typeface="Arial" panose="020B0604020202020204" pitchFamily="34" charset="0"/>
              </a:rPr>
              <a:t> Jimmie Gorski &lt;jimmiegorski@comcast.net&gt;</a:t>
            </a:r>
            <a:br>
              <a:rPr lang="en-US" sz="6400" dirty="0">
                <a:effectLst/>
                <a:latin typeface="Arial" panose="020B0604020202020204" pitchFamily="34" charset="0"/>
                <a:ea typeface="Times New Roman" panose="02020603050405020304" pitchFamily="18" charset="0"/>
                <a:cs typeface="Arial" panose="020B0604020202020204" pitchFamily="34" charset="0"/>
              </a:rPr>
            </a:br>
            <a:r>
              <a:rPr lang="en-US" sz="6400" b="1" dirty="0">
                <a:effectLst/>
                <a:latin typeface="Arial" panose="020B0604020202020204" pitchFamily="34" charset="0"/>
                <a:ea typeface="Times New Roman" panose="02020603050405020304" pitchFamily="18" charset="0"/>
                <a:cs typeface="Arial" panose="020B0604020202020204" pitchFamily="34" charset="0"/>
              </a:rPr>
              <a:t>Subject:</a:t>
            </a:r>
            <a:r>
              <a:rPr lang="en-US" sz="6400" dirty="0">
                <a:effectLst/>
                <a:latin typeface="Arial" panose="020B0604020202020204" pitchFamily="34" charset="0"/>
                <a:ea typeface="Times New Roman" panose="02020603050405020304" pitchFamily="18" charset="0"/>
                <a:cs typeface="Arial" panose="020B0604020202020204" pitchFamily="34" charset="0"/>
              </a:rPr>
              <a:t> District Chairs Meeting</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 Jimmie,</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Looking forward to the COG meeting tomorrow.  I'm sure your team will do a great job.</a:t>
            </a:r>
            <a:endParaRPr lang="en-US" sz="6400" dirty="0">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believe you've called a District Chairs meeting for Wednesday evening.  As you know, </a:t>
            </a:r>
            <a:r>
              <a:rPr lang="en-US" sz="6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have no report to the group as our marketing efforts have been suspended until we get more clarity on the COVID situation.</a:t>
            </a:r>
            <a:r>
              <a:rPr lang="en-U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would appreciate if you could share this brief report with the rest of the group.</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will use the extra time on Wednesday to prepare for an important business meeting I must attend on Thursday.  If I can be of any additional assistance to you please let me know. </a:t>
            </a:r>
          </a:p>
          <a:p>
            <a:pPr marL="0" marR="0" indent="0">
              <a:lnSpc>
                <a:spcPct val="107000"/>
              </a:lnSpc>
              <a:spcBef>
                <a:spcPts val="0"/>
              </a:spcBef>
              <a:spcAft>
                <a:spcPts val="800"/>
              </a:spcAft>
              <a:buNone/>
            </a:pP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Warmest Regards, </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Ken Solow</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Kenneth R. Solow, CFP, Chairman of the Investment Committee</a:t>
            </a:r>
            <a:br>
              <a:rPr lang="en-US" sz="6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br>
            <a:r>
              <a:rPr lang="en-US" sz="6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Pinnacle Advisory Group, Inc.        </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410-995-6630 Office'</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6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410-952-9637 Cell </a:t>
            </a:r>
            <a:endParaRPr lang="en-US" sz="6400" dirty="0">
              <a:effectLst/>
              <a:latin typeface="Arial" panose="020B0604020202020204" pitchFamily="34" charset="0"/>
              <a:ea typeface="Calibri" panose="020F0502020204030204" pitchFamily="34" charset="0"/>
              <a:cs typeface="Arial" panose="020B0604020202020204" pitchFamily="34" charset="0"/>
            </a:endParaRPr>
          </a:p>
          <a:p>
            <a:pPr marL="0" marR="0" indent="0" algn="ctr">
              <a:spcBef>
                <a:spcPts val="0"/>
              </a:spcBef>
              <a:spcAft>
                <a:spcPts val="0"/>
              </a:spcAft>
              <a:buNone/>
            </a:pPr>
            <a:endParaRPr lang="en-US" sz="6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2600" b="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44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pic>
        <p:nvPicPr>
          <p:cNvPr id="5" name="Picture 4">
            <a:extLst>
              <a:ext uri="{FF2B5EF4-FFF2-40B4-BE49-F238E27FC236}">
                <a16:creationId xmlns:a16="http://schemas.microsoft.com/office/drawing/2014/main" id="{B661B4CE-6316-4D42-90F9-9FCC5BE6F0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00" y="5791200"/>
            <a:ext cx="5410199" cy="857250"/>
          </a:xfrm>
          <a:prstGeom prst="rect">
            <a:avLst/>
          </a:prstGeom>
          <a:noFill/>
          <a:ln>
            <a:noFill/>
          </a:ln>
        </p:spPr>
      </p:pic>
    </p:spTree>
    <p:extLst>
      <p:ext uri="{BB962C8B-B14F-4D97-AF65-F5344CB8AC3E}">
        <p14:creationId xmlns:p14="http://schemas.microsoft.com/office/powerpoint/2010/main" val="227219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E8DE-8469-4B51-A648-F57B2A2FA239}"/>
              </a:ext>
            </a:extLst>
          </p:cNvPr>
          <p:cNvSpPr>
            <a:spLocks noGrp="1"/>
          </p:cNvSpPr>
          <p:nvPr>
            <p:ph type="title"/>
          </p:nvPr>
        </p:nvSpPr>
        <p:spPr>
          <a:xfrm>
            <a:off x="1047750" y="365127"/>
            <a:ext cx="10515600" cy="950910"/>
          </a:xfrm>
        </p:spPr>
        <p:txBody>
          <a:bodyPr>
            <a:normAutofit fontScale="90000"/>
          </a:bodyPr>
          <a:lstStyle/>
          <a:p>
            <a:pPr marL="0" marR="0" indent="0" algn="ctr">
              <a:spcBef>
                <a:spcPts val="0"/>
              </a:spcBef>
              <a:spcAft>
                <a:spcPts val="0"/>
              </a:spcAft>
              <a:buNone/>
            </a:pPr>
            <a:br>
              <a:rPr lang="en-US" sz="3100" b="1" dirty="0">
                <a:solidFill>
                  <a:schemeClr val="accent5">
                    <a:lumMod val="50000"/>
                  </a:schemeClr>
                </a:solidFill>
                <a:effectLst/>
                <a:latin typeface="Calibri" panose="020F0502020204030204" pitchFamily="34" charset="0"/>
                <a:ea typeface="Calibri" panose="020F0502020204030204" pitchFamily="34" charset="0"/>
                <a:hlinkClick r:id="rId3" action="ppaction://hlinkfile"/>
              </a:rPr>
            </a:br>
            <a:br>
              <a:rPr lang="en-US" sz="3100" b="1" dirty="0">
                <a:solidFill>
                  <a:schemeClr val="accent5">
                    <a:lumMod val="50000"/>
                  </a:schemeClr>
                </a:solidFill>
                <a:effectLst/>
                <a:latin typeface="Calibri" panose="020F0502020204030204" pitchFamily="34" charset="0"/>
                <a:ea typeface="Calibri" panose="020F0502020204030204" pitchFamily="34" charset="0"/>
                <a:hlinkClick r:id="rId3" action="ppaction://hlinkfile"/>
              </a:rPr>
            </a:br>
            <a:br>
              <a:rPr lang="en-US" sz="3100" b="1" dirty="0">
                <a:solidFill>
                  <a:schemeClr val="accent5">
                    <a:lumMod val="50000"/>
                  </a:schemeClr>
                </a:solidFill>
                <a:effectLst/>
                <a:latin typeface="Calibri" panose="020F0502020204030204" pitchFamily="34" charset="0"/>
                <a:ea typeface="Calibri" panose="020F0502020204030204" pitchFamily="34" charset="0"/>
                <a:hlinkClick r:id="rId3" action="ppaction://hlinkfile"/>
              </a:rPr>
            </a:br>
            <a:r>
              <a:rPr lang="en-US" sz="3100" b="1" dirty="0">
                <a:solidFill>
                  <a:schemeClr val="accent5">
                    <a:lumMod val="50000"/>
                  </a:schemeClr>
                </a:solidFill>
                <a:effectLst/>
                <a:latin typeface="Calibri" panose="020F0502020204030204" pitchFamily="34" charset="0"/>
                <a:ea typeface="Calibri" panose="020F0502020204030204" pitchFamily="34" charset="0"/>
                <a:hlinkClick r:id="rId3" action="ppaction://hlinkfile"/>
              </a:rPr>
              <a:t>Disaster Aid USA and Rotary Clubs Keep Fighting COVID-19</a:t>
            </a:r>
            <a:br>
              <a:rPr lang="en-US" sz="5400" dirty="0">
                <a:solidFill>
                  <a:schemeClr val="accent5">
                    <a:lumMod val="50000"/>
                  </a:schemeClr>
                </a:solidFill>
                <a:effectLst/>
                <a:latin typeface="Calibri" panose="020F0502020204030204" pitchFamily="34" charset="0"/>
                <a:ea typeface="Calibri" panose="020F0502020204030204" pitchFamily="34" charset="0"/>
              </a:rPr>
            </a:br>
            <a:r>
              <a:rPr lang="en-US" sz="2000" i="1" dirty="0">
                <a:solidFill>
                  <a:schemeClr val="accent5">
                    <a:lumMod val="50000"/>
                  </a:schemeClr>
                </a:solidFill>
                <a:effectLst/>
                <a:latin typeface="Calibri" panose="020F0502020204030204" pitchFamily="34" charset="0"/>
                <a:ea typeface="Calibri" panose="020F0502020204030204" pitchFamily="34" charset="0"/>
              </a:rPr>
              <a:t>By Bob Grill, President of Disaster Aid USA; and Paul </a:t>
            </a:r>
            <a:r>
              <a:rPr lang="en-US" sz="2000" i="1" dirty="0" err="1">
                <a:solidFill>
                  <a:schemeClr val="accent5">
                    <a:lumMod val="50000"/>
                  </a:schemeClr>
                </a:solidFill>
                <a:effectLst/>
                <a:latin typeface="Calibri" panose="020F0502020204030204" pitchFamily="34" charset="0"/>
                <a:ea typeface="Calibri" panose="020F0502020204030204" pitchFamily="34" charset="0"/>
              </a:rPr>
              <a:t>Mahata</a:t>
            </a:r>
            <a:r>
              <a:rPr lang="en-US" sz="2000" i="1" dirty="0">
                <a:solidFill>
                  <a:schemeClr val="accent5">
                    <a:lumMod val="50000"/>
                  </a:schemeClr>
                </a:solidFill>
                <a:effectLst/>
                <a:latin typeface="Calibri" panose="020F0502020204030204" pitchFamily="34" charset="0"/>
                <a:ea typeface="Calibri" panose="020F0502020204030204" pitchFamily="34" charset="0"/>
              </a:rPr>
              <a:t>, Chair, District Disaster Relief Committee</a:t>
            </a:r>
            <a:br>
              <a:rPr lang="en-US" sz="4400" dirty="0">
                <a:solidFill>
                  <a:schemeClr val="accent5">
                    <a:lumMod val="50000"/>
                  </a:schemeClr>
                </a:solidFill>
                <a:effectLst/>
                <a:latin typeface="Calibri" panose="020F0502020204030204" pitchFamily="34" charset="0"/>
                <a:ea typeface="Calibri" panose="020F0502020204030204" pitchFamily="34" charset="0"/>
              </a:rPr>
            </a:br>
            <a:br>
              <a:rPr lang="en-US" sz="4400" b="1" i="1" dirty="0">
                <a:solidFill>
                  <a:srgbClr val="1F497D"/>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7D2137E-8127-47DF-8C2F-09C0750CFB1A}"/>
              </a:ext>
            </a:extLst>
          </p:cNvPr>
          <p:cNvSpPr>
            <a:spLocks noGrp="1"/>
          </p:cNvSpPr>
          <p:nvPr>
            <p:ph idx="1"/>
          </p:nvPr>
        </p:nvSpPr>
        <p:spPr>
          <a:xfrm>
            <a:off x="838200" y="1316037"/>
            <a:ext cx="10515600" cy="5176837"/>
          </a:xfrm>
        </p:spPr>
        <p:txBody>
          <a:bodyPr>
            <a:normAutofit fontScale="92500" lnSpcReduction="1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Disaster Aid USA and a dozen Rotary clubs, in coordination with District Disaster Relief Committee, continue to fight COVID-19.  We are providing Personal Protective Equipment (PPE) using club contributions and funds from district 7620 and The Rotary Foundation.  Three DDF grants (worth $30K) and a recently approved Global Grant project (worth $57K) are helping Carroll Hospital, PG County Doctors Hospital, and 18 local nursing homes.  The clubs supporting these projects are:  Mount Airy, Bonds Meadow, Westminster, Sykesville-South Carroll, PG County, Southern Frederick County, </a:t>
            </a:r>
            <a:r>
              <a:rPr lang="en-US" sz="1800" dirty="0" err="1">
                <a:effectLst/>
                <a:latin typeface="Calibri" panose="020F0502020204030204" pitchFamily="34" charset="0"/>
                <a:ea typeface="Calibri" panose="020F0502020204030204" pitchFamily="34" charset="0"/>
              </a:rPr>
              <a:t>Fredericktowne</a:t>
            </a:r>
            <a:r>
              <a:rPr lang="en-US" sz="1800" dirty="0">
                <a:effectLst/>
                <a:latin typeface="Calibri" panose="020F0502020204030204" pitchFamily="34" charset="0"/>
                <a:ea typeface="Calibri" panose="020F0502020204030204" pitchFamily="34" charset="0"/>
              </a:rPr>
              <a:t>, Howard West, Columbia Town Center, Bethesda Chevy Chase, Montgomery Village, Potomac, and BWI Airport club.   The unique multi-club teaming arrangement is behind the success of these projects.  The PPE helps the health workers stay safe in hospitals and nursing homes.  As a “Collaborating Partner” of Rotary International, DAUSA also remains ready to help the victims of disasters caused by natural causes such as Hurricanes, Tornados, Floods, and Earthquakes.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In order to expand our capability to provide disaster relief, we have taken concrete steps to raise funds.  At this time funds are urgently needed for fighting COVID-19 and for providing disaster assistance.  </a:t>
            </a:r>
            <a:r>
              <a:rPr lang="en-US" sz="1800" dirty="0">
                <a:effectLst/>
                <a:latin typeface="Calibri" panose="020F0502020204030204" pitchFamily="34" charset="0"/>
                <a:ea typeface="Calibri" panose="020F0502020204030204" pitchFamily="34" charset="0"/>
                <a:cs typeface="Calibri" panose="020F0502020204030204" pitchFamily="34" charset="0"/>
              </a:rPr>
              <a:t>For this reason, Disaster Aid USA is seeking donations now. Disaster Aid USA is a Rotary Club project providing aid and assistance when disaster strikes within and outside the United States.  We appreciate the support from Rotary clubs and individual Rotarians.   Please earmark your donation "COVID-19” or “General” and mail to: Disaster Aid USA, 9817 Lanham Severn Road, Lanham, MD 20706, </a:t>
            </a:r>
            <a:r>
              <a:rPr lang="en-US"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or donate online using the  website  </a:t>
            </a:r>
            <a:r>
              <a:rPr lang="en-US" sz="1800" b="1" u="none" strike="noStrike" dirty="0">
                <a:solidFill>
                  <a:srgbClr val="8496B0"/>
                </a:solidFill>
                <a:effectLst/>
                <a:latin typeface="Calibri" panose="020F0502020204030204" pitchFamily="34" charset="0"/>
                <a:ea typeface="Calibri" panose="020F0502020204030204" pitchFamily="34" charset="0"/>
                <a:cs typeface="Calibri" panose="020F0502020204030204" pitchFamily="34" charset="0"/>
                <a:hlinkClick r:id="rId4"/>
              </a:rPr>
              <a:t>www.disasteraidusa.org </a:t>
            </a:r>
            <a:r>
              <a:rPr lang="en-US"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 </a:t>
            </a:r>
            <a:r>
              <a:rPr lang="en-US" sz="1800" dirty="0">
                <a:effectLst/>
                <a:latin typeface="Calibri" panose="020F0502020204030204" pitchFamily="34" charset="0"/>
                <a:ea typeface="Calibri" panose="020F0502020204030204" pitchFamily="34" charset="0"/>
                <a:cs typeface="Calibri" panose="020F0502020204030204" pitchFamily="34" charset="0"/>
              </a:rPr>
              <a:t>via PayPal or going to link  </a:t>
            </a:r>
            <a:r>
              <a:rPr lang="en-US" sz="1800" b="1"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disasteraidusa.networkforgood.com/</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40"/>
              </a:spcBef>
              <a:spcAft>
                <a:spcPts val="0"/>
              </a:spcAft>
              <a:buNone/>
            </a:pPr>
            <a:r>
              <a:rPr lang="en-US" sz="1800" dirty="0">
                <a:effectLst/>
                <a:latin typeface="Calibri" panose="020F0502020204030204" pitchFamily="34" charset="0"/>
                <a:ea typeface="Arial" panose="020B0604020202020204" pitchFamily="34" charset="0"/>
              </a:rPr>
              <a:t>For any questions, feel free to contact Bob Grill, President &amp; Co-founder, Disaster Aid USA </a:t>
            </a:r>
            <a:r>
              <a:rPr lang="en-US" sz="1800" u="sng" dirty="0">
                <a:solidFill>
                  <a:srgbClr val="0000FF"/>
                </a:solidFill>
                <a:effectLst/>
                <a:latin typeface="Calibri" panose="020F0502020204030204" pitchFamily="34" charset="0"/>
                <a:ea typeface="Arial" panose="020B0604020202020204" pitchFamily="34" charset="0"/>
                <a:hlinkClick r:id="rId5"/>
              </a:rPr>
              <a:t>bob.grill@disasteraidusa.org</a:t>
            </a:r>
            <a:r>
              <a:rPr lang="en-US" sz="1800" dirty="0">
                <a:effectLst/>
                <a:latin typeface="Calibri" panose="020F0502020204030204" pitchFamily="34" charset="0"/>
                <a:ea typeface="Arial" panose="020B0604020202020204" pitchFamily="34" charset="0"/>
              </a:rPr>
              <a:t> Tel: 410-956-7344; or Paul </a:t>
            </a:r>
            <a:r>
              <a:rPr lang="en-US" sz="1800" dirty="0" err="1">
                <a:effectLst/>
                <a:latin typeface="Calibri" panose="020F0502020204030204" pitchFamily="34" charset="0"/>
                <a:ea typeface="Arial" panose="020B0604020202020204" pitchFamily="34" charset="0"/>
              </a:rPr>
              <a:t>Mahata</a:t>
            </a:r>
            <a:r>
              <a:rPr lang="en-US" sz="1800" dirty="0">
                <a:effectLst/>
                <a:latin typeface="Calibri" panose="020F0502020204030204" pitchFamily="34" charset="0"/>
                <a:ea typeface="Arial" panose="020B0604020202020204" pitchFamily="34" charset="0"/>
              </a:rPr>
              <a:t>, Chair, District Disaster Relief Committee, </a:t>
            </a:r>
            <a:r>
              <a:rPr lang="en-US" sz="1800" u="sng" dirty="0">
                <a:solidFill>
                  <a:srgbClr val="0000FF"/>
                </a:solidFill>
                <a:effectLst/>
                <a:latin typeface="Calibri" panose="020F0502020204030204" pitchFamily="34" charset="0"/>
                <a:ea typeface="Arial" panose="020B0604020202020204" pitchFamily="34" charset="0"/>
                <a:hlinkClick r:id="rId6"/>
              </a:rPr>
              <a:t>Pmahata@verizon.net</a:t>
            </a:r>
            <a:endParaRPr lang="en-US" sz="1800" dirty="0">
              <a:effectLst/>
              <a:latin typeface="Arial" panose="020B0604020202020204" pitchFamily="34" charset="0"/>
              <a:ea typeface="Arial" panose="020B0604020202020204" pitchFamily="34" charset="0"/>
            </a:endParaRPr>
          </a:p>
          <a:p>
            <a:pPr marL="0" marR="0" indent="0">
              <a:spcBef>
                <a:spcPts val="40"/>
              </a:spcBef>
              <a:spcAft>
                <a:spcPts val="0"/>
              </a:spcAft>
              <a:buNone/>
            </a:pPr>
            <a:r>
              <a:rPr lang="en-US" sz="1800" dirty="0">
                <a:effectLst/>
                <a:latin typeface="Calibri" panose="020F050202020403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7E38DE9B-EE37-4C09-8AF1-55C8A5388E6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6324600"/>
            <a:ext cx="5676899" cy="677862"/>
          </a:xfrm>
          <a:prstGeom prst="rect">
            <a:avLst/>
          </a:prstGeom>
          <a:noFill/>
          <a:ln>
            <a:noFill/>
          </a:ln>
        </p:spPr>
      </p:pic>
    </p:spTree>
    <p:extLst>
      <p:ext uri="{BB962C8B-B14F-4D97-AF65-F5344CB8AC3E}">
        <p14:creationId xmlns:p14="http://schemas.microsoft.com/office/powerpoint/2010/main" val="2790780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3131</TotalTime>
  <Words>5930</Words>
  <Application>Microsoft Office PowerPoint</Application>
  <PresentationFormat>Widescreen</PresentationFormat>
  <Paragraphs>557</Paragraphs>
  <Slides>30</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42" baseType="lpstr">
      <vt:lpstr>Arial</vt:lpstr>
      <vt:lpstr>Bradley Hand ITC</vt:lpstr>
      <vt:lpstr>Calibri</vt:lpstr>
      <vt:lpstr>Calibri Light</vt:lpstr>
      <vt:lpstr>Comic Sans MS</vt:lpstr>
      <vt:lpstr>Georgia</vt:lpstr>
      <vt:lpstr>Helvetica Neue</vt:lpstr>
      <vt:lpstr>Segoe UI</vt:lpstr>
      <vt:lpstr>Symbol</vt:lpstr>
      <vt:lpstr>Times New Roman</vt:lpstr>
      <vt:lpstr>Office Theme</vt:lpstr>
      <vt:lpstr>DISTRICT 7620 of ROTARY INTERNATIONAL   District Committee Chairs Meeting</vt:lpstr>
      <vt:lpstr>AGENDA</vt:lpstr>
      <vt:lpstr>Fellowship (click w/ music)</vt:lpstr>
      <vt:lpstr>District Committee Chairs </vt:lpstr>
      <vt:lpstr>Alumni Program by Roxanne Suratgar</vt:lpstr>
      <vt:lpstr>CART Program by Bob Bokma </vt:lpstr>
      <vt:lpstr>District Conference Program by Sue Weber</vt:lpstr>
      <vt:lpstr>District Digital Marketing Program by Ken Solow </vt:lpstr>
      <vt:lpstr>   Disaster Aid USA and Rotary Clubs Keep Fighting COVID-19 By Bob Grill, President of Disaster Aid USA; and Paul Mahata, Chair, District Disaster Relief Committee  </vt:lpstr>
      <vt:lpstr>Disaster Aid USA and Rotary Clubs Keep Fighting COVID-19 By Bob Grill, President of Disaster Aid USA; and Paul Mahata, Chair, District Disaster Relief Committee </vt:lpstr>
      <vt:lpstr>Environmental Committee by Chris Puttock </vt:lpstr>
      <vt:lpstr>Environmental Committee by Chris Puttock</vt:lpstr>
      <vt:lpstr>Dinner Buffet &amp; Fellowship </vt:lpstr>
      <vt:lpstr>Finance Committee by Sheldon Ray </vt:lpstr>
      <vt:lpstr>Four-Way Test Program by Matt May </vt:lpstr>
      <vt:lpstr>Hunger Relief Initiative by Pam Kreis</vt:lpstr>
      <vt:lpstr>District International Service Committee Program by May O’Brien &amp; Sharon Taylor </vt:lpstr>
      <vt:lpstr> District Polio Plus Committee Status Report by Bob Parkinson  </vt:lpstr>
      <vt:lpstr>District Polio Plus Committee Status Report by Bob Parkinson </vt:lpstr>
      <vt:lpstr> District Polio Plus Committee Status Report by Bob Parkinson </vt:lpstr>
      <vt:lpstr>District Polio Plus Committee Status Report by Bob Parkinson </vt:lpstr>
      <vt:lpstr> </vt:lpstr>
      <vt:lpstr>District Public Relations Action Plan by Ashley Waters </vt:lpstr>
      <vt:lpstr>District Public Relations Action Plan by Ashley Waters </vt:lpstr>
      <vt:lpstr>Rotary International Global Grants Scholarship Program by Jennifer Hara </vt:lpstr>
      <vt:lpstr>Rotary District Newsletter Committee by Bob Nelson </vt:lpstr>
      <vt:lpstr>Appreciate the Importance of The Rotary Foundation Rich Glover, PDG &amp; DRFC </vt:lpstr>
      <vt:lpstr>D7620 Youth Exchange Program 2020-2021 by Ric Meyer </vt:lpstr>
      <vt:lpstr>~  The End ~ </vt:lpstr>
      <vt:lpstr>Five-Course Virtual Dinner Menu </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Liu</dc:creator>
  <cp:lastModifiedBy>Sonia Liu</cp:lastModifiedBy>
  <cp:revision>140</cp:revision>
  <dcterms:created xsi:type="dcterms:W3CDTF">2020-08-20T01:29:04Z</dcterms:created>
  <dcterms:modified xsi:type="dcterms:W3CDTF">2020-08-25T23:41:37Z</dcterms:modified>
</cp:coreProperties>
</file>