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ermanent Marker" panose="020B0604020202020204" charset="0"/>
      <p:regular r:id="rId12"/>
    </p:embeddedFont>
    <p:embeddedFont>
      <p:font typeface="Segoe UI Black" panose="020B0A02040204020203" pitchFamily="34" charset="0"/>
      <p:bold r:id="rId13"/>
      <p:italic r:id="rId14"/>
      <p:boldItalic r:id="rId15"/>
    </p:embeddedFont>
    <p:embeddedFont>
      <p:font typeface="Segoe UI Semibold" panose="020B070204020402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Sartwell" initials="BS" lastIdx="1" clrIdx="0">
    <p:extLst>
      <p:ext uri="{19B8F6BF-5375-455C-9EA6-DF929625EA0E}">
        <p15:presenceInfo xmlns:p15="http://schemas.microsoft.com/office/powerpoint/2012/main" userId="b38f18e410a883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7" autoAdjust="0"/>
  </p:normalViewPr>
  <p:slideViewPr>
    <p:cSldViewPr>
      <p:cViewPr varScale="1">
        <p:scale>
          <a:sx n="46" d="100"/>
          <a:sy n="46" d="100"/>
        </p:scale>
        <p:origin x="145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0T08:49:46.99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252294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2781300"/>
            <a:ext cx="18287999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"/>
          </a:blip>
          <a:srcRect/>
          <a:stretch>
            <a:fillRect/>
          </a:stretch>
        </p:blipFill>
        <p:spPr>
          <a:xfrm>
            <a:off x="-4940391" y="1382088"/>
            <a:ext cx="11457612" cy="1145761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8600" y="2510995"/>
            <a:ext cx="18592800" cy="563270"/>
            <a:chOff x="0" y="0"/>
            <a:chExt cx="13847883" cy="355600"/>
          </a:xfrm>
        </p:grpSpPr>
        <p:sp>
          <p:nvSpPr>
            <p:cNvPr id="10" name="Freeform 10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38419" y="7283564"/>
            <a:ext cx="2388975" cy="2379643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80484" t="1917" r="-95928" b="-5800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5ACEE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587497" y="7344525"/>
            <a:ext cx="2388975" cy="2379643"/>
            <a:chOff x="0" y="0"/>
            <a:chExt cx="6502400" cy="6477000"/>
          </a:xfrm>
        </p:grpSpPr>
        <p:sp>
          <p:nvSpPr>
            <p:cNvPr id="15" name="Freeform 1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328389" t="-40249" r="2110" b="-86564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5ACEE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0263408" y="7327352"/>
            <a:ext cx="2388975" cy="2379643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418" t="-116035" r="-678091" b="-223121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5ACEE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4870324" y="7382520"/>
            <a:ext cx="2388975" cy="2379643"/>
            <a:chOff x="0" y="0"/>
            <a:chExt cx="6502400" cy="6477000"/>
          </a:xfrm>
        </p:grpSpPr>
        <p:sp>
          <p:nvSpPr>
            <p:cNvPr id="21" name="Freeform 2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-33049" t="-3065" r="-33864" b="-8576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5ACEE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17546" y="4500612"/>
            <a:ext cx="17298537" cy="1938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76"/>
              </a:lnSpc>
            </a:pPr>
            <a:r>
              <a:rPr lang="en-US" sz="7707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Retaining &amp; Attracting Members During COVID-19 Recovery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7546" y="3714182"/>
            <a:ext cx="1290256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7"/>
              </a:lnSpc>
            </a:pPr>
            <a:r>
              <a:rPr lang="en-US" sz="5069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DISTRICT 7620 VISION WEBINAR SERIES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3817" y="10020300"/>
            <a:ext cx="3702541" cy="40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Sean McAlister, DGN-D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74175" y="10020300"/>
            <a:ext cx="3702541" cy="40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Delores Edwards, AG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90521" y="10086975"/>
            <a:ext cx="370254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Jennie </a:t>
            </a:r>
            <a:r>
              <a:rPr lang="en-US" sz="2400" dirty="0" err="1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Coppit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Membership Co-Chair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213542" y="10020300"/>
            <a:ext cx="3702541" cy="40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Bob </a:t>
            </a:r>
            <a:r>
              <a:rPr lang="en-US" sz="2400" dirty="0" err="1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Sartwell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AG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041537"/>
            <a:ext cx="14604773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Retaining the membership we have will key to our vibrancy in the future</a:t>
            </a:r>
          </a:p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</a:t>
            </a: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Clubs fail to keep members engaged during the crisis year, membership drops in years 2 &amp; 3</a:t>
            </a:r>
          </a:p>
          <a:p>
            <a:pPr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We must revisit the fundamentals of engagement, needs, and priorities of our current members</a:t>
            </a:r>
          </a:p>
          <a:p>
            <a:pPr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Recruitment of both old and young alike has been a challenge without the pandemic </a:t>
            </a: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 need to rethink the ways we meet, connect with, and close the deal on new member prospects </a:t>
            </a: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 have to adapt our existing recruitment processes and use new technologies in unique ways</a:t>
            </a: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This Webinar summarizes the COVID-19 Recovery Initiative Vision Paper #1 RETAINING &amp; ATTRACTING MEMBERS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Retention and Recruitment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041537"/>
            <a:ext cx="14604773" cy="596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engagement, people we have, projects we do, and the impact we have are the reasons people stay in Rotary</a:t>
            </a:r>
          </a:p>
          <a:p>
            <a:pPr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r>
              <a:rPr lang="en-US" sz="32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Survey indicated 46% wanted a combination of in-person and virtual or online meetings</a:t>
            </a: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Clubs will have to invest in virtual meeting technology</a:t>
            </a: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Physical distancing may require less people in attendance, multiple meetings, or combination meetings (virtual and live)</a:t>
            </a: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65% of respondents to the District Survey indicated their clubs are rethinking fundraising</a:t>
            </a:r>
          </a:p>
          <a:p>
            <a:pPr marL="866775" indent="-866775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Conduct online fund raising a lot of non-profits use now (Go Fund Me, Facebook’s Charities, etc.) targeted at a specific project</a:t>
            </a:r>
          </a:p>
          <a:p>
            <a:pPr marL="866775" indent="-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Conduct an on-line auction, on-line black tie, email coordination of a food drive, or other events. </a:t>
            </a:r>
          </a:p>
          <a:p>
            <a:pPr marL="866775" indent="-866775" algn="ctr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Bottom line – we must get creative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419561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041537"/>
            <a:ext cx="14604773" cy="516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Service Projects will need to change to address the changes in distancing and gatherings</a:t>
            </a:r>
          </a:p>
          <a:p>
            <a:pPr marL="915988" indent="-915988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will the types and quantities of projects we undertake be now and for the near future?</a:t>
            </a:r>
          </a:p>
          <a:p>
            <a:pPr marL="915988" indent="-915988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Will we need to spread out our completion schedule in order to rotate the number of Rotarians and recipients on any given project?</a:t>
            </a:r>
          </a:p>
          <a:p>
            <a:pPr marL="915988" indent="-915988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Will we need to develop and execute more direct funding projects as mentioned above?</a:t>
            </a:r>
          </a:p>
          <a:p>
            <a:pPr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Club Management may have to adapt</a:t>
            </a:r>
          </a:p>
          <a:p>
            <a:pPr marL="866775" indent="-866775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Virtual board meetings, dues structure, committee management and reporting will need to be looked at for impact and changes</a:t>
            </a:r>
          </a:p>
          <a:p>
            <a:pPr marL="866775" indent="-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Bylaws and other governing documents may need updating</a:t>
            </a:r>
          </a:p>
          <a:p>
            <a:pPr marL="866775" indent="-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866775" indent="-866775" algn="ctr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Bottom line – we must involve our members now more than ever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Retention </a:t>
            </a:r>
            <a:r>
              <a:rPr lang="en-US" sz="48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80969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171700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041537"/>
            <a:ext cx="14604773" cy="357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 have to adapt and use our existing recruitment processes in unique ways</a:t>
            </a:r>
          </a:p>
          <a:p>
            <a:pPr marL="915988" indent="-915988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Prospect identification will continue to be primarily from referrals </a:t>
            </a:r>
          </a:p>
          <a:p>
            <a:pPr marL="915988" indent="-915988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Additional means for identifying prospects will be needed such as a digital campaign on Facebook, via email, or a promotion on your website </a:t>
            </a:r>
          </a:p>
          <a:p>
            <a:pPr marL="915988" indent="-915988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The ‘Fireside Chat’ may be conducted over the phone or as an online meeting</a:t>
            </a:r>
          </a:p>
          <a:p>
            <a:pPr marL="915988" indent="-915988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Other things may have to change, but we need to be flexible </a:t>
            </a:r>
          </a:p>
          <a:p>
            <a:pPr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 indent="-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866775" indent="-866775" algn="ctr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Bottom line – Innovation must be our new normal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Recruitment</a:t>
            </a:r>
            <a:endParaRPr lang="en-US" sz="4800" dirty="0">
              <a:solidFill>
                <a:srgbClr val="FBA93E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2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66800" y="5960229"/>
            <a:ext cx="15406678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sz="6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3868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529</Words>
  <Application>Microsoft Office PowerPoint</Application>
  <PresentationFormat>Custom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Permanent Marker</vt:lpstr>
      <vt:lpstr>Arial</vt:lpstr>
      <vt:lpstr>Segoe UI Black</vt:lpstr>
      <vt:lpstr>Calibri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May 8-10, 2020 | Cambridge, Maryland</dc:title>
  <dc:creator>Ashley Waters</dc:creator>
  <cp:lastModifiedBy>Sonia Liu</cp:lastModifiedBy>
  <cp:revision>19</cp:revision>
  <dcterms:created xsi:type="dcterms:W3CDTF">2006-08-16T00:00:00Z</dcterms:created>
  <dcterms:modified xsi:type="dcterms:W3CDTF">2020-05-21T00:28:41Z</dcterms:modified>
  <dc:identifier>DAD8qs4Fq-k</dc:identifier>
</cp:coreProperties>
</file>