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2" r:id="rId2"/>
    <p:sldId id="259" r:id="rId3"/>
    <p:sldId id="268" r:id="rId4"/>
    <p:sldId id="290" r:id="rId5"/>
    <p:sldId id="325" r:id="rId6"/>
    <p:sldId id="401" r:id="rId7"/>
    <p:sldId id="270" r:id="rId8"/>
    <p:sldId id="404" r:id="rId9"/>
    <p:sldId id="271" r:id="rId10"/>
    <p:sldId id="272" r:id="rId11"/>
    <p:sldId id="280" r:id="rId12"/>
    <p:sldId id="273" r:id="rId13"/>
    <p:sldId id="313" r:id="rId14"/>
    <p:sldId id="396" r:id="rId15"/>
    <p:sldId id="405" r:id="rId16"/>
    <p:sldId id="402" r:id="rId17"/>
    <p:sldId id="287" r:id="rId18"/>
    <p:sldId id="304" r:id="rId19"/>
    <p:sldId id="289" r:id="rId20"/>
    <p:sldId id="284" r:id="rId21"/>
    <p:sldId id="276" r:id="rId22"/>
    <p:sldId id="278" r:id="rId23"/>
    <p:sldId id="277" r:id="rId24"/>
    <p:sldId id="285" r:id="rId25"/>
    <p:sldId id="397" r:id="rId26"/>
    <p:sldId id="389" r:id="rId27"/>
    <p:sldId id="379" r:id="rId28"/>
    <p:sldId id="403" r:id="rId29"/>
    <p:sldId id="380" r:id="rId30"/>
    <p:sldId id="321" r:id="rId31"/>
    <p:sldId id="326" r:id="rId32"/>
    <p:sldId id="282" r:id="rId33"/>
    <p:sldId id="3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mond Petniunas" initials="RP" lastIdx="26" clrIdx="0">
    <p:extLst>
      <p:ext uri="{19B8F6BF-5375-455C-9EA6-DF929625EA0E}">
        <p15:presenceInfo xmlns:p15="http://schemas.microsoft.com/office/powerpoint/2012/main" userId="7bba4d945bfac2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9ADE3-B39B-4D9F-B3D5-9A5A2345DBC2}" v="4" dt="2021-09-24T17:24:40.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453" autoAdjust="0"/>
    <p:restoredTop sz="94660"/>
  </p:normalViewPr>
  <p:slideViewPr>
    <p:cSldViewPr snapToGrid="0">
      <p:cViewPr varScale="1">
        <p:scale>
          <a:sx n="77" d="100"/>
          <a:sy n="77" d="100"/>
        </p:scale>
        <p:origin x="62"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7T14:34:05.515" idx="1">
    <p:pos x="10" y="10"/>
    <p:text>Over 20 consecutive four star ratings from CharityNavigator.</p:text>
    <p:extLst>
      <p:ext uri="{C676402C-5697-4E1C-873F-D02D1690AC5C}">
        <p15:threadingInfo xmlns:p15="http://schemas.microsoft.com/office/powerpoint/2012/main" timeZoneBias="240"/>
      </p:ext>
    </p:extLst>
  </p:cm>
  <p:cm authorId="1" dt="2021-09-27T14:35:29.134" idx="2">
    <p:pos x="106" y="106"/>
    <p:text>Supports work of our Rotary Clubs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27T14:58:00.892" idx="11">
    <p:pos x="10" y="10"/>
    <p:text>An Endowed Fund is Designed to Expand Existing Programs and Fund New Programs
Funds Are Invested in Perpetuity
Percent of Earnings Used to Fund Programs
</p:text>
    <p:extLst>
      <p:ext uri="{C676402C-5697-4E1C-873F-D02D1690AC5C}">
        <p15:threadingInfo xmlns:p15="http://schemas.microsoft.com/office/powerpoint/2012/main" timeZoneBias="240"/>
      </p:ext>
    </p:extLst>
  </p:cm>
  <p:cm authorId="1" dt="2021-09-27T14:59:49.528" idx="12">
    <p:pos x="106" y="106"/>
    <p:text/>
    <p:extLst>
      <p:ext uri="{C676402C-5697-4E1C-873F-D02D1690AC5C}">
        <p15:threadingInfo xmlns:p15="http://schemas.microsoft.com/office/powerpoint/2012/main" timeZoneBias="240"/>
      </p:ext>
    </p:extLst>
  </p:cm>
  <p:cm authorId="1" dt="2021-09-27T15:00:53.892" idx="14">
    <p:pos x="202" y="202"/>
    <p:text>Ways to Contribute
Testamentary Gifts Through Will or Estate Plan
Life Income Gifts (e.g., charitable remainder trusts, charitable gift annuities)
Outright Gifts of Property, Cash, or Investments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27T14:44:04.413" idx="3">
    <p:pos x="10" y="10"/>
    <p:text>Once Received, Annual Programs Fund contributions are invested for three years 
They are used for programs and grants three years after they are received 
The three-year cycle gives districts time for program planning and participant selection  
Earnings from Investments allow Rotary Foundation to pay for administration and fund development costs  
</p:text>
    <p:extLst>
      <p:ext uri="{C676402C-5697-4E1C-873F-D02D1690AC5C}">
        <p15:threadingInfo xmlns:p15="http://schemas.microsoft.com/office/powerpoint/2012/main" timeZoneBias="240"/>
      </p:ext>
    </p:extLst>
  </p:cm>
  <p:cm authorId="1" dt="2021-09-27T14:45:13.980" idx="4">
    <p:pos x="106" y="106"/>
    <p:text>The SHARE system is the mechanism through which contributions are transformed into program and grant awards that the Foundation distributes worldwide.
At the end of every year, each Rotary district’s contributions to the Rotary  Annual Programs Fund are divided into two funds: 
50 percent to the District Designated Fund (DDF).
The district uses the DDF to fund the foundation programs and grants it chooses to participate in.
The 50 percent to the World Fund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9-27T15:03:25.799" idx="23">
    <p:pos x="10" y="10"/>
    <p:text>PAUL HARRIS FELLOW RECOGNITION</p:text>
    <p:extLst>
      <p:ext uri="{C676402C-5697-4E1C-873F-D02D1690AC5C}">
        <p15:threadingInfo xmlns:p15="http://schemas.microsoft.com/office/powerpoint/2012/main" timeZoneBias="240"/>
      </p:ext>
    </p:extLst>
  </p:cm>
  <p:cm authorId="1" dt="2021-09-27T15:03:48.703" idx="24">
    <p:pos x="106" y="106"/>
    <p:text>We Each Give at Least $25 a Quarter to Annual Program Fund
Recognized as Paul Harris Fellow When $1,000 is Reached (10 years @ $25 a Quarter)
Become a Paul Harris Fellow Now!
If a Paul Harris Fellow, Continue to Make Contributions</p:text>
    <p:extLst>
      <p:ext uri="{C676402C-5697-4E1C-873F-D02D1690AC5C}">
        <p15:threadingInfo xmlns:p15="http://schemas.microsoft.com/office/powerpoint/2012/main" timeZoneBias="240"/>
      </p:ext>
    </p:extLst>
  </p:cm>
  <p:cm authorId="1" dt="2021-09-27T15:04:37.112" idx="25">
    <p:pos x="202" y="202"/>
    <p:text>Enhancing the Foundation</p:text>
    <p:extLst>
      <p:ext uri="{C676402C-5697-4E1C-873F-D02D1690AC5C}">
        <p15:threadingInfo xmlns:p15="http://schemas.microsoft.com/office/powerpoint/2012/main" timeZoneBias="240"/>
      </p:ext>
    </p:extLst>
  </p:cm>
  <p:cm authorId="1" dt="2021-09-27T15:04:45.110" idx="26">
    <p:pos x="298" y="298"/>
    <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9-27T15:02:24.222" idx="21">
    <p:pos x="10" y="10"/>
    <p:text/>
    <p:extLst>
      <p:ext uri="{C676402C-5697-4E1C-873F-D02D1690AC5C}">
        <p15:threadingInfo xmlns:p15="http://schemas.microsoft.com/office/powerpoint/2012/main" timeZoneBias="240"/>
      </p:ext>
    </p:extLst>
  </p:cm>
  <p:cm authorId="1" dt="2021-09-27T15:02:34.895" idx="22">
    <p:pos x="106" y="106"/>
    <p:text>Outright Gift or Will Provision of $1,000 or More = Recognition as “Benefactor”
Estate Plan Gift Commitment of $10,000 or More = Recognition as Member of Rotary Foundation </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9-27T14:48:53.670" idx="5">
    <p:pos x="10" y="10"/>
    <p:text>Districts are encouraged to distribute these grant funds for relatively short-term activities, either local or international
Districts can request up to 50 percent of their District Designated Fund(DDF) in one annual block grant 
Districts are responsible for administering
the activities undertaken with these funds, with minimal involvement from the Foundation. 
The district may disperse these grant funds at their discretion for district or club sponsored activities.
</p:text>
    <p:extLst>
      <p:ext uri="{C676402C-5697-4E1C-873F-D02D1690AC5C}">
        <p15:threadingInfo xmlns:p15="http://schemas.microsoft.com/office/powerpoint/2012/main" timeZoneBias="240"/>
      </p:ext>
    </p:extLst>
  </p:cm>
  <p:cm authorId="1" dt="2021-09-27T14:49:46.031" idx="6">
    <p:pos x="106" y="106"/>
    <p:text>Related to one or more of the six areas:
Peace and conflict prevention/resolution
Disease prevention and treatment
Water and sanitation
Maternal and child health
Basic education and literacy
Economic and community development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85A6D-F1E1-4AFA-A6E2-79B4984E559B}"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AAC91-122F-4C63-89F2-B348D4C53693}" type="slidenum">
              <a:rPr lang="en-US" smtClean="0"/>
              <a:t>‹#›</a:t>
            </a:fld>
            <a:endParaRPr lang="en-US"/>
          </a:p>
        </p:txBody>
      </p:sp>
    </p:spTree>
    <p:extLst>
      <p:ext uri="{BB962C8B-B14F-4D97-AF65-F5344CB8AC3E}">
        <p14:creationId xmlns:p14="http://schemas.microsoft.com/office/powerpoint/2010/main" val="283237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Message</a:t>
            </a:r>
            <a:endParaRPr lang="en-US" dirty="0"/>
          </a:p>
        </p:txBody>
      </p:sp>
      <p:sp>
        <p:nvSpPr>
          <p:cNvPr id="4" name="Slide Number Placeholder 3"/>
          <p:cNvSpPr>
            <a:spLocks noGrp="1"/>
          </p:cNvSpPr>
          <p:nvPr>
            <p:ph type="sldNum" sz="quarter" idx="10"/>
          </p:nvPr>
        </p:nvSpPr>
        <p:spPr/>
        <p:txBody>
          <a:bodyPr/>
          <a:lstStyle/>
          <a:p>
            <a:fld id="{B61650EA-7282-4386-9CA4-0759BF4B110B}" type="slidenum">
              <a:rPr lang="en-US" smtClean="0"/>
              <a:t>1</a:t>
            </a:fld>
            <a:endParaRPr lang="en-US" dirty="0"/>
          </a:p>
        </p:txBody>
      </p:sp>
    </p:spTree>
    <p:extLst>
      <p:ext uri="{BB962C8B-B14F-4D97-AF65-F5344CB8AC3E}">
        <p14:creationId xmlns:p14="http://schemas.microsoft.com/office/powerpoint/2010/main" val="169017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5" indent="-176665">
              <a:buFont typeface="Arial" pitchFamily="34" charset="0"/>
              <a:buChar char="•"/>
            </a:pPr>
            <a:r>
              <a:rPr lang="en-US" dirty="0">
                <a:latin typeface="Arial" pitchFamily="34" charset="0"/>
                <a:ea typeface="ヒラギノ角ゴ Pro W3" pitchFamily="-84" charset="-128"/>
              </a:rPr>
              <a:t>Rotary’s own financial support for PolioPlus will be magnified by an agreement with the Bill &amp; Melinda Gates Foundation. </a:t>
            </a:r>
          </a:p>
          <a:p>
            <a:endParaRPr lang="en-US" dirty="0">
              <a:latin typeface="Arial" pitchFamily="34" charset="0"/>
              <a:ea typeface="ヒラギノ角ゴ Pro W3" pitchFamily="-84" charset="-128"/>
            </a:endParaRPr>
          </a:p>
          <a:p>
            <a:pPr marL="176665" indent="-176665">
              <a:buFont typeface="Arial" pitchFamily="34" charset="0"/>
              <a:buChar char="•"/>
            </a:pPr>
            <a:r>
              <a:rPr lang="en-US" dirty="0">
                <a:latin typeface="Arial" pitchFamily="34" charset="0"/>
                <a:ea typeface="ヒラギノ角ゴ Pro W3" pitchFamily="-84" charset="-128"/>
              </a:rPr>
              <a:t>From 2013 to 2018, every $1 that Rotary commits in direct support of polio immunization (up to $35 million per year) will be matched by an additional $2 from the Gates Foundation. This means contributions to Rotary’s PolioPlus program will have three times the impact.</a:t>
            </a: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0888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460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65545" indent="-294440" eaLnBrk="0" hangingPunct="0">
              <a:spcBef>
                <a:spcPct val="30000"/>
              </a:spcBef>
              <a:defRPr sz="1200">
                <a:solidFill>
                  <a:schemeClr val="tx1"/>
                </a:solidFill>
                <a:latin typeface="Arial" pitchFamily="34" charset="0"/>
              </a:defRPr>
            </a:lvl2pPr>
            <a:lvl3pPr marL="1177762" indent="-235552" eaLnBrk="0" hangingPunct="0">
              <a:spcBef>
                <a:spcPct val="30000"/>
              </a:spcBef>
              <a:defRPr sz="1200">
                <a:solidFill>
                  <a:schemeClr val="tx1"/>
                </a:solidFill>
                <a:latin typeface="Arial" pitchFamily="34" charset="0"/>
              </a:defRPr>
            </a:lvl3pPr>
            <a:lvl4pPr marL="1648867" indent="-235552" eaLnBrk="0" hangingPunct="0">
              <a:spcBef>
                <a:spcPct val="30000"/>
              </a:spcBef>
              <a:defRPr sz="1200">
                <a:solidFill>
                  <a:schemeClr val="tx1"/>
                </a:solidFill>
                <a:latin typeface="Arial" pitchFamily="34" charset="0"/>
              </a:defRPr>
            </a:lvl4pPr>
            <a:lvl5pPr marL="2119972" indent="-235552" eaLnBrk="0" hangingPunct="0">
              <a:spcBef>
                <a:spcPct val="30000"/>
              </a:spcBef>
              <a:defRPr sz="1200">
                <a:solidFill>
                  <a:schemeClr val="tx1"/>
                </a:solidFill>
                <a:latin typeface="Arial" pitchFamily="34" charset="0"/>
              </a:defRPr>
            </a:lvl5pPr>
            <a:lvl6pPr marL="2591076" indent="-235552" eaLnBrk="0" fontAlgn="base" hangingPunct="0">
              <a:spcBef>
                <a:spcPct val="30000"/>
              </a:spcBef>
              <a:spcAft>
                <a:spcPct val="0"/>
              </a:spcAft>
              <a:defRPr sz="1200">
                <a:solidFill>
                  <a:schemeClr val="tx1"/>
                </a:solidFill>
                <a:latin typeface="Arial" pitchFamily="34" charset="0"/>
              </a:defRPr>
            </a:lvl6pPr>
            <a:lvl7pPr marL="3062181" indent="-235552" eaLnBrk="0" fontAlgn="base" hangingPunct="0">
              <a:spcBef>
                <a:spcPct val="30000"/>
              </a:spcBef>
              <a:spcAft>
                <a:spcPct val="0"/>
              </a:spcAft>
              <a:defRPr sz="1200">
                <a:solidFill>
                  <a:schemeClr val="tx1"/>
                </a:solidFill>
                <a:latin typeface="Arial" pitchFamily="34" charset="0"/>
              </a:defRPr>
            </a:lvl7pPr>
            <a:lvl8pPr marL="3533285" indent="-235552" eaLnBrk="0" fontAlgn="base" hangingPunct="0">
              <a:spcBef>
                <a:spcPct val="30000"/>
              </a:spcBef>
              <a:spcAft>
                <a:spcPct val="0"/>
              </a:spcAft>
              <a:defRPr sz="1200">
                <a:solidFill>
                  <a:schemeClr val="tx1"/>
                </a:solidFill>
                <a:latin typeface="Arial" pitchFamily="34" charset="0"/>
              </a:defRPr>
            </a:lvl8pPr>
            <a:lvl9pPr marL="4004390" indent="-23555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8A40CC0-DE36-4A6E-94DC-D30EA883BDF1}" type="slidenum">
              <a:rPr lang="en-US" altLang="en-US" smtClean="0"/>
              <a:pPr eaLnBrk="1" hangingPunct="1">
                <a:spcBef>
                  <a:spcPct val="0"/>
                </a:spcBef>
              </a:pPr>
              <a:t>13</a:t>
            </a:fld>
            <a:endParaRPr lang="en-US" altLang="en-US"/>
          </a:p>
        </p:txBody>
      </p:sp>
    </p:spTree>
    <p:extLst>
      <p:ext uri="{BB962C8B-B14F-4D97-AF65-F5344CB8AC3E}">
        <p14:creationId xmlns:p14="http://schemas.microsoft.com/office/powerpoint/2010/main" val="84467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65545" indent="-294440" eaLnBrk="0" hangingPunct="0">
              <a:spcBef>
                <a:spcPct val="30000"/>
              </a:spcBef>
              <a:defRPr sz="1200">
                <a:solidFill>
                  <a:schemeClr val="tx1"/>
                </a:solidFill>
                <a:latin typeface="Arial" charset="0"/>
              </a:defRPr>
            </a:lvl2pPr>
            <a:lvl3pPr marL="1177762" indent="-235552" eaLnBrk="0" hangingPunct="0">
              <a:spcBef>
                <a:spcPct val="30000"/>
              </a:spcBef>
              <a:defRPr sz="1200">
                <a:solidFill>
                  <a:schemeClr val="tx1"/>
                </a:solidFill>
                <a:latin typeface="Arial" charset="0"/>
              </a:defRPr>
            </a:lvl3pPr>
            <a:lvl4pPr marL="1648867" indent="-235552" eaLnBrk="0" hangingPunct="0">
              <a:spcBef>
                <a:spcPct val="30000"/>
              </a:spcBef>
              <a:defRPr sz="1200">
                <a:solidFill>
                  <a:schemeClr val="tx1"/>
                </a:solidFill>
                <a:latin typeface="Arial" charset="0"/>
              </a:defRPr>
            </a:lvl4pPr>
            <a:lvl5pPr marL="2119972" indent="-235552" eaLnBrk="0" hangingPunct="0">
              <a:spcBef>
                <a:spcPct val="30000"/>
              </a:spcBef>
              <a:defRPr sz="1200">
                <a:solidFill>
                  <a:schemeClr val="tx1"/>
                </a:solidFill>
                <a:latin typeface="Arial" charset="0"/>
              </a:defRPr>
            </a:lvl5pPr>
            <a:lvl6pPr marL="2591076" indent="-235552" eaLnBrk="0" fontAlgn="base" hangingPunct="0">
              <a:spcBef>
                <a:spcPct val="30000"/>
              </a:spcBef>
              <a:spcAft>
                <a:spcPct val="0"/>
              </a:spcAft>
              <a:defRPr sz="1200">
                <a:solidFill>
                  <a:schemeClr val="tx1"/>
                </a:solidFill>
                <a:latin typeface="Arial" charset="0"/>
              </a:defRPr>
            </a:lvl6pPr>
            <a:lvl7pPr marL="3062181" indent="-235552" eaLnBrk="0" fontAlgn="base" hangingPunct="0">
              <a:spcBef>
                <a:spcPct val="30000"/>
              </a:spcBef>
              <a:spcAft>
                <a:spcPct val="0"/>
              </a:spcAft>
              <a:defRPr sz="1200">
                <a:solidFill>
                  <a:schemeClr val="tx1"/>
                </a:solidFill>
                <a:latin typeface="Arial" charset="0"/>
              </a:defRPr>
            </a:lvl7pPr>
            <a:lvl8pPr marL="3533285" indent="-235552" eaLnBrk="0" fontAlgn="base" hangingPunct="0">
              <a:spcBef>
                <a:spcPct val="30000"/>
              </a:spcBef>
              <a:spcAft>
                <a:spcPct val="0"/>
              </a:spcAft>
              <a:defRPr sz="1200">
                <a:solidFill>
                  <a:schemeClr val="tx1"/>
                </a:solidFill>
                <a:latin typeface="Arial" charset="0"/>
              </a:defRPr>
            </a:lvl8pPr>
            <a:lvl9pPr marL="4004390" indent="-23555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2F2CEE-61F1-40D6-9209-23DBA7679D92}" type="slidenum">
              <a:rPr lang="en-US" altLang="en-US" smtClean="0"/>
              <a:pPr eaLnBrk="1" hangingPunct="1">
                <a:spcBef>
                  <a:spcPct val="0"/>
                </a:spcBef>
              </a:pPr>
              <a:t>18</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41949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514350"/>
            <a:ext cx="5656262" cy="3182938"/>
          </a:xfrm>
        </p:spPr>
      </p:sp>
      <p:sp>
        <p:nvSpPr>
          <p:cNvPr id="3" name="Notes Placeholder 2"/>
          <p:cNvSpPr>
            <a:spLocks noGrp="1"/>
          </p:cNvSpPr>
          <p:nvPr>
            <p:ph type="body" idx="1"/>
          </p:nvPr>
        </p:nvSpPr>
        <p:spPr>
          <a:xfrm>
            <a:off x="611966" y="4032447"/>
            <a:ext cx="5601409" cy="4929809"/>
          </a:xfrm>
        </p:spPr>
        <p:txBody>
          <a:bodyPr/>
          <a:lstStyle/>
          <a:p>
            <a:pPr marL="228600" indent="-228600">
              <a:buAutoNum type="arabicPeriod"/>
            </a:pPr>
            <a:r>
              <a:rPr lang="en-US" sz="1600" dirty="0"/>
              <a:t>Humanitarian Grants are categorized into District and Global. The funding is allocated for District and Global Grants differently. </a:t>
            </a:r>
          </a:p>
          <a:p>
            <a:pPr lvl="1"/>
            <a:r>
              <a:rPr lang="en-US" sz="1600" dirty="0"/>
              <a:t>District Grants</a:t>
            </a:r>
          </a:p>
          <a:p>
            <a:pPr marL="628650" lvl="1" indent="-171450">
              <a:buFont typeface="Arial" panose="020B0604020202020204" pitchFamily="34" charset="0"/>
              <a:buChar char="•"/>
            </a:pPr>
            <a:r>
              <a:rPr lang="en-US" sz="1600" dirty="0"/>
              <a:t>Local or international activities</a:t>
            </a:r>
          </a:p>
          <a:p>
            <a:pPr marL="628650" lvl="1" indent="-171450">
              <a:buFont typeface="Arial" panose="020B0604020202020204" pitchFamily="34" charset="0"/>
              <a:buChar char="•"/>
            </a:pPr>
            <a:r>
              <a:rPr lang="en-US" sz="1600" dirty="0"/>
              <a:t>Local decision making, broader guidelines</a:t>
            </a:r>
          </a:p>
          <a:p>
            <a:pPr marL="628650" lvl="1" indent="-171450">
              <a:buFont typeface="Arial" panose="020B0604020202020204" pitchFamily="34" charset="0"/>
              <a:buChar char="•"/>
            </a:pPr>
            <a:r>
              <a:rPr lang="en-US" sz="1600" dirty="0"/>
              <a:t>Smaller activities and projects</a:t>
            </a:r>
          </a:p>
          <a:p>
            <a:pPr lvl="1"/>
            <a:r>
              <a:rPr lang="en-US" sz="1600" dirty="0"/>
              <a:t>Global Grants</a:t>
            </a:r>
          </a:p>
          <a:p>
            <a:pPr marL="628650" lvl="1" indent="-171450">
              <a:buFont typeface="Arial" panose="020B0604020202020204" pitchFamily="34" charset="0"/>
              <a:buChar char="•"/>
            </a:pPr>
            <a:r>
              <a:rPr lang="en-US" sz="1600" dirty="0"/>
              <a:t>Align with one of the Areas of Focus</a:t>
            </a:r>
          </a:p>
          <a:p>
            <a:pPr marL="628650" lvl="1" indent="-171450">
              <a:buFont typeface="Arial" panose="020B0604020202020204" pitchFamily="34" charset="0"/>
              <a:buChar char="•"/>
            </a:pPr>
            <a:r>
              <a:rPr lang="en-US" sz="1600" dirty="0"/>
              <a:t>Long term, sustainable benefits</a:t>
            </a:r>
          </a:p>
          <a:p>
            <a:pPr marL="628650" lvl="1" indent="-171450">
              <a:buFont typeface="Arial" panose="020B0604020202020204" pitchFamily="34" charset="0"/>
              <a:buChar char="•"/>
            </a:pPr>
            <a:r>
              <a:rPr lang="en-US" sz="1600" dirty="0"/>
              <a:t>Measurable results</a:t>
            </a:r>
          </a:p>
          <a:p>
            <a:pPr marL="628650" lvl="1" indent="-171450">
              <a:buFont typeface="Arial" panose="020B0604020202020204" pitchFamily="34" charset="0"/>
              <a:buChar char="•"/>
            </a:pPr>
            <a:r>
              <a:rPr lang="en-US" sz="1600" dirty="0"/>
              <a:t>Budgets of at least $30,000</a:t>
            </a:r>
          </a:p>
          <a:p>
            <a:pPr marL="228600" indent="-228600">
              <a:buAutoNum type="arabicPeriod"/>
            </a:pPr>
            <a:r>
              <a:rPr lang="en-US" sz="1600" dirty="0"/>
              <a:t>Educational Programs</a:t>
            </a:r>
          </a:p>
          <a:p>
            <a:pPr marL="628650" lvl="1" indent="-171450">
              <a:buFont typeface="Arial" panose="020B0604020202020204" pitchFamily="34" charset="0"/>
              <a:buChar char="•"/>
            </a:pPr>
            <a:r>
              <a:rPr lang="en-US" sz="1600" dirty="0"/>
              <a:t>VTT – Vocational Training Teams</a:t>
            </a:r>
          </a:p>
          <a:p>
            <a:pPr marL="628650" lvl="1" indent="-171450">
              <a:buFont typeface="Arial" panose="020B0604020202020204" pitchFamily="34" charset="0"/>
              <a:buChar char="•"/>
            </a:pPr>
            <a:r>
              <a:rPr lang="en-US" sz="1600" dirty="0"/>
              <a:t>Global Scholarships</a:t>
            </a:r>
          </a:p>
          <a:p>
            <a:pPr marL="628650" lvl="1" indent="-171450">
              <a:buFont typeface="Arial" panose="020B0604020202020204" pitchFamily="34" charset="0"/>
              <a:buChar char="•"/>
            </a:pPr>
            <a:r>
              <a:rPr lang="en-US" sz="1600" dirty="0"/>
              <a:t>Peace Fellowships</a:t>
            </a:r>
          </a:p>
          <a:p>
            <a:pPr marL="628650" lvl="1" indent="-171450">
              <a:buFont typeface="Arial" panose="020B0604020202020204" pitchFamily="34" charset="0"/>
              <a:buChar char="•"/>
            </a:pPr>
            <a:r>
              <a:rPr lang="en-US" sz="1600" dirty="0"/>
              <a:t>District Scholarships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297127-1E13-4AA5-AC18-6841A99A8065}" type="slidenum">
              <a:rPr lang="en-US" smtClean="0"/>
              <a:t>25</a:t>
            </a:fld>
            <a:endParaRPr lang="en-US"/>
          </a:p>
        </p:txBody>
      </p:sp>
    </p:spTree>
    <p:extLst>
      <p:ext uri="{BB962C8B-B14F-4D97-AF65-F5344CB8AC3E}">
        <p14:creationId xmlns:p14="http://schemas.microsoft.com/office/powerpoint/2010/main" val="10168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4434-904E-4184-A088-52AF5A5860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8AB06F-8697-4561-9209-CCD3D95CC3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DA4C73-E9CF-4790-9A15-D91931BE6F75}"/>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5" name="Footer Placeholder 4">
            <a:extLst>
              <a:ext uri="{FF2B5EF4-FFF2-40B4-BE49-F238E27FC236}">
                <a16:creationId xmlns:a16="http://schemas.microsoft.com/office/drawing/2014/main" id="{C85E6479-2295-426F-9C3C-1500FEE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EB9B0-580B-4CE7-B86E-8CBCF7392B4D}"/>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139384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FC8C-47C6-41B2-A41B-95C398C4E9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EB07F-07F0-4117-9990-8279C346A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9E003-567A-4CBD-A20C-BCEF0F3A78C1}"/>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5" name="Footer Placeholder 4">
            <a:extLst>
              <a:ext uri="{FF2B5EF4-FFF2-40B4-BE49-F238E27FC236}">
                <a16:creationId xmlns:a16="http://schemas.microsoft.com/office/drawing/2014/main" id="{DBF85A59-9AF2-48AE-BE26-D98748557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6ACF4-270A-41FB-90B5-B8BF1305B0B0}"/>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42942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FA3C3-8520-40E8-9BF0-9EC1B10402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9CA05A-B26D-4CA9-BF37-EFB00418F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8A2C4-6B33-4EEA-89FD-73733E43E6CA}"/>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5" name="Footer Placeholder 4">
            <a:extLst>
              <a:ext uri="{FF2B5EF4-FFF2-40B4-BE49-F238E27FC236}">
                <a16:creationId xmlns:a16="http://schemas.microsoft.com/office/drawing/2014/main" id="{FC8DF0E6-2A88-4CE3-915B-E207AEC3A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3152D-F9DF-42E7-9451-DC0ADA7921F2}"/>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341405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3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5375-AEAE-42BC-8443-56D238625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446891-AAE5-4993-A816-0C2038F10A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D2737-29F9-47AF-A8C3-6575A6ED9461}"/>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5" name="Footer Placeholder 4">
            <a:extLst>
              <a:ext uri="{FF2B5EF4-FFF2-40B4-BE49-F238E27FC236}">
                <a16:creationId xmlns:a16="http://schemas.microsoft.com/office/drawing/2014/main" id="{95DECAEA-2C02-4385-8121-3AFDCEDAB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4EFF8-0DB7-4B05-895C-E231FA910F6F}"/>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409651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FDC30-9D88-43EB-9FB5-4CAB3D3C07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2EA6E-B254-4246-85DB-E20472315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8AD012-870D-490E-BBBF-60409F37F686}"/>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5" name="Footer Placeholder 4">
            <a:extLst>
              <a:ext uri="{FF2B5EF4-FFF2-40B4-BE49-F238E27FC236}">
                <a16:creationId xmlns:a16="http://schemas.microsoft.com/office/drawing/2014/main" id="{B9539657-4BD9-4FF4-9248-273C117F2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E2991-4B8D-4044-A041-70616635DF38}"/>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34971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D059-5F82-4072-AB60-13B672F01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034B0-D593-4F2F-9487-782EEDE2CB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EAF6D4-CCF1-4B4F-83C2-9CFF734858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1342D-EEC5-43C7-A01B-AA2CFE707F7A}"/>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6" name="Footer Placeholder 5">
            <a:extLst>
              <a:ext uri="{FF2B5EF4-FFF2-40B4-BE49-F238E27FC236}">
                <a16:creationId xmlns:a16="http://schemas.microsoft.com/office/drawing/2014/main" id="{151DBEB0-E262-47AA-8E20-A5CE6F15B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09517-3BB1-444C-83FD-2FB65DD5BDF7}"/>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10821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60F2-C931-4F3F-9F6B-3097960589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4E181-CFD1-467A-8505-4CAEF3065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D6889A-21EA-4449-A3C6-AC240BFE97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590B66-3194-43D8-B231-D1228EF2F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C9DF8-50C0-446D-BB41-18C700E04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ADD0B8-09DA-4FC8-9931-5A7C82F33640}"/>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8" name="Footer Placeholder 7">
            <a:extLst>
              <a:ext uri="{FF2B5EF4-FFF2-40B4-BE49-F238E27FC236}">
                <a16:creationId xmlns:a16="http://schemas.microsoft.com/office/drawing/2014/main" id="{D62CD82F-AE9E-409D-8B22-B4CC822A5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47F791-B038-4E0A-882B-997DC47168CD}"/>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157954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5F71-2A07-4447-BF5B-17AB3687E3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3EE947-02DC-4740-9749-FBF7E1233314}"/>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4" name="Footer Placeholder 3">
            <a:extLst>
              <a:ext uri="{FF2B5EF4-FFF2-40B4-BE49-F238E27FC236}">
                <a16:creationId xmlns:a16="http://schemas.microsoft.com/office/drawing/2014/main" id="{E7478CDA-C8CF-41D1-B57A-D791F0CC50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88F1F-7818-44E9-B8B4-0D530C6A7A0D}"/>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384166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15094-AC2F-479D-A7BD-FA99D53DFBB5}"/>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3" name="Footer Placeholder 2">
            <a:extLst>
              <a:ext uri="{FF2B5EF4-FFF2-40B4-BE49-F238E27FC236}">
                <a16:creationId xmlns:a16="http://schemas.microsoft.com/office/drawing/2014/main" id="{23680DF4-19CF-443B-8F47-96A67289E5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CD985-99AE-4E27-94FE-6355BCE291A8}"/>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50077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DDA5-0E7B-4112-9BCD-15FE6DE22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F62CD2-1315-4CE4-91C5-4BE2E4188B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F3776-B949-46A7-A445-5E19F6661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A3961-BC17-436B-B434-2E4CC8059B17}"/>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6" name="Footer Placeholder 5">
            <a:extLst>
              <a:ext uri="{FF2B5EF4-FFF2-40B4-BE49-F238E27FC236}">
                <a16:creationId xmlns:a16="http://schemas.microsoft.com/office/drawing/2014/main" id="{06BE6F71-F7E2-43B6-802D-E0580B1386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DD07B-0AF7-43DC-A8DE-A395A7D37A97}"/>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280189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357A-CD14-4058-A43F-79FA6AFA0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6A1438-2E1B-4838-9D40-B462A1424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DE1907-6FA4-4890-B7AF-8EBA3B1F0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058BA1-7F14-43C1-AFD9-2ECBBB5A395B}"/>
              </a:ext>
            </a:extLst>
          </p:cNvPr>
          <p:cNvSpPr>
            <a:spLocks noGrp="1"/>
          </p:cNvSpPr>
          <p:nvPr>
            <p:ph type="dt" sz="half" idx="10"/>
          </p:nvPr>
        </p:nvSpPr>
        <p:spPr/>
        <p:txBody>
          <a:bodyPr/>
          <a:lstStyle/>
          <a:p>
            <a:fld id="{B115470E-90F9-49D8-BDFA-AD3BB77E850B}" type="datetimeFigureOut">
              <a:rPr lang="en-US" smtClean="0"/>
              <a:t>12/8/2021</a:t>
            </a:fld>
            <a:endParaRPr lang="en-US"/>
          </a:p>
        </p:txBody>
      </p:sp>
      <p:sp>
        <p:nvSpPr>
          <p:cNvPr id="6" name="Footer Placeholder 5">
            <a:extLst>
              <a:ext uri="{FF2B5EF4-FFF2-40B4-BE49-F238E27FC236}">
                <a16:creationId xmlns:a16="http://schemas.microsoft.com/office/drawing/2014/main" id="{EDCF8E55-3505-4091-93F5-F12D0BB3C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002AC-B146-4BAE-81AC-31D13D0A00E4}"/>
              </a:ext>
            </a:extLst>
          </p:cNvPr>
          <p:cNvSpPr>
            <a:spLocks noGrp="1"/>
          </p:cNvSpPr>
          <p:nvPr>
            <p:ph type="sldNum" sz="quarter" idx="12"/>
          </p:nvPr>
        </p:nvSpPr>
        <p:spPr/>
        <p:txBody>
          <a:bodyPr/>
          <a:lstStyle/>
          <a:p>
            <a:fld id="{8B089C31-679D-476A-A384-E511E7F0E7BC}" type="slidenum">
              <a:rPr lang="en-US" smtClean="0"/>
              <a:t>‹#›</a:t>
            </a:fld>
            <a:endParaRPr lang="en-US"/>
          </a:p>
        </p:txBody>
      </p:sp>
    </p:spTree>
    <p:extLst>
      <p:ext uri="{BB962C8B-B14F-4D97-AF65-F5344CB8AC3E}">
        <p14:creationId xmlns:p14="http://schemas.microsoft.com/office/powerpoint/2010/main" val="4434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30727-D467-4874-943B-B4FA80E2D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65999-7FB2-4B84-AC55-C7C49F23BA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AFA58-488A-4990-852E-842E9F1B4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5470E-90F9-49D8-BDFA-AD3BB77E850B}" type="datetimeFigureOut">
              <a:rPr lang="en-US" smtClean="0"/>
              <a:t>12/8/2021</a:t>
            </a:fld>
            <a:endParaRPr lang="en-US"/>
          </a:p>
        </p:txBody>
      </p:sp>
      <p:sp>
        <p:nvSpPr>
          <p:cNvPr id="5" name="Footer Placeholder 4">
            <a:extLst>
              <a:ext uri="{FF2B5EF4-FFF2-40B4-BE49-F238E27FC236}">
                <a16:creationId xmlns:a16="http://schemas.microsoft.com/office/drawing/2014/main" id="{9CF00C61-BD60-4F05-ADC7-23B5459C9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D271D-43AB-4E4D-B0C3-5372B43EA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89C31-679D-476A-A384-E511E7F0E7BC}" type="slidenum">
              <a:rPr lang="en-US" smtClean="0"/>
              <a:t>‹#›</a:t>
            </a:fld>
            <a:endParaRPr lang="en-US"/>
          </a:p>
        </p:txBody>
      </p:sp>
    </p:spTree>
    <p:extLst>
      <p:ext uri="{BB962C8B-B14F-4D97-AF65-F5344CB8AC3E}">
        <p14:creationId xmlns:p14="http://schemas.microsoft.com/office/powerpoint/2010/main" val="3132657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omments" Target="../comments/comment6.xml"/><Relationship Id="rId5" Type="http://schemas.openxmlformats.org/officeDocument/2006/relationships/image" Target="../media/image2.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7741" y="280221"/>
            <a:ext cx="8967019" cy="156332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200" spc="-150" dirty="0">
                <a:solidFill>
                  <a:schemeClr val="bg1"/>
                </a:solidFill>
                <a:effectLst>
                  <a:outerShdw blurRad="38100" dist="38100" dir="2700000" algn="tl">
                    <a:srgbClr val="000000">
                      <a:alpha val="43137"/>
                    </a:srgbClr>
                  </a:outerShdw>
                </a:effectLst>
                <a:latin typeface="Constantia" panose="02030602050306030303" pitchFamily="18" charset="0"/>
                <a:cs typeface="Arial Narrow Bold"/>
              </a:rPr>
              <a:t>FOUNDATION BASICS </a:t>
            </a:r>
          </a:p>
        </p:txBody>
      </p:sp>
      <p:pic>
        <p:nvPicPr>
          <p:cNvPr id="1026" name="Picture 2" descr="C:\Users\Cawley\Desktop\TRF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327203"/>
            <a:ext cx="7610168" cy="28678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463899" y="4362444"/>
            <a:ext cx="2574491" cy="1323439"/>
          </a:xfrm>
          <a:prstGeom prst="rect">
            <a:avLst/>
          </a:prstGeom>
          <a:noFill/>
        </p:spPr>
        <p:txBody>
          <a:bodyPr wrap="square" rtlCol="0">
            <a:spAutoFit/>
          </a:bodyPr>
          <a:lstStyle/>
          <a:p>
            <a:r>
              <a:rPr lang="en-US" sz="8000" b="1" dirty="0">
                <a:solidFill>
                  <a:srgbClr val="366092"/>
                </a:solidFill>
              </a:rPr>
              <a:t>(TRF)</a:t>
            </a:r>
          </a:p>
        </p:txBody>
      </p:sp>
    </p:spTree>
    <p:extLst>
      <p:ext uri="{BB962C8B-B14F-4D97-AF65-F5344CB8AC3E}">
        <p14:creationId xmlns:p14="http://schemas.microsoft.com/office/powerpoint/2010/main" val="62878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F56B-01EE-4464-84DF-F448D90CD3A4}"/>
              </a:ext>
            </a:extLst>
          </p:cNvPr>
          <p:cNvSpPr>
            <a:spLocks noGrp="1"/>
          </p:cNvSpPr>
          <p:nvPr>
            <p:ph type="title"/>
          </p:nvPr>
        </p:nvSpPr>
        <p:spPr/>
        <p:txBody>
          <a:bodyPr>
            <a:normAutofit/>
          </a:bodyPr>
          <a:lstStyle/>
          <a:p>
            <a:pPr algn="ctr"/>
            <a:r>
              <a:rPr lang="en-US" sz="5400" b="1" u="sng" dirty="0">
                <a:solidFill>
                  <a:srgbClr val="C00000"/>
                </a:solidFill>
                <a:latin typeface="Aharoni" panose="02010803020104030203" pitchFamily="2" charset="-79"/>
                <a:cs typeface="Aharoni" panose="02010803020104030203" pitchFamily="2" charset="-79"/>
              </a:rPr>
              <a:t>The Rotary Foundation</a:t>
            </a:r>
          </a:p>
        </p:txBody>
      </p:sp>
      <p:pic>
        <p:nvPicPr>
          <p:cNvPr id="4" name="Content Placeholder 3">
            <a:extLst>
              <a:ext uri="{FF2B5EF4-FFF2-40B4-BE49-F238E27FC236}">
                <a16:creationId xmlns:a16="http://schemas.microsoft.com/office/drawing/2014/main" id="{F4BD784E-7583-4EF2-B6A9-D344AB9B7B8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72833" y="1855306"/>
            <a:ext cx="3035808" cy="1993392"/>
          </a:xfrm>
          <a:prstGeom prst="rect">
            <a:avLst/>
          </a:prstGeom>
        </p:spPr>
      </p:pic>
      <p:pic>
        <p:nvPicPr>
          <p:cNvPr id="5" name="Picture 4">
            <a:extLst>
              <a:ext uri="{FF2B5EF4-FFF2-40B4-BE49-F238E27FC236}">
                <a16:creationId xmlns:a16="http://schemas.microsoft.com/office/drawing/2014/main" id="{AA9E6549-5FE8-455D-9260-03BBCBA50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5238" y="1849362"/>
            <a:ext cx="2999003" cy="1999336"/>
          </a:xfrm>
          <a:prstGeom prst="rect">
            <a:avLst/>
          </a:prstGeom>
        </p:spPr>
      </p:pic>
      <p:pic>
        <p:nvPicPr>
          <p:cNvPr id="6" name="Picture 5">
            <a:extLst>
              <a:ext uri="{FF2B5EF4-FFF2-40B4-BE49-F238E27FC236}">
                <a16:creationId xmlns:a16="http://schemas.microsoft.com/office/drawing/2014/main" id="{B043DC4A-29A1-45B8-A7D7-AB20B0260A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0838" y="1849362"/>
            <a:ext cx="2992133" cy="1994755"/>
          </a:xfrm>
          <a:prstGeom prst="rect">
            <a:avLst/>
          </a:prstGeom>
        </p:spPr>
      </p:pic>
      <p:sp>
        <p:nvSpPr>
          <p:cNvPr id="7" name="Text Box 8">
            <a:extLst>
              <a:ext uri="{FF2B5EF4-FFF2-40B4-BE49-F238E27FC236}">
                <a16:creationId xmlns:a16="http://schemas.microsoft.com/office/drawing/2014/main" id="{2F054496-BF61-48AB-BA8F-1E45648FA735}"/>
              </a:ext>
            </a:extLst>
          </p:cNvPr>
          <p:cNvSpPr txBox="1">
            <a:spLocks noChangeArrowheads="1"/>
          </p:cNvSpPr>
          <p:nvPr/>
        </p:nvSpPr>
        <p:spPr bwMode="auto">
          <a:xfrm>
            <a:off x="1457237" y="4133312"/>
            <a:ext cx="266700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2000" kern="0" dirty="0">
                <a:latin typeface="Georgia Pro Black" panose="02040A02050405020203" pitchFamily="18" charset="0"/>
              </a:rPr>
              <a:t>PolioPlus Fund</a:t>
            </a:r>
          </a:p>
          <a:p>
            <a:pPr algn="ctr">
              <a:spcBef>
                <a:spcPct val="20000"/>
              </a:spcBef>
              <a:defRPr/>
            </a:pPr>
            <a:r>
              <a:rPr lang="en-US" sz="1600" kern="0" dirty="0">
                <a:latin typeface="Georgia Pro Black" panose="02040A02050405020203" pitchFamily="18" charset="0"/>
              </a:rPr>
              <a:t>End Polio Now</a:t>
            </a:r>
          </a:p>
        </p:txBody>
      </p:sp>
      <p:sp>
        <p:nvSpPr>
          <p:cNvPr id="8" name="Rectangle 3">
            <a:extLst>
              <a:ext uri="{FF2B5EF4-FFF2-40B4-BE49-F238E27FC236}">
                <a16:creationId xmlns:a16="http://schemas.microsoft.com/office/drawing/2014/main" id="{59FDD35F-7242-4CCC-BFDF-10C13A5BCD4B}"/>
              </a:ext>
            </a:extLst>
          </p:cNvPr>
          <p:cNvSpPr txBox="1">
            <a:spLocks noChangeArrowheads="1"/>
          </p:cNvSpPr>
          <p:nvPr/>
        </p:nvSpPr>
        <p:spPr bwMode="auto">
          <a:xfrm>
            <a:off x="4656241" y="4133312"/>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None/>
              <a:defRPr/>
            </a:pPr>
            <a:r>
              <a:rPr lang="en-US" sz="2000" kern="0" dirty="0">
                <a:latin typeface="Georgia Pro Black" panose="02040A02050405020203" pitchFamily="18" charset="0"/>
                <a:cs typeface="Arial"/>
              </a:rPr>
              <a:t>Annual Fund</a:t>
            </a:r>
          </a:p>
          <a:p>
            <a:pPr algn="ctr" eaLnBrk="1" hangingPunct="1">
              <a:buNone/>
              <a:defRPr/>
            </a:pPr>
            <a:r>
              <a:rPr lang="en-US" sz="1600" kern="0" dirty="0">
                <a:latin typeface="Georgia Pro Black" panose="02040A02050405020203" pitchFamily="18" charset="0"/>
                <a:cs typeface="Arial"/>
              </a:rPr>
              <a:t>For Support Today</a:t>
            </a:r>
          </a:p>
        </p:txBody>
      </p:sp>
      <p:sp>
        <p:nvSpPr>
          <p:cNvPr id="9" name="Rectangle 4">
            <a:extLst>
              <a:ext uri="{FF2B5EF4-FFF2-40B4-BE49-F238E27FC236}">
                <a16:creationId xmlns:a16="http://schemas.microsoft.com/office/drawing/2014/main" id="{E5E8FE69-BFFC-4E9E-BF33-62522944582B}"/>
              </a:ext>
            </a:extLst>
          </p:cNvPr>
          <p:cNvSpPr txBox="1">
            <a:spLocks noChangeArrowheads="1"/>
          </p:cNvSpPr>
          <p:nvPr/>
        </p:nvSpPr>
        <p:spPr bwMode="auto">
          <a:xfrm>
            <a:off x="8330516" y="4133362"/>
            <a:ext cx="28268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sz="2000" b="1" kern="0" dirty="0">
                <a:latin typeface="Georgia Pro Black" panose="02040A02050405020203" pitchFamily="18" charset="0"/>
                <a:cs typeface="Arial"/>
              </a:rPr>
              <a:t>Endowment Fund</a:t>
            </a:r>
          </a:p>
          <a:p>
            <a:pPr marL="0" indent="0" algn="ctr" eaLnBrk="1" hangingPunct="1">
              <a:buNone/>
              <a:defRPr/>
            </a:pPr>
            <a:r>
              <a:rPr lang="en-US" sz="1600" b="1" kern="0" dirty="0">
                <a:latin typeface="Georgia Pro Black" panose="02040A02050405020203" pitchFamily="18" charset="0"/>
                <a:cs typeface="Arial"/>
              </a:rPr>
              <a:t>To Secure Tomorrow</a:t>
            </a:r>
          </a:p>
        </p:txBody>
      </p:sp>
      <p:pic>
        <p:nvPicPr>
          <p:cNvPr id="11" name="Picture 10" descr="Logo, company name&#10;&#10;Description automatically generated">
            <a:extLst>
              <a:ext uri="{FF2B5EF4-FFF2-40B4-BE49-F238E27FC236}">
                <a16:creationId xmlns:a16="http://schemas.microsoft.com/office/drawing/2014/main" id="{666BDB0B-B471-458B-91E2-CF411BBA5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2626" y="5729307"/>
            <a:ext cx="1313662" cy="1031958"/>
          </a:xfrm>
          <a:prstGeom prst="rect">
            <a:avLst/>
          </a:prstGeom>
        </p:spPr>
      </p:pic>
    </p:spTree>
    <p:extLst>
      <p:ext uri="{BB962C8B-B14F-4D97-AF65-F5344CB8AC3E}">
        <p14:creationId xmlns:p14="http://schemas.microsoft.com/office/powerpoint/2010/main" val="11716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00038"/>
            <a:ext cx="9144000" cy="742950"/>
          </a:xfrm>
          <a:prstGeom prst="rect">
            <a:avLst/>
          </a:prstGeom>
        </p:spPr>
        <p:txBody>
          <a:bodyPr/>
          <a:lstStyle/>
          <a:p>
            <a:pPr algn="l"/>
            <a:r>
              <a:rPr lang="en-US" sz="3200" b="1" u="sng" dirty="0">
                <a:solidFill>
                  <a:srgbClr val="C00000"/>
                </a:solidFill>
                <a:latin typeface="Constantia" panose="02030602050306030303" pitchFamily="18" charset="0"/>
              </a:rPr>
              <a:t>END POLIO NOW: MAKE HISTORY TODAY</a:t>
            </a:r>
          </a:p>
        </p:txBody>
      </p:sp>
      <p:pic>
        <p:nvPicPr>
          <p:cNvPr id="6" name="Picture 1" descr="www.endpolio.org/docs/default-source/resources/end-polio-now-brochure.pdf?sfvrsn=2 - Google Chrom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05625" y="1476778"/>
            <a:ext cx="3762375" cy="4876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098" name="Picture 2" descr="C:\Users\Cawley\Desktop\Photos for DRFC Juanita\Poli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884" y="1476779"/>
            <a:ext cx="2139152" cy="1428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Cawley\Desktop\Photos for DRFC Juanita\Nancy Barbee NI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3410" y="3141407"/>
            <a:ext cx="1388115" cy="1850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C:\Users\Cawley\Desktop\Photos for DRFC Juanita\Poli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2506" y="5144980"/>
            <a:ext cx="2057060" cy="1208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Cawley\Desktop\Photos for DRFC Juanita\Polio-Nigeri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2575" y="3325712"/>
            <a:ext cx="2346433" cy="1334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618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E9E5-3C2A-435B-AA9A-1A0F567CDAB9}"/>
              </a:ext>
            </a:extLst>
          </p:cNvPr>
          <p:cNvSpPr>
            <a:spLocks noGrp="1"/>
          </p:cNvSpPr>
          <p:nvPr>
            <p:ph type="title"/>
          </p:nvPr>
        </p:nvSpPr>
        <p:spPr>
          <a:xfrm>
            <a:off x="-67811" y="2470761"/>
            <a:ext cx="6854505" cy="1325563"/>
          </a:xfrm>
        </p:spPr>
        <p:txBody>
          <a:bodyPr>
            <a:normAutofit/>
          </a:bodyPr>
          <a:lstStyle/>
          <a:p>
            <a:pPr algn="ctr"/>
            <a:r>
              <a:rPr lang="en-US" sz="5400" b="1" dirty="0">
                <a:solidFill>
                  <a:srgbClr val="C00000"/>
                </a:solidFill>
                <a:latin typeface="Aharoni" panose="02010803020104030203" pitchFamily="2" charset="-79"/>
                <a:cs typeface="Aharoni" panose="02010803020104030203" pitchFamily="2" charset="-79"/>
              </a:rPr>
              <a:t>Annual Fund SHARE</a:t>
            </a:r>
          </a:p>
        </p:txBody>
      </p:sp>
      <p:pic>
        <p:nvPicPr>
          <p:cNvPr id="4" name="Picture 2" descr="http://teamsites.rotaryintl.org/sites/TeamSites/rotarygrants/Communication/Publications/SHARE%20infographic/2020%20version/Annual%20Fund%20SHARE%20Graphic-19_EN.jpg">
            <a:extLst>
              <a:ext uri="{FF2B5EF4-FFF2-40B4-BE49-F238E27FC236}">
                <a16:creationId xmlns:a16="http://schemas.microsoft.com/office/drawing/2014/main" id="{666B980A-6C0B-40B7-89FE-6455091329E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46084" y="259750"/>
            <a:ext cx="4328718" cy="6489500"/>
          </a:xfrm>
          <a:prstGeom prst="rect">
            <a:avLst/>
          </a:prstGeom>
          <a:noFill/>
          <a:ln w="254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3"/>
          <p:cNvSpPr>
            <a:spLocks noChangeArrowheads="1"/>
          </p:cNvSpPr>
          <p:nvPr/>
        </p:nvSpPr>
        <p:spPr bwMode="auto">
          <a:xfrm>
            <a:off x="2283406" y="1143000"/>
            <a:ext cx="762000" cy="1295400"/>
          </a:xfrm>
          <a:prstGeom prst="downArrow">
            <a:avLst>
              <a:gd name="adj1" fmla="val 50000"/>
              <a:gd name="adj2" fmla="val 25000"/>
            </a:avLst>
          </a:prstGeom>
          <a:solidFill>
            <a:srgbClr val="FF3300"/>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eaLnBrk="1" hangingPunct="1">
              <a:spcBef>
                <a:spcPct val="0"/>
              </a:spcBef>
              <a:buFontTx/>
              <a:buNone/>
            </a:pPr>
            <a:endParaRPr lang="en-US" altLang="en-US" sz="1800">
              <a:solidFill>
                <a:schemeClr val="tx1"/>
              </a:solidFill>
              <a:latin typeface="Tahoma" pitchFamily="34" charset="0"/>
            </a:endParaRPr>
          </a:p>
        </p:txBody>
      </p:sp>
      <p:sp>
        <p:nvSpPr>
          <p:cNvPr id="7172" name="AutoShape 4"/>
          <p:cNvSpPr>
            <a:spLocks noChangeArrowheads="1"/>
          </p:cNvSpPr>
          <p:nvPr/>
        </p:nvSpPr>
        <p:spPr bwMode="auto">
          <a:xfrm>
            <a:off x="1968500" y="2636838"/>
            <a:ext cx="1460500" cy="100647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57150" cap="sq">
            <a:solidFill>
              <a:schemeClr val="tx2"/>
            </a:solidFill>
            <a:miter lim="800000"/>
            <a:headEnd type="none" w="sm" len="sm"/>
            <a:tailEnd type="none" w="sm" len="sm"/>
          </a:ln>
        </p:spPr>
        <p:txBody>
          <a:bodyPr wrap="none" anchor="ctr"/>
          <a:lstStyle/>
          <a:p>
            <a:endParaRPr lang="en-US"/>
          </a:p>
        </p:txBody>
      </p:sp>
      <p:sp>
        <p:nvSpPr>
          <p:cNvPr id="7173" name="Rectangle 5"/>
          <p:cNvSpPr>
            <a:spLocks noChangeArrowheads="1"/>
          </p:cNvSpPr>
          <p:nvPr/>
        </p:nvSpPr>
        <p:spPr bwMode="auto">
          <a:xfrm>
            <a:off x="2525712" y="3757613"/>
            <a:ext cx="1752600" cy="533400"/>
          </a:xfrm>
          <a:prstGeom prst="rect">
            <a:avLst/>
          </a:prstGeom>
          <a:solidFill>
            <a:srgbClr val="FF3300"/>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eaLnBrk="1" hangingPunct="1">
              <a:spcBef>
                <a:spcPct val="0"/>
              </a:spcBef>
              <a:buFontTx/>
              <a:buNone/>
            </a:pPr>
            <a:endParaRPr lang="en-US" altLang="en-US" sz="1800">
              <a:solidFill>
                <a:schemeClr val="tx1"/>
              </a:solidFill>
              <a:latin typeface="Tahoma" pitchFamily="34" charset="0"/>
            </a:endParaRPr>
          </a:p>
        </p:txBody>
      </p:sp>
      <p:sp>
        <p:nvSpPr>
          <p:cNvPr id="7174" name="Rectangle 6"/>
          <p:cNvSpPr>
            <a:spLocks noChangeArrowheads="1"/>
          </p:cNvSpPr>
          <p:nvPr/>
        </p:nvSpPr>
        <p:spPr bwMode="auto">
          <a:xfrm>
            <a:off x="4278312" y="3757613"/>
            <a:ext cx="1752600" cy="533400"/>
          </a:xfrm>
          <a:prstGeom prst="rect">
            <a:avLst/>
          </a:prstGeom>
          <a:solidFill>
            <a:schemeClr val="accent2"/>
          </a:solidFill>
          <a:ln w="12700" cap="sq">
            <a:solidFill>
              <a:schemeClr val="tx2"/>
            </a:solidFill>
            <a:miter lim="800000"/>
            <a:headEnd type="none" w="sm" len="sm"/>
            <a:tailEnd type="none" w="sm" len="sm"/>
          </a:ln>
        </p:spPr>
        <p:txBody>
          <a:bodyPr wrap="none"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eaLnBrk="1" hangingPunct="1">
              <a:spcBef>
                <a:spcPct val="0"/>
              </a:spcBef>
              <a:buFontTx/>
              <a:buNone/>
            </a:pPr>
            <a:endParaRPr lang="en-US" altLang="en-US" sz="1800">
              <a:solidFill>
                <a:schemeClr val="tx1"/>
              </a:solidFill>
              <a:latin typeface="Tahoma" pitchFamily="34" charset="0"/>
            </a:endParaRPr>
          </a:p>
        </p:txBody>
      </p:sp>
      <p:sp>
        <p:nvSpPr>
          <p:cNvPr id="7175" name="Rectangle 7"/>
          <p:cNvSpPr>
            <a:spLocks noChangeArrowheads="1"/>
          </p:cNvSpPr>
          <p:nvPr/>
        </p:nvSpPr>
        <p:spPr bwMode="auto">
          <a:xfrm>
            <a:off x="6027737" y="3757613"/>
            <a:ext cx="1752600" cy="533400"/>
          </a:xfrm>
          <a:prstGeom prst="rect">
            <a:avLst/>
          </a:prstGeom>
          <a:solidFill>
            <a:srgbClr val="66FF33"/>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eaLnBrk="1" hangingPunct="1">
              <a:spcBef>
                <a:spcPct val="0"/>
              </a:spcBef>
              <a:buFontTx/>
              <a:buNone/>
            </a:pPr>
            <a:endParaRPr lang="en-US" altLang="en-US" sz="1800">
              <a:solidFill>
                <a:srgbClr val="66FF33"/>
              </a:solidFill>
            </a:endParaRPr>
          </a:p>
        </p:txBody>
      </p:sp>
      <p:sp>
        <p:nvSpPr>
          <p:cNvPr id="7177" name="Rectangle 9"/>
          <p:cNvSpPr>
            <a:spLocks noChangeArrowheads="1"/>
          </p:cNvSpPr>
          <p:nvPr/>
        </p:nvSpPr>
        <p:spPr bwMode="auto">
          <a:xfrm>
            <a:off x="5965825" y="4954588"/>
            <a:ext cx="1828800" cy="1547812"/>
          </a:xfrm>
          <a:prstGeom prst="rect">
            <a:avLst/>
          </a:prstGeom>
          <a:solidFill>
            <a:srgbClr val="FFFF99"/>
          </a:solidFill>
          <a:ln w="38100" cap="sq">
            <a:solidFill>
              <a:schemeClr val="tx2"/>
            </a:solidFill>
            <a:miter lim="800000"/>
            <a:headEnd type="none" w="sm" len="sm"/>
            <a:tailEnd type="none" w="sm" len="sm"/>
          </a:ln>
        </p:spPr>
        <p:txBody>
          <a:bodyPr wrap="none"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eaLnBrk="1" hangingPunct="1">
              <a:spcBef>
                <a:spcPct val="0"/>
              </a:spcBef>
              <a:buClr>
                <a:srgbClr val="FF3300"/>
              </a:buClr>
              <a:buSzPct val="200000"/>
            </a:pPr>
            <a:r>
              <a:rPr lang="en-US" altLang="en-US" sz="1200" dirty="0">
                <a:solidFill>
                  <a:schemeClr val="bg1"/>
                </a:solidFill>
              </a:rPr>
              <a:t>S</a:t>
            </a:r>
          </a:p>
        </p:txBody>
      </p:sp>
      <p:sp>
        <p:nvSpPr>
          <p:cNvPr id="111629" name="Text Box 13"/>
          <p:cNvSpPr txBox="1">
            <a:spLocks noChangeArrowheads="1"/>
          </p:cNvSpPr>
          <p:nvPr/>
        </p:nvSpPr>
        <p:spPr bwMode="auto">
          <a:xfrm>
            <a:off x="1721797" y="5061516"/>
            <a:ext cx="2337594" cy="1015663"/>
          </a:xfrm>
          <a:prstGeom prst="rect">
            <a:avLst/>
          </a:prstGeom>
          <a:no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sz="2000" b="1" dirty="0">
                <a:effectLst>
                  <a:outerShdw blurRad="38100" dist="38100" dir="2700000" algn="tl">
                    <a:srgbClr val="000000">
                      <a:alpha val="43137"/>
                    </a:srgbClr>
                  </a:outerShdw>
                </a:effectLst>
                <a:latin typeface="Arial" charset="0"/>
              </a:rPr>
              <a:t>District Designated Fund (DDF)</a:t>
            </a:r>
            <a:endParaRPr lang="en-US" sz="1400" b="1" dirty="0">
              <a:effectLst>
                <a:outerShdw blurRad="38100" dist="38100" dir="2700000" algn="tl">
                  <a:srgbClr val="000000">
                    <a:alpha val="43137"/>
                  </a:srgbClr>
                </a:outerShdw>
              </a:effectLst>
              <a:latin typeface="Arial" charset="0"/>
            </a:endParaRPr>
          </a:p>
        </p:txBody>
      </p:sp>
      <p:sp>
        <p:nvSpPr>
          <p:cNvPr id="111631" name="Text Box 15"/>
          <p:cNvSpPr txBox="1">
            <a:spLocks noChangeArrowheads="1"/>
          </p:cNvSpPr>
          <p:nvPr/>
        </p:nvSpPr>
        <p:spPr bwMode="auto">
          <a:xfrm>
            <a:off x="9753600" y="4896644"/>
            <a:ext cx="1219200" cy="1015663"/>
          </a:xfrm>
          <a:prstGeom prst="rect">
            <a:avLst/>
          </a:prstGeom>
          <a:no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sz="2000" b="1" dirty="0">
                <a:solidFill>
                  <a:srgbClr val="FF3300"/>
                </a:solidFill>
                <a:latin typeface="Arial" charset="0"/>
              </a:rPr>
              <a:t>        </a:t>
            </a:r>
            <a:r>
              <a:rPr lang="en-US" sz="2000" b="1" dirty="0">
                <a:effectLst>
                  <a:outerShdw blurRad="38100" dist="38100" dir="2700000" algn="tl">
                    <a:srgbClr val="000000">
                      <a:alpha val="43137"/>
                    </a:srgbClr>
                  </a:outerShdw>
                </a:effectLst>
                <a:latin typeface="Arial" charset="0"/>
              </a:rPr>
              <a:t>World Fund</a:t>
            </a:r>
            <a:endParaRPr lang="en-US" sz="1400" b="1" dirty="0">
              <a:solidFill>
                <a:srgbClr val="FF3300"/>
              </a:solidFill>
              <a:effectLst>
                <a:outerShdw blurRad="38100" dist="38100" dir="2700000" algn="tl">
                  <a:srgbClr val="000000">
                    <a:alpha val="43137"/>
                  </a:srgbClr>
                </a:outerShdw>
              </a:effectLst>
              <a:latin typeface="Arial" charset="0"/>
            </a:endParaRPr>
          </a:p>
        </p:txBody>
      </p:sp>
      <p:sp>
        <p:nvSpPr>
          <p:cNvPr id="7184" name="AutoShape 16"/>
          <p:cNvSpPr>
            <a:spLocks noChangeArrowheads="1"/>
          </p:cNvSpPr>
          <p:nvPr/>
        </p:nvSpPr>
        <p:spPr bwMode="auto">
          <a:xfrm rot="10638989">
            <a:off x="2668020" y="3603327"/>
            <a:ext cx="5108703" cy="274029"/>
          </a:xfrm>
          <a:prstGeom prst="rtTriangle">
            <a:avLst/>
          </a:prstGeom>
          <a:solidFill>
            <a:srgbClr val="008000"/>
          </a:solidFill>
          <a:ln w="381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eaLnBrk="1" hangingPunct="1">
              <a:spcBef>
                <a:spcPct val="0"/>
              </a:spcBef>
              <a:buFontTx/>
              <a:buNone/>
            </a:pPr>
            <a:endParaRPr lang="en-US" altLang="en-US" sz="1800">
              <a:solidFill>
                <a:schemeClr val="tx1"/>
              </a:solidFill>
              <a:latin typeface="Tahoma" pitchFamily="34" charset="0"/>
            </a:endParaRPr>
          </a:p>
        </p:txBody>
      </p:sp>
      <p:sp>
        <p:nvSpPr>
          <p:cNvPr id="7185" name="Line 17"/>
          <p:cNvSpPr>
            <a:spLocks noChangeShapeType="1"/>
          </p:cNvSpPr>
          <p:nvPr/>
        </p:nvSpPr>
        <p:spPr bwMode="auto">
          <a:xfrm flipV="1">
            <a:off x="7772400" y="3222626"/>
            <a:ext cx="603250" cy="352425"/>
          </a:xfrm>
          <a:prstGeom prst="line">
            <a:avLst/>
          </a:prstGeom>
          <a:noFill/>
          <a:ln w="38100" cap="sq">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1634" name="Text Box 18"/>
          <p:cNvSpPr txBox="1">
            <a:spLocks noChangeArrowheads="1"/>
          </p:cNvSpPr>
          <p:nvPr/>
        </p:nvSpPr>
        <p:spPr bwMode="auto">
          <a:xfrm>
            <a:off x="7467601" y="2133601"/>
            <a:ext cx="2841625" cy="1006475"/>
          </a:xfrm>
          <a:prstGeom prst="rect">
            <a:avLst/>
          </a:prstGeom>
          <a:noFill/>
          <a:ln>
            <a:noFill/>
          </a:ln>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2000" b="1" dirty="0">
                <a:effectLst>
                  <a:outerShdw blurRad="38100" dist="38100" dir="2700000" algn="tl">
                    <a:srgbClr val="000000">
                      <a:alpha val="43137"/>
                    </a:srgbClr>
                  </a:outerShdw>
                </a:effectLst>
                <a:latin typeface="Arial" charset="0"/>
              </a:rPr>
              <a:t>Earnings pay for </a:t>
            </a:r>
          </a:p>
          <a:p>
            <a:pPr algn="ctr">
              <a:defRPr/>
            </a:pPr>
            <a:r>
              <a:rPr lang="en-US" sz="2000" b="1" dirty="0">
                <a:effectLst>
                  <a:outerShdw blurRad="38100" dist="38100" dir="2700000" algn="tl">
                    <a:srgbClr val="000000">
                      <a:alpha val="43137"/>
                    </a:srgbClr>
                  </a:outerShdw>
                </a:effectLst>
                <a:latin typeface="Arial" charset="0"/>
              </a:rPr>
              <a:t>TRF</a:t>
            </a:r>
          </a:p>
          <a:p>
            <a:pPr algn="ctr">
              <a:defRPr/>
            </a:pPr>
            <a:r>
              <a:rPr lang="en-US" sz="2000" b="1" dirty="0">
                <a:effectLst>
                  <a:outerShdw blurRad="38100" dist="38100" dir="2700000" algn="tl">
                    <a:srgbClr val="000000">
                      <a:alpha val="43137"/>
                    </a:srgbClr>
                  </a:outerShdw>
                </a:effectLst>
                <a:latin typeface="Arial" charset="0"/>
              </a:rPr>
              <a:t>administration</a:t>
            </a:r>
          </a:p>
        </p:txBody>
      </p:sp>
      <p:sp>
        <p:nvSpPr>
          <p:cNvPr id="7187" name="Text Box 19"/>
          <p:cNvSpPr txBox="1">
            <a:spLocks noChangeArrowheads="1"/>
          </p:cNvSpPr>
          <p:nvPr/>
        </p:nvSpPr>
        <p:spPr bwMode="auto">
          <a:xfrm>
            <a:off x="3198967" y="-29051"/>
            <a:ext cx="5457825"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eaLnBrk="1" hangingPunct="1">
              <a:spcBef>
                <a:spcPct val="0"/>
              </a:spcBef>
              <a:buFontTx/>
              <a:buNone/>
            </a:pPr>
            <a:r>
              <a:rPr lang="en-US" altLang="en-US" sz="4400" dirty="0">
                <a:solidFill>
                  <a:schemeClr val="accent1"/>
                </a:solidFill>
              </a:rPr>
              <a:t>Annual Fund</a:t>
            </a:r>
          </a:p>
          <a:p>
            <a:pPr algn="ctr" eaLnBrk="1" hangingPunct="1">
              <a:spcBef>
                <a:spcPct val="0"/>
              </a:spcBef>
              <a:buFontTx/>
              <a:buNone/>
            </a:pPr>
            <a:r>
              <a:rPr lang="en-US" altLang="en-US" sz="4400" dirty="0">
                <a:solidFill>
                  <a:schemeClr val="accent1"/>
                </a:solidFill>
              </a:rPr>
              <a:t>SHARE</a:t>
            </a:r>
          </a:p>
        </p:txBody>
      </p:sp>
      <p:sp>
        <p:nvSpPr>
          <p:cNvPr id="7188" name="Text Box 20"/>
          <p:cNvSpPr txBox="1">
            <a:spLocks noChangeArrowheads="1"/>
          </p:cNvSpPr>
          <p:nvPr/>
        </p:nvSpPr>
        <p:spPr bwMode="auto">
          <a:xfrm>
            <a:off x="2511425" y="3776664"/>
            <a:ext cx="1752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eaLnBrk="1" hangingPunct="1">
              <a:spcBef>
                <a:spcPct val="50000"/>
              </a:spcBef>
              <a:buFontTx/>
              <a:buNone/>
            </a:pPr>
            <a:r>
              <a:rPr lang="en-US" altLang="en-US" sz="1800" dirty="0">
                <a:solidFill>
                  <a:schemeClr val="tx1"/>
                </a:solidFill>
              </a:rPr>
              <a:t>  </a:t>
            </a:r>
            <a:r>
              <a:rPr lang="en-US" altLang="en-US" sz="1200" b="1" dirty="0">
                <a:solidFill>
                  <a:schemeClr val="tx1"/>
                </a:solidFill>
              </a:rPr>
              <a:t>YEAR 1</a:t>
            </a:r>
          </a:p>
        </p:txBody>
      </p:sp>
      <p:sp>
        <p:nvSpPr>
          <p:cNvPr id="7190" name="Text Box 22"/>
          <p:cNvSpPr txBox="1">
            <a:spLocks noChangeArrowheads="1"/>
          </p:cNvSpPr>
          <p:nvPr/>
        </p:nvSpPr>
        <p:spPr bwMode="auto">
          <a:xfrm>
            <a:off x="4287837" y="3840164"/>
            <a:ext cx="17526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eaLnBrk="1" hangingPunct="1">
              <a:spcBef>
                <a:spcPct val="50000"/>
              </a:spcBef>
              <a:buFontTx/>
              <a:buNone/>
            </a:pPr>
            <a:r>
              <a:rPr lang="en-US" altLang="en-US" sz="1200" dirty="0">
                <a:solidFill>
                  <a:schemeClr val="accent1"/>
                </a:solidFill>
              </a:rPr>
              <a:t>  </a:t>
            </a:r>
            <a:r>
              <a:rPr lang="en-US" altLang="en-US" sz="1200" b="1" dirty="0">
                <a:solidFill>
                  <a:schemeClr val="bg2">
                    <a:lumMod val="40000"/>
                    <a:lumOff val="60000"/>
                  </a:schemeClr>
                </a:solidFill>
              </a:rPr>
              <a:t>YEAR 2</a:t>
            </a:r>
          </a:p>
        </p:txBody>
      </p:sp>
      <p:sp>
        <p:nvSpPr>
          <p:cNvPr id="7191" name="Text Box 23"/>
          <p:cNvSpPr txBox="1">
            <a:spLocks noChangeArrowheads="1"/>
          </p:cNvSpPr>
          <p:nvPr/>
        </p:nvSpPr>
        <p:spPr bwMode="auto">
          <a:xfrm>
            <a:off x="6003925" y="3867151"/>
            <a:ext cx="175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eaLnBrk="1" hangingPunct="1">
              <a:spcBef>
                <a:spcPct val="50000"/>
              </a:spcBef>
              <a:buFontTx/>
              <a:buNone/>
            </a:pPr>
            <a:r>
              <a:rPr lang="en-US" altLang="en-US" sz="1200" b="1" dirty="0">
                <a:solidFill>
                  <a:srgbClr val="000000"/>
                </a:solidFill>
              </a:rPr>
              <a:t>   YEAR 3</a:t>
            </a:r>
          </a:p>
        </p:txBody>
      </p:sp>
      <p:sp>
        <p:nvSpPr>
          <p:cNvPr id="7192" name="Text Box 24"/>
          <p:cNvSpPr txBox="1">
            <a:spLocks noChangeArrowheads="1"/>
          </p:cNvSpPr>
          <p:nvPr/>
        </p:nvSpPr>
        <p:spPr bwMode="auto">
          <a:xfrm>
            <a:off x="3640291" y="3124200"/>
            <a:ext cx="838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eaLnBrk="1" hangingPunct="1">
              <a:spcBef>
                <a:spcPct val="50000"/>
              </a:spcBef>
              <a:buFontTx/>
              <a:buNone/>
            </a:pPr>
            <a:r>
              <a:rPr lang="en-US" altLang="en-US" sz="900">
                <a:solidFill>
                  <a:schemeClr val="tx1"/>
                </a:solidFill>
              </a:rPr>
              <a:t>   </a:t>
            </a:r>
          </a:p>
        </p:txBody>
      </p:sp>
      <p:sp>
        <p:nvSpPr>
          <p:cNvPr id="4" name="Rectangle 3"/>
          <p:cNvSpPr/>
          <p:nvPr/>
        </p:nvSpPr>
        <p:spPr>
          <a:xfrm>
            <a:off x="1990144" y="373062"/>
            <a:ext cx="1324556" cy="642324"/>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b="1" dirty="0">
                <a:solidFill>
                  <a:srgbClr val="333399"/>
                </a:solidFill>
              </a:rPr>
              <a:t>$1,000</a:t>
            </a:r>
          </a:p>
        </p:txBody>
      </p:sp>
      <p:sp>
        <p:nvSpPr>
          <p:cNvPr id="7" name="Down Arrow 6"/>
          <p:cNvSpPr/>
          <p:nvPr/>
        </p:nvSpPr>
        <p:spPr>
          <a:xfrm>
            <a:off x="6705601" y="4343400"/>
            <a:ext cx="481013" cy="553244"/>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7856141" y="4997678"/>
            <a:ext cx="1832769" cy="1079501"/>
          </a:xfrm>
          <a:prstGeom prst="right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962503" y="5312399"/>
            <a:ext cx="1408907" cy="4500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333399"/>
                </a:solidFill>
              </a:rPr>
              <a:t>47.5% = $475</a:t>
            </a:r>
          </a:p>
        </p:txBody>
      </p:sp>
      <p:sp>
        <p:nvSpPr>
          <p:cNvPr id="34" name="Right Arrow 33"/>
          <p:cNvSpPr/>
          <p:nvPr/>
        </p:nvSpPr>
        <p:spPr>
          <a:xfrm flipH="1">
            <a:off x="4070352" y="4997678"/>
            <a:ext cx="1832769" cy="1079501"/>
          </a:xfrm>
          <a:prstGeom prst="right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flipH="1">
            <a:off x="4406900" y="5312399"/>
            <a:ext cx="1433666" cy="4500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333399"/>
                </a:solidFill>
              </a:rPr>
              <a:t>47.5% = $475</a:t>
            </a:r>
          </a:p>
        </p:txBody>
      </p:sp>
      <p:sp>
        <p:nvSpPr>
          <p:cNvPr id="9" name="TextBox 8"/>
          <p:cNvSpPr txBox="1"/>
          <p:nvPr/>
        </p:nvSpPr>
        <p:spPr>
          <a:xfrm>
            <a:off x="6212894" y="6077178"/>
            <a:ext cx="1524000" cy="369332"/>
          </a:xfrm>
          <a:prstGeom prst="rect">
            <a:avLst/>
          </a:prstGeom>
          <a:noFill/>
        </p:spPr>
        <p:txBody>
          <a:bodyPr wrap="square" rtlCol="0">
            <a:spAutoFit/>
          </a:bodyPr>
          <a:lstStyle/>
          <a:p>
            <a:pPr algn="ctr"/>
            <a:r>
              <a:rPr lang="en-US" b="1" dirty="0">
                <a:solidFill>
                  <a:schemeClr val="bg2">
                    <a:lumMod val="60000"/>
                    <a:lumOff val="40000"/>
                  </a:schemeClr>
                </a:solidFill>
              </a:rPr>
              <a:t>Share</a:t>
            </a:r>
          </a:p>
        </p:txBody>
      </p:sp>
      <p:sp>
        <p:nvSpPr>
          <p:cNvPr id="2" name="Up Arrow 1"/>
          <p:cNvSpPr/>
          <p:nvPr/>
        </p:nvSpPr>
        <p:spPr>
          <a:xfrm>
            <a:off x="8434547" y="3334233"/>
            <a:ext cx="742949" cy="191356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20000"/>
                  <a:lumOff val="80000"/>
                </a:schemeClr>
              </a:solidFill>
            </a:endParaRPr>
          </a:p>
        </p:txBody>
      </p:sp>
      <p:sp>
        <p:nvSpPr>
          <p:cNvPr id="3" name="TextBox 2"/>
          <p:cNvSpPr txBox="1"/>
          <p:nvPr/>
        </p:nvSpPr>
        <p:spPr>
          <a:xfrm>
            <a:off x="8559801" y="3687954"/>
            <a:ext cx="492443" cy="1590218"/>
          </a:xfrm>
          <a:prstGeom prst="rect">
            <a:avLst/>
          </a:prstGeom>
          <a:noFill/>
        </p:spPr>
        <p:txBody>
          <a:bodyPr vert="vert270" wrap="square" rtlCol="0">
            <a:spAutoFit/>
          </a:bodyPr>
          <a:lstStyle/>
          <a:p>
            <a:pPr algn="ctr"/>
            <a:r>
              <a:rPr lang="en-US" sz="2000" b="1" dirty="0">
                <a:solidFill>
                  <a:schemeClr val="bg2"/>
                </a:solidFill>
              </a:rPr>
              <a:t>5% = $50</a:t>
            </a:r>
          </a:p>
        </p:txBody>
      </p:sp>
      <p:pic>
        <p:nvPicPr>
          <p:cNvPr id="2087" name="Picture 39">
            <a:extLst>
              <a:ext uri="{FF2B5EF4-FFF2-40B4-BE49-F238E27FC236}">
                <a16:creationId xmlns:a16="http://schemas.microsoft.com/office/drawing/2014/main" id="{B4C33593-C564-42A0-8590-F0C2A9724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5156200"/>
            <a:ext cx="965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a:extLst>
              <a:ext uri="{FF2B5EF4-FFF2-40B4-BE49-F238E27FC236}">
                <a16:creationId xmlns:a16="http://schemas.microsoft.com/office/drawing/2014/main" id="{3BDB7DD5-425A-45F5-8390-418929C37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641600"/>
            <a:ext cx="965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247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34" grpId="0" animBg="1"/>
      <p:bldP spid="35" grpId="0" animBg="1"/>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5DFE2C-7EEA-47FF-9F02-26C73B215954}"/>
              </a:ext>
            </a:extLst>
          </p:cNvPr>
          <p:cNvSpPr>
            <a:spLocks noGrp="1"/>
          </p:cNvSpPr>
          <p:nvPr>
            <p:ph type="title"/>
          </p:nvPr>
        </p:nvSpPr>
        <p:spPr/>
        <p:txBody>
          <a:bodyPr>
            <a:normAutofit/>
          </a:bodyPr>
          <a:lstStyle/>
          <a:p>
            <a:r>
              <a:rPr lang="en-US" sz="6000" b="1" dirty="0">
                <a:solidFill>
                  <a:schemeClr val="accent5">
                    <a:lumMod val="50000"/>
                  </a:schemeClr>
                </a:solidFill>
                <a:latin typeface="Aharoni" panose="02010803020104030203" pitchFamily="2" charset="-79"/>
                <a:cs typeface="Aharoni" panose="02010803020104030203" pitchFamily="2" charset="-79"/>
              </a:rPr>
              <a:t>Areas of  Focus</a:t>
            </a:r>
          </a:p>
        </p:txBody>
      </p:sp>
      <p:pic>
        <p:nvPicPr>
          <p:cNvPr id="9" name="Picture 8" descr="Logo, company name&#10;&#10;Description automatically generated">
            <a:extLst>
              <a:ext uri="{FF2B5EF4-FFF2-40B4-BE49-F238E27FC236}">
                <a16:creationId xmlns:a16="http://schemas.microsoft.com/office/drawing/2014/main" id="{1EF28FBB-23A9-4949-85DD-A0A43B04F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pic>
        <p:nvPicPr>
          <p:cNvPr id="8" name="Content Placeholder 7">
            <a:extLst>
              <a:ext uri="{FF2B5EF4-FFF2-40B4-BE49-F238E27FC236}">
                <a16:creationId xmlns:a16="http://schemas.microsoft.com/office/drawing/2014/main" id="{689F89BF-C187-42A3-837C-F475190E30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0393" y="1825625"/>
            <a:ext cx="7191214" cy="4351338"/>
          </a:xfrm>
          <a:prstGeom prst="rect">
            <a:avLst/>
          </a:prstGeom>
        </p:spPr>
      </p:pic>
    </p:spTree>
    <p:extLst>
      <p:ext uri="{BB962C8B-B14F-4D97-AF65-F5344CB8AC3E}">
        <p14:creationId xmlns:p14="http://schemas.microsoft.com/office/powerpoint/2010/main" val="20454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5BA4-DFA7-5244-A718-2731D79EBFC3}"/>
              </a:ext>
            </a:extLst>
          </p:cNvPr>
          <p:cNvSpPr>
            <a:spLocks noGrp="1"/>
          </p:cNvSpPr>
          <p:nvPr>
            <p:ph type="title"/>
          </p:nvPr>
        </p:nvSpPr>
        <p:spPr/>
        <p:txBody>
          <a:bodyPr>
            <a:normAutofit/>
          </a:bodyPr>
          <a:lstStyle/>
          <a:p>
            <a:r>
              <a:rPr lang="en-US" sz="4800" u="sng" dirty="0">
                <a:solidFill>
                  <a:srgbClr val="C00000"/>
                </a:solidFill>
              </a:rPr>
              <a:t>Previous  Foundation Grants (2019)</a:t>
            </a:r>
          </a:p>
        </p:txBody>
      </p:sp>
      <p:sp>
        <p:nvSpPr>
          <p:cNvPr id="3" name="Content Placeholder 2">
            <a:extLst>
              <a:ext uri="{FF2B5EF4-FFF2-40B4-BE49-F238E27FC236}">
                <a16:creationId xmlns:a16="http://schemas.microsoft.com/office/drawing/2014/main" id="{3A72EB53-1996-8D45-BA0C-8C3795057F2C}"/>
              </a:ext>
            </a:extLst>
          </p:cNvPr>
          <p:cNvSpPr>
            <a:spLocks noGrp="1"/>
          </p:cNvSpPr>
          <p:nvPr>
            <p:ph idx="1"/>
          </p:nvPr>
        </p:nvSpPr>
        <p:spPr/>
        <p:txBody>
          <a:bodyPr/>
          <a:lstStyle/>
          <a:p>
            <a:pPr marL="0" indent="0">
              <a:buNone/>
            </a:pPr>
            <a:r>
              <a:rPr lang="en-US" dirty="0"/>
              <a:t>Preventing Disease	 		$40.3 Million</a:t>
            </a:r>
          </a:p>
          <a:p>
            <a:pPr marL="0" indent="0">
              <a:buNone/>
            </a:pPr>
            <a:r>
              <a:rPr lang="en-US" dirty="0"/>
              <a:t>Clean water				$20.9 Million</a:t>
            </a:r>
          </a:p>
          <a:p>
            <a:pPr marL="0" indent="0">
              <a:buNone/>
            </a:pPr>
            <a:r>
              <a:rPr lang="en-US" dirty="0"/>
              <a:t>Education 				$12.5	Million</a:t>
            </a:r>
          </a:p>
          <a:p>
            <a:pPr marL="0" indent="0">
              <a:buNone/>
            </a:pPr>
            <a:r>
              <a:rPr lang="en-US" dirty="0"/>
              <a:t>Economic Development		$11.7 Million</a:t>
            </a:r>
          </a:p>
          <a:p>
            <a:pPr marL="0" indent="0">
              <a:buNone/>
            </a:pPr>
            <a:r>
              <a:rPr lang="en-US" dirty="0"/>
              <a:t>Maternal/Child Health		  $8.9 Million</a:t>
            </a:r>
          </a:p>
          <a:p>
            <a:pPr marL="0" indent="0">
              <a:buNone/>
            </a:pPr>
            <a:r>
              <a:rPr lang="en-US" dirty="0"/>
              <a:t>Promoting Peace		             $</a:t>
            </a:r>
            <a:r>
              <a:rPr lang="en-US" u="sng" dirty="0"/>
              <a:t>3.4 Million</a:t>
            </a:r>
          </a:p>
          <a:p>
            <a:pPr marL="0" indent="0">
              <a:buNone/>
            </a:pPr>
            <a:r>
              <a:rPr lang="en-US" dirty="0"/>
              <a:t>TOTAL					$</a:t>
            </a:r>
            <a:r>
              <a:rPr lang="en-US" u="sng" dirty="0"/>
              <a:t>97.8 Million</a:t>
            </a:r>
          </a:p>
          <a:p>
            <a:endParaRPr lang="en-US" dirty="0"/>
          </a:p>
        </p:txBody>
      </p:sp>
    </p:spTree>
    <p:extLst>
      <p:ext uri="{BB962C8B-B14F-4D97-AF65-F5344CB8AC3E}">
        <p14:creationId xmlns:p14="http://schemas.microsoft.com/office/powerpoint/2010/main" val="349228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FDA-D555-5B4F-A77F-6390A55AE6C4}"/>
              </a:ext>
            </a:extLst>
          </p:cNvPr>
          <p:cNvSpPr>
            <a:spLocks noGrp="1"/>
          </p:cNvSpPr>
          <p:nvPr>
            <p:ph type="title"/>
          </p:nvPr>
        </p:nvSpPr>
        <p:spPr/>
        <p:txBody>
          <a:bodyPr/>
          <a:lstStyle/>
          <a:p>
            <a:pPr algn="ctr"/>
            <a:r>
              <a:rPr lang="en-US" altLang="en-US" u="sng" dirty="0">
                <a:solidFill>
                  <a:srgbClr val="C00000"/>
                </a:solidFill>
              </a:rPr>
              <a:t>Types of Member Contributions &amp; Recognition</a:t>
            </a:r>
            <a:endParaRPr lang="en-US" dirty="0">
              <a:solidFill>
                <a:srgbClr val="C00000"/>
              </a:solidFill>
            </a:endParaRPr>
          </a:p>
        </p:txBody>
      </p:sp>
      <p:sp>
        <p:nvSpPr>
          <p:cNvPr id="3" name="Content Placeholder 2">
            <a:extLst>
              <a:ext uri="{FF2B5EF4-FFF2-40B4-BE49-F238E27FC236}">
                <a16:creationId xmlns:a16="http://schemas.microsoft.com/office/drawing/2014/main" id="{573BB4F3-1987-5B47-9031-A6C74E006700}"/>
              </a:ext>
            </a:extLst>
          </p:cNvPr>
          <p:cNvSpPr>
            <a:spLocks noGrp="1"/>
          </p:cNvSpPr>
          <p:nvPr>
            <p:ph idx="1"/>
          </p:nvPr>
        </p:nvSpPr>
        <p:spPr/>
        <p:txBody>
          <a:bodyPr>
            <a:normAutofit lnSpcReduction="10000"/>
          </a:bodyPr>
          <a:lstStyle/>
          <a:p>
            <a:r>
              <a:rPr lang="en-US" altLang="en-US" dirty="0"/>
              <a:t>Rotary Foundation Sustaining Member ($100)</a:t>
            </a:r>
          </a:p>
          <a:p>
            <a:r>
              <a:rPr lang="en-US" altLang="en-US" dirty="0"/>
              <a:t>Paul Harris Fellow ($1,000)</a:t>
            </a:r>
          </a:p>
          <a:p>
            <a:r>
              <a:rPr lang="en-US" altLang="en-US" dirty="0"/>
              <a:t>Multiple Paul Harris Fellow ($2,000-$9,999)</a:t>
            </a:r>
          </a:p>
          <a:p>
            <a:r>
              <a:rPr lang="en-US" altLang="en-US" dirty="0"/>
              <a:t>Paul Harris Society ($1,000 annually)</a:t>
            </a:r>
          </a:p>
          <a:p>
            <a:r>
              <a:rPr lang="en-US" altLang="en-US" dirty="0"/>
              <a:t>Benefactor ($1,000 contribution to Permanent Fund)</a:t>
            </a:r>
          </a:p>
          <a:p>
            <a:pPr lvl="1"/>
            <a:r>
              <a:rPr lang="en-US" altLang="en-US" dirty="0"/>
              <a:t>or a Provision for the Permanent Fund in estate plan)</a:t>
            </a:r>
          </a:p>
          <a:p>
            <a:r>
              <a:rPr lang="en-US" altLang="en-US" dirty="0"/>
              <a:t>Bequest Society (at least $10,000 in estate plan)</a:t>
            </a:r>
          </a:p>
          <a:p>
            <a:r>
              <a:rPr lang="en-US" altLang="en-US" dirty="0"/>
              <a:t>Major Donor (at least $10,000 in outright giving)</a:t>
            </a:r>
          </a:p>
          <a:p>
            <a:r>
              <a:rPr lang="en-US" altLang="en-US" dirty="0"/>
              <a:t>Arch C. </a:t>
            </a:r>
            <a:r>
              <a:rPr lang="en-US" altLang="en-US" dirty="0" err="1"/>
              <a:t>Klumph</a:t>
            </a:r>
            <a:r>
              <a:rPr lang="en-US" altLang="en-US" dirty="0"/>
              <a:t> Society (at least $250,000 in giving)</a:t>
            </a:r>
          </a:p>
          <a:p>
            <a:endParaRPr lang="en-US" dirty="0"/>
          </a:p>
        </p:txBody>
      </p:sp>
    </p:spTree>
    <p:extLst>
      <p:ext uri="{BB962C8B-B14F-4D97-AF65-F5344CB8AC3E}">
        <p14:creationId xmlns:p14="http://schemas.microsoft.com/office/powerpoint/2010/main" val="196772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6BC4-9579-4F5B-AC04-2F3EB87A4575}"/>
              </a:ext>
            </a:extLst>
          </p:cNvPr>
          <p:cNvSpPr>
            <a:spLocks noGrp="1"/>
          </p:cNvSpPr>
          <p:nvPr>
            <p:ph type="title"/>
          </p:nvPr>
        </p:nvSpPr>
        <p:spPr/>
        <p:txBody>
          <a:bodyPr>
            <a:noAutofit/>
          </a:bodyPr>
          <a:lstStyle/>
          <a:p>
            <a:r>
              <a:rPr lang="en-US" sz="5400" b="1" dirty="0">
                <a:solidFill>
                  <a:srgbClr val="C00000"/>
                </a:solidFill>
                <a:latin typeface="Aharoni" panose="02010803020104030203" pitchFamily="2" charset="-79"/>
                <a:cs typeface="Aharoni" panose="02010803020104030203" pitchFamily="2" charset="-79"/>
              </a:rPr>
              <a:t>Donor Recognition Saying Thank You!</a:t>
            </a:r>
          </a:p>
        </p:txBody>
      </p:sp>
      <p:sp>
        <p:nvSpPr>
          <p:cNvPr id="3" name="Content Placeholder 2">
            <a:extLst>
              <a:ext uri="{FF2B5EF4-FFF2-40B4-BE49-F238E27FC236}">
                <a16:creationId xmlns:a16="http://schemas.microsoft.com/office/drawing/2014/main" id="{B6AE84F8-6D75-4B39-BADF-C86AF2D896FE}"/>
              </a:ext>
            </a:extLst>
          </p:cNvPr>
          <p:cNvSpPr>
            <a:spLocks noGrp="1"/>
          </p:cNvSpPr>
          <p:nvPr>
            <p:ph idx="1"/>
          </p:nvPr>
        </p:nvSpPr>
        <p:spPr>
          <a:xfrm>
            <a:off x="1101537" y="2141850"/>
            <a:ext cx="4509655" cy="557357"/>
          </a:xfrm>
        </p:spPr>
        <p:txBody>
          <a:bodyPr/>
          <a:lstStyle/>
          <a:p>
            <a:pPr marL="0" indent="0">
              <a:buNone/>
            </a:pPr>
            <a:r>
              <a:rPr lang="en-US" b="1" u="sng" dirty="0">
                <a:latin typeface="Georgia Pro Black" panose="02040A02050405020203" pitchFamily="18" charset="0"/>
              </a:rPr>
              <a:t>Paul Harris Fellow</a:t>
            </a:r>
          </a:p>
        </p:txBody>
      </p:sp>
      <p:pic>
        <p:nvPicPr>
          <p:cNvPr id="4" name="Picture 3">
            <a:extLst>
              <a:ext uri="{FF2B5EF4-FFF2-40B4-BE49-F238E27FC236}">
                <a16:creationId xmlns:a16="http://schemas.microsoft.com/office/drawing/2014/main" id="{48D72D85-62F4-486F-928D-158DB91C47E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3073" y="2699207"/>
            <a:ext cx="3304959" cy="121514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C89369F-507F-4ED1-B17A-A38B97CD5D82}"/>
              </a:ext>
            </a:extLst>
          </p:cNvPr>
          <p:cNvSpPr txBox="1"/>
          <p:nvPr/>
        </p:nvSpPr>
        <p:spPr>
          <a:xfrm>
            <a:off x="6167754" y="2107713"/>
            <a:ext cx="4033476" cy="523220"/>
          </a:xfrm>
          <a:prstGeom prst="rect">
            <a:avLst/>
          </a:prstGeom>
          <a:noFill/>
        </p:spPr>
        <p:txBody>
          <a:bodyPr wrap="none" rtlCol="0">
            <a:spAutoFit/>
          </a:bodyPr>
          <a:lstStyle/>
          <a:p>
            <a:r>
              <a:rPr lang="en-US" sz="2800" b="1" u="sng" dirty="0">
                <a:latin typeface="Georgia Pro Black" panose="02040A02050405020203" pitchFamily="18" charset="0"/>
              </a:rPr>
              <a:t>Paul Harris Society</a:t>
            </a:r>
          </a:p>
        </p:txBody>
      </p:sp>
      <p:pic>
        <p:nvPicPr>
          <p:cNvPr id="6" name="Picture 2">
            <a:extLst>
              <a:ext uri="{FF2B5EF4-FFF2-40B4-BE49-F238E27FC236}">
                <a16:creationId xmlns:a16="http://schemas.microsoft.com/office/drawing/2014/main" id="{B6F99240-9A18-4104-A2D9-26405B77C8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4517" y="2630933"/>
            <a:ext cx="1439950" cy="1767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Lst>
        </p:spPr>
      </p:pic>
      <p:sp>
        <p:nvSpPr>
          <p:cNvPr id="7" name="Rectangle 6">
            <a:extLst>
              <a:ext uri="{FF2B5EF4-FFF2-40B4-BE49-F238E27FC236}">
                <a16:creationId xmlns:a16="http://schemas.microsoft.com/office/drawing/2014/main" id="{2295305E-77D0-4A9C-B423-67613181702F}"/>
              </a:ext>
            </a:extLst>
          </p:cNvPr>
          <p:cNvSpPr/>
          <p:nvPr/>
        </p:nvSpPr>
        <p:spPr>
          <a:xfrm>
            <a:off x="1218279" y="4180866"/>
            <a:ext cx="3694545" cy="2031325"/>
          </a:xfrm>
          <a:prstGeom prst="rect">
            <a:avLst/>
          </a:prstGeom>
        </p:spPr>
        <p:txBody>
          <a:bodyPr wrap="square">
            <a:spAutoFit/>
          </a:bodyPr>
          <a:lstStyle/>
          <a:p>
            <a:r>
              <a:rPr lang="en-US" b="1" dirty="0">
                <a:solidFill>
                  <a:schemeClr val="accent1">
                    <a:lumMod val="50000"/>
                  </a:schemeClr>
                </a:solidFill>
                <a:latin typeface="Georgia Pro Black" panose="02040A02050405020203" pitchFamily="18" charset="0"/>
              </a:rPr>
              <a:t>Rotarians can achieve PHF Levels through PHF +8:</a:t>
            </a:r>
          </a:p>
          <a:p>
            <a:pPr marL="285750" indent="-285750">
              <a:buFont typeface="Arial" panose="020B0604020202020204" pitchFamily="34" charset="0"/>
              <a:buChar char="•"/>
            </a:pPr>
            <a:r>
              <a:rPr lang="en-US" b="1" dirty="0">
                <a:solidFill>
                  <a:schemeClr val="accent1">
                    <a:lumMod val="50000"/>
                  </a:schemeClr>
                </a:solidFill>
                <a:latin typeface="Georgia Pro Black" panose="02040A02050405020203" pitchFamily="18" charset="0"/>
              </a:rPr>
              <a:t>Personal Contributions</a:t>
            </a:r>
          </a:p>
          <a:p>
            <a:pPr marL="285750" indent="-285750">
              <a:buFont typeface="Arial" panose="020B0604020202020204" pitchFamily="34" charset="0"/>
              <a:buChar char="•"/>
            </a:pPr>
            <a:r>
              <a:rPr lang="en-US" b="1" dirty="0">
                <a:solidFill>
                  <a:schemeClr val="accent1">
                    <a:lumMod val="50000"/>
                  </a:schemeClr>
                </a:solidFill>
                <a:latin typeface="Georgia Pro Black" panose="02040A02050405020203" pitchFamily="18" charset="0"/>
              </a:rPr>
              <a:t>Receiving Points from other Rotarians</a:t>
            </a:r>
          </a:p>
          <a:p>
            <a:pPr marL="285750" indent="-285750">
              <a:buFont typeface="Arial" panose="020B0604020202020204" pitchFamily="34" charset="0"/>
              <a:buChar char="•"/>
            </a:pPr>
            <a:r>
              <a:rPr lang="en-US" b="1" dirty="0">
                <a:solidFill>
                  <a:schemeClr val="accent1">
                    <a:lumMod val="50000"/>
                  </a:schemeClr>
                </a:solidFill>
                <a:latin typeface="Georgia Pro Black" panose="02040A02050405020203" pitchFamily="18" charset="0"/>
              </a:rPr>
              <a:t>Club and District Match Programs</a:t>
            </a:r>
          </a:p>
        </p:txBody>
      </p:sp>
      <p:sp>
        <p:nvSpPr>
          <p:cNvPr id="8" name="Rectangle 7">
            <a:extLst>
              <a:ext uri="{FF2B5EF4-FFF2-40B4-BE49-F238E27FC236}">
                <a16:creationId xmlns:a16="http://schemas.microsoft.com/office/drawing/2014/main" id="{B24BD99E-940A-45DF-9A20-80173CAB8344}"/>
              </a:ext>
            </a:extLst>
          </p:cNvPr>
          <p:cNvSpPr/>
          <p:nvPr/>
        </p:nvSpPr>
        <p:spPr>
          <a:xfrm>
            <a:off x="6492677" y="4461550"/>
            <a:ext cx="4248727" cy="2031325"/>
          </a:xfrm>
          <a:prstGeom prst="rect">
            <a:avLst/>
          </a:prstGeom>
        </p:spPr>
        <p:txBody>
          <a:bodyPr wrap="square">
            <a:spAutoFit/>
          </a:bodyPr>
          <a:lstStyle/>
          <a:p>
            <a:pPr indent="0">
              <a:spcBef>
                <a:spcPts val="0"/>
              </a:spcBef>
              <a:buFont typeface="Arial"/>
              <a:buNone/>
            </a:pPr>
            <a:r>
              <a:rPr lang="en-US" b="1" dirty="0">
                <a:solidFill>
                  <a:schemeClr val="accent1">
                    <a:lumMod val="50000"/>
                  </a:schemeClr>
                </a:solidFill>
                <a:latin typeface="Georgia Pro Black" panose="02040A02050405020203" pitchFamily="18" charset="0"/>
              </a:rPr>
              <a:t>A Rotarian receives PHS recognition when they notify TRF of their intention to contribute $1,000 cash each year to the Annual Fund, PolioPlus, or Approved Global Grants</a:t>
            </a:r>
          </a:p>
        </p:txBody>
      </p:sp>
      <p:pic>
        <p:nvPicPr>
          <p:cNvPr id="10" name="Picture 9" descr="Logo, company name&#10;&#10;Description automatically generated">
            <a:extLst>
              <a:ext uri="{FF2B5EF4-FFF2-40B4-BE49-F238E27FC236}">
                <a16:creationId xmlns:a16="http://schemas.microsoft.com/office/drawing/2014/main" id="{6552D620-6511-4CF3-A7F3-763FEC2AE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942" y="5876689"/>
            <a:ext cx="1122963" cy="882153"/>
          </a:xfrm>
          <a:prstGeom prst="rect">
            <a:avLst/>
          </a:prstGeom>
        </p:spPr>
      </p:pic>
    </p:spTree>
    <p:extLst>
      <p:ext uri="{BB962C8B-B14F-4D97-AF65-F5344CB8AC3E}">
        <p14:creationId xmlns:p14="http://schemas.microsoft.com/office/powerpoint/2010/main" val="1908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33525" y="300038"/>
            <a:ext cx="8458200" cy="1452562"/>
          </a:xfrm>
        </p:spPr>
        <p:txBody>
          <a:bodyPr/>
          <a:lstStyle/>
          <a:p>
            <a:pPr algn="ctr" eaLnBrk="1" hangingPunct="1"/>
            <a:r>
              <a:rPr lang="en-US" altLang="en-US" sz="4000" b="1" dirty="0">
                <a:solidFill>
                  <a:schemeClr val="bg1"/>
                </a:solidFill>
                <a:latin typeface="Constantia" panose="02030602050306030303" pitchFamily="18" charset="0"/>
              </a:rPr>
              <a:t> </a:t>
            </a:r>
            <a:r>
              <a:rPr lang="en-US" altLang="en-US" sz="4000" b="1" u="sng" dirty="0">
                <a:solidFill>
                  <a:srgbClr val="C00000"/>
                </a:solidFill>
                <a:latin typeface="Constantia" panose="02030602050306030303" pitchFamily="18" charset="0"/>
              </a:rPr>
              <a:t>CLUB RECOGNITION</a:t>
            </a:r>
          </a:p>
        </p:txBody>
      </p:sp>
      <p:sp>
        <p:nvSpPr>
          <p:cNvPr id="13315" name="Rectangle 5"/>
          <p:cNvSpPr>
            <a:spLocks noChangeArrowheads="1"/>
          </p:cNvSpPr>
          <p:nvPr/>
        </p:nvSpPr>
        <p:spPr bwMode="auto">
          <a:xfrm>
            <a:off x="3716338" y="1412081"/>
            <a:ext cx="73152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accent2"/>
                </a:solidFill>
                <a:latin typeface="Arial" charset="0"/>
              </a:defRPr>
            </a:lvl1pPr>
            <a:lvl2pPr marL="742950" indent="-285750" eaLnBrk="0" hangingPunct="0">
              <a:spcBef>
                <a:spcPct val="20000"/>
              </a:spcBef>
              <a:buChar char="–"/>
              <a:defRPr sz="2800">
                <a:solidFill>
                  <a:schemeClr val="accent2"/>
                </a:solidFill>
                <a:latin typeface="Arial" charset="0"/>
              </a:defRPr>
            </a:lvl2pPr>
            <a:lvl3pPr marL="1143000" indent="-228600" eaLnBrk="0" hangingPunct="0">
              <a:spcBef>
                <a:spcPct val="20000"/>
              </a:spcBef>
              <a:buChar char="•"/>
              <a:defRPr sz="2400">
                <a:solidFill>
                  <a:schemeClr val="accent2"/>
                </a:solidFill>
                <a:latin typeface="Arial" charset="0"/>
              </a:defRPr>
            </a:lvl3pPr>
            <a:lvl4pPr marL="1600200" indent="-228600" eaLnBrk="0" hangingPunct="0">
              <a:spcBef>
                <a:spcPct val="20000"/>
              </a:spcBef>
              <a:buChar char="–"/>
              <a:defRPr sz="2000">
                <a:solidFill>
                  <a:schemeClr val="accent2"/>
                </a:solidFill>
                <a:latin typeface="Arial" charset="0"/>
              </a:defRPr>
            </a:lvl4pPr>
            <a:lvl5pPr marL="2057400" indent="-228600" eaLnBrk="0" hangingPunct="0">
              <a:spcBef>
                <a:spcPct val="20000"/>
              </a:spcBef>
              <a:buChar char="»"/>
              <a:defRPr sz="2000">
                <a:solidFill>
                  <a:schemeClr val="accent2"/>
                </a:solidFill>
                <a:latin typeface="Arial" charset="0"/>
              </a:defRPr>
            </a:lvl5pPr>
            <a:lvl6pPr marL="2514600" indent="-228600" eaLnBrk="0" fontAlgn="base" hangingPunct="0">
              <a:spcBef>
                <a:spcPct val="20000"/>
              </a:spcBef>
              <a:spcAft>
                <a:spcPct val="0"/>
              </a:spcAft>
              <a:buChar char="»"/>
              <a:defRPr sz="2000">
                <a:solidFill>
                  <a:schemeClr val="accent2"/>
                </a:solidFill>
                <a:latin typeface="Arial" charset="0"/>
              </a:defRPr>
            </a:lvl6pPr>
            <a:lvl7pPr marL="2971800" indent="-228600" eaLnBrk="0" fontAlgn="base" hangingPunct="0">
              <a:spcBef>
                <a:spcPct val="20000"/>
              </a:spcBef>
              <a:spcAft>
                <a:spcPct val="0"/>
              </a:spcAft>
              <a:buChar char="»"/>
              <a:defRPr sz="2000">
                <a:solidFill>
                  <a:schemeClr val="accent2"/>
                </a:solidFill>
                <a:latin typeface="Arial" charset="0"/>
              </a:defRPr>
            </a:lvl7pPr>
            <a:lvl8pPr marL="3429000" indent="-228600" eaLnBrk="0" fontAlgn="base" hangingPunct="0">
              <a:spcBef>
                <a:spcPct val="20000"/>
              </a:spcBef>
              <a:spcAft>
                <a:spcPct val="0"/>
              </a:spcAft>
              <a:buChar char="»"/>
              <a:defRPr sz="2000">
                <a:solidFill>
                  <a:schemeClr val="accent2"/>
                </a:solidFill>
                <a:latin typeface="Arial" charset="0"/>
              </a:defRPr>
            </a:lvl8pPr>
            <a:lvl9pPr marL="3886200" indent="-228600" eaLnBrk="0" fontAlgn="base" hangingPunct="0">
              <a:spcBef>
                <a:spcPct val="20000"/>
              </a:spcBef>
              <a:spcAft>
                <a:spcPct val="0"/>
              </a:spcAft>
              <a:buChar char="»"/>
              <a:defRPr sz="2000">
                <a:solidFill>
                  <a:schemeClr val="accent2"/>
                </a:solidFill>
                <a:latin typeface="Arial" charset="0"/>
              </a:defRPr>
            </a:lvl9pPr>
          </a:lstStyle>
          <a:p>
            <a:pPr algn="ctr" eaLnBrk="1" hangingPunct="1">
              <a:spcBef>
                <a:spcPct val="0"/>
              </a:spcBef>
              <a:buFontTx/>
              <a:buNone/>
            </a:pPr>
            <a:r>
              <a:rPr lang="en-US" altLang="en-US" sz="2800" b="1" dirty="0">
                <a:solidFill>
                  <a:schemeClr val="tx1"/>
                </a:solidFill>
              </a:rPr>
              <a:t>100% Foundation Giving Club</a:t>
            </a:r>
            <a:endParaRPr lang="en-US" altLang="en-US" sz="2800" dirty="0">
              <a:solidFill>
                <a:srgbClr val="FF0066"/>
              </a:solidFill>
            </a:endParaRPr>
          </a:p>
          <a:p>
            <a:pPr algn="ctr" eaLnBrk="1" hangingPunct="1">
              <a:spcBef>
                <a:spcPct val="0"/>
              </a:spcBef>
              <a:buFontTx/>
              <a:buNone/>
            </a:pPr>
            <a:endParaRPr lang="en-US" altLang="en-US" sz="1000" dirty="0">
              <a:solidFill>
                <a:srgbClr val="FF0066"/>
              </a:solidFill>
            </a:endParaRPr>
          </a:p>
          <a:p>
            <a:pPr algn="ctr" eaLnBrk="1" hangingPunct="1">
              <a:spcBef>
                <a:spcPct val="0"/>
              </a:spcBef>
              <a:buFontTx/>
              <a:buNone/>
            </a:pPr>
            <a:endParaRPr lang="en-US" altLang="en-US" sz="1000" b="1" dirty="0">
              <a:solidFill>
                <a:schemeClr val="tx1"/>
              </a:solidFill>
            </a:endParaRPr>
          </a:p>
        </p:txBody>
      </p:sp>
      <p:sp>
        <p:nvSpPr>
          <p:cNvPr id="13316" name="Rectangle 5"/>
          <p:cNvSpPr>
            <a:spLocks noChangeArrowheads="1"/>
          </p:cNvSpPr>
          <p:nvPr/>
        </p:nvSpPr>
        <p:spPr bwMode="auto">
          <a:xfrm>
            <a:off x="3924300" y="3090863"/>
            <a:ext cx="6858000"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accent2"/>
                </a:solidFill>
                <a:latin typeface="Arial" charset="0"/>
              </a:defRPr>
            </a:lvl1pPr>
            <a:lvl2pPr marL="742950" indent="-285750" eaLnBrk="0" hangingPunct="0">
              <a:spcBef>
                <a:spcPct val="20000"/>
              </a:spcBef>
              <a:buChar char="–"/>
              <a:defRPr sz="2800">
                <a:solidFill>
                  <a:schemeClr val="accent2"/>
                </a:solidFill>
                <a:latin typeface="Arial" charset="0"/>
              </a:defRPr>
            </a:lvl2pPr>
            <a:lvl3pPr marL="1143000" indent="-228600" eaLnBrk="0" hangingPunct="0">
              <a:spcBef>
                <a:spcPct val="20000"/>
              </a:spcBef>
              <a:buChar char="•"/>
              <a:defRPr sz="2400">
                <a:solidFill>
                  <a:schemeClr val="accent2"/>
                </a:solidFill>
                <a:latin typeface="Arial" charset="0"/>
              </a:defRPr>
            </a:lvl3pPr>
            <a:lvl4pPr marL="1600200" indent="-228600" eaLnBrk="0" hangingPunct="0">
              <a:spcBef>
                <a:spcPct val="20000"/>
              </a:spcBef>
              <a:buChar char="–"/>
              <a:defRPr sz="2000">
                <a:solidFill>
                  <a:schemeClr val="accent2"/>
                </a:solidFill>
                <a:latin typeface="Arial" charset="0"/>
              </a:defRPr>
            </a:lvl4pPr>
            <a:lvl5pPr marL="2057400" indent="-228600" eaLnBrk="0" hangingPunct="0">
              <a:spcBef>
                <a:spcPct val="20000"/>
              </a:spcBef>
              <a:buChar char="»"/>
              <a:defRPr sz="2000">
                <a:solidFill>
                  <a:schemeClr val="accent2"/>
                </a:solidFill>
                <a:latin typeface="Arial" charset="0"/>
              </a:defRPr>
            </a:lvl5pPr>
            <a:lvl6pPr marL="2514600" indent="-228600" eaLnBrk="0" fontAlgn="base" hangingPunct="0">
              <a:spcBef>
                <a:spcPct val="20000"/>
              </a:spcBef>
              <a:spcAft>
                <a:spcPct val="0"/>
              </a:spcAft>
              <a:buChar char="»"/>
              <a:defRPr sz="2000">
                <a:solidFill>
                  <a:schemeClr val="accent2"/>
                </a:solidFill>
                <a:latin typeface="Arial" charset="0"/>
              </a:defRPr>
            </a:lvl6pPr>
            <a:lvl7pPr marL="2971800" indent="-228600" eaLnBrk="0" fontAlgn="base" hangingPunct="0">
              <a:spcBef>
                <a:spcPct val="20000"/>
              </a:spcBef>
              <a:spcAft>
                <a:spcPct val="0"/>
              </a:spcAft>
              <a:buChar char="»"/>
              <a:defRPr sz="2000">
                <a:solidFill>
                  <a:schemeClr val="accent2"/>
                </a:solidFill>
                <a:latin typeface="Arial" charset="0"/>
              </a:defRPr>
            </a:lvl7pPr>
            <a:lvl8pPr marL="3429000" indent="-228600" eaLnBrk="0" fontAlgn="base" hangingPunct="0">
              <a:spcBef>
                <a:spcPct val="20000"/>
              </a:spcBef>
              <a:spcAft>
                <a:spcPct val="0"/>
              </a:spcAft>
              <a:buChar char="»"/>
              <a:defRPr sz="2000">
                <a:solidFill>
                  <a:schemeClr val="accent2"/>
                </a:solidFill>
                <a:latin typeface="Arial" charset="0"/>
              </a:defRPr>
            </a:lvl8pPr>
            <a:lvl9pPr marL="3886200" indent="-228600" eaLnBrk="0" fontAlgn="base" hangingPunct="0">
              <a:spcBef>
                <a:spcPct val="20000"/>
              </a:spcBef>
              <a:spcAft>
                <a:spcPct val="0"/>
              </a:spcAft>
              <a:buChar char="»"/>
              <a:defRPr sz="2000">
                <a:solidFill>
                  <a:schemeClr val="accent2"/>
                </a:solidFill>
                <a:latin typeface="Arial" charset="0"/>
              </a:defRPr>
            </a:lvl9pPr>
          </a:lstStyle>
          <a:p>
            <a:pPr algn="ctr" eaLnBrk="1" hangingPunct="1">
              <a:spcBef>
                <a:spcPct val="0"/>
              </a:spcBef>
              <a:buFontTx/>
              <a:buNone/>
            </a:pPr>
            <a:r>
              <a:rPr lang="en-US" altLang="en-US" sz="2800" b="1" dirty="0">
                <a:solidFill>
                  <a:schemeClr val="tx1"/>
                </a:solidFill>
              </a:rPr>
              <a:t>    100% Every Rotarian Every Year</a:t>
            </a:r>
          </a:p>
          <a:p>
            <a:pPr algn="ctr" eaLnBrk="1" hangingPunct="1">
              <a:spcBef>
                <a:spcPct val="0"/>
              </a:spcBef>
              <a:buFontTx/>
              <a:buNone/>
            </a:pPr>
            <a:endParaRPr lang="en-US" altLang="en-US" sz="1000" b="1" dirty="0">
              <a:solidFill>
                <a:schemeClr val="tx1"/>
              </a:solidFill>
            </a:endParaRPr>
          </a:p>
        </p:txBody>
      </p:sp>
      <p:sp>
        <p:nvSpPr>
          <p:cNvPr id="13317" name="TextBox 2"/>
          <p:cNvSpPr txBox="1">
            <a:spLocks noChangeArrowheads="1"/>
          </p:cNvSpPr>
          <p:nvPr/>
        </p:nvSpPr>
        <p:spPr bwMode="auto">
          <a:xfrm>
            <a:off x="4411662" y="4711701"/>
            <a:ext cx="5867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charset="0"/>
              </a:defRPr>
            </a:lvl1pPr>
            <a:lvl2pPr marL="742950" indent="-285750" eaLnBrk="0" hangingPunct="0">
              <a:spcBef>
                <a:spcPct val="20000"/>
              </a:spcBef>
              <a:buChar char="–"/>
              <a:defRPr sz="2800">
                <a:solidFill>
                  <a:schemeClr val="accent2"/>
                </a:solidFill>
                <a:latin typeface="Arial" charset="0"/>
              </a:defRPr>
            </a:lvl2pPr>
            <a:lvl3pPr marL="1143000" indent="-228600" eaLnBrk="0" hangingPunct="0">
              <a:spcBef>
                <a:spcPct val="20000"/>
              </a:spcBef>
              <a:buChar char="•"/>
              <a:defRPr sz="2400">
                <a:solidFill>
                  <a:schemeClr val="accent2"/>
                </a:solidFill>
                <a:latin typeface="Arial" charset="0"/>
              </a:defRPr>
            </a:lvl3pPr>
            <a:lvl4pPr marL="1600200" indent="-228600" eaLnBrk="0" hangingPunct="0">
              <a:spcBef>
                <a:spcPct val="20000"/>
              </a:spcBef>
              <a:buChar char="–"/>
              <a:defRPr sz="2000">
                <a:solidFill>
                  <a:schemeClr val="accent2"/>
                </a:solidFill>
                <a:latin typeface="Arial" charset="0"/>
              </a:defRPr>
            </a:lvl4pPr>
            <a:lvl5pPr marL="2057400" indent="-228600" eaLnBrk="0" hangingPunct="0">
              <a:spcBef>
                <a:spcPct val="20000"/>
              </a:spcBef>
              <a:buChar char="»"/>
              <a:defRPr sz="2000">
                <a:solidFill>
                  <a:schemeClr val="accent2"/>
                </a:solidFill>
                <a:latin typeface="Arial" charset="0"/>
              </a:defRPr>
            </a:lvl5pPr>
            <a:lvl6pPr marL="2514600" indent="-228600" eaLnBrk="0" fontAlgn="base" hangingPunct="0">
              <a:spcBef>
                <a:spcPct val="20000"/>
              </a:spcBef>
              <a:spcAft>
                <a:spcPct val="0"/>
              </a:spcAft>
              <a:buChar char="»"/>
              <a:defRPr sz="2000">
                <a:solidFill>
                  <a:schemeClr val="accent2"/>
                </a:solidFill>
                <a:latin typeface="Arial" charset="0"/>
              </a:defRPr>
            </a:lvl6pPr>
            <a:lvl7pPr marL="2971800" indent="-228600" eaLnBrk="0" fontAlgn="base" hangingPunct="0">
              <a:spcBef>
                <a:spcPct val="20000"/>
              </a:spcBef>
              <a:spcAft>
                <a:spcPct val="0"/>
              </a:spcAft>
              <a:buChar char="»"/>
              <a:defRPr sz="2000">
                <a:solidFill>
                  <a:schemeClr val="accent2"/>
                </a:solidFill>
                <a:latin typeface="Arial" charset="0"/>
              </a:defRPr>
            </a:lvl7pPr>
            <a:lvl8pPr marL="3429000" indent="-228600" eaLnBrk="0" fontAlgn="base" hangingPunct="0">
              <a:spcBef>
                <a:spcPct val="20000"/>
              </a:spcBef>
              <a:spcAft>
                <a:spcPct val="0"/>
              </a:spcAft>
              <a:buChar char="»"/>
              <a:defRPr sz="2000">
                <a:solidFill>
                  <a:schemeClr val="accent2"/>
                </a:solidFill>
                <a:latin typeface="Arial" charset="0"/>
              </a:defRPr>
            </a:lvl8pPr>
            <a:lvl9pPr marL="3886200" indent="-228600" eaLnBrk="0" fontAlgn="base" hangingPunct="0">
              <a:spcBef>
                <a:spcPct val="20000"/>
              </a:spcBef>
              <a:spcAft>
                <a:spcPct val="0"/>
              </a:spcAft>
              <a:buChar char="»"/>
              <a:defRPr sz="2000">
                <a:solidFill>
                  <a:schemeClr val="accent2"/>
                </a:solidFill>
                <a:latin typeface="Arial" charset="0"/>
              </a:defRPr>
            </a:lvl9pPr>
          </a:lstStyle>
          <a:p>
            <a:pPr algn="ctr" eaLnBrk="1" hangingPunct="1">
              <a:spcBef>
                <a:spcPct val="0"/>
              </a:spcBef>
              <a:buFontTx/>
              <a:buNone/>
            </a:pPr>
            <a:r>
              <a:rPr lang="en-US" altLang="en-US" sz="2800" b="1">
                <a:solidFill>
                  <a:schemeClr val="tx1"/>
                </a:solidFill>
              </a:rPr>
              <a:t> 100</a:t>
            </a:r>
            <a:r>
              <a:rPr lang="en-US" altLang="en-US" sz="2800" b="1" dirty="0">
                <a:solidFill>
                  <a:schemeClr val="tx1"/>
                </a:solidFill>
              </a:rPr>
              <a:t>% Paul Harris Society Club</a:t>
            </a:r>
          </a:p>
        </p:txBody>
      </p:sp>
      <p:sp>
        <p:nvSpPr>
          <p:cNvPr id="13318" name="TextBox 4"/>
          <p:cNvSpPr txBox="1">
            <a:spLocks noChangeArrowheads="1"/>
          </p:cNvSpPr>
          <p:nvPr/>
        </p:nvSpPr>
        <p:spPr bwMode="auto">
          <a:xfrm>
            <a:off x="4756150" y="1858169"/>
            <a:ext cx="50736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accent2"/>
                </a:solidFill>
                <a:latin typeface="Arial" charset="0"/>
              </a:defRPr>
            </a:lvl1pPr>
            <a:lvl2pPr marL="742950" indent="-285750" eaLnBrk="0" hangingPunct="0">
              <a:spcBef>
                <a:spcPct val="20000"/>
              </a:spcBef>
              <a:buChar char="–"/>
              <a:defRPr sz="2800">
                <a:solidFill>
                  <a:schemeClr val="accent2"/>
                </a:solidFill>
                <a:latin typeface="Arial" charset="0"/>
              </a:defRPr>
            </a:lvl2pPr>
            <a:lvl3pPr marL="1143000" indent="-228600" eaLnBrk="0" hangingPunct="0">
              <a:spcBef>
                <a:spcPct val="20000"/>
              </a:spcBef>
              <a:buChar char="•"/>
              <a:defRPr sz="2400">
                <a:solidFill>
                  <a:schemeClr val="accent2"/>
                </a:solidFill>
                <a:latin typeface="Arial" charset="0"/>
              </a:defRPr>
            </a:lvl3pPr>
            <a:lvl4pPr marL="1600200" indent="-228600" eaLnBrk="0" hangingPunct="0">
              <a:spcBef>
                <a:spcPct val="20000"/>
              </a:spcBef>
              <a:buChar char="–"/>
              <a:defRPr sz="2000">
                <a:solidFill>
                  <a:schemeClr val="accent2"/>
                </a:solidFill>
                <a:latin typeface="Arial" charset="0"/>
              </a:defRPr>
            </a:lvl4pPr>
            <a:lvl5pPr marL="2057400" indent="-228600" eaLnBrk="0" hangingPunct="0">
              <a:spcBef>
                <a:spcPct val="20000"/>
              </a:spcBef>
              <a:buChar char="»"/>
              <a:defRPr sz="2000">
                <a:solidFill>
                  <a:schemeClr val="accent2"/>
                </a:solidFill>
                <a:latin typeface="Arial" charset="0"/>
              </a:defRPr>
            </a:lvl5pPr>
            <a:lvl6pPr marL="2514600" indent="-228600" eaLnBrk="0" fontAlgn="base" hangingPunct="0">
              <a:spcBef>
                <a:spcPct val="20000"/>
              </a:spcBef>
              <a:spcAft>
                <a:spcPct val="0"/>
              </a:spcAft>
              <a:buChar char="»"/>
              <a:defRPr sz="2000">
                <a:solidFill>
                  <a:schemeClr val="accent2"/>
                </a:solidFill>
                <a:latin typeface="Arial" charset="0"/>
              </a:defRPr>
            </a:lvl6pPr>
            <a:lvl7pPr marL="2971800" indent="-228600" eaLnBrk="0" fontAlgn="base" hangingPunct="0">
              <a:spcBef>
                <a:spcPct val="20000"/>
              </a:spcBef>
              <a:spcAft>
                <a:spcPct val="0"/>
              </a:spcAft>
              <a:buChar char="»"/>
              <a:defRPr sz="2000">
                <a:solidFill>
                  <a:schemeClr val="accent2"/>
                </a:solidFill>
                <a:latin typeface="Arial" charset="0"/>
              </a:defRPr>
            </a:lvl7pPr>
            <a:lvl8pPr marL="3429000" indent="-228600" eaLnBrk="0" fontAlgn="base" hangingPunct="0">
              <a:spcBef>
                <a:spcPct val="20000"/>
              </a:spcBef>
              <a:spcAft>
                <a:spcPct val="0"/>
              </a:spcAft>
              <a:buChar char="»"/>
              <a:defRPr sz="2000">
                <a:solidFill>
                  <a:schemeClr val="accent2"/>
                </a:solidFill>
                <a:latin typeface="Arial" charset="0"/>
              </a:defRPr>
            </a:lvl8pPr>
            <a:lvl9pPr marL="3886200" indent="-228600" eaLnBrk="0" fontAlgn="base" hangingPunct="0">
              <a:spcBef>
                <a:spcPct val="20000"/>
              </a:spcBef>
              <a:spcAft>
                <a:spcPct val="0"/>
              </a:spcAft>
              <a:buChar char="»"/>
              <a:defRPr sz="2000">
                <a:solidFill>
                  <a:schemeClr val="accent2"/>
                </a:solidFill>
                <a:latin typeface="Arial" charset="0"/>
              </a:defRPr>
            </a:lvl9pPr>
          </a:lstStyle>
          <a:p>
            <a:pPr eaLnBrk="1" hangingPunct="1">
              <a:spcBef>
                <a:spcPct val="0"/>
              </a:spcBef>
            </a:pPr>
            <a:r>
              <a:rPr lang="en-US" altLang="en-US" sz="2000" b="1" dirty="0">
                <a:solidFill>
                  <a:schemeClr val="tx1"/>
                </a:solidFill>
              </a:rPr>
              <a:t>100% Members Give to </a:t>
            </a:r>
            <a:r>
              <a:rPr lang="en-US" altLang="en-US" sz="2000" b="1" dirty="0">
                <a:solidFill>
                  <a:srgbClr val="FF0000"/>
                </a:solidFill>
              </a:rPr>
              <a:t>any TRF Fund </a:t>
            </a:r>
            <a:r>
              <a:rPr lang="en-US" altLang="en-US" sz="2000" b="1" dirty="0">
                <a:solidFill>
                  <a:schemeClr val="tx1"/>
                </a:solidFill>
              </a:rPr>
              <a:t>as of June 30; </a:t>
            </a:r>
          </a:p>
          <a:p>
            <a:pPr eaLnBrk="1" hangingPunct="1">
              <a:spcBef>
                <a:spcPct val="0"/>
              </a:spcBef>
            </a:pPr>
            <a:r>
              <a:rPr lang="en-US" altLang="en-US" sz="2000" b="1" dirty="0">
                <a:solidFill>
                  <a:schemeClr val="tx1"/>
                </a:solidFill>
              </a:rPr>
              <a:t>$100+ </a:t>
            </a:r>
            <a:r>
              <a:rPr lang="en-US" altLang="en-US" sz="2000" b="1" dirty="0">
                <a:solidFill>
                  <a:srgbClr val="FF0000"/>
                </a:solidFill>
              </a:rPr>
              <a:t>Average. </a:t>
            </a:r>
            <a:r>
              <a:rPr lang="en-US" altLang="en-US" sz="2000" b="1" dirty="0">
                <a:solidFill>
                  <a:schemeClr val="tx1"/>
                </a:solidFill>
              </a:rPr>
              <a:t>$25 minimum</a:t>
            </a:r>
          </a:p>
        </p:txBody>
      </p:sp>
      <p:sp>
        <p:nvSpPr>
          <p:cNvPr id="13320" name="TextBox 6"/>
          <p:cNvSpPr txBox="1">
            <a:spLocks noChangeArrowheads="1"/>
          </p:cNvSpPr>
          <p:nvPr/>
        </p:nvSpPr>
        <p:spPr bwMode="auto">
          <a:xfrm>
            <a:off x="4716462" y="3494087"/>
            <a:ext cx="511333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accent2"/>
                </a:solidFill>
                <a:latin typeface="Arial" charset="0"/>
              </a:defRPr>
            </a:lvl1pPr>
            <a:lvl2pPr marL="742950" indent="-285750" eaLnBrk="0" hangingPunct="0">
              <a:spcBef>
                <a:spcPct val="20000"/>
              </a:spcBef>
              <a:buChar char="–"/>
              <a:defRPr sz="2800">
                <a:solidFill>
                  <a:schemeClr val="accent2"/>
                </a:solidFill>
                <a:latin typeface="Arial" charset="0"/>
              </a:defRPr>
            </a:lvl2pPr>
            <a:lvl3pPr marL="1143000" indent="-228600" eaLnBrk="0" hangingPunct="0">
              <a:spcBef>
                <a:spcPct val="20000"/>
              </a:spcBef>
              <a:buChar char="•"/>
              <a:defRPr sz="2400">
                <a:solidFill>
                  <a:schemeClr val="accent2"/>
                </a:solidFill>
                <a:latin typeface="Arial" charset="0"/>
              </a:defRPr>
            </a:lvl3pPr>
            <a:lvl4pPr marL="1600200" indent="-228600" eaLnBrk="0" hangingPunct="0">
              <a:spcBef>
                <a:spcPct val="20000"/>
              </a:spcBef>
              <a:buChar char="–"/>
              <a:defRPr sz="2000">
                <a:solidFill>
                  <a:schemeClr val="accent2"/>
                </a:solidFill>
                <a:latin typeface="Arial" charset="0"/>
              </a:defRPr>
            </a:lvl4pPr>
            <a:lvl5pPr marL="2057400" indent="-228600" eaLnBrk="0" hangingPunct="0">
              <a:spcBef>
                <a:spcPct val="20000"/>
              </a:spcBef>
              <a:buChar char="»"/>
              <a:defRPr sz="2000">
                <a:solidFill>
                  <a:schemeClr val="accent2"/>
                </a:solidFill>
                <a:latin typeface="Arial" charset="0"/>
              </a:defRPr>
            </a:lvl5pPr>
            <a:lvl6pPr marL="2514600" indent="-228600" eaLnBrk="0" fontAlgn="base" hangingPunct="0">
              <a:spcBef>
                <a:spcPct val="20000"/>
              </a:spcBef>
              <a:spcAft>
                <a:spcPct val="0"/>
              </a:spcAft>
              <a:buChar char="»"/>
              <a:defRPr sz="2000">
                <a:solidFill>
                  <a:schemeClr val="accent2"/>
                </a:solidFill>
                <a:latin typeface="Arial" charset="0"/>
              </a:defRPr>
            </a:lvl6pPr>
            <a:lvl7pPr marL="2971800" indent="-228600" eaLnBrk="0" fontAlgn="base" hangingPunct="0">
              <a:spcBef>
                <a:spcPct val="20000"/>
              </a:spcBef>
              <a:spcAft>
                <a:spcPct val="0"/>
              </a:spcAft>
              <a:buChar char="»"/>
              <a:defRPr sz="2000">
                <a:solidFill>
                  <a:schemeClr val="accent2"/>
                </a:solidFill>
                <a:latin typeface="Arial" charset="0"/>
              </a:defRPr>
            </a:lvl7pPr>
            <a:lvl8pPr marL="3429000" indent="-228600" eaLnBrk="0" fontAlgn="base" hangingPunct="0">
              <a:spcBef>
                <a:spcPct val="20000"/>
              </a:spcBef>
              <a:spcAft>
                <a:spcPct val="0"/>
              </a:spcAft>
              <a:buChar char="»"/>
              <a:defRPr sz="2000">
                <a:solidFill>
                  <a:schemeClr val="accent2"/>
                </a:solidFill>
                <a:latin typeface="Arial" charset="0"/>
              </a:defRPr>
            </a:lvl8pPr>
            <a:lvl9pPr marL="3886200" indent="-228600" eaLnBrk="0" fontAlgn="base" hangingPunct="0">
              <a:spcBef>
                <a:spcPct val="20000"/>
              </a:spcBef>
              <a:spcAft>
                <a:spcPct val="0"/>
              </a:spcAft>
              <a:buChar char="»"/>
              <a:defRPr sz="2000">
                <a:solidFill>
                  <a:schemeClr val="accent2"/>
                </a:solidFill>
                <a:latin typeface="Arial" charset="0"/>
              </a:defRPr>
            </a:lvl9pPr>
          </a:lstStyle>
          <a:p>
            <a:pPr eaLnBrk="1" hangingPunct="1">
              <a:spcBef>
                <a:spcPct val="0"/>
              </a:spcBef>
            </a:pPr>
            <a:r>
              <a:rPr lang="en-US" altLang="en-US" sz="2000" b="1" dirty="0">
                <a:solidFill>
                  <a:schemeClr val="tx1"/>
                </a:solidFill>
              </a:rPr>
              <a:t>100% Members Give to </a:t>
            </a:r>
            <a:r>
              <a:rPr lang="en-US" altLang="en-US" sz="2000" b="1" dirty="0">
                <a:solidFill>
                  <a:srgbClr val="FF0000"/>
                </a:solidFill>
              </a:rPr>
              <a:t>Annual Fund </a:t>
            </a:r>
            <a:r>
              <a:rPr lang="en-US" altLang="en-US" sz="2000" b="1" dirty="0">
                <a:solidFill>
                  <a:schemeClr val="tx1"/>
                </a:solidFill>
              </a:rPr>
              <a:t>as of June 30;</a:t>
            </a:r>
          </a:p>
          <a:p>
            <a:pPr eaLnBrk="1" hangingPunct="1">
              <a:spcBef>
                <a:spcPct val="0"/>
              </a:spcBef>
            </a:pPr>
            <a:r>
              <a:rPr lang="en-US" altLang="en-US" sz="2000" b="1" dirty="0">
                <a:solidFill>
                  <a:schemeClr val="tx1"/>
                </a:solidFill>
              </a:rPr>
              <a:t>$100 average, </a:t>
            </a:r>
            <a:r>
              <a:rPr lang="en-US" altLang="en-US" sz="2000" b="1" dirty="0">
                <a:solidFill>
                  <a:srgbClr val="FF0000"/>
                </a:solidFill>
              </a:rPr>
              <a:t>$25 Minimum</a:t>
            </a:r>
          </a:p>
        </p:txBody>
      </p:sp>
      <p:sp>
        <p:nvSpPr>
          <p:cNvPr id="13322" name="TextBox 9"/>
          <p:cNvSpPr txBox="1">
            <a:spLocks noChangeArrowheads="1"/>
          </p:cNvSpPr>
          <p:nvPr/>
        </p:nvSpPr>
        <p:spPr bwMode="auto">
          <a:xfrm>
            <a:off x="4716462" y="5294312"/>
            <a:ext cx="511333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accent2"/>
                </a:solidFill>
                <a:latin typeface="Arial" charset="0"/>
              </a:defRPr>
            </a:lvl1pPr>
            <a:lvl2pPr marL="742950" indent="-285750" eaLnBrk="0" hangingPunct="0">
              <a:spcBef>
                <a:spcPct val="20000"/>
              </a:spcBef>
              <a:buChar char="–"/>
              <a:defRPr sz="2800">
                <a:solidFill>
                  <a:schemeClr val="accent2"/>
                </a:solidFill>
                <a:latin typeface="Arial" charset="0"/>
              </a:defRPr>
            </a:lvl2pPr>
            <a:lvl3pPr marL="1143000" indent="-228600" eaLnBrk="0" hangingPunct="0">
              <a:spcBef>
                <a:spcPct val="20000"/>
              </a:spcBef>
              <a:buChar char="•"/>
              <a:defRPr sz="2400">
                <a:solidFill>
                  <a:schemeClr val="accent2"/>
                </a:solidFill>
                <a:latin typeface="Arial" charset="0"/>
              </a:defRPr>
            </a:lvl3pPr>
            <a:lvl4pPr marL="1600200" indent="-228600" eaLnBrk="0" hangingPunct="0">
              <a:spcBef>
                <a:spcPct val="20000"/>
              </a:spcBef>
              <a:buChar char="–"/>
              <a:defRPr sz="2000">
                <a:solidFill>
                  <a:schemeClr val="accent2"/>
                </a:solidFill>
                <a:latin typeface="Arial" charset="0"/>
              </a:defRPr>
            </a:lvl4pPr>
            <a:lvl5pPr marL="2057400" indent="-228600" eaLnBrk="0" hangingPunct="0">
              <a:spcBef>
                <a:spcPct val="20000"/>
              </a:spcBef>
              <a:buChar char="»"/>
              <a:defRPr sz="2000">
                <a:solidFill>
                  <a:schemeClr val="accent2"/>
                </a:solidFill>
                <a:latin typeface="Arial" charset="0"/>
              </a:defRPr>
            </a:lvl5pPr>
            <a:lvl6pPr marL="2514600" indent="-228600" eaLnBrk="0" fontAlgn="base" hangingPunct="0">
              <a:spcBef>
                <a:spcPct val="20000"/>
              </a:spcBef>
              <a:spcAft>
                <a:spcPct val="0"/>
              </a:spcAft>
              <a:buChar char="»"/>
              <a:defRPr sz="2000">
                <a:solidFill>
                  <a:schemeClr val="accent2"/>
                </a:solidFill>
                <a:latin typeface="Arial" charset="0"/>
              </a:defRPr>
            </a:lvl6pPr>
            <a:lvl7pPr marL="2971800" indent="-228600" eaLnBrk="0" fontAlgn="base" hangingPunct="0">
              <a:spcBef>
                <a:spcPct val="20000"/>
              </a:spcBef>
              <a:spcAft>
                <a:spcPct val="0"/>
              </a:spcAft>
              <a:buChar char="»"/>
              <a:defRPr sz="2000">
                <a:solidFill>
                  <a:schemeClr val="accent2"/>
                </a:solidFill>
                <a:latin typeface="Arial" charset="0"/>
              </a:defRPr>
            </a:lvl7pPr>
            <a:lvl8pPr marL="3429000" indent="-228600" eaLnBrk="0" fontAlgn="base" hangingPunct="0">
              <a:spcBef>
                <a:spcPct val="20000"/>
              </a:spcBef>
              <a:spcAft>
                <a:spcPct val="0"/>
              </a:spcAft>
              <a:buChar char="»"/>
              <a:defRPr sz="2000">
                <a:solidFill>
                  <a:schemeClr val="accent2"/>
                </a:solidFill>
                <a:latin typeface="Arial" charset="0"/>
              </a:defRPr>
            </a:lvl8pPr>
            <a:lvl9pPr marL="3886200" indent="-228600" eaLnBrk="0" fontAlgn="base" hangingPunct="0">
              <a:spcBef>
                <a:spcPct val="20000"/>
              </a:spcBef>
              <a:spcAft>
                <a:spcPct val="0"/>
              </a:spcAft>
              <a:buChar char="»"/>
              <a:defRPr sz="2000">
                <a:solidFill>
                  <a:schemeClr val="accent2"/>
                </a:solidFill>
                <a:latin typeface="Arial" charset="0"/>
              </a:defRPr>
            </a:lvl9pPr>
          </a:lstStyle>
          <a:p>
            <a:pPr eaLnBrk="1" hangingPunct="1">
              <a:spcBef>
                <a:spcPct val="0"/>
              </a:spcBef>
            </a:pPr>
            <a:r>
              <a:rPr lang="en-US" altLang="en-US" sz="2000" b="1" dirty="0">
                <a:solidFill>
                  <a:schemeClr val="tx1"/>
                </a:solidFill>
              </a:rPr>
              <a:t>100% Members Give to </a:t>
            </a:r>
            <a:r>
              <a:rPr lang="en-US" altLang="en-US" sz="2000" b="1" dirty="0">
                <a:solidFill>
                  <a:srgbClr val="FF0000"/>
                </a:solidFill>
              </a:rPr>
              <a:t>any TRF Fund except Endowment </a:t>
            </a:r>
            <a:r>
              <a:rPr lang="en-US" altLang="en-US" sz="2000" b="1" dirty="0">
                <a:solidFill>
                  <a:schemeClr val="tx1"/>
                </a:solidFill>
              </a:rPr>
              <a:t>as of June 30;</a:t>
            </a:r>
          </a:p>
          <a:p>
            <a:pPr eaLnBrk="1" hangingPunct="1">
              <a:spcBef>
                <a:spcPct val="0"/>
              </a:spcBef>
            </a:pPr>
            <a:r>
              <a:rPr lang="en-US" altLang="en-US" sz="2000" b="1" dirty="0">
                <a:solidFill>
                  <a:srgbClr val="FF0000"/>
                </a:solidFill>
              </a:rPr>
              <a:t>$1,000+ </a:t>
            </a:r>
            <a:r>
              <a:rPr lang="en-US" altLang="en-US" sz="2000" b="1" dirty="0">
                <a:solidFill>
                  <a:schemeClr val="tx1"/>
                </a:solidFill>
              </a:rPr>
              <a:t>Minimum</a:t>
            </a:r>
            <a:r>
              <a:rPr lang="en-US" altLang="en-US" sz="2000" b="1" dirty="0">
                <a:solidFill>
                  <a:srgbClr val="FF0000"/>
                </a:solidFill>
              </a:rPr>
              <a:t> </a:t>
            </a:r>
          </a:p>
        </p:txBody>
      </p:sp>
      <p:pic>
        <p:nvPicPr>
          <p:cNvPr id="1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470" y="1350168"/>
            <a:ext cx="1150938" cy="144303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570" y="2874170"/>
            <a:ext cx="1147763" cy="141922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7" name="Picture 17" descr="C:\Critical Stuff-4\Rotary\Foundation Seminars &amp; Banquets\Foundation Seminar 2016\100% PHS Clu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988" y="4338636"/>
            <a:ext cx="1050925" cy="15716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5593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C9A4D-74F4-48BB-A1F8-3A09DCB5BED2}"/>
              </a:ext>
            </a:extLst>
          </p:cNvPr>
          <p:cNvSpPr>
            <a:spLocks noGrp="1"/>
          </p:cNvSpPr>
          <p:nvPr>
            <p:ph type="title"/>
          </p:nvPr>
        </p:nvSpPr>
        <p:spPr>
          <a:xfrm>
            <a:off x="976745" y="365125"/>
            <a:ext cx="10515600" cy="1325563"/>
          </a:xfrm>
        </p:spPr>
        <p:txBody>
          <a:bodyPr>
            <a:noAutofit/>
          </a:bodyPr>
          <a:lstStyle/>
          <a:p>
            <a:pPr algn="ctr"/>
            <a:r>
              <a:rPr lang="en-US" sz="5400" b="1" u="sng" dirty="0">
                <a:solidFill>
                  <a:srgbClr val="C00000"/>
                </a:solidFill>
                <a:latin typeface="Aharoni" panose="02010803020104030203" pitchFamily="2" charset="-79"/>
                <a:cs typeface="Aharoni" panose="02010803020104030203" pitchFamily="2" charset="-79"/>
              </a:rPr>
              <a:t>How Does The Endowment Work? </a:t>
            </a:r>
          </a:p>
        </p:txBody>
      </p:sp>
      <p:pic>
        <p:nvPicPr>
          <p:cNvPr id="9" name="Picture 8" descr="Logo, company name&#10;&#10;Description automatically generated">
            <a:extLst>
              <a:ext uri="{FF2B5EF4-FFF2-40B4-BE49-F238E27FC236}">
                <a16:creationId xmlns:a16="http://schemas.microsoft.com/office/drawing/2014/main" id="{1EF28FBB-23A9-4949-85DD-A0A43B04F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sp>
        <p:nvSpPr>
          <p:cNvPr id="8" name="Text Placeholder 25">
            <a:extLst>
              <a:ext uri="{FF2B5EF4-FFF2-40B4-BE49-F238E27FC236}">
                <a16:creationId xmlns:a16="http://schemas.microsoft.com/office/drawing/2014/main" id="{F31A17F6-2EFE-4E4C-9082-437C9214ED45}"/>
              </a:ext>
            </a:extLst>
          </p:cNvPr>
          <p:cNvSpPr>
            <a:spLocks noGrp="1"/>
          </p:cNvSpPr>
          <p:nvPr>
            <p:ph idx="1"/>
          </p:nvPr>
        </p:nvSpPr>
        <p:spPr>
          <a:xfrm>
            <a:off x="6104545" y="2141537"/>
            <a:ext cx="5257800" cy="4351338"/>
          </a:xfrm>
        </p:spPr>
        <p:txBody>
          <a:bodyPr>
            <a:normAutofit/>
          </a:bodyPr>
          <a:lstStyle/>
          <a:p>
            <a:pPr marL="342900" indent="-342900">
              <a:buFont typeface="Arial" panose="020B0604020202020204" pitchFamily="34" charset="0"/>
              <a:buChar char="•"/>
            </a:pPr>
            <a:r>
              <a:rPr lang="en-US" dirty="0">
                <a:solidFill>
                  <a:schemeClr val="accent1">
                    <a:lumMod val="50000"/>
                  </a:schemeClr>
                </a:solidFill>
                <a:latin typeface="Georgia Pro Black" panose="02040A02050405020203" pitchFamily="18" charset="0"/>
                <a:cs typeface="Arial" panose="020B0604020202020204" pitchFamily="34" charset="0"/>
              </a:rPr>
              <a:t>Gifts Are Invested Forever</a:t>
            </a:r>
          </a:p>
          <a:p>
            <a:pPr marL="342900" indent="-342900">
              <a:buFont typeface="Arial" panose="020B0604020202020204" pitchFamily="34" charset="0"/>
              <a:buChar char="•"/>
            </a:pPr>
            <a:r>
              <a:rPr lang="en-US" dirty="0">
                <a:solidFill>
                  <a:schemeClr val="accent1">
                    <a:lumMod val="50000"/>
                  </a:schemeClr>
                </a:solidFill>
                <a:latin typeface="Georgia Pro Black" panose="02040A02050405020203" pitchFamily="18" charset="0"/>
                <a:cs typeface="Arial" panose="020B0604020202020204" pitchFamily="34" charset="0"/>
              </a:rPr>
              <a:t>Generate Earnings In Perpetuity</a:t>
            </a:r>
          </a:p>
          <a:p>
            <a:pPr marL="342900" indent="-342900">
              <a:buFont typeface="Arial" panose="020B0604020202020204" pitchFamily="34" charset="0"/>
              <a:buChar char="•"/>
            </a:pPr>
            <a:r>
              <a:rPr lang="en-US" dirty="0">
                <a:solidFill>
                  <a:schemeClr val="accent1">
                    <a:lumMod val="50000"/>
                  </a:schemeClr>
                </a:solidFill>
                <a:latin typeface="Georgia Pro Black" panose="02040A02050405020203" pitchFamily="18" charset="0"/>
                <a:cs typeface="Arial" panose="020B0604020202020204" pitchFamily="34" charset="0"/>
              </a:rPr>
              <a:t>Personalize Your Gift</a:t>
            </a:r>
          </a:p>
          <a:p>
            <a:pPr marL="342900" indent="-342900">
              <a:buFont typeface="Arial" panose="020B0604020202020204" pitchFamily="34" charset="0"/>
              <a:buChar char="•"/>
            </a:pPr>
            <a:r>
              <a:rPr lang="en-US" dirty="0">
                <a:solidFill>
                  <a:schemeClr val="accent1">
                    <a:lumMod val="50000"/>
                  </a:schemeClr>
                </a:solidFill>
                <a:latin typeface="Georgia Pro Black" panose="02040A02050405020203" pitchFamily="18" charset="0"/>
                <a:cs typeface="Arial" panose="020B0604020202020204" pitchFamily="34" charset="0"/>
              </a:rPr>
              <a:t>Long Term Impact</a:t>
            </a:r>
          </a:p>
          <a:p>
            <a:pPr marL="342900" indent="-342900">
              <a:buFont typeface="Arial" panose="020B0604020202020204" pitchFamily="34" charset="0"/>
              <a:buChar char="•"/>
            </a:pPr>
            <a:r>
              <a:rPr lang="en-US" dirty="0">
                <a:solidFill>
                  <a:schemeClr val="accent1">
                    <a:lumMod val="50000"/>
                  </a:schemeClr>
                </a:solidFill>
                <a:latin typeface="Georgia Pro Black" panose="02040A02050405020203" pitchFamily="18" charset="0"/>
                <a:cs typeface="Arial" panose="020B0604020202020204" pitchFamily="34" charset="0"/>
              </a:rPr>
              <a:t>Numerous Funding Opportunities</a:t>
            </a:r>
          </a:p>
          <a:p>
            <a:endParaRPr lang="en-US" dirty="0"/>
          </a:p>
          <a:p>
            <a:endParaRPr lang="en-US" dirty="0"/>
          </a:p>
        </p:txBody>
      </p:sp>
      <p:pic>
        <p:nvPicPr>
          <p:cNvPr id="1028" name="Picture 4">
            <a:extLst>
              <a:ext uri="{FF2B5EF4-FFF2-40B4-BE49-F238E27FC236}">
                <a16:creationId xmlns:a16="http://schemas.microsoft.com/office/drawing/2014/main" id="{24E7CA69-E4E7-494C-9EBA-B21BBE4B7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423" y="1605380"/>
            <a:ext cx="4105275"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6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C9A4D-74F4-48BB-A1F8-3A09DCB5BED2}"/>
              </a:ext>
            </a:extLst>
          </p:cNvPr>
          <p:cNvSpPr>
            <a:spLocks noGrp="1"/>
          </p:cNvSpPr>
          <p:nvPr>
            <p:ph type="title"/>
          </p:nvPr>
        </p:nvSpPr>
        <p:spPr/>
        <p:txBody>
          <a:bodyPr>
            <a:normAutofit/>
          </a:bodyPr>
          <a:lstStyle/>
          <a:p>
            <a:r>
              <a:rPr lang="en-US" sz="5400" b="1" u="sng" dirty="0">
                <a:solidFill>
                  <a:schemeClr val="accent1">
                    <a:lumMod val="50000"/>
                  </a:schemeClr>
                </a:solidFill>
                <a:latin typeface="Aharoni" panose="02010803020104030203" pitchFamily="2" charset="-79"/>
                <a:cs typeface="Aharoni" panose="02010803020104030203" pitchFamily="2" charset="-79"/>
              </a:rPr>
              <a:t>Objectives</a:t>
            </a:r>
          </a:p>
        </p:txBody>
      </p:sp>
      <p:sp>
        <p:nvSpPr>
          <p:cNvPr id="6" name="Content Placeholder 5">
            <a:extLst>
              <a:ext uri="{FF2B5EF4-FFF2-40B4-BE49-F238E27FC236}">
                <a16:creationId xmlns:a16="http://schemas.microsoft.com/office/drawing/2014/main" id="{8FF057A0-3A63-4356-B46D-F7A51E37B98E}"/>
              </a:ext>
            </a:extLst>
          </p:cNvPr>
          <p:cNvSpPr>
            <a:spLocks noGrp="1"/>
          </p:cNvSpPr>
          <p:nvPr>
            <p:ph sz="half" idx="1"/>
          </p:nvPr>
        </p:nvSpPr>
        <p:spPr>
          <a:xfrm>
            <a:off x="838200" y="1690688"/>
            <a:ext cx="5181600" cy="4351338"/>
          </a:xfrm>
        </p:spPr>
        <p:txBody>
          <a:bodyPr>
            <a:normAutofit fontScale="85000" lnSpcReduction="20000"/>
          </a:bodyPr>
          <a:lstStyle/>
          <a:p>
            <a:pPr marL="514350" indent="-514350">
              <a:buAutoNum type="arabicPeriod"/>
            </a:pPr>
            <a:r>
              <a:rPr lang="en-US" b="1" dirty="0">
                <a:solidFill>
                  <a:schemeClr val="accent1">
                    <a:lumMod val="50000"/>
                  </a:schemeClr>
                </a:solidFill>
                <a:latin typeface="Georgia Pro Black" panose="020B0604020202020204" pitchFamily="18" charset="0"/>
              </a:rPr>
              <a:t>Why Should Rotarians Give to The Rotary Foundation?</a:t>
            </a:r>
          </a:p>
          <a:p>
            <a:pPr marL="514350" indent="-514350">
              <a:buAutoNum type="arabicPeriod"/>
            </a:pPr>
            <a:r>
              <a:rPr lang="en-US" b="1" dirty="0">
                <a:solidFill>
                  <a:schemeClr val="accent1">
                    <a:lumMod val="50000"/>
                  </a:schemeClr>
                </a:solidFill>
                <a:latin typeface="Georgia Pro Black" panose="020B0604020202020204" pitchFamily="18" charset="0"/>
              </a:rPr>
              <a:t>World Benefits of Giving</a:t>
            </a:r>
          </a:p>
          <a:p>
            <a:pPr marL="514350" indent="-514350">
              <a:buAutoNum type="arabicPeriod"/>
            </a:pPr>
            <a:r>
              <a:rPr lang="en-US" b="1" dirty="0">
                <a:solidFill>
                  <a:schemeClr val="accent1">
                    <a:lumMod val="50000"/>
                  </a:schemeClr>
                </a:solidFill>
                <a:latin typeface="Georgia Pro Black" panose="020B0604020202020204" pitchFamily="18" charset="0"/>
              </a:rPr>
              <a:t>The Rotary Foundation Basics</a:t>
            </a:r>
          </a:p>
          <a:p>
            <a:pPr marL="514350" indent="-514350">
              <a:buAutoNum type="arabicPeriod"/>
            </a:pPr>
            <a:r>
              <a:rPr lang="en-US" b="1" dirty="0">
                <a:solidFill>
                  <a:schemeClr val="accent1">
                    <a:lumMod val="50000"/>
                  </a:schemeClr>
                </a:solidFill>
                <a:latin typeface="Georgia Pro Black" panose="020B0604020202020204" pitchFamily="18" charset="0"/>
              </a:rPr>
              <a:t>Ways to Give &amp; Get Member Recognition</a:t>
            </a:r>
          </a:p>
          <a:p>
            <a:pPr marL="514350" indent="-514350">
              <a:buAutoNum type="arabicPeriod"/>
            </a:pPr>
            <a:r>
              <a:rPr lang="en-US" b="1" dirty="0">
                <a:solidFill>
                  <a:schemeClr val="accent1">
                    <a:lumMod val="50000"/>
                  </a:schemeClr>
                </a:solidFill>
                <a:latin typeface="Georgia Pro Black" panose="020B0604020202020204" pitchFamily="18" charset="0"/>
              </a:rPr>
              <a:t>District and Global Grants Overview</a:t>
            </a:r>
          </a:p>
          <a:p>
            <a:pPr marL="514350" indent="-514350">
              <a:buAutoNum type="arabicPeriod"/>
            </a:pPr>
            <a:r>
              <a:rPr lang="en-US" b="1" dirty="0">
                <a:solidFill>
                  <a:schemeClr val="accent1">
                    <a:lumMod val="50000"/>
                  </a:schemeClr>
                </a:solidFill>
                <a:latin typeface="Georgia Pro Black" panose="020B0604020202020204" pitchFamily="18" charset="0"/>
              </a:rPr>
              <a:t>Types of Grant Programs</a:t>
            </a:r>
          </a:p>
          <a:p>
            <a:pPr marL="514350" indent="-514350">
              <a:buAutoNum type="arabicPeriod"/>
            </a:pPr>
            <a:r>
              <a:rPr lang="en-US" b="1" dirty="0">
                <a:solidFill>
                  <a:schemeClr val="accent1">
                    <a:lumMod val="50000"/>
                  </a:schemeClr>
                </a:solidFill>
                <a:latin typeface="Georgia Pro Black" panose="020B0604020202020204" pitchFamily="18" charset="0"/>
              </a:rPr>
              <a:t>Sources of Foundation Education </a:t>
            </a:r>
          </a:p>
        </p:txBody>
      </p:sp>
      <p:pic>
        <p:nvPicPr>
          <p:cNvPr id="9" name="Picture 8" descr="Logo, company name&#10;&#10;Description automatically generated">
            <a:extLst>
              <a:ext uri="{FF2B5EF4-FFF2-40B4-BE49-F238E27FC236}">
                <a16:creationId xmlns:a16="http://schemas.microsoft.com/office/drawing/2014/main" id="{1EF28FBB-23A9-4949-85DD-A0A43B04F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pic>
        <p:nvPicPr>
          <p:cNvPr id="7" name="Content Placeholder 6">
            <a:extLst>
              <a:ext uri="{FF2B5EF4-FFF2-40B4-BE49-F238E27FC236}">
                <a16:creationId xmlns:a16="http://schemas.microsoft.com/office/drawing/2014/main" id="{97B7411C-3E83-4CBA-AD64-A3DE503232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75902" y="1825625"/>
            <a:ext cx="3374195" cy="4351338"/>
          </a:xfrm>
          <a:prstGeom prst="rect">
            <a:avLst/>
          </a:prstGeom>
        </p:spPr>
      </p:pic>
    </p:spTree>
    <p:extLst>
      <p:ext uri="{BB962C8B-B14F-4D97-AF65-F5344CB8AC3E}">
        <p14:creationId xmlns:p14="http://schemas.microsoft.com/office/powerpoint/2010/main" val="13725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6BC4-9579-4F5B-AC04-2F3EB87A4575}"/>
              </a:ext>
            </a:extLst>
          </p:cNvPr>
          <p:cNvSpPr>
            <a:spLocks noGrp="1"/>
          </p:cNvSpPr>
          <p:nvPr>
            <p:ph type="title"/>
          </p:nvPr>
        </p:nvSpPr>
        <p:spPr>
          <a:xfrm>
            <a:off x="226503" y="226427"/>
            <a:ext cx="11166509" cy="2010995"/>
          </a:xfrm>
        </p:spPr>
        <p:txBody>
          <a:bodyPr>
            <a:noAutofit/>
          </a:bodyPr>
          <a:lstStyle/>
          <a:p>
            <a:r>
              <a:rPr lang="en-US" sz="5400" b="1" dirty="0">
                <a:solidFill>
                  <a:srgbClr val="C00000"/>
                </a:solidFill>
                <a:latin typeface="Aharoni" panose="02010803020104030203" pitchFamily="2" charset="-79"/>
                <a:cs typeface="Aharoni" panose="02010803020104030203" pitchFamily="2" charset="-79"/>
              </a:rPr>
              <a:t>Donor Recognition “Benefactor”                            </a:t>
            </a:r>
            <a:br>
              <a:rPr lang="en-US" sz="5400" b="1" dirty="0">
                <a:solidFill>
                  <a:srgbClr val="C00000"/>
                </a:solidFill>
                <a:latin typeface="Aharoni" panose="02010803020104030203" pitchFamily="2" charset="-79"/>
                <a:cs typeface="Aharoni" panose="02010803020104030203" pitchFamily="2" charset="-79"/>
              </a:rPr>
            </a:br>
            <a:r>
              <a:rPr lang="en-US" sz="5400" b="1" dirty="0">
                <a:solidFill>
                  <a:srgbClr val="C00000"/>
                </a:solidFill>
                <a:latin typeface="Aharoni" panose="02010803020104030203" pitchFamily="2" charset="-79"/>
                <a:cs typeface="Aharoni" panose="02010803020104030203" pitchFamily="2" charset="-79"/>
              </a:rPr>
              <a:t>				Saying Thank You!</a:t>
            </a:r>
          </a:p>
        </p:txBody>
      </p:sp>
      <p:sp>
        <p:nvSpPr>
          <p:cNvPr id="9" name="Content Placeholder 2">
            <a:extLst>
              <a:ext uri="{FF2B5EF4-FFF2-40B4-BE49-F238E27FC236}">
                <a16:creationId xmlns:a16="http://schemas.microsoft.com/office/drawing/2014/main" id="{28EEDAAB-C4F2-489D-9536-6D13D93440C5}"/>
              </a:ext>
            </a:extLst>
          </p:cNvPr>
          <p:cNvSpPr>
            <a:spLocks noGrp="1"/>
          </p:cNvSpPr>
          <p:nvPr>
            <p:ph idx="1"/>
          </p:nvPr>
        </p:nvSpPr>
        <p:spPr>
          <a:xfrm>
            <a:off x="4779776" y="2346478"/>
            <a:ext cx="6613236" cy="3420629"/>
          </a:xfrm>
          <a:ln w="38100">
            <a:solidFill>
              <a:schemeClr val="tx2"/>
            </a:solidFill>
          </a:ln>
        </p:spPr>
        <p:txBody>
          <a:bodyPr anchor="t">
            <a:normAutofit/>
          </a:bodyPr>
          <a:lstStyle/>
          <a:p>
            <a:pPr marL="0" indent="0">
              <a:lnSpc>
                <a:spcPct val="120000"/>
              </a:lnSpc>
              <a:buNone/>
              <a:defRPr/>
            </a:pPr>
            <a:r>
              <a:rPr lang="en-US" dirty="0">
                <a:solidFill>
                  <a:schemeClr val="accent1">
                    <a:lumMod val="50000"/>
                  </a:schemeClr>
                </a:solidFill>
                <a:latin typeface="Georgia Pro Black" panose="02040A02050405020203" pitchFamily="18" charset="0"/>
              </a:rPr>
              <a:t>Benefactor is the recognition of individuals and or couples for an outright gift or future commitment through estate plans of $1,000 or more to the Endowment Fund. </a:t>
            </a:r>
            <a:endParaRPr lang="en-US" b="1" dirty="0">
              <a:solidFill>
                <a:schemeClr val="accent1">
                  <a:lumMod val="50000"/>
                </a:schemeClr>
              </a:solidFill>
            </a:endParaRPr>
          </a:p>
        </p:txBody>
      </p:sp>
      <p:pic>
        <p:nvPicPr>
          <p:cNvPr id="1028" name="Picture 4" descr="Image result for rotary benefactor pin">
            <a:extLst>
              <a:ext uri="{FF2B5EF4-FFF2-40B4-BE49-F238E27FC236}">
                <a16:creationId xmlns:a16="http://schemas.microsoft.com/office/drawing/2014/main" id="{B38296CD-1EE8-4646-8E98-9475048A3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49" y="2237422"/>
            <a:ext cx="2058503" cy="327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3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6BC4-9579-4F5B-AC04-2F3EB87A4575}"/>
              </a:ext>
            </a:extLst>
          </p:cNvPr>
          <p:cNvSpPr>
            <a:spLocks noGrp="1"/>
          </p:cNvSpPr>
          <p:nvPr>
            <p:ph type="title"/>
          </p:nvPr>
        </p:nvSpPr>
        <p:spPr>
          <a:xfrm>
            <a:off x="570346" y="198871"/>
            <a:ext cx="10515600" cy="1325563"/>
          </a:xfrm>
        </p:spPr>
        <p:txBody>
          <a:bodyPr>
            <a:noAutofit/>
          </a:bodyPr>
          <a:lstStyle/>
          <a:p>
            <a:r>
              <a:rPr lang="en-US" sz="5400" b="1" dirty="0">
                <a:solidFill>
                  <a:srgbClr val="C00000"/>
                </a:solidFill>
                <a:latin typeface="Aharoni" panose="02010803020104030203" pitchFamily="2" charset="-79"/>
                <a:cs typeface="Aharoni" panose="02010803020104030203" pitchFamily="2" charset="-79"/>
              </a:rPr>
              <a:t>Major Donor Recognition </a:t>
            </a:r>
            <a:br>
              <a:rPr lang="en-US" sz="5400" b="1" dirty="0">
                <a:solidFill>
                  <a:srgbClr val="C00000"/>
                </a:solidFill>
                <a:latin typeface="Aharoni" panose="02010803020104030203" pitchFamily="2" charset="-79"/>
                <a:cs typeface="Aharoni" panose="02010803020104030203" pitchFamily="2" charset="-79"/>
              </a:rPr>
            </a:br>
            <a:r>
              <a:rPr lang="en-US" sz="5400" b="1" dirty="0">
                <a:solidFill>
                  <a:srgbClr val="C00000"/>
                </a:solidFill>
                <a:latin typeface="Aharoni" panose="02010803020104030203" pitchFamily="2" charset="-79"/>
                <a:cs typeface="Aharoni" panose="02010803020104030203" pitchFamily="2" charset="-79"/>
              </a:rPr>
              <a:t>				Saying Thank You</a:t>
            </a:r>
            <a:r>
              <a:rPr lang="en-US" sz="5400" b="1" dirty="0">
                <a:solidFill>
                  <a:schemeClr val="accent1">
                    <a:lumMod val="50000"/>
                  </a:schemeClr>
                </a:solidFill>
                <a:latin typeface="Aharoni" panose="02010803020104030203" pitchFamily="2" charset="-79"/>
                <a:cs typeface="Aharoni" panose="02010803020104030203" pitchFamily="2" charset="-79"/>
              </a:rPr>
              <a:t>!</a:t>
            </a:r>
          </a:p>
        </p:txBody>
      </p:sp>
      <p:sp>
        <p:nvSpPr>
          <p:cNvPr id="14" name="Content Placeholder 2">
            <a:extLst>
              <a:ext uri="{FF2B5EF4-FFF2-40B4-BE49-F238E27FC236}">
                <a16:creationId xmlns:a16="http://schemas.microsoft.com/office/drawing/2014/main" id="{F13C6A05-290B-4F61-B5E9-419B8E54F32F}"/>
              </a:ext>
            </a:extLst>
          </p:cNvPr>
          <p:cNvSpPr>
            <a:spLocks noGrp="1"/>
          </p:cNvSpPr>
          <p:nvPr>
            <p:ph idx="1"/>
          </p:nvPr>
        </p:nvSpPr>
        <p:spPr>
          <a:xfrm>
            <a:off x="3279470" y="2945100"/>
            <a:ext cx="8810930" cy="3067773"/>
          </a:xfrm>
          <a:ln w="38100">
            <a:solidFill>
              <a:schemeClr val="tx2"/>
            </a:solidFill>
          </a:ln>
        </p:spPr>
        <p:txBody>
          <a:bodyPr anchor="t">
            <a:normAutofit/>
          </a:bodyPr>
          <a:lstStyle/>
          <a:p>
            <a:pPr marL="0" indent="0">
              <a:lnSpc>
                <a:spcPct val="120000"/>
              </a:lnSpc>
              <a:buNone/>
              <a:defRPr/>
            </a:pPr>
            <a:r>
              <a:rPr lang="en-US" sz="2000" b="1" u="sng" dirty="0">
                <a:latin typeface="Georgia Pro Black" panose="02040A02050405020203" pitchFamily="18" charset="0"/>
              </a:rPr>
              <a:t>Major Donor </a:t>
            </a:r>
            <a:r>
              <a:rPr lang="en-US" sz="2000" b="1" dirty="0">
                <a:latin typeface="Georgia Pro Black" panose="02040A02050405020203" pitchFamily="18" charset="0"/>
              </a:rPr>
              <a:t>recognition is achieved through cumulative  contributions by individuals or couples and cannot be combined with recognition points.</a:t>
            </a:r>
          </a:p>
          <a:p>
            <a:pPr lvl="1">
              <a:lnSpc>
                <a:spcPct val="120000"/>
              </a:lnSpc>
              <a:buFont typeface="Arial" panose="020B0604020202020204" pitchFamily="34" charset="0"/>
              <a:buChar char="•"/>
              <a:defRPr/>
            </a:pPr>
            <a:r>
              <a:rPr lang="en-US" sz="2000" b="1" dirty="0">
                <a:latin typeface="Georgia Pro Black" panose="02040A02050405020203" pitchFamily="18" charset="0"/>
              </a:rPr>
              <a:t>Major Donor Level One		$10,000 to $24,999</a:t>
            </a:r>
          </a:p>
          <a:p>
            <a:pPr lvl="1">
              <a:lnSpc>
                <a:spcPct val="120000"/>
              </a:lnSpc>
              <a:buFont typeface="Arial" panose="020B0604020202020204" pitchFamily="34" charset="0"/>
              <a:buChar char="•"/>
              <a:defRPr/>
            </a:pPr>
            <a:r>
              <a:rPr lang="en-US" sz="2000" b="1" dirty="0">
                <a:latin typeface="Georgia Pro Black" panose="02040A02050405020203" pitchFamily="18" charset="0"/>
              </a:rPr>
              <a:t>Major Donor Level Two		$25,000 to $49,999</a:t>
            </a:r>
          </a:p>
          <a:p>
            <a:pPr lvl="1">
              <a:lnSpc>
                <a:spcPct val="120000"/>
              </a:lnSpc>
              <a:buFont typeface="Arial" panose="020B0604020202020204" pitchFamily="34" charset="0"/>
              <a:buChar char="•"/>
              <a:defRPr/>
            </a:pPr>
            <a:r>
              <a:rPr lang="en-US" sz="2000" b="1" dirty="0">
                <a:latin typeface="Georgia Pro Black" panose="02040A02050405020203" pitchFamily="18" charset="0"/>
              </a:rPr>
              <a:t>Major Donor Level Three		$50,000 to $99,999</a:t>
            </a:r>
          </a:p>
          <a:p>
            <a:pPr lvl="1">
              <a:lnSpc>
                <a:spcPct val="120000"/>
              </a:lnSpc>
              <a:buFont typeface="Arial" panose="020B0604020202020204" pitchFamily="34" charset="0"/>
              <a:buChar char="•"/>
              <a:defRPr/>
            </a:pPr>
            <a:r>
              <a:rPr lang="en-US" sz="2000" b="1" dirty="0">
                <a:latin typeface="Georgia Pro Black" panose="02040A02050405020203" pitchFamily="18" charset="0"/>
              </a:rPr>
              <a:t>Major Donor Level Four		$100,000 to $249,999</a:t>
            </a:r>
          </a:p>
          <a:p>
            <a:pPr lvl="1">
              <a:lnSpc>
                <a:spcPct val="120000"/>
              </a:lnSpc>
              <a:buFont typeface="Arial" panose="020B0604020202020204" pitchFamily="34" charset="0"/>
              <a:buChar char="•"/>
              <a:defRPr/>
            </a:pPr>
            <a:endParaRPr lang="en-US" sz="1600" dirty="0">
              <a:solidFill>
                <a:srgbClr val="00246C"/>
              </a:solidFill>
            </a:endParaRPr>
          </a:p>
          <a:p>
            <a:pPr>
              <a:lnSpc>
                <a:spcPct val="120000"/>
              </a:lnSpc>
              <a:defRPr/>
            </a:pPr>
            <a:endParaRPr lang="en-US" sz="1800" b="1" dirty="0">
              <a:solidFill>
                <a:schemeClr val="tx1"/>
              </a:solidFill>
            </a:endParaRPr>
          </a:p>
        </p:txBody>
      </p:sp>
      <p:pic>
        <p:nvPicPr>
          <p:cNvPr id="15" name="Picture 2" descr="Image result for rotary foundation major donor crystal">
            <a:extLst>
              <a:ext uri="{FF2B5EF4-FFF2-40B4-BE49-F238E27FC236}">
                <a16:creationId xmlns:a16="http://schemas.microsoft.com/office/drawing/2014/main" id="{6B996A71-F5D1-4C0E-960F-3C6021D0D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18" y="1147979"/>
            <a:ext cx="2845360" cy="1894032"/>
          </a:xfrm>
          <a:prstGeom prst="rect">
            <a:avLst/>
          </a:prstGeom>
          <a:noFill/>
          <a:ln w="22225">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6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6BC4-9579-4F5B-AC04-2F3EB87A4575}"/>
              </a:ext>
            </a:extLst>
          </p:cNvPr>
          <p:cNvSpPr>
            <a:spLocks noGrp="1"/>
          </p:cNvSpPr>
          <p:nvPr>
            <p:ph type="title"/>
          </p:nvPr>
        </p:nvSpPr>
        <p:spPr>
          <a:xfrm>
            <a:off x="570346" y="198871"/>
            <a:ext cx="10515600" cy="1325563"/>
          </a:xfrm>
        </p:spPr>
        <p:txBody>
          <a:bodyPr>
            <a:noAutofit/>
          </a:bodyPr>
          <a:lstStyle/>
          <a:p>
            <a:r>
              <a:rPr lang="en-US" sz="5400" b="1" dirty="0">
                <a:solidFill>
                  <a:srgbClr val="C00000"/>
                </a:solidFill>
                <a:latin typeface="Aharoni" panose="02010803020104030203" pitchFamily="2" charset="-79"/>
                <a:cs typeface="Aharoni" panose="02010803020104030203" pitchFamily="2" charset="-79"/>
              </a:rPr>
              <a:t>Donor Recognition </a:t>
            </a:r>
            <a:br>
              <a:rPr lang="en-US" sz="5400" b="1" dirty="0">
                <a:solidFill>
                  <a:srgbClr val="C00000"/>
                </a:solidFill>
                <a:latin typeface="Aharoni" panose="02010803020104030203" pitchFamily="2" charset="-79"/>
                <a:cs typeface="Aharoni" panose="02010803020104030203" pitchFamily="2" charset="-79"/>
              </a:rPr>
            </a:br>
            <a:r>
              <a:rPr lang="en-US" sz="5400" b="1" dirty="0">
                <a:solidFill>
                  <a:srgbClr val="C00000"/>
                </a:solidFill>
                <a:latin typeface="Aharoni" panose="02010803020104030203" pitchFamily="2" charset="-79"/>
                <a:cs typeface="Aharoni" panose="02010803020104030203" pitchFamily="2" charset="-79"/>
              </a:rPr>
              <a:t>				Saying Thank You!</a:t>
            </a:r>
          </a:p>
        </p:txBody>
      </p:sp>
      <p:sp>
        <p:nvSpPr>
          <p:cNvPr id="7" name="Content Placeholder 2">
            <a:extLst>
              <a:ext uri="{FF2B5EF4-FFF2-40B4-BE49-F238E27FC236}">
                <a16:creationId xmlns:a16="http://schemas.microsoft.com/office/drawing/2014/main" id="{FB20FEB6-C6E5-4EEA-84D4-272609593FDC}"/>
              </a:ext>
            </a:extLst>
          </p:cNvPr>
          <p:cNvSpPr>
            <a:spLocks noGrp="1"/>
          </p:cNvSpPr>
          <p:nvPr>
            <p:ph idx="1"/>
          </p:nvPr>
        </p:nvSpPr>
        <p:spPr>
          <a:xfrm>
            <a:off x="3461327" y="1917699"/>
            <a:ext cx="8629074" cy="4215246"/>
          </a:xfrm>
          <a:ln w="38100">
            <a:solidFill>
              <a:schemeClr val="tx2"/>
            </a:solidFill>
          </a:ln>
        </p:spPr>
        <p:txBody>
          <a:bodyPr anchor="t">
            <a:normAutofit fontScale="25000" lnSpcReduction="20000"/>
          </a:bodyPr>
          <a:lstStyle/>
          <a:p>
            <a:pPr marL="0" indent="0">
              <a:lnSpc>
                <a:spcPct val="120000"/>
              </a:lnSpc>
              <a:buNone/>
              <a:defRPr/>
            </a:pPr>
            <a:endParaRPr lang="en-US" sz="1800" b="1" dirty="0">
              <a:solidFill>
                <a:srgbClr val="00246C"/>
              </a:solidFill>
            </a:endParaRPr>
          </a:p>
          <a:p>
            <a:pPr marL="0" indent="0">
              <a:lnSpc>
                <a:spcPct val="120000"/>
              </a:lnSpc>
              <a:buNone/>
              <a:defRPr/>
            </a:pPr>
            <a:r>
              <a:rPr lang="en-US" sz="7200" b="1" u="sng" dirty="0">
                <a:latin typeface="Georgia Pro Black" panose="02040A02050405020203" pitchFamily="18" charset="0"/>
              </a:rPr>
              <a:t>Bequest Society </a:t>
            </a:r>
            <a:r>
              <a:rPr lang="en-US" sz="7200" b="1" dirty="0">
                <a:latin typeface="Georgia Pro Black" panose="02040A02050405020203" pitchFamily="18" charset="0"/>
              </a:rPr>
              <a:t>recognizes individuals or couples who have made a commitment in their estate plans totaling $10,000 or more to the endowment</a:t>
            </a:r>
          </a:p>
          <a:p>
            <a:pPr indent="-285750">
              <a:lnSpc>
                <a:spcPct val="120000"/>
              </a:lnSpc>
              <a:defRPr/>
            </a:pPr>
            <a:r>
              <a:rPr lang="en-US" sz="7200" b="1" dirty="0">
                <a:latin typeface="Georgia Pro Black" panose="02040A02050405020203" pitchFamily="18" charset="0"/>
              </a:rPr>
              <a:t>Bequest Society Level One		$10,000 to $24,999</a:t>
            </a:r>
          </a:p>
          <a:p>
            <a:pPr indent="-285750">
              <a:lnSpc>
                <a:spcPct val="120000"/>
              </a:lnSpc>
              <a:defRPr/>
            </a:pPr>
            <a:r>
              <a:rPr lang="en-US" sz="7200" b="1" dirty="0">
                <a:latin typeface="Georgia Pro Black" panose="02040A02050405020203" pitchFamily="18" charset="0"/>
              </a:rPr>
              <a:t>Bequest Society Level Two		$25,000 to $49,999</a:t>
            </a:r>
          </a:p>
          <a:p>
            <a:pPr indent="-285750">
              <a:lnSpc>
                <a:spcPct val="120000"/>
              </a:lnSpc>
              <a:defRPr/>
            </a:pPr>
            <a:r>
              <a:rPr lang="en-US" sz="7200" b="1" dirty="0">
                <a:latin typeface="Georgia Pro Black" panose="02040A02050405020203" pitchFamily="18" charset="0"/>
              </a:rPr>
              <a:t>Bequest Society Level Three	$50,000 to $99,999</a:t>
            </a:r>
          </a:p>
          <a:p>
            <a:pPr indent="-285750">
              <a:lnSpc>
                <a:spcPct val="120000"/>
              </a:lnSpc>
              <a:defRPr/>
            </a:pPr>
            <a:r>
              <a:rPr lang="en-US" sz="7200" b="1" dirty="0">
                <a:latin typeface="Georgia Pro Black" panose="02040A02050405020203" pitchFamily="18" charset="0"/>
              </a:rPr>
              <a:t>Bequest Society Level Four	$100,000 to $249,999</a:t>
            </a:r>
          </a:p>
          <a:p>
            <a:pPr indent="-285750">
              <a:lnSpc>
                <a:spcPct val="120000"/>
              </a:lnSpc>
              <a:defRPr/>
            </a:pPr>
            <a:r>
              <a:rPr lang="en-US" sz="7200" b="1" dirty="0">
                <a:latin typeface="Georgia Pro Black" panose="02040A02050405020203" pitchFamily="18" charset="0"/>
              </a:rPr>
              <a:t>Bequest Society Level Five		$250,000 to $499,999</a:t>
            </a:r>
          </a:p>
          <a:p>
            <a:pPr indent="-285750">
              <a:lnSpc>
                <a:spcPct val="120000"/>
              </a:lnSpc>
              <a:defRPr/>
            </a:pPr>
            <a:r>
              <a:rPr lang="en-US" sz="7200" b="1" dirty="0">
                <a:latin typeface="Georgia Pro Black" panose="02040A02050405020203" pitchFamily="18" charset="0"/>
              </a:rPr>
              <a:t>Bequest Society Level Six		$500,000 to $999,999</a:t>
            </a:r>
          </a:p>
          <a:p>
            <a:pPr marL="0" indent="0">
              <a:lnSpc>
                <a:spcPct val="120000"/>
              </a:lnSpc>
              <a:buNone/>
              <a:defRPr/>
            </a:pPr>
            <a:r>
              <a:rPr lang="en-US" sz="7200" b="1" dirty="0">
                <a:latin typeface="Georgia Pro Black" panose="02040A02050405020203" pitchFamily="18" charset="0"/>
              </a:rPr>
              <a:t>*Bequest Gifts are Revocable *</a:t>
            </a:r>
          </a:p>
          <a:p>
            <a:pPr marL="57150" indent="0">
              <a:lnSpc>
                <a:spcPct val="120000"/>
              </a:lnSpc>
              <a:buNone/>
              <a:defRPr/>
            </a:pPr>
            <a:r>
              <a:rPr lang="en-US" sz="600" i="1" dirty="0">
                <a:solidFill>
                  <a:srgbClr val="00246C"/>
                </a:solidFill>
                <a:latin typeface="Georgia" panose="02040502050405020303" pitchFamily="18" charset="0"/>
              </a:rPr>
              <a:t>	</a:t>
            </a:r>
          </a:p>
          <a:p>
            <a:pPr marL="57150" indent="0">
              <a:lnSpc>
                <a:spcPct val="120000"/>
              </a:lnSpc>
              <a:buNone/>
              <a:defRPr/>
            </a:pPr>
            <a:r>
              <a:rPr lang="en-US" sz="1800" i="1" dirty="0">
                <a:solidFill>
                  <a:srgbClr val="00246C"/>
                </a:solidFill>
                <a:latin typeface="Georgia" panose="02040502050405020303" pitchFamily="18" charset="0"/>
              </a:rPr>
              <a:t>		</a:t>
            </a:r>
            <a:endParaRPr lang="en-US" i="1" dirty="0">
              <a:solidFill>
                <a:srgbClr val="958D85"/>
              </a:solidFill>
              <a:latin typeface="Georgia" panose="02040502050405020303" pitchFamily="18" charset="0"/>
            </a:endParaRPr>
          </a:p>
          <a:p>
            <a:pPr marL="457200" lvl="1" indent="0">
              <a:lnSpc>
                <a:spcPct val="120000"/>
              </a:lnSpc>
              <a:buNone/>
              <a:defRPr/>
            </a:pPr>
            <a:endParaRPr lang="en-US" sz="1800" b="1" dirty="0">
              <a:solidFill>
                <a:schemeClr val="tx1"/>
              </a:solidFill>
            </a:endParaRPr>
          </a:p>
        </p:txBody>
      </p:sp>
      <p:pic>
        <p:nvPicPr>
          <p:cNvPr id="8" name="Picture 7" descr="Image result for rotary bequest society">
            <a:extLst>
              <a:ext uri="{FF2B5EF4-FFF2-40B4-BE49-F238E27FC236}">
                <a16:creationId xmlns:a16="http://schemas.microsoft.com/office/drawing/2014/main" id="{AEF104BC-3F96-4632-9859-0EE3DEFE5FAF}"/>
              </a:ext>
            </a:extLst>
          </p:cNvPr>
          <p:cNvPicPr/>
          <p:nvPr/>
        </p:nvPicPr>
        <p:blipFill rotWithShape="1">
          <a:blip r:embed="rId2">
            <a:extLst>
              <a:ext uri="{28A0092B-C50C-407E-A947-70E740481C1C}">
                <a14:useLocalDpi xmlns:a14="http://schemas.microsoft.com/office/drawing/2010/main" val="0"/>
              </a:ext>
            </a:extLst>
          </a:blip>
          <a:srcRect l="51448" t="46749" b="1792"/>
          <a:stretch/>
        </p:blipFill>
        <p:spPr bwMode="auto">
          <a:xfrm>
            <a:off x="309512" y="2152496"/>
            <a:ext cx="2872798" cy="24193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3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6BC4-9579-4F5B-AC04-2F3EB87A4575}"/>
              </a:ext>
            </a:extLst>
          </p:cNvPr>
          <p:cNvSpPr>
            <a:spLocks noGrp="1"/>
          </p:cNvSpPr>
          <p:nvPr>
            <p:ph type="title"/>
          </p:nvPr>
        </p:nvSpPr>
        <p:spPr>
          <a:xfrm>
            <a:off x="459509" y="283872"/>
            <a:ext cx="10515600" cy="1325563"/>
          </a:xfrm>
        </p:spPr>
        <p:txBody>
          <a:bodyPr>
            <a:noAutofit/>
          </a:bodyPr>
          <a:lstStyle/>
          <a:p>
            <a:r>
              <a:rPr lang="en-US" sz="5400" b="1" dirty="0">
                <a:solidFill>
                  <a:srgbClr val="C00000"/>
                </a:solidFill>
                <a:latin typeface="Aharoni" panose="02010803020104030203" pitchFamily="2" charset="-79"/>
                <a:cs typeface="Aharoni" panose="02010803020104030203" pitchFamily="2" charset="-79"/>
              </a:rPr>
              <a:t>Donor Recognition “AKS”</a:t>
            </a:r>
            <a:br>
              <a:rPr lang="en-US" sz="5400" b="1" dirty="0">
                <a:solidFill>
                  <a:srgbClr val="C00000"/>
                </a:solidFill>
                <a:latin typeface="Aharoni" panose="02010803020104030203" pitchFamily="2" charset="-79"/>
                <a:cs typeface="Aharoni" panose="02010803020104030203" pitchFamily="2" charset="-79"/>
              </a:rPr>
            </a:br>
            <a:r>
              <a:rPr lang="en-US" sz="5400" b="1" dirty="0">
                <a:solidFill>
                  <a:srgbClr val="C00000"/>
                </a:solidFill>
                <a:latin typeface="Aharoni" panose="02010803020104030203" pitchFamily="2" charset="-79"/>
                <a:cs typeface="Aharoni" panose="02010803020104030203" pitchFamily="2" charset="-79"/>
              </a:rPr>
              <a:t>				Saying Thank You!</a:t>
            </a:r>
          </a:p>
        </p:txBody>
      </p:sp>
      <p:sp>
        <p:nvSpPr>
          <p:cNvPr id="4" name="Content Placeholder 3">
            <a:extLst>
              <a:ext uri="{FF2B5EF4-FFF2-40B4-BE49-F238E27FC236}">
                <a16:creationId xmlns:a16="http://schemas.microsoft.com/office/drawing/2014/main" id="{0D8748B1-616B-48EF-B101-DD621A4CF1D4}"/>
              </a:ext>
            </a:extLst>
          </p:cNvPr>
          <p:cNvSpPr>
            <a:spLocks noGrp="1"/>
          </p:cNvSpPr>
          <p:nvPr>
            <p:ph idx="1"/>
          </p:nvPr>
        </p:nvSpPr>
        <p:spPr>
          <a:xfrm>
            <a:off x="3784600" y="2222790"/>
            <a:ext cx="7899399" cy="4351338"/>
          </a:xfrm>
          <a:ln w="38100">
            <a:solidFill>
              <a:schemeClr val="tx2"/>
            </a:solidFill>
          </a:ln>
        </p:spPr>
        <p:txBody>
          <a:bodyPr>
            <a:normAutofit lnSpcReduction="10000"/>
          </a:bodyPr>
          <a:lstStyle/>
          <a:p>
            <a:pPr marL="0" indent="0">
              <a:lnSpc>
                <a:spcPct val="120000"/>
              </a:lnSpc>
              <a:buNone/>
              <a:defRPr/>
            </a:pPr>
            <a:r>
              <a:rPr lang="en-US" sz="1800" b="1" u="sng" dirty="0">
                <a:solidFill>
                  <a:schemeClr val="accent1">
                    <a:lumMod val="50000"/>
                  </a:schemeClr>
                </a:solidFill>
                <a:latin typeface="Georgia Pro Black" panose="02040A02050405020203" pitchFamily="18" charset="0"/>
              </a:rPr>
              <a:t>Arch Klumph Society </a:t>
            </a:r>
            <a:r>
              <a:rPr lang="en-US" sz="1600" b="1" dirty="0">
                <a:solidFill>
                  <a:schemeClr val="accent1">
                    <a:lumMod val="50000"/>
                  </a:schemeClr>
                </a:solidFill>
                <a:latin typeface="Georgia Pro Black" panose="02040A02050405020203" pitchFamily="18" charset="0"/>
              </a:rPr>
              <a:t>is the recognition of individuals or couples whose personal cumulative giving is $250,000 or more.</a:t>
            </a:r>
          </a:p>
          <a:p>
            <a:pPr lvl="1">
              <a:lnSpc>
                <a:spcPct val="120000"/>
              </a:lnSpc>
              <a:defRPr/>
            </a:pPr>
            <a:r>
              <a:rPr lang="en-US" sz="1600" b="1" dirty="0">
                <a:solidFill>
                  <a:schemeClr val="accent1">
                    <a:lumMod val="50000"/>
                  </a:schemeClr>
                </a:solidFill>
                <a:latin typeface="Georgia Pro Black" panose="02040A02050405020203" pitchFamily="18" charset="0"/>
              </a:rPr>
              <a:t>New members are invited to a special induction ceremony.  The Arch Klumph Society Gallery resides on the 17</a:t>
            </a:r>
            <a:r>
              <a:rPr lang="en-US" sz="1600" b="1" baseline="30000" dirty="0">
                <a:solidFill>
                  <a:schemeClr val="accent1">
                    <a:lumMod val="50000"/>
                  </a:schemeClr>
                </a:solidFill>
                <a:latin typeface="Georgia Pro Black" panose="02040A02050405020203" pitchFamily="18" charset="0"/>
              </a:rPr>
              <a:t>th</a:t>
            </a:r>
            <a:r>
              <a:rPr lang="en-US" sz="1600" b="1" dirty="0">
                <a:solidFill>
                  <a:schemeClr val="accent1">
                    <a:lumMod val="50000"/>
                  </a:schemeClr>
                </a:solidFill>
                <a:latin typeface="Georgia Pro Black" panose="02040A02050405020203" pitchFamily="18" charset="0"/>
              </a:rPr>
              <a:t> floor of Rotary International World Headquarters in Evanston, Il. Portraits, biographies, and videos are housed in this special recognition gallery.</a:t>
            </a:r>
          </a:p>
          <a:p>
            <a:pPr lvl="1">
              <a:lnSpc>
                <a:spcPct val="120000"/>
              </a:lnSpc>
              <a:defRPr/>
            </a:pPr>
            <a:r>
              <a:rPr lang="en-US" sz="1600" b="1" dirty="0">
                <a:solidFill>
                  <a:schemeClr val="accent1">
                    <a:lumMod val="50000"/>
                  </a:schemeClr>
                </a:solidFill>
                <a:latin typeface="Georgia Pro Black" panose="02040A02050405020203" pitchFamily="18" charset="0"/>
              </a:rPr>
              <a:t>Trustees Circle			$250,000 to $499,999</a:t>
            </a:r>
          </a:p>
          <a:p>
            <a:pPr lvl="1">
              <a:lnSpc>
                <a:spcPct val="120000"/>
              </a:lnSpc>
              <a:defRPr/>
            </a:pPr>
            <a:r>
              <a:rPr lang="en-US" sz="1600" b="1" dirty="0">
                <a:solidFill>
                  <a:schemeClr val="accent1">
                    <a:lumMod val="50000"/>
                  </a:schemeClr>
                </a:solidFill>
                <a:latin typeface="Georgia Pro Black" panose="02040A02050405020203" pitchFamily="18" charset="0"/>
              </a:rPr>
              <a:t>Chair’s Circle			$500,000 to $999,999</a:t>
            </a:r>
          </a:p>
          <a:p>
            <a:pPr lvl="1">
              <a:lnSpc>
                <a:spcPct val="120000"/>
              </a:lnSpc>
              <a:defRPr/>
            </a:pPr>
            <a:r>
              <a:rPr lang="en-US" sz="1600" b="1" dirty="0">
                <a:solidFill>
                  <a:schemeClr val="accent1">
                    <a:lumMod val="50000"/>
                  </a:schemeClr>
                </a:solidFill>
                <a:latin typeface="Georgia Pro Black" panose="02040A02050405020203" pitchFamily="18" charset="0"/>
              </a:rPr>
              <a:t>Foundation Circle			$1Million to $2,4999,999</a:t>
            </a:r>
          </a:p>
          <a:p>
            <a:pPr lvl="1">
              <a:lnSpc>
                <a:spcPct val="120000"/>
              </a:lnSpc>
              <a:defRPr/>
            </a:pPr>
            <a:r>
              <a:rPr lang="en-US" sz="1600" b="1" dirty="0">
                <a:solidFill>
                  <a:schemeClr val="accent1">
                    <a:lumMod val="50000"/>
                  </a:schemeClr>
                </a:solidFill>
                <a:latin typeface="Georgia Pro Black" panose="02040A02050405020203" pitchFamily="18" charset="0"/>
              </a:rPr>
              <a:t>Platinum Trustees Circle		$2.5Million to $4,999,999</a:t>
            </a:r>
          </a:p>
          <a:p>
            <a:pPr lvl="1">
              <a:lnSpc>
                <a:spcPct val="120000"/>
              </a:lnSpc>
              <a:defRPr/>
            </a:pPr>
            <a:r>
              <a:rPr lang="en-US" sz="1600" b="1" dirty="0">
                <a:solidFill>
                  <a:schemeClr val="accent1">
                    <a:lumMod val="50000"/>
                  </a:schemeClr>
                </a:solidFill>
                <a:latin typeface="Georgia Pro Black" panose="02040A02050405020203" pitchFamily="18" charset="0"/>
              </a:rPr>
              <a:t>Platinum Chair’s Circle		$5 Million to $9,999,999</a:t>
            </a:r>
          </a:p>
          <a:p>
            <a:pPr lvl="1">
              <a:lnSpc>
                <a:spcPct val="120000"/>
              </a:lnSpc>
              <a:defRPr/>
            </a:pPr>
            <a:r>
              <a:rPr lang="en-US" sz="1600" b="1" dirty="0">
                <a:solidFill>
                  <a:schemeClr val="accent1">
                    <a:lumMod val="50000"/>
                  </a:schemeClr>
                </a:solidFill>
                <a:latin typeface="Georgia Pro Black" panose="02040A02050405020203" pitchFamily="18" charset="0"/>
              </a:rPr>
              <a:t>Platinum Foundation Circle	$10 Million and above</a:t>
            </a:r>
            <a:endParaRPr lang="en-US" b="1" dirty="0">
              <a:solidFill>
                <a:schemeClr val="accent1">
                  <a:lumMod val="50000"/>
                </a:schemeClr>
              </a:solidFill>
              <a:latin typeface="Georgia Pro Black" panose="02040A02050405020203" pitchFamily="18" charset="0"/>
            </a:endParaRPr>
          </a:p>
        </p:txBody>
      </p:sp>
      <p:sp>
        <p:nvSpPr>
          <p:cNvPr id="21" name="TextBox 20">
            <a:extLst>
              <a:ext uri="{FF2B5EF4-FFF2-40B4-BE49-F238E27FC236}">
                <a16:creationId xmlns:a16="http://schemas.microsoft.com/office/drawing/2014/main" id="{3AEB50B9-1A16-46DB-8148-A814758750AE}"/>
              </a:ext>
            </a:extLst>
          </p:cNvPr>
          <p:cNvSpPr txBox="1">
            <a:spLocks/>
          </p:cNvSpPr>
          <p:nvPr/>
        </p:nvSpPr>
        <p:spPr>
          <a:xfrm>
            <a:off x="14289340" y="3337287"/>
            <a:ext cx="242165" cy="485418"/>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C326C2AA-D5AD-45A9-A7E5-C0932E67E2EB}"/>
              </a:ext>
            </a:extLst>
          </p:cNvPr>
          <p:cNvPicPr>
            <a:picLocks noChangeAspect="1"/>
          </p:cNvPicPr>
          <p:nvPr/>
        </p:nvPicPr>
        <p:blipFill>
          <a:blip r:embed="rId2"/>
          <a:stretch>
            <a:fillRect/>
          </a:stretch>
        </p:blipFill>
        <p:spPr>
          <a:xfrm>
            <a:off x="220518" y="1093971"/>
            <a:ext cx="3409950" cy="2486025"/>
          </a:xfrm>
          <a:prstGeom prst="rect">
            <a:avLst/>
          </a:prstGeom>
        </p:spPr>
      </p:pic>
      <p:pic>
        <p:nvPicPr>
          <p:cNvPr id="20" name="Picture 19">
            <a:extLst>
              <a:ext uri="{FF2B5EF4-FFF2-40B4-BE49-F238E27FC236}">
                <a16:creationId xmlns:a16="http://schemas.microsoft.com/office/drawing/2014/main" id="{55E77B4A-9A57-4674-B879-0F713BEC9582}"/>
              </a:ext>
            </a:extLst>
          </p:cNvPr>
          <p:cNvPicPr>
            <a:picLocks noChangeAspect="1"/>
          </p:cNvPicPr>
          <p:nvPr/>
        </p:nvPicPr>
        <p:blipFill>
          <a:blip r:embed="rId3"/>
          <a:stretch>
            <a:fillRect/>
          </a:stretch>
        </p:blipFill>
        <p:spPr>
          <a:xfrm>
            <a:off x="220518" y="3723341"/>
            <a:ext cx="3343275" cy="1847850"/>
          </a:xfrm>
          <a:prstGeom prst="rect">
            <a:avLst/>
          </a:prstGeom>
        </p:spPr>
      </p:pic>
    </p:spTree>
    <p:extLst>
      <p:ext uri="{BB962C8B-B14F-4D97-AF65-F5344CB8AC3E}">
        <p14:creationId xmlns:p14="http://schemas.microsoft.com/office/powerpoint/2010/main" val="381727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6BC4-9579-4F5B-AC04-2F3EB87A4575}"/>
              </a:ext>
            </a:extLst>
          </p:cNvPr>
          <p:cNvSpPr>
            <a:spLocks noGrp="1"/>
          </p:cNvSpPr>
          <p:nvPr>
            <p:ph type="title"/>
          </p:nvPr>
        </p:nvSpPr>
        <p:spPr>
          <a:xfrm>
            <a:off x="662624" y="445886"/>
            <a:ext cx="10515600" cy="1325563"/>
          </a:xfrm>
        </p:spPr>
        <p:txBody>
          <a:bodyPr>
            <a:noAutofit/>
          </a:bodyPr>
          <a:lstStyle/>
          <a:p>
            <a:r>
              <a:rPr lang="en-US" sz="5400" b="1" dirty="0">
                <a:solidFill>
                  <a:srgbClr val="C00000"/>
                </a:solidFill>
                <a:latin typeface="Aharoni" panose="02010803020104030203" pitchFamily="2" charset="-79"/>
                <a:cs typeface="Aharoni" panose="02010803020104030203" pitchFamily="2" charset="-79"/>
              </a:rPr>
              <a:t>Donor Recognition </a:t>
            </a:r>
            <a:br>
              <a:rPr lang="en-US" sz="5400" b="1" dirty="0">
                <a:solidFill>
                  <a:srgbClr val="C00000"/>
                </a:solidFill>
                <a:latin typeface="Aharoni" panose="02010803020104030203" pitchFamily="2" charset="-79"/>
                <a:cs typeface="Aharoni" panose="02010803020104030203" pitchFamily="2" charset="-79"/>
              </a:rPr>
            </a:br>
            <a:r>
              <a:rPr lang="en-US" sz="5400" b="1" dirty="0">
                <a:solidFill>
                  <a:srgbClr val="C00000"/>
                </a:solidFill>
                <a:latin typeface="Aharoni" panose="02010803020104030203" pitchFamily="2" charset="-79"/>
                <a:cs typeface="Aharoni" panose="02010803020104030203" pitchFamily="2" charset="-79"/>
              </a:rPr>
              <a:t>     “Legacy Society”</a:t>
            </a:r>
            <a:br>
              <a:rPr lang="en-US" sz="5400" b="1" dirty="0">
                <a:solidFill>
                  <a:srgbClr val="C00000"/>
                </a:solidFill>
                <a:latin typeface="Aharoni" panose="02010803020104030203" pitchFamily="2" charset="-79"/>
                <a:cs typeface="Aharoni" panose="02010803020104030203" pitchFamily="2" charset="-79"/>
              </a:rPr>
            </a:br>
            <a:r>
              <a:rPr lang="en-US" sz="5400" b="1" dirty="0">
                <a:solidFill>
                  <a:srgbClr val="C00000"/>
                </a:solidFill>
                <a:latin typeface="Aharoni" panose="02010803020104030203" pitchFamily="2" charset="-79"/>
                <a:cs typeface="Aharoni" panose="02010803020104030203" pitchFamily="2" charset="-79"/>
              </a:rPr>
              <a:t>				Saying Thank You!</a:t>
            </a:r>
          </a:p>
        </p:txBody>
      </p:sp>
      <p:sp>
        <p:nvSpPr>
          <p:cNvPr id="9" name="Content Placeholder 2">
            <a:extLst>
              <a:ext uri="{FF2B5EF4-FFF2-40B4-BE49-F238E27FC236}">
                <a16:creationId xmlns:a16="http://schemas.microsoft.com/office/drawing/2014/main" id="{28EEDAAB-C4F2-489D-9536-6D13D93440C5}"/>
              </a:ext>
            </a:extLst>
          </p:cNvPr>
          <p:cNvSpPr>
            <a:spLocks noGrp="1"/>
          </p:cNvSpPr>
          <p:nvPr>
            <p:ph idx="1"/>
          </p:nvPr>
        </p:nvSpPr>
        <p:spPr>
          <a:xfrm>
            <a:off x="5207614" y="3038764"/>
            <a:ext cx="6613236" cy="3420629"/>
          </a:xfrm>
          <a:ln w="38100">
            <a:solidFill>
              <a:schemeClr val="tx2"/>
            </a:solidFill>
          </a:ln>
        </p:spPr>
        <p:txBody>
          <a:bodyPr anchor="t">
            <a:normAutofit fontScale="40000" lnSpcReduction="20000"/>
          </a:bodyPr>
          <a:lstStyle/>
          <a:p>
            <a:pPr marL="0" indent="0">
              <a:lnSpc>
                <a:spcPct val="120000"/>
              </a:lnSpc>
              <a:buNone/>
              <a:defRPr/>
            </a:pPr>
            <a:r>
              <a:rPr lang="en-US" sz="6000" dirty="0">
                <a:solidFill>
                  <a:schemeClr val="accent1">
                    <a:lumMod val="50000"/>
                  </a:schemeClr>
                </a:solidFill>
                <a:latin typeface="Georgia Pro Black" panose="02040A02050405020203" pitchFamily="18" charset="0"/>
              </a:rPr>
              <a:t>Legacy Society is the recognition of individuals and or couples who have substantiated a future gift of $1 Million or more to the Endowment. </a:t>
            </a:r>
          </a:p>
          <a:p>
            <a:pPr indent="-285750">
              <a:lnSpc>
                <a:spcPct val="120000"/>
              </a:lnSpc>
              <a:defRPr/>
            </a:pPr>
            <a:r>
              <a:rPr lang="en-US" sz="6000" dirty="0">
                <a:solidFill>
                  <a:schemeClr val="accent1">
                    <a:lumMod val="50000"/>
                  </a:schemeClr>
                </a:solidFill>
                <a:latin typeface="Georgia Pro Black" panose="02040A02050405020203" pitchFamily="18" charset="0"/>
              </a:rPr>
              <a:t>Legacy Society members receive special recognition items and all the benefits provided to Bequest Society members.</a:t>
            </a:r>
          </a:p>
          <a:p>
            <a:pPr marL="457200" lvl="1" indent="0">
              <a:lnSpc>
                <a:spcPct val="120000"/>
              </a:lnSpc>
              <a:buNone/>
              <a:defRPr/>
            </a:pPr>
            <a:endParaRPr lang="en-US" sz="1800" b="1" dirty="0">
              <a:solidFill>
                <a:schemeClr val="tx1"/>
              </a:solidFill>
            </a:endParaRPr>
          </a:p>
        </p:txBody>
      </p:sp>
      <p:pic>
        <p:nvPicPr>
          <p:cNvPr id="10" name="Picture 9">
            <a:extLst>
              <a:ext uri="{FF2B5EF4-FFF2-40B4-BE49-F238E27FC236}">
                <a16:creationId xmlns:a16="http://schemas.microsoft.com/office/drawing/2014/main" id="{C30377F4-CBBD-46CB-8E3C-CD2969A9D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98" y="2753538"/>
            <a:ext cx="3805792" cy="1817946"/>
          </a:xfrm>
          <a:prstGeom prst="rect">
            <a:avLst/>
          </a:prstGeom>
        </p:spPr>
      </p:pic>
    </p:spTree>
    <p:extLst>
      <p:ext uri="{BB962C8B-B14F-4D97-AF65-F5344CB8AC3E}">
        <p14:creationId xmlns:p14="http://schemas.microsoft.com/office/powerpoint/2010/main" val="348371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EDED-48E9-4829-85F0-CC41574778D1}"/>
              </a:ext>
            </a:extLst>
          </p:cNvPr>
          <p:cNvSpPr>
            <a:spLocks noGrp="1"/>
          </p:cNvSpPr>
          <p:nvPr>
            <p:ph type="title"/>
          </p:nvPr>
        </p:nvSpPr>
        <p:spPr>
          <a:xfrm>
            <a:off x="668699" y="354959"/>
            <a:ext cx="6363166" cy="2690949"/>
          </a:xfrm>
        </p:spPr>
        <p:txBody>
          <a:bodyPr anchor="t">
            <a:normAutofit/>
          </a:bodyPr>
          <a:lstStyle/>
          <a:p>
            <a:r>
              <a:rPr lang="en-US" sz="5400" b="1" dirty="0">
                <a:solidFill>
                  <a:srgbClr val="C00000"/>
                </a:solidFill>
                <a:latin typeface="Aharoni" panose="02010803020104030203" pitchFamily="2" charset="-79"/>
                <a:cs typeface="Aharoni" panose="02010803020104030203" pitchFamily="2" charset="-79"/>
              </a:rPr>
              <a:t>Rotary Foundation Programs</a:t>
            </a:r>
          </a:p>
        </p:txBody>
      </p:sp>
      <p:sp>
        <p:nvSpPr>
          <p:cNvPr id="4" name="Content Placeholder 3">
            <a:extLst>
              <a:ext uri="{FF2B5EF4-FFF2-40B4-BE49-F238E27FC236}">
                <a16:creationId xmlns:a16="http://schemas.microsoft.com/office/drawing/2014/main" id="{B293D5F8-DDED-4A62-82AD-185AAB009F41}"/>
              </a:ext>
            </a:extLst>
          </p:cNvPr>
          <p:cNvSpPr>
            <a:spLocks noGrp="1"/>
          </p:cNvSpPr>
          <p:nvPr>
            <p:ph idx="1"/>
          </p:nvPr>
        </p:nvSpPr>
        <p:spPr>
          <a:xfrm>
            <a:off x="220312" y="2676877"/>
            <a:ext cx="2368986" cy="1640085"/>
          </a:xfrm>
          <a:solidFill>
            <a:schemeClr val="bg1">
              <a:lumMod val="85000"/>
            </a:schemeClr>
          </a:solidFill>
        </p:spPr>
        <p:txBody>
          <a:bodyPr anchor="t">
            <a:normAutofit/>
          </a:bodyPr>
          <a:lstStyle/>
          <a:p>
            <a:pPr marL="0" indent="0">
              <a:buNone/>
            </a:pPr>
            <a:r>
              <a:rPr lang="en-US" dirty="0">
                <a:solidFill>
                  <a:srgbClr val="00518E"/>
                </a:solidFill>
                <a:latin typeface="Georgia Pro Bold" panose="02040802050405020203" pitchFamily="18" charset="0"/>
              </a:rPr>
              <a:t>G</a:t>
            </a:r>
            <a:r>
              <a:rPr lang="en-US" b="1" dirty="0">
                <a:solidFill>
                  <a:srgbClr val="00518E"/>
                </a:solidFill>
                <a:latin typeface="Georgia Pro Bold" panose="02040802050405020203" pitchFamily="18" charset="0"/>
              </a:rPr>
              <a:t>RANTS</a:t>
            </a:r>
          </a:p>
          <a:p>
            <a:pPr lvl="1"/>
            <a:r>
              <a:rPr lang="en-US" dirty="0">
                <a:solidFill>
                  <a:srgbClr val="00518E"/>
                </a:solidFill>
                <a:latin typeface="Georgia Pro Bold" panose="02040802050405020203" pitchFamily="18" charset="0"/>
              </a:rPr>
              <a:t>Global</a:t>
            </a:r>
          </a:p>
          <a:p>
            <a:pPr lvl="1"/>
            <a:r>
              <a:rPr lang="en-US" dirty="0">
                <a:solidFill>
                  <a:srgbClr val="00518E"/>
                </a:solidFill>
                <a:latin typeface="Georgia Pro Bold" panose="02040802050405020203" pitchFamily="18" charset="0"/>
              </a:rPr>
              <a:t>District</a:t>
            </a:r>
          </a:p>
        </p:txBody>
      </p:sp>
      <p:sp>
        <p:nvSpPr>
          <p:cNvPr id="14" name="Content Placeholder 3">
            <a:extLst>
              <a:ext uri="{FF2B5EF4-FFF2-40B4-BE49-F238E27FC236}">
                <a16:creationId xmlns:a16="http://schemas.microsoft.com/office/drawing/2014/main" id="{B24CB2D4-E5F4-4651-9CB5-5B9C14386841}"/>
              </a:ext>
            </a:extLst>
          </p:cNvPr>
          <p:cNvSpPr txBox="1">
            <a:spLocks/>
          </p:cNvSpPr>
          <p:nvPr/>
        </p:nvSpPr>
        <p:spPr>
          <a:xfrm>
            <a:off x="5743416" y="1921565"/>
            <a:ext cx="2925983" cy="3952380"/>
          </a:xfrm>
          <a:prstGeom prst="rect">
            <a:avLst/>
          </a:prstGeom>
          <a:solidFill>
            <a:schemeClr val="bg1">
              <a:lumMod val="8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518E"/>
                </a:solidFill>
                <a:latin typeface="Georgia Pro Bold" panose="02040802050405020203" pitchFamily="18" charset="0"/>
              </a:rPr>
              <a:t>EDUCATION</a:t>
            </a:r>
          </a:p>
          <a:p>
            <a:pPr lvl="1"/>
            <a:r>
              <a:rPr lang="en-US" sz="2200" dirty="0">
                <a:solidFill>
                  <a:srgbClr val="00518E"/>
                </a:solidFill>
                <a:latin typeface="Georgia Pro Bold" panose="02040802050405020203" pitchFamily="18" charset="0"/>
              </a:rPr>
              <a:t>Global Scholarships</a:t>
            </a:r>
          </a:p>
          <a:p>
            <a:pPr lvl="1"/>
            <a:r>
              <a:rPr lang="en-US" sz="2200" dirty="0">
                <a:solidFill>
                  <a:srgbClr val="00518E"/>
                </a:solidFill>
                <a:latin typeface="Georgia Pro Bold" panose="02040802050405020203" pitchFamily="18" charset="0"/>
              </a:rPr>
              <a:t>District Scholarships</a:t>
            </a:r>
          </a:p>
          <a:p>
            <a:pPr lvl="1"/>
            <a:r>
              <a:rPr lang="en-US" sz="2200" dirty="0">
                <a:solidFill>
                  <a:srgbClr val="00518E"/>
                </a:solidFill>
                <a:latin typeface="Georgia Pro Bold" panose="02040802050405020203" pitchFamily="18" charset="0"/>
              </a:rPr>
              <a:t>Vocational Training Teams</a:t>
            </a:r>
          </a:p>
          <a:p>
            <a:pPr lvl="1"/>
            <a:r>
              <a:rPr lang="en-US" sz="2200" dirty="0">
                <a:solidFill>
                  <a:srgbClr val="00518E"/>
                </a:solidFill>
                <a:latin typeface="Georgia Pro Bold" panose="02040802050405020203" pitchFamily="18" charset="0"/>
              </a:rPr>
              <a:t>Peace Fellowships</a:t>
            </a:r>
          </a:p>
        </p:txBody>
      </p:sp>
      <p:pic>
        <p:nvPicPr>
          <p:cNvPr id="16" name="Picture 15" descr="A picture containing person, outdoor, group, people&#10;&#10;Description automatically generated">
            <a:extLst>
              <a:ext uri="{FF2B5EF4-FFF2-40B4-BE49-F238E27FC236}">
                <a16:creationId xmlns:a16="http://schemas.microsoft.com/office/drawing/2014/main" id="{78D8A9BC-9A5D-4CD2-ACAC-130A3A88A151}"/>
              </a:ext>
            </a:extLst>
          </p:cNvPr>
          <p:cNvPicPr>
            <a:picLocks noChangeAspect="1"/>
          </p:cNvPicPr>
          <p:nvPr/>
        </p:nvPicPr>
        <p:blipFill rotWithShape="1">
          <a:blip r:embed="rId3">
            <a:extLst>
              <a:ext uri="{28A0092B-C50C-407E-A947-70E740481C1C}">
                <a14:useLocalDpi xmlns:a14="http://schemas.microsoft.com/office/drawing/2010/main" val="0"/>
              </a:ext>
            </a:extLst>
          </a:blip>
          <a:srcRect l="18601" r="8237" b="6601"/>
          <a:stretch/>
        </p:blipFill>
        <p:spPr>
          <a:xfrm>
            <a:off x="2397430" y="2304728"/>
            <a:ext cx="3209048" cy="2384382"/>
          </a:xfrm>
          <a:prstGeom prst="rect">
            <a:avLst/>
          </a:prstGeom>
        </p:spPr>
      </p:pic>
      <p:pic>
        <p:nvPicPr>
          <p:cNvPr id="5" name="Picture 4" descr="A picture containing person, indoor, group, office&#10;&#10;Description automatically generated">
            <a:extLst>
              <a:ext uri="{FF2B5EF4-FFF2-40B4-BE49-F238E27FC236}">
                <a16:creationId xmlns:a16="http://schemas.microsoft.com/office/drawing/2014/main" id="{1208328E-DFF9-4579-A50D-C639FD611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596" y="2425207"/>
            <a:ext cx="3221848" cy="2143424"/>
          </a:xfrm>
          <a:prstGeom prst="rect">
            <a:avLst/>
          </a:prstGeom>
        </p:spPr>
      </p:pic>
      <p:pic>
        <p:nvPicPr>
          <p:cNvPr id="8" name="Picture 7" descr="Logo, company name&#10;&#10;Description automatically generated">
            <a:extLst>
              <a:ext uri="{FF2B5EF4-FFF2-40B4-BE49-F238E27FC236}">
                <a16:creationId xmlns:a16="http://schemas.microsoft.com/office/drawing/2014/main" id="{43B6C43A-513E-4E1F-96ED-538E85C40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spTree>
    <p:extLst>
      <p:ext uri="{BB962C8B-B14F-4D97-AF65-F5344CB8AC3E}">
        <p14:creationId xmlns:p14="http://schemas.microsoft.com/office/powerpoint/2010/main" val="307142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40DE-FCA6-4CF8-A730-251E5A6B46F2}"/>
              </a:ext>
            </a:extLst>
          </p:cNvPr>
          <p:cNvSpPr>
            <a:spLocks noGrp="1"/>
          </p:cNvSpPr>
          <p:nvPr>
            <p:ph type="title"/>
          </p:nvPr>
        </p:nvSpPr>
        <p:spPr/>
        <p:txBody>
          <a:bodyPr>
            <a:normAutofit/>
          </a:bodyPr>
          <a:lstStyle/>
          <a:p>
            <a:r>
              <a:rPr lang="en-US" sz="4800" u="sng" dirty="0">
                <a:solidFill>
                  <a:srgbClr val="C00000"/>
                </a:solidFill>
                <a:latin typeface="Aharoni" panose="02010803020104030203" pitchFamily="2" charset="-79"/>
                <a:cs typeface="Aharoni" panose="02010803020104030203" pitchFamily="2" charset="-79"/>
              </a:rPr>
              <a:t>Features of Global Grants</a:t>
            </a:r>
          </a:p>
        </p:txBody>
      </p:sp>
      <p:sp>
        <p:nvSpPr>
          <p:cNvPr id="3" name="Content Placeholder 2">
            <a:extLst>
              <a:ext uri="{FF2B5EF4-FFF2-40B4-BE49-F238E27FC236}">
                <a16:creationId xmlns:a16="http://schemas.microsoft.com/office/drawing/2014/main" id="{48695667-FFD5-4139-B4B0-40974AEAC157}"/>
              </a:ext>
            </a:extLst>
          </p:cNvPr>
          <p:cNvSpPr>
            <a:spLocks noGrp="1"/>
          </p:cNvSpPr>
          <p:nvPr>
            <p:ph idx="1"/>
          </p:nvPr>
        </p:nvSpPr>
        <p:spPr>
          <a:xfrm>
            <a:off x="838200" y="1836000"/>
            <a:ext cx="10515600" cy="3964514"/>
          </a:xfrm>
        </p:spPr>
        <p:txBody>
          <a:bodyPr>
            <a:normAutofit/>
          </a:bodyPr>
          <a:lstStyle/>
          <a:p>
            <a:r>
              <a:rPr lang="en-US" sz="2400" dirty="0">
                <a:solidFill>
                  <a:schemeClr val="accent1">
                    <a:lumMod val="50000"/>
                  </a:schemeClr>
                </a:solidFill>
                <a:latin typeface="Georgia Pro Bold" panose="02040802050405020203" pitchFamily="18" charset="0"/>
              </a:rPr>
              <a:t>Meet Goals of Areas of Focus</a:t>
            </a:r>
          </a:p>
          <a:p>
            <a:r>
              <a:rPr lang="en-US" sz="2400" dirty="0">
                <a:solidFill>
                  <a:schemeClr val="accent1">
                    <a:lumMod val="50000"/>
                  </a:schemeClr>
                </a:solidFill>
                <a:latin typeface="Georgia Pro Bold" panose="02040802050405020203" pitchFamily="18" charset="0"/>
              </a:rPr>
              <a:t>Involve Rotary clubs in two districts</a:t>
            </a:r>
          </a:p>
          <a:p>
            <a:r>
              <a:rPr lang="en-US" sz="2400" dirty="0">
                <a:solidFill>
                  <a:schemeClr val="accent1">
                    <a:lumMod val="50000"/>
                  </a:schemeClr>
                </a:solidFill>
                <a:latin typeface="Georgia Pro Bold" panose="02040802050405020203" pitchFamily="18" charset="0"/>
              </a:rPr>
              <a:t>Have long term sustainable benefits</a:t>
            </a:r>
          </a:p>
          <a:p>
            <a:r>
              <a:rPr lang="en-US" sz="2400" dirty="0">
                <a:solidFill>
                  <a:schemeClr val="accent1">
                    <a:lumMod val="50000"/>
                  </a:schemeClr>
                </a:solidFill>
                <a:latin typeface="Georgia Pro Bold" panose="02040802050405020203" pitchFamily="18" charset="0"/>
              </a:rPr>
              <a:t>Produce measurable results</a:t>
            </a:r>
          </a:p>
          <a:p>
            <a:r>
              <a:rPr lang="en-US" sz="2400" dirty="0">
                <a:solidFill>
                  <a:schemeClr val="accent1">
                    <a:lumMod val="50000"/>
                  </a:schemeClr>
                </a:solidFill>
                <a:latin typeface="Georgia Pro Bold" panose="02040802050405020203" pitchFamily="18" charset="0"/>
              </a:rPr>
              <a:t>Minimum budget of $30,000</a:t>
            </a:r>
          </a:p>
          <a:p>
            <a:r>
              <a:rPr lang="en-US" sz="2400" dirty="0">
                <a:solidFill>
                  <a:schemeClr val="accent1">
                    <a:lumMod val="50000"/>
                  </a:schemeClr>
                </a:solidFill>
                <a:latin typeface="Georgia Pro Bold" panose="02040802050405020203" pitchFamily="18" charset="0"/>
              </a:rPr>
              <a:t>Online application through TRF </a:t>
            </a:r>
          </a:p>
          <a:p>
            <a:r>
              <a:rPr lang="en-US" sz="2400" dirty="0">
                <a:solidFill>
                  <a:schemeClr val="accent1">
                    <a:lumMod val="50000"/>
                  </a:schemeClr>
                </a:solidFill>
                <a:latin typeface="Georgia Pro Bold" panose="02040802050405020203" pitchFamily="18" charset="0"/>
              </a:rPr>
              <a:t>Clubs must be qualified</a:t>
            </a:r>
          </a:p>
        </p:txBody>
      </p:sp>
      <p:sp>
        <p:nvSpPr>
          <p:cNvPr id="12" name="Arrow: Up 11">
            <a:extLst>
              <a:ext uri="{FF2B5EF4-FFF2-40B4-BE49-F238E27FC236}">
                <a16:creationId xmlns:a16="http://schemas.microsoft.com/office/drawing/2014/main" id="{4F2145A5-D2C5-4EF9-9F1B-02641DBCECEA}"/>
              </a:ext>
            </a:extLst>
          </p:cNvPr>
          <p:cNvSpPr/>
          <p:nvPr/>
        </p:nvSpPr>
        <p:spPr>
          <a:xfrm rot="21354647">
            <a:off x="9762186" y="3928056"/>
            <a:ext cx="45719" cy="515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C81F25B7-EE10-47D0-A0A4-B99C8A2D1724}"/>
              </a:ext>
            </a:extLst>
          </p:cNvPr>
          <p:cNvSpPr/>
          <p:nvPr/>
        </p:nvSpPr>
        <p:spPr>
          <a:xfrm>
            <a:off x="9609773" y="3826400"/>
            <a:ext cx="345596" cy="595602"/>
          </a:xfrm>
          <a:prstGeom prs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ree, outdoor, person, person&#10;&#10;Description automatically generated">
            <a:extLst>
              <a:ext uri="{FF2B5EF4-FFF2-40B4-BE49-F238E27FC236}">
                <a16:creationId xmlns:a16="http://schemas.microsoft.com/office/drawing/2014/main" id="{B737C472-EA41-4EBD-AD18-B81851A4F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172" y="1690688"/>
            <a:ext cx="4688157" cy="3105143"/>
          </a:xfrm>
          <a:prstGeom prst="rect">
            <a:avLst/>
          </a:prstGeom>
        </p:spPr>
      </p:pic>
      <p:pic>
        <p:nvPicPr>
          <p:cNvPr id="8" name="Picture 7" descr="Logo, company name&#10;&#10;Description automatically generated">
            <a:extLst>
              <a:ext uri="{FF2B5EF4-FFF2-40B4-BE49-F238E27FC236}">
                <a16:creationId xmlns:a16="http://schemas.microsoft.com/office/drawing/2014/main" id="{9B19A5D2-32FD-4A67-B142-E81F2280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spTree>
    <p:extLst>
      <p:ext uri="{BB962C8B-B14F-4D97-AF65-F5344CB8AC3E}">
        <p14:creationId xmlns:p14="http://schemas.microsoft.com/office/powerpoint/2010/main" val="34278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66B7-0D2D-4524-9E34-F28A573CEADE}"/>
              </a:ext>
            </a:extLst>
          </p:cNvPr>
          <p:cNvSpPr>
            <a:spLocks noGrp="1"/>
          </p:cNvSpPr>
          <p:nvPr>
            <p:ph type="title"/>
          </p:nvPr>
        </p:nvSpPr>
        <p:spPr/>
        <p:txBody>
          <a:bodyPr>
            <a:normAutofit/>
          </a:bodyPr>
          <a:lstStyle/>
          <a:p>
            <a:r>
              <a:rPr lang="en-US" sz="5400" u="sng" dirty="0">
                <a:solidFill>
                  <a:srgbClr val="C00000"/>
                </a:solidFill>
                <a:latin typeface="Aharoni" panose="02010803020104030203" pitchFamily="2" charset="-79"/>
                <a:cs typeface="Aharoni" panose="02010803020104030203" pitchFamily="2" charset="-79"/>
              </a:rPr>
              <a:t>District Grants</a:t>
            </a:r>
          </a:p>
        </p:txBody>
      </p:sp>
      <p:sp>
        <p:nvSpPr>
          <p:cNvPr id="3" name="Content Placeholder 2">
            <a:extLst>
              <a:ext uri="{FF2B5EF4-FFF2-40B4-BE49-F238E27FC236}">
                <a16:creationId xmlns:a16="http://schemas.microsoft.com/office/drawing/2014/main" id="{4DDF5596-2786-4010-B0AD-773EA8471B7E}"/>
              </a:ext>
            </a:extLst>
          </p:cNvPr>
          <p:cNvSpPr>
            <a:spLocks noGrp="1"/>
          </p:cNvSpPr>
          <p:nvPr>
            <p:ph idx="1"/>
          </p:nvPr>
        </p:nvSpPr>
        <p:spPr>
          <a:xfrm>
            <a:off x="838200" y="1368425"/>
            <a:ext cx="10515600" cy="4351338"/>
          </a:xfrm>
        </p:spPr>
        <p:txBody>
          <a:bodyPr>
            <a:normAutofit/>
          </a:bodyPr>
          <a:lstStyle/>
          <a:p>
            <a:r>
              <a:rPr lang="en-US" sz="2000" b="1" dirty="0">
                <a:solidFill>
                  <a:schemeClr val="accent1">
                    <a:lumMod val="50000"/>
                  </a:schemeClr>
                </a:solidFill>
                <a:latin typeface="Georgia Pro Bold" panose="02040802050405020203" pitchFamily="18" charset="0"/>
              </a:rPr>
              <a:t>Single block grant – process varies by district</a:t>
            </a:r>
          </a:p>
          <a:p>
            <a:r>
              <a:rPr lang="en-US" sz="2000" b="1" dirty="0">
                <a:solidFill>
                  <a:schemeClr val="accent1">
                    <a:lumMod val="50000"/>
                  </a:schemeClr>
                </a:solidFill>
                <a:latin typeface="Georgia Pro Bold" panose="02040802050405020203" pitchFamily="18" charset="0"/>
              </a:rPr>
              <a:t>Based on district spending plan submitted to TRF</a:t>
            </a:r>
          </a:p>
          <a:p>
            <a:r>
              <a:rPr lang="en-US" sz="2000" b="1" dirty="0">
                <a:solidFill>
                  <a:schemeClr val="accent1">
                    <a:lumMod val="50000"/>
                  </a:schemeClr>
                </a:solidFill>
                <a:latin typeface="Georgia Pro Bold" panose="02040802050405020203" pitchFamily="18" charset="0"/>
              </a:rPr>
              <a:t>Can fund with up to 45% of current year’s DDF</a:t>
            </a:r>
          </a:p>
          <a:p>
            <a:r>
              <a:rPr lang="en-US" sz="2000" b="1" dirty="0">
                <a:solidFill>
                  <a:schemeClr val="accent1">
                    <a:lumMod val="50000"/>
                  </a:schemeClr>
                </a:solidFill>
                <a:latin typeface="Georgia Pro Bold" panose="02040802050405020203" pitchFamily="18" charset="0"/>
              </a:rPr>
              <a:t>Same uses as global grant but less restrictive:</a:t>
            </a:r>
          </a:p>
          <a:p>
            <a:pPr lvl="1"/>
            <a:r>
              <a:rPr lang="en-US" sz="1800" b="1" dirty="0">
                <a:solidFill>
                  <a:schemeClr val="accent1">
                    <a:lumMod val="50000"/>
                  </a:schemeClr>
                </a:solidFill>
                <a:latin typeface="Georgia Pro Bold" panose="02040802050405020203" pitchFamily="18" charset="0"/>
              </a:rPr>
              <a:t>Smaller scale; short term</a:t>
            </a:r>
          </a:p>
          <a:p>
            <a:pPr lvl="1"/>
            <a:r>
              <a:rPr lang="en-US" sz="1800" b="1" dirty="0">
                <a:solidFill>
                  <a:schemeClr val="accent1">
                    <a:lumMod val="50000"/>
                  </a:schemeClr>
                </a:solidFill>
                <a:latin typeface="Georgia Pro Bold" panose="02040802050405020203" pitchFamily="18" charset="0"/>
              </a:rPr>
              <a:t>Area of focus not required but recommended</a:t>
            </a:r>
          </a:p>
          <a:p>
            <a:pPr lvl="1"/>
            <a:r>
              <a:rPr lang="en-US" sz="1800" b="1" dirty="0">
                <a:solidFill>
                  <a:schemeClr val="accent1">
                    <a:lumMod val="50000"/>
                  </a:schemeClr>
                </a:solidFill>
                <a:latin typeface="Georgia Pro Bold" panose="02040802050405020203" pitchFamily="18" charset="0"/>
              </a:rPr>
              <a:t>Can be local or international</a:t>
            </a:r>
          </a:p>
          <a:p>
            <a:pPr lvl="1"/>
            <a:r>
              <a:rPr lang="en-US" sz="1800" b="1" dirty="0">
                <a:solidFill>
                  <a:schemeClr val="accent1">
                    <a:lumMod val="50000"/>
                  </a:schemeClr>
                </a:solidFill>
                <a:latin typeface="Georgia Pro Bold" panose="02040802050405020203" pitchFamily="18" charset="0"/>
              </a:rPr>
              <a:t>Partner club not required</a:t>
            </a:r>
          </a:p>
          <a:p>
            <a:pPr lvl="1"/>
            <a:r>
              <a:rPr lang="en-US" sz="1800" b="1" dirty="0">
                <a:solidFill>
                  <a:schemeClr val="accent1">
                    <a:lumMod val="50000"/>
                  </a:schemeClr>
                </a:solidFill>
                <a:latin typeface="Georgia Pro Bold" panose="02040802050405020203" pitchFamily="18" charset="0"/>
              </a:rPr>
              <a:t>No World Fund match</a:t>
            </a:r>
          </a:p>
        </p:txBody>
      </p:sp>
      <p:pic>
        <p:nvPicPr>
          <p:cNvPr id="5" name="Picture 4" descr="A group of people standing around a car with boxes on it&#10;&#10;Description automatically generated with low confidence">
            <a:extLst>
              <a:ext uri="{FF2B5EF4-FFF2-40B4-BE49-F238E27FC236}">
                <a16:creationId xmlns:a16="http://schemas.microsoft.com/office/drawing/2014/main" id="{A6971AFD-73A2-4B09-AB81-2AF03A6AC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906" y="4558145"/>
            <a:ext cx="5972188" cy="2164918"/>
          </a:xfrm>
          <a:prstGeom prst="rect">
            <a:avLst/>
          </a:prstGeom>
        </p:spPr>
      </p:pic>
      <p:pic>
        <p:nvPicPr>
          <p:cNvPr id="7" name="Picture 6" descr="Logo, company name&#10;&#10;Description automatically generated">
            <a:extLst>
              <a:ext uri="{FF2B5EF4-FFF2-40B4-BE49-F238E27FC236}">
                <a16:creationId xmlns:a16="http://schemas.microsoft.com/office/drawing/2014/main" id="{99729D06-B966-40E2-B75B-EDEE3F6C6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spTree>
    <p:extLst>
      <p:ext uri="{BB962C8B-B14F-4D97-AF65-F5344CB8AC3E}">
        <p14:creationId xmlns:p14="http://schemas.microsoft.com/office/powerpoint/2010/main" val="112329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7509-3947-6040-93BC-0C4E0E5E7E1B}"/>
              </a:ext>
            </a:extLst>
          </p:cNvPr>
          <p:cNvSpPr>
            <a:spLocks noGrp="1"/>
          </p:cNvSpPr>
          <p:nvPr>
            <p:ph type="title"/>
          </p:nvPr>
        </p:nvSpPr>
        <p:spPr/>
        <p:txBody>
          <a:bodyPr>
            <a:normAutofit/>
          </a:bodyPr>
          <a:lstStyle/>
          <a:p>
            <a:pPr algn="ctr"/>
            <a:r>
              <a:rPr lang="en-US" sz="4800" b="1" u="sng" dirty="0">
                <a:solidFill>
                  <a:srgbClr val="C00000"/>
                </a:solidFill>
              </a:rPr>
              <a:t>Funds Not Allowed For:</a:t>
            </a:r>
          </a:p>
        </p:txBody>
      </p:sp>
      <p:sp>
        <p:nvSpPr>
          <p:cNvPr id="3" name="Content Placeholder 2">
            <a:extLst>
              <a:ext uri="{FF2B5EF4-FFF2-40B4-BE49-F238E27FC236}">
                <a16:creationId xmlns:a16="http://schemas.microsoft.com/office/drawing/2014/main" id="{DD049630-D03C-154D-A748-1BD66FA56720}"/>
              </a:ext>
            </a:extLst>
          </p:cNvPr>
          <p:cNvSpPr>
            <a:spLocks noGrp="1"/>
          </p:cNvSpPr>
          <p:nvPr>
            <p:ph idx="1"/>
          </p:nvPr>
        </p:nvSpPr>
        <p:spPr/>
        <p:txBody>
          <a:bodyPr/>
          <a:lstStyle/>
          <a:p>
            <a:r>
              <a:rPr lang="en-US" altLang="en-US" sz="4000" dirty="0"/>
              <a:t>The purchase of land or buildings</a:t>
            </a:r>
          </a:p>
          <a:p>
            <a:r>
              <a:rPr lang="en-US" altLang="en-US" sz="4000" dirty="0"/>
              <a:t>Construction or renovation</a:t>
            </a:r>
          </a:p>
          <a:p>
            <a:r>
              <a:rPr lang="en-US" altLang="en-US" sz="4000" dirty="0"/>
              <a:t>Salaries, stipends, or honoraria for individuals  </a:t>
            </a:r>
          </a:p>
          <a:p>
            <a:r>
              <a:rPr lang="en-US" altLang="en-US" sz="4000" dirty="0"/>
              <a:t>Post-secondary education activities, research, or professional development</a:t>
            </a:r>
          </a:p>
          <a:p>
            <a:endParaRPr lang="en-US" dirty="0"/>
          </a:p>
        </p:txBody>
      </p:sp>
    </p:spTree>
    <p:extLst>
      <p:ext uri="{BB962C8B-B14F-4D97-AF65-F5344CB8AC3E}">
        <p14:creationId xmlns:p14="http://schemas.microsoft.com/office/powerpoint/2010/main" val="119226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86E-CA34-413A-862C-CBA2FEE96F94}"/>
              </a:ext>
            </a:extLst>
          </p:cNvPr>
          <p:cNvSpPr>
            <a:spLocks noGrp="1"/>
          </p:cNvSpPr>
          <p:nvPr>
            <p:ph type="title"/>
          </p:nvPr>
        </p:nvSpPr>
        <p:spPr>
          <a:xfrm>
            <a:off x="784400" y="254932"/>
            <a:ext cx="10515600" cy="1325563"/>
          </a:xfrm>
        </p:spPr>
        <p:txBody>
          <a:bodyPr>
            <a:normAutofit/>
          </a:bodyPr>
          <a:lstStyle/>
          <a:p>
            <a:pPr algn="ctr"/>
            <a:r>
              <a:rPr lang="en-US" sz="5400" u="sng" dirty="0">
                <a:solidFill>
                  <a:srgbClr val="C00000"/>
                </a:solidFill>
                <a:latin typeface="Aharoni" panose="02010803020104030203" pitchFamily="2" charset="-79"/>
                <a:cs typeface="Aharoni" panose="02010803020104030203" pitchFamily="2" charset="-79"/>
              </a:rPr>
              <a:t>Scholarships</a:t>
            </a:r>
          </a:p>
        </p:txBody>
      </p:sp>
      <p:sp>
        <p:nvSpPr>
          <p:cNvPr id="3" name="Content Placeholder 2">
            <a:extLst>
              <a:ext uri="{FF2B5EF4-FFF2-40B4-BE49-F238E27FC236}">
                <a16:creationId xmlns:a16="http://schemas.microsoft.com/office/drawing/2014/main" id="{2036BFD5-BC32-4B25-9629-F3A7BF3BC0A3}"/>
              </a:ext>
            </a:extLst>
          </p:cNvPr>
          <p:cNvSpPr>
            <a:spLocks noGrp="1"/>
          </p:cNvSpPr>
          <p:nvPr>
            <p:ph idx="1"/>
          </p:nvPr>
        </p:nvSpPr>
        <p:spPr>
          <a:xfrm>
            <a:off x="838200" y="1588948"/>
            <a:ext cx="5845934" cy="4351338"/>
          </a:xfrm>
        </p:spPr>
        <p:txBody>
          <a:bodyPr>
            <a:normAutofit/>
          </a:bodyPr>
          <a:lstStyle/>
          <a:p>
            <a:pPr marL="0" indent="0">
              <a:buNone/>
            </a:pPr>
            <a:r>
              <a:rPr lang="en-US" sz="2400" u="sng"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Global Grant</a:t>
            </a:r>
            <a:r>
              <a:rPr lang="en-US" sz="2400"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a:t>
            </a:r>
          </a:p>
          <a:p>
            <a:r>
              <a:rPr lang="en-US" sz="2400"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Funded by global grant – meets same criterion</a:t>
            </a:r>
          </a:p>
          <a:p>
            <a:pPr marL="914400" lvl="1" indent="-457200">
              <a:buFont typeface="Arial" panose="020B0604020202020204" pitchFamily="34" charset="0"/>
              <a:buChar char="•"/>
            </a:pPr>
            <a:r>
              <a:rPr lang="en-US"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Areas of Focus</a:t>
            </a:r>
          </a:p>
          <a:p>
            <a:pPr marL="914400" lvl="1" indent="-457200">
              <a:buFont typeface="Arial" panose="020B0604020202020204" pitchFamily="34" charset="0"/>
              <a:buChar char="•"/>
            </a:pPr>
            <a:r>
              <a:rPr lang="en-US"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Must meet $30,000 minimum</a:t>
            </a:r>
          </a:p>
          <a:p>
            <a:r>
              <a:rPr lang="en-US" sz="2400"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Recipient studies at foreign institution</a:t>
            </a:r>
          </a:p>
          <a:p>
            <a:r>
              <a:rPr lang="en-US" sz="2400" dirty="0">
                <a:solidFill>
                  <a:schemeClr val="accent1">
                    <a:lumMod val="50000"/>
                  </a:schemeClr>
                </a:solidFill>
                <a:latin typeface="Georgia Pro Bold" panose="02040802050405020203" pitchFamily="18" charset="0"/>
                <a:ea typeface="Tahoma" panose="020B0604030504040204" pitchFamily="34" charset="0"/>
                <a:cs typeface="Tahoma" panose="020B0604030504040204" pitchFamily="34" charset="0"/>
              </a:rPr>
              <a:t>Studies are graduate level</a:t>
            </a:r>
          </a:p>
        </p:txBody>
      </p:sp>
      <p:sp>
        <p:nvSpPr>
          <p:cNvPr id="4" name="TextBox 3">
            <a:extLst>
              <a:ext uri="{FF2B5EF4-FFF2-40B4-BE49-F238E27FC236}">
                <a16:creationId xmlns:a16="http://schemas.microsoft.com/office/drawing/2014/main" id="{52D4A61E-C93C-44E1-8B72-4B86AB079BDC}"/>
              </a:ext>
            </a:extLst>
          </p:cNvPr>
          <p:cNvSpPr txBox="1"/>
          <p:nvPr/>
        </p:nvSpPr>
        <p:spPr>
          <a:xfrm>
            <a:off x="6787167" y="1588948"/>
            <a:ext cx="5087155" cy="1938992"/>
          </a:xfrm>
          <a:prstGeom prst="rect">
            <a:avLst/>
          </a:prstGeom>
          <a:noFill/>
        </p:spPr>
        <p:txBody>
          <a:bodyPr wrap="square" rtlCol="0">
            <a:spAutoFit/>
          </a:bodyPr>
          <a:lstStyle/>
          <a:p>
            <a:r>
              <a:rPr lang="en-US" sz="2400" u="sng" dirty="0">
                <a:solidFill>
                  <a:srgbClr val="284780"/>
                </a:solidFill>
                <a:latin typeface="Georgia Pro Bold"/>
              </a:rPr>
              <a:t>District Grant</a:t>
            </a:r>
            <a:r>
              <a:rPr lang="en-US" sz="2400" dirty="0">
                <a:latin typeface="Georgia Pro Bold"/>
              </a:rPr>
              <a:t>:</a:t>
            </a:r>
          </a:p>
          <a:p>
            <a:pPr marL="285750" indent="-285750">
              <a:buFont typeface="Arial" panose="020B0604020202020204" pitchFamily="34" charset="0"/>
              <a:buChar char="•"/>
            </a:pPr>
            <a:r>
              <a:rPr lang="en-US" sz="2400" dirty="0">
                <a:solidFill>
                  <a:srgbClr val="284780"/>
                </a:solidFill>
                <a:latin typeface="Georgia Pro Bold"/>
              </a:rPr>
              <a:t>Funded by DDF</a:t>
            </a:r>
          </a:p>
          <a:p>
            <a:pPr marL="285750" indent="-285750">
              <a:buFont typeface="Arial" panose="020B0604020202020204" pitchFamily="34" charset="0"/>
              <a:buChar char="•"/>
            </a:pPr>
            <a:r>
              <a:rPr lang="en-US" sz="2400" dirty="0">
                <a:solidFill>
                  <a:srgbClr val="284780"/>
                </a:solidFill>
                <a:latin typeface="Georgia Pro Bold"/>
              </a:rPr>
              <a:t>Smaller scale</a:t>
            </a:r>
          </a:p>
          <a:p>
            <a:pPr marL="285750" indent="-285750">
              <a:buFont typeface="Arial" panose="020B0604020202020204" pitchFamily="34" charset="0"/>
              <a:buChar char="•"/>
            </a:pPr>
            <a:r>
              <a:rPr lang="en-US" sz="2400" dirty="0">
                <a:solidFill>
                  <a:srgbClr val="284780"/>
                </a:solidFill>
                <a:latin typeface="Georgia Pro Bold"/>
              </a:rPr>
              <a:t>Can be local or international</a:t>
            </a:r>
          </a:p>
          <a:p>
            <a:pPr marL="285750" indent="-285750">
              <a:buFont typeface="Arial" panose="020B0604020202020204" pitchFamily="34" charset="0"/>
              <a:buChar char="•"/>
            </a:pPr>
            <a:r>
              <a:rPr lang="en-US" sz="2400" dirty="0">
                <a:solidFill>
                  <a:srgbClr val="284780"/>
                </a:solidFill>
                <a:latin typeface="Georgia Pro Bold"/>
              </a:rPr>
              <a:t>Can be any level</a:t>
            </a:r>
          </a:p>
        </p:txBody>
      </p:sp>
      <p:pic>
        <p:nvPicPr>
          <p:cNvPr id="6" name="Picture 5" descr="Logo, company name&#10;&#10;Description automatically generated">
            <a:extLst>
              <a:ext uri="{FF2B5EF4-FFF2-40B4-BE49-F238E27FC236}">
                <a16:creationId xmlns:a16="http://schemas.microsoft.com/office/drawing/2014/main" id="{B5AAB4E8-E882-49A5-8BE2-6F1450416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spTree>
    <p:extLst>
      <p:ext uri="{BB962C8B-B14F-4D97-AF65-F5344CB8AC3E}">
        <p14:creationId xmlns:p14="http://schemas.microsoft.com/office/powerpoint/2010/main" val="418842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C9A4D-74F4-48BB-A1F8-3A09DCB5BED2}"/>
              </a:ext>
            </a:extLst>
          </p:cNvPr>
          <p:cNvSpPr>
            <a:spLocks noGrp="1"/>
          </p:cNvSpPr>
          <p:nvPr>
            <p:ph type="title"/>
          </p:nvPr>
        </p:nvSpPr>
        <p:spPr/>
        <p:txBody>
          <a:bodyPr>
            <a:normAutofit/>
          </a:bodyPr>
          <a:lstStyle/>
          <a:p>
            <a:r>
              <a:rPr lang="en-US" sz="5400" b="1" dirty="0">
                <a:solidFill>
                  <a:schemeClr val="accent1">
                    <a:lumMod val="50000"/>
                  </a:schemeClr>
                </a:solidFill>
                <a:latin typeface="Aharoni" panose="02010803020104030203" pitchFamily="2" charset="-79"/>
                <a:cs typeface="Aharoni" panose="02010803020104030203" pitchFamily="2" charset="-79"/>
              </a:rPr>
              <a:t>Key Takeaways</a:t>
            </a:r>
          </a:p>
        </p:txBody>
      </p:sp>
      <p:sp>
        <p:nvSpPr>
          <p:cNvPr id="3" name="Content Placeholder 2">
            <a:extLst>
              <a:ext uri="{FF2B5EF4-FFF2-40B4-BE49-F238E27FC236}">
                <a16:creationId xmlns:a16="http://schemas.microsoft.com/office/drawing/2014/main" id="{34DD1D0B-41CB-4704-966A-7DFBB09F52D5}"/>
              </a:ext>
            </a:extLst>
          </p:cNvPr>
          <p:cNvSpPr>
            <a:spLocks noGrp="1"/>
          </p:cNvSpPr>
          <p:nvPr>
            <p:ph sz="half" idx="2"/>
          </p:nvPr>
        </p:nvSpPr>
        <p:spPr>
          <a:xfrm>
            <a:off x="6172200" y="1550504"/>
            <a:ext cx="5181600" cy="4626459"/>
          </a:xfrm>
        </p:spPr>
        <p:txBody>
          <a:bodyPr>
            <a:normAutofit fontScale="92500" lnSpcReduction="20000"/>
          </a:bodyPr>
          <a:lstStyle/>
          <a:p>
            <a:pPr marL="514350" indent="-514350">
              <a:buAutoNum type="arabicPeriod"/>
            </a:pPr>
            <a:r>
              <a:rPr lang="en-US" b="1" dirty="0">
                <a:solidFill>
                  <a:schemeClr val="accent1">
                    <a:lumMod val="50000"/>
                  </a:schemeClr>
                </a:solidFill>
                <a:latin typeface="Georgia Pro Black" panose="020B0604020202020204" pitchFamily="18" charset="0"/>
              </a:rPr>
              <a:t>The Rotary Foundation Helps Clubs and Rotarians Serve their Community and Communities Around the  World.</a:t>
            </a:r>
          </a:p>
          <a:p>
            <a:pPr marL="514350" indent="-514350">
              <a:buAutoNum type="arabicPeriod"/>
            </a:pPr>
            <a:r>
              <a:rPr lang="en-US" b="1" dirty="0">
                <a:solidFill>
                  <a:schemeClr val="accent1">
                    <a:lumMod val="50000"/>
                  </a:schemeClr>
                </a:solidFill>
                <a:latin typeface="Georgia Pro Black" panose="020B0604020202020204" pitchFamily="18" charset="0"/>
              </a:rPr>
              <a:t>Education/Awareness Increases Giving</a:t>
            </a:r>
          </a:p>
          <a:p>
            <a:pPr marL="514350" indent="-514350">
              <a:buAutoNum type="arabicPeriod"/>
            </a:pPr>
            <a:r>
              <a:rPr lang="en-US" b="1" dirty="0">
                <a:solidFill>
                  <a:schemeClr val="accent1">
                    <a:lumMod val="50000"/>
                  </a:schemeClr>
                </a:solidFill>
                <a:latin typeface="Georgia Pro Black" panose="020B0604020202020204" pitchFamily="18" charset="0"/>
              </a:rPr>
              <a:t>Participation in Grant Projects Strengthens Clubs</a:t>
            </a:r>
          </a:p>
          <a:p>
            <a:pPr marL="514350" indent="-514350">
              <a:buAutoNum type="arabicPeriod"/>
            </a:pPr>
            <a:r>
              <a:rPr lang="en-US" b="1" dirty="0">
                <a:solidFill>
                  <a:schemeClr val="accent1">
                    <a:lumMod val="50000"/>
                  </a:schemeClr>
                </a:solidFill>
                <a:latin typeface="Georgia Pro Black" panose="020B0604020202020204" pitchFamily="18" charset="0"/>
              </a:rPr>
              <a:t>Help Rotary Make History - Support Polio Eradication</a:t>
            </a:r>
          </a:p>
          <a:p>
            <a:endParaRPr lang="en-US" dirty="0"/>
          </a:p>
        </p:txBody>
      </p:sp>
      <p:pic>
        <p:nvPicPr>
          <p:cNvPr id="9" name="Picture 8" descr="Logo, company name&#10;&#10;Description automatically generated">
            <a:extLst>
              <a:ext uri="{FF2B5EF4-FFF2-40B4-BE49-F238E27FC236}">
                <a16:creationId xmlns:a16="http://schemas.microsoft.com/office/drawing/2014/main" id="{1EF28FBB-23A9-4949-85DD-A0A43B04F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pic>
        <p:nvPicPr>
          <p:cNvPr id="8" name="Picture 2" descr="Image result for haiti pink jeep">
            <a:extLst>
              <a:ext uri="{FF2B5EF4-FFF2-40B4-BE49-F238E27FC236}">
                <a16:creationId xmlns:a16="http://schemas.microsoft.com/office/drawing/2014/main" id="{E9534197-A572-4C7B-A6EE-FA7A214149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4781170" cy="358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003" y="-167323"/>
            <a:ext cx="8763000" cy="949018"/>
          </a:xfrm>
        </p:spPr>
        <p:txBody>
          <a:bodyPr>
            <a:normAutofit fontScale="90000"/>
          </a:bodyPr>
          <a:lstStyle/>
          <a:p>
            <a:br>
              <a:rPr lang="en-US" sz="4000" u="sng" dirty="0">
                <a:solidFill>
                  <a:srgbClr val="C00000"/>
                </a:solidFill>
                <a:latin typeface="Constantia" panose="02030602050306030303" pitchFamily="18" charset="0"/>
              </a:rPr>
            </a:br>
            <a:br>
              <a:rPr lang="en-US" sz="4000" u="sng" dirty="0">
                <a:solidFill>
                  <a:srgbClr val="C00000"/>
                </a:solidFill>
                <a:latin typeface="Constantia" panose="02030602050306030303" pitchFamily="18" charset="0"/>
              </a:rPr>
            </a:br>
            <a:r>
              <a:rPr lang="en-US" sz="4000" u="sng" dirty="0">
                <a:solidFill>
                  <a:srgbClr val="C00000"/>
                </a:solidFill>
                <a:latin typeface="Constantia" panose="02030602050306030303" pitchFamily="18" charset="0"/>
              </a:rPr>
              <a:t>GLOBAL GRANT SCHOLARSHIPS</a:t>
            </a:r>
            <a:br>
              <a:rPr lang="en-US" dirty="0">
                <a:solidFill>
                  <a:prstClr val="white"/>
                </a:solidFill>
                <a:latin typeface="Constantia" panose="02030602050306030303" pitchFamily="18" charset="0"/>
              </a:rPr>
            </a:br>
            <a:endParaRPr lang="en-US" dirty="0"/>
          </a:p>
        </p:txBody>
      </p:sp>
      <p:sp>
        <p:nvSpPr>
          <p:cNvPr id="3" name="Content Placeholder 2"/>
          <p:cNvSpPr>
            <a:spLocks noGrp="1"/>
          </p:cNvSpPr>
          <p:nvPr>
            <p:ph idx="1"/>
          </p:nvPr>
        </p:nvSpPr>
        <p:spPr>
          <a:xfrm>
            <a:off x="1676400" y="1371601"/>
            <a:ext cx="8229600" cy="4525963"/>
          </a:xfrm>
        </p:spPr>
        <p:txBody>
          <a:bodyPr>
            <a:normAutofit fontScale="92500" lnSpcReduction="20000"/>
          </a:bodyPr>
          <a:lstStyle/>
          <a:p>
            <a:pPr>
              <a:spcAft>
                <a:spcPts val="600"/>
              </a:spcAft>
            </a:pPr>
            <a:r>
              <a:rPr lang="en-US" sz="2600" dirty="0"/>
              <a:t>Graduate level</a:t>
            </a:r>
          </a:p>
          <a:p>
            <a:pPr>
              <a:spcAft>
                <a:spcPts val="600"/>
              </a:spcAft>
            </a:pPr>
            <a:r>
              <a:rPr lang="en-US" sz="2600" dirty="0"/>
              <a:t>Study periods of 1-4 years</a:t>
            </a:r>
          </a:p>
          <a:p>
            <a:pPr>
              <a:spcAft>
                <a:spcPts val="600"/>
              </a:spcAft>
            </a:pPr>
            <a:r>
              <a:rPr lang="en-US" sz="2600" dirty="0"/>
              <a:t>Alignment with the areas of focus</a:t>
            </a:r>
          </a:p>
          <a:p>
            <a:pPr lvl="1">
              <a:spcAft>
                <a:spcPts val="600"/>
              </a:spcAft>
              <a:buFont typeface="Courier New" pitchFamily="49" charset="0"/>
              <a:buChar char="o"/>
            </a:pPr>
            <a:r>
              <a:rPr lang="en-US" sz="2200" dirty="0"/>
              <a:t>Previous work, volunteer, and study experience</a:t>
            </a:r>
          </a:p>
          <a:p>
            <a:pPr lvl="1">
              <a:spcAft>
                <a:spcPts val="600"/>
              </a:spcAft>
              <a:buFont typeface="Courier New" pitchFamily="49" charset="0"/>
              <a:buChar char="o"/>
            </a:pPr>
            <a:r>
              <a:rPr lang="en-US" sz="2200" dirty="0"/>
              <a:t>Academic program</a:t>
            </a:r>
          </a:p>
          <a:p>
            <a:pPr lvl="1">
              <a:spcAft>
                <a:spcPts val="600"/>
              </a:spcAft>
              <a:buFont typeface="Courier New" pitchFamily="49" charset="0"/>
              <a:buChar char="o"/>
            </a:pPr>
            <a:r>
              <a:rPr lang="en-US" sz="2200" dirty="0"/>
              <a:t>Future career plans (immediate and long-range)</a:t>
            </a:r>
          </a:p>
          <a:p>
            <a:pPr>
              <a:spcAft>
                <a:spcPts val="600"/>
              </a:spcAft>
            </a:pPr>
            <a:r>
              <a:rPr lang="en-US" sz="2600" dirty="0"/>
              <a:t>Host and international sponsors</a:t>
            </a:r>
          </a:p>
          <a:p>
            <a:pPr>
              <a:spcAft>
                <a:spcPts val="600"/>
              </a:spcAft>
            </a:pPr>
            <a:r>
              <a:rPr lang="en-US" sz="2600" dirty="0"/>
              <a:t>$30,000 minimum budget</a:t>
            </a:r>
          </a:p>
          <a:p>
            <a:pPr>
              <a:spcAft>
                <a:spcPts val="600"/>
              </a:spcAft>
            </a:pPr>
            <a:r>
              <a:rPr lang="en-US" sz="2600" dirty="0"/>
              <a:t>Clubs recruit candidates</a:t>
            </a:r>
          </a:p>
          <a:p>
            <a:pPr marL="0" indent="0">
              <a:buNone/>
            </a:pPr>
            <a:r>
              <a:rPr lang="en-US" dirty="0"/>
              <a:t>                     </a:t>
            </a:r>
            <a:endParaRPr lang="en-US" b="1" dirty="0"/>
          </a:p>
        </p:txBody>
      </p:sp>
      <p:pic>
        <p:nvPicPr>
          <p:cNvPr id="44034" name="Picture 2" descr="C:\Users\Juanita\Pictures\Foundation\Areas of Focus\Pe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3352800"/>
            <a:ext cx="1463040" cy="14630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4035" name="Picture 3" descr="C:\Users\Juanita\Pictures\Foundation\Scholars 2016\2016 Scholar Skork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914401"/>
            <a:ext cx="2377440" cy="22348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89448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pPr algn="ctr">
              <a:lnSpc>
                <a:spcPct val="80000"/>
              </a:lnSpc>
            </a:pPr>
            <a:r>
              <a:rPr lang="en-US" sz="4000" b="1" u="sng" dirty="0">
                <a:solidFill>
                  <a:srgbClr val="C00000"/>
                </a:solidFill>
                <a:latin typeface="Constantia" panose="02030602050306030303" pitchFamily="18" charset="0"/>
                <a:cs typeface="Arial Narrow Bold"/>
              </a:rPr>
              <a:t>OVERALL WE CAN DO BETTER</a:t>
            </a:r>
          </a:p>
        </p:txBody>
      </p:sp>
      <p:sp>
        <p:nvSpPr>
          <p:cNvPr id="3" name="Content Placeholder 2"/>
          <p:cNvSpPr>
            <a:spLocks noGrp="1"/>
          </p:cNvSpPr>
          <p:nvPr>
            <p:ph idx="1"/>
          </p:nvPr>
        </p:nvSpPr>
        <p:spPr/>
        <p:txBody>
          <a:bodyPr/>
          <a:lstStyle/>
          <a:p>
            <a:r>
              <a:rPr lang="en-US" dirty="0"/>
              <a:t>In 2018-19 our District gave $877,198 to TRF</a:t>
            </a:r>
          </a:p>
          <a:p>
            <a:endParaRPr lang="en-US" dirty="0"/>
          </a:p>
          <a:p>
            <a:r>
              <a:rPr lang="en-US" dirty="0"/>
              <a:t>After 3 years (2021-22), we will receive back $438,599</a:t>
            </a:r>
          </a:p>
          <a:p>
            <a:endParaRPr lang="en-US" dirty="0"/>
          </a:p>
          <a:p>
            <a:r>
              <a:rPr lang="en-US" dirty="0"/>
              <a:t>Remember that this year (2020-2021), we are only receiving back $264,500 because we contributed less three years ago</a:t>
            </a:r>
          </a:p>
        </p:txBody>
      </p:sp>
    </p:spTree>
    <p:extLst>
      <p:ext uri="{BB962C8B-B14F-4D97-AF65-F5344CB8AC3E}">
        <p14:creationId xmlns:p14="http://schemas.microsoft.com/office/powerpoint/2010/main" val="53143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AA1D-899F-4472-9A1C-EC0648AADE74}"/>
              </a:ext>
            </a:extLst>
          </p:cNvPr>
          <p:cNvSpPr>
            <a:spLocks noGrp="1"/>
          </p:cNvSpPr>
          <p:nvPr>
            <p:ph type="title"/>
          </p:nvPr>
        </p:nvSpPr>
        <p:spPr>
          <a:xfrm>
            <a:off x="464128" y="357463"/>
            <a:ext cx="10515600" cy="1325563"/>
          </a:xfrm>
        </p:spPr>
        <p:txBody>
          <a:bodyPr/>
          <a:lstStyle/>
          <a:p>
            <a:r>
              <a:rPr lang="en-US" b="1" u="sng" dirty="0">
                <a:solidFill>
                  <a:srgbClr val="C00000"/>
                </a:solidFill>
                <a:latin typeface="Aharoni" panose="02010803020104030203" pitchFamily="2" charset="-79"/>
                <a:cs typeface="Aharoni" panose="02010803020104030203" pitchFamily="2" charset="-79"/>
              </a:rPr>
              <a:t>The Rotary Foundation Resources</a:t>
            </a:r>
          </a:p>
        </p:txBody>
      </p:sp>
      <p:sp>
        <p:nvSpPr>
          <p:cNvPr id="3" name="Content Placeholder 2">
            <a:extLst>
              <a:ext uri="{FF2B5EF4-FFF2-40B4-BE49-F238E27FC236}">
                <a16:creationId xmlns:a16="http://schemas.microsoft.com/office/drawing/2014/main" id="{66EBFA1B-E8B3-4559-A832-495C83E3F42F}"/>
              </a:ext>
            </a:extLst>
          </p:cNvPr>
          <p:cNvSpPr>
            <a:spLocks noGrp="1"/>
          </p:cNvSpPr>
          <p:nvPr>
            <p:ph idx="1"/>
          </p:nvPr>
        </p:nvSpPr>
        <p:spPr>
          <a:xfrm>
            <a:off x="1939347" y="1525382"/>
            <a:ext cx="10515600" cy="4975155"/>
          </a:xfrm>
        </p:spPr>
        <p:txBody>
          <a:bodyPr>
            <a:normAutofit fontScale="32500" lnSpcReduction="20000"/>
          </a:bodyPr>
          <a:lstStyle/>
          <a:p>
            <a:pPr marL="342900" indent="-342900"/>
            <a:r>
              <a:rPr lang="en-US" sz="8000" b="1" dirty="0">
                <a:latin typeface="Georgia Pro Black" panose="02040A02050405020203" pitchFamily="18" charset="0"/>
                <a:hlinkClick r:id="rId2"/>
              </a:rPr>
              <a:t>Rotary Support Center</a:t>
            </a:r>
            <a:r>
              <a:rPr lang="en-US" sz="8000" b="1" dirty="0">
                <a:latin typeface="Georgia Pro Black" panose="02040A02050405020203" pitchFamily="18" charset="0"/>
              </a:rPr>
              <a:t>  866-976-8279 </a:t>
            </a:r>
          </a:p>
          <a:p>
            <a:pPr marL="342900" indent="-342900"/>
            <a:r>
              <a:rPr lang="en-US" sz="8000" b="1" dirty="0">
                <a:latin typeface="Georgia Pro Black" panose="02040A02050405020203" pitchFamily="18" charset="0"/>
                <a:hlinkClick r:id="rId2"/>
              </a:rPr>
              <a:t>Rotary Videos</a:t>
            </a:r>
            <a:endParaRPr lang="en-US" sz="8000" b="1" dirty="0">
              <a:latin typeface="Georgia Pro Black" panose="02040A02050405020203" pitchFamily="18" charset="0"/>
            </a:endParaRPr>
          </a:p>
          <a:p>
            <a:pPr marL="342900" indent="-342900"/>
            <a:r>
              <a:rPr lang="en-US" sz="8000" b="1" dirty="0">
                <a:latin typeface="Georgia Pro Black" panose="02040A02050405020203" pitchFamily="18" charset="0"/>
                <a:hlinkClick r:id="rId2"/>
              </a:rPr>
              <a:t>My Rotary.org</a:t>
            </a:r>
            <a:endParaRPr lang="en-US" sz="8000" b="1" dirty="0">
              <a:latin typeface="Georgia Pro Black" panose="02040A02050405020203" pitchFamily="18" charset="0"/>
            </a:endParaRPr>
          </a:p>
          <a:p>
            <a:pPr marL="800100" lvl="1" indent="-342900"/>
            <a:r>
              <a:rPr lang="en-US" sz="8000" b="1" dirty="0">
                <a:latin typeface="Georgia Pro Black" panose="02040A02050405020203" pitchFamily="18" charset="0"/>
              </a:rPr>
              <a:t>Reports, Forms, Information</a:t>
            </a:r>
          </a:p>
          <a:p>
            <a:pPr marL="342900" indent="-342900"/>
            <a:r>
              <a:rPr lang="en-US" sz="8000" b="1" dirty="0">
                <a:latin typeface="Georgia Pro Black" panose="02040A02050405020203" pitchFamily="18" charset="0"/>
                <a:hlinkClick r:id="rId2"/>
              </a:rPr>
              <a:t>Rotary Learning Center</a:t>
            </a:r>
            <a:endParaRPr lang="en-US" sz="8000" b="1" dirty="0">
              <a:latin typeface="Georgia Pro Black" panose="02040A02050405020203" pitchFamily="18" charset="0"/>
            </a:endParaRPr>
          </a:p>
          <a:p>
            <a:pPr marL="800100" lvl="1" indent="-342900"/>
            <a:r>
              <a:rPr lang="en-US" sz="8000" b="1" dirty="0">
                <a:latin typeface="Georgia Pro Black" panose="02040A02050405020203" pitchFamily="18" charset="0"/>
              </a:rPr>
              <a:t>Online, On Demand</a:t>
            </a:r>
          </a:p>
          <a:p>
            <a:pPr marL="342900" indent="-342900"/>
            <a:r>
              <a:rPr lang="en-US" sz="8000" b="1" dirty="0">
                <a:latin typeface="Georgia Pro Black" panose="02040A02050405020203" pitchFamily="18" charset="0"/>
              </a:rPr>
              <a:t>Rotary Publications</a:t>
            </a:r>
          </a:p>
          <a:p>
            <a:pPr marL="800100" lvl="1" indent="-342900"/>
            <a:r>
              <a:rPr lang="en-US" sz="8000" b="1" dirty="0">
                <a:latin typeface="Georgia Pro Black" panose="02040A02050405020203" pitchFamily="18" charset="0"/>
                <a:hlinkClick r:id="rId2"/>
              </a:rPr>
              <a:t>The Rotary Foundation Reference Guide</a:t>
            </a:r>
            <a:endParaRPr lang="en-US" sz="8000" b="1" dirty="0">
              <a:latin typeface="Georgia Pro Black" panose="02040A02050405020203" pitchFamily="18" charset="0"/>
            </a:endParaRPr>
          </a:p>
          <a:p>
            <a:pPr marL="800100" lvl="1" indent="-342900"/>
            <a:r>
              <a:rPr lang="en-US" sz="8000" b="1" dirty="0">
                <a:latin typeface="Georgia Pro Black" panose="02040A02050405020203" pitchFamily="18" charset="0"/>
                <a:hlinkClick r:id="rId2"/>
              </a:rPr>
              <a:t>Understanding Foundation Recognition Points</a:t>
            </a:r>
            <a:endParaRPr lang="en-US" sz="8000" b="1" dirty="0">
              <a:latin typeface="Georgia Pro Black" panose="02040A02050405020203" pitchFamily="18" charset="0"/>
            </a:endParaRPr>
          </a:p>
          <a:p>
            <a:pPr marL="800100" lvl="1" indent="-342900"/>
            <a:r>
              <a:rPr lang="en-US" sz="8000" b="1" dirty="0">
                <a:latin typeface="Georgia Pro Black" panose="02040A02050405020203" pitchFamily="18" charset="0"/>
              </a:rPr>
              <a:t>Annual Reports</a:t>
            </a:r>
          </a:p>
          <a:p>
            <a:pPr marL="800100" lvl="1" indent="-342900"/>
            <a:r>
              <a:rPr lang="en-US" sz="8000" b="1" dirty="0">
                <a:latin typeface="Georgia Pro Black" panose="02040A02050405020203" pitchFamily="18" charset="0"/>
                <a:hlinkClick r:id="rId2"/>
              </a:rPr>
              <a:t>123 Contribution Form</a:t>
            </a:r>
            <a:endParaRPr lang="en-US" sz="8000" b="1" dirty="0">
              <a:latin typeface="Georgia Pro Black" panose="02040A02050405020203" pitchFamily="18" charset="0"/>
            </a:endParaRPr>
          </a:p>
          <a:p>
            <a:pPr marL="800100" lvl="1" indent="-342900"/>
            <a:r>
              <a:rPr lang="en-US" sz="8000" b="1" dirty="0">
                <a:latin typeface="Georgia Pro Black" panose="02040A02050405020203" pitchFamily="18" charset="0"/>
                <a:hlinkClick r:id="rId2"/>
              </a:rPr>
              <a:t>Rotary Direct FAQ’s</a:t>
            </a:r>
            <a:endParaRPr lang="en-US" sz="8000" b="1" dirty="0">
              <a:latin typeface="Georgia Pro Black" panose="02040A02050405020203" pitchFamily="18" charset="0"/>
            </a:endParaRPr>
          </a:p>
          <a:p>
            <a:r>
              <a:rPr lang="en-US" sz="8000" b="1" dirty="0">
                <a:latin typeface="Georgia Pro Black" panose="02040A02050405020203" pitchFamily="18" charset="0"/>
              </a:rPr>
              <a:t>Rotary Staff </a:t>
            </a:r>
            <a:endParaRPr lang="en-US" sz="8000" b="1" u="sng" dirty="0">
              <a:solidFill>
                <a:schemeClr val="accent5">
                  <a:lumMod val="75000"/>
                </a:schemeClr>
              </a:solidFill>
              <a:latin typeface="Georgia Pro Black" panose="02040A02050405020203" pitchFamily="18" charset="0"/>
            </a:endParaRPr>
          </a:p>
          <a:p>
            <a:endParaRPr lang="en-US" dirty="0"/>
          </a:p>
        </p:txBody>
      </p:sp>
      <p:pic>
        <p:nvPicPr>
          <p:cNvPr id="5" name="Picture 4" descr="Logo, company name&#10;&#10;Description automatically generated">
            <a:extLst>
              <a:ext uri="{FF2B5EF4-FFF2-40B4-BE49-F238E27FC236}">
                <a16:creationId xmlns:a16="http://schemas.microsoft.com/office/drawing/2014/main" id="{F3308048-EE66-4598-B646-5A81C83E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626" y="5729307"/>
            <a:ext cx="1313662" cy="1031958"/>
          </a:xfrm>
          <a:prstGeom prst="rect">
            <a:avLst/>
          </a:prstGeom>
        </p:spPr>
      </p:pic>
    </p:spTree>
    <p:extLst>
      <p:ext uri="{BB962C8B-B14F-4D97-AF65-F5344CB8AC3E}">
        <p14:creationId xmlns:p14="http://schemas.microsoft.com/office/powerpoint/2010/main" val="80736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5DFE2C-7EEA-47FF-9F02-26C73B215954}"/>
              </a:ext>
            </a:extLst>
          </p:cNvPr>
          <p:cNvSpPr>
            <a:spLocks noGrp="1"/>
          </p:cNvSpPr>
          <p:nvPr>
            <p:ph type="title"/>
          </p:nvPr>
        </p:nvSpPr>
        <p:spPr/>
        <p:txBody>
          <a:bodyPr>
            <a:normAutofit/>
          </a:bodyPr>
          <a:lstStyle/>
          <a:p>
            <a:pPr algn="ctr"/>
            <a:r>
              <a:rPr lang="en-US" sz="6600" u="sng" dirty="0">
                <a:solidFill>
                  <a:srgbClr val="C00000"/>
                </a:solidFill>
                <a:latin typeface="Aharoni" panose="02010803020104030203" pitchFamily="2" charset="-79"/>
                <a:cs typeface="Aharoni" panose="02010803020104030203" pitchFamily="2" charset="-79"/>
              </a:rPr>
              <a:t>Thank You!</a:t>
            </a:r>
          </a:p>
        </p:txBody>
      </p:sp>
      <p:sp>
        <p:nvSpPr>
          <p:cNvPr id="7" name="Content Placeholder 6">
            <a:extLst>
              <a:ext uri="{FF2B5EF4-FFF2-40B4-BE49-F238E27FC236}">
                <a16:creationId xmlns:a16="http://schemas.microsoft.com/office/drawing/2014/main" id="{BBCAEE42-B58B-4DF8-BC6D-C9FDC8E947B4}"/>
              </a:ext>
            </a:extLst>
          </p:cNvPr>
          <p:cNvSpPr>
            <a:spLocks noGrp="1"/>
          </p:cNvSpPr>
          <p:nvPr>
            <p:ph idx="1"/>
          </p:nvPr>
        </p:nvSpPr>
        <p:spPr/>
        <p:txBody>
          <a:bodyPr/>
          <a:lstStyle/>
          <a:p>
            <a:endParaRPr lang="en-US" dirty="0"/>
          </a:p>
        </p:txBody>
      </p:sp>
      <p:pic>
        <p:nvPicPr>
          <p:cNvPr id="9" name="Picture 8" descr="Logo, company name&#10;&#10;Description automatically generated">
            <a:extLst>
              <a:ext uri="{FF2B5EF4-FFF2-40B4-BE49-F238E27FC236}">
                <a16:creationId xmlns:a16="http://schemas.microsoft.com/office/drawing/2014/main" id="{1EF28FBB-23A9-4949-85DD-A0A43B04F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spTree>
    <p:extLst>
      <p:ext uri="{BB962C8B-B14F-4D97-AF65-F5344CB8AC3E}">
        <p14:creationId xmlns:p14="http://schemas.microsoft.com/office/powerpoint/2010/main" val="2361425904"/>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himes.wav"/>
          </p:stSnd>
        </p:sndAc>
      </p:transition>
    </mc:Choice>
    <mc:Fallback xmlns="">
      <p:transition spd="med">
        <p:fade/>
        <p:sndAc>
          <p:stSnd>
            <p:snd r:embed="rId5"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C9A4D-74F4-48BB-A1F8-3A09DCB5BED2}"/>
              </a:ext>
            </a:extLst>
          </p:cNvPr>
          <p:cNvSpPr>
            <a:spLocks noGrp="1"/>
          </p:cNvSpPr>
          <p:nvPr>
            <p:ph type="title"/>
          </p:nvPr>
        </p:nvSpPr>
        <p:spPr/>
        <p:txBody>
          <a:bodyPr>
            <a:normAutofit/>
          </a:bodyPr>
          <a:lstStyle/>
          <a:p>
            <a:pPr algn="ctr"/>
            <a:r>
              <a:rPr lang="en-US" b="1" dirty="0">
                <a:solidFill>
                  <a:schemeClr val="accent1">
                    <a:lumMod val="50000"/>
                  </a:schemeClr>
                </a:solidFill>
                <a:latin typeface="Aharoni" panose="02010803020104030203" pitchFamily="2" charset="-79"/>
                <a:cs typeface="Aharoni" panose="02010803020104030203" pitchFamily="2" charset="-79"/>
              </a:rPr>
              <a:t>Why Give to  The Rotary Foundation?</a:t>
            </a:r>
            <a:br>
              <a:rPr lang="en-US" b="1" dirty="0">
                <a:solidFill>
                  <a:schemeClr val="accent1">
                    <a:lumMod val="50000"/>
                  </a:schemeClr>
                </a:solidFill>
                <a:latin typeface="Aharoni" panose="02010803020104030203" pitchFamily="2" charset="-79"/>
                <a:cs typeface="Aharoni" panose="02010803020104030203" pitchFamily="2" charset="-79"/>
              </a:rPr>
            </a:br>
            <a:r>
              <a:rPr lang="en-US" sz="3100" b="1" dirty="0">
                <a:solidFill>
                  <a:schemeClr val="accent1">
                    <a:lumMod val="50000"/>
                  </a:schemeClr>
                </a:solidFill>
                <a:latin typeface="Georgia Pro Black" panose="02040A02050405020203" pitchFamily="18" charset="0"/>
                <a:cs typeface="Aharoni" panose="02010803020104030203" pitchFamily="2" charset="-79"/>
              </a:rPr>
              <a:t>Helps Clubs ‘</a:t>
            </a:r>
            <a:r>
              <a:rPr lang="en-US" sz="3100" b="1" i="1" dirty="0">
                <a:solidFill>
                  <a:schemeClr val="accent1">
                    <a:lumMod val="50000"/>
                  </a:schemeClr>
                </a:solidFill>
                <a:latin typeface="Georgia Pro Black" panose="02040A02050405020203" pitchFamily="18" charset="0"/>
                <a:cs typeface="Aharoni" panose="02010803020104030203" pitchFamily="2" charset="-79"/>
              </a:rPr>
              <a:t>Do Good in the World</a:t>
            </a:r>
            <a:r>
              <a:rPr lang="en-US" sz="3100" b="1" dirty="0">
                <a:solidFill>
                  <a:schemeClr val="accent1">
                    <a:lumMod val="50000"/>
                  </a:schemeClr>
                </a:solidFill>
                <a:latin typeface="Georgia Pro Black" panose="02040A02050405020203" pitchFamily="18" charset="0"/>
                <a:cs typeface="Aharoni" panose="02010803020104030203" pitchFamily="2" charset="-79"/>
              </a:rPr>
              <a:t>’</a:t>
            </a:r>
          </a:p>
        </p:txBody>
      </p:sp>
      <p:pic>
        <p:nvPicPr>
          <p:cNvPr id="3" name="Content Placeholder 2" descr="A picture containing text, sign&#10;&#10;Description automatically generated">
            <a:extLst>
              <a:ext uri="{FF2B5EF4-FFF2-40B4-BE49-F238E27FC236}">
                <a16:creationId xmlns:a16="http://schemas.microsoft.com/office/drawing/2014/main" id="{3D2060A0-F34E-4E72-9DE1-14C866BCA5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6707" y="4294415"/>
            <a:ext cx="5065293" cy="2397315"/>
          </a:xfrm>
        </p:spPr>
      </p:pic>
      <p:pic>
        <p:nvPicPr>
          <p:cNvPr id="9" name="Picture 8" descr="Logo, company name&#10;&#10;Description automatically generated">
            <a:extLst>
              <a:ext uri="{FF2B5EF4-FFF2-40B4-BE49-F238E27FC236}">
                <a16:creationId xmlns:a16="http://schemas.microsoft.com/office/drawing/2014/main" id="{1EF28FBB-23A9-4949-85DD-A0A43B04F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514" y="5659772"/>
            <a:ext cx="1313662" cy="1031958"/>
          </a:xfrm>
          <a:prstGeom prst="rect">
            <a:avLst/>
          </a:prstGeom>
        </p:spPr>
      </p:pic>
      <p:pic>
        <p:nvPicPr>
          <p:cNvPr id="11" name="Picture 10" descr="A picture containing text, sign, gauge&#10;&#10;Description automatically generated">
            <a:extLst>
              <a:ext uri="{FF2B5EF4-FFF2-40B4-BE49-F238E27FC236}">
                <a16:creationId xmlns:a16="http://schemas.microsoft.com/office/drawing/2014/main" id="{093C9801-29DE-4761-BB8F-0AB21D367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977" y="1905873"/>
            <a:ext cx="5878752" cy="2173357"/>
          </a:xfrm>
          <a:prstGeom prst="rect">
            <a:avLst/>
          </a:prstGeom>
        </p:spPr>
      </p:pic>
    </p:spTree>
    <p:extLst>
      <p:ext uri="{BB962C8B-B14F-4D97-AF65-F5344CB8AC3E}">
        <p14:creationId xmlns:p14="http://schemas.microsoft.com/office/powerpoint/2010/main" val="398717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236" y="264908"/>
            <a:ext cx="6653628" cy="1143000"/>
          </a:xfrm>
        </p:spPr>
        <p:txBody>
          <a:bodyPr/>
          <a:lstStyle/>
          <a:p>
            <a:r>
              <a:rPr lang="en-US" sz="4000" b="1" u="sng" dirty="0">
                <a:solidFill>
                  <a:srgbClr val="C00000"/>
                </a:solidFill>
                <a:latin typeface="Constantia" panose="02030602050306030303" pitchFamily="18" charset="0"/>
                <a:cs typeface="Arial Narrow Bold"/>
              </a:rPr>
              <a:t>TRF IS A GREAT CHARITY</a:t>
            </a:r>
          </a:p>
        </p:txBody>
      </p:sp>
      <p:sp>
        <p:nvSpPr>
          <p:cNvPr id="3" name="Content Placeholder 2"/>
          <p:cNvSpPr>
            <a:spLocks noGrp="1"/>
          </p:cNvSpPr>
          <p:nvPr>
            <p:ph idx="1"/>
          </p:nvPr>
        </p:nvSpPr>
        <p:spPr/>
        <p:txBody>
          <a:bodyPr/>
          <a:lstStyle/>
          <a:p>
            <a:r>
              <a:rPr lang="en-US" dirty="0"/>
              <a:t>Charity Navigator which ranks and evaluates charities gives TRF 4 Stars, its highest rating</a:t>
            </a:r>
          </a:p>
          <a:p>
            <a:r>
              <a:rPr lang="en-US" dirty="0"/>
              <a:t>Top marks in financial management, accountability and transparency</a:t>
            </a:r>
          </a:p>
          <a:p>
            <a:r>
              <a:rPr lang="en-US" dirty="0"/>
              <a:t>TRF spends:</a:t>
            </a:r>
          </a:p>
          <a:p>
            <a:pPr lvl="1"/>
            <a:r>
              <a:rPr lang="en-US" dirty="0"/>
              <a:t> 90.5% of its funds on projects</a:t>
            </a:r>
          </a:p>
          <a:p>
            <a:pPr lvl="1"/>
            <a:r>
              <a:rPr lang="en-US" dirty="0"/>
              <a:t>6.4% on fundraising</a:t>
            </a:r>
          </a:p>
          <a:p>
            <a:pPr lvl="1"/>
            <a:r>
              <a:rPr lang="en-US" dirty="0"/>
              <a:t>2.9% on administration</a:t>
            </a:r>
          </a:p>
          <a:p>
            <a:endParaRPr lang="en-US" dirty="0"/>
          </a:p>
        </p:txBody>
      </p:sp>
    </p:spTree>
    <p:extLst>
      <p:ext uri="{BB962C8B-B14F-4D97-AF65-F5344CB8AC3E}">
        <p14:creationId xmlns:p14="http://schemas.microsoft.com/office/powerpoint/2010/main" val="2946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74BD-E29C-4E40-8678-37C8843A1B58}"/>
              </a:ext>
            </a:extLst>
          </p:cNvPr>
          <p:cNvSpPr>
            <a:spLocks noGrp="1"/>
          </p:cNvSpPr>
          <p:nvPr>
            <p:ph type="title"/>
          </p:nvPr>
        </p:nvSpPr>
        <p:spPr>
          <a:xfrm>
            <a:off x="838200" y="-1122435"/>
            <a:ext cx="10515600" cy="2244870"/>
          </a:xfrm>
        </p:spPr>
        <p:txBody>
          <a:bodyPr>
            <a:normAutofit/>
          </a:bodyPr>
          <a:lstStyle/>
          <a:p>
            <a:pPr algn="ctr"/>
            <a:r>
              <a:rPr lang="en-US" sz="4800" b="1" u="sng" dirty="0">
                <a:solidFill>
                  <a:srgbClr val="C00000"/>
                </a:solidFill>
              </a:rPr>
              <a:t>History of Foundation</a:t>
            </a:r>
          </a:p>
        </p:txBody>
      </p:sp>
      <p:sp>
        <p:nvSpPr>
          <p:cNvPr id="3" name="Content Placeholder 2">
            <a:extLst>
              <a:ext uri="{FF2B5EF4-FFF2-40B4-BE49-F238E27FC236}">
                <a16:creationId xmlns:a16="http://schemas.microsoft.com/office/drawing/2014/main" id="{1AF48244-FE3F-D34D-B91C-7953E51BA09F}"/>
              </a:ext>
            </a:extLst>
          </p:cNvPr>
          <p:cNvSpPr>
            <a:spLocks noGrp="1"/>
          </p:cNvSpPr>
          <p:nvPr>
            <p:ph idx="1"/>
          </p:nvPr>
        </p:nvSpPr>
        <p:spPr>
          <a:xfrm>
            <a:off x="574963" y="720437"/>
            <a:ext cx="10515600" cy="5143108"/>
          </a:xfrm>
        </p:spPr>
        <p:txBody>
          <a:bodyPr>
            <a:normAutofit/>
          </a:bodyPr>
          <a:lstStyle/>
          <a:p>
            <a:r>
              <a:rPr lang="en-US" altLang="en-US" sz="4400" dirty="0"/>
              <a:t>Created in 1917</a:t>
            </a:r>
          </a:p>
          <a:p>
            <a:r>
              <a:rPr lang="en-US" altLang="en-US" sz="4400" dirty="0"/>
              <a:t>Nonprofit, Tax-Exempt Organization</a:t>
            </a:r>
          </a:p>
          <a:p>
            <a:r>
              <a:rPr lang="en-US" altLang="en-US" sz="4400" dirty="0"/>
              <a:t>Mission:  </a:t>
            </a:r>
          </a:p>
          <a:p>
            <a:pPr lvl="1"/>
            <a:r>
              <a:rPr lang="en-US" altLang="en-US" sz="4400" dirty="0"/>
              <a:t>Promote World Understanding  </a:t>
            </a:r>
          </a:p>
          <a:p>
            <a:pPr lvl="1"/>
            <a:r>
              <a:rPr lang="en-US" altLang="en-US" sz="4400" dirty="0"/>
              <a:t>Peace Through Humanitarian Programs  </a:t>
            </a:r>
          </a:p>
          <a:p>
            <a:pPr lvl="1"/>
            <a:r>
              <a:rPr lang="en-US" altLang="en-US" sz="4400" dirty="0"/>
              <a:t>Cultural Exchange</a:t>
            </a:r>
          </a:p>
          <a:p>
            <a:pPr marL="0" indent="0">
              <a:buNone/>
            </a:pPr>
            <a:endParaRPr lang="en-US" altLang="en-US" sz="4400" dirty="0"/>
          </a:p>
          <a:p>
            <a:endParaRPr lang="en-US" sz="4400" dirty="0"/>
          </a:p>
        </p:txBody>
      </p:sp>
    </p:spTree>
    <p:extLst>
      <p:ext uri="{BB962C8B-B14F-4D97-AF65-F5344CB8AC3E}">
        <p14:creationId xmlns:p14="http://schemas.microsoft.com/office/powerpoint/2010/main" val="361501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6E81-E765-43E1-9522-477937BE17CD}"/>
              </a:ext>
            </a:extLst>
          </p:cNvPr>
          <p:cNvSpPr>
            <a:spLocks noGrp="1"/>
          </p:cNvSpPr>
          <p:nvPr>
            <p:ph type="title"/>
          </p:nvPr>
        </p:nvSpPr>
        <p:spPr/>
        <p:txBody>
          <a:bodyPr/>
          <a:lstStyle/>
          <a:p>
            <a:r>
              <a:rPr lang="en-US" b="1" dirty="0">
                <a:solidFill>
                  <a:srgbClr val="C00000"/>
                </a:solidFill>
                <a:latin typeface="Aharoni" panose="02010803020104030203" pitchFamily="2" charset="-79"/>
                <a:cs typeface="Aharoni" panose="02010803020104030203" pitchFamily="2" charset="-79"/>
              </a:rPr>
              <a:t>The Rotary Foundation </a:t>
            </a:r>
            <a:br>
              <a:rPr lang="en-US" b="1" dirty="0">
                <a:solidFill>
                  <a:srgbClr val="C00000"/>
                </a:solidFill>
                <a:latin typeface="Aharoni" panose="02010803020104030203" pitchFamily="2" charset="-79"/>
                <a:cs typeface="Aharoni" panose="02010803020104030203" pitchFamily="2" charset="-79"/>
              </a:rPr>
            </a:br>
            <a:r>
              <a:rPr lang="en-US" b="1" dirty="0">
                <a:solidFill>
                  <a:srgbClr val="C00000"/>
                </a:solidFill>
                <a:latin typeface="Aharoni" panose="02010803020104030203" pitchFamily="2" charset="-79"/>
                <a:cs typeface="Aharoni" panose="02010803020104030203" pitchFamily="2" charset="-79"/>
              </a:rPr>
              <a:t>Mission Statement</a:t>
            </a:r>
          </a:p>
        </p:txBody>
      </p:sp>
      <p:pic>
        <p:nvPicPr>
          <p:cNvPr id="5" name="Picture 4" descr="Logo, company name&#10;&#10;Description automatically generated">
            <a:extLst>
              <a:ext uri="{FF2B5EF4-FFF2-40B4-BE49-F238E27FC236}">
                <a16:creationId xmlns:a16="http://schemas.microsoft.com/office/drawing/2014/main" id="{7D225603-FFB3-4764-83D2-D4D69C13D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626" y="5729307"/>
            <a:ext cx="1313662" cy="1031958"/>
          </a:xfrm>
          <a:prstGeom prst="rect">
            <a:avLst/>
          </a:prstGeom>
        </p:spPr>
      </p:pic>
      <p:pic>
        <p:nvPicPr>
          <p:cNvPr id="11" name="Picture Placeholder 7">
            <a:extLst>
              <a:ext uri="{FF2B5EF4-FFF2-40B4-BE49-F238E27FC236}">
                <a16:creationId xmlns:a16="http://schemas.microsoft.com/office/drawing/2014/main" id="{33F2BB9F-C251-44B5-AFB4-0F9A639E4859}"/>
              </a:ext>
            </a:extLst>
          </p:cNvPr>
          <p:cNvPicPr>
            <a:picLocks noChangeAspect="1"/>
          </p:cNvPicPr>
          <p:nvPr/>
        </p:nvPicPr>
        <p:blipFill>
          <a:blip r:embed="rId3" cstate="screen">
            <a:extLst>
              <a:ext uri="{28A0092B-C50C-407E-A947-70E740481C1C}">
                <a14:useLocalDpi xmlns:a14="http://schemas.microsoft.com/office/drawing/2010/main"/>
              </a:ext>
            </a:extLst>
          </a:blip>
          <a:srcRect t="8002" b="8002"/>
          <a:stretch>
            <a:fillRect/>
          </a:stretch>
        </p:blipFill>
        <p:spPr>
          <a:xfrm>
            <a:off x="535709" y="1961491"/>
            <a:ext cx="4733715" cy="3198543"/>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pic>
      <p:sp>
        <p:nvSpPr>
          <p:cNvPr id="12" name="Text Placeholder 15">
            <a:extLst>
              <a:ext uri="{FF2B5EF4-FFF2-40B4-BE49-F238E27FC236}">
                <a16:creationId xmlns:a16="http://schemas.microsoft.com/office/drawing/2014/main" id="{90DC3DFE-E34E-4DCC-AA15-B5BE144C144F}"/>
              </a:ext>
            </a:extLst>
          </p:cNvPr>
          <p:cNvSpPr txBox="1">
            <a:spLocks/>
          </p:cNvSpPr>
          <p:nvPr/>
        </p:nvSpPr>
        <p:spPr>
          <a:xfrm>
            <a:off x="5997628" y="1747878"/>
            <a:ext cx="5877098" cy="4584251"/>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9000" b="1" dirty="0">
                <a:solidFill>
                  <a:schemeClr val="accent1">
                    <a:lumMod val="50000"/>
                  </a:schemeClr>
                </a:solidFill>
                <a:latin typeface="Georgia Pro Black" panose="02040A02050405020203" pitchFamily="18" charset="0"/>
                <a:ea typeface="ＭＳ Ｐゴシック" pitchFamily="34" charset="-128"/>
                <a:cs typeface="Arial" panose="020B0604020202020204" pitchFamily="34" charset="0"/>
              </a:rPr>
              <a:t>The Rotary Foundation </a:t>
            </a:r>
            <a:r>
              <a:rPr lang="en-US" altLang="en-US" sz="9000" b="1" u="sng" dirty="0">
                <a:solidFill>
                  <a:schemeClr val="accent1">
                    <a:lumMod val="50000"/>
                  </a:schemeClr>
                </a:solidFill>
                <a:latin typeface="Georgia Pro Black" panose="02040A02050405020203" pitchFamily="18" charset="0"/>
                <a:ea typeface="ＭＳ Ｐゴシック" pitchFamily="34" charset="-128"/>
                <a:cs typeface="Arial" panose="020B0604020202020204" pitchFamily="34" charset="0"/>
              </a:rPr>
              <a:t>helps</a:t>
            </a:r>
            <a:r>
              <a:rPr lang="en-US" altLang="en-US" sz="9000" b="1" dirty="0">
                <a:solidFill>
                  <a:schemeClr val="accent1">
                    <a:lumMod val="50000"/>
                  </a:schemeClr>
                </a:solidFill>
                <a:latin typeface="Georgia Pro Black" panose="02040A02050405020203" pitchFamily="18" charset="0"/>
                <a:ea typeface="ＭＳ Ｐゴシック" pitchFamily="34" charset="-128"/>
                <a:cs typeface="Arial" panose="020B0604020202020204" pitchFamily="34" charset="0"/>
              </a:rPr>
              <a:t> </a:t>
            </a:r>
            <a:r>
              <a:rPr lang="en-US" altLang="en-US" sz="9000" b="1" u="sng" dirty="0">
                <a:solidFill>
                  <a:schemeClr val="accent1">
                    <a:lumMod val="50000"/>
                  </a:schemeClr>
                </a:solidFill>
                <a:latin typeface="Georgia Pro Black" panose="02040A02050405020203" pitchFamily="18" charset="0"/>
                <a:ea typeface="ＭＳ Ｐゴシック" pitchFamily="34" charset="-128"/>
                <a:cs typeface="Arial" panose="020B0604020202020204" pitchFamily="34" charset="0"/>
              </a:rPr>
              <a:t>Rotarians:</a:t>
            </a:r>
          </a:p>
          <a:p>
            <a:pPr marL="0" indent="0" algn="ctr">
              <a:buNone/>
            </a:pPr>
            <a:r>
              <a:rPr lang="en-US" altLang="en-US" sz="9000" b="1" dirty="0">
                <a:solidFill>
                  <a:schemeClr val="accent1">
                    <a:lumMod val="50000"/>
                  </a:schemeClr>
                </a:solidFill>
                <a:latin typeface="Georgia Pro Black" panose="02040A02050405020203" pitchFamily="18" charset="0"/>
                <a:ea typeface="ＭＳ Ｐゴシック" pitchFamily="34" charset="-128"/>
                <a:cs typeface="Arial" panose="020B0604020202020204" pitchFamily="34" charset="0"/>
              </a:rPr>
              <a:t> to advance world understanding, goodwill, and peace by  improving health, providing quality education, improving the environment, and alleviating poverty.</a:t>
            </a:r>
          </a:p>
          <a:p>
            <a:endParaRPr lang="en-US" dirty="0"/>
          </a:p>
        </p:txBody>
      </p:sp>
    </p:spTree>
    <p:extLst>
      <p:ext uri="{BB962C8B-B14F-4D97-AF65-F5344CB8AC3E}">
        <p14:creationId xmlns:p14="http://schemas.microsoft.com/office/powerpoint/2010/main" val="25270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A8FB-6A40-B24F-AD17-191E83F910E1}"/>
              </a:ext>
            </a:extLst>
          </p:cNvPr>
          <p:cNvSpPr>
            <a:spLocks noGrp="1"/>
          </p:cNvSpPr>
          <p:nvPr>
            <p:ph type="title"/>
          </p:nvPr>
        </p:nvSpPr>
        <p:spPr>
          <a:xfrm>
            <a:off x="838200" y="-387457"/>
            <a:ext cx="10515600" cy="1518834"/>
          </a:xfrm>
        </p:spPr>
        <p:txBody>
          <a:bodyPr>
            <a:normAutofit/>
          </a:bodyPr>
          <a:lstStyle/>
          <a:p>
            <a:pPr algn="ctr"/>
            <a:r>
              <a:rPr lang="en-US" sz="4800" b="1" u="sng" dirty="0">
                <a:solidFill>
                  <a:srgbClr val="C00000"/>
                </a:solidFill>
              </a:rPr>
              <a:t>Examples of Benefits of Giving</a:t>
            </a:r>
          </a:p>
        </p:txBody>
      </p:sp>
      <p:sp>
        <p:nvSpPr>
          <p:cNvPr id="3" name="Content Placeholder 2">
            <a:extLst>
              <a:ext uri="{FF2B5EF4-FFF2-40B4-BE49-F238E27FC236}">
                <a16:creationId xmlns:a16="http://schemas.microsoft.com/office/drawing/2014/main" id="{8AC376E6-D1B2-464A-9DE3-087B3E202664}"/>
              </a:ext>
            </a:extLst>
          </p:cNvPr>
          <p:cNvSpPr>
            <a:spLocks noGrp="1"/>
          </p:cNvSpPr>
          <p:nvPr>
            <p:ph idx="1"/>
          </p:nvPr>
        </p:nvSpPr>
        <p:spPr>
          <a:xfrm>
            <a:off x="838200" y="1131377"/>
            <a:ext cx="10515600" cy="5045586"/>
          </a:xfrm>
        </p:spPr>
        <p:txBody>
          <a:bodyPr>
            <a:normAutofit lnSpcReduction="10000"/>
          </a:bodyPr>
          <a:lstStyle/>
          <a:p>
            <a:r>
              <a:rPr lang="en-US" sz="3600" dirty="0"/>
              <a:t>Vocational training for teachers in South Africa</a:t>
            </a:r>
          </a:p>
          <a:p>
            <a:r>
              <a:rPr lang="en-US" sz="3600" dirty="0"/>
              <a:t>Clean water and toilets for schools in India</a:t>
            </a:r>
          </a:p>
          <a:p>
            <a:r>
              <a:rPr lang="en-US" sz="3600" dirty="0"/>
              <a:t>Research in Italy on new treatments to reduce infant mortality worldwide</a:t>
            </a:r>
          </a:p>
          <a:p>
            <a:r>
              <a:rPr lang="en-US" sz="3600" dirty="0"/>
              <a:t>Peace-building seminars in Uganda to combat ethnic conflict</a:t>
            </a:r>
          </a:p>
          <a:p>
            <a:r>
              <a:rPr lang="en-US" sz="3600" dirty="0"/>
              <a:t>Anti-malaria programs in Mali</a:t>
            </a:r>
          </a:p>
          <a:p>
            <a:r>
              <a:rPr lang="en-US" sz="3600" dirty="0"/>
              <a:t>Elimination of Polio</a:t>
            </a:r>
          </a:p>
          <a:p>
            <a:r>
              <a:rPr lang="en-US" sz="3600" dirty="0"/>
              <a:t>Doctor Training in Israel</a:t>
            </a:r>
          </a:p>
          <a:p>
            <a:endParaRPr lang="en-US" dirty="0"/>
          </a:p>
        </p:txBody>
      </p:sp>
    </p:spTree>
    <p:extLst>
      <p:ext uri="{BB962C8B-B14F-4D97-AF65-F5344CB8AC3E}">
        <p14:creationId xmlns:p14="http://schemas.microsoft.com/office/powerpoint/2010/main" val="38711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9E5B-E939-41CF-9A78-32C56DFBA6E1}"/>
              </a:ext>
            </a:extLst>
          </p:cNvPr>
          <p:cNvSpPr>
            <a:spLocks noGrp="1"/>
          </p:cNvSpPr>
          <p:nvPr>
            <p:ph type="title"/>
          </p:nvPr>
        </p:nvSpPr>
        <p:spPr/>
        <p:txBody>
          <a:bodyPr>
            <a:normAutofit fontScale="90000"/>
          </a:bodyPr>
          <a:lstStyle/>
          <a:p>
            <a:pPr algn="ctr"/>
            <a:r>
              <a:rPr lang="en-US" sz="5400" b="1" dirty="0">
                <a:solidFill>
                  <a:srgbClr val="C00000"/>
                </a:solidFill>
                <a:latin typeface="Aharoni" panose="02010803020104030203" pitchFamily="2" charset="-79"/>
                <a:cs typeface="Aharoni" panose="02010803020104030203" pitchFamily="2" charset="-79"/>
              </a:rPr>
              <a:t>How does the McLean Club fit into the Rotary Foundation Structure</a:t>
            </a:r>
            <a:r>
              <a:rPr lang="en-US" sz="5400" b="1" dirty="0">
                <a:solidFill>
                  <a:schemeClr val="accent1">
                    <a:lumMod val="50000"/>
                  </a:schemeClr>
                </a:solidFill>
                <a:latin typeface="Aharoni" panose="02010803020104030203" pitchFamily="2" charset="-79"/>
                <a:cs typeface="Aharoni" panose="02010803020104030203" pitchFamily="2" charset="-79"/>
              </a:rPr>
              <a:t>?</a:t>
            </a:r>
          </a:p>
        </p:txBody>
      </p:sp>
      <p:pic>
        <p:nvPicPr>
          <p:cNvPr id="1026" name="Picture 2" descr="Image result for rotary foundation structure">
            <a:extLst>
              <a:ext uri="{FF2B5EF4-FFF2-40B4-BE49-F238E27FC236}">
                <a16:creationId xmlns:a16="http://schemas.microsoft.com/office/drawing/2014/main" id="{47444572-2E47-4F73-BB31-97001BFAB2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5794" y="1986427"/>
            <a:ext cx="6132371" cy="46060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5A434290-D846-4B25-AEA8-6AC88E46F5E0}"/>
              </a:ext>
            </a:extLst>
          </p:cNvPr>
          <p:cNvCxnSpPr>
            <a:cxnSpLocks/>
          </p:cNvCxnSpPr>
          <p:nvPr/>
        </p:nvCxnSpPr>
        <p:spPr>
          <a:xfrm flipH="1">
            <a:off x="8632273" y="2466363"/>
            <a:ext cx="1870744" cy="9626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Star: 5 Points 7">
            <a:extLst>
              <a:ext uri="{FF2B5EF4-FFF2-40B4-BE49-F238E27FC236}">
                <a16:creationId xmlns:a16="http://schemas.microsoft.com/office/drawing/2014/main" id="{46D2B11C-4E25-4088-9500-2924EB0F1A18}"/>
              </a:ext>
            </a:extLst>
          </p:cNvPr>
          <p:cNvSpPr/>
          <p:nvPr/>
        </p:nvSpPr>
        <p:spPr>
          <a:xfrm>
            <a:off x="10284902" y="190084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C3702EAB-5454-442E-BA33-A60B195BD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626" y="5729307"/>
            <a:ext cx="1313662" cy="1031958"/>
          </a:xfrm>
          <a:prstGeom prst="rect">
            <a:avLst/>
          </a:prstGeom>
        </p:spPr>
      </p:pic>
      <p:sp>
        <p:nvSpPr>
          <p:cNvPr id="9" name="TextBox 8">
            <a:extLst>
              <a:ext uri="{FF2B5EF4-FFF2-40B4-BE49-F238E27FC236}">
                <a16:creationId xmlns:a16="http://schemas.microsoft.com/office/drawing/2014/main" id="{0D28B42B-6DB0-4D0E-8DFD-2CBCAEC240A7}"/>
              </a:ext>
            </a:extLst>
          </p:cNvPr>
          <p:cNvSpPr txBox="1"/>
          <p:nvPr/>
        </p:nvSpPr>
        <p:spPr>
          <a:xfrm>
            <a:off x="4673716" y="3055277"/>
            <a:ext cx="2844568" cy="584775"/>
          </a:xfrm>
          <a:prstGeom prst="rect">
            <a:avLst/>
          </a:prstGeom>
          <a:noFill/>
        </p:spPr>
        <p:txBody>
          <a:bodyPr wrap="square" rtlCol="0">
            <a:spAutoFit/>
          </a:bodyPr>
          <a:lstStyle/>
          <a:p>
            <a:r>
              <a:rPr lang="en-US" sz="1600" dirty="0">
                <a:highlight>
                  <a:srgbClr val="C0C0C0"/>
                </a:highlight>
              </a:rPr>
              <a:t>1.2 M Rotarians; 36,400 Clubs</a:t>
            </a:r>
          </a:p>
          <a:p>
            <a:r>
              <a:rPr lang="en-US" sz="1600" dirty="0">
                <a:highlight>
                  <a:srgbClr val="C0C0C0"/>
                </a:highlight>
              </a:rPr>
              <a:t>214K Rotaractors, 11K Clubs</a:t>
            </a:r>
          </a:p>
        </p:txBody>
      </p:sp>
    </p:spTree>
    <p:extLst>
      <p:ext uri="{BB962C8B-B14F-4D97-AF65-F5344CB8AC3E}">
        <p14:creationId xmlns:p14="http://schemas.microsoft.com/office/powerpoint/2010/main" val="25635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1593</Words>
  <Application>Microsoft Office PowerPoint</Application>
  <PresentationFormat>Widescreen</PresentationFormat>
  <Paragraphs>245</Paragraphs>
  <Slides>33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Aharoni</vt:lpstr>
      <vt:lpstr>Arial</vt:lpstr>
      <vt:lpstr>Calibri</vt:lpstr>
      <vt:lpstr>Calibri Light</vt:lpstr>
      <vt:lpstr>Constantia</vt:lpstr>
      <vt:lpstr>Courier New</vt:lpstr>
      <vt:lpstr>Georgia</vt:lpstr>
      <vt:lpstr>Georgia Pro Black</vt:lpstr>
      <vt:lpstr>Georgia Pro Bold</vt:lpstr>
      <vt:lpstr>Tahoma</vt:lpstr>
      <vt:lpstr>Office Theme</vt:lpstr>
      <vt:lpstr>PowerPoint Presentation</vt:lpstr>
      <vt:lpstr>Objectives</vt:lpstr>
      <vt:lpstr>Key Takeaways</vt:lpstr>
      <vt:lpstr>Why Give to  The Rotary Foundation? Helps Clubs ‘Do Good in the World’</vt:lpstr>
      <vt:lpstr>TRF IS A GREAT CHARITY</vt:lpstr>
      <vt:lpstr>History of Foundation</vt:lpstr>
      <vt:lpstr>The Rotary Foundation  Mission Statement</vt:lpstr>
      <vt:lpstr>Examples of Benefits of Giving</vt:lpstr>
      <vt:lpstr>How does the McLean Club fit into the Rotary Foundation Structure?</vt:lpstr>
      <vt:lpstr>The Rotary Foundation</vt:lpstr>
      <vt:lpstr>END POLIO NOW: MAKE HISTORY TODAY</vt:lpstr>
      <vt:lpstr>Annual Fund SHARE</vt:lpstr>
      <vt:lpstr>PowerPoint Presentation</vt:lpstr>
      <vt:lpstr>Areas of  Focus</vt:lpstr>
      <vt:lpstr>Previous  Foundation Grants (2019)</vt:lpstr>
      <vt:lpstr>Types of Member Contributions &amp; Recognition</vt:lpstr>
      <vt:lpstr>Donor Recognition Saying Thank You!</vt:lpstr>
      <vt:lpstr> CLUB RECOGNITION</vt:lpstr>
      <vt:lpstr>How Does The Endowment Work? </vt:lpstr>
      <vt:lpstr>Donor Recognition “Benefactor”                                 Saying Thank You!</vt:lpstr>
      <vt:lpstr>Major Donor Recognition      Saying Thank You!</vt:lpstr>
      <vt:lpstr>Donor Recognition      Saying Thank You!</vt:lpstr>
      <vt:lpstr>Donor Recognition “AKS”     Saying Thank You!</vt:lpstr>
      <vt:lpstr>Donor Recognition       “Legacy Society”     Saying Thank You!</vt:lpstr>
      <vt:lpstr>Rotary Foundation Programs</vt:lpstr>
      <vt:lpstr>Features of Global Grants</vt:lpstr>
      <vt:lpstr>District Grants</vt:lpstr>
      <vt:lpstr>Funds Not Allowed For:</vt:lpstr>
      <vt:lpstr>Scholarships</vt:lpstr>
      <vt:lpstr>  GLOBAL GRANT SCHOLARSHIPS </vt:lpstr>
      <vt:lpstr>OVERALL WE CAN DO BETTER</vt:lpstr>
      <vt:lpstr>The Rotary Foundation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Beer</dc:creator>
  <cp:lastModifiedBy>Richard Golden</cp:lastModifiedBy>
  <cp:revision>98</cp:revision>
  <cp:lastPrinted>2021-11-19T15:13:31Z</cp:lastPrinted>
  <dcterms:created xsi:type="dcterms:W3CDTF">2021-02-01T18:40:22Z</dcterms:created>
  <dcterms:modified xsi:type="dcterms:W3CDTF">2021-12-08T21:02:59Z</dcterms:modified>
</cp:coreProperties>
</file>