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app.xml" ContentType="application/vnd.openxmlformats-officedocument.extended-propertie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4" r:id="rId3"/>
    <p:sldId id="292" r:id="rId4"/>
    <p:sldId id="293" r:id="rId5"/>
    <p:sldId id="288" r:id="rId6"/>
    <p:sldId id="294" r:id="rId7"/>
    <p:sldId id="297" r:id="rId8"/>
    <p:sldId id="298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3" r:id="rId22"/>
    <p:sldId id="312" r:id="rId23"/>
    <p:sldId id="29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25018" autoAdjust="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120" y="-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1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E6A42-0F71-E544-A966-458AF54B83F6}" type="datetimeFigureOut">
              <a:rPr lang="en-US" smtClean="0"/>
              <a:pPr/>
              <a:t>9/11/16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AA4BE-5B2A-264B-9FF8-0DC5D92F94E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49B73-C7AD-6343-A236-DC55FBDDBE03}" type="datetimeFigureOut">
              <a:rPr lang="en-US" smtClean="0"/>
              <a:pPr/>
              <a:t>9/11/16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4EF6C-9541-E64F-BE6B-CF471D2C24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4EF6C-9541-E64F-BE6B-CF471D2C2462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F6E4-699E-FB40-B1C6-7C8EBE7DBB3B}" type="datetime1">
              <a:rPr lang="en-US" smtClean="0"/>
              <a:pPr/>
              <a:t>9/11/16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8315-FD7A-484F-8480-DE450B5B99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2D71E-8F13-984B-A764-04C90FFA4D87}" type="datetime1">
              <a:rPr lang="en-US" smtClean="0"/>
              <a:pPr/>
              <a:t>9/11/16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8315-FD7A-484F-8480-DE450B5B99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CF6B7-D7E1-F643-82BC-6376A705B0C9}" type="datetime1">
              <a:rPr lang="en-US" smtClean="0"/>
              <a:pPr/>
              <a:t>9/11/16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8315-FD7A-484F-8480-DE450B5B99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8F0FD-9039-8547-8109-891CDD289F65}" type="datetime1">
              <a:rPr lang="en-US" smtClean="0"/>
              <a:pPr/>
              <a:t>9/11/16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8315-FD7A-484F-8480-DE450B5B99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430C-C50C-5146-9B64-C00F5068D3E4}" type="datetime1">
              <a:rPr lang="en-US" smtClean="0"/>
              <a:pPr/>
              <a:t>9/11/16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8315-FD7A-484F-8480-DE450B5B99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9627-409A-D749-B715-F00F7B2E718C}" type="datetime1">
              <a:rPr lang="en-US" smtClean="0"/>
              <a:pPr/>
              <a:t>9/11/16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8315-FD7A-484F-8480-DE450B5B99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63146-FC1E-904C-93CF-FAB1F9551373}" type="datetime1">
              <a:rPr lang="en-US" smtClean="0"/>
              <a:pPr/>
              <a:t>9/11/16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8315-FD7A-484F-8480-DE450B5B99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F767-C433-7142-B624-1BE2D7541B27}" type="datetime1">
              <a:rPr lang="en-US" smtClean="0"/>
              <a:pPr/>
              <a:t>9/11/16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8315-FD7A-484F-8480-DE450B5B99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274C0-96D5-1942-9651-B339A088BC91}" type="datetime1">
              <a:rPr lang="en-US" smtClean="0"/>
              <a:pPr/>
              <a:t>9/11/16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8315-FD7A-484F-8480-DE450B5B99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B650-075C-6D47-8487-02F169051003}" type="datetime1">
              <a:rPr lang="en-US" smtClean="0"/>
              <a:pPr/>
              <a:t>9/11/16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8315-FD7A-484F-8480-DE450B5B99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4761-52E6-F249-B751-2716F249A5D0}" type="datetime1">
              <a:rPr lang="en-US" smtClean="0"/>
              <a:pPr/>
              <a:t>9/11/16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8315-FD7A-484F-8480-DE450B5B99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DA36C-DCD5-1E49-A866-B154D765A1D9}" type="datetime1">
              <a:rPr lang="en-US" smtClean="0"/>
              <a:pPr/>
              <a:t>9/11/16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8315-FD7A-484F-8480-DE450B5B99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2700" y="2605520"/>
            <a:ext cx="7772400" cy="1470025"/>
          </a:xfrm>
        </p:spPr>
        <p:txBody>
          <a:bodyPr/>
          <a:lstStyle/>
          <a:p>
            <a:r>
              <a:rPr lang="en-US" dirty="0" smtClean="0"/>
              <a:t>Club Overview</a:t>
            </a:r>
            <a:endParaRPr lang="en-US" dirty="0"/>
          </a:p>
        </p:txBody>
      </p:sp>
      <p:pic>
        <p:nvPicPr>
          <p:cNvPr id="4" name="Picture 3" descr="Rotary Logo Smal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461818"/>
            <a:ext cx="5748709" cy="147781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075545"/>
            <a:ext cx="2895600" cy="365125"/>
          </a:xfrm>
        </p:spPr>
        <p:txBody>
          <a:bodyPr/>
          <a:lstStyle/>
          <a:p>
            <a:r>
              <a:rPr lang="en-US" sz="2000" dirty="0" smtClean="0">
                <a:solidFill>
                  <a:schemeClr val="tx2"/>
                </a:solidFill>
              </a:rPr>
              <a:t>9 September 2016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57398" y="91309"/>
            <a:ext cx="4588162" cy="9407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         Strategic Water Alliance</a:t>
            </a:r>
            <a:endParaRPr lang="en-US" dirty="0"/>
          </a:p>
        </p:txBody>
      </p:sp>
      <p:pic>
        <p:nvPicPr>
          <p:cNvPr id="5" name="Picture 4" descr="Rotary Logo Smal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274638"/>
            <a:ext cx="3863110" cy="9930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3455" y="1500911"/>
            <a:ext cx="787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9550" y="1649066"/>
            <a:ext cx="3290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Committee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551549" y="4121727"/>
            <a:ext cx="3925452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457200" y="3073300"/>
            <a:ext cx="787399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77506" y="1649066"/>
            <a:ext cx="355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Events 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455" y="2203010"/>
            <a:ext cx="307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Chair: Andrew Wade</a:t>
            </a:r>
          </a:p>
        </p:txBody>
      </p:sp>
      <p:grpSp>
        <p:nvGrpSpPr>
          <p:cNvPr id="2" name="Group 15"/>
          <p:cNvGrpSpPr/>
          <p:nvPr/>
        </p:nvGrpSpPr>
        <p:grpSpPr>
          <a:xfrm>
            <a:off x="4983121" y="3356441"/>
            <a:ext cx="3075378" cy="1323439"/>
            <a:chOff x="457200" y="3809357"/>
            <a:chExt cx="3075378" cy="1323439"/>
          </a:xfrm>
        </p:grpSpPr>
        <p:sp>
          <p:nvSpPr>
            <p:cNvPr id="20" name="TextBox 19"/>
            <p:cNvSpPr txBox="1"/>
            <p:nvPr/>
          </p:nvSpPr>
          <p:spPr>
            <a:xfrm>
              <a:off x="544948" y="3809357"/>
              <a:ext cx="19829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u="dbl" dirty="0" smtClean="0">
                  <a:solidFill>
                    <a:srgbClr val="000000"/>
                  </a:solidFill>
                </a:rPr>
                <a:t>Budget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200" y="4424910"/>
              <a:ext cx="30753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$ 12,000 to Foundation</a:t>
              </a:r>
            </a:p>
            <a:p>
              <a:r>
                <a:rPr lang="en-US" sz="2000" dirty="0" smtClean="0">
                  <a:solidFill>
                    <a:srgbClr val="000000"/>
                  </a:solidFill>
                </a:rPr>
                <a:t>$ 100  Club contribution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777506" y="2249190"/>
            <a:ext cx="3553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Walk for Water 25 September at Burke Lake Park</a:t>
            </a:r>
          </a:p>
        </p:txBody>
      </p:sp>
      <p:grpSp>
        <p:nvGrpSpPr>
          <p:cNvPr id="3" name="Group 18"/>
          <p:cNvGrpSpPr/>
          <p:nvPr/>
        </p:nvGrpSpPr>
        <p:grpSpPr>
          <a:xfrm>
            <a:off x="4777505" y="4873717"/>
            <a:ext cx="3719950" cy="1154109"/>
            <a:chOff x="4777505" y="3857737"/>
            <a:chExt cx="3719950" cy="1154109"/>
          </a:xfrm>
        </p:grpSpPr>
        <p:sp>
          <p:nvSpPr>
            <p:cNvPr id="18" name="TextBox 17"/>
            <p:cNvSpPr txBox="1"/>
            <p:nvPr/>
          </p:nvSpPr>
          <p:spPr>
            <a:xfrm>
              <a:off x="4943765" y="3857737"/>
              <a:ext cx="35536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u="dbl" dirty="0" smtClean="0">
                  <a:solidFill>
                    <a:srgbClr val="000000"/>
                  </a:solidFill>
                </a:rPr>
                <a:t>Discussion Points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77505" y="4303960"/>
              <a:ext cx="37199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More member engagement encouraged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32" y="3256249"/>
            <a:ext cx="3847865" cy="2882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             Grants</a:t>
            </a:r>
            <a:endParaRPr lang="en-US" dirty="0"/>
          </a:p>
        </p:txBody>
      </p:sp>
      <p:pic>
        <p:nvPicPr>
          <p:cNvPr id="5" name="Picture 4" descr="Rotary Logo Smal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274638"/>
            <a:ext cx="3863110" cy="9930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3455" y="1500911"/>
            <a:ext cx="787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9550" y="1649066"/>
            <a:ext cx="3290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Committee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551547" y="4121727"/>
            <a:ext cx="3925452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457200" y="3762715"/>
            <a:ext cx="787399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77506" y="1649066"/>
            <a:ext cx="355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Events 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455" y="2264619"/>
            <a:ext cx="307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Chair:  Will Danzler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50560" y="2050147"/>
            <a:ext cx="44241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Migrant Children Bangalore India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Past Grants: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Ethiopia Hearing Impaired School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Womens’ Income Generation – Uganda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Family Preservation - Ethiopia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457200" y="3887735"/>
            <a:ext cx="3909294" cy="2031326"/>
            <a:chOff x="457200" y="4892208"/>
            <a:chExt cx="3909294" cy="2031326"/>
          </a:xfrm>
        </p:grpSpPr>
        <p:sp>
          <p:nvSpPr>
            <p:cNvPr id="18" name="TextBox 17"/>
            <p:cNvSpPr txBox="1"/>
            <p:nvPr/>
          </p:nvSpPr>
          <p:spPr>
            <a:xfrm>
              <a:off x="493485" y="4892208"/>
              <a:ext cx="35536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u="dbl" dirty="0" smtClean="0">
                  <a:solidFill>
                    <a:srgbClr val="000000"/>
                  </a:solidFill>
                </a:rPr>
                <a:t>Discussion Points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7200" y="5292318"/>
              <a:ext cx="390929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We raise money for this – minor expense with a big payoff</a:t>
              </a:r>
            </a:p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Grant writing is the major exercise</a:t>
              </a:r>
            </a:p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Club member participation is needed</a:t>
              </a:r>
            </a:p>
          </p:txBody>
        </p:sp>
      </p:grpSp>
      <p:pic>
        <p:nvPicPr>
          <p:cNvPr id="19" name="Picture 18" descr="DSC_02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506" y="3809356"/>
            <a:ext cx="3598078" cy="2389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             Rotary Foundation</a:t>
            </a:r>
            <a:endParaRPr lang="en-US" dirty="0"/>
          </a:p>
        </p:txBody>
      </p:sp>
      <p:pic>
        <p:nvPicPr>
          <p:cNvPr id="5" name="Picture 4" descr="Rotary Logo Smal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274638"/>
            <a:ext cx="3863110" cy="9930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3455" y="1500911"/>
            <a:ext cx="787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9550" y="1649066"/>
            <a:ext cx="3290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Committee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1941450" y="4121727"/>
            <a:ext cx="3925452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 flipV="1">
            <a:off x="457201" y="3266821"/>
            <a:ext cx="3446975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4948" y="2187675"/>
            <a:ext cx="307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Chair:  Johnny Chapman</a:t>
            </a:r>
          </a:p>
        </p:txBody>
      </p:sp>
      <p:grpSp>
        <p:nvGrpSpPr>
          <p:cNvPr id="2" name="Group 18"/>
          <p:cNvGrpSpPr/>
          <p:nvPr/>
        </p:nvGrpSpPr>
        <p:grpSpPr>
          <a:xfrm>
            <a:off x="519550" y="3427054"/>
            <a:ext cx="3743035" cy="2582873"/>
            <a:chOff x="519550" y="3809357"/>
            <a:chExt cx="3743035" cy="2582873"/>
          </a:xfrm>
        </p:grpSpPr>
        <p:sp>
          <p:nvSpPr>
            <p:cNvPr id="18" name="TextBox 17"/>
            <p:cNvSpPr txBox="1"/>
            <p:nvPr/>
          </p:nvSpPr>
          <p:spPr>
            <a:xfrm>
              <a:off x="544948" y="5068791"/>
              <a:ext cx="3553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u="dbl" dirty="0" smtClean="0">
                  <a:solidFill>
                    <a:srgbClr val="000000"/>
                  </a:solidFill>
                </a:rPr>
                <a:t>Discussion Points </a:t>
              </a:r>
            </a:p>
            <a:p>
              <a:endParaRPr lang="en-US" sz="2000" dirty="0" smtClean="0">
                <a:solidFill>
                  <a:srgbClr val="000000"/>
                </a:solidFill>
              </a:endParaRPr>
            </a:p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4948" y="3809357"/>
              <a:ext cx="35536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u="dbl" dirty="0" smtClean="0">
                  <a:solidFill>
                    <a:srgbClr val="000000"/>
                  </a:solidFill>
                </a:rPr>
                <a:t>Budget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9550" y="4424910"/>
              <a:ext cx="30753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Goal:  $ 12,000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9550" y="5684344"/>
              <a:ext cx="3743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Ask Johnny why this is a good idea!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638" y="2159002"/>
            <a:ext cx="4872643" cy="3654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             Cops and Kids</a:t>
            </a:r>
            <a:endParaRPr lang="en-US" dirty="0"/>
          </a:p>
        </p:txBody>
      </p:sp>
      <p:pic>
        <p:nvPicPr>
          <p:cNvPr id="5" name="Picture 4" descr="Rotary Logo Smal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274638"/>
            <a:ext cx="3863110" cy="9930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3455" y="1500911"/>
            <a:ext cx="787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9550" y="1649066"/>
            <a:ext cx="3290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Committee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265176" y="4121727"/>
            <a:ext cx="3925452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457200" y="3184254"/>
            <a:ext cx="787399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77506" y="1649066"/>
            <a:ext cx="355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Events 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948" y="2187675"/>
            <a:ext cx="307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Chair: John Ohrnberger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43765" y="2187675"/>
            <a:ext cx="307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December 2016</a:t>
            </a:r>
          </a:p>
        </p:txBody>
      </p:sp>
      <p:grpSp>
        <p:nvGrpSpPr>
          <p:cNvPr id="3" name="Group 18"/>
          <p:cNvGrpSpPr/>
          <p:nvPr/>
        </p:nvGrpSpPr>
        <p:grpSpPr>
          <a:xfrm>
            <a:off x="484868" y="3321228"/>
            <a:ext cx="3743035" cy="2554545"/>
            <a:chOff x="4943764" y="3809357"/>
            <a:chExt cx="3743035" cy="2554545"/>
          </a:xfrm>
        </p:grpSpPr>
        <p:sp>
          <p:nvSpPr>
            <p:cNvPr id="18" name="TextBox 17"/>
            <p:cNvSpPr txBox="1"/>
            <p:nvPr/>
          </p:nvSpPr>
          <p:spPr>
            <a:xfrm>
              <a:off x="4943765" y="3809357"/>
              <a:ext cx="3553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u="dbl" dirty="0" smtClean="0">
                  <a:solidFill>
                    <a:srgbClr val="000000"/>
                  </a:solidFill>
                </a:rPr>
                <a:t>Discussion Points </a:t>
              </a:r>
            </a:p>
            <a:p>
              <a:endParaRPr lang="en-US" sz="2000" dirty="0" smtClean="0">
                <a:solidFill>
                  <a:srgbClr val="000000"/>
                </a:solidFill>
              </a:endParaRPr>
            </a:p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43764" y="4424910"/>
              <a:ext cx="374303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This is a member supported event --- time and activity</a:t>
              </a:r>
            </a:p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Support for this event helps provide @120 children and their families with a happy Christmas season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254" y="3321228"/>
            <a:ext cx="4282591" cy="2842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             Shelter Box</a:t>
            </a:r>
            <a:endParaRPr lang="en-US" dirty="0"/>
          </a:p>
        </p:txBody>
      </p:sp>
      <p:pic>
        <p:nvPicPr>
          <p:cNvPr id="5" name="Picture 4" descr="Rotary Logo Smal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274638"/>
            <a:ext cx="3863110" cy="9930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3455" y="1500911"/>
            <a:ext cx="787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9550" y="1649066"/>
            <a:ext cx="3290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Committee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551549" y="4121727"/>
            <a:ext cx="3925452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457200" y="3363579"/>
            <a:ext cx="787399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77506" y="1649066"/>
            <a:ext cx="355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Events 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947" y="2187675"/>
            <a:ext cx="307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Chair: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7506" y="2037590"/>
            <a:ext cx="3909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Wayne Chiles is the District POC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Wayne has supported us a numerous activities to help with public outreach</a:t>
            </a:r>
          </a:p>
        </p:txBody>
      </p:sp>
      <p:grpSp>
        <p:nvGrpSpPr>
          <p:cNvPr id="3" name="Group 15"/>
          <p:cNvGrpSpPr/>
          <p:nvPr/>
        </p:nvGrpSpPr>
        <p:grpSpPr>
          <a:xfrm>
            <a:off x="519550" y="3960941"/>
            <a:ext cx="3553690" cy="1015663"/>
            <a:chOff x="4943765" y="3809357"/>
            <a:chExt cx="3553690" cy="1015663"/>
          </a:xfrm>
        </p:grpSpPr>
        <p:sp>
          <p:nvSpPr>
            <p:cNvPr id="18" name="TextBox 17"/>
            <p:cNvSpPr txBox="1"/>
            <p:nvPr/>
          </p:nvSpPr>
          <p:spPr>
            <a:xfrm>
              <a:off x="4943765" y="3809357"/>
              <a:ext cx="3553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u="dbl" dirty="0" smtClean="0">
                  <a:solidFill>
                    <a:srgbClr val="000000"/>
                  </a:solidFill>
                </a:rPr>
                <a:t>Discussion Points </a:t>
              </a:r>
            </a:p>
            <a:p>
              <a:endParaRPr lang="en-US" sz="2000" dirty="0" smtClean="0">
                <a:solidFill>
                  <a:srgbClr val="000000"/>
                </a:solidFill>
              </a:endParaRPr>
            </a:p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43765" y="4276655"/>
              <a:ext cx="30753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Great and noble cause.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895" y="3634212"/>
            <a:ext cx="4069655" cy="2450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             Honor Air</a:t>
            </a:r>
            <a:endParaRPr lang="en-US" dirty="0"/>
          </a:p>
        </p:txBody>
      </p:sp>
      <p:pic>
        <p:nvPicPr>
          <p:cNvPr id="5" name="Picture 4" descr="Rotary Logo Smal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274638"/>
            <a:ext cx="3863110" cy="9930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3455" y="1500911"/>
            <a:ext cx="787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9980" y="1649066"/>
            <a:ext cx="3290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Committee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1547664" y="4121727"/>
            <a:ext cx="3925452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719558" y="2865947"/>
            <a:ext cx="787399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77506" y="1649066"/>
            <a:ext cx="355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Events 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455" y="2187675"/>
            <a:ext cx="307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Chair: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29983" y="2187675"/>
            <a:ext cx="3553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October 2016 and May 2017</a:t>
            </a:r>
          </a:p>
        </p:txBody>
      </p:sp>
      <p:grpSp>
        <p:nvGrpSpPr>
          <p:cNvPr id="2" name="Group 21"/>
          <p:cNvGrpSpPr/>
          <p:nvPr/>
        </p:nvGrpSpPr>
        <p:grpSpPr>
          <a:xfrm>
            <a:off x="595740" y="3147961"/>
            <a:ext cx="3352804" cy="2493252"/>
            <a:chOff x="457200" y="3652122"/>
            <a:chExt cx="3641438" cy="2493252"/>
          </a:xfrm>
        </p:grpSpPr>
        <p:grpSp>
          <p:nvGrpSpPr>
            <p:cNvPr id="3" name="Group 18"/>
            <p:cNvGrpSpPr/>
            <p:nvPr/>
          </p:nvGrpSpPr>
          <p:grpSpPr>
            <a:xfrm>
              <a:off x="544948" y="3652122"/>
              <a:ext cx="3553690" cy="913575"/>
              <a:chOff x="544948" y="3809357"/>
              <a:chExt cx="3553690" cy="913575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544948" y="3809357"/>
                <a:ext cx="35536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u="dbl" dirty="0" smtClean="0">
                    <a:solidFill>
                      <a:srgbClr val="000000"/>
                    </a:solidFill>
                  </a:rPr>
                  <a:t>Budget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44948" y="4322822"/>
                <a:ext cx="30753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0000"/>
                    </a:solidFill>
                  </a:rPr>
                  <a:t>$ 500</a:t>
                </a:r>
              </a:p>
            </p:txBody>
          </p:sp>
        </p:grpSp>
        <p:grpSp>
          <p:nvGrpSpPr>
            <p:cNvPr id="6" name="Group 20"/>
            <p:cNvGrpSpPr/>
            <p:nvPr/>
          </p:nvGrpSpPr>
          <p:grpSpPr>
            <a:xfrm>
              <a:off x="457200" y="4775768"/>
              <a:ext cx="3553690" cy="1369606"/>
              <a:chOff x="4943765" y="3516334"/>
              <a:chExt cx="3553690" cy="1369606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4943765" y="3516334"/>
                <a:ext cx="355369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u="dbl" dirty="0" smtClean="0">
                    <a:solidFill>
                      <a:srgbClr val="000000"/>
                    </a:solidFill>
                  </a:rPr>
                  <a:t>Discussion Points </a:t>
                </a:r>
              </a:p>
              <a:p>
                <a:endParaRPr lang="en-US" sz="2000" dirty="0" smtClean="0">
                  <a:solidFill>
                    <a:srgbClr val="000000"/>
                  </a:solidFill>
                </a:endParaRPr>
              </a:p>
              <a:p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943765" y="4178054"/>
                <a:ext cx="307537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Arial"/>
                  <a:buChar char="•"/>
                </a:pPr>
                <a:r>
                  <a:rPr lang="en-US" sz="2000" dirty="0" smtClean="0">
                    <a:solidFill>
                      <a:srgbClr val="000000"/>
                    </a:solidFill>
                  </a:rPr>
                  <a:t> We have paid for oxygen for the vets.</a:t>
                </a:r>
              </a:p>
            </p:txBody>
          </p:sp>
        </p:grp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211" y="3085395"/>
            <a:ext cx="4965070" cy="3285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             Interact</a:t>
            </a:r>
            <a:endParaRPr lang="en-US" dirty="0"/>
          </a:p>
        </p:txBody>
      </p:sp>
      <p:pic>
        <p:nvPicPr>
          <p:cNvPr id="5" name="Picture 4" descr="Rotary Logo Smal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274638"/>
            <a:ext cx="3863110" cy="9930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3455" y="1500911"/>
            <a:ext cx="787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" y="1651170"/>
            <a:ext cx="3786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/>
              <a:t>Committee</a:t>
            </a:r>
          </a:p>
          <a:p>
            <a:endParaRPr lang="en-US" sz="2000" dirty="0" smtClean="0"/>
          </a:p>
          <a:p>
            <a:r>
              <a:rPr lang="en-US" sz="2000" dirty="0" smtClean="0"/>
              <a:t>New Generations Chair: Pete Eisert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551549" y="4121727"/>
            <a:ext cx="3925452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577276" y="3063704"/>
            <a:ext cx="787399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77506" y="1649066"/>
            <a:ext cx="355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/>
              <a:t>Events 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4588161" y="2048042"/>
            <a:ext cx="39092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Entering the summer season so there will be a lull in activity until the fall.</a:t>
            </a:r>
          </a:p>
        </p:txBody>
      </p:sp>
      <p:grpSp>
        <p:nvGrpSpPr>
          <p:cNvPr id="3" name="Group 20"/>
          <p:cNvGrpSpPr/>
          <p:nvPr/>
        </p:nvGrpSpPr>
        <p:grpSpPr>
          <a:xfrm>
            <a:off x="500520" y="3118550"/>
            <a:ext cx="4276986" cy="2682841"/>
            <a:chOff x="544948" y="3809357"/>
            <a:chExt cx="3553690" cy="2682841"/>
          </a:xfrm>
        </p:grpSpPr>
        <p:sp>
          <p:nvSpPr>
            <p:cNvPr id="20" name="TextBox 19"/>
            <p:cNvSpPr txBox="1"/>
            <p:nvPr/>
          </p:nvSpPr>
          <p:spPr>
            <a:xfrm>
              <a:off x="544948" y="3809357"/>
              <a:ext cx="35536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u="dbl" dirty="0" smtClean="0"/>
                <a:t>Budget</a:t>
              </a:r>
              <a:r>
                <a:rPr lang="en-US" sz="2000" dirty="0" smtClean="0"/>
                <a:t>     $1800</a:t>
              </a:r>
            </a:p>
            <a:p>
              <a:endParaRPr lang="en-US" sz="2000" u="dbl" dirty="0" smtClean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4948" y="4245429"/>
              <a:ext cx="355369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u="dbl" dirty="0" smtClean="0"/>
                <a:t>Purpose:</a:t>
              </a:r>
              <a:r>
                <a:rPr lang="en-US" sz="2000" dirty="0" smtClean="0"/>
                <a:t>  to teach and inspire high school students to adopt the Rotary ethic and dedication to service above self. </a:t>
              </a:r>
            </a:p>
            <a:p>
              <a:r>
                <a:rPr lang="en-US" sz="2000" dirty="0" smtClean="0"/>
                <a:t> -  John Champe HS</a:t>
              </a:r>
            </a:p>
            <a:p>
              <a:r>
                <a:rPr lang="en-US" sz="2000" dirty="0" smtClean="0"/>
                <a:t> -  Tuscarora HS</a:t>
              </a:r>
            </a:p>
            <a:p>
              <a:endParaRPr lang="en-US" sz="2000" u="dbl" dirty="0" smtClean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009" y="3420697"/>
            <a:ext cx="4377452" cy="2467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             Speakers</a:t>
            </a:r>
            <a:endParaRPr lang="en-US" dirty="0"/>
          </a:p>
        </p:txBody>
      </p:sp>
      <p:pic>
        <p:nvPicPr>
          <p:cNvPr id="5" name="Picture 4" descr="Rotary Logo Smal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274638"/>
            <a:ext cx="3863110" cy="9930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3455" y="1500911"/>
            <a:ext cx="787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9550" y="1649066"/>
            <a:ext cx="3290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Committee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104034" y="4121727"/>
            <a:ext cx="3925452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457200" y="2858926"/>
            <a:ext cx="787399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77506" y="1649066"/>
            <a:ext cx="355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Events 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455" y="2081701"/>
            <a:ext cx="3075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Chair: </a:t>
            </a:r>
            <a:r>
              <a:rPr lang="en-US" sz="2000" dirty="0" smtClean="0"/>
              <a:t>Rich Langguth, Christina Krogh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7506" y="2187675"/>
            <a:ext cx="307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Three Fridays/month</a:t>
            </a:r>
          </a:p>
        </p:txBody>
      </p:sp>
      <p:grpSp>
        <p:nvGrpSpPr>
          <p:cNvPr id="6" name="Group 15"/>
          <p:cNvGrpSpPr/>
          <p:nvPr/>
        </p:nvGrpSpPr>
        <p:grpSpPr>
          <a:xfrm>
            <a:off x="519550" y="3232727"/>
            <a:ext cx="3431316" cy="1323439"/>
            <a:chOff x="4777505" y="3809357"/>
            <a:chExt cx="3719950" cy="1323439"/>
          </a:xfrm>
        </p:grpSpPr>
        <p:sp>
          <p:nvSpPr>
            <p:cNvPr id="18" name="TextBox 17"/>
            <p:cNvSpPr txBox="1"/>
            <p:nvPr/>
          </p:nvSpPr>
          <p:spPr>
            <a:xfrm>
              <a:off x="4943765" y="3809357"/>
              <a:ext cx="3553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u="dbl" dirty="0" smtClean="0">
                  <a:solidFill>
                    <a:srgbClr val="000000"/>
                  </a:solidFill>
                </a:rPr>
                <a:t>Discussion Points </a:t>
              </a:r>
            </a:p>
            <a:p>
              <a:endParaRPr lang="en-US" sz="2000" dirty="0" smtClean="0">
                <a:solidFill>
                  <a:srgbClr val="000000"/>
                </a:solidFill>
              </a:endParaRPr>
            </a:p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77505" y="4424910"/>
              <a:ext cx="37199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Everyone can help bring in good speakers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128" y="2994011"/>
            <a:ext cx="2527481" cy="3369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             Scouting</a:t>
            </a:r>
            <a:endParaRPr lang="en-US" dirty="0"/>
          </a:p>
        </p:txBody>
      </p:sp>
      <p:pic>
        <p:nvPicPr>
          <p:cNvPr id="5" name="Picture 4" descr="Rotary Logo Smal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274638"/>
            <a:ext cx="3863110" cy="9930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3455" y="1500911"/>
            <a:ext cx="787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9550" y="1649066"/>
            <a:ext cx="3290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Committee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1704899" y="4121727"/>
            <a:ext cx="3925452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525763" y="2730117"/>
            <a:ext cx="787399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77506" y="1649066"/>
            <a:ext cx="3553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Events</a:t>
            </a:r>
            <a:r>
              <a:rPr lang="en-US" i="1" u="dbl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endParaRPr lang="en-US" i="1" dirty="0" smtClean="0"/>
          </a:p>
          <a:p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9550" y="2203063"/>
            <a:ext cx="307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Chair: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3455" y="3191232"/>
            <a:ext cx="24947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We sponsor: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Crew 58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Pack 0965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Pack 1151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Pack 1158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Troop 1158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7506" y="2203063"/>
            <a:ext cx="307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Rotary Day?</a:t>
            </a:r>
          </a:p>
        </p:txBody>
      </p:sp>
      <p:grpSp>
        <p:nvGrpSpPr>
          <p:cNvPr id="3" name="Group 18"/>
          <p:cNvGrpSpPr/>
          <p:nvPr/>
        </p:nvGrpSpPr>
        <p:grpSpPr>
          <a:xfrm>
            <a:off x="4280675" y="3226593"/>
            <a:ext cx="3909294" cy="1575294"/>
            <a:chOff x="4777506" y="3809357"/>
            <a:chExt cx="3909294" cy="1575294"/>
          </a:xfrm>
        </p:grpSpPr>
        <p:sp>
          <p:nvSpPr>
            <p:cNvPr id="18" name="TextBox 17"/>
            <p:cNvSpPr txBox="1"/>
            <p:nvPr/>
          </p:nvSpPr>
          <p:spPr>
            <a:xfrm>
              <a:off x="4943765" y="3809357"/>
              <a:ext cx="3553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u="dbl" dirty="0" smtClean="0">
                  <a:solidFill>
                    <a:srgbClr val="000000"/>
                  </a:solidFill>
                </a:rPr>
                <a:t>Discussion Points </a:t>
              </a:r>
            </a:p>
            <a:p>
              <a:endParaRPr lang="en-US" sz="2000" dirty="0" smtClean="0">
                <a:solidFill>
                  <a:srgbClr val="000000"/>
                </a:solidFill>
              </a:endParaRPr>
            </a:p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77506" y="4368988"/>
              <a:ext cx="390929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This is a sponsorship</a:t>
              </a:r>
            </a:p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Little club member engagement</a:t>
              </a:r>
            </a:p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Should/can we do more?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             Membership</a:t>
            </a:r>
            <a:endParaRPr lang="en-US" dirty="0"/>
          </a:p>
        </p:txBody>
      </p:sp>
      <p:pic>
        <p:nvPicPr>
          <p:cNvPr id="5" name="Picture 4" descr="Rotary Logo Smal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274638"/>
            <a:ext cx="3863110" cy="9930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3455" y="1500911"/>
            <a:ext cx="787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9550" y="1649066"/>
            <a:ext cx="3290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Committee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1847279" y="4121727"/>
            <a:ext cx="3925452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457202" y="3326192"/>
            <a:ext cx="8229598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77506" y="1649066"/>
            <a:ext cx="355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Events 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550" y="2156897"/>
            <a:ext cx="307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Chair: </a:t>
            </a:r>
            <a:r>
              <a:rPr lang="en-US" sz="2000" dirty="0" smtClean="0"/>
              <a:t>Erica Lengermann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00205" y="2199999"/>
            <a:ext cx="307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What’s next?</a:t>
            </a:r>
          </a:p>
        </p:txBody>
      </p:sp>
      <p:grpSp>
        <p:nvGrpSpPr>
          <p:cNvPr id="2" name="Group 26"/>
          <p:cNvGrpSpPr/>
          <p:nvPr/>
        </p:nvGrpSpPr>
        <p:grpSpPr>
          <a:xfrm>
            <a:off x="457200" y="3853073"/>
            <a:ext cx="3553690" cy="1123384"/>
            <a:chOff x="519550" y="5068791"/>
            <a:chExt cx="3553690" cy="1123384"/>
          </a:xfrm>
        </p:grpSpPr>
        <p:sp>
          <p:nvSpPr>
            <p:cNvPr id="18" name="TextBox 17"/>
            <p:cNvSpPr txBox="1"/>
            <p:nvPr/>
          </p:nvSpPr>
          <p:spPr>
            <a:xfrm>
              <a:off x="519550" y="5068791"/>
              <a:ext cx="3553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u="dbl" dirty="0" smtClean="0">
                  <a:solidFill>
                    <a:srgbClr val="000000"/>
                  </a:solidFill>
                </a:rPr>
                <a:t>Discussion Points </a:t>
              </a:r>
            </a:p>
            <a:p>
              <a:endParaRPr lang="en-US" sz="2000" dirty="0" smtClean="0">
                <a:solidFill>
                  <a:srgbClr val="000000"/>
                </a:solidFill>
              </a:endParaRPr>
            </a:p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3455" y="5484289"/>
              <a:ext cx="30753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Goal:  Become a 50 member club?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ernate Process 3"/>
          <p:cNvSpPr/>
          <p:nvPr/>
        </p:nvSpPr>
        <p:spPr>
          <a:xfrm>
            <a:off x="457199" y="1610843"/>
            <a:ext cx="3641439" cy="2599369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1651"/>
            <a:ext cx="3779983" cy="268856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000" dirty="0" smtClean="0"/>
              <a:t>Rotary Club</a:t>
            </a:r>
          </a:p>
          <a:p>
            <a:r>
              <a:rPr lang="en-US" sz="2000" dirty="0" smtClean="0"/>
              <a:t>President – Dave Humphries</a:t>
            </a:r>
          </a:p>
          <a:p>
            <a:r>
              <a:rPr lang="en-US" sz="2000" dirty="0" smtClean="0"/>
              <a:t>Past Pres. – Pete Eisert</a:t>
            </a:r>
          </a:p>
          <a:p>
            <a:r>
              <a:rPr lang="en-US" sz="2000" dirty="0" smtClean="0"/>
              <a:t>Pres-Elect – Dave Evans</a:t>
            </a:r>
          </a:p>
          <a:p>
            <a:r>
              <a:rPr lang="en-US" sz="2000" dirty="0" smtClean="0"/>
              <a:t>Secretary – Dave Evans</a:t>
            </a:r>
          </a:p>
          <a:p>
            <a:r>
              <a:rPr lang="en-US" sz="2000" dirty="0" smtClean="0"/>
              <a:t>Treasurer – Debby Bailey</a:t>
            </a:r>
          </a:p>
          <a:p>
            <a:r>
              <a:rPr lang="en-US" sz="2000" dirty="0" smtClean="0"/>
              <a:t>Sgt-at-Arms – John Ohrnberger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5" name="Alternate Process 4"/>
          <p:cNvSpPr/>
          <p:nvPr/>
        </p:nvSpPr>
        <p:spPr>
          <a:xfrm>
            <a:off x="4237183" y="1649623"/>
            <a:ext cx="4712136" cy="483239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24702" y="1283109"/>
            <a:ext cx="4449618" cy="5342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 smtClean="0"/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Committee Chairs &amp; Club Services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Foundation Chair – Johnny Chapman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Membership –  Erica Lengermann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OO – Annette Gutsmiedl, Pete Eisert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Scholarships – Georgia Graves &amp; Rich McCary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Programs – Rich Langguth, Christina Krogh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Strategic Water Alliance – Andrew Wade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Grants –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Public Relations/Website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Lorie Grooms and Jim </a:t>
            </a:r>
            <a:r>
              <a:rPr lang="en-US" dirty="0" smtClean="0"/>
              <a:t>Church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Photography –  Dave Kirby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Gun Raffle – Dave Evans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Service Projects – Will Danzler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New Generations – Pete Eisert</a:t>
            </a:r>
          </a:p>
        </p:txBody>
      </p:sp>
      <p:sp>
        <p:nvSpPr>
          <p:cNvPr id="7" name="Alternate Process 6"/>
          <p:cNvSpPr/>
          <p:nvPr/>
        </p:nvSpPr>
        <p:spPr>
          <a:xfrm>
            <a:off x="457200" y="4449230"/>
            <a:ext cx="3491345" cy="2267427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199" y="4497158"/>
            <a:ext cx="3491345" cy="21800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dirty="0" smtClean="0"/>
              <a:t>Dulles Foundation Club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/>
              <a:t>Jim Church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/>
              <a:t>Rich McCary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Satish Chauhan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/>
              <a:t>Andrew Wade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Jerry Guido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 smtClean="0"/>
              <a:t>                           Club Leadership</a:t>
            </a:r>
            <a:endParaRPr lang="en-US" dirty="0"/>
          </a:p>
        </p:txBody>
      </p:sp>
      <p:pic>
        <p:nvPicPr>
          <p:cNvPr id="11" name="Picture 10" descr="Rotary Logo Smal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274638"/>
            <a:ext cx="3863110" cy="99308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23455" y="1512456"/>
            <a:ext cx="787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698833" y="252552"/>
            <a:ext cx="4987968" cy="1143000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/>
              <a:t>                          </a:t>
            </a:r>
            <a:r>
              <a:rPr lang="en-US" sz="3200" dirty="0" smtClean="0"/>
              <a:t> Public Relations, Website and Social Media</a:t>
            </a:r>
            <a:endParaRPr lang="en-US" sz="3200" dirty="0"/>
          </a:p>
        </p:txBody>
      </p:sp>
      <p:pic>
        <p:nvPicPr>
          <p:cNvPr id="5" name="Picture 4" descr="Rotary Logo Smal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274638"/>
            <a:ext cx="3863110" cy="9930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3455" y="1500911"/>
            <a:ext cx="787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9550" y="1649066"/>
            <a:ext cx="3290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Committee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551551" y="4273511"/>
            <a:ext cx="3925452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457200" y="3073300"/>
            <a:ext cx="787399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77506" y="1649066"/>
            <a:ext cx="355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Events 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455" y="2199999"/>
            <a:ext cx="3075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Chair: </a:t>
            </a:r>
            <a:r>
              <a:rPr lang="en-US" sz="2000" dirty="0" smtClean="0">
                <a:solidFill>
                  <a:srgbClr val="000000"/>
                </a:solidFill>
              </a:rPr>
              <a:t>Lorie Grooms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Member: Jim Church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77506" y="2310786"/>
            <a:ext cx="3909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Capture upcoming events – OO, Oktoberfest, Cops and Kids, etc.</a:t>
            </a:r>
          </a:p>
        </p:txBody>
      </p:sp>
      <p:grpSp>
        <p:nvGrpSpPr>
          <p:cNvPr id="3" name="Group 18"/>
          <p:cNvGrpSpPr/>
          <p:nvPr/>
        </p:nvGrpSpPr>
        <p:grpSpPr>
          <a:xfrm>
            <a:off x="4754420" y="3326190"/>
            <a:ext cx="3743035" cy="1929237"/>
            <a:chOff x="4777506" y="3809357"/>
            <a:chExt cx="3743035" cy="1929237"/>
          </a:xfrm>
        </p:grpSpPr>
        <p:sp>
          <p:nvSpPr>
            <p:cNvPr id="18" name="TextBox 17"/>
            <p:cNvSpPr txBox="1"/>
            <p:nvPr/>
          </p:nvSpPr>
          <p:spPr>
            <a:xfrm>
              <a:off x="4943765" y="3809357"/>
              <a:ext cx="3553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u="dbl" dirty="0" smtClean="0">
                  <a:solidFill>
                    <a:srgbClr val="000000"/>
                  </a:solidFill>
                </a:rPr>
                <a:t>Discussion Points </a:t>
              </a:r>
            </a:p>
            <a:p>
              <a:endParaRPr lang="en-US" sz="2000" dirty="0" smtClean="0">
                <a:solidFill>
                  <a:srgbClr val="000000"/>
                </a:solidFill>
              </a:endParaRPr>
            </a:p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77506" y="4415155"/>
              <a:ext cx="37430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 Contributors?</a:t>
              </a:r>
            </a:p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 Public relations </a:t>
              </a:r>
            </a:p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 Member access and information</a:t>
              </a:r>
            </a:p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 Calendar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23455" y="3567545"/>
            <a:ext cx="37291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a growth area: We can use your help to enhance our marketing and public outreach.</a:t>
            </a:r>
          </a:p>
          <a:p>
            <a:endParaRPr lang="en-US" dirty="0" smtClean="0"/>
          </a:p>
          <a:p>
            <a:r>
              <a:rPr lang="en-US" dirty="0" smtClean="0"/>
              <a:t>Messaging and connectivity to our other social media outlets in important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698833" y="252552"/>
            <a:ext cx="4987968" cy="1143000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/>
              <a:t>                          </a:t>
            </a:r>
            <a:r>
              <a:rPr lang="en-US" sz="3200" dirty="0" smtClean="0"/>
              <a:t> Public Relations, Website and Social Media</a:t>
            </a:r>
            <a:endParaRPr lang="en-US" sz="3200" dirty="0"/>
          </a:p>
        </p:txBody>
      </p:sp>
      <p:pic>
        <p:nvPicPr>
          <p:cNvPr id="5" name="Picture 4" descr="Rotary Logo Smal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274638"/>
            <a:ext cx="3863110" cy="9930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3455" y="1500911"/>
            <a:ext cx="787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9550" y="1649066"/>
            <a:ext cx="3290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Committee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551551" y="4273511"/>
            <a:ext cx="3925452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457200" y="3073300"/>
            <a:ext cx="787399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77506" y="1649066"/>
            <a:ext cx="355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Events 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455" y="2199999"/>
            <a:ext cx="3075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Chair: </a:t>
            </a:r>
            <a:r>
              <a:rPr lang="en-US" sz="2000" dirty="0" smtClean="0">
                <a:solidFill>
                  <a:srgbClr val="000000"/>
                </a:solidFill>
              </a:rPr>
              <a:t>Lorie Grooms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Member: Jim Church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77506" y="2310786"/>
            <a:ext cx="3909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Capture upcoming events – OO, Oktoberfest, Cops and Kids, etc.</a:t>
            </a:r>
          </a:p>
        </p:txBody>
      </p:sp>
      <p:grpSp>
        <p:nvGrpSpPr>
          <p:cNvPr id="2" name="Group 18"/>
          <p:cNvGrpSpPr/>
          <p:nvPr/>
        </p:nvGrpSpPr>
        <p:grpSpPr>
          <a:xfrm>
            <a:off x="4754420" y="3326190"/>
            <a:ext cx="3743035" cy="1929237"/>
            <a:chOff x="4777506" y="3809357"/>
            <a:chExt cx="3743035" cy="1929237"/>
          </a:xfrm>
        </p:grpSpPr>
        <p:sp>
          <p:nvSpPr>
            <p:cNvPr id="18" name="TextBox 17"/>
            <p:cNvSpPr txBox="1"/>
            <p:nvPr/>
          </p:nvSpPr>
          <p:spPr>
            <a:xfrm>
              <a:off x="4943765" y="3809357"/>
              <a:ext cx="3553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u="dbl" dirty="0" smtClean="0">
                  <a:solidFill>
                    <a:srgbClr val="000000"/>
                  </a:solidFill>
                </a:rPr>
                <a:t>Discussion Points </a:t>
              </a:r>
            </a:p>
            <a:p>
              <a:endParaRPr lang="en-US" sz="2000" dirty="0" smtClean="0">
                <a:solidFill>
                  <a:srgbClr val="000000"/>
                </a:solidFill>
              </a:endParaRPr>
            </a:p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77506" y="4415155"/>
              <a:ext cx="37430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 Contributors?</a:t>
              </a:r>
            </a:p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 Public relations </a:t>
              </a:r>
            </a:p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 Member access and information</a:t>
              </a:r>
            </a:p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 Calendar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23455" y="3567545"/>
            <a:ext cx="37291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a growth area: We can use your help to enhance our marketing and public outreach.</a:t>
            </a:r>
          </a:p>
          <a:p>
            <a:endParaRPr lang="en-US" dirty="0" smtClean="0"/>
          </a:p>
          <a:p>
            <a:r>
              <a:rPr lang="en-US" dirty="0" smtClean="0"/>
              <a:t>Messaging and connectivity to our other social media outlets in important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             Photography</a:t>
            </a:r>
            <a:endParaRPr lang="en-US" dirty="0"/>
          </a:p>
        </p:txBody>
      </p:sp>
      <p:pic>
        <p:nvPicPr>
          <p:cNvPr id="5" name="Picture 4" descr="Rotary Logo Smal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274638"/>
            <a:ext cx="3863110" cy="9930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3455" y="1500911"/>
            <a:ext cx="787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9550" y="1649066"/>
            <a:ext cx="3290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Committee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551549" y="4121727"/>
            <a:ext cx="3925452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614435" y="2707551"/>
            <a:ext cx="787399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77506" y="1649066"/>
            <a:ext cx="355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Events 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455" y="2076430"/>
            <a:ext cx="307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Chair: Dave Kirby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7506" y="2026622"/>
            <a:ext cx="3075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Friday meetings, special events</a:t>
            </a:r>
          </a:p>
        </p:txBody>
      </p:sp>
      <p:grpSp>
        <p:nvGrpSpPr>
          <p:cNvPr id="3" name="Group 18"/>
          <p:cNvGrpSpPr/>
          <p:nvPr/>
        </p:nvGrpSpPr>
        <p:grpSpPr>
          <a:xfrm>
            <a:off x="656511" y="3140592"/>
            <a:ext cx="3553690" cy="2372696"/>
            <a:chOff x="4943765" y="3809357"/>
            <a:chExt cx="3553690" cy="2372696"/>
          </a:xfrm>
        </p:grpSpPr>
        <p:sp>
          <p:nvSpPr>
            <p:cNvPr id="18" name="TextBox 17"/>
            <p:cNvSpPr txBox="1"/>
            <p:nvPr/>
          </p:nvSpPr>
          <p:spPr>
            <a:xfrm>
              <a:off x="4943765" y="3809357"/>
              <a:ext cx="3553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u="dbl" dirty="0" smtClean="0">
                  <a:solidFill>
                    <a:srgbClr val="000000"/>
                  </a:solidFill>
                </a:rPr>
                <a:t>Discussion Points </a:t>
              </a:r>
            </a:p>
            <a:p>
              <a:endParaRPr lang="en-US" sz="2000" dirty="0" smtClean="0">
                <a:solidFill>
                  <a:srgbClr val="000000"/>
                </a:solidFill>
              </a:endParaRPr>
            </a:p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43765" y="4243061"/>
              <a:ext cx="32904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Additional photographers?</a:t>
              </a:r>
            </a:p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This helps with our messaging and pubic outreach</a:t>
              </a:r>
            </a:p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This is part of how we tell our story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             50/50</a:t>
            </a:r>
            <a:endParaRPr lang="en-US" dirty="0"/>
          </a:p>
        </p:txBody>
      </p:sp>
      <p:pic>
        <p:nvPicPr>
          <p:cNvPr id="5" name="Picture 4" descr="Rotary Logo Smal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274638"/>
            <a:ext cx="3863110" cy="9930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3455" y="1500911"/>
            <a:ext cx="787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9550" y="1649066"/>
            <a:ext cx="3290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Committee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551549" y="4121727"/>
            <a:ext cx="3925452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457200" y="3532910"/>
            <a:ext cx="787399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77506" y="1649066"/>
            <a:ext cx="355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Events 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43765" y="3809357"/>
            <a:ext cx="355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Discussion Points 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4948" y="3809357"/>
            <a:ext cx="3553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Budget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3455" y="2387730"/>
            <a:ext cx="307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Chair: Rich Langguth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3455" y="4424910"/>
            <a:ext cx="3075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Potential revenue: $3600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Goal: $1800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7506" y="2387730"/>
            <a:ext cx="307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Every Friday meeting.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77506" y="4424910"/>
            <a:ext cx="3743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Contributions from members fund the activity.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 Win some, give some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55891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                           Our Beneficiaries, Charities and Partners</a:t>
            </a:r>
            <a:endParaRPr lang="en-US" dirty="0"/>
          </a:p>
        </p:txBody>
      </p:sp>
      <p:pic>
        <p:nvPicPr>
          <p:cNvPr id="5" name="Picture 4" descr="Rotary Logo Smal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274638"/>
            <a:ext cx="3863110" cy="9930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3455" y="1500911"/>
            <a:ext cx="787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69818" y="1663347"/>
            <a:ext cx="330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Beneficiaries &amp; Charities 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Four local charities: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ECHO, 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ServiceSource 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ARC of NOVA 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ARC of Loudoun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 Scholarship recipients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 Cops and Kids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 Shelter Box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 Rotary Foundation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 Strategic Water Alliance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 Honor Air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 Interact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 Club Grants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9364" y="1700822"/>
            <a:ext cx="282863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 Partners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German Armed Forces Command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Fraternal Order of Police, Lodge 69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Strategic Water Alliance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Interact Clubs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ECHO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ServiceSource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ARC of NOVA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ARC of Loudoun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District 7610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Holt International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422675" y="4062140"/>
            <a:ext cx="4598814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                           Club Finances</a:t>
            </a:r>
            <a:endParaRPr lang="en-US" dirty="0"/>
          </a:p>
        </p:txBody>
      </p:sp>
      <p:pic>
        <p:nvPicPr>
          <p:cNvPr id="5" name="Picture 4" descr="Rotary Logo Smal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274638"/>
            <a:ext cx="3863110" cy="9930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3455" y="1500911"/>
            <a:ext cx="787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8735" y="1651003"/>
            <a:ext cx="406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  Rotary Club of Dulles International Airport</a:t>
            </a:r>
          </a:p>
          <a:p>
            <a:pPr lvl="1"/>
            <a:endParaRPr lang="en-US" sz="1000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Treasurer: Debby Bailey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Purpose: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 Receive, administer and disperse the Club operating budget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Collect dues and pay bills for the day to day activities of the Club that are not associated with charitable contributions or disbursements</a:t>
            </a:r>
          </a:p>
          <a:p>
            <a:pPr lvl="1"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6592" y="1674093"/>
            <a:ext cx="4064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  </a:t>
            </a:r>
            <a:r>
              <a:rPr lang="en-US" sz="2000" b="1" dirty="0" smtClean="0">
                <a:solidFill>
                  <a:srgbClr val="000000"/>
                </a:solidFill>
              </a:rPr>
              <a:t>Dulles Foundation Cub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1"/>
            <a:endParaRPr lang="en-US" sz="2000" dirty="0" smtClean="0">
              <a:solidFill>
                <a:srgbClr val="000000"/>
              </a:solidFill>
            </a:endParaRPr>
          </a:p>
          <a:p>
            <a:pPr lvl="1"/>
            <a:endParaRPr lang="en-US" sz="1000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Treasurer: Rich McCary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Purpose: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Act as 501c3 to receive, administer and disperse charitable funds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Responsible for all charitable project funding – Club members run the committees and the DFC manages the money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The DFC is managed by Rotary Club members for the benefit of our donors and beneficiaries</a:t>
            </a:r>
          </a:p>
          <a:p>
            <a:pPr lvl="1"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201728" y="4046682"/>
            <a:ext cx="4629730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                          Club Activities</a:t>
            </a:r>
            <a:br>
              <a:rPr lang="en-US" dirty="0" smtClean="0"/>
            </a:br>
            <a:r>
              <a:rPr lang="en-US" dirty="0" smtClean="0"/>
              <a:t>Timeline</a:t>
            </a:r>
            <a:endParaRPr lang="en-US" dirty="0"/>
          </a:p>
        </p:txBody>
      </p:sp>
      <p:pic>
        <p:nvPicPr>
          <p:cNvPr id="5" name="Picture 4" descr="Rotary Logo Small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28" y="274638"/>
            <a:ext cx="3863110" cy="9930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3455" y="1500911"/>
            <a:ext cx="787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45981" y="2741751"/>
          <a:ext cx="8063340" cy="3708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71945"/>
                <a:gridCol w="671945"/>
                <a:gridCol w="671945"/>
                <a:gridCol w="671945"/>
                <a:gridCol w="671945"/>
                <a:gridCol w="671945"/>
                <a:gridCol w="671945"/>
                <a:gridCol w="671945"/>
                <a:gridCol w="671945"/>
                <a:gridCol w="671945"/>
                <a:gridCol w="671945"/>
                <a:gridCol w="67194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Jan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Feb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Mar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Apr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May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Jun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Jul</a:t>
                      </a:r>
                      <a:endParaRPr lang="en-US" b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Aug</a:t>
                      </a:r>
                      <a:endParaRPr lang="en-US" b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Sep</a:t>
                      </a:r>
                      <a:endParaRPr lang="en-US" b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Oct</a:t>
                      </a:r>
                      <a:endParaRPr lang="en-US" b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Nov</a:t>
                      </a:r>
                      <a:endParaRPr lang="en-US" b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Dec</a:t>
                      </a:r>
                      <a:endParaRPr lang="en-US" b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31550" y="4723048"/>
          <a:ext cx="8063340" cy="3708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71945"/>
                <a:gridCol w="671945"/>
                <a:gridCol w="671945"/>
                <a:gridCol w="671945"/>
                <a:gridCol w="671945"/>
                <a:gridCol w="671945"/>
                <a:gridCol w="671945"/>
                <a:gridCol w="671945"/>
                <a:gridCol w="671945"/>
                <a:gridCol w="671945"/>
                <a:gridCol w="671945"/>
                <a:gridCol w="67194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Jan</a:t>
                      </a:r>
                      <a:endParaRPr lang="en-US" b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Feb</a:t>
                      </a:r>
                      <a:endParaRPr lang="en-US" b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Mar</a:t>
                      </a:r>
                      <a:endParaRPr lang="en-US" b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Apr</a:t>
                      </a:r>
                      <a:endParaRPr lang="en-US" b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May</a:t>
                      </a:r>
                      <a:endParaRPr lang="en-US" b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Jun</a:t>
                      </a:r>
                      <a:endParaRPr lang="en-US" b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Jul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Aug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Sep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Oct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Nov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Dec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45982" y="1991381"/>
            <a:ext cx="86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9641" y="4163981"/>
            <a:ext cx="86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6429993" y="1593189"/>
            <a:ext cx="751297" cy="398192"/>
            <a:chOff x="1515282" y="1962521"/>
            <a:chExt cx="1197794" cy="398192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1515282" y="1991381"/>
              <a:ext cx="1197794" cy="369332"/>
            </a:xfrm>
            <a:prstGeom prst="wedgeRoundRectCallout">
              <a:avLst>
                <a:gd name="adj1" fmla="val -59388"/>
                <a:gd name="adj2" fmla="val 242227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15282" y="1962521"/>
              <a:ext cx="11977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OO*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7155" y="3315215"/>
            <a:ext cx="1468565" cy="731551"/>
            <a:chOff x="1515282" y="1962521"/>
            <a:chExt cx="1197794" cy="398192"/>
          </a:xfrm>
        </p:grpSpPr>
        <p:sp>
          <p:nvSpPr>
            <p:cNvPr id="21" name="Rounded Rectangular Callout 20"/>
            <p:cNvSpPr/>
            <p:nvPr/>
          </p:nvSpPr>
          <p:spPr>
            <a:xfrm>
              <a:off x="1515282" y="1991381"/>
              <a:ext cx="1197794" cy="369332"/>
            </a:xfrm>
            <a:prstGeom prst="wedgeRoundRectCallout">
              <a:avLst>
                <a:gd name="adj1" fmla="val 5369"/>
                <a:gd name="adj2" fmla="val 140352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15282" y="1962521"/>
              <a:ext cx="1197794" cy="35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Scholarship Goals</a:t>
              </a:r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245093" y="5649967"/>
            <a:ext cx="1254648" cy="646332"/>
            <a:chOff x="1515282" y="1962521"/>
            <a:chExt cx="1197794" cy="398192"/>
          </a:xfrm>
        </p:grpSpPr>
        <p:sp>
          <p:nvSpPr>
            <p:cNvPr id="39" name="Rounded Rectangular Callout 38"/>
            <p:cNvSpPr/>
            <p:nvPr/>
          </p:nvSpPr>
          <p:spPr>
            <a:xfrm>
              <a:off x="1515282" y="1991381"/>
              <a:ext cx="1197794" cy="369332"/>
            </a:xfrm>
            <a:prstGeom prst="wedgeRoundRectCallout">
              <a:avLst>
                <a:gd name="adj1" fmla="val 61607"/>
                <a:gd name="adj2" fmla="val -148729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15282" y="1962521"/>
              <a:ext cx="1197794" cy="398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Scholarship Awards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054294" y="3595553"/>
            <a:ext cx="2112801" cy="937760"/>
            <a:chOff x="1464115" y="1962521"/>
            <a:chExt cx="1545090" cy="398192"/>
          </a:xfrm>
        </p:grpSpPr>
        <p:sp>
          <p:nvSpPr>
            <p:cNvPr id="42" name="Rounded Rectangular Callout 41"/>
            <p:cNvSpPr/>
            <p:nvPr/>
          </p:nvSpPr>
          <p:spPr>
            <a:xfrm>
              <a:off x="1515282" y="1991381"/>
              <a:ext cx="1378472" cy="369332"/>
            </a:xfrm>
            <a:prstGeom prst="wedgeRoundRectCallout">
              <a:avLst>
                <a:gd name="adj1" fmla="val 8285"/>
                <a:gd name="adj2" fmla="val -114992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464115" y="1962521"/>
              <a:ext cx="1545090" cy="392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Cops and Kids</a:t>
              </a:r>
            </a:p>
            <a:p>
              <a:pPr algn="ctr"/>
              <a:r>
                <a:rPr lang="en-US" dirty="0" smtClean="0"/>
                <a:t>And</a:t>
              </a:r>
            </a:p>
            <a:p>
              <a:pPr algn="ctr"/>
              <a:r>
                <a:rPr lang="en-US" dirty="0" smtClean="0"/>
                <a:t>Christkindlmarket</a:t>
              </a:r>
              <a:endParaRPr lang="en-US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175345" y="5820736"/>
            <a:ext cx="1254648" cy="646332"/>
            <a:chOff x="1515282" y="1962521"/>
            <a:chExt cx="1197794" cy="398192"/>
          </a:xfrm>
        </p:grpSpPr>
        <p:sp>
          <p:nvSpPr>
            <p:cNvPr id="45" name="Rounded Rectangular Callout 44"/>
            <p:cNvSpPr/>
            <p:nvPr/>
          </p:nvSpPr>
          <p:spPr>
            <a:xfrm>
              <a:off x="1515282" y="1991381"/>
              <a:ext cx="1197794" cy="369332"/>
            </a:xfrm>
            <a:prstGeom prst="wedgeRoundRectCallout">
              <a:avLst>
                <a:gd name="adj1" fmla="val -48814"/>
                <a:gd name="adj2" fmla="val -180021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515282" y="1962521"/>
              <a:ext cx="1197794" cy="398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Scholarship Checks</a:t>
              </a:r>
              <a:endParaRPr lang="en-US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840018" y="5649968"/>
            <a:ext cx="1254648" cy="646332"/>
            <a:chOff x="1515282" y="1962521"/>
            <a:chExt cx="1197794" cy="398192"/>
          </a:xfrm>
        </p:grpSpPr>
        <p:sp>
          <p:nvSpPr>
            <p:cNvPr id="51" name="Rounded Rectangular Callout 50"/>
            <p:cNvSpPr/>
            <p:nvPr/>
          </p:nvSpPr>
          <p:spPr>
            <a:xfrm>
              <a:off x="1515282" y="1991381"/>
              <a:ext cx="1197794" cy="369332"/>
            </a:xfrm>
            <a:prstGeom prst="wedgeRoundRectCallout">
              <a:avLst>
                <a:gd name="adj1" fmla="val -12007"/>
                <a:gd name="adj2" fmla="val -141508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515282" y="1962521"/>
              <a:ext cx="1197794" cy="398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Interact Stipends</a:t>
              </a:r>
              <a:endParaRPr lang="en-US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147115" y="3367597"/>
            <a:ext cx="1197794" cy="398192"/>
            <a:chOff x="1515282" y="1962521"/>
            <a:chExt cx="1197794" cy="398192"/>
          </a:xfrm>
        </p:grpSpPr>
        <p:sp>
          <p:nvSpPr>
            <p:cNvPr id="54" name="Rounded Rectangular Callout 53"/>
            <p:cNvSpPr/>
            <p:nvPr/>
          </p:nvSpPr>
          <p:spPr>
            <a:xfrm>
              <a:off x="1515282" y="1991381"/>
              <a:ext cx="1197794" cy="369332"/>
            </a:xfrm>
            <a:prstGeom prst="wedgeRoundRectCallout">
              <a:avLst>
                <a:gd name="adj1" fmla="val 17997"/>
                <a:gd name="adj2" fmla="val -115904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515282" y="1962521"/>
              <a:ext cx="11977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Honor Air</a:t>
              </a:r>
              <a:endParaRPr lang="en-US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301947" y="3759818"/>
            <a:ext cx="1197794" cy="398192"/>
            <a:chOff x="1515282" y="1962521"/>
            <a:chExt cx="1197794" cy="398192"/>
          </a:xfrm>
        </p:grpSpPr>
        <p:sp>
          <p:nvSpPr>
            <p:cNvPr id="57" name="Rounded Rectangular Callout 56"/>
            <p:cNvSpPr/>
            <p:nvPr/>
          </p:nvSpPr>
          <p:spPr>
            <a:xfrm>
              <a:off x="1515282" y="1991381"/>
              <a:ext cx="1197794" cy="369332"/>
            </a:xfrm>
            <a:prstGeom prst="wedgeRoundRectCallout">
              <a:avLst>
                <a:gd name="adj1" fmla="val 53139"/>
                <a:gd name="adj2" fmla="val 203187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515282" y="1962521"/>
              <a:ext cx="11977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Honor Air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335563" y="1564330"/>
            <a:ext cx="1115499" cy="725387"/>
            <a:chOff x="1515282" y="1962521"/>
            <a:chExt cx="1197794" cy="398192"/>
          </a:xfrm>
        </p:grpSpPr>
        <p:sp>
          <p:nvSpPr>
            <p:cNvPr id="27" name="Rounded Rectangular Callout 26"/>
            <p:cNvSpPr/>
            <p:nvPr/>
          </p:nvSpPr>
          <p:spPr>
            <a:xfrm>
              <a:off x="1515282" y="1991381"/>
              <a:ext cx="1197794" cy="369332"/>
            </a:xfrm>
            <a:prstGeom prst="wedgeRoundRectCallout">
              <a:avLst>
                <a:gd name="adj1" fmla="val -14966"/>
                <a:gd name="adj2" fmla="val 114539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515282" y="1962521"/>
              <a:ext cx="1197794" cy="354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Annual Forecast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181290" y="5469389"/>
            <a:ext cx="773661" cy="398192"/>
            <a:chOff x="1515282" y="1962521"/>
            <a:chExt cx="1197794" cy="398192"/>
          </a:xfrm>
        </p:grpSpPr>
        <p:sp>
          <p:nvSpPr>
            <p:cNvPr id="60" name="Rounded Rectangular Callout 59"/>
            <p:cNvSpPr/>
            <p:nvPr/>
          </p:nvSpPr>
          <p:spPr>
            <a:xfrm>
              <a:off x="1515282" y="1991381"/>
              <a:ext cx="1197794" cy="369332"/>
            </a:xfrm>
            <a:prstGeom prst="wedgeRoundRectCallout">
              <a:avLst>
                <a:gd name="adj1" fmla="val -118400"/>
                <a:gd name="adj2" fmla="val -156802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515282" y="1962521"/>
              <a:ext cx="11977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OO</a:t>
              </a:r>
              <a:endParaRPr lang="en-US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338135" y="3511679"/>
            <a:ext cx="1115499" cy="725387"/>
            <a:chOff x="1515282" y="1962521"/>
            <a:chExt cx="1197794" cy="398192"/>
          </a:xfrm>
        </p:grpSpPr>
        <p:sp>
          <p:nvSpPr>
            <p:cNvPr id="63" name="Rounded Rectangular Callout 62"/>
            <p:cNvSpPr/>
            <p:nvPr/>
          </p:nvSpPr>
          <p:spPr>
            <a:xfrm>
              <a:off x="1515282" y="1991381"/>
              <a:ext cx="1197794" cy="369332"/>
            </a:xfrm>
            <a:prstGeom prst="wedgeRoundRectCallout">
              <a:avLst>
                <a:gd name="adj1" fmla="val -14966"/>
                <a:gd name="adj2" fmla="val 114539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15282" y="1962521"/>
              <a:ext cx="1197794" cy="354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Annual Forecast</a:t>
              </a:r>
              <a:endParaRPr lang="en-US" dirty="0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645982" y="6296297"/>
            <a:ext cx="4448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*OO – Opportunities Open Golf Tournament</a:t>
            </a:r>
            <a:endParaRPr lang="en-US" sz="10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7181290" y="1683170"/>
            <a:ext cx="1908749" cy="923331"/>
            <a:chOff x="1515282" y="1969451"/>
            <a:chExt cx="1250750" cy="395022"/>
          </a:xfrm>
        </p:grpSpPr>
        <p:sp>
          <p:nvSpPr>
            <p:cNvPr id="49" name="Rounded Rectangular Callout 48"/>
            <p:cNvSpPr/>
            <p:nvPr/>
          </p:nvSpPr>
          <p:spPr>
            <a:xfrm>
              <a:off x="1515282" y="1991386"/>
              <a:ext cx="1197794" cy="369333"/>
            </a:xfrm>
            <a:prstGeom prst="wedgeRoundRectCallout">
              <a:avLst>
                <a:gd name="adj1" fmla="val -83426"/>
                <a:gd name="adj2" fmla="val 61531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568238" y="1969451"/>
              <a:ext cx="1197794" cy="395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German Beer Night &amp; Walk for Water</a:t>
              </a:r>
              <a:endParaRPr lang="en-US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983139" y="1622049"/>
            <a:ext cx="1115499" cy="725387"/>
            <a:chOff x="1515282" y="1962521"/>
            <a:chExt cx="1197794" cy="398192"/>
          </a:xfrm>
        </p:grpSpPr>
        <p:sp>
          <p:nvSpPr>
            <p:cNvPr id="67" name="Rounded Rectangular Callout 66"/>
            <p:cNvSpPr/>
            <p:nvPr/>
          </p:nvSpPr>
          <p:spPr>
            <a:xfrm>
              <a:off x="1515282" y="1991381"/>
              <a:ext cx="1197794" cy="369332"/>
            </a:xfrm>
            <a:prstGeom prst="wedgeRoundRectCallout">
              <a:avLst>
                <a:gd name="adj1" fmla="val -7721"/>
                <a:gd name="adj2" fmla="val 99095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515282" y="1962521"/>
              <a:ext cx="1197794" cy="354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Wine Dinner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8260" y="274638"/>
            <a:ext cx="8445606" cy="1143000"/>
          </a:xfrm>
        </p:spPr>
        <p:txBody>
          <a:bodyPr/>
          <a:lstStyle/>
          <a:p>
            <a:r>
              <a:rPr lang="en-US" dirty="0" smtClean="0"/>
              <a:t>                           Opportunities Open</a:t>
            </a:r>
            <a:endParaRPr lang="en-US" dirty="0"/>
          </a:p>
        </p:txBody>
      </p:sp>
      <p:pic>
        <p:nvPicPr>
          <p:cNvPr id="5" name="Picture 4" descr="Rotary Logo Smal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274638"/>
            <a:ext cx="3863110" cy="9930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3455" y="1500911"/>
            <a:ext cx="787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9550" y="1649065"/>
            <a:ext cx="3290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Committee</a:t>
            </a:r>
          </a:p>
          <a:p>
            <a:endParaRPr lang="en-US" sz="2000" i="1" u="dbl" dirty="0" smtClean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1548693" y="4119622"/>
            <a:ext cx="3925452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457200" y="2664729"/>
            <a:ext cx="787399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77506" y="1649066"/>
            <a:ext cx="355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Events 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455" y="2156897"/>
            <a:ext cx="307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Chair: </a:t>
            </a:r>
            <a:r>
              <a:rPr lang="en-US" sz="2000" dirty="0" smtClean="0"/>
              <a:t>Annette Gutsmiedl</a:t>
            </a:r>
            <a:r>
              <a:rPr lang="en-US" sz="2000" dirty="0" smtClean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7506" y="2187675"/>
            <a:ext cx="307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3 October 2016</a:t>
            </a:r>
          </a:p>
        </p:txBody>
      </p:sp>
      <p:grpSp>
        <p:nvGrpSpPr>
          <p:cNvPr id="6" name="Group 18"/>
          <p:cNvGrpSpPr/>
          <p:nvPr/>
        </p:nvGrpSpPr>
        <p:grpSpPr>
          <a:xfrm>
            <a:off x="573751" y="3099002"/>
            <a:ext cx="2763353" cy="1985159"/>
            <a:chOff x="4943765" y="3809357"/>
            <a:chExt cx="3075378" cy="1985159"/>
          </a:xfrm>
        </p:grpSpPr>
        <p:sp>
          <p:nvSpPr>
            <p:cNvPr id="18" name="TextBox 17"/>
            <p:cNvSpPr txBox="1"/>
            <p:nvPr/>
          </p:nvSpPr>
          <p:spPr>
            <a:xfrm>
              <a:off x="4943765" y="3809357"/>
              <a:ext cx="24768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u="dbl" dirty="0" smtClean="0">
                  <a:solidFill>
                    <a:srgbClr val="000000"/>
                  </a:solidFill>
                </a:rPr>
                <a:t>Discussion Points </a:t>
              </a:r>
            </a:p>
            <a:p>
              <a:endParaRPr lang="en-US" sz="2000" dirty="0" smtClean="0">
                <a:solidFill>
                  <a:srgbClr val="000000"/>
                </a:solidFill>
              </a:endParaRPr>
            </a:p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43765" y="4163300"/>
              <a:ext cx="307537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Committee members</a:t>
              </a:r>
            </a:p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Marketing materials</a:t>
              </a:r>
            </a:p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Sponsorships</a:t>
              </a:r>
            </a:p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Ticket sales</a:t>
              </a:r>
            </a:p>
            <a:p>
              <a:pPr>
                <a:buFont typeface="Arial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 Volunteers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833" y="2833890"/>
            <a:ext cx="4798622" cy="3599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2800" cy="1143000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 German Oktoberfest </a:t>
            </a:r>
            <a:endParaRPr lang="en-US" dirty="0"/>
          </a:p>
        </p:txBody>
      </p:sp>
      <p:pic>
        <p:nvPicPr>
          <p:cNvPr id="5" name="Picture 4" descr="Rotary Logo Smal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274638"/>
            <a:ext cx="3863110" cy="9930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3455" y="1500911"/>
            <a:ext cx="787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8090" y="1649066"/>
            <a:ext cx="3290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Committee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355259" y="4011901"/>
            <a:ext cx="3925452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519550" y="2987522"/>
            <a:ext cx="787399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77506" y="1649066"/>
            <a:ext cx="355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Events 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8830" y="3265716"/>
            <a:ext cx="3241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Discussion Points</a:t>
            </a:r>
          </a:p>
          <a:p>
            <a:endParaRPr lang="en-US" sz="2000" i="1" u="dbl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Attendance encouraged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We have a great mutually supportive relationship with the GFAC </a:t>
            </a:r>
          </a:p>
          <a:p>
            <a:r>
              <a:rPr lang="en-US" sz="2000" i="1" u="dbl" dirty="0" smtClean="0">
                <a:solidFill>
                  <a:srgbClr val="000000"/>
                </a:solidFill>
              </a:rPr>
              <a:t> 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5010" y="2187675"/>
            <a:ext cx="3352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Host: Oberst Joachim W. Bohn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7506" y="2187675"/>
            <a:ext cx="307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22 September 2016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366" y="3216944"/>
            <a:ext cx="2934858" cy="2911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             Christkindlmarket</a:t>
            </a:r>
            <a:endParaRPr lang="en-US" dirty="0"/>
          </a:p>
        </p:txBody>
      </p:sp>
      <p:pic>
        <p:nvPicPr>
          <p:cNvPr id="5" name="Picture 4" descr="Rotary Logo Smal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274638"/>
            <a:ext cx="3863110" cy="9930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3455" y="1500911"/>
            <a:ext cx="787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9550" y="1649066"/>
            <a:ext cx="3290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Committee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551549" y="4121727"/>
            <a:ext cx="3925452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457200" y="3532910"/>
            <a:ext cx="787399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77506" y="1649066"/>
            <a:ext cx="355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Events 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77506" y="3941522"/>
            <a:ext cx="3553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Discussion Points</a:t>
            </a:r>
            <a:r>
              <a:rPr lang="en-US" sz="2000" dirty="0" smtClean="0">
                <a:solidFill>
                  <a:srgbClr val="000000"/>
                </a:solidFill>
              </a:rPr>
              <a:t>   </a:t>
            </a:r>
          </a:p>
          <a:p>
            <a:endParaRPr lang="en-US" sz="2000" i="1" u="dbl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Attendance encouraged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Fun, fellowship, shopping</a:t>
            </a:r>
            <a:r>
              <a:rPr lang="en-US" sz="2000" i="1" u="dbl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3454" y="2387730"/>
            <a:ext cx="3475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Host: Oberst Joachim W. Bohn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7506" y="2387730"/>
            <a:ext cx="307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December 2016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80" y="3764433"/>
            <a:ext cx="2338960" cy="23200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             Scholarships</a:t>
            </a:r>
            <a:endParaRPr lang="en-US" dirty="0"/>
          </a:p>
        </p:txBody>
      </p:sp>
      <p:pic>
        <p:nvPicPr>
          <p:cNvPr id="5" name="Picture 4" descr="Rotary Logo Smal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274638"/>
            <a:ext cx="3863110" cy="9930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3455" y="1500911"/>
            <a:ext cx="787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9550" y="1649066"/>
            <a:ext cx="3290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Committee</a:t>
            </a:r>
          </a:p>
          <a:p>
            <a:endParaRPr lang="en-US" sz="2000" i="1" u="dbl" dirty="0" smtClean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551549" y="4121727"/>
            <a:ext cx="3925452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457200" y="3532910"/>
            <a:ext cx="787399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77506" y="1649066"/>
            <a:ext cx="355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Events 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43765" y="3809357"/>
            <a:ext cx="355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Discussion Points 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4947" y="3809357"/>
            <a:ext cx="37851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dbl" dirty="0" smtClean="0">
                <a:solidFill>
                  <a:srgbClr val="000000"/>
                </a:solidFill>
              </a:rPr>
              <a:t>Budget</a:t>
            </a:r>
            <a:r>
              <a:rPr lang="en-US" sz="2000" dirty="0" smtClean="0">
                <a:solidFill>
                  <a:srgbClr val="000000"/>
                </a:solidFill>
              </a:rPr>
              <a:t>        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Budgeted:  $10,000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4948" y="2159002"/>
            <a:ext cx="3075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Chair: Georgia Graves &amp; Rich McCary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96081" y="2138169"/>
            <a:ext cx="4366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Committee formation December 2016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Selections May 2017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June – July breakfast with recipients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77506" y="4424910"/>
            <a:ext cx="3909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New committee members are welcome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14319</TotalTime>
  <Words>1145</Words>
  <Application>Microsoft Macintosh PowerPoint</Application>
  <PresentationFormat>On-screen Show (4:3)</PresentationFormat>
  <Paragraphs>300</Paragraphs>
  <Slides>23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Club Overview</vt:lpstr>
      <vt:lpstr>                           Club Leadership</vt:lpstr>
      <vt:lpstr>                           Our Beneficiaries, Charities and Partners</vt:lpstr>
      <vt:lpstr>                           Club Finances</vt:lpstr>
      <vt:lpstr>                          Club Activities Timeline</vt:lpstr>
      <vt:lpstr>                           Opportunities Open</vt:lpstr>
      <vt:lpstr> German Oktoberfest </vt:lpstr>
      <vt:lpstr>                           Christkindlmarket</vt:lpstr>
      <vt:lpstr>                           Scholarships</vt:lpstr>
      <vt:lpstr>                        Strategic Water Alliance</vt:lpstr>
      <vt:lpstr>                           Grants</vt:lpstr>
      <vt:lpstr>                           Rotary Foundation</vt:lpstr>
      <vt:lpstr>                           Cops and Kids</vt:lpstr>
      <vt:lpstr>                           Shelter Box</vt:lpstr>
      <vt:lpstr>                           Honor Air</vt:lpstr>
      <vt:lpstr>                           Interact</vt:lpstr>
      <vt:lpstr>                           Speakers</vt:lpstr>
      <vt:lpstr>                           Scouting</vt:lpstr>
      <vt:lpstr>                           Membership</vt:lpstr>
      <vt:lpstr>                           Public Relations, Website and Social Media</vt:lpstr>
      <vt:lpstr>                           Public Relations, Website and Social Media</vt:lpstr>
      <vt:lpstr>                           Photography</vt:lpstr>
      <vt:lpstr>                           50/50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Year Ahead</dc:title>
  <dc:creator>James Church</dc:creator>
  <cp:lastModifiedBy>James Church</cp:lastModifiedBy>
  <cp:revision>57</cp:revision>
  <dcterms:created xsi:type="dcterms:W3CDTF">2016-09-11T16:25:12Z</dcterms:created>
  <dcterms:modified xsi:type="dcterms:W3CDTF">2016-09-11T16:37:07Z</dcterms:modified>
</cp:coreProperties>
</file>