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720" r:id="rId7"/>
  </p:sldMasterIdLst>
  <p:notesMasterIdLst>
    <p:notesMasterId r:id="rId44"/>
  </p:notesMasterIdLst>
  <p:handoutMasterIdLst>
    <p:handoutMasterId r:id="rId45"/>
  </p:handoutMasterIdLst>
  <p:sldIdLst>
    <p:sldId id="560" r:id="rId8"/>
    <p:sldId id="455" r:id="rId9"/>
    <p:sldId id="547" r:id="rId10"/>
    <p:sldId id="601" r:id="rId11"/>
    <p:sldId id="609" r:id="rId12"/>
    <p:sldId id="610" r:id="rId13"/>
    <p:sldId id="608" r:id="rId14"/>
    <p:sldId id="602" r:id="rId15"/>
    <p:sldId id="603" r:id="rId16"/>
    <p:sldId id="604" r:id="rId17"/>
    <p:sldId id="605" r:id="rId18"/>
    <p:sldId id="558" r:id="rId19"/>
    <p:sldId id="579" r:id="rId20"/>
    <p:sldId id="580" r:id="rId21"/>
    <p:sldId id="581" r:id="rId22"/>
    <p:sldId id="582" r:id="rId23"/>
    <p:sldId id="583" r:id="rId24"/>
    <p:sldId id="551" r:id="rId25"/>
    <p:sldId id="599" r:id="rId26"/>
    <p:sldId id="598" r:id="rId27"/>
    <p:sldId id="584" r:id="rId28"/>
    <p:sldId id="600" r:id="rId29"/>
    <p:sldId id="586" r:id="rId30"/>
    <p:sldId id="587" r:id="rId31"/>
    <p:sldId id="588" r:id="rId32"/>
    <p:sldId id="589" r:id="rId33"/>
    <p:sldId id="590" r:id="rId34"/>
    <p:sldId id="591" r:id="rId35"/>
    <p:sldId id="606" r:id="rId36"/>
    <p:sldId id="607" r:id="rId37"/>
    <p:sldId id="594" r:id="rId38"/>
    <p:sldId id="595" r:id="rId39"/>
    <p:sldId id="596" r:id="rId40"/>
    <p:sldId id="611" r:id="rId41"/>
    <p:sldId id="461" r:id="rId42"/>
    <p:sldId id="448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0"/>
        <a:cs typeface="ヒラギノ角ゴ Pro W3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ert Polson" initials="RP" lastIdx="1" clrIdx="0">
    <p:extLst>
      <p:ext uri="{19B8F6BF-5375-455C-9EA6-DF929625EA0E}">
        <p15:presenceInfo xmlns:p15="http://schemas.microsoft.com/office/powerpoint/2012/main" userId="446503d68272ea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0CD2"/>
    <a:srgbClr val="0720D7"/>
    <a:srgbClr val="00AEEF"/>
    <a:srgbClr val="000000"/>
    <a:srgbClr val="D91B5C"/>
    <a:srgbClr val="FF7600"/>
    <a:srgbClr val="005DAA"/>
    <a:srgbClr val="872175"/>
    <a:srgbClr val="009999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15" autoAdjust="0"/>
    <p:restoredTop sz="90909" autoAdjust="0"/>
  </p:normalViewPr>
  <p:slideViewPr>
    <p:cSldViewPr>
      <p:cViewPr varScale="1">
        <p:scale>
          <a:sx n="73" d="100"/>
          <a:sy n="73" d="100"/>
        </p:scale>
        <p:origin x="1661" y="67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-16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84"/>
    </p:cViewPr>
  </p:sorterViewPr>
  <p:notesViewPr>
    <p:cSldViewPr>
      <p:cViewPr varScale="1">
        <p:scale>
          <a:sx n="65" d="100"/>
          <a:sy n="65" d="100"/>
        </p:scale>
        <p:origin x="3246" y="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5E2A8F52-5D5E-F348-8971-795E9819B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1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6" y="1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>
            <a:lvl1pPr algn="r"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7"/>
            <a:ext cx="5140325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defTabSz="931676">
              <a:defRPr sz="1200">
                <a:latin typeface="Arial" pitchFamily="-107" charset="0"/>
                <a:ea typeface="ヒラギノ角ゴ Pro W3" pitchFamily="-107" charset="-128"/>
                <a:cs typeface="ヒラギノ角ゴ Pro W3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6" y="8831264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59" tIns="46579" rIns="93159" bIns="46579" numCol="1" anchor="b" anchorCtr="0" compatLnSpc="1">
            <a:prstTxWarp prst="textNoShape">
              <a:avLst/>
            </a:prstTxWarp>
          </a:bodyPr>
          <a:lstStyle>
            <a:lvl1pPr algn="r" defTabSz="931676">
              <a:defRPr sz="1200" smtClean="0"/>
            </a:lvl1pPr>
          </a:lstStyle>
          <a:p>
            <a:pPr>
              <a:defRPr/>
            </a:pPr>
            <a:fld id="{A921F9F1-0516-7249-8BD1-DDD6B224F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64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4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37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55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04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13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317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14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5595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15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146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1388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4147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  <a:ea typeface="+mn-ea"/>
                <a:cs typeface="+mn-cs"/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235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930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2745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1F9F1-0516-7249-8BD1-DDD6B224F66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5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447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34471"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4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70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777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10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20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4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1241">
              <a:defRPr/>
            </a:pPr>
            <a:fld id="{A921F9F1-0516-7249-8BD1-DDD6B224F66A}" type="slidenum">
              <a:rPr lang="en-US">
                <a:solidFill>
                  <a:srgbClr val="000000"/>
                </a:solidFill>
              </a:rPr>
              <a:pPr defTabSz="921241"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26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918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43945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7864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66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8570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5110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382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554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2215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53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693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23035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152400" y="2667000"/>
            <a:ext cx="9525000" cy="16002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014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15846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885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6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28726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2201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250">
                <a:latin typeface="Georgia"/>
                <a:cs typeface="Georgia"/>
              </a:defRPr>
            </a:lvl1pPr>
            <a:lvl2pPr>
              <a:defRPr sz="1950">
                <a:latin typeface="Georgia"/>
                <a:cs typeface="Georgia"/>
              </a:defRPr>
            </a:lvl2pPr>
            <a:lvl3pPr>
              <a:defRPr sz="165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374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35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48227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313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>
                <a:latin typeface="Georgia"/>
                <a:cs typeface="Georgia"/>
              </a:defRPr>
            </a:lvl1pPr>
            <a:lvl2pPr>
              <a:defRPr sz="1800">
                <a:latin typeface="Georgia"/>
                <a:cs typeface="Georgia"/>
              </a:defRPr>
            </a:lvl2pPr>
            <a:lvl3pPr>
              <a:defRPr sz="1500">
                <a:latin typeface="Georgia"/>
                <a:cs typeface="Georgia"/>
              </a:defRPr>
            </a:lvl3pPr>
            <a:lvl4pPr>
              <a:defRPr sz="1350">
                <a:latin typeface="Georgia"/>
                <a:cs typeface="Georgia"/>
              </a:defRPr>
            </a:lvl4pPr>
            <a:lvl5pPr>
              <a:defRPr sz="1350">
                <a:latin typeface="Georgia"/>
                <a:cs typeface="Georgia"/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160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Arial Narrow"/>
                <a:cs typeface="Arial Narrow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Georgia"/>
                <a:cs typeface="Georgia"/>
              </a:defRPr>
            </a:lvl1pPr>
            <a:lvl2pPr>
              <a:defRPr sz="1500">
                <a:latin typeface="Georgia"/>
                <a:cs typeface="Georgia"/>
              </a:defRPr>
            </a:lvl2pPr>
            <a:lvl3pPr>
              <a:defRPr sz="1350">
                <a:latin typeface="Georgia"/>
                <a:cs typeface="Georgia"/>
              </a:defRPr>
            </a:lvl3pPr>
            <a:lvl4pPr>
              <a:defRPr sz="1200">
                <a:latin typeface="Georgia"/>
                <a:cs typeface="Georgia"/>
              </a:defRPr>
            </a:lvl4pPr>
            <a:lvl5pPr>
              <a:defRPr sz="1200">
                <a:latin typeface="Georgia"/>
                <a:cs typeface="Georgia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34795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700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4763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60760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1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500">
                <a:latin typeface="Georgia"/>
                <a:cs typeface="Georgia"/>
              </a:defRPr>
            </a:lvl4pPr>
            <a:lvl5pPr>
              <a:defRPr sz="1500">
                <a:latin typeface="Georgia"/>
                <a:cs typeface="Georgia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19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145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Georgia"/>
                <a:cs typeface="Georgia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81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05152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0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h-rev.eps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28600"/>
            <a:ext cx="3429000" cy="3429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37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03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817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3630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9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"/>
            <a:ext cx="9144000" cy="6857998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65126"/>
            <a:ext cx="13716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6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14" r:id="rId2"/>
    <p:sldLayoutId id="2147483715" r:id="rId3"/>
    <p:sldLayoutId id="2147483716" r:id="rId4"/>
    <p:sldLayoutId id="2147483717" r:id="rId5"/>
    <p:sldLayoutId id="2147483713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0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02" r:id="rId2"/>
    <p:sldLayoutId id="2147483705" r:id="rId3"/>
    <p:sldLayoutId id="2147483703" r:id="rId4"/>
    <p:sldLayoutId id="2147483718" r:id="rId5"/>
    <p:sldLayoutId id="2147483665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7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88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7" r:id="rId2"/>
    <p:sldLayoutId id="2147483710" r:id="rId3"/>
    <p:sldLayoutId id="2147483708" r:id="rId4"/>
    <p:sldLayoutId id="2147483719" r:id="rId5"/>
    <p:sldLayoutId id="2147483709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8" y="6264610"/>
            <a:ext cx="1082949" cy="4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1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www.dirtandnoise.com/2011/07/dear-america.html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86200"/>
            <a:ext cx="9180786" cy="1219200"/>
          </a:xfrm>
        </p:spPr>
        <p:txBody>
          <a:bodyPr/>
          <a:lstStyle/>
          <a:p>
            <a:pPr algn="ctr"/>
            <a:r>
              <a:rPr lang="en-US" sz="4000" b="1" dirty="0"/>
              <a:t>BXRC Club Meeting: 1 October 2021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342951B-AB3D-420F-B0D2-938EC14296B7}"/>
              </a:ext>
            </a:extLst>
          </p:cNvPr>
          <p:cNvSpPr txBox="1">
            <a:spLocks/>
          </p:cNvSpPr>
          <p:nvPr/>
        </p:nvSpPr>
        <p:spPr>
          <a:xfrm>
            <a:off x="1600200" y="2819399"/>
            <a:ext cx="5867400" cy="12192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00AEEF"/>
                </a:solidFill>
                <a:latin typeface="Georgia"/>
                <a:ea typeface="+mn-ea"/>
                <a:cs typeface="Georgi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 "/>
              <a:ea typeface="+mn-ea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 "/>
                <a:ea typeface="+mn-ea"/>
              </a:rPr>
              <a:t>Rotary Club of Bailey’s Crossroads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AEEF"/>
              </a:solidFill>
              <a:effectLst/>
              <a:uLnTx/>
              <a:uFillTx/>
              <a:latin typeface="Arial "/>
              <a:ea typeface="+mn-e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B1E5C-1364-4463-A53E-A8C3439DB9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600002"/>
            <a:ext cx="3792041" cy="228619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1AE5606-D188-4335-BCC6-E9D0AF047E4E}"/>
              </a:ext>
            </a:extLst>
          </p:cNvPr>
          <p:cNvSpPr>
            <a:spLocks noGrp="1"/>
          </p:cNvSpPr>
          <p:nvPr/>
        </p:nvSpPr>
        <p:spPr>
          <a:xfrm>
            <a:off x="-30874" y="5076497"/>
            <a:ext cx="9129548" cy="748863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Arial Narrow"/>
                <a:ea typeface="+mj-ea"/>
                <a:cs typeface="Arial Narrow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</a:rPr>
              <a:t>2</a:t>
            </a:r>
            <a:r>
              <a:rPr lang="en-US" sz="4000" b="1" baseline="30000" dirty="0">
                <a:solidFill>
                  <a:prstClr val="white"/>
                </a:solidFill>
              </a:rPr>
              <a:t>nd</a:t>
            </a:r>
            <a:r>
              <a:rPr lang="en-US" sz="4000" b="1" dirty="0">
                <a:solidFill>
                  <a:prstClr val="white"/>
                </a:solidFill>
              </a:rPr>
              <a:t> CLUB FORUM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04227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1054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10/6 – BXRC Board Meeting 7 pm 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DG Pat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Borowski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10/7 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 Dinner at Wildfire at 7:00 pm (Neesa)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10/8 –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DG 7610 Pat Borowski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10/13 –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Member/Membership HH </a:t>
            </a: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Pistone’s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10/15: 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Glasgow MS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Victor Powell, Principal, 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10/22:  Palestinian Doctors in the Advanced Trauma Life Support (ATLS) Course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Walter Ruby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10/29:  Ghosts, Goons and a </a:t>
            </a:r>
            <a:r>
              <a:rPr lang="en-US" sz="2800" dirty="0" err="1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Bunnyman</a:t>
            </a: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Cindy Bennett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2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715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Programs and Events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720D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11/5:  Native American Heritage Month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Jean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Hovland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9144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11/12:  Rotary Foundation Month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Polly Rosenstein, Area 9</a:t>
            </a:r>
            <a:endParaRPr lang="en-US" sz="28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11/19:  Introduction Speech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Justin Carwile</a:t>
            </a:r>
          </a:p>
          <a:p>
            <a:pPr marL="9144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12/3: 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Justice HS -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Tiffany Narcisse, Principal, </a:t>
            </a: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12/10:  Election Update and Forecast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Tom Davis</a:t>
            </a:r>
          </a:p>
          <a:p>
            <a:pPr marL="91440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12/17:  Introduction Speech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Shona Person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8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CD66-DD96-4204-92CF-0ABCE81B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TODAY’S SPEAKER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2285E-483D-41AE-BD49-4974EFC9F0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 algn="ctr">
              <a:buNone/>
            </a:pPr>
            <a:r>
              <a:rPr lang="en-US" sz="32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 Forum #2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3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First Quarter and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Forward 2021-2022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2060"/>
              </a:solidFill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9353322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            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Vision Statement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2057399"/>
            <a:ext cx="8153400" cy="2819401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Georgia"/>
                <a:ea typeface="+mn-ea"/>
              </a:rPr>
              <a:t>“Together, we see a world where people unite and take action to create lasting change — across the globe, in our communities, and in ourselves.”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Georgia"/>
                <a:ea typeface="+mn-ea"/>
              </a:rPr>
              <a:t>	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Georgia"/>
                <a:ea typeface="+mn-ea"/>
              </a:rPr>
              <a:t>- RI Board of Directors 6/2021</a:t>
            </a:r>
          </a:p>
          <a:p>
            <a:pPr marL="685800" lvl="2" indent="0">
              <a:lnSpc>
                <a:spcPct val="90000"/>
              </a:lnSpc>
              <a:buNone/>
            </a:pP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7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</p:spPr>
        <p:txBody>
          <a:bodyPr anchor="ctr">
            <a:normAutofit/>
          </a:bodyPr>
          <a:lstStyle/>
          <a:p>
            <a:r>
              <a:rPr lang="en-US" b="1" dirty="0"/>
              <a:t>         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BXRC Theme for 2021-2022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2057399"/>
            <a:ext cx="8153400" cy="281940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3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3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66800" y="381000"/>
            <a:ext cx="10744200" cy="685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/>
              <a:t>         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Designing for the Future by Building on Strong Foundations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486400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1.	Increase Club membership –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Focus on FUN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a.	Retain existing members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b.	Recruit 5-10 new regular members (10-3-1 rule)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c.		Establish subsidiary clubs/types of membership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2.	Fundraising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a.	Mustang Raffle –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START YOUR ENGINES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b.	Review supplemental fundraising opportunities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c.		New Mustang members to take on some functions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3.	Move into the Future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a.	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Hybrid/Bimodal (both in person and Zoom)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b.	Upgrade accounting systems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Georgia"/>
                <a:ea typeface="+mn-ea"/>
              </a:rPr>
              <a:t>c.		Policies and Procedures Manual</a:t>
            </a: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HAVE FUN!!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7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66800" y="381000"/>
            <a:ext cx="10744200" cy="6858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         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for the Year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715000"/>
          </a:xfrm>
        </p:spPr>
        <p:txBody>
          <a:bodyPr>
            <a:normAutofit lnSpcReduction="10000"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Club Membership – 65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[58 Active]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Leadership Development participation – 2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[1]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District Conference attendance – 10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[TBD]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District Training participation – 3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[TBD]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Annual Fund contributions - $5,000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[$2,622/52%]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Interact clubs – 1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[2]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RYLA participation – 2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[3]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Strategic Plan – Yes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[Yes]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Online presence – Yes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[Yes]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Social activities – 6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[3]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Update website and social media – 2 x per month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[Yes]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eorgia"/>
                <a:ea typeface="+mn-ea"/>
              </a:rPr>
              <a:t>Media stories about club projects – 4 for the year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[3??]</a:t>
            </a: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/>
                <a:ea typeface="+mn-ea"/>
              </a:rPr>
              <a:t>HAVE FUN!!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20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066800" y="381000"/>
            <a:ext cx="10744200" cy="6858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             </a:t>
            </a:r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President’s News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8382000" cy="5334000"/>
          </a:xfrm>
        </p:spPr>
        <p:txBody>
          <a:bodyPr>
            <a:normAutofit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ACCOMPLISHED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 meetings with speakers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Mustang Sales good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Activities:  Mason District Park (2); DG Dinner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First Membership mixer at Dogfish Head Ale House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Great Assembly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 err="1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Kabultec</a:t>
            </a:r>
            <a:r>
              <a:rPr lang="en-US" sz="24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/BXRC Donations for Afghan’s coming to USA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NEW MEMBERS</a:t>
            </a:r>
          </a:p>
          <a:p>
            <a:pPr marL="457200" lvl="1" indent="0">
              <a:buNone/>
              <a:defRPr/>
            </a:pP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DO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review new Member Handbook</a:t>
            </a:r>
          </a:p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work on Policy and Procedures manual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5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3340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             </a:t>
            </a:r>
            <a:r>
              <a:rPr lang="en-US" sz="2400" b="1" dirty="0">
                <a:solidFill>
                  <a:srgbClr val="FFFF00"/>
                </a:solidFill>
              </a:rPr>
              <a:t>PRESIDENT-ELECT </a:t>
            </a:r>
            <a:r>
              <a:rPr lang="en-US" sz="2400" b="1" dirty="0"/>
              <a:t>  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21920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new Board-Elect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Prepared Budget for Rotary Year 2021-22.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Mustang Raffle Tickets.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for next Mustang Raffle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attendance at District events and trainings</a:t>
            </a:r>
          </a:p>
          <a:p>
            <a:pPr lvl="3">
              <a:lnSpc>
                <a:spcPct val="90000"/>
              </a:lnSpc>
            </a:pPr>
            <a:r>
              <a:rPr lang="en-US" sz="19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Conference Attendance – 10</a:t>
            </a:r>
          </a:p>
          <a:p>
            <a:pPr lvl="3">
              <a:lnSpc>
                <a:spcPct val="90000"/>
              </a:lnSpc>
            </a:pPr>
            <a:r>
              <a:rPr lang="en-US" sz="19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 Training Participation - 3</a:t>
            </a:r>
          </a:p>
          <a:p>
            <a:pPr lvl="2">
              <a:lnSpc>
                <a:spcPct val="90000"/>
              </a:lnSpc>
            </a:pPr>
            <a:endParaRPr lang="en-US" sz="225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lvl="2">
              <a:lnSpc>
                <a:spcPct val="90000"/>
              </a:lnSpc>
            </a:pPr>
            <a:r>
              <a:rPr lang="en-US" sz="2250" b="1" dirty="0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sell Mustang Raffle Tickets.</a:t>
            </a:r>
          </a:p>
          <a:p>
            <a:pPr lvl="2">
              <a:lnSpc>
                <a:spcPct val="90000"/>
              </a:lnSpc>
            </a:pPr>
            <a:r>
              <a:rPr lang="en-US" sz="2250" dirty="0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 District events and trainings</a:t>
            </a:r>
          </a:p>
          <a:p>
            <a:pPr marL="685800" lvl="2" indent="0">
              <a:lnSpc>
                <a:spcPct val="90000"/>
              </a:lnSpc>
              <a:buNone/>
            </a:pPr>
            <a:endParaRPr lang="en-US" sz="2250" b="1" dirty="0">
              <a:solidFill>
                <a:srgbClr val="D91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Vice-President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Scheduling 50 programs; doing well until end of 2021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Recommendations welcome from YOU, Board &amp; Service Directors 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Annual: 7610 District Governor Pat Borowski 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Introductory talk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Projects: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Kabultec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Michelo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updates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Former Congressman Tom Davis – annual tradition 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Federal, state &amp; local government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Area history and culture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George Mason University Speakers Bureau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E6E5D8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Speaker ideas from other Rotary clubs</a:t>
            </a:r>
          </a:p>
          <a:p>
            <a:pPr marR="0" lvl="2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56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Welcome!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+mn-lt"/>
              </a:rPr>
              <a:t>Welcome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+mn-lt"/>
              </a:rPr>
              <a:t>Chat before the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+mn-lt"/>
              </a:rPr>
              <a:t>0730 Bell Rings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+mn-lt"/>
              </a:rPr>
              <a:t>Rise for the Pledge of Allegiance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rgbClr val="240CD2"/>
                </a:solidFill>
                <a:latin typeface="+mn-lt"/>
              </a:rPr>
              <a:t>Neesa Hoskin</a:t>
            </a:r>
          </a:p>
        </p:txBody>
      </p:sp>
    </p:spTree>
    <p:extLst>
      <p:ext uri="{BB962C8B-B14F-4D97-AF65-F5344CB8AC3E}">
        <p14:creationId xmlns:p14="http://schemas.microsoft.com/office/powerpoint/2010/main" val="22181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Secretary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  <a:endParaRPr lang="en-US" sz="2400" dirty="0">
              <a:solidFill>
                <a:srgbClr val="E6E5D8">
                  <a:lumMod val="10000"/>
                </a:srgb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Coordinating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meetings and generating official minutes (on-going)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supplies (e.g., pins) (on-going)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DACdb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updated (on-going) 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club info in the </a:t>
            </a:r>
            <a:r>
              <a:rPr lang="en-US" sz="28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DACdb</a:t>
            </a: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calendar</a:t>
            </a:r>
          </a:p>
          <a:p>
            <a:pPr lv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lvl="2">
              <a:lnSpc>
                <a:spcPct val="90000"/>
              </a:lnSpc>
            </a:pPr>
            <a:r>
              <a:rPr lang="en-US" sz="2800" b="1" dirty="0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your </a:t>
            </a:r>
            <a:r>
              <a:rPr lang="en-US" sz="2800" b="1" dirty="0" err="1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DACdb</a:t>
            </a:r>
            <a:r>
              <a:rPr lang="en-US" sz="2800" b="1" dirty="0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information is current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1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Treasurer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6E5D8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Manage finances w/ transparency (on-going)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the financial status to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BoD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year’s tasks / activities / goals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Ensure members have access to information and understand our budget and finances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Venmo,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Paypal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etc.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help is needed to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Pay your dues on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51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Treasurer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200" b="1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="1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 Balances: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Operating Checking:   	$  23,653.20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Money Market: 			$  24,703.73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Mustang Checking:		$118,805.01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1800" b="1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760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Membership Services/SAA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Retain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B4E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current members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1B4E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attract 10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new members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year’s tasks / activities / goals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Cultivate current members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potential members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 Monthly Networking Events 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Hold a New Member Orientation</a:t>
            </a:r>
            <a:endParaRPr lang="en-US" sz="24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Integrate members in Club Events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help is needed to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membership a priority!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New Members</a:t>
            </a: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40CD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a Sergeant At Arms</a:t>
            </a:r>
          </a:p>
        </p:txBody>
      </p:sp>
    </p:spTree>
    <p:extLst>
      <p:ext uri="{BB962C8B-B14F-4D97-AF65-F5344CB8AC3E}">
        <p14:creationId xmlns:p14="http://schemas.microsoft.com/office/powerpoint/2010/main" val="9686161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Sergeant At Arms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Coordinate meeting logistics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8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 year’s tasks/activities/goals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volunteers 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Pledge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Invocation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Greeter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 Up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Take Down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50/50</a:t>
            </a:r>
          </a:p>
          <a:p>
            <a:pPr marL="1600200" marR="0" lvl="3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Accept checks and check off meals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help is needed to</a:t>
            </a: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91B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Volunteer!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1B4E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42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Club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82296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Goals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interaction between Rotarians and their families through social events, </a:t>
            </a:r>
            <a:r>
              <a:rPr lang="en-US" u="sng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</a:t>
            </a:r>
            <a:r>
              <a:rPr lang="en-US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parties, plays, sporting events, etc. </a:t>
            </a:r>
            <a:r>
              <a:rPr lang="en-US" b="1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least 6)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</a:t>
            </a:r>
          </a:p>
          <a:p>
            <a:pPr marR="0" lvl="1" fontAlgn="auto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Coordinate with Membership Services</a:t>
            </a:r>
          </a:p>
          <a:p>
            <a:pPr marR="0" lvl="1" fontAlgn="auto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of Membership, Secretary, Treasurer, Officers, and President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year’s tasks/activities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July/Aug:  Mason District Park Music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7:  DG visit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January 14:  Holiday Party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Mar:  Club Birthday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Jun: Installation of New </a:t>
            </a:r>
            <a:r>
              <a:rPr lang="en-US" sz="2000" dirty="0" err="1">
                <a:solidFill>
                  <a:srgbClr val="0024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</a:t>
            </a:r>
            <a:endParaRPr lang="en-US" sz="2000" dirty="0">
              <a:solidFill>
                <a:srgbClr val="00246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014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Public Image and Communications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334000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Responsibilities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 our Public Image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year’s tasks/activities/goals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grow Facebook, Instagram, and Twitter presence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timely updates to Facebook page and website (2x per month at least)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 to share with local media (4 articles/year)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Warbler/B</a:t>
            </a:r>
            <a:r>
              <a:rPr lang="en-US" sz="24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ulletin</a:t>
            </a: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Editor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Director of Membership on publicity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help is needed to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photos at BXRC events</a:t>
            </a:r>
          </a:p>
          <a:p>
            <a: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the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know of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opportunities</a:t>
            </a:r>
          </a:p>
        </p:txBody>
      </p:sp>
    </p:spTree>
    <p:extLst>
      <p:ext uri="{BB962C8B-B14F-4D97-AF65-F5344CB8AC3E}">
        <p14:creationId xmlns:p14="http://schemas.microsoft.com/office/powerpoint/2010/main" val="913540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408519"/>
            <a:ext cx="9067800" cy="493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with Mustang Raffle Ticket sales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Look to the future for new sources of revenue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Director of Public Image and Communications on Mustang Raffle ticket sales postings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 a discussion about the future of Fundraising within the Club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Joe Luquire on RI Foundation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($5,000)</a:t>
            </a:r>
          </a:p>
          <a:p>
            <a:pPr lvl="0">
              <a:lnSpc>
                <a:spcPct val="90000"/>
              </a:lnSpc>
            </a:pPr>
            <a:r>
              <a:rPr lang="en-US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Sell Mustang Raffle Tickets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about new opportunities for revenue</a:t>
            </a:r>
          </a:p>
          <a:p>
            <a:pPr marL="1257300" lvl="2" indent="-3429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the discussion on the future of Fundraising</a:t>
            </a:r>
            <a:endParaRPr lang="en-US" b="1" dirty="0">
              <a:solidFill>
                <a:srgbClr val="D91B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657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Vocational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408519"/>
            <a:ext cx="9067800" cy="491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Goals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Provide Information on Vocations for Students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year’s tasks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Initiate a series of interviews with members of the various vocations, to help students who are interested in the pursuit of the vocation.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Interviews will be archived on-line.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help is needed to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246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Volunteer to either conduct the interview or present your vocation.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021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Community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408519"/>
            <a:ext cx="90678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Focus: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local projects and maintaining hands on opportunities.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Speakers</a:t>
            </a:r>
            <a:endParaRPr lang="en-US" sz="3200" i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  <a:endParaRPr lang="en-US" sz="32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Great Assembly/School Supplies; Food for Others 5k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Food Security and Multiple Holiday Programs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Jan: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Inclement Meal Packaging</a:t>
            </a:r>
          </a:p>
        </p:txBody>
      </p:sp>
    </p:spTree>
    <p:extLst>
      <p:ext uri="{BB962C8B-B14F-4D97-AF65-F5344CB8AC3E}">
        <p14:creationId xmlns:p14="http://schemas.microsoft.com/office/powerpoint/2010/main" val="2639951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Flag</a:t>
            </a:r>
          </a:p>
        </p:txBody>
      </p:sp>
      <p:pic>
        <p:nvPicPr>
          <p:cNvPr id="3" name="Picture 2" descr="A close up of a flag&#10;&#10;Description automatically generated">
            <a:extLst>
              <a:ext uri="{FF2B5EF4-FFF2-40B4-BE49-F238E27FC236}">
                <a16:creationId xmlns:a16="http://schemas.microsoft.com/office/drawing/2014/main" id="{D327E959-CBEA-444B-B386-5F1958E91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76400" y="1091253"/>
            <a:ext cx="7315200" cy="54745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F87678-352C-4274-A75D-246CDFA4A445}"/>
              </a:ext>
            </a:extLst>
          </p:cNvPr>
          <p:cNvSpPr txBox="1"/>
          <p:nvPr/>
        </p:nvSpPr>
        <p:spPr>
          <a:xfrm>
            <a:off x="1676400" y="6632423"/>
            <a:ext cx="7315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4" tooltip="http://www.dirtandnoise.com/2011/07/dear-america.html"/>
              </a:rPr>
              <a:t>This Photo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</a:rPr>
              <a:t> by Unknown Author is licensed under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958D85"/>
                </a:solidFill>
                <a:effectLst/>
                <a:uLnTx/>
                <a:uFillTx/>
                <a:latin typeface="Arial" charset="0"/>
                <a:hlinkClick r:id="rId5" tooltip="https://creativecommons.org/licenses/by-nd/3.0/"/>
              </a:rPr>
              <a:t>CC BY-ND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9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Community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408519"/>
            <a:ext cx="9067800" cy="4081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 </a:t>
            </a:r>
            <a:r>
              <a:rPr lang="en-US" sz="3200" b="1" dirty="0">
                <a:solidFill>
                  <a:srgbClr val="D91B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r>
              <a:rPr lang="en-US" sz="32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Jan: Inclement Meal Packaging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Sep: Food for Others 5k Run/Walk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Nov/May:  Flags for Heroes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Nov/May: Stuff the Cruiser Food Drive Dec: Toys and PJ Collections/Shopping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Nov/Dec: Meals for On-Duty FCPD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Dec: Gifts for Vintage Virginians</a:t>
            </a:r>
          </a:p>
          <a:p>
            <a:pPr marL="1371600" lvl="2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Dec: Adopt a Family for the Holidays</a:t>
            </a:r>
          </a:p>
        </p:txBody>
      </p:sp>
    </p:spTree>
    <p:extLst>
      <p:ext uri="{BB962C8B-B14F-4D97-AF65-F5344CB8AC3E}">
        <p14:creationId xmlns:p14="http://schemas.microsoft.com/office/powerpoint/2010/main" val="2014471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International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941919"/>
            <a:ext cx="9067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lvl="2"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 on International projects</a:t>
            </a: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</a:t>
            </a:r>
          </a:p>
          <a:p>
            <a:pPr lvl="2" algn="just"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Speakers</a:t>
            </a:r>
          </a:p>
          <a:p>
            <a:pPr lvl="2" algn="just">
              <a:lnSpc>
                <a:spcPct val="90000"/>
              </a:lnSpc>
            </a:pP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Reach out to Rotary Clubs in other nations</a:t>
            </a:r>
          </a:p>
        </p:txBody>
      </p:sp>
    </p:spTree>
    <p:extLst>
      <p:ext uri="{BB962C8B-B14F-4D97-AF65-F5344CB8AC3E}">
        <p14:creationId xmlns:p14="http://schemas.microsoft.com/office/powerpoint/2010/main" val="10648368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3340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Director of </a:t>
            </a:r>
            <a:r>
              <a:rPr lang="en-US" sz="3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Services and Rotary Youth Exchange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762000" y="1524000"/>
            <a:ext cx="7924800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Serve as the outreach for Youth programs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Appoint a Youth Protection Officer</a:t>
            </a:r>
          </a:p>
          <a:p>
            <a:pPr>
              <a:spcBef>
                <a:spcPts val="30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Principals and Staff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with Interact Clubs at 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Justice HS</a:t>
            </a:r>
          </a:p>
          <a:p>
            <a:pPr lvl="3">
              <a:spcBef>
                <a:spcPts val="0"/>
              </a:spcBef>
            </a:pP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Glasgow Middle School.</a:t>
            </a:r>
          </a:p>
          <a:p>
            <a:pPr lvl="3">
              <a:spcBef>
                <a:spcPts val="0"/>
              </a:spcBef>
            </a:pP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Nov: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Thanksgiving Baskets; Annandale Parade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BXRC will compete in District Youth Contests.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Year-end Student Scholarships.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RYLA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(at least 2 students)</a:t>
            </a:r>
          </a:p>
          <a:p>
            <a:pPr lvl="0">
              <a:spcBef>
                <a:spcPts val="300"/>
              </a:spcBef>
              <a:buNone/>
            </a:pPr>
            <a:r>
              <a:rPr lang="en-US" sz="24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lvl="2">
              <a:spcBef>
                <a:spcPts val="0"/>
              </a:spcBef>
            </a:pPr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Youth Projects.</a:t>
            </a:r>
          </a:p>
        </p:txBody>
      </p:sp>
    </p:spTree>
    <p:extLst>
      <p:ext uri="{BB962C8B-B14F-4D97-AF65-F5344CB8AC3E}">
        <p14:creationId xmlns:p14="http://schemas.microsoft.com/office/powerpoint/2010/main" val="6325112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3340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FF00"/>
                </a:solidFill>
              </a:rPr>
              <a:t>Immediate Past President</a:t>
            </a:r>
            <a:endParaRPr lang="en-US" sz="3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228600" y="1924761"/>
            <a:ext cx="9067800" cy="238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Advise current President and Board</a:t>
            </a:r>
          </a:p>
          <a:p>
            <a:pPr>
              <a:spcBef>
                <a:spcPts val="30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year’s tasks / activities / goals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 Nominations Committee</a:t>
            </a:r>
          </a:p>
          <a:p>
            <a:pPr lvl="0">
              <a:spcBef>
                <a:spcPts val="300"/>
              </a:spcBef>
            </a:pPr>
            <a:r>
              <a:rPr lang="en-US" sz="2400" dirty="0">
                <a:solidFill>
                  <a:srgbClr val="958D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help is needed to</a:t>
            </a:r>
          </a:p>
          <a:p>
            <a:pPr marL="1257300" lvl="2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a leadership position</a:t>
            </a:r>
          </a:p>
        </p:txBody>
      </p:sp>
    </p:spTree>
    <p:extLst>
      <p:ext uri="{BB962C8B-B14F-4D97-AF65-F5344CB8AC3E}">
        <p14:creationId xmlns:p14="http://schemas.microsoft.com/office/powerpoint/2010/main" val="3446002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498F4-3922-4A97-B827-32EB9411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533400"/>
          </a:xfrm>
        </p:spPr>
        <p:txBody>
          <a:bodyPr/>
          <a:lstStyle/>
          <a:p>
            <a:pPr algn="ctr"/>
            <a:r>
              <a:rPr lang="en-US" sz="3000" b="1" dirty="0">
                <a:solidFill>
                  <a:srgbClr val="FFFF00"/>
                </a:solidFill>
              </a:rPr>
              <a:t>YOU</a:t>
            </a:r>
            <a:endParaRPr lang="en-US" sz="3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542A-DF0A-4F7B-A72E-EF1BF8BD2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7919"/>
          </a:xfrm>
        </p:spPr>
        <p:txBody>
          <a:bodyPr/>
          <a:lstStyle/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Designing for the Future by Building on Strong Foundations</a:t>
            </a: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958D8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9C01F6-7B99-4877-93A3-AC792A11D86A}"/>
              </a:ext>
            </a:extLst>
          </p:cNvPr>
          <p:cNvSpPr txBox="1"/>
          <p:nvPr/>
        </p:nvSpPr>
        <p:spPr>
          <a:xfrm>
            <a:off x="-21021" y="2136338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5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want to see us do in the next 3-9 months?</a:t>
            </a:r>
          </a:p>
          <a:p>
            <a:pPr algn="ctr">
              <a:spcBef>
                <a:spcPts val="0"/>
              </a:spcBef>
              <a:buNone/>
            </a:pPr>
            <a:r>
              <a:rPr lang="en-US" sz="5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improve?</a:t>
            </a:r>
          </a:p>
        </p:txBody>
      </p:sp>
    </p:spTree>
    <p:extLst>
      <p:ext uri="{BB962C8B-B14F-4D97-AF65-F5344CB8AC3E}">
        <p14:creationId xmlns:p14="http://schemas.microsoft.com/office/powerpoint/2010/main" val="3447822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8153400" cy="487362"/>
          </a:xfrm>
        </p:spPr>
        <p:txBody>
          <a:bodyPr/>
          <a:lstStyle/>
          <a:p>
            <a:r>
              <a:rPr lang="en-US" sz="3000" b="1" dirty="0"/>
              <a:t>Conclusion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>
              <a:lnSpc>
                <a:spcPct val="90000"/>
              </a:lnSpc>
              <a:buNone/>
            </a:pPr>
            <a:endParaRPr lang="en-US" sz="8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  <a:buNone/>
            </a:pP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Stand for the 4-way Test</a:t>
            </a:r>
          </a:p>
          <a:p>
            <a:pPr>
              <a:lnSpc>
                <a:spcPct val="90000"/>
              </a:lnSpc>
              <a:buNone/>
            </a:pP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7600"/>
                </a:solidFill>
                <a:latin typeface="+mn-lt"/>
              </a:rPr>
              <a:t>Of the things we think, say, or do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Is it the TRUTH?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Is it FAIR to all concerned?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Will it build GOODWILL and BETTER FRIENDSHIPS?</a:t>
            </a:r>
          </a:p>
          <a:p>
            <a:pPr algn="ctr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Will it be BENEFICIAL to all concerned?</a:t>
            </a:r>
          </a:p>
        </p:txBody>
      </p:sp>
    </p:spTree>
    <p:extLst>
      <p:ext uri="{BB962C8B-B14F-4D97-AF65-F5344CB8AC3E}">
        <p14:creationId xmlns:p14="http://schemas.microsoft.com/office/powerpoint/2010/main" val="296497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066800" y="2895599"/>
            <a:ext cx="5867400" cy="1219201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  <a:latin typeface="Arial 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  <a:latin typeface="Arial "/>
              </a:rPr>
              <a:t>Rotary Club of Bailey’s Crossroad</a:t>
            </a:r>
            <a:endParaRPr lang="en-US" sz="2400" dirty="0">
              <a:latin typeface="Arial "/>
            </a:endParaRPr>
          </a:p>
        </p:txBody>
      </p:sp>
      <p:pic>
        <p:nvPicPr>
          <p:cNvPr id="8" name="Picture 2" descr="C:\Users\davisj\Desktop\RotarySignature_RGB-DRA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76" y="1752600"/>
            <a:ext cx="608012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12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Invocation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Invocation: 	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Kathleen Kaspar-Paty</a:t>
            </a:r>
          </a:p>
          <a:p>
            <a:pPr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Bef>
                <a:spcPts val="0"/>
              </a:spcBef>
              <a:buNone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051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xmlns:p14="http://schemas.microsoft.com/office/powerpoint/2010/main"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Rotary Blessing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 </a:t>
            </a:r>
            <a:r>
              <a:rPr lang="en-US" sz="2600" b="1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Stoessel</a:t>
            </a:r>
            <a:endParaRPr lang="en-US" sz="2600" b="1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26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(Rotarian 10/4/2002 to 9/28/2021)</a:t>
            </a:r>
          </a:p>
          <a:p>
            <a:pPr>
              <a:spcBef>
                <a:spcPts val="0"/>
              </a:spcBef>
              <a:buNone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689601-BF5F-4CF5-BCB4-0C61CDB07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102507"/>
            <a:ext cx="6153507" cy="416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26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Rotary Blessing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Rotary Blessing – the Passing of </a:t>
            </a:r>
            <a:r>
              <a:rPr lang="en-US" sz="26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 </a:t>
            </a:r>
            <a:r>
              <a:rPr lang="en-US" sz="2600" b="1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Stoessel</a:t>
            </a:r>
            <a:endParaRPr lang="en-US" sz="2600" b="1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6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(Rotarian 10/4/2002 to 9/28/2021)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 Lord,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to sit a bit wider –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fill a now empty chair.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fellow Rotarian, </a:t>
            </a:r>
            <a:r>
              <a:rPr lang="en-US" sz="24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Lloyd </a:t>
            </a:r>
            <a:r>
              <a:rPr lang="en-US" sz="2400" b="1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Stoessel</a:t>
            </a: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died this week,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was most often seen sitting right over there.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there is an empty space at the table …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 new member – or for me – to do more if able;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Regardless of how we close the gap his death has left,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to honor him and his Rotary service,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sitting just a little bit wider.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</a:t>
            </a:r>
          </a:p>
          <a:p>
            <a:pPr>
              <a:spcBef>
                <a:spcPts val="0"/>
              </a:spcBef>
              <a:buNone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F6D565-2A89-4969-A3F8-4DDA86D5B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828799"/>
            <a:ext cx="2154326" cy="145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6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Announcements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3340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Birthdays: 		</a:t>
            </a: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Dave Borowski (10/4); Sandy Younger (10/5); 					John Thomas (10/9)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Anniversaries:  </a:t>
            </a: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Feld (10/1/2010); Kate Walter 								(10/2/2014)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Song: </a:t>
            </a:r>
            <a:r>
              <a:rPr lang="en-US" sz="26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Joe Luquire</a:t>
            </a: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Guests: 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Welcome to our guests!</a:t>
            </a: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u="sng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600" u="sng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</a:t>
            </a:r>
            <a:r>
              <a:rPr lang="en-US" sz="2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 err="1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KaThandi</a:t>
            </a: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Challenge – Raised $1,100 toward $2,500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Dinner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DG Nominations due 11/19/2021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Meal Train for Dave Mercer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RLI Training is </a:t>
            </a:r>
            <a:r>
              <a:rPr lang="en-US" sz="260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available online (Zoom)</a:t>
            </a: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720D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3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0720D7"/>
              </a:solidFill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151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NEWS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990600"/>
            <a:ext cx="9118600" cy="5029200"/>
          </a:xfrm>
        </p:spPr>
        <p:txBody>
          <a:bodyPr/>
          <a:lstStyle/>
          <a:p>
            <a:pPr marL="0" marR="0" lvl="3" indent="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  <a:endParaRPr kumimoji="0" lang="en-US" sz="2700" b="0" i="0" u="sng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None/>
            </a:pPr>
            <a:endParaRPr lang="en-US" sz="2600" dirty="0">
              <a:latin typeface="+mj-lt"/>
            </a:endParaRPr>
          </a:p>
          <a:p>
            <a:pPr marL="457200" lvl="2" indent="-457200">
              <a:lnSpc>
                <a:spcPct val="90000"/>
              </a:lnSpc>
              <a:spcBef>
                <a:spcPts val="0"/>
              </a:spcBef>
            </a:pPr>
            <a:r>
              <a:rPr lang="en-US" sz="32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Joe, Dennis and Sam </a:t>
            </a:r>
          </a:p>
          <a:p>
            <a:pPr marL="914400" lvl="3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of September 30, 2021: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9,875 Individual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41,475 Car side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  6,900 Websites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12,125 Media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	39,375 Mailing</a:t>
            </a: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    8,900 Mail Chimp</a:t>
            </a:r>
          </a:p>
          <a:p>
            <a:pPr marL="1371600" marR="0" lvl="4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$</a:t>
            </a:r>
            <a:r>
              <a:rPr lang="en-US" sz="3200" b="1" dirty="0">
                <a:solidFill>
                  <a:srgbClr val="0720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118,650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720D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Grand Total</a:t>
            </a:r>
          </a:p>
          <a:p>
            <a:pPr marL="1371600" marR="0" lvl="4" indent="-45720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720D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371600" lvl="4" indent="-457200">
              <a:lnSpc>
                <a:spcPct val="90000"/>
              </a:lnSpc>
              <a:spcBef>
                <a:spcPts val="0"/>
              </a:spcBef>
            </a:pP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$	</a:t>
            </a:r>
            <a:r>
              <a:rPr lang="en-US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118,805.01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Cash Balance (9/30/2021)</a:t>
            </a:r>
            <a:endParaRPr lang="en-US" sz="28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800" dirty="0">
              <a:solidFill>
                <a:srgbClr val="240CD2"/>
              </a:solidFill>
              <a:latin typeface="+mj-lt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/>
            </a:endParaRPr>
          </a:p>
          <a:p>
            <a:pPr marL="914400" marR="0" lvl="2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>
                <a:solidFill>
                  <a:srgbClr val="240CD2"/>
                </a:solidFill>
                <a:latin typeface="Calibri"/>
              </a:rPr>
              <a:t>                      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40CD2"/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solidFill>
                <a:srgbClr val="240CD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2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6483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57200"/>
            <a:ext cx="6096000" cy="487362"/>
          </a:xfrm>
        </p:spPr>
        <p:txBody>
          <a:bodyPr/>
          <a:lstStyle/>
          <a:p>
            <a:r>
              <a:rPr lang="en-US" sz="3000" b="1" dirty="0"/>
              <a:t>Mustang Raffle Car-Side Events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400" y="1066800"/>
            <a:ext cx="9118600" cy="5334000"/>
          </a:xfrm>
        </p:spPr>
        <p:txBody>
          <a:bodyPr/>
          <a:lstStyle/>
          <a:p>
            <a:pPr marL="0" lvl="3" indent="0" algn="ctr">
              <a:spcBef>
                <a:spcPts val="400"/>
              </a:spcBef>
              <a:buNone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Designing for the Future by Building on Strong Foundations</a:t>
            </a:r>
          </a:p>
          <a:p>
            <a:pPr marL="0" lvl="3" indent="0">
              <a:spcBef>
                <a:spcPts val="400"/>
              </a:spcBef>
              <a:buNone/>
            </a:pPr>
            <a:r>
              <a:rPr lang="en-US" sz="2700" u="sng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Opportunities</a:t>
            </a:r>
            <a:r>
              <a:rPr lang="en-US" sz="27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lvl="4" indent="0">
              <a:spcBef>
                <a:spcPts val="400"/>
              </a:spcBef>
              <a:buNone/>
              <a:defRPr/>
            </a:pPr>
            <a:r>
              <a:rPr lang="en-US" sz="23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SELLERS, CASHIERS and CHASE CAR</a:t>
            </a: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600" dirty="0">
              <a:solidFill>
                <a:srgbClr val="240CD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b="1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10/17: </a:t>
            </a:r>
            <a:r>
              <a:rPr lang="en-US" sz="3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Crafts-n-Drafts, Manassas, 11 am – 4pm</a:t>
            </a: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600" dirty="0">
                <a:solidFill>
                  <a:srgbClr val="240C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Katie’s anyone??</a:t>
            </a: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rgbClr val="00246C">
                  <a:lumMod val="60000"/>
                  <a:lumOff val="40000"/>
                </a:srgb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4" indent="0">
              <a:spcBef>
                <a:spcPts val="400"/>
              </a:spcBef>
              <a:buNone/>
              <a:defRPr/>
            </a:pPr>
            <a:endParaRPr lang="en-US" sz="27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4" indent="-45720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4" indent="-457200">
              <a:spcBef>
                <a:spcPts val="400"/>
              </a:spcBef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457200" marR="0" lvl="4" indent="0" algn="l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46C">
                  <a:lumMod val="60000"/>
                  <a:lumOff val="40000"/>
                </a:srgbClr>
              </a:solidFill>
              <a:effectLst/>
              <a:uLnTx/>
              <a:uFillTx/>
              <a:latin typeface="Calibri"/>
              <a:ea typeface="+mn-ea"/>
            </a:endParaRPr>
          </a:p>
          <a:p>
            <a:pPr marL="457200" lvl="4" indent="0">
              <a:spcBef>
                <a:spcPts val="400"/>
              </a:spcBef>
              <a:buNone/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  <a:p>
            <a:pPr marL="914400" lvl="5" indent="0">
              <a:spcBef>
                <a:spcPts val="400"/>
              </a:spcBef>
              <a:buNone/>
            </a:pPr>
            <a:endParaRPr lang="en-US" sz="34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82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RI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6" ma:contentTypeDescription="Create a new document." ma:contentTypeScope="" ma:versionID="1c567ca390b1b89cc578236ad1e22c02">
  <xsd:schema xmlns:xsd="http://www.w3.org/2001/XMLSchema" xmlns:xs="http://www.w3.org/2001/XMLSchema" xmlns:p="http://schemas.microsoft.com/office/2006/metadata/properties" xmlns:ns2="41d4868e-e7c5-4a0f-bea8-40f63a832f74" xmlns:ns3="069370df-1b75-469d-a9d4-424b0b9f5a67" targetNamespace="http://schemas.microsoft.com/office/2006/metadata/properties" ma:root="true" ma:fieldsID="ee3739f369905226239d112920442a65" ns2:_="" ns3:_="">
    <xsd:import namespace="41d4868e-e7c5-4a0f-bea8-40f63a832f74"/>
    <xsd:import namespace="069370df-1b75-469d-a9d4-424b0b9f5a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370df-1b75-469d-a9d4-424b0b9f5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CE97EF-BBA7-485E-902F-28EB5718D2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069370df-1b75-469d-a9d4-424b0b9f5a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03B7FC-1594-408F-B5B0-A5C5727E1C9E}">
  <ds:schemaRefs>
    <ds:schemaRef ds:uri="http://purl.org/dc/elements/1.1/"/>
    <ds:schemaRef ds:uri="http://schemas.microsoft.com/office/infopath/2007/PartnerControl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69370df-1b75-469d-a9d4-424b0b9f5a67"/>
    <ds:schemaRef ds:uri="41d4868e-e7c5-4a0f-bea8-40f63a832f7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AD2A104-4A3B-4D53-802D-298E3EC2BF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3740</TotalTime>
  <Words>2109</Words>
  <Application>Microsoft Office PowerPoint</Application>
  <PresentationFormat>On-screen Show (4:3)</PresentationFormat>
  <Paragraphs>458</Paragraphs>
  <Slides>36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Arial </vt:lpstr>
      <vt:lpstr>Arial Narrow</vt:lpstr>
      <vt:lpstr>Calibri</vt:lpstr>
      <vt:lpstr>Georgia</vt:lpstr>
      <vt:lpstr>RICommunications_white</vt:lpstr>
      <vt:lpstr>Custom Design</vt:lpstr>
      <vt:lpstr>2_Custom Design</vt:lpstr>
      <vt:lpstr>1_Custom Design</vt:lpstr>
      <vt:lpstr>BXRC Club Meeting: 1 October 2021</vt:lpstr>
      <vt:lpstr>Welcome!</vt:lpstr>
      <vt:lpstr>Flag</vt:lpstr>
      <vt:lpstr>Invocation</vt:lpstr>
      <vt:lpstr>Rotary Blessing</vt:lpstr>
      <vt:lpstr>Rotary Blessing</vt:lpstr>
      <vt:lpstr>Announcements</vt:lpstr>
      <vt:lpstr>MUSTANG NEWS</vt:lpstr>
      <vt:lpstr>Mustang Raffle Car-Side Events</vt:lpstr>
      <vt:lpstr>Announcements</vt:lpstr>
      <vt:lpstr>Announcements</vt:lpstr>
      <vt:lpstr>TODAY’S SPEAKER</vt:lpstr>
      <vt:lpstr>             Rotary Vision Statement </vt:lpstr>
      <vt:lpstr>             BXRC Theme for 2021-2022</vt:lpstr>
      <vt:lpstr>             Designing for the Future by Building on Strong Foundations</vt:lpstr>
      <vt:lpstr>             Goals for the Year</vt:lpstr>
      <vt:lpstr>             President’s News</vt:lpstr>
      <vt:lpstr>             PRESIDENT-ELECT   </vt:lpstr>
      <vt:lpstr>Vice-President</vt:lpstr>
      <vt:lpstr>Secretary</vt:lpstr>
      <vt:lpstr>Treasurer</vt:lpstr>
      <vt:lpstr>Treasurer</vt:lpstr>
      <vt:lpstr>Director of Membership Services/SAA</vt:lpstr>
      <vt:lpstr>Sergeant At Arms</vt:lpstr>
      <vt:lpstr>Director of Club Service</vt:lpstr>
      <vt:lpstr>Director of Public Image and Communications</vt:lpstr>
      <vt:lpstr>Director of Fundraising</vt:lpstr>
      <vt:lpstr>Director of Vocational Service</vt:lpstr>
      <vt:lpstr>Director of Community Service</vt:lpstr>
      <vt:lpstr>Director of Community Service</vt:lpstr>
      <vt:lpstr>Director of International Service</vt:lpstr>
      <vt:lpstr>Director of Youth Services and Rotary Youth Exchange</vt:lpstr>
      <vt:lpstr>Immediate Past President</vt:lpstr>
      <vt:lpstr>YOU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BXRC Club Meeting: 8 January2021</dc:title>
  <dc:creator>Robert Polson</dc:creator>
  <cp:lastModifiedBy>Curtis Anderson</cp:lastModifiedBy>
  <cp:revision>93</cp:revision>
  <cp:lastPrinted>2021-07-08T23:53:33Z</cp:lastPrinted>
  <dcterms:created xsi:type="dcterms:W3CDTF">2021-01-08T03:47:14Z</dcterms:created>
  <dcterms:modified xsi:type="dcterms:W3CDTF">2021-10-01T10:55:19Z</dcterms:modified>
</cp:coreProperties>
</file>