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4"/>
    <p:sldMasterId id="2147483664" r:id="rId5"/>
    <p:sldMasterId id="2147483688" r:id="rId6"/>
    <p:sldMasterId id="2147483720" r:id="rId7"/>
  </p:sldMasterIdLst>
  <p:notesMasterIdLst>
    <p:notesMasterId r:id="rId39"/>
  </p:notesMasterIdLst>
  <p:handoutMasterIdLst>
    <p:handoutMasterId r:id="rId40"/>
  </p:handoutMasterIdLst>
  <p:sldIdLst>
    <p:sldId id="560" r:id="rId8"/>
    <p:sldId id="455" r:id="rId9"/>
    <p:sldId id="547" r:id="rId10"/>
    <p:sldId id="578" r:id="rId11"/>
    <p:sldId id="559" r:id="rId12"/>
    <p:sldId id="558" r:id="rId13"/>
    <p:sldId id="579" r:id="rId14"/>
    <p:sldId id="580" r:id="rId15"/>
    <p:sldId id="581" r:id="rId16"/>
    <p:sldId id="582" r:id="rId17"/>
    <p:sldId id="583" r:id="rId18"/>
    <p:sldId id="551" r:id="rId19"/>
    <p:sldId id="599" r:id="rId20"/>
    <p:sldId id="598" r:id="rId21"/>
    <p:sldId id="584" r:id="rId22"/>
    <p:sldId id="585" r:id="rId23"/>
    <p:sldId id="600" r:id="rId24"/>
    <p:sldId id="586" r:id="rId25"/>
    <p:sldId id="587" r:id="rId26"/>
    <p:sldId id="588" r:id="rId27"/>
    <p:sldId id="589" r:id="rId28"/>
    <p:sldId id="590" r:id="rId29"/>
    <p:sldId id="591" r:id="rId30"/>
    <p:sldId id="592" r:id="rId31"/>
    <p:sldId id="593" r:id="rId32"/>
    <p:sldId id="594" r:id="rId33"/>
    <p:sldId id="595" r:id="rId34"/>
    <p:sldId id="596" r:id="rId35"/>
    <p:sldId id="597" r:id="rId36"/>
    <p:sldId id="461" r:id="rId37"/>
    <p:sldId id="448" r:id="rId3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Polson" initials="RP" lastIdx="1" clrIdx="0">
    <p:extLst>
      <p:ext uri="{19B8F6BF-5375-455C-9EA6-DF929625EA0E}">
        <p15:presenceInfo xmlns:p15="http://schemas.microsoft.com/office/powerpoint/2012/main" userId="446503d68272ea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0720D7"/>
    <a:srgbClr val="240CD2"/>
    <a:srgbClr val="000000"/>
    <a:srgbClr val="D91B5C"/>
    <a:srgbClr val="FF7600"/>
    <a:srgbClr val="005DAA"/>
    <a:srgbClr val="872175"/>
    <a:srgbClr val="009999"/>
    <a:srgbClr val="01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15" autoAdjust="0"/>
    <p:restoredTop sz="90909" autoAdjust="0"/>
  </p:normalViewPr>
  <p:slideViewPr>
    <p:cSldViewPr>
      <p:cViewPr varScale="1">
        <p:scale>
          <a:sx n="78" d="100"/>
          <a:sy n="78" d="100"/>
        </p:scale>
        <p:origin x="1517" y="67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-161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84"/>
    </p:cViewPr>
  </p:sorterViewPr>
  <p:notesViewPr>
    <p:cSldViewPr>
      <p:cViewPr varScale="1">
        <p:scale>
          <a:sx n="65" d="100"/>
          <a:sy n="65" d="100"/>
        </p:scale>
        <p:origin x="3246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t" anchorCtr="0" compatLnSpc="1">
            <a:prstTxWarp prst="textNoShape">
              <a:avLst/>
            </a:prstTxWarp>
          </a:bodyPr>
          <a:lstStyle>
            <a:lvl1pPr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6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t" anchorCtr="0" compatLnSpc="1">
            <a:prstTxWarp prst="textNoShape">
              <a:avLst/>
            </a:prstTxWarp>
          </a:bodyPr>
          <a:lstStyle>
            <a:lvl1pPr algn="r"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b" anchorCtr="0" compatLnSpc="1">
            <a:prstTxWarp prst="textNoShape">
              <a:avLst/>
            </a:prstTxWarp>
          </a:bodyPr>
          <a:lstStyle>
            <a:lvl1pPr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6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b" anchorCtr="0" compatLnSpc="1">
            <a:prstTxWarp prst="textNoShape">
              <a:avLst/>
            </a:prstTxWarp>
          </a:bodyPr>
          <a:lstStyle>
            <a:lvl1pPr algn="r" defTabSz="931676">
              <a:defRPr sz="1200" smtClean="0"/>
            </a:lvl1pPr>
          </a:lstStyle>
          <a:p>
            <a:pPr>
              <a:defRPr/>
            </a:pPr>
            <a:fld id="{5E2A8F52-5D5E-F348-8971-795E9819B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15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t" anchorCtr="0" compatLnSpc="1">
            <a:prstTxWarp prst="textNoShape">
              <a:avLst/>
            </a:prstTxWarp>
          </a:bodyPr>
          <a:lstStyle>
            <a:lvl1pPr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6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t" anchorCtr="0" compatLnSpc="1">
            <a:prstTxWarp prst="textNoShape">
              <a:avLst/>
            </a:prstTxWarp>
          </a:bodyPr>
          <a:lstStyle>
            <a:lvl1pPr algn="r"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9" y="4416427"/>
            <a:ext cx="514032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b" anchorCtr="0" compatLnSpc="1">
            <a:prstTxWarp prst="textNoShape">
              <a:avLst/>
            </a:prstTxWarp>
          </a:bodyPr>
          <a:lstStyle>
            <a:lvl1pPr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6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b" anchorCtr="0" compatLnSpc="1">
            <a:prstTxWarp prst="textNoShape">
              <a:avLst/>
            </a:prstTxWarp>
          </a:bodyPr>
          <a:lstStyle>
            <a:lvl1pPr algn="r" defTabSz="931676">
              <a:defRPr sz="1200" smtClean="0"/>
            </a:lvl1pPr>
          </a:lstStyle>
          <a:p>
            <a:pPr>
              <a:defRPr/>
            </a:pPr>
            <a:fld id="{A921F9F1-0516-7249-8BD1-DDD6B224F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40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447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34471"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94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  <a:ea typeface="+mn-ea"/>
                <a:cs typeface="+mn-cs"/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138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  <a:ea typeface="+mn-ea"/>
                <a:cs typeface="+mn-cs"/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414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  <a:ea typeface="+mn-ea"/>
                <a:cs typeface="+mn-cs"/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235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30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447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34471"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274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447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34471"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70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37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04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  <a:ea typeface="+mn-ea"/>
                <a:cs typeface="+mn-cs"/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317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  <a:ea typeface="+mn-ea"/>
                <a:cs typeface="+mn-cs"/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595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  <a:ea typeface="+mn-ea"/>
                <a:cs typeface="+mn-cs"/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14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18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4394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7864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663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8570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5110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6382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0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554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21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953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935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2303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014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latin typeface="Georgia"/>
                <a:cs typeface="Georgia"/>
              </a:defRPr>
            </a:lvl1pPr>
            <a:lvl2pPr>
              <a:defRPr sz="1950">
                <a:latin typeface="Georgia"/>
                <a:cs typeface="Georgia"/>
              </a:defRPr>
            </a:lvl2pPr>
            <a:lvl3pPr>
              <a:defRPr sz="165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7885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latin typeface="Georgia"/>
                <a:cs typeface="Georgia"/>
              </a:defRPr>
            </a:lvl1pPr>
            <a:lvl2pPr>
              <a:defRPr sz="1950">
                <a:latin typeface="Georgia"/>
                <a:cs typeface="Georgia"/>
              </a:defRPr>
            </a:lvl2pPr>
            <a:lvl3pPr>
              <a:defRPr sz="165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61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latin typeface="Georgia"/>
                <a:cs typeface="Georgia"/>
              </a:defRPr>
            </a:lvl1pPr>
            <a:lvl2pPr>
              <a:defRPr sz="1950">
                <a:latin typeface="Georgia"/>
                <a:cs typeface="Georgia"/>
              </a:defRPr>
            </a:lvl2pPr>
            <a:lvl3pPr>
              <a:defRPr sz="165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28726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latin typeface="Georgia"/>
                <a:cs typeface="Georgia"/>
              </a:defRPr>
            </a:lvl1pPr>
            <a:lvl2pPr>
              <a:defRPr sz="1950">
                <a:latin typeface="Georgia"/>
                <a:cs typeface="Georgia"/>
              </a:defRPr>
            </a:lvl2pPr>
            <a:lvl3pPr>
              <a:defRPr sz="165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2201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latin typeface="Georgia"/>
                <a:cs typeface="Georgia"/>
              </a:defRPr>
            </a:lvl1pPr>
            <a:lvl2pPr>
              <a:defRPr sz="1950">
                <a:latin typeface="Georgia"/>
                <a:cs typeface="Georgia"/>
              </a:defRPr>
            </a:lvl2pPr>
            <a:lvl3pPr>
              <a:defRPr sz="165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5737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4822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43139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7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Georgia"/>
                <a:cs typeface="Georgia"/>
              </a:defRPr>
            </a:lvl1pPr>
            <a:lvl2pPr>
              <a:defRPr sz="1800">
                <a:latin typeface="Georgia"/>
                <a:cs typeface="Georgia"/>
              </a:defRPr>
            </a:lvl2pPr>
            <a:lvl3pPr>
              <a:defRPr sz="150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350">
                <a:latin typeface="Georgia"/>
                <a:cs typeface="Georgi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Georgia"/>
                <a:cs typeface="Georgia"/>
              </a:defRPr>
            </a:lvl1pPr>
            <a:lvl2pPr>
              <a:defRPr sz="1800">
                <a:latin typeface="Georgia"/>
                <a:cs typeface="Georgia"/>
              </a:defRPr>
            </a:lvl2pPr>
            <a:lvl3pPr>
              <a:defRPr sz="150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350">
                <a:latin typeface="Georgia"/>
                <a:cs typeface="Georgi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160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7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 Narrow"/>
                <a:cs typeface="Arial Narrow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Georgia"/>
                <a:cs typeface="Georgia"/>
              </a:defRPr>
            </a:lvl1pPr>
            <a:lvl2pPr>
              <a:defRPr sz="1500">
                <a:latin typeface="Georgia"/>
                <a:cs typeface="Georgia"/>
              </a:defRPr>
            </a:lvl2pPr>
            <a:lvl3pPr>
              <a:defRPr sz="1350">
                <a:latin typeface="Georgia"/>
                <a:cs typeface="Georgia"/>
              </a:defRPr>
            </a:lvl3pPr>
            <a:lvl4pPr>
              <a:defRPr sz="120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 Narrow"/>
                <a:cs typeface="Arial Narrow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Georgia"/>
                <a:cs typeface="Georgia"/>
              </a:defRPr>
            </a:lvl1pPr>
            <a:lvl2pPr>
              <a:defRPr sz="1500">
                <a:latin typeface="Georgia"/>
                <a:cs typeface="Georgia"/>
              </a:defRPr>
            </a:lvl2pPr>
            <a:lvl3pPr>
              <a:defRPr sz="1350">
                <a:latin typeface="Georgia"/>
                <a:cs typeface="Georgia"/>
              </a:defRPr>
            </a:lvl3pPr>
            <a:lvl4pPr>
              <a:defRPr sz="120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34795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7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04763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0760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1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500">
                <a:latin typeface="Georgia"/>
                <a:cs typeface="Georgia"/>
              </a:defRPr>
            </a:lvl4pPr>
            <a:lvl5pPr>
              <a:defRPr sz="1500">
                <a:latin typeface="Georgia"/>
                <a:cs typeface="Georgi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Georgia"/>
                <a:cs typeface="Georgi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19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Georgia"/>
                <a:cs typeface="Georgi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7814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5152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70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7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3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181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9144000" cy="6857998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5126"/>
            <a:ext cx="13716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14" r:id="rId2"/>
    <p:sldLayoutId id="2147483715" r:id="rId3"/>
    <p:sldLayoutId id="2147483716" r:id="rId4"/>
    <p:sldLayoutId id="2147483717" r:id="rId5"/>
    <p:sldLayoutId id="2147483713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02" r:id="rId2"/>
    <p:sldLayoutId id="2147483705" r:id="rId3"/>
    <p:sldLayoutId id="2147483703" r:id="rId4"/>
    <p:sldLayoutId id="2147483718" r:id="rId5"/>
    <p:sldLayoutId id="2147483665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62" r:id="rId14"/>
    <p:sldLayoutId id="2147483663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8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7" r:id="rId2"/>
    <p:sldLayoutId id="2147483710" r:id="rId3"/>
    <p:sldLayoutId id="2147483708" r:id="rId4"/>
    <p:sldLayoutId id="2147483719" r:id="rId5"/>
    <p:sldLayoutId id="2147483709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8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1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://www.dirtandnoise.com/2011/07/dear-america.html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86200"/>
            <a:ext cx="9180786" cy="1219200"/>
          </a:xfrm>
        </p:spPr>
        <p:txBody>
          <a:bodyPr/>
          <a:lstStyle/>
          <a:p>
            <a:pPr algn="ctr"/>
            <a:r>
              <a:rPr lang="en-US" sz="4000" b="1" dirty="0"/>
              <a:t>BXRC Club Meeting: 9 July, 2021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0342951B-AB3D-420F-B0D2-938EC14296B7}"/>
              </a:ext>
            </a:extLst>
          </p:cNvPr>
          <p:cNvSpPr txBox="1">
            <a:spLocks/>
          </p:cNvSpPr>
          <p:nvPr/>
        </p:nvSpPr>
        <p:spPr>
          <a:xfrm>
            <a:off x="1600200" y="2819399"/>
            <a:ext cx="5867400" cy="12192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rgbClr val="00AEEF"/>
                </a:solidFill>
                <a:latin typeface="Georgia"/>
                <a:ea typeface="+mn-ea"/>
                <a:cs typeface="Georgi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46C"/>
              </a:solidFill>
              <a:effectLst/>
              <a:uLnTx/>
              <a:uFillTx/>
              <a:latin typeface="Arial "/>
              <a:ea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 "/>
                <a:ea typeface="+mn-ea"/>
              </a:rPr>
              <a:t>Rotary Club of Bailey’s Crossroads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rial 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6B1E5C-1364-4463-A53E-A8C3439DB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600002"/>
            <a:ext cx="3792041" cy="228619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1AE5606-D188-4335-BCC6-E9D0AF047E4E}"/>
              </a:ext>
            </a:extLst>
          </p:cNvPr>
          <p:cNvSpPr>
            <a:spLocks noGrp="1"/>
          </p:cNvSpPr>
          <p:nvPr/>
        </p:nvSpPr>
        <p:spPr>
          <a:xfrm>
            <a:off x="-30874" y="5076497"/>
            <a:ext cx="9129548" cy="748863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</a:rPr>
              <a:t>1st CLUB FORUM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04227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066800" y="381000"/>
            <a:ext cx="10744200" cy="68580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            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 for the Year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33400" y="1066800"/>
            <a:ext cx="8382000" cy="5715000"/>
          </a:xfrm>
        </p:spPr>
        <p:txBody>
          <a:bodyPr>
            <a:normAutofit lnSpcReduction="10000"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Designing for the Future by Building on Strong Foundations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+mn-ea"/>
              </a:rPr>
              <a:t>Club Membership – 65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+mn-ea"/>
              </a:rPr>
              <a:t>Leadership Development participation – 2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+mn-ea"/>
              </a:rPr>
              <a:t>District Conference attendance – 10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+mn-ea"/>
              </a:rPr>
              <a:t>District Training participation – 3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+mn-ea"/>
              </a:rPr>
              <a:t>Annual Fund contributions - $5,000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+mn-ea"/>
              </a:rPr>
              <a:t>Interact clubs – 1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+mn-ea"/>
              </a:rPr>
              <a:t>RYLA participation – 2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+mn-ea"/>
              </a:rPr>
              <a:t>Strategic Plan – Yes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+mn-ea"/>
              </a:rPr>
              <a:t>Online presence – Yes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+mn-ea"/>
              </a:rPr>
              <a:t>Social activities – 6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+mn-ea"/>
              </a:rPr>
              <a:t>Update website and social media – 2 x per month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+mn-ea"/>
              </a:rPr>
              <a:t>Media stories about club projects – 4 for the year</a:t>
            </a:r>
          </a:p>
          <a:p>
            <a:pPr marL="457200" marR="0" lvl="1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</a:rPr>
              <a:t>HAVE FUN!!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250" b="1" dirty="0">
              <a:solidFill>
                <a:srgbClr val="D91B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20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066800" y="381000"/>
            <a:ext cx="10744200" cy="68580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            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President’s News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33400" y="1066800"/>
            <a:ext cx="8382000" cy="5334000"/>
          </a:xfrm>
        </p:spPr>
        <p:txBody>
          <a:bodyPr>
            <a:norm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Designing for the Future by Building on Strong Foundations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Appointed Nominating Committee:  Bob Polson, Harry Henderson, Max Gross, Jim Holcombe</a:t>
            </a: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Honorary Members approved 7/7:  Capt. Shawn Adcock, Alice Bailey, Thomas M. Davis III, Shawn Peter DeRose,  Jo Anne Johnson, </a:t>
            </a:r>
            <a:r>
              <a:rPr lang="en-US" sz="2400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Dixie Kenyon,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John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Mangano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J. Wadsworth, Fabio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Zulaga</a:t>
            </a:r>
            <a:r>
              <a:rPr lang="en-US" sz="2400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Eduardo Azcarate.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46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Adopted revised New Member documents</a:t>
            </a:r>
          </a:p>
          <a:p>
            <a:pPr marL="257175" indent="-257175" defTabSz="342900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Harry Henderson looking into new satellite club </a:t>
            </a: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Confirmed Operating Budget for 2021-2022</a:t>
            </a: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review new Member Handbook</a:t>
            </a: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work on Policy and Procedures manual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250" b="1" dirty="0">
              <a:solidFill>
                <a:srgbClr val="D91B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52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53340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             </a:t>
            </a:r>
            <a:r>
              <a:rPr lang="en-US" sz="2400" b="1" dirty="0">
                <a:solidFill>
                  <a:srgbClr val="FFFF00"/>
                </a:solidFill>
              </a:rPr>
              <a:t>PRESIDENT-ELECT </a:t>
            </a:r>
            <a:r>
              <a:rPr lang="en-US" sz="2400" b="1" dirty="0"/>
              <a:t>  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Designing for the Future by Building on Strong Foundations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</a:p>
          <a:p>
            <a:pPr lvl="2">
              <a:lnSpc>
                <a:spcPct val="90000"/>
              </a:lnSpc>
            </a:pPr>
            <a:r>
              <a:rPr lang="en-US" sz="22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new Board-Elect</a:t>
            </a:r>
          </a:p>
          <a:p>
            <a:pPr lvl="2">
              <a:lnSpc>
                <a:spcPct val="90000"/>
              </a:lnSpc>
            </a:pPr>
            <a:r>
              <a:rPr lang="en-US" sz="22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Prepared Budget for Rotary Year 2021-22.</a:t>
            </a:r>
          </a:p>
          <a:p>
            <a:pPr lvl="2">
              <a:lnSpc>
                <a:spcPct val="90000"/>
              </a:lnSpc>
            </a:pPr>
            <a:r>
              <a:rPr lang="en-US" sz="22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 Mustang Raffle Tickets.</a:t>
            </a:r>
          </a:p>
          <a:p>
            <a:pPr lvl="2">
              <a:lnSpc>
                <a:spcPct val="90000"/>
              </a:lnSpc>
            </a:pPr>
            <a:r>
              <a:rPr lang="en-US" sz="22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for next Mustang Raffle</a:t>
            </a:r>
          </a:p>
          <a:p>
            <a:pPr lvl="2">
              <a:lnSpc>
                <a:spcPct val="90000"/>
              </a:lnSpc>
            </a:pPr>
            <a:r>
              <a:rPr lang="en-US" sz="22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attendance at District events and trainings</a:t>
            </a:r>
          </a:p>
          <a:p>
            <a:pPr lvl="3">
              <a:lnSpc>
                <a:spcPct val="90000"/>
              </a:lnSpc>
            </a:pPr>
            <a:r>
              <a:rPr lang="en-US" sz="195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Conference Attendance – 10</a:t>
            </a:r>
          </a:p>
          <a:p>
            <a:pPr lvl="3">
              <a:lnSpc>
                <a:spcPct val="90000"/>
              </a:lnSpc>
            </a:pPr>
            <a:r>
              <a:rPr lang="en-US" sz="195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Training Participation - 3</a:t>
            </a:r>
          </a:p>
          <a:p>
            <a:pPr lvl="2">
              <a:lnSpc>
                <a:spcPct val="90000"/>
              </a:lnSpc>
            </a:pPr>
            <a:endParaRPr lang="en-US" sz="225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Your help is needed to</a:t>
            </a:r>
          </a:p>
          <a:p>
            <a:pPr lvl="2">
              <a:lnSpc>
                <a:spcPct val="90000"/>
              </a:lnSpc>
            </a:pPr>
            <a:r>
              <a:rPr lang="en-US" sz="2250" b="1" dirty="0">
                <a:solidFill>
                  <a:srgbClr val="D91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sell Mustang Raffle Tickets.</a:t>
            </a:r>
          </a:p>
          <a:p>
            <a:pPr lvl="2">
              <a:lnSpc>
                <a:spcPct val="90000"/>
              </a:lnSpc>
            </a:pPr>
            <a:r>
              <a:rPr lang="en-US" sz="2250" dirty="0">
                <a:solidFill>
                  <a:srgbClr val="D91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 District events and trainings</a:t>
            </a:r>
          </a:p>
          <a:p>
            <a:pPr marL="685800" lvl="2" indent="0">
              <a:lnSpc>
                <a:spcPct val="90000"/>
              </a:lnSpc>
              <a:buNone/>
            </a:pPr>
            <a:endParaRPr lang="en-US" sz="2250" b="1" dirty="0">
              <a:solidFill>
                <a:srgbClr val="D91B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98F4-3922-4A97-B827-32EB9411C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>
                <a:solidFill>
                  <a:srgbClr val="FFFF00"/>
                </a:solidFill>
              </a:rPr>
              <a:t>Vice-President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8542A-DF0A-4F7B-A72E-EF1BF8BD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334000"/>
          </a:xfrm>
        </p:spPr>
        <p:txBody>
          <a:bodyPr/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Designing for the Future by Building on Strong Foundations</a:t>
            </a:r>
          </a:p>
          <a:p>
            <a:pPr marL="914400" marR="0" lvl="2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6E5D8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2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Working on Speakers for this year – 50 meetings</a:t>
            </a:r>
          </a:p>
          <a:p>
            <a:pPr marR="0" lvl="2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E6E5D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recommendations are WELCOME!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6E5D8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2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E6E5D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from Board &amp; Service Directors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6E5D8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2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srgbClr val="E6E5D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7610 District Governor Pat </a:t>
            </a:r>
            <a:r>
              <a:rPr lang="en-US" sz="2400" dirty="0">
                <a:solidFill>
                  <a:srgbClr val="E6E5D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Borowski</a:t>
            </a:r>
          </a:p>
          <a:p>
            <a:pPr marR="0" lvl="2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E6E5D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Introductory &amp; Reintroductions</a:t>
            </a:r>
          </a:p>
          <a:p>
            <a:pPr marR="0" lvl="2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Former </a:t>
            </a:r>
            <a:r>
              <a:rPr lang="en-US" sz="2400" dirty="0">
                <a:solidFill>
                  <a:srgbClr val="E6E5D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Congressman Tom Davis – annual tradition</a:t>
            </a:r>
          </a:p>
          <a:p>
            <a:pPr marR="0" lvl="2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Projects:  </a:t>
            </a:r>
            <a:r>
              <a:rPr lang="en-US" sz="2400" dirty="0" err="1">
                <a:solidFill>
                  <a:srgbClr val="E6E5D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Kabultec</a:t>
            </a:r>
            <a:r>
              <a:rPr lang="en-US" sz="2400" dirty="0">
                <a:solidFill>
                  <a:srgbClr val="E6E5D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 err="1">
                <a:solidFill>
                  <a:srgbClr val="E6E5D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Michelo</a:t>
            </a:r>
            <a:r>
              <a:rPr lang="en-US" sz="2400" dirty="0">
                <a:solidFill>
                  <a:srgbClr val="E6E5D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updates</a:t>
            </a:r>
          </a:p>
          <a:p>
            <a:pPr marR="0" lvl="2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E6E5D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Federal, state &amp; local government</a:t>
            </a:r>
          </a:p>
          <a:p>
            <a:pPr marR="0" lvl="2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George Mason University Speakers </a:t>
            </a:r>
            <a:r>
              <a:rPr lang="en-US" sz="2400" dirty="0">
                <a:solidFill>
                  <a:srgbClr val="E6E5D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Bureau</a:t>
            </a:r>
          </a:p>
          <a:p>
            <a:pPr marR="0" lvl="2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Speaker ideas from other Rotary clubs</a:t>
            </a:r>
          </a:p>
          <a:p>
            <a:pPr marR="0" lvl="2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6E5D8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568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98F4-3922-4A97-B827-32EB9411C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>
                <a:solidFill>
                  <a:srgbClr val="FFFF00"/>
                </a:solidFill>
              </a:rPr>
              <a:t>Secretary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8542A-DF0A-4F7B-A72E-EF1BF8BD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334000"/>
          </a:xfrm>
        </p:spPr>
        <p:txBody>
          <a:bodyPr/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Designing for the Future by Building on Strong Foundations</a:t>
            </a:r>
            <a:endParaRPr lang="en-US" sz="2400" dirty="0">
              <a:solidFill>
                <a:srgbClr val="E6E5D8">
                  <a:lumMod val="1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 </a:t>
            </a: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meetings and generating official minutes (on-going)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supplies (e.g., pins) (on-going)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year’s tasks / activities / goals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</a:t>
            </a: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DACdb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updated (on-going) 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club info in the </a:t>
            </a: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DACdb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calendar</a:t>
            </a:r>
          </a:p>
          <a:p>
            <a:pPr lv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958D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help is needed to</a:t>
            </a:r>
          </a:p>
          <a:p>
            <a:pPr lvl="2">
              <a:lnSpc>
                <a:spcPct val="90000"/>
              </a:lnSpc>
            </a:pPr>
            <a:r>
              <a:rPr lang="en-US" sz="3200" b="1" dirty="0">
                <a:solidFill>
                  <a:srgbClr val="D91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your </a:t>
            </a:r>
            <a:r>
              <a:rPr lang="en-US" sz="3200" b="1" dirty="0" err="1">
                <a:solidFill>
                  <a:srgbClr val="D91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DACdb</a:t>
            </a:r>
            <a:r>
              <a:rPr lang="en-US" sz="3200" b="1" dirty="0">
                <a:solidFill>
                  <a:srgbClr val="D91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information is current</a:t>
            </a:r>
            <a:endParaRPr lang="en-US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516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98F4-3922-4A97-B827-32EB9411C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>
                <a:solidFill>
                  <a:srgbClr val="FFFF00"/>
                </a:solidFill>
              </a:rPr>
              <a:t>Treasurer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8542A-DF0A-4F7B-A72E-EF1BF8BD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334000"/>
          </a:xfrm>
        </p:spPr>
        <p:txBody>
          <a:bodyPr/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Designing for the Future by Building on Strong Foundations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6E5D8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Responsibilities</a:t>
            </a:r>
          </a:p>
          <a:p>
            <a:pPr marL="1143000" marR="0" lvl="2" indent="-2286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0C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Manage finances w/ transparency (on-going)</a:t>
            </a:r>
          </a:p>
          <a:p>
            <a:pPr marL="1143000" marR="0" lvl="2" indent="-2286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0C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 the financial status to the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40C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40CD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year’s tasks / activities / goals</a:t>
            </a:r>
          </a:p>
          <a:p>
            <a:pPr marL="1143000" marR="0" lvl="2" indent="-2286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0C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Ensure members have access to information and understand our budget and finances</a:t>
            </a:r>
          </a:p>
          <a:p>
            <a:pPr marL="1143000" marR="0" lvl="2" indent="-2286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0C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Venmo,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40C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Paypal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0C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etc.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help is needed to</a:t>
            </a:r>
          </a:p>
          <a:p>
            <a:pPr marL="1143000" marR="0" lvl="2" indent="-2286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91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Pay your dues on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513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98F4-3922-4A97-B827-32EB9411C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>
                <a:solidFill>
                  <a:srgbClr val="FFFF00"/>
                </a:solidFill>
              </a:rPr>
              <a:t>Treasurer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8542A-DF0A-4F7B-A72E-EF1BF8BD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066800"/>
            <a:ext cx="8458200" cy="5334000"/>
          </a:xfrm>
        </p:spPr>
        <p:txBody>
          <a:bodyPr/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Designing for the Future by Building on Strong Foundations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800" b="1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800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				$20,630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Subtotal Revenue: 	$20,630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800" b="1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Expenses: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800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Dues:				$ 8,943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Operati</a:t>
            </a:r>
            <a:r>
              <a:rPr lang="en-US" sz="1800" dirty="0" err="1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</a:t>
            </a:r>
            <a:r>
              <a:rPr lang="en-US" sz="1800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		$ 1.322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Presid</a:t>
            </a:r>
            <a:r>
              <a:rPr lang="en-US" sz="1800" dirty="0" err="1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</a:t>
            </a:r>
            <a:r>
              <a:rPr lang="en-US" sz="1800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		$ 2,450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President-Elect:		$ 1,400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800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Secretary:			$ 1,055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800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Treasurer:			$ 1,160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800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Membership/SAA:	$ 1,500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800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Image:		$ 1,200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800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– Club:		$ 1,600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800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1800" b="1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Subtotal Expenses:	$20,630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800" b="1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NET:		$  - 0 -	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46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314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98F4-3922-4A97-B827-32EB9411C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>
                <a:solidFill>
                  <a:srgbClr val="FFFF00"/>
                </a:solidFill>
              </a:rPr>
              <a:t>Treasurer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8542A-DF0A-4F7B-A72E-EF1BF8BD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105400"/>
          </a:xfrm>
        </p:spPr>
        <p:txBody>
          <a:bodyPr/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Designing for the Future by Building on Strong Foundations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200" b="1" dirty="0">
              <a:solidFill>
                <a:srgbClr val="0024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200" b="1" dirty="0">
              <a:solidFill>
                <a:srgbClr val="0024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b="1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Balances: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Operating Checking:   $37,364.38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Mustang Checking: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$54,410.28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Money Market: 		$24,701.28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800" b="1" dirty="0">
              <a:solidFill>
                <a:srgbClr val="0024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76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98F4-3922-4A97-B827-32EB9411C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>
                <a:solidFill>
                  <a:srgbClr val="FFFF00"/>
                </a:solidFill>
              </a:rPr>
              <a:t>Director of Membership Services/SAA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8542A-DF0A-4F7B-A72E-EF1BF8BD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Designing for the Future by Building on Strong Foundations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Responsibilities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91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Retain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B4E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0C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current members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B4E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91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attract 10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91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0C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members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year’s tasks / activities / goals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0C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Cultivate current members 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240C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Identify potential members 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240C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Hold Monthly Networking Events 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0C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Hold a New Member Orientation</a:t>
            </a:r>
            <a:endParaRPr lang="en-US" sz="24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0C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Integrate members in Club Events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help is needed to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91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Keep membership a priority!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0C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Identify New Members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0C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a Sergeant At Arms</a:t>
            </a:r>
          </a:p>
        </p:txBody>
      </p:sp>
    </p:spTree>
    <p:extLst>
      <p:ext uri="{BB962C8B-B14F-4D97-AF65-F5344CB8AC3E}">
        <p14:creationId xmlns:p14="http://schemas.microsoft.com/office/powerpoint/2010/main" val="968616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98F4-3922-4A97-B827-32EB9411C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>
                <a:solidFill>
                  <a:srgbClr val="FFFF00"/>
                </a:solidFill>
              </a:rPr>
              <a:t>Sergeant At Arms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8542A-DF0A-4F7B-A72E-EF1BF8BD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90600"/>
            <a:ext cx="8229600" cy="5334000"/>
          </a:xfrm>
        </p:spPr>
        <p:txBody>
          <a:bodyPr/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Designing for the Future by Building on Strong Foundations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Responsibilities</a:t>
            </a:r>
          </a:p>
          <a:p>
            <a:pPr marL="1143000" marR="0" lvl="2" indent="-2286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Coordinate meeting logistics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rgbClr val="958D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his year’s tasks/activities/goals</a:t>
            </a:r>
          </a:p>
          <a:p>
            <a:pPr marL="1143000" marR="0" lvl="2" indent="-2286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volunteers </a:t>
            </a:r>
          </a:p>
          <a:p>
            <a:pPr marL="1600200" marR="0" lvl="3" indent="-2286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Pledge</a:t>
            </a:r>
          </a:p>
          <a:p>
            <a:pPr marL="1600200" marR="0" lvl="3" indent="-2286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Invocation</a:t>
            </a:r>
          </a:p>
          <a:p>
            <a:pPr marL="1600200" marR="0" lvl="3" indent="-2286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Greeter</a:t>
            </a:r>
          </a:p>
          <a:p>
            <a:pPr marL="1600200" marR="0" lvl="3" indent="-2286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Set Up</a:t>
            </a:r>
          </a:p>
          <a:p>
            <a:pPr marL="1600200" marR="0" lvl="3" indent="-2286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Take Down</a:t>
            </a:r>
          </a:p>
          <a:p>
            <a:pPr marL="1600200" marR="0" lvl="3" indent="-2286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50/50</a:t>
            </a:r>
          </a:p>
          <a:p>
            <a:pPr marL="1600200" marR="0" lvl="3" indent="-2286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Accept checks and check off meals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help is needed to</a:t>
            </a:r>
          </a:p>
          <a:p>
            <a:pPr marL="1143000" marR="0" lvl="2" indent="-2286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91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Volunteer!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1B4E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742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Welcome!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990600"/>
            <a:ext cx="9118600" cy="53340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3200" dirty="0">
                <a:latin typeface="+mn-lt"/>
              </a:rPr>
              <a:t>Welcome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solidFill>
                  <a:srgbClr val="240CD2"/>
                </a:solidFill>
                <a:latin typeface="+mn-lt"/>
              </a:rPr>
              <a:t>Chat before the bell rings</a:t>
            </a:r>
          </a:p>
          <a:p>
            <a:pPr>
              <a:lnSpc>
                <a:spcPct val="90000"/>
              </a:lnSpc>
              <a:buNone/>
            </a:pPr>
            <a:endParaRPr lang="en-US" sz="3200" dirty="0">
              <a:latin typeface="+mn-lt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>
                <a:latin typeface="+mn-lt"/>
              </a:rPr>
              <a:t>0730 Bell Rings</a:t>
            </a:r>
          </a:p>
          <a:p>
            <a:pPr>
              <a:lnSpc>
                <a:spcPct val="90000"/>
              </a:lnSpc>
              <a:buNone/>
            </a:pPr>
            <a:endParaRPr lang="en-US" sz="3200" dirty="0">
              <a:latin typeface="+mn-lt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>
                <a:latin typeface="+mn-lt"/>
              </a:rPr>
              <a:t>Rise for the Pledge of Allegiance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solidFill>
                  <a:srgbClr val="240CD2"/>
                </a:solidFill>
                <a:latin typeface="+mn-lt"/>
              </a:rPr>
              <a:t>Kevin Holland</a:t>
            </a:r>
          </a:p>
        </p:txBody>
      </p:sp>
    </p:spTree>
    <p:extLst>
      <p:ext uri="{BB962C8B-B14F-4D97-AF65-F5344CB8AC3E}">
        <p14:creationId xmlns:p14="http://schemas.microsoft.com/office/powerpoint/2010/main" val="221811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98F4-3922-4A97-B827-32EB9411C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>
                <a:solidFill>
                  <a:srgbClr val="FFFF00"/>
                </a:solidFill>
              </a:rPr>
              <a:t>Director of Club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8542A-DF0A-4F7B-A72E-EF1BF8BD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90600"/>
            <a:ext cx="8229600" cy="5334000"/>
          </a:xfrm>
        </p:spPr>
        <p:txBody>
          <a:bodyPr/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Designing for the Future by Building on Strong Foundations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Goals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interaction between Rotarians and their families through social events, </a:t>
            </a:r>
            <a:r>
              <a:rPr lang="en-US" u="sng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i.e.</a:t>
            </a:r>
            <a:r>
              <a:rPr lang="en-US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parties, plays, sporting events, etc. </a:t>
            </a:r>
            <a:r>
              <a:rPr lang="en-US" b="1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(at least 6)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Responsibilities</a:t>
            </a:r>
          </a:p>
          <a:p>
            <a:pPr marR="0" lvl="1" fontAlgn="auto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 with Membership Services</a:t>
            </a:r>
          </a:p>
          <a:p>
            <a:pPr marR="0" lvl="1" fontAlgn="auto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of Membership, Secretary, Treasurer, Officers, and President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year’s tasks/activities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July/Aug:  Mason District Park Music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Aug/Sep:  DG visit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Nov/Dec:  Holiday Party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Mar:  Club Birthday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Jun: Installation of New </a:t>
            </a:r>
            <a:r>
              <a:rPr lang="en-US" sz="2000" dirty="0" err="1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</a:t>
            </a:r>
            <a:endParaRPr lang="en-US" sz="2000" dirty="0">
              <a:solidFill>
                <a:srgbClr val="0024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101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98F4-3922-4A97-B827-32EB9411C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>
                <a:solidFill>
                  <a:srgbClr val="FFFF00"/>
                </a:solidFill>
              </a:rPr>
              <a:t>Director of Public Image and Communications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8542A-DF0A-4F7B-A72E-EF1BF8BD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334000"/>
          </a:xfrm>
        </p:spPr>
        <p:txBody>
          <a:bodyPr/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Designing for the Future by Building on Strong Foundations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Responsibilities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 our Public Image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year’s tasks/activities/goals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to grow Facebook, Instagram, and Twitter presence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timely updates to Facebook page and website (2x per month at least)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to share with local media (4 articles/year)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with Warbler/B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ulletin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Editor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with Director of Membership on publicity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help is needed to</a:t>
            </a:r>
          </a:p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photos at BXRC events</a:t>
            </a:r>
          </a:p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the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Daves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know of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opportunities</a:t>
            </a:r>
          </a:p>
        </p:txBody>
      </p:sp>
    </p:spTree>
    <p:extLst>
      <p:ext uri="{BB962C8B-B14F-4D97-AF65-F5344CB8AC3E}">
        <p14:creationId xmlns:p14="http://schemas.microsoft.com/office/powerpoint/2010/main" val="913540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98F4-3922-4A97-B827-32EB9411C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>
                <a:solidFill>
                  <a:srgbClr val="FFFF00"/>
                </a:solidFill>
              </a:rPr>
              <a:t>Director of Fundraising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8542A-DF0A-4F7B-A72E-EF1BF8BD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417919"/>
          </a:xfrm>
        </p:spPr>
        <p:txBody>
          <a:bodyPr/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Designing for the Future by Building on Strong Foundations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9C01F6-7B99-4877-93A3-AC792A11D86A}"/>
              </a:ext>
            </a:extLst>
          </p:cNvPr>
          <p:cNvSpPr txBox="1"/>
          <p:nvPr/>
        </p:nvSpPr>
        <p:spPr>
          <a:xfrm>
            <a:off x="228600" y="1408519"/>
            <a:ext cx="9067800" cy="4930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</a:p>
          <a:p>
            <a:pPr marL="1257300" lvl="2" indent="-3429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with Mustang Raffle Ticket sales</a:t>
            </a:r>
          </a:p>
          <a:p>
            <a:pPr marL="1257300" lvl="2" indent="-3429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to the future for new sources of revenue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year’s tasks / activities / goals</a:t>
            </a:r>
          </a:p>
          <a:p>
            <a:pPr marL="12573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with Director of Public Image and Communications on Mustang Raffle ticket sales postings</a:t>
            </a:r>
          </a:p>
          <a:p>
            <a:pPr marL="12573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Convene a discussion about the future of Fundraising within the Club</a:t>
            </a:r>
          </a:p>
          <a:p>
            <a:pPr marL="12573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with Joe Luquire on RI Foundation 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($5,000)</a:t>
            </a:r>
          </a:p>
          <a:p>
            <a:pPr lvl="0">
              <a:lnSpc>
                <a:spcPct val="90000"/>
              </a:lnSpc>
            </a:pPr>
            <a:r>
              <a:rPr lang="en-US" dirty="0">
                <a:solidFill>
                  <a:srgbClr val="958D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help is needed to</a:t>
            </a:r>
          </a:p>
          <a:p>
            <a:pPr marL="1257300" lvl="2" indent="-3429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 Mustang Raffle Tickets</a:t>
            </a:r>
          </a:p>
          <a:p>
            <a:pPr marL="1257300" lvl="2" indent="-3429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about new opportunities for revenue</a:t>
            </a:r>
          </a:p>
          <a:p>
            <a:pPr marL="1257300" lvl="2" indent="-3429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Participate in the discussion on the future of Fundraising</a:t>
            </a:r>
            <a:endParaRPr lang="en-US" b="1" dirty="0">
              <a:solidFill>
                <a:srgbClr val="D91B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765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98F4-3922-4A97-B827-32EB9411C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>
                <a:solidFill>
                  <a:srgbClr val="FFFF00"/>
                </a:solidFill>
              </a:rPr>
              <a:t>Director of Vocational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8542A-DF0A-4F7B-A72E-EF1BF8BD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417919"/>
          </a:xfrm>
        </p:spPr>
        <p:txBody>
          <a:bodyPr/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Designing for the Future by Building on Strong Foundations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9C01F6-7B99-4877-93A3-AC792A11D86A}"/>
              </a:ext>
            </a:extLst>
          </p:cNvPr>
          <p:cNvSpPr txBox="1"/>
          <p:nvPr/>
        </p:nvSpPr>
        <p:spPr>
          <a:xfrm>
            <a:off x="228600" y="1408519"/>
            <a:ext cx="9067800" cy="491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Goals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 Information on Vocations for Students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year’s tasks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Initiate a series of interviews with members of the various vocations, to help students who are interested in the pursuit of the vocation.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Interviews will be archived on-line.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help is needed to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Volunteer to either conduct the interview or present your vocation.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502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98F4-3922-4A97-B827-32EB9411C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>
                <a:solidFill>
                  <a:srgbClr val="FFFF00"/>
                </a:solidFill>
              </a:rPr>
              <a:t>Director of Community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8542A-DF0A-4F7B-A72E-EF1BF8BD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417919"/>
          </a:xfrm>
        </p:spPr>
        <p:txBody>
          <a:bodyPr/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Designing for the Future by Building on Strong Foundations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9C01F6-7B99-4877-93A3-AC792A11D86A}"/>
              </a:ext>
            </a:extLst>
          </p:cNvPr>
          <p:cNvSpPr txBox="1"/>
          <p:nvPr/>
        </p:nvSpPr>
        <p:spPr>
          <a:xfrm>
            <a:off x="228600" y="1408519"/>
            <a:ext cx="9067800" cy="4081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</a:p>
          <a:p>
            <a:pPr marL="1371600" lvl="2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Focus: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local projects and maintaining hands on opportunities.</a:t>
            </a:r>
          </a:p>
          <a:p>
            <a:pPr marL="1371600" lvl="2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Speakers</a:t>
            </a:r>
            <a:endParaRPr lang="en-US" sz="32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This year’s tasks / activities / goals</a:t>
            </a:r>
            <a:endParaRPr lang="en-US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Resource Fair</a:t>
            </a:r>
          </a:p>
          <a:p>
            <a:pPr marL="1371600" lvl="2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Meals and Multiple Holiday Programs</a:t>
            </a:r>
          </a:p>
          <a:p>
            <a:pPr marL="1371600" lvl="2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Jan: 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Inclement Meal Packaging</a:t>
            </a:r>
          </a:p>
        </p:txBody>
      </p:sp>
    </p:spTree>
    <p:extLst>
      <p:ext uri="{BB962C8B-B14F-4D97-AF65-F5344CB8AC3E}">
        <p14:creationId xmlns:p14="http://schemas.microsoft.com/office/powerpoint/2010/main" val="1185780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98F4-3922-4A97-B827-32EB9411C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>
                <a:solidFill>
                  <a:srgbClr val="FFFF00"/>
                </a:solidFill>
              </a:rPr>
              <a:t>Director of Community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8542A-DF0A-4F7B-A72E-EF1BF8BD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417919"/>
          </a:xfrm>
        </p:spPr>
        <p:txBody>
          <a:bodyPr/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Designing for the Future by Building on Strong Foundations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9C01F6-7B99-4877-93A3-AC792A11D86A}"/>
              </a:ext>
            </a:extLst>
          </p:cNvPr>
          <p:cNvSpPr txBox="1"/>
          <p:nvPr/>
        </p:nvSpPr>
        <p:spPr>
          <a:xfrm>
            <a:off x="228600" y="1408519"/>
            <a:ext cx="9067800" cy="3637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958D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help is needed to </a:t>
            </a:r>
            <a:r>
              <a:rPr lang="en-US" sz="3200" b="1" dirty="0">
                <a:solidFill>
                  <a:srgbClr val="D91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PARTICIPATE</a:t>
            </a:r>
            <a:r>
              <a:rPr lang="en-US" sz="3200" dirty="0">
                <a:solidFill>
                  <a:srgbClr val="958D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1371600" lvl="2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Jan: Inclement Meal Packaging</a:t>
            </a:r>
          </a:p>
          <a:p>
            <a:pPr marL="1371600" lvl="2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Sep: Food for Others 5k Run/Walk</a:t>
            </a:r>
          </a:p>
          <a:p>
            <a:pPr marL="1371600" lvl="2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Oct/May: Stuff the Cruiser Food Drive</a:t>
            </a:r>
          </a:p>
          <a:p>
            <a:pPr marL="1371600" lvl="2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Nov/Dec: Meals for On-Duty FCPD</a:t>
            </a:r>
          </a:p>
          <a:p>
            <a:pPr marL="1371600" lvl="2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Dec: Gifts for Vintage Virginians</a:t>
            </a:r>
          </a:p>
          <a:p>
            <a:pPr marL="1371600" lvl="2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Dec: Toys and PJ Collections/Shopping</a:t>
            </a:r>
          </a:p>
          <a:p>
            <a:pPr marL="1371600" lvl="2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Dec: Adopt a Family for the Holidays</a:t>
            </a:r>
          </a:p>
        </p:txBody>
      </p:sp>
    </p:spTree>
    <p:extLst>
      <p:ext uri="{BB962C8B-B14F-4D97-AF65-F5344CB8AC3E}">
        <p14:creationId xmlns:p14="http://schemas.microsoft.com/office/powerpoint/2010/main" val="1006210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98F4-3922-4A97-B827-32EB9411C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>
                <a:solidFill>
                  <a:srgbClr val="FFFF00"/>
                </a:solidFill>
              </a:rPr>
              <a:t>Director of International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8542A-DF0A-4F7B-A72E-EF1BF8BD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417919"/>
          </a:xfrm>
        </p:spPr>
        <p:txBody>
          <a:bodyPr/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Designing for the Future by Building on Strong Foundations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9C01F6-7B99-4877-93A3-AC792A11D86A}"/>
              </a:ext>
            </a:extLst>
          </p:cNvPr>
          <p:cNvSpPr txBox="1"/>
          <p:nvPr/>
        </p:nvSpPr>
        <p:spPr>
          <a:xfrm>
            <a:off x="228600" y="1941919"/>
            <a:ext cx="9067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International projects</a:t>
            </a:r>
          </a:p>
          <a:p>
            <a:pPr>
              <a:lnSpc>
                <a:spcPct val="9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This year’s tasks / activities</a:t>
            </a:r>
          </a:p>
          <a:p>
            <a:pPr lvl="2" algn="just">
              <a:lnSpc>
                <a:spcPct val="90000"/>
              </a:lnSpc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Speakers</a:t>
            </a:r>
          </a:p>
          <a:p>
            <a:pPr lvl="2" algn="just">
              <a:lnSpc>
                <a:spcPct val="90000"/>
              </a:lnSpc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 out to Rotary Clubs in other nations</a:t>
            </a:r>
          </a:p>
        </p:txBody>
      </p:sp>
    </p:spTree>
    <p:extLst>
      <p:ext uri="{BB962C8B-B14F-4D97-AF65-F5344CB8AC3E}">
        <p14:creationId xmlns:p14="http://schemas.microsoft.com/office/powerpoint/2010/main" val="1064836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98F4-3922-4A97-B827-32EB9411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57200"/>
            <a:ext cx="8991600" cy="533400"/>
          </a:xfrm>
        </p:spPr>
        <p:txBody>
          <a:bodyPr/>
          <a:lstStyle/>
          <a:p>
            <a:pPr algn="ctr"/>
            <a:r>
              <a:rPr lang="en-US" sz="3000" dirty="0">
                <a:solidFill>
                  <a:srgbClr val="FFFF00"/>
                </a:solidFill>
              </a:rPr>
              <a:t>Director of </a:t>
            </a:r>
            <a:r>
              <a:rPr lang="en-US" sz="3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 Services and Rotary Youth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8542A-DF0A-4F7B-A72E-EF1BF8BD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417919"/>
          </a:xfrm>
        </p:spPr>
        <p:txBody>
          <a:bodyPr/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Designing for the Future by Building on Strong Foundations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9C01F6-7B99-4877-93A3-AC792A11D86A}"/>
              </a:ext>
            </a:extLst>
          </p:cNvPr>
          <p:cNvSpPr txBox="1"/>
          <p:nvPr/>
        </p:nvSpPr>
        <p:spPr>
          <a:xfrm>
            <a:off x="762000" y="1524000"/>
            <a:ext cx="7924800" cy="5155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</a:p>
          <a:p>
            <a:pPr lvl="2"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 as the outreach for Youth programs</a:t>
            </a:r>
          </a:p>
          <a:p>
            <a:pPr lvl="2"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Appoint a Youth Protection Officer</a:t>
            </a:r>
          </a:p>
          <a:p>
            <a:pPr>
              <a:spcBef>
                <a:spcPts val="3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year’s tasks / activities / goals</a:t>
            </a:r>
          </a:p>
          <a:p>
            <a:pPr lvl="2"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with Principals and Staff</a:t>
            </a:r>
          </a:p>
          <a:p>
            <a:pPr lvl="2"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with Interact Clubs at </a:t>
            </a:r>
          </a:p>
          <a:p>
            <a:pPr lvl="3">
              <a:spcBef>
                <a:spcPts val="0"/>
              </a:spcBef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Justice HS</a:t>
            </a:r>
          </a:p>
          <a:p>
            <a:pPr lvl="3">
              <a:spcBef>
                <a:spcPts val="0"/>
              </a:spcBef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Glasgow Middle School.</a:t>
            </a:r>
          </a:p>
          <a:p>
            <a:pPr lvl="3">
              <a:spcBef>
                <a:spcPts val="0"/>
              </a:spcBef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Nov: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Thanksgiving Baskets</a:t>
            </a:r>
          </a:p>
          <a:p>
            <a:pPr lvl="2"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BXRC will compete in District Youth Contests.</a:t>
            </a:r>
          </a:p>
          <a:p>
            <a:pPr lvl="2"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Year-end Student Scholarships.</a:t>
            </a:r>
          </a:p>
          <a:p>
            <a:pPr lvl="2"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RYLA 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(at least 2 students)</a:t>
            </a:r>
          </a:p>
          <a:p>
            <a:pPr lvl="0">
              <a:spcBef>
                <a:spcPts val="300"/>
              </a:spcBef>
              <a:buNone/>
            </a:pPr>
            <a:r>
              <a:rPr lang="en-US" sz="2400" dirty="0">
                <a:solidFill>
                  <a:srgbClr val="958D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help is needed to</a:t>
            </a:r>
          </a:p>
          <a:p>
            <a:pPr lvl="2">
              <a:spcBef>
                <a:spcPts val="0"/>
              </a:spcBef>
            </a:pPr>
            <a:r>
              <a:rPr lang="en-US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Youth Projects.</a:t>
            </a:r>
          </a:p>
        </p:txBody>
      </p:sp>
    </p:spTree>
    <p:extLst>
      <p:ext uri="{BB962C8B-B14F-4D97-AF65-F5344CB8AC3E}">
        <p14:creationId xmlns:p14="http://schemas.microsoft.com/office/powerpoint/2010/main" val="632511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98F4-3922-4A97-B827-32EB9411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57200"/>
            <a:ext cx="8991600" cy="533400"/>
          </a:xfrm>
        </p:spPr>
        <p:txBody>
          <a:bodyPr/>
          <a:lstStyle/>
          <a:p>
            <a:pPr algn="ctr"/>
            <a:r>
              <a:rPr lang="en-US" sz="3000" dirty="0">
                <a:solidFill>
                  <a:srgbClr val="FFFF00"/>
                </a:solidFill>
              </a:rPr>
              <a:t>Immediate Past President</a:t>
            </a:r>
            <a:endParaRPr lang="en-US" sz="3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8542A-DF0A-4F7B-A72E-EF1BF8BD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417919"/>
          </a:xfrm>
        </p:spPr>
        <p:txBody>
          <a:bodyPr/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Designing for the Future by Building on Strong Foundations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9C01F6-7B99-4877-93A3-AC792A11D86A}"/>
              </a:ext>
            </a:extLst>
          </p:cNvPr>
          <p:cNvSpPr txBox="1"/>
          <p:nvPr/>
        </p:nvSpPr>
        <p:spPr>
          <a:xfrm>
            <a:off x="228600" y="1924761"/>
            <a:ext cx="9067800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</a:p>
          <a:p>
            <a:pPr marL="12573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Advise current President and Board</a:t>
            </a:r>
          </a:p>
          <a:p>
            <a:pPr>
              <a:spcBef>
                <a:spcPts val="3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year’s tasks / activities / goals</a:t>
            </a:r>
          </a:p>
          <a:p>
            <a:pPr marL="12573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 Nominations Committee</a:t>
            </a:r>
          </a:p>
          <a:p>
            <a:pPr lvl="0">
              <a:spcBef>
                <a:spcPts val="300"/>
              </a:spcBef>
            </a:pPr>
            <a:r>
              <a:rPr lang="en-US" sz="2400" dirty="0">
                <a:solidFill>
                  <a:srgbClr val="958D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help is needed to</a:t>
            </a:r>
          </a:p>
          <a:p>
            <a:pPr marL="12573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a leadership position</a:t>
            </a:r>
          </a:p>
        </p:txBody>
      </p:sp>
    </p:spTree>
    <p:extLst>
      <p:ext uri="{BB962C8B-B14F-4D97-AF65-F5344CB8AC3E}">
        <p14:creationId xmlns:p14="http://schemas.microsoft.com/office/powerpoint/2010/main" val="3446002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98F4-3922-4A97-B827-32EB9411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57200"/>
            <a:ext cx="8991600" cy="533400"/>
          </a:xfrm>
        </p:spPr>
        <p:txBody>
          <a:bodyPr/>
          <a:lstStyle/>
          <a:p>
            <a:pPr algn="ctr"/>
            <a:r>
              <a:rPr lang="en-US" sz="3000" dirty="0">
                <a:solidFill>
                  <a:srgbClr val="FFFF00"/>
                </a:solidFill>
              </a:rPr>
              <a:t>Environmental Programs</a:t>
            </a:r>
            <a:endParaRPr lang="en-US" sz="3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8542A-DF0A-4F7B-A72E-EF1BF8BD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417919"/>
          </a:xfrm>
        </p:spPr>
        <p:txBody>
          <a:bodyPr/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Designing for the Future by Building on Strong Foundations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9C01F6-7B99-4877-93A3-AC792A11D86A}"/>
              </a:ext>
            </a:extLst>
          </p:cNvPr>
          <p:cNvSpPr txBox="1"/>
          <p:nvPr/>
        </p:nvSpPr>
        <p:spPr>
          <a:xfrm>
            <a:off x="38100" y="1941919"/>
            <a:ext cx="9067800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</a:p>
          <a:p>
            <a:pPr marL="12573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 Environmental Programs</a:t>
            </a:r>
          </a:p>
          <a:p>
            <a:pPr marL="12573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Speakers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year’s tasks / activities / goals</a:t>
            </a:r>
          </a:p>
          <a:p>
            <a:pPr marL="1257300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Unite2Light - provides solar lighting for off grid communities and for the homeless - Megan Birney </a:t>
            </a:r>
          </a:p>
          <a:p>
            <a:pPr marL="1257300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 with other Clubs</a:t>
            </a:r>
          </a:p>
          <a:p>
            <a:pPr marL="1714500" lvl="3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 for Water</a:t>
            </a:r>
          </a:p>
          <a:p>
            <a:pPr lvl="0">
              <a:spcBef>
                <a:spcPts val="300"/>
              </a:spcBef>
            </a:pPr>
            <a:r>
              <a:rPr lang="en-US" sz="2400" dirty="0">
                <a:solidFill>
                  <a:srgbClr val="958D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help is needed to</a:t>
            </a:r>
          </a:p>
          <a:p>
            <a:pPr lvl="0">
              <a:spcBef>
                <a:spcPts val="300"/>
              </a:spcBef>
            </a:pPr>
            <a:endParaRPr lang="en-US" sz="2400" dirty="0">
              <a:solidFill>
                <a:srgbClr val="958D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979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Flag</a:t>
            </a:r>
          </a:p>
        </p:txBody>
      </p:sp>
      <p:pic>
        <p:nvPicPr>
          <p:cNvPr id="3" name="Picture 2" descr="A close up of a flag&#10;&#10;Description automatically generated">
            <a:extLst>
              <a:ext uri="{FF2B5EF4-FFF2-40B4-BE49-F238E27FC236}">
                <a16:creationId xmlns:a16="http://schemas.microsoft.com/office/drawing/2014/main" id="{D327E959-CBEA-444B-B386-5F1958E91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76400" y="1091253"/>
            <a:ext cx="7315200" cy="54745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F87678-352C-4274-A75D-246CDFA4A445}"/>
              </a:ext>
            </a:extLst>
          </p:cNvPr>
          <p:cNvSpPr txBox="1"/>
          <p:nvPr/>
        </p:nvSpPr>
        <p:spPr>
          <a:xfrm>
            <a:off x="1676400" y="6632423"/>
            <a:ext cx="7315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charset="0"/>
                <a:hlinkClick r:id="rId4" tooltip="http://www.dirtandnoise.com/2011/07/dear-america.html"/>
              </a:rPr>
              <a:t>This Photo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charset="0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charset="0"/>
                <a:hlinkClick r:id="rId5" tooltip="https://creativecommons.org/licenses/by-nd/3.0/"/>
              </a:rPr>
              <a:t>CC BY-ND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90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487362"/>
          </a:xfrm>
        </p:spPr>
        <p:txBody>
          <a:bodyPr/>
          <a:lstStyle/>
          <a:p>
            <a:r>
              <a:rPr lang="en-US" sz="3000" b="1" dirty="0"/>
              <a:t>Conclusion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990600"/>
            <a:ext cx="9118600" cy="53340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Stand for the 4-way Test</a:t>
            </a:r>
          </a:p>
          <a:p>
            <a:pPr>
              <a:lnSpc>
                <a:spcPct val="90000"/>
              </a:lnSpc>
              <a:buNone/>
            </a:pP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7600"/>
                </a:solidFill>
                <a:latin typeface="+mn-lt"/>
              </a:rPr>
              <a:t>Of the things we think, say, or do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Is it the TRUTH?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Is it FAIR to all concerned?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Will it build GOODWILL and BETTER FRIENDSHIPS?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Will it be BENEFICIAL to all concerned?</a:t>
            </a:r>
          </a:p>
        </p:txBody>
      </p:sp>
    </p:spTree>
    <p:extLst>
      <p:ext uri="{BB962C8B-B14F-4D97-AF65-F5344CB8AC3E}">
        <p14:creationId xmlns:p14="http://schemas.microsoft.com/office/powerpoint/2010/main" val="296497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066800" y="2895599"/>
            <a:ext cx="5867400" cy="1219201"/>
          </a:xfrm>
        </p:spPr>
        <p:txBody>
          <a:bodyPr/>
          <a:lstStyle/>
          <a:p>
            <a:pPr marL="0" indent="0">
              <a:buNone/>
            </a:pPr>
            <a:endParaRPr lang="en-US" sz="2400" b="1" dirty="0">
              <a:solidFill>
                <a:schemeClr val="tx2"/>
              </a:solidFill>
              <a:latin typeface="Arial 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  <a:latin typeface="Arial "/>
              </a:rPr>
              <a:t>Rotary Club of Bailey’s Crossroad</a:t>
            </a:r>
            <a:endParaRPr lang="en-US" sz="2400" dirty="0">
              <a:latin typeface="Arial "/>
            </a:endParaRPr>
          </a:p>
        </p:txBody>
      </p:sp>
      <p:pic>
        <p:nvPicPr>
          <p:cNvPr id="8" name="Picture 2" descr="C:\Users\davisj\Desktop\RotarySignature_RGB-DRA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6" y="1752600"/>
            <a:ext cx="608012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12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/>
              <a:t>Welcome!</a:t>
            </a:r>
            <a:endParaRPr lang="en-US" sz="3000" b="1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990600"/>
            <a:ext cx="9118600" cy="53340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en-US" sz="2600" dirty="0">
              <a:latin typeface="+mj-lt"/>
            </a:endParaRPr>
          </a:p>
          <a:p>
            <a:pPr>
              <a:lnSpc>
                <a:spcPct val="90000"/>
              </a:lnSpc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Invocation: 	</a:t>
            </a: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Juanita Balenger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90000"/>
              </a:lnSpc>
              <a:buNone/>
            </a:pPr>
            <a:endParaRPr lang="en-US" sz="2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Birthdays: 	</a:t>
            </a: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John Holtzclaw (7/4); Juanita Balenger (7/6); Robert Polson (7/7); Susan Lydick (7/10), Kathleen Kaspar-Paty (7/15)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6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Song: </a:t>
            </a:r>
            <a:r>
              <a:rPr lang="en-US" sz="2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Joe Luquire</a:t>
            </a:r>
            <a:endParaRPr lang="en-US" sz="2600" dirty="0">
              <a:solidFill>
                <a:srgbClr val="0720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Guests: </a:t>
            </a: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Melvin Witten, Tony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Gul, Rob Warne, 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6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60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Announcements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600" dirty="0">
              <a:solidFill>
                <a:srgbClr val="0720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3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Mustang news – Sam and Dennis.</a:t>
            </a:r>
          </a:p>
          <a:p>
            <a:pPr marL="457200" lvl="3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720D7"/>
              </a:solidFill>
            </a:endParaRPr>
          </a:p>
          <a:p>
            <a:pPr marL="457200" lvl="3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720D7"/>
              </a:solidFill>
            </a:endParaRPr>
          </a:p>
          <a:p>
            <a:pPr marL="457200" lvl="3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720D7"/>
              </a:solidFill>
            </a:endParaRP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Calibri"/>
            </a:endParaRPr>
          </a:p>
          <a:p>
            <a:pPr marL="914400" marR="0" lvl="2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200" dirty="0">
                <a:solidFill>
                  <a:srgbClr val="240CD2"/>
                </a:solidFill>
                <a:latin typeface="Calibri"/>
              </a:rPr>
              <a:t>                                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40CD2"/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91440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943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Announcements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1066800"/>
            <a:ext cx="9118600" cy="5257800"/>
          </a:xfrm>
        </p:spPr>
        <p:txBody>
          <a:bodyPr/>
          <a:lstStyle/>
          <a:p>
            <a:pPr marL="0" lvl="3" indent="0">
              <a:spcBef>
                <a:spcPts val="400"/>
              </a:spcBef>
              <a:buNone/>
            </a:pPr>
            <a:r>
              <a:rPr lang="en-US" sz="2700" u="sng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 Programs</a:t>
            </a:r>
            <a:r>
              <a:rPr lang="en-US" sz="27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7/9 -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240C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Club Forum – Club Officers</a:t>
            </a: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7/16 – BXRC Citizens of the Year – The Outreach Program - Michelle and Bobby </a:t>
            </a:r>
            <a:r>
              <a:rPr lang="en-US" sz="2700" dirty="0" err="1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Polito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240CD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7/23 – Techniques for Selling Mustang Raffle Tickets - Ian Charles/Rob Cannon</a:t>
            </a: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7/30 – Introduction Speech - Christine Hunter</a:t>
            </a: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rgbClr val="00246C">
                  <a:lumMod val="60000"/>
                  <a:lumOff val="40000"/>
                </a:srgbClr>
              </a:solidFill>
              <a:latin typeface="Calibri"/>
            </a:endParaRP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700" dirty="0">
              <a:solidFill>
                <a:srgbClr val="00246C">
                  <a:lumMod val="60000"/>
                  <a:lumOff val="40000"/>
                </a:srgb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457200" lvl="4" indent="0">
              <a:spcBef>
                <a:spcPts val="400"/>
              </a:spcBef>
              <a:buNone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914400" lvl="5" indent="0">
              <a:spcBef>
                <a:spcPts val="400"/>
              </a:spcBef>
              <a:buNone/>
            </a:pPr>
            <a:endParaRPr lang="en-US" sz="34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494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0CD66-DD96-4204-92CF-0ABCE81BF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TODAY’S SPEAKER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2285E-483D-41AE-BD49-4974EFC9F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ctr">
              <a:buNone/>
            </a:pPr>
            <a:endParaRPr lang="en-US" sz="32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 Forum #1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sz="34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 Forward 2021-2022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8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2060"/>
              </a:solidFill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35332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</p:spPr>
        <p:txBody>
          <a:bodyPr anchor="ctr">
            <a:normAutofit fontScale="90000"/>
          </a:bodyPr>
          <a:lstStyle/>
          <a:p>
            <a:r>
              <a:rPr lang="en-US" b="1" dirty="0"/>
              <a:t>             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Vision Statement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33400" y="2057399"/>
            <a:ext cx="8153400" cy="2819401"/>
          </a:xfrm>
        </p:spPr>
        <p:txBody>
          <a:bodyPr>
            <a:normAutofit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Georgia"/>
                <a:ea typeface="+mn-ea"/>
              </a:rPr>
              <a:t>“Together, we see a world where people unite and take action to create lasting change — across the globe, in our communities, and in ourselves.”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Georgia"/>
                <a:ea typeface="+mn-ea"/>
              </a:rPr>
              <a:t>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Georgia"/>
                <a:ea typeface="+mn-ea"/>
              </a:rPr>
              <a:t>- RI Board of Directors 6/2021</a:t>
            </a:r>
          </a:p>
          <a:p>
            <a:pPr marL="685800" lvl="2" indent="0">
              <a:lnSpc>
                <a:spcPct val="90000"/>
              </a:lnSpc>
              <a:buNone/>
            </a:pPr>
            <a:endParaRPr lang="en-US" sz="2250" b="1" dirty="0">
              <a:solidFill>
                <a:srgbClr val="D91B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7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</p:spPr>
        <p:txBody>
          <a:bodyPr anchor="ctr">
            <a:normAutofit/>
          </a:bodyPr>
          <a:lstStyle/>
          <a:p>
            <a:r>
              <a:rPr lang="en-US" b="1" dirty="0"/>
              <a:t>            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BXRC Theme for 2021-2022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33400" y="2057399"/>
            <a:ext cx="8153400" cy="2819401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  <a:endParaRPr lang="en-US" sz="2250" b="1" dirty="0">
              <a:solidFill>
                <a:srgbClr val="D91B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03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066800" y="381000"/>
            <a:ext cx="10744200" cy="6858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b="1" dirty="0"/>
              <a:t>            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Designing for the Future by Building on Strong Foundations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33400" y="1066800"/>
            <a:ext cx="8382000" cy="5486400"/>
          </a:xfrm>
        </p:spPr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Georgia"/>
                <a:ea typeface="+mn-ea"/>
              </a:rPr>
              <a:t>1.	Increase Club membership 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Georgia"/>
                <a:ea typeface="+mn-ea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</a:rPr>
              <a:t>Focus on FUN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Georgia"/>
                <a:ea typeface="+mn-ea"/>
              </a:rPr>
              <a:t>a.	Retain existing members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Georgia"/>
                <a:ea typeface="+mn-ea"/>
              </a:rPr>
              <a:t>b.	Recruit 5-10 new regular members (10-3-1 rule)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Georgia"/>
                <a:ea typeface="+mn-ea"/>
              </a:rPr>
              <a:t>c.		Establish subsidiary clubs/types of membership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Georgia"/>
                <a:ea typeface="+mn-ea"/>
              </a:rPr>
              <a:t>2.	Fundraising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Georgia"/>
                <a:ea typeface="+mn-ea"/>
              </a:rPr>
              <a:t>a.	Mustang Raffle –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</a:rPr>
              <a:t>START YOUR ENGINES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Georgia"/>
                <a:ea typeface="+mn-ea"/>
              </a:rPr>
              <a:t>b.	Review supplemental fundraising opportunities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Georgia"/>
                <a:ea typeface="+mn-ea"/>
              </a:rPr>
              <a:t>c.		New Mustang members to take on some functions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Georgia"/>
                <a:ea typeface="+mn-ea"/>
              </a:rPr>
              <a:t>3.	Move into the Future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Georgia"/>
                <a:ea typeface="+mn-ea"/>
              </a:rPr>
              <a:t>a.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Georgia"/>
                <a:ea typeface="+mn-ea"/>
              </a:rPr>
              <a:t>Hybrid/Bimodal (both in person and Zoom)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Georgia"/>
                <a:ea typeface="+mn-ea"/>
              </a:rPr>
              <a:t>b.	Upgrade accounting systems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Georgia"/>
                <a:ea typeface="+mn-ea"/>
              </a:rPr>
              <a:t>c.		Policies and Procedures Manual</a:t>
            </a:r>
          </a:p>
          <a:p>
            <a:pPr marL="457200" marR="0" lvl="1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</a:rPr>
              <a:t>HAVE FUN!!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250" b="1" dirty="0">
              <a:solidFill>
                <a:srgbClr val="D91B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7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RI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0041018965C148B8386E7CAFFFD3D7" ma:contentTypeVersion="6" ma:contentTypeDescription="Create a new document." ma:contentTypeScope="" ma:versionID="1c567ca390b1b89cc578236ad1e22c02">
  <xsd:schema xmlns:xsd="http://www.w3.org/2001/XMLSchema" xmlns:xs="http://www.w3.org/2001/XMLSchema" xmlns:p="http://schemas.microsoft.com/office/2006/metadata/properties" xmlns:ns2="41d4868e-e7c5-4a0f-bea8-40f63a832f74" xmlns:ns3="069370df-1b75-469d-a9d4-424b0b9f5a67" targetNamespace="http://schemas.microsoft.com/office/2006/metadata/properties" ma:root="true" ma:fieldsID="ee3739f369905226239d112920442a65" ns2:_="" ns3:_="">
    <xsd:import namespace="41d4868e-e7c5-4a0f-bea8-40f63a832f74"/>
    <xsd:import namespace="069370df-1b75-469d-a9d4-424b0b9f5a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4868e-e7c5-4a0f-bea8-40f63a832f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9370df-1b75-469d-a9d4-424b0b9f5a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D2A104-4A3B-4D53-802D-298E3EC2BF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03B7FC-1594-408F-B5B0-A5C5727E1C9E}">
  <ds:schemaRefs>
    <ds:schemaRef ds:uri="41d4868e-e7c5-4a0f-bea8-40f63a832f74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069370df-1b75-469d-a9d4-424b0b9f5a67"/>
  </ds:schemaRefs>
</ds:datastoreItem>
</file>

<file path=customXml/itemProps3.xml><?xml version="1.0" encoding="utf-8"?>
<ds:datastoreItem xmlns:ds="http://schemas.openxmlformats.org/officeDocument/2006/customXml" ds:itemID="{8BCE97EF-BBA7-485E-902F-28EB5718D2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d4868e-e7c5-4a0f-bea8-40f63a832f74"/>
    <ds:schemaRef ds:uri="069370df-1b75-469d-a9d4-424b0b9f5a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2637</TotalTime>
  <Words>1800</Words>
  <Application>Microsoft Office PowerPoint</Application>
  <PresentationFormat>On-screen Show (4:3)</PresentationFormat>
  <Paragraphs>345</Paragraphs>
  <Slides>31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Arial </vt:lpstr>
      <vt:lpstr>Arial Narrow</vt:lpstr>
      <vt:lpstr>Calibri</vt:lpstr>
      <vt:lpstr>Georgia</vt:lpstr>
      <vt:lpstr>RICommunications_white</vt:lpstr>
      <vt:lpstr>Custom Design</vt:lpstr>
      <vt:lpstr>2_Custom Design</vt:lpstr>
      <vt:lpstr>1_Custom Design</vt:lpstr>
      <vt:lpstr>BXRC Club Meeting: 9 July, 2021</vt:lpstr>
      <vt:lpstr>Welcome!</vt:lpstr>
      <vt:lpstr>Flag</vt:lpstr>
      <vt:lpstr>Welcome!</vt:lpstr>
      <vt:lpstr>Announcements</vt:lpstr>
      <vt:lpstr>TODAY’S SPEAKER</vt:lpstr>
      <vt:lpstr>             Rotary Vision Statement </vt:lpstr>
      <vt:lpstr>             BXRC Theme for 2021-2022</vt:lpstr>
      <vt:lpstr>             Designing for the Future by Building on Strong Foundations</vt:lpstr>
      <vt:lpstr>             Goals for the Year</vt:lpstr>
      <vt:lpstr>             President’s News</vt:lpstr>
      <vt:lpstr>             PRESIDENT-ELECT   </vt:lpstr>
      <vt:lpstr>Vice-President</vt:lpstr>
      <vt:lpstr>Secretary</vt:lpstr>
      <vt:lpstr>Treasurer</vt:lpstr>
      <vt:lpstr>Treasurer</vt:lpstr>
      <vt:lpstr>Treasurer</vt:lpstr>
      <vt:lpstr>Director of Membership Services/SAA</vt:lpstr>
      <vt:lpstr>Sergeant At Arms</vt:lpstr>
      <vt:lpstr>Director of Club Service</vt:lpstr>
      <vt:lpstr>Director of Public Image and Communications</vt:lpstr>
      <vt:lpstr>Director of Fundraising</vt:lpstr>
      <vt:lpstr>Director of Vocational Service</vt:lpstr>
      <vt:lpstr>Director of Community Service</vt:lpstr>
      <vt:lpstr>Director of Community Service</vt:lpstr>
      <vt:lpstr>Director of International Service</vt:lpstr>
      <vt:lpstr>Director of Youth Services and Rotary Youth Exchange</vt:lpstr>
      <vt:lpstr>Immediate Past President</vt:lpstr>
      <vt:lpstr>Environmental Programs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BXRC Club Meeting: 8 January2021</dc:title>
  <dc:creator>Robert Polson</dc:creator>
  <cp:lastModifiedBy>Curtis Anderson</cp:lastModifiedBy>
  <cp:revision>72</cp:revision>
  <cp:lastPrinted>2021-07-08T23:53:33Z</cp:lastPrinted>
  <dcterms:created xsi:type="dcterms:W3CDTF">2021-01-08T03:47:14Z</dcterms:created>
  <dcterms:modified xsi:type="dcterms:W3CDTF">2021-07-09T11:10:06Z</dcterms:modified>
</cp:coreProperties>
</file>