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4"/>
    <p:sldMasterId id="2147483664" r:id="rId5"/>
    <p:sldMasterId id="2147483688" r:id="rId6"/>
    <p:sldMasterId id="2147483720" r:id="rId7"/>
    <p:sldMasterId id="2147483736" r:id="rId8"/>
    <p:sldMasterId id="2147483753" r:id="rId9"/>
    <p:sldMasterId id="2147483765" r:id="rId10"/>
  </p:sldMasterIdLst>
  <p:notesMasterIdLst>
    <p:notesMasterId r:id="rId41"/>
  </p:notesMasterIdLst>
  <p:handoutMasterIdLst>
    <p:handoutMasterId r:id="rId42"/>
  </p:handoutMasterIdLst>
  <p:sldIdLst>
    <p:sldId id="256" r:id="rId11"/>
    <p:sldId id="283" r:id="rId12"/>
    <p:sldId id="257" r:id="rId13"/>
    <p:sldId id="293" r:id="rId14"/>
    <p:sldId id="272" r:id="rId15"/>
    <p:sldId id="273" r:id="rId16"/>
    <p:sldId id="258" r:id="rId17"/>
    <p:sldId id="262" r:id="rId18"/>
    <p:sldId id="261" r:id="rId19"/>
    <p:sldId id="259" r:id="rId20"/>
    <p:sldId id="260" r:id="rId21"/>
    <p:sldId id="263" r:id="rId22"/>
    <p:sldId id="265" r:id="rId23"/>
    <p:sldId id="264" r:id="rId24"/>
    <p:sldId id="268" r:id="rId25"/>
    <p:sldId id="266" r:id="rId26"/>
    <p:sldId id="269" r:id="rId27"/>
    <p:sldId id="277" r:id="rId28"/>
    <p:sldId id="267" r:id="rId29"/>
    <p:sldId id="278" r:id="rId30"/>
    <p:sldId id="279" r:id="rId31"/>
    <p:sldId id="281" r:id="rId32"/>
    <p:sldId id="295" r:id="rId33"/>
    <p:sldId id="296" r:id="rId34"/>
    <p:sldId id="297" r:id="rId35"/>
    <p:sldId id="299" r:id="rId36"/>
    <p:sldId id="302" r:id="rId37"/>
    <p:sldId id="294" r:id="rId38"/>
    <p:sldId id="301" r:id="rId39"/>
    <p:sldId id="303" r:id="rId4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0CD2"/>
    <a:srgbClr val="D91B5C"/>
    <a:srgbClr val="0720D7"/>
    <a:srgbClr val="00AEEF"/>
    <a:srgbClr val="FF7600"/>
    <a:srgbClr val="000000"/>
    <a:srgbClr val="005DAA"/>
    <a:srgbClr val="872175"/>
    <a:srgbClr val="009999"/>
    <a:srgbClr val="01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0909" autoAdjust="0"/>
  </p:normalViewPr>
  <p:slideViewPr>
    <p:cSldViewPr>
      <p:cViewPr varScale="1">
        <p:scale>
          <a:sx n="78" d="100"/>
          <a:sy n="78" d="100"/>
        </p:scale>
        <p:origin x="1488" y="67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-161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84"/>
    </p:cViewPr>
  </p:sorterViewPr>
  <p:notesViewPr>
    <p:cSldViewPr>
      <p:cViewPr varScale="1">
        <p:scale>
          <a:sx n="65" d="100"/>
          <a:sy n="65" d="100"/>
        </p:scale>
        <p:origin x="3246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9" tIns="46579" rIns="93159" bIns="46579" numCol="1" anchor="t" anchorCtr="0" compatLnSpc="1">
            <a:prstTxWarp prst="textNoShape">
              <a:avLst/>
            </a:prstTxWarp>
          </a:bodyPr>
          <a:lstStyle>
            <a:lvl1pPr defTabSz="931676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6" y="1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9" tIns="46579" rIns="93159" bIns="46579" numCol="1" anchor="t" anchorCtr="0" compatLnSpc="1">
            <a:prstTxWarp prst="textNoShape">
              <a:avLst/>
            </a:prstTxWarp>
          </a:bodyPr>
          <a:lstStyle>
            <a:lvl1pPr algn="r" defTabSz="931676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9" tIns="46579" rIns="93159" bIns="46579" numCol="1" anchor="b" anchorCtr="0" compatLnSpc="1">
            <a:prstTxWarp prst="textNoShape">
              <a:avLst/>
            </a:prstTxWarp>
          </a:bodyPr>
          <a:lstStyle>
            <a:lvl1pPr defTabSz="931676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6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9" tIns="46579" rIns="93159" bIns="46579" numCol="1" anchor="b" anchorCtr="0" compatLnSpc="1">
            <a:prstTxWarp prst="textNoShape">
              <a:avLst/>
            </a:prstTxWarp>
          </a:bodyPr>
          <a:lstStyle>
            <a:lvl1pPr algn="r" defTabSz="931676">
              <a:defRPr sz="1200" smtClean="0"/>
            </a:lvl1pPr>
          </a:lstStyle>
          <a:p>
            <a:pPr>
              <a:defRPr/>
            </a:pPr>
            <a:fld id="{5E2A8F52-5D5E-F348-8971-795E9819B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15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9" tIns="46579" rIns="93159" bIns="46579" numCol="1" anchor="t" anchorCtr="0" compatLnSpc="1">
            <a:prstTxWarp prst="textNoShape">
              <a:avLst/>
            </a:prstTxWarp>
          </a:bodyPr>
          <a:lstStyle>
            <a:lvl1pPr defTabSz="931676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6" y="1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9" tIns="46579" rIns="93159" bIns="46579" numCol="1" anchor="t" anchorCtr="0" compatLnSpc="1">
            <a:prstTxWarp prst="textNoShape">
              <a:avLst/>
            </a:prstTxWarp>
          </a:bodyPr>
          <a:lstStyle>
            <a:lvl1pPr algn="r" defTabSz="931676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9" y="4416427"/>
            <a:ext cx="5140325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9" tIns="46579" rIns="93159" bIns="465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9" tIns="46579" rIns="93159" bIns="46579" numCol="1" anchor="b" anchorCtr="0" compatLnSpc="1">
            <a:prstTxWarp prst="textNoShape">
              <a:avLst/>
            </a:prstTxWarp>
          </a:bodyPr>
          <a:lstStyle>
            <a:lvl1pPr defTabSz="931676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6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9" tIns="46579" rIns="93159" bIns="46579" numCol="1" anchor="b" anchorCtr="0" compatLnSpc="1">
            <a:prstTxWarp prst="textNoShape">
              <a:avLst/>
            </a:prstTxWarp>
          </a:bodyPr>
          <a:lstStyle>
            <a:lvl1pPr algn="r" defTabSz="931676">
              <a:defRPr sz="1200" smtClean="0"/>
            </a:lvl1pPr>
          </a:lstStyle>
          <a:p>
            <a:pPr>
              <a:defRPr/>
            </a:pPr>
            <a:fld id="{A921F9F1-0516-7249-8BD1-DDD6B224F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40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429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429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303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014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35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latin typeface="Georgia"/>
                <a:cs typeface="Georgia"/>
              </a:defRPr>
            </a:lvl1pPr>
            <a:lvl2pPr>
              <a:defRPr sz="1950">
                <a:latin typeface="Georgia"/>
                <a:cs typeface="Georgia"/>
              </a:defRPr>
            </a:lvl2pPr>
            <a:lvl3pPr>
              <a:defRPr sz="1650">
                <a:latin typeface="Georgia"/>
                <a:cs typeface="Georgia"/>
              </a:defRPr>
            </a:lvl3pPr>
            <a:lvl4pPr>
              <a:defRPr sz="1350">
                <a:latin typeface="Georgia"/>
                <a:cs typeface="Georgia"/>
              </a:defRPr>
            </a:lvl4pPr>
            <a:lvl5pPr>
              <a:defRPr sz="12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6620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35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latin typeface="Georgia"/>
                <a:cs typeface="Georgia"/>
              </a:defRPr>
            </a:lvl1pPr>
            <a:lvl2pPr>
              <a:defRPr sz="1950">
                <a:latin typeface="Georgia"/>
                <a:cs typeface="Georgia"/>
              </a:defRPr>
            </a:lvl2pPr>
            <a:lvl3pPr>
              <a:defRPr sz="1650">
                <a:latin typeface="Georgia"/>
                <a:cs typeface="Georgia"/>
              </a:defRPr>
            </a:lvl3pPr>
            <a:lvl4pPr>
              <a:defRPr sz="1350">
                <a:latin typeface="Georgia"/>
                <a:cs typeface="Georgia"/>
              </a:defRPr>
            </a:lvl4pPr>
            <a:lvl5pPr>
              <a:defRPr sz="12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08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429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35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latin typeface="Georgia"/>
                <a:cs typeface="Georgia"/>
              </a:defRPr>
            </a:lvl1pPr>
            <a:lvl2pPr>
              <a:defRPr sz="1950">
                <a:latin typeface="Georgia"/>
                <a:cs typeface="Georgia"/>
              </a:defRPr>
            </a:lvl2pPr>
            <a:lvl3pPr>
              <a:defRPr sz="1650">
                <a:latin typeface="Georgia"/>
                <a:cs typeface="Georgia"/>
              </a:defRPr>
            </a:lvl3pPr>
            <a:lvl4pPr>
              <a:defRPr sz="1350">
                <a:latin typeface="Georgia"/>
                <a:cs typeface="Georgia"/>
              </a:defRPr>
            </a:lvl4pPr>
            <a:lvl5pPr>
              <a:defRPr sz="12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8610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35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latin typeface="Georgia"/>
                <a:cs typeface="Georgia"/>
              </a:defRPr>
            </a:lvl1pPr>
            <a:lvl2pPr>
              <a:defRPr sz="1950">
                <a:latin typeface="Georgia"/>
                <a:cs typeface="Georgia"/>
              </a:defRPr>
            </a:lvl2pPr>
            <a:lvl3pPr>
              <a:defRPr sz="1650">
                <a:latin typeface="Georgia"/>
                <a:cs typeface="Georgia"/>
              </a:defRPr>
            </a:lvl3pPr>
            <a:lvl4pPr>
              <a:defRPr sz="1350">
                <a:latin typeface="Georgia"/>
                <a:cs typeface="Georgia"/>
              </a:defRPr>
            </a:lvl4pPr>
            <a:lvl5pPr>
              <a:defRPr sz="12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7423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35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latin typeface="Georgia"/>
                <a:cs typeface="Georgia"/>
              </a:defRPr>
            </a:lvl1pPr>
            <a:lvl2pPr>
              <a:defRPr sz="1950">
                <a:latin typeface="Georgia"/>
                <a:cs typeface="Georgia"/>
              </a:defRPr>
            </a:lvl2pPr>
            <a:lvl3pPr>
              <a:defRPr sz="1650">
                <a:latin typeface="Georgia"/>
                <a:cs typeface="Georgia"/>
              </a:defRPr>
            </a:lvl3pPr>
            <a:lvl4pPr>
              <a:defRPr sz="1350">
                <a:latin typeface="Georgia"/>
                <a:cs typeface="Georgia"/>
              </a:defRPr>
            </a:lvl4pPr>
            <a:lvl5pPr>
              <a:defRPr sz="12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2209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35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214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28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7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Georgia"/>
                <a:cs typeface="Georgia"/>
              </a:defRPr>
            </a:lvl1pPr>
            <a:lvl2pPr>
              <a:defRPr sz="1800">
                <a:latin typeface="Georgia"/>
                <a:cs typeface="Georgia"/>
              </a:defRPr>
            </a:lvl2pPr>
            <a:lvl3pPr>
              <a:defRPr sz="1500">
                <a:latin typeface="Georgia"/>
                <a:cs typeface="Georgia"/>
              </a:defRPr>
            </a:lvl3pPr>
            <a:lvl4pPr>
              <a:defRPr sz="1350">
                <a:latin typeface="Georgia"/>
                <a:cs typeface="Georgia"/>
              </a:defRPr>
            </a:lvl4pPr>
            <a:lvl5pPr>
              <a:defRPr sz="1350"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Georgia"/>
                <a:cs typeface="Georgia"/>
              </a:defRPr>
            </a:lvl1pPr>
            <a:lvl2pPr>
              <a:defRPr sz="1800">
                <a:latin typeface="Georgia"/>
                <a:cs typeface="Georgia"/>
              </a:defRPr>
            </a:lvl2pPr>
            <a:lvl3pPr>
              <a:defRPr sz="1500">
                <a:latin typeface="Georgia"/>
                <a:cs typeface="Georgia"/>
              </a:defRPr>
            </a:lvl3pPr>
            <a:lvl4pPr>
              <a:defRPr sz="1350">
                <a:latin typeface="Georgia"/>
                <a:cs typeface="Georgia"/>
              </a:defRPr>
            </a:lvl4pPr>
            <a:lvl5pPr>
              <a:defRPr sz="1350"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853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7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Arial Narrow"/>
                <a:cs typeface="Arial Narrow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eorgia"/>
                <a:cs typeface="Georgia"/>
              </a:defRPr>
            </a:lvl1pPr>
            <a:lvl2pPr>
              <a:defRPr sz="1500">
                <a:latin typeface="Georgia"/>
                <a:cs typeface="Georgia"/>
              </a:defRPr>
            </a:lvl2pPr>
            <a:lvl3pPr>
              <a:defRPr sz="1350">
                <a:latin typeface="Georgia"/>
                <a:cs typeface="Georgia"/>
              </a:defRPr>
            </a:lvl3pPr>
            <a:lvl4pPr>
              <a:defRPr sz="1200">
                <a:latin typeface="Georgia"/>
                <a:cs typeface="Georgia"/>
              </a:defRPr>
            </a:lvl4pPr>
            <a:lvl5pPr>
              <a:defRPr sz="1200"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Arial Narrow"/>
                <a:cs typeface="Arial Narrow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eorgia"/>
                <a:cs typeface="Georgia"/>
              </a:defRPr>
            </a:lvl1pPr>
            <a:lvl2pPr>
              <a:defRPr sz="1500">
                <a:latin typeface="Georgia"/>
                <a:cs typeface="Georgia"/>
              </a:defRPr>
            </a:lvl2pPr>
            <a:lvl3pPr>
              <a:defRPr sz="1350">
                <a:latin typeface="Georgia"/>
                <a:cs typeface="Georgia"/>
              </a:defRPr>
            </a:lvl3pPr>
            <a:lvl4pPr>
              <a:defRPr sz="1200">
                <a:latin typeface="Georgia"/>
                <a:cs typeface="Georgia"/>
              </a:defRPr>
            </a:lvl4pPr>
            <a:lvl5pPr>
              <a:defRPr sz="1200"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110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7332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314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1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500">
                <a:latin typeface="Georgia"/>
                <a:cs typeface="Georgia"/>
              </a:defRPr>
            </a:lvl4pPr>
            <a:lvl5pPr>
              <a:defRPr sz="1500">
                <a:latin typeface="Georgia"/>
                <a:cs typeface="Georgia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Georgia"/>
                <a:cs typeface="Georgi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442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429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Georgia"/>
                <a:cs typeface="Georgi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645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7128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206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ABAD2830-F273-4060-86D4-4212F88387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24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D484-F614-4F83-9E0A-076B4E5CA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44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AB13AC2-A539-44A5-A75A-C18879A01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51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96CBDDE-ADDB-4969-B498-C64558BF0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154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199A621-527F-4419-8114-66700E9D8B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647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4931-8AD3-4F39-AFC6-75B2981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5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F9D10-0EE8-4FE1-A679-2758A24CF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2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429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B9CC-8F96-454A-86EE-0F0157364D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077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6DDDB1C-7DF6-4C06-BC2C-8CA3CB84B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97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9F1CA9D-7821-47AD-A6E4-8DB98AEA0B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167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9F1CA9D-7821-47AD-A6E4-8DB98AEA0B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26808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9F1CA9D-7821-47AD-A6E4-8DB98AEA0B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775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9F1CA9D-7821-47AD-A6E4-8DB98AEA0B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0220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9F1CA9D-7821-47AD-A6E4-8DB98AEA0B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687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6030-5CC8-4862-BD32-64EE76B21C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72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E86A5-5193-4F6E-B814-5140BB00CB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105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8A30-AE18-48B8-A661-E30F04FCFDF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0F55-F8DC-4303-AAA0-A3034D61C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3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383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8A30-AE18-48B8-A661-E30F04FCFDF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0F55-F8DC-4303-AAA0-A3034D61C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39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8A30-AE18-48B8-A661-E30F04FCFDF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0F55-F8DC-4303-AAA0-A3034D61C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072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8A30-AE18-48B8-A661-E30F04FCFDF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0F55-F8DC-4303-AAA0-A3034D61C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53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8A30-AE18-48B8-A661-E30F04FCFDF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0F55-F8DC-4303-AAA0-A3034D61C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920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8A30-AE18-48B8-A661-E30F04FCFDF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0F55-F8DC-4303-AAA0-A3034D61C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037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8A30-AE18-48B8-A661-E30F04FCFDF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0F55-F8DC-4303-AAA0-A3034D61C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67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8A30-AE18-48B8-A661-E30F04FCFDF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0F55-F8DC-4303-AAA0-A3034D61C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376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8A30-AE18-48B8-A661-E30F04FCFDF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0F55-F8DC-4303-AAA0-A3034D61C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958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8A30-AE18-48B8-A661-E30F04FCFDF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0F55-F8DC-4303-AAA0-A3034D61C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721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8A30-AE18-48B8-A661-E30F04FCFDF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0F55-F8DC-4303-AAA0-A3034D61C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96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2291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29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29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230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30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30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434C52C-8620-4CC2-A0B4-507A5C6C6D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3193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A9F410-1BF2-418B-B635-A018BD6E2A5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6751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10FDAA-3707-4056-879F-7AD0F6666AE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548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B840EA-BBCF-4081-A038-1EC212CEDDC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622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C72424-9A9B-4B1C-95D5-89D838BC763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9551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B1AA7C-2E26-4F92-AA30-4B8C39B5C8A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0408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F53145-6376-48EB-A21E-628907EFD90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0602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A2ADA8-050B-4CDA-8BDC-084E2BDBEFA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1097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953B9D-F80B-4D3C-B0C4-39AFFA1C580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2271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F9D665-C9BD-4728-BD76-5A6F33127D7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04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B17BB9-72F0-4869-85FB-2CCAF82436E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25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14" r:id="rId2"/>
    <p:sldLayoutId id="2147483715" r:id="rId3"/>
    <p:sldLayoutId id="2147483716" r:id="rId4"/>
    <p:sldLayoutId id="2147483717" r:id="rId5"/>
    <p:sldLayoutId id="2147483713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02" r:id="rId2"/>
    <p:sldLayoutId id="2147483705" r:id="rId3"/>
    <p:sldLayoutId id="2147483703" r:id="rId4"/>
    <p:sldLayoutId id="2147483718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62" r:id="rId14"/>
    <p:sldLayoutId id="2147483663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7" r:id="rId2"/>
    <p:sldLayoutId id="2147483710" r:id="rId3"/>
    <p:sldLayoutId id="2147483708" r:id="rId4"/>
    <p:sldLayoutId id="2147483719" r:id="rId5"/>
    <p:sldLayoutId id="2147483709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8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2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9F1CA9D-7821-47AD-A6E4-8DB98AEA0B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3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B8A30-AE18-48B8-A661-E30F04FCFDF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30F55-F8DC-4303-AAA0-A3034D61C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443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4079E87B-A73F-41B3-BB6B-2A0665682C88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126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126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52664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3991978"/>
            <a:ext cx="6600451" cy="78540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Curtis M. Anderson</a:t>
            </a:r>
            <a:r>
              <a:rPr lang="en-US" dirty="0"/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Rotary Club of Bailey’s Crossroads </a:t>
            </a:r>
          </a:p>
          <a:p>
            <a:r>
              <a:rPr lang="en-US" b="1" dirty="0"/>
              <a:t>Classification:  Consultant and Business Coach</a:t>
            </a:r>
          </a:p>
        </p:txBody>
      </p:sp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2082F871-26B9-45F2-8A68-E7A6E87BB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9261"/>
            <a:ext cx="3200276" cy="382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17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824" y="350439"/>
            <a:ext cx="6589199" cy="71636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New</a:t>
            </a:r>
            <a:r>
              <a:rPr lang="en-US" b="1" dirty="0"/>
              <a:t> </a:t>
            </a:r>
            <a:r>
              <a:rPr lang="en-US" b="1" dirty="0">
                <a:solidFill>
                  <a:srgbClr val="00B050"/>
                </a:solidFill>
              </a:rPr>
              <a:t>Mexico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8038" y="1066800"/>
            <a:ext cx="6591985" cy="3986879"/>
          </a:xfrm>
        </p:spPr>
        <p:txBody>
          <a:bodyPr/>
          <a:lstStyle/>
          <a:p>
            <a:r>
              <a:rPr lang="en-US" b="1" dirty="0"/>
              <a:t>Born in Albuquerque, NM</a:t>
            </a:r>
          </a:p>
          <a:p>
            <a:r>
              <a:rPr lang="en-US" b="1" dirty="0"/>
              <a:t>Grandparents in Belen and Deming, NM</a:t>
            </a:r>
          </a:p>
          <a:p>
            <a:r>
              <a:rPr lang="en-US" b="1" dirty="0"/>
              <a:t>Parents married in NM</a:t>
            </a:r>
          </a:p>
          <a:p>
            <a:r>
              <a:rPr lang="en-US" b="1" dirty="0"/>
              <a:t>Father college at New Mexico School of Mines in Socorro, NM</a:t>
            </a:r>
          </a:p>
          <a:p>
            <a:r>
              <a:rPr lang="en-US" b="1" dirty="0"/>
              <a:t>Family Cabin in San Cristobal/Taos, NM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343941"/>
            <a:ext cx="3124200" cy="3419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0386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65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442" y="609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Family Origins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2133600"/>
            <a:ext cx="6781800" cy="3777622"/>
          </a:xfrm>
        </p:spPr>
        <p:txBody>
          <a:bodyPr>
            <a:normAutofit/>
          </a:bodyPr>
          <a:lstStyle/>
          <a:p>
            <a:r>
              <a:rPr lang="en-US" b="1" dirty="0"/>
              <a:t>Norway</a:t>
            </a:r>
          </a:p>
          <a:p>
            <a:r>
              <a:rPr lang="en-US" b="1" dirty="0"/>
              <a:t>Sweden</a:t>
            </a:r>
          </a:p>
          <a:p>
            <a:r>
              <a:rPr lang="en-US" b="1" dirty="0"/>
              <a:t>Germany</a:t>
            </a:r>
          </a:p>
          <a:p>
            <a:r>
              <a:rPr lang="en-US" b="1" dirty="0"/>
              <a:t>Austria</a:t>
            </a:r>
          </a:p>
          <a:p>
            <a:r>
              <a:rPr lang="en-US" b="1" dirty="0"/>
              <a:t>England</a:t>
            </a:r>
          </a:p>
          <a:p>
            <a:r>
              <a:rPr lang="en-US" b="1" dirty="0"/>
              <a:t>Scotland</a:t>
            </a:r>
          </a:p>
          <a:p>
            <a:r>
              <a:rPr lang="en-US" b="1" dirty="0"/>
              <a:t>Ireland</a:t>
            </a:r>
          </a:p>
        </p:txBody>
      </p:sp>
      <p:sp>
        <p:nvSpPr>
          <p:cNvPr id="4" name="AutoShape 2" descr="https://encrypted-tbn2.gstatic.com/images?q=tbn:ANd9GcTbzN0kWc5qN6QWHcjjRv2MxhivQe_YrVKHKtO10x22XBv1JlP50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AutoShape 4" descr="https://encrypted-tbn2.gstatic.com/images?q=tbn:ANd9GcTbzN0kWc5qN6QWHcjjRv2MxhivQe_YrVKHKtO10x22XBv1JlP50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611" y="2133600"/>
            <a:ext cx="4894239" cy="391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52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24110"/>
            <a:ext cx="7467599" cy="74749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 have lived and Schooled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25" y="1676400"/>
            <a:ext cx="7772400" cy="4419600"/>
          </a:xfrm>
        </p:spPr>
        <p:txBody>
          <a:bodyPr/>
          <a:lstStyle/>
          <a:p>
            <a:r>
              <a:rPr lang="en-US" b="1" dirty="0"/>
              <a:t>0-2:  </a:t>
            </a:r>
            <a:r>
              <a:rPr lang="en-US" b="1" dirty="0" err="1"/>
              <a:t>Rumbai</a:t>
            </a:r>
            <a:r>
              <a:rPr lang="en-US" b="1" dirty="0"/>
              <a:t>, Sumatra, Indonesia</a:t>
            </a:r>
          </a:p>
          <a:p>
            <a:r>
              <a:rPr lang="en-US" b="1" dirty="0"/>
              <a:t>2-3:  Beirut, Lebanon</a:t>
            </a:r>
          </a:p>
          <a:p>
            <a:r>
              <a:rPr lang="en-US" b="1" dirty="0"/>
              <a:t>3-13:  </a:t>
            </a:r>
            <a:r>
              <a:rPr lang="en-US" b="1" dirty="0" err="1"/>
              <a:t>Cobham</a:t>
            </a:r>
            <a:r>
              <a:rPr lang="en-US" b="1" dirty="0"/>
              <a:t>, Surrey, England</a:t>
            </a:r>
          </a:p>
          <a:p>
            <a:r>
              <a:rPr lang="en-US" b="1" dirty="0"/>
              <a:t>13-14:  Singapore</a:t>
            </a:r>
          </a:p>
          <a:p>
            <a:r>
              <a:rPr lang="en-US" b="1" dirty="0"/>
              <a:t>14-17:  Houston, Texas</a:t>
            </a:r>
          </a:p>
          <a:p>
            <a:r>
              <a:rPr lang="en-US" b="1" dirty="0"/>
              <a:t>College:	University of Pennsylvania, Philadelphia, PA</a:t>
            </a:r>
          </a:p>
          <a:p>
            <a:r>
              <a:rPr lang="en-US" b="1" dirty="0"/>
              <a:t>Law School:  University of Southern California, Los Angeles, 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441166"/>
            <a:ext cx="541258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27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Formal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371600"/>
            <a:ext cx="6629400" cy="3276600"/>
          </a:xfrm>
        </p:spPr>
        <p:txBody>
          <a:bodyPr>
            <a:normAutofit/>
          </a:bodyPr>
          <a:lstStyle/>
          <a:p>
            <a:r>
              <a:rPr lang="en-US" b="1" dirty="0"/>
              <a:t>England – Spinney/Dane Court/KGS – Hockey Captain</a:t>
            </a:r>
          </a:p>
          <a:p>
            <a:r>
              <a:rPr lang="en-US" b="1" dirty="0"/>
              <a:t>Singapore – SAS – Cross-Country; Soccer</a:t>
            </a:r>
          </a:p>
          <a:p>
            <a:r>
              <a:rPr lang="en-US" b="1" dirty="0"/>
              <a:t>Houston – Robert E. Lee – Soccer Club</a:t>
            </a:r>
          </a:p>
          <a:p>
            <a:r>
              <a:rPr lang="en-US" b="1" dirty="0"/>
              <a:t>Philadelphia – Penn/Wharton – Acct./Econ</a:t>
            </a:r>
          </a:p>
          <a:p>
            <a:pPr lvl="1"/>
            <a:r>
              <a:rPr lang="en-US" b="1" dirty="0"/>
              <a:t>Crew; Rep. to Wharton Bd. of Overseers</a:t>
            </a:r>
          </a:p>
          <a:p>
            <a:r>
              <a:rPr lang="en-US" b="1" dirty="0"/>
              <a:t>Los Angeles – USC- Law – Intl/Nat. Res.</a:t>
            </a:r>
          </a:p>
          <a:p>
            <a:pPr lvl="1"/>
            <a:r>
              <a:rPr lang="en-US" b="1" dirty="0"/>
              <a:t>Ocean Thermal Energy Conversion</a:t>
            </a:r>
          </a:p>
          <a:p>
            <a:pPr lvl="1"/>
            <a:r>
              <a:rPr lang="en-US" b="1" dirty="0"/>
              <a:t>Licensed in CA and OK; U.S. Sup. Ct.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876800"/>
            <a:ext cx="2619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843" y="4876800"/>
            <a:ext cx="1698237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5460334"/>
            <a:ext cx="2771775" cy="1343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403865"/>
            <a:ext cx="2924175" cy="991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5687" y="1717375"/>
            <a:ext cx="14859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254" y="2802756"/>
            <a:ext cx="1819033" cy="153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14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934185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Lived and worked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2133600"/>
          </a:xfrm>
        </p:spPr>
        <p:txBody>
          <a:bodyPr/>
          <a:lstStyle/>
          <a:p>
            <a:r>
              <a:rPr lang="en-US" sz="2400" b="1" dirty="0"/>
              <a:t>Houston, TX</a:t>
            </a:r>
          </a:p>
          <a:p>
            <a:r>
              <a:rPr lang="en-US" sz="2400" b="1" dirty="0"/>
              <a:t>Tulsa, OK</a:t>
            </a:r>
          </a:p>
          <a:p>
            <a:r>
              <a:rPr lang="en-US" sz="2400" b="1" dirty="0"/>
              <a:t>Los Angeles, CA</a:t>
            </a:r>
          </a:p>
          <a:p>
            <a:r>
              <a:rPr lang="en-US" sz="2400" b="1" dirty="0"/>
              <a:t>DC Metro area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913" y="1558295"/>
            <a:ext cx="3152775" cy="2086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551891"/>
            <a:ext cx="3330104" cy="1887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020" y="5070339"/>
            <a:ext cx="2705684" cy="1806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672" y="4419600"/>
            <a:ext cx="2430593" cy="181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04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152400"/>
            <a:ext cx="7772400" cy="8382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8280400" cy="5867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50</a:t>
            </a:r>
            <a:r>
              <a:rPr lang="en-US" b="1" dirty="0"/>
              <a:t> States (49 overnight) + 3 territories</a:t>
            </a:r>
          </a:p>
          <a:p>
            <a:r>
              <a:rPr lang="en-US" b="1" dirty="0"/>
              <a:t>19 Countries (Europe, Asia, N. America)</a:t>
            </a:r>
          </a:p>
          <a:p>
            <a:r>
              <a:rPr lang="en-US" b="1" dirty="0"/>
              <a:t>Kingston Grammar School Field Hockey</a:t>
            </a:r>
          </a:p>
          <a:p>
            <a:r>
              <a:rPr lang="en-US" b="1" dirty="0"/>
              <a:t>Normandy, France (10</a:t>
            </a:r>
            <a:r>
              <a:rPr lang="en-US" b="1" baseline="30000" dirty="0"/>
              <a:t>th</a:t>
            </a:r>
            <a:r>
              <a:rPr lang="en-US" b="1" dirty="0"/>
              <a:t> Grade Summer)</a:t>
            </a:r>
          </a:p>
          <a:p>
            <a:r>
              <a:rPr lang="en-US" b="1" dirty="0"/>
              <a:t>First paid job for Intl Consultant (10</a:t>
            </a:r>
            <a:r>
              <a:rPr lang="en-US" b="1" baseline="30000" dirty="0"/>
              <a:t>th</a:t>
            </a:r>
            <a:r>
              <a:rPr lang="en-US" b="1" dirty="0"/>
              <a:t> Grade)</a:t>
            </a:r>
          </a:p>
          <a:p>
            <a:r>
              <a:rPr lang="en-US" b="1" dirty="0"/>
              <a:t>Robert E. Lee Soccer</a:t>
            </a:r>
          </a:p>
          <a:p>
            <a:r>
              <a:rPr lang="en-US" b="1" dirty="0"/>
              <a:t>Dale Carnegie Course</a:t>
            </a:r>
          </a:p>
          <a:p>
            <a:r>
              <a:rPr lang="en-US" b="1" dirty="0"/>
              <a:t>Williston, ND (Summer after college)</a:t>
            </a:r>
          </a:p>
          <a:p>
            <a:r>
              <a:rPr lang="en-US" b="1" dirty="0"/>
              <a:t>Lake Tahoe (with family, MLC)</a:t>
            </a:r>
          </a:p>
          <a:p>
            <a:r>
              <a:rPr lang="en-US" b="1" dirty="0"/>
              <a:t>Meeting my wife; wedding (1986)</a:t>
            </a:r>
          </a:p>
          <a:p>
            <a:r>
              <a:rPr lang="en-US" b="1" dirty="0"/>
              <a:t>P.A.D. IJ – 100</a:t>
            </a:r>
            <a:r>
              <a:rPr lang="en-US" b="1" baseline="30000" dirty="0"/>
              <a:t>th</a:t>
            </a:r>
            <a:r>
              <a:rPr lang="en-US" b="1" dirty="0"/>
              <a:t> Year</a:t>
            </a:r>
          </a:p>
          <a:p>
            <a:r>
              <a:rPr lang="en-US" b="1" dirty="0"/>
              <a:t>Daniel (1995)</a:t>
            </a:r>
          </a:p>
          <a:p>
            <a:r>
              <a:rPr lang="en-US" b="1" dirty="0"/>
              <a:t>Julian (1998)</a:t>
            </a:r>
          </a:p>
          <a:p>
            <a:r>
              <a:rPr lang="en-US" b="1" dirty="0"/>
              <a:t>Diamond/Scruffy/Sapphire/Bambi</a:t>
            </a:r>
          </a:p>
          <a:p>
            <a:r>
              <a:rPr lang="en-US" b="1" dirty="0"/>
              <a:t>Placing all my schedule Cs</a:t>
            </a:r>
          </a:p>
          <a:p>
            <a:r>
              <a:rPr lang="en-US" b="1" dirty="0"/>
              <a:t>Speaking at NRECA in San Diego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362200"/>
            <a:ext cx="29464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50" y="4648200"/>
            <a:ext cx="1352550" cy="1803400"/>
          </a:xfrm>
          <a:prstGeom prst="rect">
            <a:avLst/>
          </a:prstGeom>
        </p:spPr>
      </p:pic>
      <p:pic>
        <p:nvPicPr>
          <p:cNvPr id="3074" name="Picture 2" descr="http://www.commerce.gov/sites/commerce.gov/files/styles/scale_250w/public/media/images/profile/margaret_cummisky_4.jpg?itok=gXqDNII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6000"/>
            <a:ext cx="1416050" cy="211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5A2DE27-60F8-4106-A1BD-0CF407245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400" y="4695825"/>
            <a:ext cx="25146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04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9630"/>
            <a:ext cx="6589199" cy="74197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Pre-Professional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371600"/>
            <a:ext cx="5525185" cy="365760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Managed Intl Mailing; Lawn; Babysitter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Newspaper delivery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Data Input/Digitizer/Asst. Computer Operator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Summer Intern at C&amp;L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Cable Layer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Litigation Asst./Research Asst.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Law Clerk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018161"/>
            <a:ext cx="3429000" cy="1836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5095691"/>
            <a:ext cx="2486025" cy="16819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437" y="5095691"/>
            <a:ext cx="1793216" cy="1422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723" y="3352800"/>
            <a:ext cx="2156927" cy="1447800"/>
          </a:xfrm>
          <a:prstGeom prst="rect">
            <a:avLst/>
          </a:prstGeom>
        </p:spPr>
      </p:pic>
      <p:sp>
        <p:nvSpPr>
          <p:cNvPr id="8" name="AutoShape 2" descr="https://media.licdn.com/mpr/mpr/shrink_100_50/p/1/000/017/099/3a7f526.png"/>
          <p:cNvSpPr>
            <a:spLocks noChangeAspect="1" noChangeArrowheads="1"/>
          </p:cNvSpPr>
          <p:nvPr/>
        </p:nvSpPr>
        <p:spPr bwMode="auto">
          <a:xfrm>
            <a:off x="7467600" y="1557245"/>
            <a:ext cx="828488" cy="82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AutoShape 4" descr="https://media.licdn.com/mpr/mpr/shrink_100_50/p/1/000/017/099/3a7f52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467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152400"/>
            <a:ext cx="7772400" cy="762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Civic Involvement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25" y="762000"/>
            <a:ext cx="7772400" cy="3505200"/>
          </a:xfrm>
        </p:spPr>
        <p:txBody>
          <a:bodyPr numCol="2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Leadership Tulsa	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Hugh O’Brian Youth Foundation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Tulsa Business Development Ctr.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 Tulsa Jaycees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Intl Council of Tulsa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Community Residences, Inc.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Little River Soccer Club – Coach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United Way of National Capital Area</a:t>
            </a:r>
          </a:p>
          <a:p>
            <a:pPr marL="0" indent="0"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American Society of Association Executives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Congressional Schools of Virginia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Sleepy Hollow Citizens Assn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GOP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Fairfax County Federation of Citizens Associations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BSA 875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Phi Alpha Delta Law Fraternity, International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Rotary International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4" y="3657600"/>
            <a:ext cx="437388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33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Professional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524000"/>
            <a:ext cx="6591985" cy="51054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Private Sector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Government Sector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Not for Profit Sector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Paid Staff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Volunteer Board Member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Volunteer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Board Chair, COS, CFO, General Counsel, Deputy Administrator, Secretary, Treasurer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43781-BA96-4D85-871F-247144D048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362200"/>
            <a:ext cx="2247900" cy="112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637" y="3576637"/>
            <a:ext cx="9525" cy="9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026" y="1371600"/>
            <a:ext cx="1144747" cy="848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612134"/>
            <a:ext cx="1757674" cy="88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88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4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Professional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314" y="1219200"/>
            <a:ext cx="7772400" cy="5105400"/>
          </a:xfrm>
        </p:spPr>
        <p:txBody>
          <a:bodyPr/>
          <a:lstStyle/>
          <a:p>
            <a:r>
              <a:rPr lang="en-US" b="1" dirty="0"/>
              <a:t>Associate Attorney (HAKG&amp;D, Tulsa)</a:t>
            </a:r>
          </a:p>
          <a:p>
            <a:r>
              <a:rPr lang="en-US" b="1" dirty="0"/>
              <a:t>Attorney-Advisor (DOI, DC)</a:t>
            </a:r>
          </a:p>
          <a:p>
            <a:r>
              <a:rPr lang="en-US" b="1" dirty="0"/>
              <a:t>Secretary to the Board (FCA/FCSIC, </a:t>
            </a:r>
            <a:r>
              <a:rPr lang="en-US" sz="2000" b="1" dirty="0"/>
              <a:t>Mclean</a:t>
            </a:r>
            <a:r>
              <a:rPr lang="en-US" b="1" dirty="0"/>
              <a:t>)</a:t>
            </a:r>
          </a:p>
          <a:p>
            <a:r>
              <a:rPr lang="en-US" b="1" dirty="0"/>
              <a:t>Legislative Intern (Barbara </a:t>
            </a:r>
            <a:r>
              <a:rPr lang="en-US" b="1" dirty="0" err="1"/>
              <a:t>Vucanovich</a:t>
            </a:r>
            <a:r>
              <a:rPr lang="en-US" b="1" dirty="0"/>
              <a:t>, Capitol Hill)</a:t>
            </a:r>
          </a:p>
          <a:p>
            <a:r>
              <a:rPr lang="en-US" b="1" dirty="0"/>
              <a:t>CFO &amp; GC (NASDA, DC)</a:t>
            </a:r>
          </a:p>
          <a:p>
            <a:r>
              <a:rPr lang="en-US" b="1" dirty="0"/>
              <a:t>Dep. Administrator/Acting Admin. (USDA/RUS, DC)</a:t>
            </a:r>
          </a:p>
          <a:p>
            <a:r>
              <a:rPr lang="en-US" b="1" dirty="0"/>
              <a:t>VP &amp; GC (MELE Associates, </a:t>
            </a:r>
            <a:r>
              <a:rPr lang="en-US" sz="2000" b="1" dirty="0"/>
              <a:t>Rockville/DC</a:t>
            </a:r>
            <a:r>
              <a:rPr lang="en-US" b="1" dirty="0"/>
              <a:t>)</a:t>
            </a:r>
          </a:p>
          <a:p>
            <a:r>
              <a:rPr lang="en-US" b="1" dirty="0"/>
              <a:t>Strategic Advisor and Consultant</a:t>
            </a:r>
          </a:p>
          <a:p>
            <a:r>
              <a:rPr lang="en-US" b="1" dirty="0"/>
              <a:t>Life and Health Insurance (AFLAC/Bankers Trust)</a:t>
            </a:r>
          </a:p>
          <a:p>
            <a:r>
              <a:rPr lang="en-US" b="1" dirty="0"/>
              <a:t>Chief of Staff (RHS, RUS)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239" y="2824162"/>
            <a:ext cx="1895475" cy="1895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953000"/>
            <a:ext cx="5334000" cy="1778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943" y="369714"/>
            <a:ext cx="1718514" cy="186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8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1600200"/>
            <a:ext cx="6705600" cy="52578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Born Albuquerque, NM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Lived in Sumatra, Beirut, England, Singapore, Houston, Philadelphia, Los Angeles, Tulsa, Northern VA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Married 1986 to Margaret Cummisky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Two sons:  Daniel and Julian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One dog:  Bambi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Mother-in-Law: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Yoshie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Cummisky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Mother:  Georgia Anderson (Houston)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43781-BA96-4D85-871F-247144D048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61823"/>
            <a:ext cx="30099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53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800" b="1" dirty="0">
                <a:solidFill>
                  <a:srgbClr val="0070C0"/>
                </a:solidFill>
              </a:rPr>
              <a:t>Practical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b="1" dirty="0"/>
              <a:t>Strategic Planning</a:t>
            </a:r>
          </a:p>
          <a:p>
            <a:r>
              <a:rPr lang="en-US" sz="3200" b="1" dirty="0"/>
              <a:t>Finance &amp; Accounting </a:t>
            </a:r>
          </a:p>
          <a:p>
            <a:r>
              <a:rPr lang="x-none" sz="3200" b="1" dirty="0"/>
              <a:t>Operations</a:t>
            </a:r>
            <a:endParaRPr lang="en-US" sz="3200" b="1" dirty="0"/>
          </a:p>
          <a:p>
            <a:r>
              <a:rPr lang="en-US" sz="3200" b="1" dirty="0"/>
              <a:t>Profit &amp; Loss </a:t>
            </a:r>
          </a:p>
          <a:p>
            <a:r>
              <a:rPr lang="en-US" sz="3200" b="1" dirty="0"/>
              <a:t>Best Practices</a:t>
            </a:r>
          </a:p>
          <a:p>
            <a:r>
              <a:rPr lang="en-US" sz="3200" b="1" dirty="0"/>
              <a:t>Legal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b="1" dirty="0"/>
              <a:t>IT &amp; Systems </a:t>
            </a:r>
            <a:r>
              <a:rPr lang="x-none" sz="3200" b="1" dirty="0"/>
              <a:t>Cost Control </a:t>
            </a:r>
            <a:endParaRPr lang="en-US" sz="3200" b="1" dirty="0"/>
          </a:p>
          <a:p>
            <a:r>
              <a:rPr lang="en-US" sz="3200" b="1" dirty="0"/>
              <a:t>Board of Directors</a:t>
            </a:r>
            <a:r>
              <a:rPr lang="x-none" sz="3200" b="1" dirty="0"/>
              <a:t>  </a:t>
            </a:r>
            <a:endParaRPr lang="en-US" sz="3200" b="1" dirty="0"/>
          </a:p>
          <a:p>
            <a:r>
              <a:rPr lang="en-US" sz="3200" b="1" dirty="0"/>
              <a:t>Non-Profits &amp; Public Sector</a:t>
            </a:r>
            <a:r>
              <a:rPr lang="x-none" sz="3200" b="1" dirty="0"/>
              <a:t> </a:t>
            </a:r>
            <a:endParaRPr lang="en-US" sz="3200" b="1" dirty="0"/>
          </a:p>
          <a:p>
            <a:r>
              <a:rPr lang="en-US" sz="3200" b="1" dirty="0"/>
              <a:t>Project Management </a:t>
            </a:r>
          </a:p>
          <a:p>
            <a:r>
              <a:rPr lang="x-none" sz="3200" b="1" dirty="0"/>
              <a:t>Team</a:t>
            </a:r>
            <a:r>
              <a:rPr lang="en-US" sz="3200" b="1" dirty="0"/>
              <a:t> Building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43781-BA96-4D85-871F-247144D048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75634"/>
            <a:ext cx="1737086" cy="172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83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>
                <a:solidFill>
                  <a:srgbClr val="0070C0"/>
                </a:solidFill>
              </a:rPr>
              <a:t>Some 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371600"/>
            <a:ext cx="6591985" cy="5257800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/>
              <a:t>Engineered turnaround of international law fraternity:  </a:t>
            </a:r>
            <a:r>
              <a:rPr lang="en-US" sz="2200" dirty="0"/>
              <a:t>Initiations grew 100% first year and net equity increased 40%.</a:t>
            </a:r>
          </a:p>
          <a:p>
            <a:r>
              <a:rPr lang="en-US" sz="2400" b="1" dirty="0"/>
              <a:t>Upgraded reporting for $10B in annual loans and grants:  </a:t>
            </a:r>
            <a:r>
              <a:rPr lang="en-US" sz="2200" dirty="0"/>
              <a:t>Improved visibility of core data, contributing to approximately 1/2% average annual default rate. Reduced SFH delinquency rate from 28% to 5%.</a:t>
            </a:r>
          </a:p>
          <a:p>
            <a:pPr lvl="0"/>
            <a:r>
              <a:rPr lang="en-US" sz="2400" b="1" dirty="0"/>
              <a:t>Improved the financial strength of national association: </a:t>
            </a:r>
            <a:r>
              <a:rPr lang="en-US" sz="2200" dirty="0"/>
              <a:t>instituted new procedures, a new chart of accounts, adopted new accounting software changed accounting methodology from cash to accrual basis, created a financial procedures’ manual, and implemented new written and verbal communication with board members concerning financial status and procedures.</a:t>
            </a:r>
          </a:p>
          <a:p>
            <a:pPr lvl="0"/>
            <a:r>
              <a:rPr lang="en-US" sz="2200" b="1" dirty="0"/>
              <a:t>Organized and moved 10,000 linear feet of files</a:t>
            </a:r>
            <a:r>
              <a:rPr lang="en-US" sz="2200" dirty="0"/>
              <a:t> during the pandemic.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43781-BA96-4D85-871F-247144D048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2116728" cy="14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91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>
                <a:solidFill>
                  <a:srgbClr val="0070C0"/>
                </a:solidFill>
              </a:rPr>
              <a:t>Some 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524000"/>
            <a:ext cx="6591985" cy="49530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Strategic Planner</a:t>
            </a:r>
            <a:r>
              <a:rPr lang="en-US" dirty="0"/>
              <a:t>:  </a:t>
            </a:r>
          </a:p>
          <a:p>
            <a:pPr lvl="1"/>
            <a:r>
              <a:rPr lang="en-US" sz="2400" dirty="0"/>
              <a:t>Phi Alpha Delta Law Fraternity, International</a:t>
            </a:r>
          </a:p>
          <a:p>
            <a:pPr lvl="1"/>
            <a:r>
              <a:rPr lang="en-US" sz="2400" dirty="0"/>
              <a:t>National Association of State Departments of Agriculture (NASDA)</a:t>
            </a:r>
          </a:p>
          <a:p>
            <a:pPr lvl="1"/>
            <a:r>
              <a:rPr lang="en-US" sz="2400" dirty="0"/>
              <a:t>USDA Rural Utilities Service (RUS)</a:t>
            </a:r>
          </a:p>
          <a:p>
            <a:r>
              <a:rPr lang="en-US" b="1" dirty="0"/>
              <a:t>Team Builder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Phi Alpha Delta Law Fraternity, International</a:t>
            </a:r>
          </a:p>
          <a:p>
            <a:pPr lvl="1"/>
            <a:r>
              <a:rPr lang="en-US" sz="2400" dirty="0"/>
              <a:t>MELE Associates, Inc.</a:t>
            </a:r>
          </a:p>
          <a:p>
            <a:pPr lvl="1"/>
            <a:r>
              <a:rPr lang="en-US" sz="2400" dirty="0"/>
              <a:t>NASDA</a:t>
            </a:r>
          </a:p>
          <a:p>
            <a:pPr lvl="1"/>
            <a:r>
              <a:rPr lang="en-US" sz="2400" dirty="0"/>
              <a:t>RUS</a:t>
            </a:r>
          </a:p>
          <a:p>
            <a:pPr lvl="1"/>
            <a:r>
              <a:rPr lang="en-US" sz="2400" dirty="0"/>
              <a:t>USDA Rural </a:t>
            </a:r>
            <a:r>
              <a:rPr lang="en-US" sz="2400"/>
              <a:t>Housing Service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43781-BA96-4D85-871F-247144D048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3962400"/>
            <a:ext cx="213130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08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A4DD4-D1B4-42F5-BC3F-C7FD0F817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823690"/>
          </a:xfrm>
        </p:spPr>
        <p:txBody>
          <a:bodyPr/>
          <a:lstStyle/>
          <a:p>
            <a:r>
              <a:rPr lang="en-US" b="1" dirty="0"/>
              <a:t>BXRC Successes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BA33B-13CF-42E0-BE63-63F2AEF74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1676400"/>
            <a:ext cx="6591985" cy="4953000"/>
          </a:xfrm>
        </p:spPr>
        <p:txBody>
          <a:bodyPr>
            <a:noAutofit/>
          </a:bodyPr>
          <a:lstStyle/>
          <a:p>
            <a:r>
              <a:rPr lang="en-US" sz="2000" dirty="0"/>
              <a:t>Joined BXRC 10/31/2014 (Balenger, Bailey)</a:t>
            </a:r>
          </a:p>
          <a:p>
            <a:r>
              <a:rPr lang="en-US" sz="2000" dirty="0"/>
              <a:t>Treasurer 7/2015 to 6/2017 (Henderson, Feld)</a:t>
            </a:r>
          </a:p>
          <a:p>
            <a:r>
              <a:rPr lang="en-US" sz="2000" dirty="0"/>
              <a:t>Vice President 7/2017 to 6/2018 (S. Wasko)</a:t>
            </a:r>
          </a:p>
          <a:p>
            <a:r>
              <a:rPr lang="en-US" sz="2000" dirty="0"/>
              <a:t>President-Elect 7/2020 to 6/2021 (Polson)</a:t>
            </a:r>
          </a:p>
          <a:p>
            <a:r>
              <a:rPr lang="en-US" sz="2000" dirty="0"/>
              <a:t>Update to BXRC Bylaws Completed 2/19/2021</a:t>
            </a:r>
          </a:p>
          <a:p>
            <a:r>
              <a:rPr lang="en-US" sz="2000" dirty="0"/>
              <a:t>Pre-PETS Completed 3/2/2021</a:t>
            </a:r>
          </a:p>
          <a:p>
            <a:r>
              <a:rPr lang="en-US" sz="2000" dirty="0"/>
              <a:t>CPETS2021 3/6/2021</a:t>
            </a:r>
          </a:p>
          <a:p>
            <a:r>
              <a:rPr lang="en-US" sz="2000" dirty="0"/>
              <a:t>Pilot Dues and Fees Proposal Approved 4/9/2021</a:t>
            </a:r>
          </a:p>
          <a:p>
            <a:r>
              <a:rPr lang="en-US" sz="2000" dirty="0"/>
              <a:t>Completed RLI Training 4/23/2021</a:t>
            </a:r>
          </a:p>
          <a:p>
            <a:r>
              <a:rPr lang="en-US" sz="2000" dirty="0"/>
              <a:t>Grant Management Seminar 4/24/2021</a:t>
            </a:r>
          </a:p>
          <a:p>
            <a:r>
              <a:rPr lang="en-US" sz="2000" dirty="0"/>
              <a:t>Rotarian of the Year 2021</a:t>
            </a:r>
          </a:p>
        </p:txBody>
      </p:sp>
    </p:spTree>
    <p:extLst>
      <p:ext uri="{BB962C8B-B14F-4D97-AF65-F5344CB8AC3E}">
        <p14:creationId xmlns:p14="http://schemas.microsoft.com/office/powerpoint/2010/main" val="186073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Anderson’s Management and Leadership Philosophies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562600"/>
          </a:xfrm>
          <a:noFill/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Focus, Communicate, Motivate (FCM)</a:t>
            </a:r>
          </a:p>
          <a:p>
            <a:r>
              <a:rPr lang="en-US" sz="2200" dirty="0">
                <a:solidFill>
                  <a:srgbClr val="FFFF00"/>
                </a:solidFill>
              </a:rPr>
              <a:t>Doers, not viewers</a:t>
            </a:r>
          </a:p>
          <a:p>
            <a:r>
              <a:rPr lang="en-US" sz="2200" dirty="0">
                <a:solidFill>
                  <a:srgbClr val="FFFF00"/>
                </a:solidFill>
              </a:rPr>
              <a:t>Delegate, don’t abdicate</a:t>
            </a:r>
          </a:p>
          <a:p>
            <a:r>
              <a:rPr lang="en-US" sz="2200" dirty="0">
                <a:solidFill>
                  <a:srgbClr val="FFFF00"/>
                </a:solidFill>
              </a:rPr>
              <a:t>Persistence overcomes resistance</a:t>
            </a:r>
          </a:p>
          <a:p>
            <a:r>
              <a:rPr lang="en-US" sz="2200" dirty="0">
                <a:solidFill>
                  <a:srgbClr val="FFFF00"/>
                </a:solidFill>
              </a:rPr>
              <a:t>Follow the money</a:t>
            </a:r>
          </a:p>
          <a:p>
            <a:r>
              <a:rPr lang="en-US" sz="2200" dirty="0">
                <a:solidFill>
                  <a:srgbClr val="FFFF00"/>
                </a:solidFill>
              </a:rPr>
              <a:t>Time is money</a:t>
            </a:r>
          </a:p>
          <a:p>
            <a:r>
              <a:rPr lang="en-US" sz="2200" dirty="0">
                <a:solidFill>
                  <a:srgbClr val="FFFF00"/>
                </a:solidFill>
              </a:rPr>
              <a:t>If you can think it, it can be</a:t>
            </a:r>
          </a:p>
          <a:p>
            <a:r>
              <a:rPr lang="en-US" sz="2200" dirty="0">
                <a:solidFill>
                  <a:srgbClr val="FFFF00"/>
                </a:solidFill>
              </a:rPr>
              <a:t>If you think it is impossible, it is (for you)</a:t>
            </a:r>
          </a:p>
          <a:p>
            <a:r>
              <a:rPr lang="en-US" sz="2200" dirty="0">
                <a:solidFill>
                  <a:srgbClr val="FFFF00"/>
                </a:solidFill>
              </a:rPr>
              <a:t>Have a sense of urgency</a:t>
            </a:r>
          </a:p>
          <a:p>
            <a:r>
              <a:rPr lang="en-US" sz="2200" dirty="0">
                <a:solidFill>
                  <a:srgbClr val="FFFF00"/>
                </a:solidFill>
              </a:rPr>
              <a:t>Don’t let the perfect get in the way of the good</a:t>
            </a:r>
          </a:p>
          <a:p>
            <a:r>
              <a:rPr lang="en-US" sz="2200" dirty="0">
                <a:solidFill>
                  <a:srgbClr val="FFFF00"/>
                </a:solidFill>
              </a:rPr>
              <a:t>There is no sense doing well that which does not have to be done at all</a:t>
            </a:r>
          </a:p>
          <a:p>
            <a:r>
              <a:rPr lang="en-US" sz="2200" dirty="0">
                <a:solidFill>
                  <a:srgbClr val="FFFF00"/>
                </a:solidFill>
              </a:rPr>
              <a:t>To complete big goals, divide them into several manageable tasks</a:t>
            </a:r>
          </a:p>
          <a:p>
            <a:r>
              <a:rPr lang="en-US" sz="2200" dirty="0">
                <a:solidFill>
                  <a:srgbClr val="FFFF00"/>
                </a:solidFill>
              </a:rPr>
              <a:t>Intentions and words are good, actions and results count.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Anderson’s Personal Philosophies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AutoNum type="alphaUcPeriod"/>
            </a:pPr>
            <a:r>
              <a:rPr lang="en-US" dirty="0">
                <a:solidFill>
                  <a:srgbClr val="FFFF00"/>
                </a:solidFill>
              </a:rPr>
              <a:t>Golden Rule:  Treat others as you would want others to treat you.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Platinum Rule:  Treat others as they want to be treated.</a:t>
            </a:r>
          </a:p>
          <a:p>
            <a:pPr marL="514350" indent="-514350">
              <a:buAutoNum type="alphaUcPeriod"/>
            </a:pPr>
            <a:r>
              <a:rPr lang="en-US" dirty="0">
                <a:solidFill>
                  <a:srgbClr val="FFFF00"/>
                </a:solidFill>
              </a:rPr>
              <a:t>Money only buys convenience, it does not buy character.</a:t>
            </a:r>
          </a:p>
          <a:p>
            <a:pPr marL="514350" indent="-514350">
              <a:buAutoNum type="alphaUcPeriod"/>
            </a:pPr>
            <a:r>
              <a:rPr lang="en-US" dirty="0">
                <a:solidFill>
                  <a:srgbClr val="FFFF00"/>
                </a:solidFill>
              </a:rPr>
              <a:t>Integrity, Compassion, Courage and Professional Service.</a:t>
            </a:r>
          </a:p>
          <a:p>
            <a:pPr marL="514350" indent="-514350">
              <a:buAutoNum type="alphaUcPeriod"/>
            </a:pPr>
            <a:r>
              <a:rPr lang="en-US" dirty="0">
                <a:solidFill>
                  <a:srgbClr val="FFFF00"/>
                </a:solidFill>
              </a:rPr>
              <a:t>The answer is YES, somehow.</a:t>
            </a:r>
          </a:p>
          <a:p>
            <a:pPr marL="514350" lvl="0" indent="-514350">
              <a:buFont typeface="Arial" pitchFamily="34" charset="0"/>
              <a:buAutoNum type="alphaUcPeriod"/>
            </a:pPr>
            <a:r>
              <a:rPr lang="en-US" dirty="0">
                <a:solidFill>
                  <a:srgbClr val="FFFF00"/>
                </a:solidFill>
              </a:rPr>
              <a:t>The important things in life come from the heart, not the mind.</a:t>
            </a:r>
          </a:p>
          <a:p>
            <a:pPr marL="514350" lvl="0" indent="-514350">
              <a:buFont typeface="Arial" pitchFamily="34" charset="0"/>
              <a:buAutoNum type="alphaUcPeriod"/>
            </a:pPr>
            <a:r>
              <a:rPr lang="en-US" dirty="0">
                <a:solidFill>
                  <a:srgbClr val="FFFF00"/>
                </a:solidFill>
              </a:rPr>
              <a:t>A Scout is trustworthy, loyal, helpful, friendly, courteous, kind, obedient, cheerful, thrifty, brave, clean, and reverent.</a:t>
            </a:r>
          </a:p>
          <a:p>
            <a:pPr marL="514350" indent="-514350">
              <a:buAutoNum type="alphaUcPeriod"/>
            </a:pPr>
            <a:endParaRPr lang="en-US" dirty="0">
              <a:solidFill>
                <a:srgbClr val="FFFF00"/>
              </a:solidFill>
            </a:endParaRPr>
          </a:p>
          <a:p>
            <a:pPr marL="914400" lvl="1" indent="-514350">
              <a:buAutoNum type="alphaUcPeriod"/>
            </a:pP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br>
              <a:rPr lang="en-US" altLang="en-US" sz="6000">
                <a:solidFill>
                  <a:srgbClr val="FFFF00"/>
                </a:solidFill>
              </a:rPr>
            </a:br>
            <a:r>
              <a:rPr lang="en-US" altLang="en-US" sz="6000">
                <a:solidFill>
                  <a:srgbClr val="FFFF00"/>
                </a:solidFill>
              </a:rPr>
              <a:t>The Answer is </a:t>
            </a:r>
            <a:br>
              <a:rPr lang="en-US" altLang="en-US" sz="6000">
                <a:solidFill>
                  <a:srgbClr val="FFFF00"/>
                </a:solidFill>
              </a:rPr>
            </a:br>
            <a:br>
              <a:rPr lang="en-US" altLang="en-US" sz="6000">
                <a:solidFill>
                  <a:srgbClr val="FFFF00"/>
                </a:solidFill>
              </a:rPr>
            </a:br>
            <a:r>
              <a:rPr lang="en-US" altLang="en-US" sz="6000">
                <a:solidFill>
                  <a:srgbClr val="FFFF00"/>
                </a:solidFill>
              </a:rPr>
              <a:t>“YES”</a:t>
            </a:r>
            <a:br>
              <a:rPr lang="en-US" altLang="en-US" sz="6000">
                <a:solidFill>
                  <a:srgbClr val="FFFF00"/>
                </a:solidFill>
              </a:rPr>
            </a:br>
            <a:br>
              <a:rPr lang="en-US" altLang="en-US" sz="6000">
                <a:solidFill>
                  <a:srgbClr val="FFFF00"/>
                </a:solidFill>
              </a:rPr>
            </a:br>
            <a:r>
              <a:rPr lang="en-US" altLang="en-US" sz="6000">
                <a:solidFill>
                  <a:srgbClr val="FFFF00"/>
                </a:solidFill>
              </a:rPr>
              <a:t>Somehow</a:t>
            </a:r>
          </a:p>
        </p:txBody>
      </p:sp>
    </p:spTree>
    <p:extLst>
      <p:ext uri="{BB962C8B-B14F-4D97-AF65-F5344CB8AC3E}">
        <p14:creationId xmlns:p14="http://schemas.microsoft.com/office/powerpoint/2010/main" val="179438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59AA5-DA45-4C5A-9C2D-A60ECEFD3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624110"/>
            <a:ext cx="6858000" cy="976090"/>
          </a:xfrm>
        </p:spPr>
        <p:txBody>
          <a:bodyPr>
            <a:normAutofit/>
          </a:bodyPr>
          <a:lstStyle/>
          <a:p>
            <a:r>
              <a:rPr lang="en-US" sz="4400" b="1" dirty="0"/>
              <a:t>Rotary Vision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45FEC-3445-4DEB-8199-618F6FFEC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“Together, we see a world where people unite and take action to create lasting change — across the globe, in our communities, and in ourselves.”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2400" dirty="0"/>
              <a:t>- RI Board of Directors 6/2021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82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0749-B907-499C-BB4A-B78AF4FFB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319490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General Theme for the Year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 </a:t>
            </a:r>
            <a:b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53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Designing for the Future by Building on Strong Foundations</a:t>
            </a:r>
            <a:r>
              <a:rPr lang="en-US" sz="5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b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14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0749-B907-499C-BB4A-B78AF4FFB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General Theme for the Year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 </a:t>
            </a:r>
            <a:r>
              <a:rPr lang="en-US" sz="27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Designing for the Future by Building on Strong Foundations</a:t>
            </a:r>
            <a:r>
              <a:rPr lang="en-US" sz="27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b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FA346-189D-423A-B2EA-74F85DD25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1905000"/>
            <a:ext cx="6820585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1.	Increase Club membership – </a:t>
            </a:r>
            <a:r>
              <a:rPr lang="en-US" dirty="0">
                <a:solidFill>
                  <a:srgbClr val="FF0000"/>
                </a:solidFill>
              </a:rPr>
              <a:t>Focus on FUN</a:t>
            </a:r>
          </a:p>
          <a:p>
            <a:pPr lvl="1"/>
            <a:r>
              <a:rPr lang="en-US" sz="1800" dirty="0"/>
              <a:t>a.	Retain existing members</a:t>
            </a:r>
          </a:p>
          <a:p>
            <a:pPr lvl="1"/>
            <a:r>
              <a:rPr lang="en-US" sz="1800" dirty="0"/>
              <a:t>b.	Recruit 5-10 new regular members (10-3-1 rule)</a:t>
            </a:r>
          </a:p>
          <a:p>
            <a:pPr lvl="1"/>
            <a:r>
              <a:rPr lang="en-US" sz="1800" dirty="0"/>
              <a:t>c.	Establish subsidiary clubs/types of membership </a:t>
            </a:r>
          </a:p>
          <a:p>
            <a:r>
              <a:rPr lang="en-US" dirty="0"/>
              <a:t>2.	Fundraising</a:t>
            </a:r>
          </a:p>
          <a:p>
            <a:pPr lvl="1"/>
            <a:r>
              <a:rPr lang="en-US" sz="1800" dirty="0"/>
              <a:t>a.	Mustang Raffle – </a:t>
            </a:r>
            <a:r>
              <a:rPr lang="en-US" sz="1800" dirty="0">
                <a:solidFill>
                  <a:srgbClr val="FF0000"/>
                </a:solidFill>
              </a:rPr>
              <a:t>START YOUR ENGINES</a:t>
            </a:r>
          </a:p>
          <a:p>
            <a:pPr lvl="1"/>
            <a:r>
              <a:rPr lang="en-US" sz="1800" dirty="0"/>
              <a:t>b.	Review supplemental fundraising opportunities</a:t>
            </a:r>
          </a:p>
          <a:p>
            <a:pPr lvl="1"/>
            <a:r>
              <a:rPr lang="en-US" sz="1800" dirty="0"/>
              <a:t>c.	New Mustang members to take on some functions</a:t>
            </a:r>
          </a:p>
          <a:p>
            <a:r>
              <a:rPr lang="en-US" dirty="0"/>
              <a:t>3.	Move into the Future</a:t>
            </a:r>
          </a:p>
          <a:p>
            <a:pPr lvl="1"/>
            <a:r>
              <a:rPr lang="en-US" dirty="0"/>
              <a:t>a.	</a:t>
            </a:r>
            <a:r>
              <a:rPr lang="en-US" sz="1800" dirty="0"/>
              <a:t>Hybrid/Bimodal (both in person and Zoom)</a:t>
            </a:r>
          </a:p>
          <a:p>
            <a:pPr lvl="1"/>
            <a:r>
              <a:rPr lang="en-US" sz="1800" dirty="0"/>
              <a:t>b.	Upgrade accounting systems</a:t>
            </a:r>
          </a:p>
          <a:p>
            <a:pPr lvl="1"/>
            <a:r>
              <a:rPr lang="en-US" sz="1800" dirty="0"/>
              <a:t>c.	Policies and Procedures Manual</a:t>
            </a:r>
          </a:p>
          <a:p>
            <a:pPr marL="457200" lvl="1" indent="0" algn="ctr">
              <a:buNone/>
            </a:pPr>
            <a:r>
              <a:rPr lang="en-US" sz="3200" b="1" dirty="0">
                <a:solidFill>
                  <a:srgbClr val="FF0000"/>
                </a:solidFill>
              </a:rPr>
              <a:t>HAVE FUN!!</a:t>
            </a:r>
          </a:p>
        </p:txBody>
      </p:sp>
    </p:spTree>
    <p:extLst>
      <p:ext uri="{BB962C8B-B14F-4D97-AF65-F5344CB8AC3E}">
        <p14:creationId xmlns:p14="http://schemas.microsoft.com/office/powerpoint/2010/main" val="735996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Concepts to Live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4114800"/>
          </a:xfrm>
        </p:spPr>
        <p:txBody>
          <a:bodyPr>
            <a:normAutofit fontScale="92500"/>
          </a:bodyPr>
          <a:lstStyle/>
          <a:p>
            <a:r>
              <a:rPr lang="en-US" sz="3600" b="1" dirty="0"/>
              <a:t>Focus, Communicate, Motivate</a:t>
            </a:r>
          </a:p>
          <a:p>
            <a:r>
              <a:rPr lang="en-US" sz="3600" b="1" dirty="0"/>
              <a:t>Integrity, Compassion, Courage, Professional Service</a:t>
            </a:r>
          </a:p>
          <a:p>
            <a:r>
              <a:rPr lang="en-US" sz="3600" b="1" dirty="0"/>
              <a:t>Be a Doer, Not a Viewer</a:t>
            </a:r>
          </a:p>
          <a:p>
            <a:r>
              <a:rPr lang="en-US" sz="3600" b="1" dirty="0"/>
              <a:t>The Answer is “YES” Somehow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52400"/>
            <a:ext cx="1524000" cy="22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83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0749-B907-499C-BB4A-B78AF4FFB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671290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Goals for the Year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 </a:t>
            </a:r>
            <a:r>
              <a:rPr lang="en-US" sz="27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</a:t>
            </a:r>
            <a:r>
              <a:rPr lang="en-US" sz="27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MyRotary</a:t>
            </a:r>
            <a:r>
              <a:rPr lang="en-US" sz="27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Goals</a:t>
            </a:r>
            <a:b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FA346-189D-423A-B2EA-74F85DD25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1447800"/>
            <a:ext cx="6820585" cy="5334000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Club Membership – 65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Leadership Development participation – 2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District Conference attendance – 10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District Training participation – 3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Annual Fund contributions - $5,000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Interact clubs – 1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RYLA participation – 2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Strategic Plan – Yes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Online presence – Yes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Social activities – 6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Update website and social media – 2 x per month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Media stories about club projects – 4 for the year</a:t>
            </a:r>
          </a:p>
          <a:p>
            <a:pPr marL="457200" lvl="1" indent="0" algn="ctr">
              <a:buNone/>
            </a:pPr>
            <a:r>
              <a:rPr lang="en-US" sz="3200" b="1" dirty="0">
                <a:solidFill>
                  <a:srgbClr val="FF0000"/>
                </a:solidFill>
              </a:rPr>
              <a:t>HAVE FUN!!</a:t>
            </a:r>
          </a:p>
        </p:txBody>
      </p:sp>
    </p:spTree>
    <p:extLst>
      <p:ext uri="{BB962C8B-B14F-4D97-AF65-F5344CB8AC3E}">
        <p14:creationId xmlns:p14="http://schemas.microsoft.com/office/powerpoint/2010/main" val="143702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Four Way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Of the things we think, say or do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  Is it the TRUTH?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  Is it FAIR to all concerned?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  Will it build GOODWILL and BETTER FRIENDSHIPS?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4.   Will it be BENEFICIAL to all concerned?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574" y="8001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73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4343400"/>
          </a:xfrm>
        </p:spPr>
        <p:txBody>
          <a:bodyPr>
            <a:noAutofit/>
          </a:bodyPr>
          <a:lstStyle/>
          <a:p>
            <a:r>
              <a:rPr lang="en-US" sz="2000" dirty="0"/>
              <a:t>Known for being </a:t>
            </a:r>
            <a:r>
              <a:rPr lang="en-US" sz="2000" b="1" dirty="0"/>
              <a:t>reliable</a:t>
            </a:r>
            <a:r>
              <a:rPr lang="en-US" sz="2000" dirty="0"/>
              <a:t>, </a:t>
            </a:r>
            <a:r>
              <a:rPr lang="en-US" sz="2000" b="1" dirty="0"/>
              <a:t>practical</a:t>
            </a:r>
            <a:r>
              <a:rPr lang="en-US" sz="2000" dirty="0"/>
              <a:t>, </a:t>
            </a:r>
            <a:r>
              <a:rPr lang="en-US" sz="2000" b="1" dirty="0"/>
              <a:t>ambitious</a:t>
            </a:r>
            <a:r>
              <a:rPr lang="en-US" sz="2000" dirty="0"/>
              <a:t> and </a:t>
            </a:r>
            <a:r>
              <a:rPr lang="en-US" sz="2000" b="1" dirty="0"/>
              <a:t>sensual</a:t>
            </a:r>
            <a:r>
              <a:rPr lang="en-US" sz="2000" dirty="0"/>
              <a:t>, the people born under the Zodiac Sign Taurus have an </a:t>
            </a:r>
            <a:r>
              <a:rPr lang="en-US" sz="2000" b="1" dirty="0"/>
              <a:t>eye</a:t>
            </a:r>
            <a:r>
              <a:rPr lang="en-US" sz="2000" dirty="0"/>
              <a:t> for </a:t>
            </a:r>
            <a:r>
              <a:rPr lang="en-US" sz="2000" b="1" dirty="0"/>
              <a:t>beauty</a:t>
            </a:r>
            <a:r>
              <a:rPr lang="en-US" sz="2000" dirty="0"/>
              <a:t>. They tend to be </a:t>
            </a:r>
            <a:r>
              <a:rPr lang="en-US" sz="2000" b="1" dirty="0"/>
              <a:t>good with finances</a:t>
            </a:r>
            <a:r>
              <a:rPr lang="en-US" sz="2000" dirty="0"/>
              <a:t>, and hence, make efficient financial managers. </a:t>
            </a:r>
          </a:p>
          <a:p>
            <a:r>
              <a:rPr lang="en-US" sz="2000" dirty="0"/>
              <a:t>Positive Qualities of Taurus: </a:t>
            </a:r>
            <a:r>
              <a:rPr lang="en-US" sz="2000" b="1" dirty="0"/>
              <a:t>Practicality</a:t>
            </a:r>
            <a:r>
              <a:rPr lang="en-US" sz="2000" dirty="0"/>
              <a:t>, </a:t>
            </a:r>
            <a:r>
              <a:rPr lang="en-US" sz="2000" b="1" dirty="0"/>
              <a:t>Artistic </a:t>
            </a:r>
            <a:r>
              <a:rPr lang="en-US" sz="2000" dirty="0"/>
              <a:t>bent of mind, </a:t>
            </a:r>
            <a:r>
              <a:rPr lang="en-US" sz="2000" b="1" dirty="0"/>
              <a:t>Stability</a:t>
            </a:r>
            <a:r>
              <a:rPr lang="en-US" sz="2000" dirty="0"/>
              <a:t>, </a:t>
            </a:r>
            <a:r>
              <a:rPr lang="en-US" sz="2000" b="1" dirty="0"/>
              <a:t>Trustworthiness</a:t>
            </a:r>
            <a:r>
              <a:rPr lang="en-US" sz="2000" dirty="0"/>
              <a:t>, </a:t>
            </a:r>
            <a:r>
              <a:rPr lang="en-US" sz="2000" b="1" dirty="0"/>
              <a:t>Generosity</a:t>
            </a:r>
            <a:r>
              <a:rPr lang="en-US" sz="2000" dirty="0"/>
              <a:t>, </a:t>
            </a:r>
            <a:r>
              <a:rPr lang="en-US" sz="2000" b="1" dirty="0"/>
              <a:t>Humanity</a:t>
            </a:r>
            <a:r>
              <a:rPr lang="en-US" sz="2000" dirty="0"/>
              <a:t> and </a:t>
            </a:r>
            <a:r>
              <a:rPr lang="en-US" sz="2000" b="1" dirty="0"/>
              <a:t>Loyalty</a:t>
            </a:r>
            <a:r>
              <a:rPr lang="en-US" sz="2000" dirty="0"/>
              <a:t>. </a:t>
            </a:r>
          </a:p>
          <a:p>
            <a:r>
              <a:rPr lang="en-US" sz="2000" dirty="0"/>
              <a:t>Negative Qualities of Taurus: </a:t>
            </a:r>
            <a:r>
              <a:rPr lang="en-US" sz="2000" b="1" dirty="0"/>
              <a:t>Self-Indulgence</a:t>
            </a:r>
            <a:r>
              <a:rPr lang="en-US" sz="2000" dirty="0"/>
              <a:t>, </a:t>
            </a:r>
            <a:r>
              <a:rPr lang="en-US" sz="2000" b="1" dirty="0"/>
              <a:t>Laziness</a:t>
            </a:r>
            <a:r>
              <a:rPr lang="en-US" sz="2000" dirty="0"/>
              <a:t>, </a:t>
            </a:r>
            <a:r>
              <a:rPr lang="en-US" sz="2000" b="1" dirty="0"/>
              <a:t>Stubbornness</a:t>
            </a:r>
            <a:r>
              <a:rPr lang="en-US" sz="2000" dirty="0"/>
              <a:t>, </a:t>
            </a:r>
            <a:r>
              <a:rPr lang="en-US" sz="2000" b="1" dirty="0"/>
              <a:t>Prejudice</a:t>
            </a:r>
            <a:r>
              <a:rPr lang="en-US" sz="2000" dirty="0"/>
              <a:t>, </a:t>
            </a:r>
            <a:r>
              <a:rPr lang="en-US" sz="2000" b="1" dirty="0"/>
              <a:t>Limited Outlook</a:t>
            </a:r>
            <a:r>
              <a:rPr lang="en-US" sz="2000" dirty="0"/>
              <a:t>, </a:t>
            </a:r>
            <a:r>
              <a:rPr lang="en-US" sz="2000" b="1" dirty="0"/>
              <a:t>Possessiveness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407" y="61913"/>
            <a:ext cx="1896693" cy="19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7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of the Dog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752600"/>
            <a:ext cx="6820585" cy="48006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One born in the Year of Dog has a straightforward characteristic. In their career and love, they are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faithful, courageous, dexterous, smart and warm-hearted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They know how to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keep secrets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inspire other people's confidence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 Those people make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good leaders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If they fall in love with someone, they would not change. They can be terribly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stubborn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with the right things.</a:t>
            </a:r>
          </a:p>
        </p:txBody>
      </p:sp>
      <p:sp>
        <p:nvSpPr>
          <p:cNvPr id="4" name="AutoShape 2" descr="The Chinese Zodiac - Find your Earthly Branches in your natal chart: Let's learn about the elements of Four Pillars of Destiny and the meanings of each Chinese zodiac animal sign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AutoShape 4" descr="The Chinese Zodiac - Find your Earthly Branches in your natal chart: Let's learn about the elements of Four Pillars of Destiny and the meanings of each Chinese zodiac animal sign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60337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7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24110"/>
            <a:ext cx="7238999" cy="128089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DISC Profile</a:t>
            </a:r>
            <a:br>
              <a:rPr lang="en-US" dirty="0"/>
            </a:br>
            <a:r>
              <a:rPr lang="en-US" sz="2800" dirty="0">
                <a:solidFill>
                  <a:srgbClr val="00B050"/>
                </a:solidFill>
              </a:rPr>
              <a:t>Dominance-Influence-Steadiness/Supportive-Compliance/Conscientious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25" y="2133600"/>
            <a:ext cx="7772400" cy="3581400"/>
          </a:xfrm>
        </p:spPr>
        <p:txBody>
          <a:bodyPr/>
          <a:lstStyle/>
          <a:p>
            <a:r>
              <a:rPr lang="en-US" sz="2000" dirty="0"/>
              <a:t>Natural Style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SDCI</a:t>
            </a:r>
            <a:endParaRPr lang="en-US" sz="2000" b="1" dirty="0"/>
          </a:p>
          <a:p>
            <a:r>
              <a:rPr lang="en-US" sz="2000" dirty="0"/>
              <a:t>Adapted Style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IDCS</a:t>
            </a:r>
            <a:endParaRPr lang="en-US" sz="2000" b="1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02" y="3124200"/>
            <a:ext cx="3257354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01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304800"/>
            <a:ext cx="7772400" cy="990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Birth Order Makes a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25" y="1066800"/>
            <a:ext cx="7772400" cy="5715000"/>
          </a:xfrm>
        </p:spPr>
        <p:txBody>
          <a:bodyPr/>
          <a:lstStyle/>
          <a:p>
            <a:r>
              <a:rPr lang="en-US" b="1" dirty="0"/>
              <a:t>First Born</a:t>
            </a:r>
            <a:r>
              <a:rPr lang="en-US" dirty="0"/>
              <a:t>:  Perfectionist, Leader, Responsible, Highly motivated to succeed, Strong need for approval from people in charge</a:t>
            </a:r>
          </a:p>
          <a:p>
            <a:r>
              <a:rPr lang="en-US" b="1" dirty="0"/>
              <a:t>Middle Born</a:t>
            </a:r>
            <a:r>
              <a:rPr lang="en-US" dirty="0"/>
              <a:t>:  Rebellious, Adaptable, Mediators, Prefer compromise over conflict, Independent and resourceful, Insecure, Secretive</a:t>
            </a:r>
          </a:p>
          <a:p>
            <a:r>
              <a:rPr lang="en-US" b="1" dirty="0"/>
              <a:t>Last Born</a:t>
            </a:r>
            <a:r>
              <a:rPr lang="en-US" dirty="0"/>
              <a:t>:  Social, Outgoing, Financially irresponsible, Manipulative, Spoiled or babied to the point of helplessness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886200"/>
            <a:ext cx="40005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12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Youngest, Middle, Oldest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524000"/>
            <a:ext cx="6668185" cy="24384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Sister –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Laurie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(NJ) + 5 years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Brother –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Gary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(Chicago) + 3 years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Curtis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Sister –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Denise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(Houston) – 7 years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7719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79087"/>
      </p:ext>
    </p:extLst>
  </p:cSld>
  <p:clrMapOvr>
    <a:masterClrMapping/>
  </p:clrMapOvr>
</p:sld>
</file>

<file path=ppt/theme/theme1.xml><?xml version="1.0" encoding="utf-8"?>
<a:theme xmlns:a="http://schemas.openxmlformats.org/drawingml/2006/main" name="RI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0041018965C148B8386E7CAFFFD3D7" ma:contentTypeVersion="6" ma:contentTypeDescription="Create a new document." ma:contentTypeScope="" ma:versionID="1c567ca390b1b89cc578236ad1e22c02">
  <xsd:schema xmlns:xsd="http://www.w3.org/2001/XMLSchema" xmlns:xs="http://www.w3.org/2001/XMLSchema" xmlns:p="http://schemas.microsoft.com/office/2006/metadata/properties" xmlns:ns2="41d4868e-e7c5-4a0f-bea8-40f63a832f74" xmlns:ns3="069370df-1b75-469d-a9d4-424b0b9f5a67" targetNamespace="http://schemas.microsoft.com/office/2006/metadata/properties" ma:root="true" ma:fieldsID="ee3739f369905226239d112920442a65" ns2:_="" ns3:_="">
    <xsd:import namespace="41d4868e-e7c5-4a0f-bea8-40f63a832f74"/>
    <xsd:import namespace="069370df-1b75-469d-a9d4-424b0b9f5a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4868e-e7c5-4a0f-bea8-40f63a832f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9370df-1b75-469d-a9d4-424b0b9f5a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CE97EF-BBA7-485E-902F-28EB5718D2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d4868e-e7c5-4a0f-bea8-40f63a832f74"/>
    <ds:schemaRef ds:uri="069370df-1b75-469d-a9d4-424b0b9f5a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D2A104-4A3B-4D53-802D-298E3EC2BF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03B7FC-1594-408F-B5B0-A5C5727E1C9E}">
  <ds:schemaRefs>
    <ds:schemaRef ds:uri="http://schemas.openxmlformats.org/package/2006/metadata/core-properties"/>
    <ds:schemaRef ds:uri="http://schemas.microsoft.com/office/2006/metadata/properties"/>
    <ds:schemaRef ds:uri="069370df-1b75-469d-a9d4-424b0b9f5a67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41d4868e-e7c5-4a0f-bea8-40f63a832f74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RICommunications_white</Template>
  <TotalTime>21361</TotalTime>
  <Words>1710</Words>
  <Application>Microsoft Office PowerPoint</Application>
  <PresentationFormat>On-screen Show (4:3)</PresentationFormat>
  <Paragraphs>241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Arial</vt:lpstr>
      <vt:lpstr>Arial Narrow</vt:lpstr>
      <vt:lpstr>Calibri</vt:lpstr>
      <vt:lpstr>Century Gothic</vt:lpstr>
      <vt:lpstr>Garamond</vt:lpstr>
      <vt:lpstr>Georgia</vt:lpstr>
      <vt:lpstr>Times New Roman</vt:lpstr>
      <vt:lpstr>Wingdings</vt:lpstr>
      <vt:lpstr>Wingdings 3</vt:lpstr>
      <vt:lpstr>RICommunications_white</vt:lpstr>
      <vt:lpstr>Custom Design</vt:lpstr>
      <vt:lpstr>2_Custom Design</vt:lpstr>
      <vt:lpstr>1_Custom Design</vt:lpstr>
      <vt:lpstr>Wisp</vt:lpstr>
      <vt:lpstr>Office Theme</vt:lpstr>
      <vt:lpstr>Stream</vt:lpstr>
      <vt:lpstr>Curtis M. Anderson </vt:lpstr>
      <vt:lpstr>Summary</vt:lpstr>
      <vt:lpstr>Concepts to Live By</vt:lpstr>
      <vt:lpstr>Rotary Four Way Test</vt:lpstr>
      <vt:lpstr>Taurus</vt:lpstr>
      <vt:lpstr>Year of the Dog</vt:lpstr>
      <vt:lpstr>DISC Profile Dominance-Influence-Steadiness/Supportive-Compliance/Conscientious</vt:lpstr>
      <vt:lpstr>Birth Order Makes a Difference?</vt:lpstr>
      <vt:lpstr>Youngest, Middle, Oldest</vt:lpstr>
      <vt:lpstr>New Mexico</vt:lpstr>
      <vt:lpstr>Family Origins</vt:lpstr>
      <vt:lpstr>Where I have lived and Schooled</vt:lpstr>
      <vt:lpstr>Formal Education</vt:lpstr>
      <vt:lpstr>Lived and worked</vt:lpstr>
      <vt:lpstr>Memories</vt:lpstr>
      <vt:lpstr>Pre-Professional Experience</vt:lpstr>
      <vt:lpstr>Civic Involvement</vt:lpstr>
      <vt:lpstr>Professional Experience</vt:lpstr>
      <vt:lpstr>Professional Experience</vt:lpstr>
      <vt:lpstr>Practical Experience</vt:lpstr>
      <vt:lpstr>Some Successes</vt:lpstr>
      <vt:lpstr>Some Successes</vt:lpstr>
      <vt:lpstr>BXRC Successes</vt:lpstr>
      <vt:lpstr>Anderson’s Management and Leadership Philosophies</vt:lpstr>
      <vt:lpstr>Anderson’s Personal Philosophies</vt:lpstr>
      <vt:lpstr> The Answer is   “YES”  Somehow</vt:lpstr>
      <vt:lpstr>Rotary Vision Statement</vt:lpstr>
      <vt:lpstr>General Theme for the Year:     Designing for the Future by Building on Strong Foundations. </vt:lpstr>
      <vt:lpstr>General Theme for the Year:  Designing for the Future by Building on Strong Foundations. </vt:lpstr>
      <vt:lpstr>Goals for the Year:  in MyRotary Goals 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Jesse Davis</dc:creator>
  <cp:lastModifiedBy>Curtis Anderson</cp:lastModifiedBy>
  <cp:revision>1006</cp:revision>
  <cp:lastPrinted>2021-06-27T20:32:15Z</cp:lastPrinted>
  <dcterms:created xsi:type="dcterms:W3CDTF">2013-06-18T18:04:57Z</dcterms:created>
  <dcterms:modified xsi:type="dcterms:W3CDTF">2021-07-02T15:45:05Z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0x0101001C0041018965C148B8386E7CAFFFD3D7</vt:lpwstr>
  </property>
</Properties>
</file>