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0" r:id="rId4"/>
    <p:sldMasterId id="2147483664" r:id="rId5"/>
    <p:sldMasterId id="2147483688" r:id="rId6"/>
    <p:sldMasterId id="2147483720" r:id="rId7"/>
  </p:sldMasterIdLst>
  <p:notesMasterIdLst>
    <p:notesMasterId r:id="rId18"/>
  </p:notesMasterIdLst>
  <p:handoutMasterIdLst>
    <p:handoutMasterId r:id="rId19"/>
  </p:handoutMasterIdLst>
  <p:sldIdLst>
    <p:sldId id="560" r:id="rId8"/>
    <p:sldId id="455" r:id="rId9"/>
    <p:sldId id="547" r:id="rId10"/>
    <p:sldId id="578" r:id="rId11"/>
    <p:sldId id="579" r:id="rId12"/>
    <p:sldId id="559" r:id="rId13"/>
    <p:sldId id="580" r:id="rId14"/>
    <p:sldId id="558" r:id="rId15"/>
    <p:sldId id="461" r:id="rId16"/>
    <p:sldId id="448" r:id="rId1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 Polson" initials="RP" lastIdx="1" clrIdx="0">
    <p:extLst>
      <p:ext uri="{19B8F6BF-5375-455C-9EA6-DF929625EA0E}">
        <p15:presenceInfo xmlns:p15="http://schemas.microsoft.com/office/powerpoint/2012/main" userId="446503d68272ea7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0720D7"/>
    <a:srgbClr val="240CD2"/>
    <a:srgbClr val="000000"/>
    <a:srgbClr val="D91B5C"/>
    <a:srgbClr val="FF7600"/>
    <a:srgbClr val="005DAA"/>
    <a:srgbClr val="872175"/>
    <a:srgbClr val="009999"/>
    <a:srgbClr val="01B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15" autoAdjust="0"/>
    <p:restoredTop sz="90909" autoAdjust="0"/>
  </p:normalViewPr>
  <p:slideViewPr>
    <p:cSldViewPr>
      <p:cViewPr varScale="1">
        <p:scale>
          <a:sx n="78" d="100"/>
          <a:sy n="78" d="100"/>
        </p:scale>
        <p:origin x="1517" y="67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0" y="-161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84"/>
    </p:cViewPr>
  </p:sorterViewPr>
  <p:notesViewPr>
    <p:cSldViewPr>
      <p:cViewPr varScale="1">
        <p:scale>
          <a:sx n="65" d="100"/>
          <a:sy n="65" d="100"/>
        </p:scale>
        <p:origin x="3246" y="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9" tIns="46579" rIns="93159" bIns="46579" numCol="1" anchor="t" anchorCtr="0" compatLnSpc="1">
            <a:prstTxWarp prst="textNoShape">
              <a:avLst/>
            </a:prstTxWarp>
          </a:bodyPr>
          <a:lstStyle>
            <a:lvl1pPr defTabSz="931676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6" y="1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9" tIns="46579" rIns="93159" bIns="46579" numCol="1" anchor="t" anchorCtr="0" compatLnSpc="1">
            <a:prstTxWarp prst="textNoShape">
              <a:avLst/>
            </a:prstTxWarp>
          </a:bodyPr>
          <a:lstStyle>
            <a:lvl1pPr algn="r" defTabSz="931676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264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9" tIns="46579" rIns="93159" bIns="46579" numCol="1" anchor="b" anchorCtr="0" compatLnSpc="1">
            <a:prstTxWarp prst="textNoShape">
              <a:avLst/>
            </a:prstTxWarp>
          </a:bodyPr>
          <a:lstStyle>
            <a:lvl1pPr defTabSz="931676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6" y="8831264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9" tIns="46579" rIns="93159" bIns="46579" numCol="1" anchor="b" anchorCtr="0" compatLnSpc="1">
            <a:prstTxWarp prst="textNoShape">
              <a:avLst/>
            </a:prstTxWarp>
          </a:bodyPr>
          <a:lstStyle>
            <a:lvl1pPr algn="r" defTabSz="931676">
              <a:defRPr sz="1200" smtClean="0"/>
            </a:lvl1pPr>
          </a:lstStyle>
          <a:p>
            <a:pPr>
              <a:defRPr/>
            </a:pPr>
            <a:fld id="{5E2A8F52-5D5E-F348-8971-795E9819B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15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9" tIns="46579" rIns="93159" bIns="46579" numCol="1" anchor="t" anchorCtr="0" compatLnSpc="1">
            <a:prstTxWarp prst="textNoShape">
              <a:avLst/>
            </a:prstTxWarp>
          </a:bodyPr>
          <a:lstStyle>
            <a:lvl1pPr defTabSz="931676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6" y="1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9" tIns="46579" rIns="93159" bIns="46579" numCol="1" anchor="t" anchorCtr="0" compatLnSpc="1">
            <a:prstTxWarp prst="textNoShape">
              <a:avLst/>
            </a:prstTxWarp>
          </a:bodyPr>
          <a:lstStyle>
            <a:lvl1pPr algn="r" defTabSz="931676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9" y="4416427"/>
            <a:ext cx="5140325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9" tIns="46579" rIns="93159" bIns="465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264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9" tIns="46579" rIns="93159" bIns="46579" numCol="1" anchor="b" anchorCtr="0" compatLnSpc="1">
            <a:prstTxWarp prst="textNoShape">
              <a:avLst/>
            </a:prstTxWarp>
          </a:bodyPr>
          <a:lstStyle>
            <a:lvl1pPr defTabSz="931676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6" y="8831264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9" tIns="46579" rIns="93159" bIns="46579" numCol="1" anchor="b" anchorCtr="0" compatLnSpc="1">
            <a:prstTxWarp prst="textNoShape">
              <a:avLst/>
            </a:prstTxWarp>
          </a:bodyPr>
          <a:lstStyle>
            <a:lvl1pPr algn="r" defTabSz="931676">
              <a:defRPr sz="1200" smtClean="0"/>
            </a:lvl1pPr>
          </a:lstStyle>
          <a:p>
            <a:pPr>
              <a:defRPr/>
            </a:pPr>
            <a:fld id="{A921F9F1-0516-7249-8BD1-DDD6B224F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409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447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34471"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794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5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447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34471"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274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447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34471"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47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124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21241"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70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124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21241"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526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124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21241"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237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124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21241"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656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124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21241"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804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930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-rev.eps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"/>
            <a:ext cx="3429000" cy="3429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918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4394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7864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8663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8570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5110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6382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0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9554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2215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-rev.eps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"/>
            <a:ext cx="3429000" cy="3429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953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935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23035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20144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35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250">
                <a:latin typeface="Georgia"/>
                <a:cs typeface="Georgia"/>
              </a:defRPr>
            </a:lvl1pPr>
            <a:lvl2pPr>
              <a:defRPr sz="1950">
                <a:latin typeface="Georgia"/>
                <a:cs typeface="Georgia"/>
              </a:defRPr>
            </a:lvl2pPr>
            <a:lvl3pPr>
              <a:defRPr sz="1650">
                <a:latin typeface="Georgia"/>
                <a:cs typeface="Georgia"/>
              </a:defRPr>
            </a:lvl3pPr>
            <a:lvl4pPr>
              <a:defRPr sz="1350">
                <a:latin typeface="Georgia"/>
                <a:cs typeface="Georgia"/>
              </a:defRPr>
            </a:lvl4pPr>
            <a:lvl5pPr>
              <a:defRPr sz="12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78853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35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250">
                <a:latin typeface="Georgia"/>
                <a:cs typeface="Georgia"/>
              </a:defRPr>
            </a:lvl1pPr>
            <a:lvl2pPr>
              <a:defRPr sz="1950">
                <a:latin typeface="Georgia"/>
                <a:cs typeface="Georgia"/>
              </a:defRPr>
            </a:lvl2pPr>
            <a:lvl3pPr>
              <a:defRPr sz="1650">
                <a:latin typeface="Georgia"/>
                <a:cs typeface="Georgia"/>
              </a:defRPr>
            </a:lvl3pPr>
            <a:lvl4pPr>
              <a:defRPr sz="1350">
                <a:latin typeface="Georgia"/>
                <a:cs typeface="Georgia"/>
              </a:defRPr>
            </a:lvl4pPr>
            <a:lvl5pPr>
              <a:defRPr sz="12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613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-rev.eps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"/>
            <a:ext cx="3429000" cy="3429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35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250">
                <a:latin typeface="Georgia"/>
                <a:cs typeface="Georgia"/>
              </a:defRPr>
            </a:lvl1pPr>
            <a:lvl2pPr>
              <a:defRPr sz="1950">
                <a:latin typeface="Georgia"/>
                <a:cs typeface="Georgia"/>
              </a:defRPr>
            </a:lvl2pPr>
            <a:lvl3pPr>
              <a:defRPr sz="1650">
                <a:latin typeface="Georgia"/>
                <a:cs typeface="Georgia"/>
              </a:defRPr>
            </a:lvl3pPr>
            <a:lvl4pPr>
              <a:defRPr sz="1350">
                <a:latin typeface="Georgia"/>
                <a:cs typeface="Georgia"/>
              </a:defRPr>
            </a:lvl4pPr>
            <a:lvl5pPr>
              <a:defRPr sz="12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28726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35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250">
                <a:latin typeface="Georgia"/>
                <a:cs typeface="Georgia"/>
              </a:defRPr>
            </a:lvl1pPr>
            <a:lvl2pPr>
              <a:defRPr sz="1950">
                <a:latin typeface="Georgia"/>
                <a:cs typeface="Georgia"/>
              </a:defRPr>
            </a:lvl2pPr>
            <a:lvl3pPr>
              <a:defRPr sz="1650">
                <a:latin typeface="Georgia"/>
                <a:cs typeface="Georgia"/>
              </a:defRPr>
            </a:lvl3pPr>
            <a:lvl4pPr>
              <a:defRPr sz="1350">
                <a:latin typeface="Georgia"/>
                <a:cs typeface="Georgia"/>
              </a:defRPr>
            </a:lvl4pPr>
            <a:lvl5pPr>
              <a:defRPr sz="12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2201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35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250">
                <a:latin typeface="Georgia"/>
                <a:cs typeface="Georgia"/>
              </a:defRPr>
            </a:lvl1pPr>
            <a:lvl2pPr>
              <a:defRPr sz="1950">
                <a:latin typeface="Georgia"/>
                <a:cs typeface="Georgia"/>
              </a:defRPr>
            </a:lvl2pPr>
            <a:lvl3pPr>
              <a:defRPr sz="1650">
                <a:latin typeface="Georgia"/>
                <a:cs typeface="Georgia"/>
              </a:defRPr>
            </a:lvl3pPr>
            <a:lvl4pPr>
              <a:defRPr sz="1350">
                <a:latin typeface="Georgia"/>
                <a:cs typeface="Georgia"/>
              </a:defRPr>
            </a:lvl4pPr>
            <a:lvl5pPr>
              <a:defRPr sz="12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57374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35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48227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43139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27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Georgia"/>
                <a:cs typeface="Georgia"/>
              </a:defRPr>
            </a:lvl1pPr>
            <a:lvl2pPr>
              <a:defRPr sz="1800">
                <a:latin typeface="Georgia"/>
                <a:cs typeface="Georgia"/>
              </a:defRPr>
            </a:lvl2pPr>
            <a:lvl3pPr>
              <a:defRPr sz="1500">
                <a:latin typeface="Georgia"/>
                <a:cs typeface="Georgia"/>
              </a:defRPr>
            </a:lvl3pPr>
            <a:lvl4pPr>
              <a:defRPr sz="1350">
                <a:latin typeface="Georgia"/>
                <a:cs typeface="Georgia"/>
              </a:defRPr>
            </a:lvl4pPr>
            <a:lvl5pPr>
              <a:defRPr sz="1350">
                <a:latin typeface="Georgia"/>
                <a:cs typeface="Georgia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Georgia"/>
                <a:cs typeface="Georgia"/>
              </a:defRPr>
            </a:lvl1pPr>
            <a:lvl2pPr>
              <a:defRPr sz="1800">
                <a:latin typeface="Georgia"/>
                <a:cs typeface="Georgia"/>
              </a:defRPr>
            </a:lvl2pPr>
            <a:lvl3pPr>
              <a:defRPr sz="1500">
                <a:latin typeface="Georgia"/>
                <a:cs typeface="Georgia"/>
              </a:defRPr>
            </a:lvl3pPr>
            <a:lvl4pPr>
              <a:defRPr sz="1350">
                <a:latin typeface="Georgia"/>
                <a:cs typeface="Georgia"/>
              </a:defRPr>
            </a:lvl4pPr>
            <a:lvl5pPr>
              <a:defRPr sz="1350">
                <a:latin typeface="Georgia"/>
                <a:cs typeface="Georgia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1605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27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Arial Narrow"/>
                <a:cs typeface="Arial Narrow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Georgia"/>
                <a:cs typeface="Georgia"/>
              </a:defRPr>
            </a:lvl1pPr>
            <a:lvl2pPr>
              <a:defRPr sz="1500">
                <a:latin typeface="Georgia"/>
                <a:cs typeface="Georgia"/>
              </a:defRPr>
            </a:lvl2pPr>
            <a:lvl3pPr>
              <a:defRPr sz="1350">
                <a:latin typeface="Georgia"/>
                <a:cs typeface="Georgia"/>
              </a:defRPr>
            </a:lvl3pPr>
            <a:lvl4pPr>
              <a:defRPr sz="1200">
                <a:latin typeface="Georgia"/>
                <a:cs typeface="Georgia"/>
              </a:defRPr>
            </a:lvl4pPr>
            <a:lvl5pPr>
              <a:defRPr sz="1200">
                <a:latin typeface="Georgia"/>
                <a:cs typeface="Georgi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Arial Narrow"/>
                <a:cs typeface="Arial Narrow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Georgia"/>
                <a:cs typeface="Georgia"/>
              </a:defRPr>
            </a:lvl1pPr>
            <a:lvl2pPr>
              <a:defRPr sz="1500">
                <a:latin typeface="Georgia"/>
                <a:cs typeface="Georgia"/>
              </a:defRPr>
            </a:lvl2pPr>
            <a:lvl3pPr>
              <a:defRPr sz="1350">
                <a:latin typeface="Georgia"/>
                <a:cs typeface="Georgia"/>
              </a:defRPr>
            </a:lvl3pPr>
            <a:lvl4pPr>
              <a:defRPr sz="1200">
                <a:latin typeface="Georgia"/>
                <a:cs typeface="Georgia"/>
              </a:defRPr>
            </a:lvl4pPr>
            <a:lvl5pPr>
              <a:defRPr sz="1200">
                <a:latin typeface="Georgia"/>
                <a:cs typeface="Georgi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34795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27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04763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60760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1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500">
                <a:latin typeface="Georgia"/>
                <a:cs typeface="Georgia"/>
              </a:defRPr>
            </a:lvl4pPr>
            <a:lvl5pPr>
              <a:defRPr sz="1500">
                <a:latin typeface="Georgia"/>
                <a:cs typeface="Georgia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Georgia"/>
                <a:cs typeface="Georgia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5194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-rev.eps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"/>
            <a:ext cx="3429000" cy="3429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Georgia"/>
                <a:cs typeface="Georgia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78141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05152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5700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-rev.eps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"/>
            <a:ext cx="3429000" cy="3429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378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03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1817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"/>
            <a:ext cx="9144000" cy="6857998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65126"/>
            <a:ext cx="13716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6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14" r:id="rId2"/>
    <p:sldLayoutId id="2147483715" r:id="rId3"/>
    <p:sldLayoutId id="2147483716" r:id="rId4"/>
    <p:sldLayoutId id="2147483717" r:id="rId5"/>
    <p:sldLayoutId id="2147483713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7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0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02" r:id="rId2"/>
    <p:sldLayoutId id="2147483705" r:id="rId3"/>
    <p:sldLayoutId id="2147483703" r:id="rId4"/>
    <p:sldLayoutId id="2147483718" r:id="rId5"/>
    <p:sldLayoutId id="2147483665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62" r:id="rId14"/>
    <p:sldLayoutId id="2147483663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7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8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07" r:id="rId2"/>
    <p:sldLayoutId id="2147483710" r:id="rId3"/>
    <p:sldLayoutId id="2147483708" r:id="rId4"/>
    <p:sldLayoutId id="2147483719" r:id="rId5"/>
    <p:sldLayoutId id="2147483709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8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1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://www.dirtandnoise.com/2011/07/dear-america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86200"/>
            <a:ext cx="9180786" cy="1219200"/>
          </a:xfrm>
        </p:spPr>
        <p:txBody>
          <a:bodyPr/>
          <a:lstStyle/>
          <a:p>
            <a:pPr algn="ctr"/>
            <a:r>
              <a:rPr lang="en-US" sz="4000" b="1" dirty="0"/>
              <a:t>BXRC Club Meeting: 23 July, 2021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0342951B-AB3D-420F-B0D2-938EC14296B7}"/>
              </a:ext>
            </a:extLst>
          </p:cNvPr>
          <p:cNvSpPr txBox="1">
            <a:spLocks/>
          </p:cNvSpPr>
          <p:nvPr/>
        </p:nvSpPr>
        <p:spPr>
          <a:xfrm>
            <a:off x="1600200" y="2819399"/>
            <a:ext cx="5867400" cy="12192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rgbClr val="00AEEF"/>
                </a:solidFill>
                <a:latin typeface="Georgia"/>
                <a:ea typeface="+mn-ea"/>
                <a:cs typeface="Georgi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46C"/>
              </a:solidFill>
              <a:effectLst/>
              <a:uLnTx/>
              <a:uFillTx/>
              <a:latin typeface="Arial "/>
              <a:ea typeface="+mn-e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Arial "/>
                <a:ea typeface="+mn-ea"/>
              </a:rPr>
              <a:t>Rotary Club of Bailey’s Crossroads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Arial "/>
              <a:ea typeface="+mn-e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6B1E5C-1364-4463-A53E-A8C3439DB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600002"/>
            <a:ext cx="3792041" cy="228619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1AE5606-D188-4335-BCC6-E9D0AF047E4E}"/>
              </a:ext>
            </a:extLst>
          </p:cNvPr>
          <p:cNvSpPr>
            <a:spLocks noGrp="1"/>
          </p:cNvSpPr>
          <p:nvPr/>
        </p:nvSpPr>
        <p:spPr>
          <a:xfrm>
            <a:off x="-30874" y="5076497"/>
            <a:ext cx="9129548" cy="748863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</a:rPr>
              <a:t>Mustang Sales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04227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1066800" y="2895599"/>
            <a:ext cx="5867400" cy="1219201"/>
          </a:xfrm>
        </p:spPr>
        <p:txBody>
          <a:bodyPr/>
          <a:lstStyle/>
          <a:p>
            <a:pPr marL="0" indent="0">
              <a:buNone/>
            </a:pPr>
            <a:endParaRPr lang="en-US" sz="2400" b="1" dirty="0">
              <a:solidFill>
                <a:schemeClr val="tx2"/>
              </a:solidFill>
              <a:latin typeface="Arial 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  <a:latin typeface="Arial "/>
              </a:rPr>
              <a:t>Rotary Club of Bailey’s Crossroad</a:t>
            </a:r>
            <a:endParaRPr lang="en-US" sz="2400" dirty="0">
              <a:latin typeface="Arial "/>
            </a:endParaRPr>
          </a:p>
        </p:txBody>
      </p:sp>
      <p:pic>
        <p:nvPicPr>
          <p:cNvPr id="8" name="Picture 2" descr="C:\Users\davisj\Desktop\RotarySignature_RGB-DRA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6" y="1752600"/>
            <a:ext cx="608012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12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en-US" sz="3000" b="1" dirty="0"/>
              <a:t>Welcome!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5400" y="990600"/>
            <a:ext cx="9118600" cy="53340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  <a:p>
            <a:pPr lvl="2">
              <a:lnSpc>
                <a:spcPct val="90000"/>
              </a:lnSpc>
            </a:pPr>
            <a:r>
              <a:rPr lang="en-US" sz="32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 before the bell rings</a:t>
            </a:r>
          </a:p>
          <a:p>
            <a:pPr>
              <a:lnSpc>
                <a:spcPct val="90000"/>
              </a:lnSpc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0730 Bell Rings</a:t>
            </a:r>
          </a:p>
          <a:p>
            <a:pPr>
              <a:lnSpc>
                <a:spcPct val="90000"/>
              </a:lnSpc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Rise for the Pledge of Allegiance</a:t>
            </a:r>
          </a:p>
          <a:p>
            <a:pPr lvl="2">
              <a:lnSpc>
                <a:spcPct val="90000"/>
              </a:lnSpc>
            </a:pPr>
            <a:r>
              <a:rPr lang="en-US" sz="32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 Macharia</a:t>
            </a:r>
          </a:p>
        </p:txBody>
      </p:sp>
    </p:spTree>
    <p:extLst>
      <p:ext uri="{BB962C8B-B14F-4D97-AF65-F5344CB8AC3E}">
        <p14:creationId xmlns:p14="http://schemas.microsoft.com/office/powerpoint/2010/main" val="221811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en-US" sz="3000" b="1" dirty="0"/>
              <a:t>Flag</a:t>
            </a:r>
          </a:p>
        </p:txBody>
      </p:sp>
      <p:pic>
        <p:nvPicPr>
          <p:cNvPr id="3" name="Picture 2" descr="A close up of a flag&#10;&#10;Description automatically generated">
            <a:extLst>
              <a:ext uri="{FF2B5EF4-FFF2-40B4-BE49-F238E27FC236}">
                <a16:creationId xmlns:a16="http://schemas.microsoft.com/office/drawing/2014/main" id="{D327E959-CBEA-444B-B386-5F1958E91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676400" y="1091253"/>
            <a:ext cx="7315200" cy="54745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F87678-352C-4274-A75D-246CDFA4A445}"/>
              </a:ext>
            </a:extLst>
          </p:cNvPr>
          <p:cNvSpPr txBox="1"/>
          <p:nvPr/>
        </p:nvSpPr>
        <p:spPr>
          <a:xfrm>
            <a:off x="1676400" y="6632423"/>
            <a:ext cx="7315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958D85"/>
                </a:solidFill>
                <a:effectLst/>
                <a:uLnTx/>
                <a:uFillTx/>
                <a:latin typeface="Arial" charset="0"/>
                <a:hlinkClick r:id="rId4" tooltip="http://www.dirtandnoise.com/2011/07/dear-america.html"/>
              </a:rPr>
              <a:t>This Photo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958D85"/>
                </a:solidFill>
                <a:effectLst/>
                <a:uLnTx/>
                <a:uFillTx/>
                <a:latin typeface="Arial" charset="0"/>
              </a:rPr>
              <a:t> by Unknown Author is licensed under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958D85"/>
                </a:solidFill>
                <a:effectLst/>
                <a:uLnTx/>
                <a:uFillTx/>
                <a:latin typeface="Arial" charset="0"/>
                <a:hlinkClick r:id="rId5" tooltip="https://creativecommons.org/licenses/by-nd/3.0/"/>
              </a:rPr>
              <a:t>CC BY-ND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58D85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90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en-US" sz="3000" b="1"/>
              <a:t>Welcome!</a:t>
            </a:r>
            <a:endParaRPr lang="en-US" sz="3000" b="1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5400" y="990600"/>
            <a:ext cx="9118600" cy="53340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endParaRPr lang="en-US" sz="2600" dirty="0">
              <a:latin typeface="+mj-lt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Invocation: 	</a:t>
            </a:r>
            <a:r>
              <a:rPr lang="en-US" sz="26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 Macharia</a:t>
            </a:r>
          </a:p>
          <a:p>
            <a:pPr>
              <a:lnSpc>
                <a:spcPct val="90000"/>
              </a:lnSpc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2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Birthdays: 	</a:t>
            </a:r>
            <a:r>
              <a:rPr lang="en-US" sz="26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 Cannon (7/22)</a:t>
            </a: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6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Song: </a:t>
            </a:r>
            <a:r>
              <a:rPr lang="en-US" sz="2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6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Kathleen Kaspar-Paty</a:t>
            </a:r>
            <a:endParaRPr lang="en-US" sz="2600" dirty="0">
              <a:solidFill>
                <a:srgbClr val="0720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Guests: </a:t>
            </a:r>
            <a:r>
              <a:rPr lang="en-US" sz="26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Marcia Miranda, 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Gul, Melvin Witten</a:t>
            </a:r>
            <a:endParaRPr lang="en-US" sz="2600" u="sng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600" u="sng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600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Announcements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914400" lvl="3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40CD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Marcia Miranda, Managua Rotary Club and Country Director of Empowerment International,</a:t>
            </a:r>
            <a:endParaRPr lang="en-US" sz="2600" dirty="0">
              <a:solidFill>
                <a:srgbClr val="0720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3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Mustang news – Sam and Dennis.</a:t>
            </a:r>
          </a:p>
          <a:p>
            <a:pPr marL="1371600" lvl="4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 of 22 July: </a:t>
            </a: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otal </a:t>
            </a: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</a:rPr>
              <a:t>-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$40,975; $6,600 individual, $10,775 car side, $12,075 online, $5,500 advertisements, and $6,025 via mail</a:t>
            </a:r>
            <a:endParaRPr lang="en-US" sz="2400" dirty="0">
              <a:solidFill>
                <a:srgbClr val="0720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3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0720D7"/>
              </a:solidFill>
            </a:endParaRPr>
          </a:p>
          <a:p>
            <a:pPr marL="457200" lvl="3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0720D7"/>
              </a:solidFill>
            </a:endParaRPr>
          </a:p>
          <a:p>
            <a:pPr marL="457200" lvl="3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0720D7"/>
              </a:solidFill>
            </a:endParaRPr>
          </a:p>
          <a:p>
            <a:pPr marL="457200" lvl="2" indent="-457200">
              <a:lnSpc>
                <a:spcPct val="90000"/>
              </a:lnSpc>
              <a:spcBef>
                <a:spcPts val="0"/>
              </a:spcBef>
            </a:pPr>
            <a:endParaRPr lang="en-US" sz="3200" dirty="0">
              <a:solidFill>
                <a:srgbClr val="240CD2"/>
              </a:solidFill>
              <a:latin typeface="+mj-lt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solidFill>
                <a:srgbClr val="240CD2"/>
              </a:solidFill>
              <a:latin typeface="+mj-lt"/>
            </a:endParaRPr>
          </a:p>
          <a:p>
            <a:pPr marL="457200" lvl="2" indent="-457200">
              <a:lnSpc>
                <a:spcPct val="90000"/>
              </a:lnSpc>
              <a:spcBef>
                <a:spcPts val="0"/>
              </a:spcBef>
            </a:pPr>
            <a:endParaRPr lang="en-US" sz="3200" dirty="0">
              <a:solidFill>
                <a:srgbClr val="240CD2"/>
              </a:solidFill>
              <a:latin typeface="+mj-lt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solidFill>
                <a:srgbClr val="240CD2"/>
              </a:solidFill>
              <a:latin typeface="+mj-lt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240CD2"/>
              </a:solidFill>
              <a:latin typeface="+mj-lt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solidFill>
                <a:srgbClr val="240CD2"/>
              </a:solidFill>
              <a:latin typeface="Calibri"/>
            </a:endParaRPr>
          </a:p>
          <a:p>
            <a:pPr marL="914400" marR="0" lvl="2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3200" dirty="0">
                <a:solidFill>
                  <a:srgbClr val="240CD2"/>
                </a:solidFill>
                <a:latin typeface="Calibri"/>
              </a:rPr>
              <a:t>                                  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40CD2"/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91440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solidFill>
                <a:srgbClr val="240CD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943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en-US" sz="3000" b="1" dirty="0"/>
              <a:t>Mustang Raffle Car-Side Events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5400" y="1066800"/>
            <a:ext cx="9118600" cy="5257800"/>
          </a:xfrm>
        </p:spPr>
        <p:txBody>
          <a:bodyPr/>
          <a:lstStyle/>
          <a:p>
            <a:pPr marL="0" lvl="3" indent="0" algn="ctr">
              <a:spcBef>
                <a:spcPts val="400"/>
              </a:spcBef>
              <a:buNone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Designing for the Future by Building on Strong Foundations</a:t>
            </a:r>
            <a:endParaRPr lang="en-US" sz="2700" u="sng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 indent="0">
              <a:spcBef>
                <a:spcPts val="400"/>
              </a:spcBef>
              <a:buNone/>
            </a:pPr>
            <a:r>
              <a:rPr lang="en-US" sz="2700" u="sng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Upcoming Opportunities</a:t>
            </a:r>
            <a:r>
              <a:rPr lang="en-US" sz="27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27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7/24 – Katie’s in Great Falls 6:30 am – 9:00 am</a:t>
            </a: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27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7/25 – Fairfax Corner across from Chico’s</a:t>
            </a:r>
          </a:p>
          <a:p>
            <a:pPr marL="1371600" lvl="5" indent="-4572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5:30 pm to 9:30 pm</a:t>
            </a: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27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7/31 – Fairfax Corner across from Chico’s</a:t>
            </a:r>
          </a:p>
          <a:p>
            <a:pPr marL="1371600" lvl="5" indent="-4572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5:30 pm to 9:30 pm</a:t>
            </a:r>
            <a:endParaRPr lang="en-US" sz="27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27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8/7 - Fairfax Corner across from Chico’s</a:t>
            </a:r>
          </a:p>
          <a:p>
            <a:pPr marL="1371600" lvl="5" indent="-4572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5:30 pm to 9:30 pm</a:t>
            </a:r>
            <a:endParaRPr lang="en-US" sz="27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27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8/14 – Fairfax Corner across from Chico’s</a:t>
            </a:r>
          </a:p>
          <a:p>
            <a:pPr marL="1371600" lvl="5" indent="-4572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5:30 pm to 9:30 pm</a:t>
            </a:r>
            <a:endParaRPr lang="en-US" sz="27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700" dirty="0">
              <a:solidFill>
                <a:srgbClr val="00246C">
                  <a:lumMod val="60000"/>
                  <a:lumOff val="40000"/>
                </a:srgbClr>
              </a:solidFill>
              <a:latin typeface="Calibri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46C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46C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457200" lvl="4" indent="0">
              <a:spcBef>
                <a:spcPts val="400"/>
              </a:spcBef>
              <a:buNone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914400" lvl="5" indent="0">
              <a:spcBef>
                <a:spcPts val="400"/>
              </a:spcBef>
              <a:buNone/>
            </a:pPr>
            <a:endParaRPr lang="en-US" sz="34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825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en-US" sz="3000" b="1" dirty="0"/>
              <a:t>Announcements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5400" y="1066800"/>
            <a:ext cx="9118600" cy="5715000"/>
          </a:xfrm>
        </p:spPr>
        <p:txBody>
          <a:bodyPr/>
          <a:lstStyle/>
          <a:p>
            <a:pPr marL="0" lvl="3" indent="0" algn="ctr">
              <a:spcBef>
                <a:spcPts val="400"/>
              </a:spcBef>
              <a:buNone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Designing for the Future by Building on Strong Foundations</a:t>
            </a:r>
            <a:endParaRPr lang="en-US" sz="2700" u="sng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 indent="0">
              <a:spcBef>
                <a:spcPts val="400"/>
              </a:spcBef>
              <a:buNone/>
            </a:pPr>
            <a:r>
              <a:rPr lang="en-US" sz="2700" u="sng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Upcoming Programs and Events</a:t>
            </a:r>
            <a:r>
              <a:rPr lang="en-US" sz="27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7/25 – Mason District Park Social –</a:t>
            </a:r>
          </a:p>
          <a:p>
            <a:pPr marL="1371600" lvl="5" indent="-4572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5:00 pm at Tennis Courts; 6:00 pm Picnic at Amphitheater; 7:30 pm Sean Healy Celtic Trio at Amphitheater</a:t>
            </a: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7/30 – Introduction Speech - Christine Hunter</a:t>
            </a: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8/4 – Board Meeting</a:t>
            </a: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8/6 –  China’s Maritime Claims: Sovereignty and Power - Dr. Bernard Cole and Dr. Christine Watson </a:t>
            </a: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8/7 – The Great Assembly – Moose Lodge</a:t>
            </a:r>
          </a:p>
          <a:p>
            <a:pPr marL="1371600" lvl="5" indent="-4572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Noon to 2 pm.  Invited to Bull Roast Following</a:t>
            </a: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8/13 – Ka Thandi Challenge – Tijani Musa</a:t>
            </a: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8/13 – Dogfish Head Alehouse Social 4:30 pm</a:t>
            </a: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8/20 – Cindy Metcalfe, Master Gardener on Fall Gardening</a:t>
            </a: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700" dirty="0">
              <a:solidFill>
                <a:srgbClr val="00246C">
                  <a:lumMod val="60000"/>
                  <a:lumOff val="40000"/>
                </a:srgbClr>
              </a:solidFill>
              <a:latin typeface="Calibri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46C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46C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457200" lvl="4" indent="0">
              <a:spcBef>
                <a:spcPts val="400"/>
              </a:spcBef>
              <a:buNone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914400" lvl="5" indent="0">
              <a:spcBef>
                <a:spcPts val="400"/>
              </a:spcBef>
              <a:buNone/>
            </a:pPr>
            <a:endParaRPr lang="en-US" sz="34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494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en-US" sz="3000" b="1" dirty="0"/>
              <a:t>Announcements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5400" y="1066800"/>
            <a:ext cx="9118600" cy="5715000"/>
          </a:xfrm>
        </p:spPr>
        <p:txBody>
          <a:bodyPr/>
          <a:lstStyle/>
          <a:p>
            <a:pPr marL="0" lvl="3" indent="0" algn="ctr">
              <a:spcBef>
                <a:spcPts val="400"/>
              </a:spcBef>
              <a:buNone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Designing for the Future by Building on Strong Foundations</a:t>
            </a:r>
            <a:endParaRPr lang="en-US" sz="2700" u="sng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700" dirty="0">
              <a:solidFill>
                <a:srgbClr val="00246C">
                  <a:lumMod val="60000"/>
                  <a:lumOff val="40000"/>
                </a:srgbClr>
              </a:solidFill>
              <a:latin typeface="Calibri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46C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46C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457200" lvl="4" indent="0">
              <a:spcBef>
                <a:spcPts val="400"/>
              </a:spcBef>
              <a:buNone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914400" lvl="5" indent="0">
              <a:spcBef>
                <a:spcPts val="400"/>
              </a:spcBef>
              <a:buNone/>
            </a:pPr>
            <a:endParaRPr lang="en-US" sz="34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09F6A2-83DE-46F2-89AB-A1370CB79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494380"/>
            <a:ext cx="6580905" cy="490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52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0CD66-DD96-4204-92CF-0ABCE81BF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TODAY’S SPEAKER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2285E-483D-41AE-BD49-4974EFC9F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Designing for the Future by Building on Strong Foundations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ctr">
              <a:buNone/>
            </a:pPr>
            <a:endParaRPr lang="en-US" sz="32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Techniques for Selling Mustang Raffle Tickets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Ian Charles and Rob Cannon</a:t>
            </a:r>
          </a:p>
          <a:p>
            <a:pPr marL="0" indent="0" algn="ctr">
              <a:buNone/>
            </a:pPr>
            <a:endParaRPr lang="en-US" sz="32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8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002060"/>
              </a:solidFill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35332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53400" cy="487362"/>
          </a:xfrm>
        </p:spPr>
        <p:txBody>
          <a:bodyPr/>
          <a:lstStyle/>
          <a:p>
            <a:r>
              <a:rPr lang="en-US" sz="3000" b="1" dirty="0"/>
              <a:t>Conclusion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5400" y="990600"/>
            <a:ext cx="9118600" cy="53340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endParaRPr lang="en-US" sz="8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>
              <a:lnSpc>
                <a:spcPct val="90000"/>
              </a:lnSpc>
              <a:buNone/>
            </a:pP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 for the 4-way Test</a:t>
            </a:r>
          </a:p>
          <a:p>
            <a:pPr>
              <a:lnSpc>
                <a:spcPct val="90000"/>
              </a:lnSpc>
              <a:buNone/>
            </a:pP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7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things we think, say, or do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the TRUTH?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FAIR to all concerned?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it build GOODWILL and BETTER FRIENDSHIPS?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it be BENEFICIAL to all concerned?</a:t>
            </a:r>
          </a:p>
        </p:txBody>
      </p:sp>
    </p:spTree>
    <p:extLst>
      <p:ext uri="{BB962C8B-B14F-4D97-AF65-F5344CB8AC3E}">
        <p14:creationId xmlns:p14="http://schemas.microsoft.com/office/powerpoint/2010/main" val="296497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theme/theme1.xml><?xml version="1.0" encoding="utf-8"?>
<a:theme xmlns:a="http://schemas.openxmlformats.org/drawingml/2006/main" name="RICommunications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0041018965C148B8386E7CAFFFD3D7" ma:contentTypeVersion="6" ma:contentTypeDescription="Create a new document." ma:contentTypeScope="" ma:versionID="1c567ca390b1b89cc578236ad1e22c02">
  <xsd:schema xmlns:xsd="http://www.w3.org/2001/XMLSchema" xmlns:xs="http://www.w3.org/2001/XMLSchema" xmlns:p="http://schemas.microsoft.com/office/2006/metadata/properties" xmlns:ns2="41d4868e-e7c5-4a0f-bea8-40f63a832f74" xmlns:ns3="069370df-1b75-469d-a9d4-424b0b9f5a67" targetNamespace="http://schemas.microsoft.com/office/2006/metadata/properties" ma:root="true" ma:fieldsID="ee3739f369905226239d112920442a65" ns2:_="" ns3:_="">
    <xsd:import namespace="41d4868e-e7c5-4a0f-bea8-40f63a832f74"/>
    <xsd:import namespace="069370df-1b75-469d-a9d4-424b0b9f5a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d4868e-e7c5-4a0f-bea8-40f63a832f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9370df-1b75-469d-a9d4-424b0b9f5a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AD2A104-4A3B-4D53-802D-298E3EC2BF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CE97EF-BBA7-485E-902F-28EB5718D2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d4868e-e7c5-4a0f-bea8-40f63a832f74"/>
    <ds:schemaRef ds:uri="069370df-1b75-469d-a9d4-424b0b9f5a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303B7FC-1594-408F-B5B0-A5C5727E1C9E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dcmitype/"/>
    <ds:schemaRef ds:uri="069370df-1b75-469d-a9d4-424b0b9f5a67"/>
    <ds:schemaRef ds:uri="41d4868e-e7c5-4a0f-bea8-40f63a832f7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3627</TotalTime>
  <Words>419</Words>
  <Application>Microsoft Office PowerPoint</Application>
  <PresentationFormat>On-screen Show (4:3)</PresentationFormat>
  <Paragraphs>131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 </vt:lpstr>
      <vt:lpstr>Arial Narrow</vt:lpstr>
      <vt:lpstr>Calibri</vt:lpstr>
      <vt:lpstr>Georgia</vt:lpstr>
      <vt:lpstr>RICommunications_white</vt:lpstr>
      <vt:lpstr>Custom Design</vt:lpstr>
      <vt:lpstr>2_Custom Design</vt:lpstr>
      <vt:lpstr>1_Custom Design</vt:lpstr>
      <vt:lpstr>BXRC Club Meeting: 23 July, 2021</vt:lpstr>
      <vt:lpstr>Welcome!</vt:lpstr>
      <vt:lpstr>Flag</vt:lpstr>
      <vt:lpstr>Welcome!</vt:lpstr>
      <vt:lpstr>Mustang Raffle Car-Side Events</vt:lpstr>
      <vt:lpstr>Announcements</vt:lpstr>
      <vt:lpstr>Announcements</vt:lpstr>
      <vt:lpstr>TODAY’S SPEAKER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BXRC Club Meeting: 8 January2021</dc:title>
  <dc:creator>Robert Polson</dc:creator>
  <cp:lastModifiedBy>Curtis Anderson</cp:lastModifiedBy>
  <cp:revision>91</cp:revision>
  <cp:lastPrinted>2021-07-23T01:02:59Z</cp:lastPrinted>
  <dcterms:created xsi:type="dcterms:W3CDTF">2021-01-08T03:47:14Z</dcterms:created>
  <dcterms:modified xsi:type="dcterms:W3CDTF">2021-07-23T01:34:13Z</dcterms:modified>
</cp:coreProperties>
</file>