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 id="2147483720" r:id="rId7"/>
    <p:sldMasterId id="2147483736" r:id="rId8"/>
    <p:sldMasterId id="2147483748" r:id="rId9"/>
  </p:sldMasterIdLst>
  <p:notesMasterIdLst>
    <p:notesMasterId r:id="rId70"/>
  </p:notesMasterIdLst>
  <p:handoutMasterIdLst>
    <p:handoutMasterId r:id="rId71"/>
  </p:handoutMasterIdLst>
  <p:sldIdLst>
    <p:sldId id="560" r:id="rId10"/>
    <p:sldId id="455" r:id="rId11"/>
    <p:sldId id="547" r:id="rId12"/>
    <p:sldId id="601" r:id="rId13"/>
    <p:sldId id="608" r:id="rId14"/>
    <p:sldId id="604" r:id="rId15"/>
    <p:sldId id="609" r:id="rId16"/>
    <p:sldId id="256" r:id="rId17"/>
    <p:sldId id="260" r:id="rId18"/>
    <p:sldId id="620" r:id="rId19"/>
    <p:sldId id="259" r:id="rId20"/>
    <p:sldId id="618" r:id="rId21"/>
    <p:sldId id="257" r:id="rId22"/>
    <p:sldId id="258" r:id="rId23"/>
    <p:sldId id="411" r:id="rId24"/>
    <p:sldId id="296" r:id="rId25"/>
    <p:sldId id="297" r:id="rId26"/>
    <p:sldId id="300" r:id="rId27"/>
    <p:sldId id="301" r:id="rId28"/>
    <p:sldId id="345" r:id="rId29"/>
    <p:sldId id="385" r:id="rId30"/>
    <p:sldId id="386" r:id="rId31"/>
    <p:sldId id="387" r:id="rId32"/>
    <p:sldId id="388" r:id="rId33"/>
    <p:sldId id="362" r:id="rId34"/>
    <p:sldId id="368" r:id="rId35"/>
    <p:sldId id="374" r:id="rId36"/>
    <p:sldId id="402" r:id="rId37"/>
    <p:sldId id="403" r:id="rId38"/>
    <p:sldId id="410" r:id="rId39"/>
    <p:sldId id="393" r:id="rId40"/>
    <p:sldId id="407" r:id="rId41"/>
    <p:sldId id="408" r:id="rId42"/>
    <p:sldId id="269" r:id="rId43"/>
    <p:sldId id="281" r:id="rId44"/>
    <p:sldId id="282" r:id="rId45"/>
    <p:sldId id="380" r:id="rId46"/>
    <p:sldId id="381" r:id="rId47"/>
    <p:sldId id="382" r:id="rId48"/>
    <p:sldId id="394" r:id="rId49"/>
    <p:sldId id="399" r:id="rId50"/>
    <p:sldId id="412" r:id="rId51"/>
    <p:sldId id="413" r:id="rId52"/>
    <p:sldId id="414" r:id="rId53"/>
    <p:sldId id="294" r:id="rId54"/>
    <p:sldId id="293" r:id="rId55"/>
    <p:sldId id="409" r:id="rId56"/>
    <p:sldId id="461" r:id="rId57"/>
    <p:sldId id="448" r:id="rId58"/>
    <p:sldId id="621" r:id="rId59"/>
    <p:sldId id="630" r:id="rId60"/>
    <p:sldId id="631" r:id="rId61"/>
    <p:sldId id="622" r:id="rId62"/>
    <p:sldId id="623" r:id="rId63"/>
    <p:sldId id="624" r:id="rId64"/>
    <p:sldId id="625" r:id="rId65"/>
    <p:sldId id="627" r:id="rId66"/>
    <p:sldId id="629" r:id="rId67"/>
    <p:sldId id="628" r:id="rId68"/>
    <p:sldId id="632" r:id="rId6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Polson" initials="RP" lastIdx="1" clrIdx="0">
    <p:extLst>
      <p:ext uri="{19B8F6BF-5375-455C-9EA6-DF929625EA0E}">
        <p15:presenceInfo xmlns:p15="http://schemas.microsoft.com/office/powerpoint/2012/main" userId="446503d68272ea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CD2"/>
    <a:srgbClr val="0720D7"/>
    <a:srgbClr val="00AEEF"/>
    <a:srgbClr val="000000"/>
    <a:srgbClr val="D91B5C"/>
    <a:srgbClr val="FF7600"/>
    <a:srgbClr val="005DAA"/>
    <a:srgbClr val="872175"/>
    <a:srgbClr val="009999"/>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5" autoAdjust="0"/>
    <p:restoredTop sz="90909" autoAdjust="0"/>
  </p:normalViewPr>
  <p:slideViewPr>
    <p:cSldViewPr>
      <p:cViewPr varScale="1">
        <p:scale>
          <a:sx n="76" d="100"/>
          <a:sy n="76" d="100"/>
        </p:scale>
        <p:origin x="1565" y="53"/>
      </p:cViewPr>
      <p:guideLst>
        <p:guide orient="horz" pos="2160"/>
        <p:guide pos="2880"/>
      </p:guideLst>
    </p:cSldViewPr>
  </p:slideViewPr>
  <p:outlineViewPr>
    <p:cViewPr>
      <p:scale>
        <a:sx n="75" d="100"/>
        <a:sy n="75" d="100"/>
      </p:scale>
      <p:origin x="0" y="-16176"/>
    </p:cViewPr>
  </p:outlineViewPr>
  <p:notesTextViewPr>
    <p:cViewPr>
      <p:scale>
        <a:sx n="100" d="100"/>
        <a:sy n="100" d="100"/>
      </p:scale>
      <p:origin x="0" y="0"/>
    </p:cViewPr>
  </p:notesTextViewPr>
  <p:sorterViewPr>
    <p:cViewPr>
      <p:scale>
        <a:sx n="100" d="100"/>
        <a:sy n="100" d="100"/>
      </p:scale>
      <p:origin x="0" y="-2784"/>
    </p:cViewPr>
  </p:sorterViewPr>
  <p:notesViewPr>
    <p:cSldViewPr>
      <p:cViewPr varScale="1">
        <p:scale>
          <a:sx n="65" d="100"/>
          <a:sy n="65" d="100"/>
        </p:scale>
        <p:origin x="324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971926"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algn="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1"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p:cNvSpPr>
            <a:spLocks noGrp="1" noChangeArrowheads="1"/>
          </p:cNvSpPr>
          <p:nvPr>
            <p:ph type="sldNum" sz="quarter" idx="3"/>
          </p:nvPr>
        </p:nvSpPr>
        <p:spPr bwMode="auto">
          <a:xfrm>
            <a:off x="3971926"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algn="r" defTabSz="931676">
              <a:defRPr sz="1200" smtClean="0"/>
            </a:lvl1pPr>
          </a:lstStyle>
          <a:p>
            <a:pPr>
              <a:defRPr/>
            </a:pPr>
            <a:fld id="{5E2A8F52-5D5E-F348-8971-795E9819BC5C}" type="slidenum">
              <a:rPr lang="en-US"/>
              <a:pPr>
                <a:defRPr/>
              </a:pPr>
              <a:t>‹#›</a:t>
            </a:fld>
            <a:endParaRPr lang="en-US"/>
          </a:p>
        </p:txBody>
      </p:sp>
    </p:spTree>
    <p:extLst>
      <p:ext uri="{BB962C8B-B14F-4D97-AF65-F5344CB8AC3E}">
        <p14:creationId xmlns:p14="http://schemas.microsoft.com/office/powerpoint/2010/main" val="2648015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6"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algn="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35039" y="4416427"/>
            <a:ext cx="5140325" cy="4183062"/>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p:cNvSpPr>
            <a:spLocks noGrp="1" noChangeArrowheads="1"/>
          </p:cNvSpPr>
          <p:nvPr>
            <p:ph type="sldNum" sz="quarter" idx="5"/>
          </p:nvPr>
        </p:nvSpPr>
        <p:spPr bwMode="auto">
          <a:xfrm>
            <a:off x="3971926"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algn="r" defTabSz="931676">
              <a:defRPr sz="1200" smtClean="0"/>
            </a:lvl1pPr>
          </a:lstStyle>
          <a:p>
            <a:pPr>
              <a:defRPr/>
            </a:pPr>
            <a:fld id="{A921F9F1-0516-7249-8BD1-DDD6B224F66A}" type="slidenum">
              <a:rPr lang="en-US"/>
              <a:pPr>
                <a:defRPr/>
              </a:pPr>
              <a:t>‹#›</a:t>
            </a:fld>
            <a:endParaRPr lang="en-US"/>
          </a:p>
        </p:txBody>
      </p:sp>
    </p:spTree>
    <p:extLst>
      <p:ext uri="{BB962C8B-B14F-4D97-AF65-F5344CB8AC3E}">
        <p14:creationId xmlns:p14="http://schemas.microsoft.com/office/powerpoint/2010/main" val="26366409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sa.gov/OACT/STATS/table4c6.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4471">
              <a:defRPr/>
            </a:pPr>
            <a:fld id="{A921F9F1-0516-7249-8BD1-DDD6B224F66A}" type="slidenum">
              <a:rPr lang="en-US">
                <a:solidFill>
                  <a:srgbClr val="000000"/>
                </a:solidFill>
              </a:rPr>
              <a:pPr defTabSz="934471">
                <a:defRPr/>
              </a:pPr>
              <a:t>1</a:t>
            </a:fld>
            <a:endParaRPr lang="en-US" dirty="0">
              <a:solidFill>
                <a:srgbClr val="000000"/>
              </a:solidFill>
            </a:endParaRPr>
          </a:p>
        </p:txBody>
      </p:sp>
    </p:spTree>
    <p:extLst>
      <p:ext uri="{BB962C8B-B14F-4D97-AF65-F5344CB8AC3E}">
        <p14:creationId xmlns:p14="http://schemas.microsoft.com/office/powerpoint/2010/main" val="156179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a:latin typeface="Times" pitchFamily="28" charset="0"/>
            </a:endParaRPr>
          </a:p>
        </p:txBody>
      </p:sp>
      <p:sp>
        <p:nvSpPr>
          <p:cNvPr id="1495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52AD7-5B3A-41B7-9C39-F757E42167AE}" type="slidenum">
              <a:rPr kumimoji="0" lang="en-US" sz="1200" b="0" i="0" u="none" strike="noStrike" kern="1200" cap="none" spc="0" normalizeH="0" baseline="0" noProof="0" smtClean="0">
                <a:ln>
                  <a:noFill/>
                </a:ln>
                <a:solidFill>
                  <a:prstClr val="black"/>
                </a:solidFill>
                <a:effectLst/>
                <a:uLnTx/>
                <a:uFillTx/>
                <a:latin typeface="Times" pitchFamily="2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pitchFamily="2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housing and other assets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567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42220">
              <a:defRPr/>
            </a:pPr>
            <a:r>
              <a:rPr lang="en-US" dirty="0">
                <a:hlinkClick r:id="rId3"/>
              </a:rPr>
              <a:t>http://www.ssa.gov/OACT/STATS/table4c6.html</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a:t>Find out how much you need to save each month between now and retirement to reach your goal</a:t>
            </a:r>
          </a:p>
          <a:p>
            <a:pPr lvl="1"/>
            <a:r>
              <a:rPr lang="en-US" dirty="0"/>
              <a:t>Determine how to invest to produce the return you need</a:t>
            </a:r>
          </a:p>
          <a:p>
            <a:pPr lvl="2">
              <a:buFont typeface="Wingdings 2" pitchFamily="28" charset="2"/>
              <a:buNone/>
            </a:pPr>
            <a:r>
              <a:rPr lang="en-US" dirty="0"/>
              <a:t>(Suggested asset allocation)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20">
              <a:defRPr/>
            </a:pPr>
            <a:r>
              <a:rPr lang="en-US" dirty="0"/>
              <a:t>The chance the money you invest will lose value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Times" pitchFamily="28" charset="0"/>
            </a:endParaRPr>
          </a:p>
        </p:txBody>
      </p:sp>
      <p:sp>
        <p:nvSpPr>
          <p:cNvPr id="17408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EEAE8-7785-4078-820C-13FDE92AB1C7}" type="slidenum">
              <a:rPr kumimoji="0" lang="en-US" sz="1200" b="0" i="0" u="none" strike="noStrike" kern="1200" cap="none" spc="0" normalizeH="0" baseline="0" noProof="0" smtClean="0">
                <a:ln>
                  <a:noFill/>
                </a:ln>
                <a:solidFill>
                  <a:prstClr val="black"/>
                </a:solidFill>
                <a:effectLst/>
                <a:uLnTx/>
                <a:uFillTx/>
                <a:latin typeface="Times" pitchFamily="2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pitchFamily="2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a:t>Recognize that “safe” investments still carry risk</a:t>
            </a:r>
          </a:p>
          <a:p>
            <a:pPr lvl="2"/>
            <a:r>
              <a:rPr lang="en-US" dirty="0"/>
              <a:t>Inflation </a:t>
            </a:r>
          </a:p>
          <a:p>
            <a:pPr lvl="2"/>
            <a:r>
              <a:rPr lang="en-US" dirty="0"/>
              <a:t>Low potential for growth</a:t>
            </a:r>
          </a:p>
          <a:p>
            <a:pPr lvl="2"/>
            <a:r>
              <a:rPr lang="en-US" dirty="0"/>
              <a:t>--we’ll</a:t>
            </a:r>
            <a:r>
              <a:rPr lang="en-US" baseline="0" dirty="0"/>
              <a:t> talk about alternative investments in a few minutes</a:t>
            </a:r>
            <a:endParaRPr lang="en-US" dirty="0"/>
          </a:p>
          <a:p>
            <a:pPr lvl="1"/>
            <a:r>
              <a:rPr lang="en-US" dirty="0"/>
              <a:t>Consider alternatives to your retirement vision</a:t>
            </a:r>
          </a:p>
          <a:p>
            <a:pPr lvl="2"/>
            <a:r>
              <a:rPr lang="en-US" dirty="0"/>
              <a:t>Work longer, or part-time?</a:t>
            </a:r>
          </a:p>
          <a:p>
            <a:pPr lvl="2"/>
            <a:r>
              <a:rPr lang="en-US" dirty="0"/>
              <a:t>Modify lifestyle expectations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Use the information we’ve provided today to start your plan – determine how much you need, how long you have, and your comfort with risk. We’ll get into the mechanics</a:t>
            </a:r>
            <a:r>
              <a:rPr lang="en-US" baseline="0" dirty="0"/>
              <a:t> of investing in a few minutes.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Fill out form 8888 and file with your taxes to buy from your tax refund.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Schoolbook" pitchFamily="18" charset="0"/>
              </a:defRPr>
            </a:lvl1pPr>
            <a:lvl2pPr marL="765554" indent="-294444">
              <a:defRPr>
                <a:solidFill>
                  <a:schemeClr val="tx1"/>
                </a:solidFill>
                <a:latin typeface="Century Schoolbook" pitchFamily="18" charset="0"/>
              </a:defRPr>
            </a:lvl2pPr>
            <a:lvl3pPr marL="1177775" indent="-235555">
              <a:defRPr>
                <a:solidFill>
                  <a:schemeClr val="tx1"/>
                </a:solidFill>
                <a:latin typeface="Century Schoolbook" pitchFamily="18" charset="0"/>
              </a:defRPr>
            </a:lvl3pPr>
            <a:lvl4pPr marL="1648885" indent="-235555">
              <a:defRPr>
                <a:solidFill>
                  <a:schemeClr val="tx1"/>
                </a:solidFill>
                <a:latin typeface="Century Schoolbook" pitchFamily="18" charset="0"/>
              </a:defRPr>
            </a:lvl4pPr>
            <a:lvl5pPr marL="2119995" indent="-235555">
              <a:defRPr>
                <a:solidFill>
                  <a:schemeClr val="tx1"/>
                </a:solidFill>
                <a:latin typeface="Century Schoolbook" pitchFamily="18" charset="0"/>
              </a:defRPr>
            </a:lvl5pPr>
            <a:lvl6pPr marL="2591106" indent="-235555" fontAlgn="base">
              <a:spcBef>
                <a:spcPct val="0"/>
              </a:spcBef>
              <a:spcAft>
                <a:spcPct val="0"/>
              </a:spcAft>
              <a:defRPr>
                <a:solidFill>
                  <a:schemeClr val="tx1"/>
                </a:solidFill>
                <a:latin typeface="Century Schoolbook" pitchFamily="18" charset="0"/>
              </a:defRPr>
            </a:lvl6pPr>
            <a:lvl7pPr marL="3062216" indent="-235555" fontAlgn="base">
              <a:spcBef>
                <a:spcPct val="0"/>
              </a:spcBef>
              <a:spcAft>
                <a:spcPct val="0"/>
              </a:spcAft>
              <a:defRPr>
                <a:solidFill>
                  <a:schemeClr val="tx1"/>
                </a:solidFill>
                <a:latin typeface="Century Schoolbook" pitchFamily="18" charset="0"/>
              </a:defRPr>
            </a:lvl7pPr>
            <a:lvl8pPr marL="3533326" indent="-235555" fontAlgn="base">
              <a:spcBef>
                <a:spcPct val="0"/>
              </a:spcBef>
              <a:spcAft>
                <a:spcPct val="0"/>
              </a:spcAft>
              <a:defRPr>
                <a:solidFill>
                  <a:schemeClr val="tx1"/>
                </a:solidFill>
                <a:latin typeface="Century Schoolbook" pitchFamily="18" charset="0"/>
              </a:defRPr>
            </a:lvl8pPr>
            <a:lvl9pPr marL="4004435" indent="-235555" fontAlgn="base">
              <a:spcBef>
                <a:spcPct val="0"/>
              </a:spcBef>
              <a:spcAft>
                <a:spcPct val="0"/>
              </a:spcAft>
              <a:defRPr>
                <a:solidFill>
                  <a:schemeClr val="tx1"/>
                </a:solidFill>
                <a:latin typeface="Century Schoolbook"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AA513B-7065-4A21-864B-A2E89FC97355}"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20">
              <a:defRPr/>
            </a:pPr>
            <a:r>
              <a:rPr lang="en-US" dirty="0"/>
              <a:t>Can use all, most, or some of your retirement savings to purchase 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4471">
              <a:defRPr/>
            </a:pPr>
            <a:fld id="{A921F9F1-0516-7249-8BD1-DDD6B224F66A}" type="slidenum">
              <a:rPr lang="en-US">
                <a:solidFill>
                  <a:srgbClr val="000000"/>
                </a:solidFill>
              </a:rPr>
              <a:pPr defTabSz="934471">
                <a:defRPr/>
              </a:pPr>
              <a:t>2</a:t>
            </a:fld>
            <a:endParaRPr lang="en-US" dirty="0">
              <a:solidFill>
                <a:srgbClr val="000000"/>
              </a:solidFill>
            </a:endParaRPr>
          </a:p>
        </p:txBody>
      </p:sp>
    </p:spTree>
    <p:extLst>
      <p:ext uri="{BB962C8B-B14F-4D97-AF65-F5344CB8AC3E}">
        <p14:creationId xmlns:p14="http://schemas.microsoft.com/office/powerpoint/2010/main" val="14872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881">
              <a:defRPr/>
            </a:pPr>
            <a:r>
              <a:rPr lang="en-US" dirty="0"/>
              <a:t>The amount of this credit will not change the amount of refundable credits such as the earned income tax credit or the child tax credit.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8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claim the credit:</a:t>
            </a:r>
          </a:p>
          <a:p>
            <a:r>
              <a:rPr lang="en-US" dirty="0"/>
              <a:t>If your adjusted gross income is not more than $34,000 if you are single, married filing separately or a qualifying widow;</a:t>
            </a:r>
          </a:p>
          <a:p>
            <a:r>
              <a:rPr lang="en-US" dirty="0"/>
              <a:t>If your adjusted gross income is not more than $51,000 if you are filing as head of household;</a:t>
            </a:r>
          </a:p>
          <a:p>
            <a:r>
              <a:rPr lang="en-US" dirty="0"/>
              <a:t>If your adjusted gross income is not more than $68,000 if married and filing jointly.  </a:t>
            </a:r>
          </a:p>
          <a:p>
            <a:pPr>
              <a:buFontTx/>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969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r>
              <a:rPr lang="en-US" dirty="0"/>
              <a:t>($5,000/$6,000 if</a:t>
            </a:r>
            <a:r>
              <a:rPr lang="en-US" baseline="0" dirty="0"/>
              <a:t> 5</a:t>
            </a:r>
            <a:r>
              <a:rPr lang="en-US" dirty="0"/>
              <a:t>0+) </a:t>
            </a:r>
          </a:p>
          <a:p>
            <a:endParaRPr lang="en-US" dirty="0">
              <a:latin typeface="Times" pitchFamily="28" charset="0"/>
            </a:endParaRPr>
          </a:p>
          <a:p>
            <a:r>
              <a:rPr lang="en-US" dirty="0">
                <a:latin typeface="Times" pitchFamily="28" charset="0"/>
              </a:rPr>
              <a:t>Income</a:t>
            </a:r>
            <a:r>
              <a:rPr lang="en-US" baseline="0" dirty="0">
                <a:latin typeface="Times" pitchFamily="28" charset="0"/>
              </a:rPr>
              <a:t> limits for eligibility: $120,00 for single filers/$176,000 for married filing jointly</a:t>
            </a:r>
            <a:endParaRPr lang="en-US" dirty="0">
              <a:latin typeface="Times" pitchFamily="28" charset="0"/>
            </a:endParaRPr>
          </a:p>
        </p:txBody>
      </p:sp>
      <p:sp>
        <p:nvSpPr>
          <p:cNvPr id="198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80E1-0091-4A9A-94EA-7DC46B422A13}" type="slidenum">
              <a:rPr kumimoji="0" lang="en-US" sz="1200" b="0" i="0" u="none" strike="noStrike" kern="1200" cap="none" spc="0" normalizeH="0" baseline="0" noProof="0" smtClean="0">
                <a:ln>
                  <a:noFill/>
                </a:ln>
                <a:solidFill>
                  <a:prstClr val="black"/>
                </a:solidFill>
                <a:effectLst/>
                <a:uLnTx/>
                <a:uFillTx/>
                <a:latin typeface="Times" pitchFamily="2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pitchFamily="2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typically get a tax deduction in the year you make your IRA contributions, and the investment grows tax-deferred – taxed at your income rate</a:t>
            </a:r>
            <a:r>
              <a:rPr lang="en-US" baseline="0" dirty="0"/>
              <a:t> in retirement when you take the money out</a:t>
            </a:r>
          </a:p>
          <a:p>
            <a:endParaRPr lang="en-US" baseline="0" dirty="0"/>
          </a:p>
          <a:p>
            <a:r>
              <a:rPr lang="en-US" baseline="0" dirty="0"/>
              <a:t>$5,000/$6,000 if 50+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7883-A9B6-4B3F-99CB-4E110F7A39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a:solidFill>
                  <a:srgbClr val="000000"/>
                </a:solidFill>
              </a:rPr>
              <a:pPr>
                <a:defRPr/>
              </a:pPr>
              <a:t>48</a:t>
            </a:fld>
            <a:endParaRPr lang="en-US" dirty="0">
              <a:solidFill>
                <a:srgbClr val="000000"/>
              </a:solidFill>
            </a:endParaRPr>
          </a:p>
        </p:txBody>
      </p:sp>
    </p:spTree>
    <p:extLst>
      <p:ext uri="{BB962C8B-B14F-4D97-AF65-F5344CB8AC3E}">
        <p14:creationId xmlns:p14="http://schemas.microsoft.com/office/powerpoint/2010/main" val="95293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49</a:t>
            </a:fld>
            <a:endParaRPr lang="en-US"/>
          </a:p>
        </p:txBody>
      </p:sp>
    </p:spTree>
    <p:extLst>
      <p:ext uri="{BB962C8B-B14F-4D97-AF65-F5344CB8AC3E}">
        <p14:creationId xmlns:p14="http://schemas.microsoft.com/office/powerpoint/2010/main" val="350525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50</a:t>
            </a:fld>
            <a:endParaRPr lang="en-US"/>
          </a:p>
        </p:txBody>
      </p:sp>
    </p:spTree>
    <p:extLst>
      <p:ext uri="{BB962C8B-B14F-4D97-AF65-F5344CB8AC3E}">
        <p14:creationId xmlns:p14="http://schemas.microsoft.com/office/powerpoint/2010/main" val="1366989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4471">
              <a:defRPr/>
            </a:pPr>
            <a:fld id="{A921F9F1-0516-7249-8BD1-DDD6B224F66A}" type="slidenum">
              <a:rPr lang="en-US">
                <a:solidFill>
                  <a:srgbClr val="000000"/>
                </a:solidFill>
              </a:rPr>
              <a:pPr defTabSz="934471">
                <a:defRPr/>
              </a:pPr>
              <a:t>3</a:t>
            </a:fld>
            <a:endParaRPr lang="en-US" dirty="0">
              <a:solidFill>
                <a:srgbClr val="000000"/>
              </a:solidFill>
            </a:endParaRPr>
          </a:p>
        </p:txBody>
      </p:sp>
    </p:spTree>
    <p:extLst>
      <p:ext uri="{BB962C8B-B14F-4D97-AF65-F5344CB8AC3E}">
        <p14:creationId xmlns:p14="http://schemas.microsoft.com/office/powerpoint/2010/main" val="14404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4</a:t>
            </a:fld>
            <a:endParaRPr lang="en-US" dirty="0">
              <a:solidFill>
                <a:srgbClr val="000000"/>
              </a:solidFill>
            </a:endParaRPr>
          </a:p>
        </p:txBody>
      </p:sp>
    </p:spTree>
    <p:extLst>
      <p:ext uri="{BB962C8B-B14F-4D97-AF65-F5344CB8AC3E}">
        <p14:creationId xmlns:p14="http://schemas.microsoft.com/office/powerpoint/2010/main" val="313907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5</a:t>
            </a:fld>
            <a:endParaRPr lang="en-US" dirty="0">
              <a:solidFill>
                <a:srgbClr val="000000"/>
              </a:solidFill>
            </a:endParaRPr>
          </a:p>
        </p:txBody>
      </p:sp>
    </p:spTree>
    <p:extLst>
      <p:ext uri="{BB962C8B-B14F-4D97-AF65-F5344CB8AC3E}">
        <p14:creationId xmlns:p14="http://schemas.microsoft.com/office/powerpoint/2010/main" val="11145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6</a:t>
            </a:fld>
            <a:endParaRPr lang="en-US" dirty="0">
              <a:solidFill>
                <a:srgbClr val="000000"/>
              </a:solidFill>
            </a:endParaRPr>
          </a:p>
        </p:txBody>
      </p:sp>
    </p:spTree>
    <p:extLst>
      <p:ext uri="{BB962C8B-B14F-4D97-AF65-F5344CB8AC3E}">
        <p14:creationId xmlns:p14="http://schemas.microsoft.com/office/powerpoint/2010/main" val="73823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7</a:t>
            </a:fld>
            <a:endParaRPr lang="en-US" dirty="0">
              <a:solidFill>
                <a:srgbClr val="000000"/>
              </a:solidFill>
            </a:endParaRPr>
          </a:p>
        </p:txBody>
      </p:sp>
    </p:spTree>
    <p:extLst>
      <p:ext uri="{BB962C8B-B14F-4D97-AF65-F5344CB8AC3E}">
        <p14:creationId xmlns:p14="http://schemas.microsoft.com/office/powerpoint/2010/main" val="202189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1241" rtl="0" eaLnBrk="0" fontAlgn="base" latinLnBrk="0" hangingPunct="0">
              <a:lnSpc>
                <a:spcPct val="100000"/>
              </a:lnSpc>
              <a:spcBef>
                <a:spcPct val="0"/>
              </a:spcBef>
              <a:spcAft>
                <a:spcPct val="0"/>
              </a:spcAft>
              <a:buClrTx/>
              <a:buSzTx/>
              <a:buFontTx/>
              <a:buNone/>
              <a:tabLst/>
              <a:defRPr/>
            </a:pPr>
            <a:fld id="{A921F9F1-0516-7249-8BD1-DDD6B224F66A}" type="slidenum">
              <a:rPr kumimoji="0" lang="en-US" sz="1200" b="0" i="0" u="none" strike="noStrike" kern="1200" cap="none" spc="0" normalizeH="0" baseline="0" noProof="0">
                <a:ln>
                  <a:noFill/>
                </a:ln>
                <a:solidFill>
                  <a:srgbClr val="000000"/>
                </a:solidFill>
                <a:effectLst/>
                <a:uLnTx/>
                <a:uFillTx/>
                <a:latin typeface="Arial" charset="0"/>
              </a:rPr>
              <a:pPr marL="0" marR="0" lvl="0" indent="0" algn="r" defTabSz="921241"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157639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dirty="0">
              <a:latin typeface="Times" pitchFamily="28" charset="0"/>
            </a:endParaRPr>
          </a:p>
        </p:txBody>
      </p:sp>
      <p:sp>
        <p:nvSpPr>
          <p:cNvPr id="14848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58211-8AB2-43B5-B455-28B03262A467}" type="slidenum">
              <a:rPr kumimoji="0" lang="en-US" sz="1200" b="0" i="0" u="none" strike="noStrike" kern="1200" cap="none" spc="0" normalizeH="0" baseline="0" noProof="0" smtClean="0">
                <a:ln>
                  <a:noFill/>
                </a:ln>
                <a:solidFill>
                  <a:prstClr val="black"/>
                </a:solidFill>
                <a:effectLst/>
                <a:uLnTx/>
                <a:uFillTx/>
                <a:latin typeface="Times" pitchFamily="2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pitchFamily="2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7991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439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637864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78663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570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11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936382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0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49554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9221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953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935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52303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712014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788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61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2872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2201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5737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35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724822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04313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27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1160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27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3479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27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120476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076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416519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647814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15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700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F018272-C3BF-44E3-A4F2-3C4DDA590599}" type="datetimeFigureOut">
              <a:rPr lang="en-US" smtClean="0"/>
              <a:pPr/>
              <a:t>4/14/2022</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AE85479-1AB3-4DA1-90E8-BE0592C1F54E}" type="slidenum">
              <a:rPr lang="en-US" smtClean="0"/>
              <a:pPr/>
              <a:t>‹#›</a:t>
            </a:fld>
            <a:endParaRPr lang="en-US"/>
          </a:p>
        </p:txBody>
      </p:sp>
    </p:spTree>
    <p:extLst>
      <p:ext uri="{BB962C8B-B14F-4D97-AF65-F5344CB8AC3E}">
        <p14:creationId xmlns:p14="http://schemas.microsoft.com/office/powerpoint/2010/main" val="4107493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F018272-C3BF-44E3-A4F2-3C4DDA590599}"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AE85479-1AB3-4DA1-90E8-BE0592C1F54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52370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F018272-C3BF-44E3-A4F2-3C4DDA590599}" type="datetimeFigureOut">
              <a:rPr lang="en-US" smtClean="0"/>
              <a:pPr/>
              <a:t>4/14/2022</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AE85479-1AB3-4DA1-90E8-BE0592C1F5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565764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F018272-C3BF-44E3-A4F2-3C4DDA590599}" type="datetimeFigureOut">
              <a:rPr lang="en-US" smtClean="0"/>
              <a:pPr/>
              <a:t>4/14/2022</a:t>
            </a:fld>
            <a:endParaRPr lang="en-US"/>
          </a:p>
        </p:txBody>
      </p:sp>
      <p:sp>
        <p:nvSpPr>
          <p:cNvPr id="10" name="Slide Number Placeholder 9"/>
          <p:cNvSpPr>
            <a:spLocks noGrp="1"/>
          </p:cNvSpPr>
          <p:nvPr>
            <p:ph type="sldNum" sz="quarter" idx="16"/>
          </p:nvPr>
        </p:nvSpPr>
        <p:spPr/>
        <p:txBody>
          <a:bodyPr rtlCol="0"/>
          <a:lstStyle/>
          <a:p>
            <a:fld id="{8AE85479-1AB3-4DA1-90E8-BE0592C1F5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242497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F018272-C3BF-44E3-A4F2-3C4DDA590599}" type="datetimeFigureOut">
              <a:rPr lang="en-US" smtClean="0"/>
              <a:pPr/>
              <a:t>4/14/2022</a:t>
            </a:fld>
            <a:endParaRPr lang="en-US"/>
          </a:p>
        </p:txBody>
      </p:sp>
      <p:sp>
        <p:nvSpPr>
          <p:cNvPr id="12" name="Slide Number Placeholder 11"/>
          <p:cNvSpPr>
            <a:spLocks noGrp="1"/>
          </p:cNvSpPr>
          <p:nvPr>
            <p:ph type="sldNum" sz="quarter" idx="16"/>
          </p:nvPr>
        </p:nvSpPr>
        <p:spPr/>
        <p:txBody>
          <a:bodyPr rtlCol="0"/>
          <a:lstStyle/>
          <a:p>
            <a:fld id="{8AE85479-1AB3-4DA1-90E8-BE0592C1F5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16600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F018272-C3BF-44E3-A4F2-3C4DDA590599}" type="datetimeFigureOut">
              <a:rPr lang="en-US" smtClean="0"/>
              <a:pPr/>
              <a:t>4/14/2022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AE85479-1AB3-4DA1-90E8-BE0592C1F54E}" type="slidenum">
              <a:rPr lang="en-US" smtClean="0"/>
              <a:pPr/>
              <a:t>‹#›</a:t>
            </a:fld>
            <a:endParaRPr lang="en-US"/>
          </a:p>
        </p:txBody>
      </p:sp>
    </p:spTree>
    <p:extLst>
      <p:ext uri="{BB962C8B-B14F-4D97-AF65-F5344CB8AC3E}">
        <p14:creationId xmlns:p14="http://schemas.microsoft.com/office/powerpoint/2010/main" val="2272532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18272-C3BF-44E3-A4F2-3C4DDA590599}" type="datetimeFigureOut">
              <a:rPr lang="en-US" smtClean="0"/>
              <a:pPr/>
              <a:t>4/14/2022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AE85479-1AB3-4DA1-90E8-BE0592C1F54E}" type="slidenum">
              <a:rPr lang="en-US" smtClean="0"/>
              <a:pPr/>
              <a:t>‹#›</a:t>
            </a:fld>
            <a:endParaRPr lang="en-US"/>
          </a:p>
        </p:txBody>
      </p:sp>
    </p:spTree>
    <p:extLst>
      <p:ext uri="{BB962C8B-B14F-4D97-AF65-F5344CB8AC3E}">
        <p14:creationId xmlns:p14="http://schemas.microsoft.com/office/powerpoint/2010/main" val="642202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26378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F018272-C3BF-44E3-A4F2-3C4DDA590599}"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AE85479-1AB3-4DA1-90E8-BE0592C1F54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85860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3F018272-C3BF-44E3-A4F2-3C4DDA590599}" type="datetimeFigureOut">
              <a:rPr lang="en-US" smtClean="0"/>
              <a:pPr/>
              <a:t>4/14/2022</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AE85479-1AB3-4DA1-90E8-BE0592C1F54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342442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F018272-C3BF-44E3-A4F2-3C4DDA590599}"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85479-1AB3-4DA1-90E8-BE0592C1F54E}" type="slidenum">
              <a:rPr lang="en-US" smtClean="0"/>
              <a:pPr/>
              <a:t>‹#›</a:t>
            </a:fld>
            <a:endParaRPr lang="en-US"/>
          </a:p>
        </p:txBody>
      </p:sp>
    </p:spTree>
    <p:extLst>
      <p:ext uri="{BB962C8B-B14F-4D97-AF65-F5344CB8AC3E}">
        <p14:creationId xmlns:p14="http://schemas.microsoft.com/office/powerpoint/2010/main" val="1562869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F018272-C3BF-44E3-A4F2-3C4DDA590599}" type="datetimeFigureOut">
              <a:rPr lang="en-US" smtClean="0"/>
              <a:pPr/>
              <a:t>4/14/2022</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AE85479-1AB3-4DA1-90E8-BE0592C1F54E}" type="slidenum">
              <a:rPr lang="en-US" smtClean="0"/>
              <a:pPr/>
              <a:t>‹#›</a:t>
            </a:fld>
            <a:endParaRPr lang="en-US"/>
          </a:p>
        </p:txBody>
      </p:sp>
    </p:spTree>
    <p:extLst>
      <p:ext uri="{BB962C8B-B14F-4D97-AF65-F5344CB8AC3E}">
        <p14:creationId xmlns:p14="http://schemas.microsoft.com/office/powerpoint/2010/main" val="1177809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1222BE-84B2-480B-8E12-BB81A87B6372}"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3818850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222BE-84B2-480B-8E12-BB81A87B6372}"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4049864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1222BE-84B2-480B-8E12-BB81A87B6372}"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4128360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1222BE-84B2-480B-8E12-BB81A87B6372}"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30633053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1222BE-84B2-480B-8E12-BB81A87B6372}" type="datetimeFigureOut">
              <a:rPr lang="en-US" smtClean="0"/>
              <a:t>4/14/2022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2891948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1222BE-84B2-480B-8E12-BB81A87B6372}" type="datetimeFigureOut">
              <a:rPr lang="en-US" smtClean="0"/>
              <a:t>4/14/2022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2779975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38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222BE-84B2-480B-8E12-BB81A87B6372}" type="datetimeFigureOut">
              <a:rPr lang="en-US" smtClean="0"/>
              <a:t>4/14/2022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1480810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1222BE-84B2-480B-8E12-BB81A87B6372}"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3655594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1222BE-84B2-480B-8E12-BB81A87B6372}"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3964728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222BE-84B2-480B-8E12-BB81A87B6372}"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5737700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222BE-84B2-480B-8E12-BB81A87B6372}"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022AD-B15C-48AB-8010-B7C1ABD963D8}" type="slidenum">
              <a:rPr lang="en-US" smtClean="0"/>
              <a:t>‹#›</a:t>
            </a:fld>
            <a:endParaRPr lang="en-US"/>
          </a:p>
        </p:txBody>
      </p:sp>
    </p:spTree>
    <p:extLst>
      <p:ext uri="{BB962C8B-B14F-4D97-AF65-F5344CB8AC3E}">
        <p14:creationId xmlns:p14="http://schemas.microsoft.com/office/powerpoint/2010/main" val="256790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81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3.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
            <a:ext cx="9144000" cy="6857998"/>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6165126"/>
            <a:ext cx="1371600" cy="514350"/>
          </a:xfrm>
          <a:prstGeom prst="rect">
            <a:avLst/>
          </a:prstGeom>
        </p:spPr>
      </p:pic>
    </p:spTree>
    <p:extLst>
      <p:ext uri="{BB962C8B-B14F-4D97-AF65-F5344CB8AC3E}">
        <p14:creationId xmlns:p14="http://schemas.microsoft.com/office/powerpoint/2010/main" val="3932967662"/>
      </p:ext>
    </p:extLst>
  </p:cSld>
  <p:clrMap bg1="lt1" tx1="dk1" bg2="lt2" tx2="dk2" accent1="accent1" accent2="accent2" accent3="accent3" accent4="accent4" accent5="accent5" accent6="accent6" hlink="hlink" folHlink="folHlink"/>
  <p:sldLayoutIdLst>
    <p:sldLayoutId id="2147483701" r:id="rId1"/>
    <p:sldLayoutId id="2147483714" r:id="rId2"/>
    <p:sldLayoutId id="2147483715" r:id="rId3"/>
    <p:sldLayoutId id="2147483716" r:id="rId4"/>
    <p:sldLayoutId id="2147483717" r:id="rId5"/>
    <p:sldLayoutId id="2147483713"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1228208913"/>
      </p:ext>
    </p:extLst>
  </p:cSld>
  <p:clrMap bg1="lt1" tx1="dk1" bg2="lt2" tx2="dk2" accent1="accent1" accent2="accent2" accent3="accent3" accent4="accent4" accent5="accent5" accent6="accent6" hlink="hlink" folHlink="folHlink"/>
  <p:sldLayoutIdLst>
    <p:sldLayoutId id="2147483666" r:id="rId1"/>
    <p:sldLayoutId id="2147483702" r:id="rId2"/>
    <p:sldLayoutId id="2147483705" r:id="rId3"/>
    <p:sldLayoutId id="2147483703" r:id="rId4"/>
    <p:sldLayoutId id="2147483718"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3941488525"/>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10" r:id="rId3"/>
    <p:sldLayoutId id="2147483708" r:id="rId4"/>
    <p:sldLayoutId id="2147483719" r:id="rId5"/>
    <p:sldLayoutId id="2147483709"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8558" y="6264610"/>
            <a:ext cx="1082949" cy="407124"/>
          </a:xfrm>
          <a:prstGeom prst="rect">
            <a:avLst/>
          </a:prstGeom>
        </p:spPr>
      </p:pic>
    </p:spTree>
    <p:extLst>
      <p:ext uri="{BB962C8B-B14F-4D97-AF65-F5344CB8AC3E}">
        <p14:creationId xmlns:p14="http://schemas.microsoft.com/office/powerpoint/2010/main" val="28908133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F018272-C3BF-44E3-A4F2-3C4DDA590599}" type="datetimeFigureOut">
              <a:rPr lang="en-US" smtClean="0"/>
              <a:pPr/>
              <a:t>4/14/2022</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AE85479-1AB3-4DA1-90E8-BE0592C1F54E}" type="slidenum">
              <a:rPr lang="en-US" smtClean="0"/>
              <a:pPr/>
              <a:t>‹#›</a:t>
            </a:fld>
            <a:endParaRPr lang="en-US"/>
          </a:p>
        </p:txBody>
      </p:sp>
    </p:spTree>
    <p:extLst>
      <p:ext uri="{BB962C8B-B14F-4D97-AF65-F5344CB8AC3E}">
        <p14:creationId xmlns:p14="http://schemas.microsoft.com/office/powerpoint/2010/main" val="24960162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222BE-84B2-480B-8E12-BB81A87B6372}" type="datetimeFigureOut">
              <a:rPr lang="en-US" smtClean="0"/>
              <a:t>4/14/2022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022AD-B15C-48AB-8010-B7C1ABD963D8}" type="slidenum">
              <a:rPr lang="en-US" smtClean="0"/>
              <a:t>‹#›</a:t>
            </a:fld>
            <a:endParaRPr lang="en-US"/>
          </a:p>
        </p:txBody>
      </p:sp>
    </p:spTree>
    <p:extLst>
      <p:ext uri="{BB962C8B-B14F-4D97-AF65-F5344CB8AC3E}">
        <p14:creationId xmlns:p14="http://schemas.microsoft.com/office/powerpoint/2010/main" val="87134835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4.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nd/3.0/" TargetMode="External"/><Relationship Id="rId4" Type="http://schemas.openxmlformats.org/officeDocument/2006/relationships/hyperlink" Target="http://www.dirtandnoise.com/2011/07/dear-america.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treasurydirect.gov/" TargetMode="External"/><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hyperlink" Target="http://www.wiserwomen.org/" TargetMode="External"/><Relationship Id="rId2" Type="http://schemas.openxmlformats.org/officeDocument/2006/relationships/image" Target="../media/image27.jpe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488" y="3657601"/>
            <a:ext cx="8952186" cy="685800"/>
          </a:xfrm>
        </p:spPr>
        <p:txBody>
          <a:bodyPr/>
          <a:lstStyle/>
          <a:p>
            <a:pPr algn="ctr"/>
            <a:r>
              <a:rPr lang="en-US" sz="4000" b="1" dirty="0"/>
              <a:t>BXRC Club Meeting: 15 April 2022</a:t>
            </a:r>
          </a:p>
        </p:txBody>
      </p:sp>
      <p:sp>
        <p:nvSpPr>
          <p:cNvPr id="3" name="Content Placeholder 1">
            <a:extLst>
              <a:ext uri="{FF2B5EF4-FFF2-40B4-BE49-F238E27FC236}">
                <a16:creationId xmlns:a16="http://schemas.microsoft.com/office/drawing/2014/main" id="{0342951B-AB3D-420F-B0D2-938EC14296B7}"/>
              </a:ext>
            </a:extLst>
          </p:cNvPr>
          <p:cNvSpPr txBox="1">
            <a:spLocks/>
          </p:cNvSpPr>
          <p:nvPr/>
        </p:nvSpPr>
        <p:spPr>
          <a:xfrm>
            <a:off x="1600200" y="2819399"/>
            <a:ext cx="5867400" cy="1219201"/>
          </a:xfrm>
          <a:prstGeom prst="rect">
            <a:avLst/>
          </a:prstGeom>
        </p:spPr>
        <p:txBody>
          <a:bodyPr lIns="0" tIns="0" rIns="0" bIns="0">
            <a:normAutofit/>
          </a:bodyPr>
          <a:lstStyle>
            <a:lvl1pPr marL="0" indent="0" algn="l" defTabSz="457200" rtl="0" eaLnBrk="1" latinLnBrk="0" hangingPunct="1">
              <a:spcBef>
                <a:spcPct val="20000"/>
              </a:spcBef>
              <a:buFont typeface="Arial"/>
              <a:buNone/>
              <a:defRPr sz="2200" kern="1200">
                <a:solidFill>
                  <a:srgbClr val="00AEEF"/>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1" i="0" u="none" strike="noStrike" kern="1200" cap="none" spc="0" normalizeH="0" baseline="0" noProof="0" dirty="0">
              <a:ln>
                <a:noFill/>
              </a:ln>
              <a:solidFill>
                <a:srgbClr val="00246C"/>
              </a:solidFill>
              <a:effectLst/>
              <a:uLnTx/>
              <a:uFillTx/>
              <a:latin typeface="Arial "/>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246C"/>
                </a:solidFill>
                <a:effectLst/>
                <a:uLnTx/>
                <a:uFillTx/>
                <a:latin typeface="Arial "/>
                <a:ea typeface="+mn-ea"/>
              </a:rPr>
              <a:t>Rotary Club of Bailey’s Crossroads</a:t>
            </a:r>
            <a:endParaRPr kumimoji="0" lang="en-US" sz="2400" b="0" i="0" u="none" strike="noStrike" kern="1200" cap="none" spc="0" normalizeH="0" baseline="0" noProof="0" dirty="0">
              <a:ln>
                <a:noFill/>
              </a:ln>
              <a:solidFill>
                <a:srgbClr val="00AEEF"/>
              </a:solidFill>
              <a:effectLst/>
              <a:uLnTx/>
              <a:uFillTx/>
              <a:latin typeface="Arial "/>
              <a:ea typeface="+mn-ea"/>
            </a:endParaRPr>
          </a:p>
        </p:txBody>
      </p:sp>
      <p:pic>
        <p:nvPicPr>
          <p:cNvPr id="5" name="Picture 4">
            <a:extLst>
              <a:ext uri="{FF2B5EF4-FFF2-40B4-BE49-F238E27FC236}">
                <a16:creationId xmlns:a16="http://schemas.microsoft.com/office/drawing/2014/main" id="{DC6B1E5C-1364-4463-A53E-A8C3439DB946}"/>
              </a:ext>
            </a:extLst>
          </p:cNvPr>
          <p:cNvPicPr>
            <a:picLocks noChangeAspect="1"/>
          </p:cNvPicPr>
          <p:nvPr/>
        </p:nvPicPr>
        <p:blipFill>
          <a:blip r:embed="rId3"/>
          <a:stretch>
            <a:fillRect/>
          </a:stretch>
        </p:blipFill>
        <p:spPr>
          <a:xfrm>
            <a:off x="1600200" y="1600002"/>
            <a:ext cx="3792041" cy="2286198"/>
          </a:xfrm>
          <a:prstGeom prst="rect">
            <a:avLst/>
          </a:prstGeom>
        </p:spPr>
      </p:pic>
      <p:sp>
        <p:nvSpPr>
          <p:cNvPr id="6" name="Title 1">
            <a:extLst>
              <a:ext uri="{FF2B5EF4-FFF2-40B4-BE49-F238E27FC236}">
                <a16:creationId xmlns:a16="http://schemas.microsoft.com/office/drawing/2014/main" id="{B1AE5606-D188-4335-BCC6-E9D0AF047E4E}"/>
              </a:ext>
            </a:extLst>
          </p:cNvPr>
          <p:cNvSpPr>
            <a:spLocks noGrp="1"/>
          </p:cNvSpPr>
          <p:nvPr/>
        </p:nvSpPr>
        <p:spPr>
          <a:xfrm>
            <a:off x="146488" y="4343401"/>
            <a:ext cx="8952186" cy="1828997"/>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defTabSz="457200" rtl="0" eaLnBrk="1" latinLnBrk="0" hangingPunct="1">
              <a:spcBef>
                <a:spcPct val="0"/>
              </a:spcBef>
              <a:buNone/>
              <a:defRPr sz="4400" b="0" i="0" kern="1200">
                <a:solidFill>
                  <a:schemeClr val="bg1"/>
                </a:solidFill>
                <a:latin typeface="Arial Narrow"/>
                <a:ea typeface="+mj-ea"/>
                <a:cs typeface="Arial Narrow"/>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b="1" dirty="0">
                <a:solidFill>
                  <a:prstClr val="white"/>
                </a:solidFill>
              </a:rPr>
              <a:t>Cindy Hounsell, President, WISER</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b="1" dirty="0">
                <a:solidFill>
                  <a:prstClr val="white"/>
                </a:solidFill>
              </a:rPr>
              <a:t>Day late and Dollar Short? Getting Ready to build Retirement Security</a:t>
            </a:r>
          </a:p>
        </p:txBody>
      </p:sp>
    </p:spTree>
    <p:extLst>
      <p:ext uri="{BB962C8B-B14F-4D97-AF65-F5344CB8AC3E}">
        <p14:creationId xmlns:p14="http://schemas.microsoft.com/office/powerpoint/2010/main" val="80422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A7292-5E24-438B-A780-742A0EB1BC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brightnessContrast bright="6000" contrast="-36000"/>
                    </a14:imgEffect>
                  </a14:imgLayer>
                </a14:imgProps>
              </a:ext>
            </a:extLst>
          </a:blip>
          <a:stretch>
            <a:fillRect/>
          </a:stretch>
        </p:blipFill>
        <p:spPr>
          <a:xfrm>
            <a:off x="499403" y="1227903"/>
            <a:ext cx="8145194" cy="4402193"/>
          </a:xfrm>
          <a:prstGeom prst="rect">
            <a:avLst/>
          </a:prstGeom>
        </p:spPr>
      </p:pic>
    </p:spTree>
    <p:extLst>
      <p:ext uri="{BB962C8B-B14F-4D97-AF65-F5344CB8AC3E}">
        <p14:creationId xmlns:p14="http://schemas.microsoft.com/office/powerpoint/2010/main" val="172162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28553-482C-4265-BB4E-9A39E16614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4000"/>
                    </a14:imgEffect>
                    <a14:imgEffect>
                      <a14:brightnessContrast bright="21000" contrast="-15000"/>
                    </a14:imgEffect>
                  </a14:imgLayer>
                </a14:imgProps>
              </a:ext>
            </a:extLst>
          </a:blip>
          <a:stretch>
            <a:fillRect/>
          </a:stretch>
        </p:blipFill>
        <p:spPr>
          <a:xfrm>
            <a:off x="492369" y="2928989"/>
            <a:ext cx="8159262" cy="1000021"/>
          </a:xfrm>
          <a:prstGeom prst="rect">
            <a:avLst/>
          </a:prstGeom>
        </p:spPr>
      </p:pic>
    </p:spTree>
    <p:extLst>
      <p:ext uri="{BB962C8B-B14F-4D97-AF65-F5344CB8AC3E}">
        <p14:creationId xmlns:p14="http://schemas.microsoft.com/office/powerpoint/2010/main" val="303492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CD66-DD96-4204-92CF-0ABCE81BF04D}"/>
              </a:ext>
            </a:extLst>
          </p:cNvPr>
          <p:cNvSpPr>
            <a:spLocks noGrp="1"/>
          </p:cNvSpPr>
          <p:nvPr>
            <p:ph type="title"/>
          </p:nvPr>
        </p:nvSpPr>
        <p:spPr/>
        <p:txBody>
          <a:bodyPr/>
          <a:lstStyle/>
          <a:p>
            <a:r>
              <a:rPr lang="en-US" sz="3000" dirty="0"/>
              <a:t>TODAY’S SPEAKER</a:t>
            </a:r>
          </a:p>
        </p:txBody>
      </p:sp>
      <p:sp>
        <p:nvSpPr>
          <p:cNvPr id="3" name="Content Placeholder 2">
            <a:extLst>
              <a:ext uri="{FF2B5EF4-FFF2-40B4-BE49-F238E27FC236}">
                <a16:creationId xmlns:a16="http://schemas.microsoft.com/office/drawing/2014/main" id="{3432285E-483D-41AE-BD49-4974EFC9F097}"/>
              </a:ext>
            </a:extLst>
          </p:cNvPr>
          <p:cNvSpPr>
            <a:spLocks noGrp="1"/>
          </p:cNvSpPr>
          <p:nvPr>
            <p:ph idx="1"/>
          </p:nvPr>
        </p:nvSpPr>
        <p:spPr>
          <a:xfrm>
            <a:off x="457200" y="1166018"/>
            <a:ext cx="8229600" cy="5234782"/>
          </a:xfrm>
        </p:spPr>
        <p:txBody>
          <a:bodyPr/>
          <a:lstStyle/>
          <a:p>
            <a:pPr marL="228600" marR="0" lvl="4" indent="0" algn="ctr" defTabSz="457200" rtl="0" eaLnBrk="1" fontAlgn="auto" latinLnBrk="0" hangingPunct="1">
              <a:lnSpc>
                <a:spcPct val="100000"/>
              </a:lnSpc>
              <a:spcBef>
                <a:spcPts val="400"/>
              </a:spcBef>
              <a:spcAft>
                <a:spcPts val="0"/>
              </a:spcAft>
              <a:buClrTx/>
              <a:buSzTx/>
              <a:buNone/>
              <a:tabLst/>
              <a:defRPr/>
            </a:pPr>
            <a:endParaRPr kumimoji="0" lang="en-US" sz="4800" b="1"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endParaRPr>
          </a:p>
          <a:p>
            <a:pPr marL="228600" marR="0" lvl="4" indent="0" algn="ctr" defTabSz="457200" rtl="0" eaLnBrk="1" fontAlgn="auto" latinLnBrk="0" hangingPunct="1">
              <a:lnSpc>
                <a:spcPct val="100000"/>
              </a:lnSpc>
              <a:spcBef>
                <a:spcPts val="400"/>
              </a:spcBef>
              <a:spcAft>
                <a:spcPts val="0"/>
              </a:spcAft>
              <a:buClrTx/>
              <a:buSzTx/>
              <a:buNone/>
              <a:tabLst/>
              <a:defRPr/>
            </a:pPr>
            <a:r>
              <a:rPr kumimoji="0" lang="en-US" sz="4800" b="1"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Cindy Hounsell, </a:t>
            </a:r>
          </a:p>
          <a:p>
            <a:pPr marL="228600" marR="0" lvl="4" indent="0" algn="ctr" defTabSz="457200" rtl="0" eaLnBrk="1" fontAlgn="auto" latinLnBrk="0" hangingPunct="1">
              <a:lnSpc>
                <a:spcPct val="100000"/>
              </a:lnSpc>
              <a:spcBef>
                <a:spcPts val="400"/>
              </a:spcBef>
              <a:spcAft>
                <a:spcPts val="0"/>
              </a:spcAft>
              <a:buClrTx/>
              <a:buSzTx/>
              <a:buNone/>
              <a:tabLst/>
              <a:defRPr/>
            </a:pPr>
            <a:r>
              <a:rPr kumimoji="0" lang="en-US" sz="4800" b="1"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President, WISER</a:t>
            </a:r>
          </a:p>
          <a:p>
            <a:pPr marL="228600" marR="0" lvl="4" indent="0" algn="ctr" defTabSz="457200" rtl="0" eaLnBrk="1" fontAlgn="auto" latinLnBrk="0" hangingPunct="1">
              <a:lnSpc>
                <a:spcPct val="100000"/>
              </a:lnSpc>
              <a:spcBef>
                <a:spcPts val="400"/>
              </a:spcBef>
              <a:spcAft>
                <a:spcPts val="0"/>
              </a:spcAft>
              <a:buClrTx/>
              <a:buSzTx/>
              <a:buNone/>
              <a:tabLst/>
              <a:defRPr/>
            </a:pPr>
            <a:r>
              <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Day late and Dollar Short? Getting Ready to build Retirement Security</a:t>
            </a:r>
          </a:p>
          <a:p>
            <a:pPr marL="0" indent="0">
              <a:buNone/>
            </a:pPr>
            <a:endParaRPr lang="en-US" dirty="0">
              <a:solidFill>
                <a:srgbClr val="002060"/>
              </a:solidFill>
              <a:highlight>
                <a:srgbClr val="00FFFF"/>
              </a:highlight>
            </a:endParaRPr>
          </a:p>
        </p:txBody>
      </p:sp>
    </p:spTree>
    <p:extLst>
      <p:ext uri="{BB962C8B-B14F-4D97-AF65-F5344CB8AC3E}">
        <p14:creationId xmlns:p14="http://schemas.microsoft.com/office/powerpoint/2010/main" val="289223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8"/>
          <p:cNvSpPr>
            <a:spLocks noGrp="1"/>
          </p:cNvSpPr>
          <p:nvPr>
            <p:ph type="ctrTitle"/>
          </p:nvPr>
        </p:nvSpPr>
        <p:spPr>
          <a:xfrm>
            <a:off x="457200" y="1676400"/>
            <a:ext cx="8229600" cy="3616452"/>
          </a:xfrm>
        </p:spPr>
        <p:txBody>
          <a:bodyPr>
            <a:normAutofit fontScale="90000"/>
          </a:bodyPr>
          <a:lstStyle/>
          <a:p>
            <a:pPr algn="ctr"/>
            <a:br>
              <a:rPr lang="en-US" dirty="0"/>
            </a:br>
            <a:r>
              <a:rPr lang="en-US" dirty="0"/>
              <a:t> </a:t>
            </a:r>
            <a:br>
              <a:rPr lang="en-US" dirty="0"/>
            </a:br>
            <a:br>
              <a:rPr lang="en-US" dirty="0"/>
            </a:br>
            <a:br>
              <a:rPr lang="en-US" dirty="0"/>
            </a:br>
            <a:r>
              <a:rPr lang="en-US" dirty="0">
                <a:effectLst/>
              </a:rPr>
              <a:t> </a:t>
            </a: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effectLst/>
              </a:rPr>
            </a:br>
            <a:br>
              <a:rPr lang="en-US" dirty="0"/>
            </a:br>
            <a:br>
              <a:rPr lang="en-US" dirty="0"/>
            </a:br>
            <a:br>
              <a:rPr lang="en-US" dirty="0"/>
            </a:br>
            <a:br>
              <a:rPr lang="en-US" dirty="0"/>
            </a:br>
            <a:br>
              <a:rPr lang="en-US" dirty="0"/>
            </a:br>
            <a:br>
              <a:rPr lang="en-US" dirty="0"/>
            </a:br>
            <a:br>
              <a:rPr lang="en-US" dirty="0"/>
            </a:br>
            <a:r>
              <a:rPr lang="en-US" dirty="0">
                <a:effectLst/>
              </a:rPr>
              <a:t>A Day Late and A Dollar Short </a:t>
            </a:r>
            <a:br>
              <a:rPr lang="en-US" sz="4400" dirty="0">
                <a:effectLst/>
              </a:rPr>
            </a:br>
            <a:r>
              <a:rPr lang="en-US" sz="2200" dirty="0">
                <a:effectLst/>
              </a:rPr>
              <a:t>           </a:t>
            </a:r>
            <a:br>
              <a:rPr lang="en-US" sz="2200" dirty="0">
                <a:effectLst/>
              </a:rPr>
            </a:br>
            <a:r>
              <a:rPr lang="en-US" sz="3100" dirty="0">
                <a:effectLst/>
              </a:rPr>
              <a:t>Retirement Catch-Up for Women</a:t>
            </a:r>
            <a:br>
              <a:rPr lang="en-US" sz="3100" dirty="0">
                <a:effectLst/>
              </a:rPr>
            </a:br>
            <a:br>
              <a:rPr lang="en-US" sz="2700" dirty="0">
                <a:effectLst/>
              </a:rPr>
            </a:br>
            <a:br>
              <a:rPr lang="en-US" sz="3100" dirty="0">
                <a:effectLst/>
              </a:rPr>
            </a:br>
            <a:r>
              <a:rPr lang="en-US" sz="3100" dirty="0">
                <a:effectLst/>
              </a:rPr>
              <a:t>Cindy Hounsell, President, WISER</a:t>
            </a:r>
            <a:br>
              <a:rPr lang="en-US" sz="2900" dirty="0">
                <a:effectLst/>
              </a:rPr>
            </a:br>
            <a:br>
              <a:rPr lang="en-US" sz="2900" dirty="0">
                <a:effectLst/>
              </a:rPr>
            </a:br>
            <a:br>
              <a:rPr lang="en-US" sz="2200" dirty="0">
                <a:effectLst/>
              </a:rPr>
            </a:br>
            <a:r>
              <a:rPr lang="en-US" sz="2200" dirty="0">
                <a:effectLst/>
              </a:rPr>
              <a:t> </a:t>
            </a:r>
            <a:br>
              <a:rPr lang="en-US" sz="3900" dirty="0"/>
            </a:br>
            <a:endParaRPr lang="en-US" sz="3900" dirty="0"/>
          </a:p>
        </p:txBody>
      </p:sp>
      <p:pic>
        <p:nvPicPr>
          <p:cNvPr id="3074" name="Picture 2" descr="P:\Logo pictures\WISER Logo.high res\wiserLogo.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4343400"/>
            <a:ext cx="2705100" cy="14066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defRPr/>
            </a:pPr>
            <a:r>
              <a:rPr lang="en-US" dirty="0"/>
              <a:t>Purpose of this workshop </a:t>
            </a:r>
          </a:p>
        </p:txBody>
      </p:sp>
      <p:sp>
        <p:nvSpPr>
          <p:cNvPr id="307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24ACB2-33E3-4073-9FA9-00EF805C84FF}"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14339" name="Rectangle 3"/>
          <p:cNvSpPr>
            <a:spLocks noGrp="1" noChangeArrowheads="1"/>
          </p:cNvSpPr>
          <p:nvPr>
            <p:ph sz="quarter" idx="1"/>
          </p:nvPr>
        </p:nvSpPr>
        <p:spPr/>
        <p:txBody>
          <a:bodyPr>
            <a:normAutofit/>
          </a:bodyPr>
          <a:lstStyle/>
          <a:p>
            <a:r>
              <a:rPr lang="en-US" dirty="0"/>
              <a:t>To help you understand:</a:t>
            </a:r>
          </a:p>
          <a:p>
            <a:pPr>
              <a:buNone/>
            </a:pPr>
            <a:endParaRPr lang="en-US" dirty="0"/>
          </a:p>
          <a:p>
            <a:pPr lvl="1"/>
            <a:r>
              <a:rPr lang="en-US" dirty="0"/>
              <a:t>Why retirement planning is critical, especially to women</a:t>
            </a:r>
          </a:p>
          <a:p>
            <a:pPr lvl="1"/>
            <a:r>
              <a:rPr lang="en-US" dirty="0"/>
              <a:t>The “must-knows” of a successful retirement plan</a:t>
            </a:r>
          </a:p>
          <a:p>
            <a:pPr lvl="1"/>
            <a:r>
              <a:rPr lang="en-US" dirty="0"/>
              <a:t>How to increase cash flow in retirement</a:t>
            </a:r>
          </a:p>
          <a:p>
            <a:pPr lvl="1"/>
            <a:r>
              <a:rPr lang="en-US" dirty="0"/>
              <a:t>Tax tips for retirement</a:t>
            </a:r>
          </a:p>
          <a:p>
            <a:pPr lvl="1"/>
            <a:r>
              <a:rPr lang="en-US" dirty="0"/>
              <a:t>Annuities as an income option in retirement</a:t>
            </a:r>
          </a:p>
          <a:p>
            <a:pPr marL="393192" lvl="1" indent="0">
              <a:buNone/>
            </a:pPr>
            <a:br>
              <a:rPr lang="en-US" dirty="0"/>
            </a:b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20EF-A0A8-457A-A721-8184A0477E05}"/>
              </a:ext>
            </a:extLst>
          </p:cNvPr>
          <p:cNvSpPr>
            <a:spLocks noGrp="1"/>
          </p:cNvSpPr>
          <p:nvPr>
            <p:ph type="title"/>
          </p:nvPr>
        </p:nvSpPr>
        <p:spPr/>
        <p:txBody>
          <a:bodyPr/>
          <a:lstStyle/>
          <a:p>
            <a:r>
              <a:rPr lang="en-US" dirty="0"/>
              <a:t>Intro to Mistakes Women Make</a:t>
            </a:r>
          </a:p>
        </p:txBody>
      </p:sp>
      <p:sp>
        <p:nvSpPr>
          <p:cNvPr id="3" name="Content Placeholder 2">
            <a:extLst>
              <a:ext uri="{FF2B5EF4-FFF2-40B4-BE49-F238E27FC236}">
                <a16:creationId xmlns:a16="http://schemas.microsoft.com/office/drawing/2014/main" id="{C631266D-70F5-423F-9328-469163022EF7}"/>
              </a:ext>
            </a:extLst>
          </p:cNvPr>
          <p:cNvSpPr>
            <a:spLocks noGrp="1"/>
          </p:cNvSpPr>
          <p:nvPr>
            <p:ph sz="quarter" idx="1"/>
          </p:nvPr>
        </p:nvSpPr>
        <p:spPr/>
        <p:txBody>
          <a:bodyPr>
            <a:normAutofit lnSpcReduction="10000"/>
          </a:bodyPr>
          <a:lstStyle/>
          <a:p>
            <a:pPr marL="0" marR="0" indent="0" hangingPunct="0">
              <a:spcBef>
                <a:spcPts val="0"/>
              </a:spcBef>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rPr>
              <a:t>Q</a:t>
            </a:r>
            <a:r>
              <a:rPr lang="en-US" sz="2000" b="1" dirty="0">
                <a:solidFill>
                  <a:srgbClr val="000000"/>
                </a:solidFill>
                <a:effectLst/>
                <a:latin typeface="Times New Roman" panose="02020603050405020304" pitchFamily="18" charset="0"/>
                <a:ea typeface="Times New Roman" panose="02020603050405020304" pitchFamily="18" charset="0"/>
              </a:rPr>
              <a:t>. What are the factors that get older women in financial trouble?</a:t>
            </a:r>
          </a:p>
          <a:p>
            <a:pPr marL="0" marR="0" indent="0" hangingPunct="0">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rPr>
              <a:t> ( </a:t>
            </a:r>
            <a:r>
              <a:rPr lang="en-US" sz="2000" dirty="0">
                <a:solidFill>
                  <a:srgbClr val="000000"/>
                </a:solidFill>
                <a:latin typeface="Times New Roman" panose="02020603050405020304" pitchFamily="18" charset="0"/>
                <a:ea typeface="Times New Roman" panose="02020603050405020304" pitchFamily="18" charset="0"/>
              </a:rPr>
              <a:t>Family</a:t>
            </a:r>
            <a:r>
              <a:rPr lang="en-US" sz="2000" dirty="0">
                <a:solidFill>
                  <a:srgbClr val="000000"/>
                </a:solidFill>
                <a:effectLst/>
                <a:latin typeface="Times New Roman" panose="02020603050405020304" pitchFamily="18" charset="0"/>
                <a:ea typeface="Times New Roman" panose="02020603050405020304" pitchFamily="18" charset="0"/>
              </a:rPr>
              <a:t>, Grandkids, Financial Scams, leaving work too soon, no planning for retirement &amp; leaving the workforce too soon.)</a:t>
            </a:r>
            <a:br>
              <a:rPr lang="en-US" sz="2000" dirty="0">
                <a:solidFill>
                  <a:srgbClr val="000000"/>
                </a:solidFill>
                <a:effectLst/>
                <a:latin typeface="Times New Roman" panose="02020603050405020304" pitchFamily="18" charset="0"/>
                <a:ea typeface="Times New Roman" panose="02020603050405020304" pitchFamily="18" charset="0"/>
              </a:rPr>
            </a:br>
            <a:br>
              <a:rPr lang="en-US" sz="2000" dirty="0">
                <a:solidFill>
                  <a:srgbClr val="000000"/>
                </a:solidFill>
                <a:effectLst/>
                <a:latin typeface="Times New Roman" panose="02020603050405020304" pitchFamily="18" charset="0"/>
                <a:ea typeface="Times New Roman" panose="02020603050405020304" pitchFamily="18" charset="0"/>
              </a:rPr>
            </a:br>
            <a:r>
              <a:rPr lang="en-US" sz="2000" b="1" dirty="0">
                <a:solidFill>
                  <a:srgbClr val="000000"/>
                </a:solidFill>
                <a:effectLst/>
                <a:latin typeface="Times New Roman" panose="02020603050405020304" pitchFamily="18" charset="0"/>
                <a:ea typeface="Times New Roman" panose="02020603050405020304" pitchFamily="18" charset="0"/>
              </a:rPr>
              <a:t>Q What can women do if they are worried that they are Day Late, Dollar Short</a:t>
            </a:r>
            <a:endParaRPr lang="en-US" sz="2000" dirty="0">
              <a:effectLst/>
              <a:latin typeface="Times New Roman" panose="02020603050405020304" pitchFamily="18" charset="0"/>
              <a:ea typeface="Times New Roman" panose="02020603050405020304" pitchFamily="18" charset="0"/>
            </a:endParaRPr>
          </a:p>
          <a:p>
            <a:pPr marL="0" marR="0" indent="0" hangingPunct="0">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rPr>
              <a:t>( Postpone retirement date or find a way to keep earning money -p/t work, providing paid </a:t>
            </a:r>
            <a:r>
              <a:rPr lang="en-US" sz="2000">
                <a:solidFill>
                  <a:srgbClr val="000000"/>
                </a:solidFill>
                <a:effectLst/>
                <a:latin typeface="Times New Roman" panose="02020603050405020304" pitchFamily="18" charset="0"/>
                <a:ea typeface="Times New Roman" panose="02020603050405020304" pitchFamily="18" charset="0"/>
              </a:rPr>
              <a:t>child care-for </a:t>
            </a:r>
            <a:r>
              <a:rPr lang="en-US" sz="2000" dirty="0">
                <a:solidFill>
                  <a:srgbClr val="000000"/>
                </a:solidFill>
                <a:effectLst/>
                <a:latin typeface="Times New Roman" panose="02020603050405020304" pitchFamily="18" charset="0"/>
                <a:ea typeface="Times New Roman" panose="02020603050405020304" pitchFamily="18" charset="0"/>
              </a:rPr>
              <a:t>someone etc. - track down income from old jobs - check the lost pension list at the </a:t>
            </a:r>
            <a:r>
              <a:rPr lang="en-US" sz="2000" dirty="0" err="1">
                <a:solidFill>
                  <a:srgbClr val="000000"/>
                </a:solidFill>
                <a:effectLst/>
                <a:latin typeface="Times New Roman" panose="02020603050405020304" pitchFamily="18" charset="0"/>
                <a:ea typeface="Times New Roman" panose="02020603050405020304" pitchFamily="18" charset="0"/>
              </a:rPr>
              <a:t>pbgc</a:t>
            </a:r>
            <a:r>
              <a:rPr lang="en-US" sz="2000" dirty="0">
                <a:solidFill>
                  <a:srgbClr val="000000"/>
                </a:solidFill>
                <a:effectLst/>
                <a:latin typeface="Times New Roman" panose="02020603050405020304" pitchFamily="18" charset="0"/>
                <a:ea typeface="Times New Roman" panose="02020603050405020304" pitchFamily="18" charset="0"/>
              </a:rPr>
              <a:t>)</a:t>
            </a:r>
            <a:br>
              <a:rPr lang="en-US" sz="2000" dirty="0">
                <a:solidFill>
                  <a:srgbClr val="000000"/>
                </a:solidFill>
                <a:effectLst/>
                <a:latin typeface="Times New Roman" panose="02020603050405020304" pitchFamily="18" charset="0"/>
                <a:ea typeface="Times New Roman" panose="02020603050405020304" pitchFamily="18" charset="0"/>
              </a:rPr>
            </a:br>
            <a:br>
              <a:rPr lang="en-US" sz="2000" dirty="0">
                <a:solidFill>
                  <a:srgbClr val="000000"/>
                </a:solidFill>
                <a:effectLst/>
                <a:latin typeface="Times New Roman" panose="02020603050405020304" pitchFamily="18" charset="0"/>
                <a:ea typeface="Times New Roman" panose="02020603050405020304" pitchFamily="18" charset="0"/>
              </a:rPr>
            </a:br>
            <a:r>
              <a:rPr lang="en-US" sz="2000" b="1" dirty="0">
                <a:solidFill>
                  <a:srgbClr val="000000"/>
                </a:solidFill>
                <a:effectLst/>
                <a:latin typeface="Times New Roman" panose="02020603050405020304" pitchFamily="18" charset="0"/>
                <a:ea typeface="Times New Roman" panose="02020603050405020304" pitchFamily="18" charset="0"/>
              </a:rPr>
              <a:t>Q. What are the biggest financial mistakes older women need to avoid to make their money last in retirement? Avoid r</a:t>
            </a:r>
            <a:r>
              <a:rPr lang="en-US" sz="2000" b="1" dirty="0">
                <a:solidFill>
                  <a:srgbClr val="000000"/>
                </a:solidFill>
                <a:latin typeface="Times New Roman" panose="02020603050405020304" pitchFamily="18" charset="0"/>
                <a:ea typeface="Times New Roman" panose="02020603050405020304" pitchFamily="18" charset="0"/>
              </a:rPr>
              <a:t>unning out of money to pay for basic expenses – drugs, rent or taxes </a:t>
            </a:r>
            <a:br>
              <a:rPr lang="en-US" sz="2000" b="1" dirty="0">
                <a:solidFill>
                  <a:srgbClr val="000000"/>
                </a:solidFill>
                <a:effectLst/>
                <a:latin typeface="Times New Roman" panose="02020603050405020304" pitchFamily="18" charset="0"/>
                <a:ea typeface="Times New Roman" panose="02020603050405020304" pitchFamily="18" charset="0"/>
              </a:rPr>
            </a:br>
            <a:r>
              <a:rPr lang="en-US" sz="2000" dirty="0">
                <a:solidFill>
                  <a:srgbClr val="000000"/>
                </a:solidFill>
                <a:effectLst/>
                <a:latin typeface="Times New Roman" panose="02020603050405020304" pitchFamily="18" charset="0"/>
                <a:ea typeface="Times New Roman" panose="02020603050405020304" pitchFamily="18" charset="0"/>
              </a:rPr>
              <a:t>(Make sure you  have a plan, take SS benefits later, work longer to get 8% annual increase from SS from age 66 to age 70; look for R a roommate if you are  a home owner – investigate options of reverse mortgages. </a:t>
            </a:r>
            <a:endParaRPr lang="en-US" sz="2000" dirty="0">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5424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a:defRPr/>
            </a:pPr>
            <a:r>
              <a:rPr lang="en-US" altLang="en-US" sz="4900" dirty="0"/>
              <a:t>Basic retiree needs</a:t>
            </a:r>
            <a:br>
              <a:rPr lang="en-US" altLang="en-US" sz="4900" dirty="0"/>
            </a:br>
            <a:r>
              <a:rPr lang="en-US" altLang="en-US" dirty="0">
                <a:solidFill>
                  <a:schemeClr val="accent3">
                    <a:lumMod val="75000"/>
                  </a:schemeClr>
                </a:solidFill>
              </a:rPr>
              <a:t> </a:t>
            </a:r>
          </a:p>
        </p:txBody>
      </p:sp>
      <p:sp>
        <p:nvSpPr>
          <p:cNvPr id="5126" name="Slide Number Placeholder 6"/>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A871B2-8A18-4C88-990F-D71C4E942CB7}"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pic>
        <p:nvPicPr>
          <p:cNvPr id="20486" name="Picture 8" descr="C:\Documents and Settings\Kathy Murray\Local Settings\Temporary Internet Files\Content.IE5\TP4KWQ4N\MPj04025370000[1].jpg"/>
          <p:cNvPicPr>
            <a:picLocks noChangeAspect="1" noChangeArrowheads="1"/>
          </p:cNvPicPr>
          <p:nvPr/>
        </p:nvPicPr>
        <p:blipFill>
          <a:blip r:embed="rId2"/>
          <a:srcRect/>
          <a:stretch>
            <a:fillRect/>
          </a:stretch>
        </p:blipFill>
        <p:spPr bwMode="auto">
          <a:xfrm>
            <a:off x="2913063" y="2209800"/>
            <a:ext cx="1582737" cy="1978025"/>
          </a:xfrm>
          <a:prstGeom prst="rect">
            <a:avLst/>
          </a:prstGeom>
          <a:noFill/>
          <a:ln w="9525">
            <a:noFill/>
            <a:miter lim="800000"/>
            <a:headEnd/>
            <a:tailEnd/>
          </a:ln>
        </p:spPr>
      </p:pic>
      <p:pic>
        <p:nvPicPr>
          <p:cNvPr id="20487" name="Picture 9" descr="C:\Documents and Settings\Kathy Murray\Local Settings\Temporary Internet Files\Content.IE5\XKL0BDVY\MCj04347450000[1].png"/>
          <p:cNvPicPr>
            <a:picLocks noChangeAspect="1" noChangeArrowheads="1"/>
          </p:cNvPicPr>
          <p:nvPr/>
        </p:nvPicPr>
        <p:blipFill>
          <a:blip r:embed="rId3"/>
          <a:srcRect/>
          <a:stretch>
            <a:fillRect/>
          </a:stretch>
        </p:blipFill>
        <p:spPr bwMode="auto">
          <a:xfrm>
            <a:off x="3962400" y="3352800"/>
            <a:ext cx="1828800" cy="1828800"/>
          </a:xfrm>
          <a:prstGeom prst="rect">
            <a:avLst/>
          </a:prstGeom>
          <a:noFill/>
          <a:ln w="9525">
            <a:noFill/>
            <a:miter lim="800000"/>
            <a:headEnd/>
            <a:tailEnd/>
          </a:ln>
        </p:spPr>
      </p:pic>
      <p:pic>
        <p:nvPicPr>
          <p:cNvPr id="20488" name="Picture 10" descr="C:\Documents and Settings\Kathy Murray\Local Settings\Temporary Internet Files\Content.IE5\B2JDOMBE\MPj04306540000[1].jpg"/>
          <p:cNvPicPr>
            <a:picLocks noChangeAspect="1" noChangeArrowheads="1"/>
          </p:cNvPicPr>
          <p:nvPr/>
        </p:nvPicPr>
        <p:blipFill>
          <a:blip r:embed="rId4"/>
          <a:srcRect/>
          <a:stretch>
            <a:fillRect/>
          </a:stretch>
        </p:blipFill>
        <p:spPr bwMode="auto">
          <a:xfrm>
            <a:off x="304800" y="1552575"/>
            <a:ext cx="2286000" cy="1952625"/>
          </a:xfrm>
          <a:prstGeom prst="rect">
            <a:avLst/>
          </a:prstGeom>
          <a:noFill/>
          <a:ln w="9525">
            <a:noFill/>
            <a:miter lim="800000"/>
            <a:headEnd/>
            <a:tailEnd/>
          </a:ln>
        </p:spPr>
      </p:pic>
      <p:pic>
        <p:nvPicPr>
          <p:cNvPr id="20489" name="Picture 18" descr="C:\Documents and Settings\Kathy Murray\Local Settings\Temporary Internet Files\Content.IE5\SWYTICA3\MPj04075010000[1].jpg"/>
          <p:cNvPicPr>
            <a:picLocks noChangeAspect="1" noChangeArrowheads="1"/>
          </p:cNvPicPr>
          <p:nvPr/>
        </p:nvPicPr>
        <p:blipFill>
          <a:blip r:embed="rId5"/>
          <a:srcRect/>
          <a:stretch>
            <a:fillRect/>
          </a:stretch>
        </p:blipFill>
        <p:spPr bwMode="auto">
          <a:xfrm>
            <a:off x="5791200" y="1550988"/>
            <a:ext cx="3048000" cy="2030412"/>
          </a:xfrm>
          <a:prstGeom prst="rect">
            <a:avLst/>
          </a:prstGeom>
          <a:noFill/>
          <a:ln w="9525">
            <a:noFill/>
            <a:miter lim="800000"/>
            <a:headEnd/>
            <a:tailEnd/>
          </a:ln>
        </p:spPr>
      </p:pic>
      <p:sp>
        <p:nvSpPr>
          <p:cNvPr id="20490" name="TextBox 18"/>
          <p:cNvSpPr txBox="1">
            <a:spLocks noChangeArrowheads="1"/>
          </p:cNvSpPr>
          <p:nvPr/>
        </p:nvSpPr>
        <p:spPr bwMode="auto">
          <a:xfrm>
            <a:off x="533400" y="3581400"/>
            <a:ext cx="1676400" cy="4619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Income</a:t>
            </a:r>
          </a:p>
        </p:txBody>
      </p:sp>
      <p:sp>
        <p:nvSpPr>
          <p:cNvPr id="20491" name="TextBox 19"/>
          <p:cNvSpPr txBox="1">
            <a:spLocks noChangeArrowheads="1"/>
          </p:cNvSpPr>
          <p:nvPr/>
        </p:nvSpPr>
        <p:spPr bwMode="auto">
          <a:xfrm>
            <a:off x="2743200" y="5124450"/>
            <a:ext cx="3352800"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Medical coverage and prescription drugs</a:t>
            </a:r>
          </a:p>
        </p:txBody>
      </p:sp>
      <p:sp>
        <p:nvSpPr>
          <p:cNvPr id="20492" name="TextBox 20"/>
          <p:cNvSpPr txBox="1">
            <a:spLocks noChangeArrowheads="1"/>
          </p:cNvSpPr>
          <p:nvPr/>
        </p:nvSpPr>
        <p:spPr bwMode="auto">
          <a:xfrm>
            <a:off x="6019800" y="3733800"/>
            <a:ext cx="2667000"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Long-term care coverage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ultiply 8"/>
          <p:cNvSpPr/>
          <p:nvPr/>
        </p:nvSpPr>
        <p:spPr>
          <a:xfrm>
            <a:off x="1325562" y="1866900"/>
            <a:ext cx="365125" cy="533400"/>
          </a:xfrm>
          <a:prstGeom prst="mathMultiply">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0483" name="Title 13"/>
          <p:cNvSpPr>
            <a:spLocks noGrp="1"/>
          </p:cNvSpPr>
          <p:nvPr>
            <p:ph type="title"/>
          </p:nvPr>
        </p:nvSpPr>
        <p:spPr/>
        <p:txBody>
          <a:bodyPr>
            <a:normAutofit fontScale="90000"/>
          </a:bodyPr>
          <a:lstStyle/>
          <a:p>
            <a:pPr>
              <a:defRPr/>
            </a:pPr>
            <a:r>
              <a:rPr lang="en-US" dirty="0"/>
              <a:t>Traditional sources of retirement income</a:t>
            </a:r>
          </a:p>
        </p:txBody>
      </p:sp>
      <p:sp>
        <p:nvSpPr>
          <p:cNvPr id="6150" name="Slide Number Placeholder 6"/>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980C83-6BAA-437A-9F21-241A39778A97}"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21508" name="Content Placeholder 14"/>
          <p:cNvSpPr>
            <a:spLocks noGrp="1"/>
          </p:cNvSpPr>
          <p:nvPr>
            <p:ph sz="quarter" idx="1"/>
          </p:nvPr>
        </p:nvSpPr>
        <p:spPr>
          <a:xfrm>
            <a:off x="228600" y="1915702"/>
            <a:ext cx="6324600" cy="4572000"/>
          </a:xfrm>
        </p:spPr>
        <p:txBody>
          <a:bodyPr/>
          <a:lstStyle/>
          <a:p>
            <a:pPr>
              <a:buFont typeface="Wingdings 2" pitchFamily="28" charset="2"/>
              <a:buNone/>
            </a:pPr>
            <a:r>
              <a:rPr lang="en-US" dirty="0"/>
              <a:t>  The 3-legged stool</a:t>
            </a:r>
          </a:p>
          <a:p>
            <a:pPr lvl="1"/>
            <a:r>
              <a:rPr lang="en-US" dirty="0"/>
              <a:t>Social Security  </a:t>
            </a:r>
          </a:p>
          <a:p>
            <a:pPr lvl="1"/>
            <a:r>
              <a:rPr lang="en-US" dirty="0"/>
              <a:t>Pensions		</a:t>
            </a:r>
          </a:p>
          <a:p>
            <a:pPr lvl="1"/>
            <a:r>
              <a:rPr lang="en-US" dirty="0"/>
              <a:t>Savings/investments</a:t>
            </a:r>
          </a:p>
          <a:p>
            <a:pPr lvl="1"/>
            <a:r>
              <a:rPr lang="en-US" dirty="0"/>
              <a:t>Earnings from work</a:t>
            </a:r>
          </a:p>
          <a:p>
            <a:pPr lvl="1"/>
            <a:r>
              <a:rPr lang="en-US" dirty="0"/>
              <a:t>SSI  (Supplemental Security Income)</a:t>
            </a:r>
          </a:p>
          <a:p>
            <a:endParaRPr lang="en-US" dirty="0"/>
          </a:p>
        </p:txBody>
      </p:sp>
      <p:pic>
        <p:nvPicPr>
          <p:cNvPr id="21512" name="Picture 1029"/>
          <p:cNvPicPr>
            <a:picLocks noChangeAspect="1" noChangeArrowheads="1"/>
          </p:cNvPicPr>
          <p:nvPr/>
        </p:nvPicPr>
        <p:blipFill>
          <a:blip r:embed="rId3"/>
          <a:srcRect/>
          <a:stretch>
            <a:fillRect/>
          </a:stretch>
        </p:blipFill>
        <p:spPr bwMode="auto">
          <a:xfrm>
            <a:off x="6705600" y="3733800"/>
            <a:ext cx="1828800" cy="1676400"/>
          </a:xfrm>
          <a:prstGeom prst="rect">
            <a:avLst/>
          </a:prstGeom>
          <a:noFill/>
          <a:ln w="9525">
            <a:noFill/>
            <a:miter lim="800000"/>
            <a:headEnd/>
            <a:tailEnd/>
          </a:ln>
        </p:spPr>
      </p:pic>
      <p:sp>
        <p:nvSpPr>
          <p:cNvPr id="10" name="TextBox 9"/>
          <p:cNvSpPr txBox="1"/>
          <p:nvPr/>
        </p:nvSpPr>
        <p:spPr>
          <a:xfrm rot="20298450">
            <a:off x="1555180" y="1513083"/>
            <a:ext cx="5372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w Cen MT"/>
                <a:ea typeface="+mn-ea"/>
                <a:cs typeface="+mn-cs"/>
              </a:rPr>
              <a:t>5</a:t>
            </a:r>
          </a:p>
        </p:txBody>
      </p:sp>
      <p:sp>
        <p:nvSpPr>
          <p:cNvPr id="11" name="Right Brace 10"/>
          <p:cNvSpPr/>
          <p:nvPr/>
        </p:nvSpPr>
        <p:spPr>
          <a:xfrm>
            <a:off x="3962400" y="2286000"/>
            <a:ext cx="685800" cy="1257300"/>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2" name="TextBox 11"/>
          <p:cNvSpPr txBox="1"/>
          <p:nvPr/>
        </p:nvSpPr>
        <p:spPr>
          <a:xfrm>
            <a:off x="4648200" y="2729984"/>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The original 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normAutofit fontScale="90000"/>
          </a:bodyPr>
          <a:lstStyle/>
          <a:p>
            <a:r>
              <a:rPr lang="en-US" altLang="en-US" dirty="0"/>
              <a:t>Why women need more </a:t>
            </a:r>
            <a:br>
              <a:rPr lang="en-US" altLang="en-US" dirty="0"/>
            </a:br>
            <a:r>
              <a:rPr lang="en-US" altLang="en-US" dirty="0"/>
              <a:t>retirement income</a:t>
            </a:r>
          </a:p>
        </p:txBody>
      </p:sp>
      <p:sp>
        <p:nvSpPr>
          <p:cNvPr id="9220"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4C4E61-1FC9-43C9-B3AB-813E55AFA5B4}"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20486" name="Rectangle 3"/>
          <p:cNvSpPr>
            <a:spLocks noGrp="1" noChangeArrowheads="1"/>
          </p:cNvSpPr>
          <p:nvPr>
            <p:ph sz="quarter" idx="1"/>
          </p:nvPr>
        </p:nvSpPr>
        <p:spPr/>
        <p:txBody>
          <a:bodyPr/>
          <a:lstStyle/>
          <a:p>
            <a:r>
              <a:rPr lang="en-US" altLang="en-US" dirty="0"/>
              <a:t>Live longer </a:t>
            </a:r>
          </a:p>
          <a:p>
            <a:r>
              <a:rPr lang="en-US" altLang="en-US" dirty="0"/>
              <a:t>More likely to have chronic illness and need long-term institutional care</a:t>
            </a:r>
          </a:p>
          <a:p>
            <a:r>
              <a:rPr lang="en-US" altLang="en-US" dirty="0"/>
              <a:t>More likely to be single and not remarry</a:t>
            </a:r>
          </a:p>
          <a:p>
            <a:endParaRPr lang="en-US" altLang="en-US" dirty="0"/>
          </a:p>
          <a:p>
            <a:pPr algn="ctr">
              <a:buNone/>
            </a:pPr>
            <a:r>
              <a:rPr lang="en-US" altLang="en-US" i="1" dirty="0"/>
              <a:t>1 out of 4 women living alone who are 65+ live below the poverty level</a:t>
            </a:r>
          </a:p>
          <a:p>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normAutofit fontScale="90000"/>
          </a:bodyPr>
          <a:lstStyle/>
          <a:p>
            <a:r>
              <a:rPr lang="en-US" altLang="en-US" dirty="0"/>
              <a:t>Why women have less </a:t>
            </a:r>
            <a:br>
              <a:rPr lang="en-US" altLang="en-US" dirty="0"/>
            </a:br>
            <a:r>
              <a:rPr lang="en-US" altLang="en-US" dirty="0"/>
              <a:t>retirement income</a:t>
            </a:r>
          </a:p>
        </p:txBody>
      </p:sp>
      <p:sp>
        <p:nvSpPr>
          <p:cNvPr id="10244"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2D0633-D7D8-49BD-965F-B7598934D890}"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25603" name="Rectangle 3"/>
          <p:cNvSpPr>
            <a:spLocks noGrp="1" noChangeArrowheads="1"/>
          </p:cNvSpPr>
          <p:nvPr>
            <p:ph sz="quarter" idx="1"/>
          </p:nvPr>
        </p:nvSpPr>
        <p:spPr/>
        <p:txBody>
          <a:bodyPr>
            <a:normAutofit/>
          </a:bodyPr>
          <a:lstStyle/>
          <a:p>
            <a:r>
              <a:rPr lang="en-US" dirty="0"/>
              <a:t>Majority of minimum wage earners</a:t>
            </a:r>
          </a:p>
          <a:p>
            <a:endParaRPr lang="en-US" dirty="0"/>
          </a:p>
          <a:p>
            <a:r>
              <a:rPr lang="en-US" dirty="0"/>
              <a:t>Hard to save when women are 46 percent of the workforce but over-represented in the low wage workforce – 69 percent. </a:t>
            </a:r>
          </a:p>
          <a:p>
            <a:endParaRPr lang="en-US" dirty="0"/>
          </a:p>
          <a:p>
            <a:r>
              <a:rPr lang="en-US" dirty="0"/>
              <a:t>Twice as likely to work part-time, with fewer or no benefits - 64 percent of part-time workers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Welcome!</a:t>
            </a:r>
          </a:p>
        </p:txBody>
      </p:sp>
      <p:sp>
        <p:nvSpPr>
          <p:cNvPr id="6" name="Content Placeholder 1"/>
          <p:cNvSpPr>
            <a:spLocks noGrp="1"/>
          </p:cNvSpPr>
          <p:nvPr>
            <p:ph idx="1"/>
          </p:nvPr>
        </p:nvSpPr>
        <p:spPr>
          <a:xfrm>
            <a:off x="25400" y="990600"/>
            <a:ext cx="9118600" cy="5334000"/>
          </a:xfrm>
        </p:spPr>
        <p:txBody>
          <a:bodyPr/>
          <a:lstStyle/>
          <a:p>
            <a:pPr>
              <a:lnSpc>
                <a:spcPct val="90000"/>
              </a:lnSpc>
              <a:buNone/>
            </a:pPr>
            <a:r>
              <a:rPr lang="en-US" sz="3200" dirty="0">
                <a:latin typeface="+mn-lt"/>
              </a:rPr>
              <a:t>Welcome</a:t>
            </a:r>
          </a:p>
          <a:p>
            <a:pPr lvl="2">
              <a:lnSpc>
                <a:spcPct val="90000"/>
              </a:lnSpc>
            </a:pPr>
            <a:r>
              <a:rPr lang="en-US" sz="3200" dirty="0">
                <a:solidFill>
                  <a:srgbClr val="240CD2"/>
                </a:solidFill>
                <a:latin typeface="+mn-lt"/>
              </a:rPr>
              <a:t>Chat before the bell rings</a:t>
            </a:r>
          </a:p>
          <a:p>
            <a:pPr>
              <a:lnSpc>
                <a:spcPct val="90000"/>
              </a:lnSpc>
              <a:buNone/>
            </a:pPr>
            <a:endParaRPr lang="en-US" sz="3200" dirty="0">
              <a:latin typeface="+mn-lt"/>
            </a:endParaRPr>
          </a:p>
          <a:p>
            <a:pPr>
              <a:lnSpc>
                <a:spcPct val="90000"/>
              </a:lnSpc>
              <a:buNone/>
            </a:pPr>
            <a:r>
              <a:rPr lang="en-US" sz="3200" dirty="0">
                <a:latin typeface="+mn-lt"/>
              </a:rPr>
              <a:t>0730 Bell Rings</a:t>
            </a:r>
          </a:p>
          <a:p>
            <a:pPr>
              <a:lnSpc>
                <a:spcPct val="90000"/>
              </a:lnSpc>
              <a:buNone/>
            </a:pPr>
            <a:endParaRPr lang="en-US" sz="3200" dirty="0">
              <a:latin typeface="+mn-lt"/>
            </a:endParaRPr>
          </a:p>
          <a:p>
            <a:pPr>
              <a:lnSpc>
                <a:spcPct val="90000"/>
              </a:lnSpc>
              <a:buNone/>
            </a:pPr>
            <a:r>
              <a:rPr lang="en-US" sz="3200" dirty="0">
                <a:latin typeface="+mn-lt"/>
              </a:rPr>
              <a:t>Rise for the Pledge of Allegiance</a:t>
            </a:r>
          </a:p>
          <a:p>
            <a:pPr lvl="2">
              <a:lnSpc>
                <a:spcPct val="90000"/>
              </a:lnSpc>
            </a:pPr>
            <a:r>
              <a:rPr lang="en-US" sz="3200" dirty="0">
                <a:solidFill>
                  <a:srgbClr val="240CD2"/>
                </a:solidFill>
                <a:latin typeface="+mn-lt"/>
              </a:rPr>
              <a:t>Steven Wasko</a:t>
            </a:r>
          </a:p>
        </p:txBody>
      </p:sp>
    </p:spTree>
    <p:extLst>
      <p:ext uri="{BB962C8B-B14F-4D97-AF65-F5344CB8AC3E}">
        <p14:creationId xmlns:p14="http://schemas.microsoft.com/office/powerpoint/2010/main" val="2218115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Must-knows for a successful retirement plan </a:t>
            </a:r>
            <a:endParaRPr lang="en-US" sz="3100" dirty="0"/>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E85479-1AB3-4DA1-90E8-BE0592C1F54E}"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3" name="Content Placeholder 2"/>
          <p:cNvSpPr>
            <a:spLocks noGrp="1"/>
          </p:cNvSpPr>
          <p:nvPr>
            <p:ph sz="quarter" idx="1"/>
          </p:nvPr>
        </p:nvSpPr>
        <p:spPr/>
        <p:txBody>
          <a:bodyPr/>
          <a:lstStyle/>
          <a:p>
            <a:pPr marL="514350" indent="-514350">
              <a:buFont typeface="+mj-lt"/>
              <a:buAutoNum type="arabicPeriod"/>
            </a:pPr>
            <a:endParaRPr lang="en-US" dirty="0"/>
          </a:p>
          <a:p>
            <a:pPr marL="514350" indent="-514350">
              <a:buFont typeface="+mj-lt"/>
              <a:buAutoNum type="arabicPeriod"/>
            </a:pPr>
            <a:r>
              <a:rPr lang="en-US" dirty="0"/>
              <a:t>How long you have before your expected retirement?   </a:t>
            </a:r>
          </a:p>
          <a:p>
            <a:pPr marL="514350" indent="-514350">
              <a:buFont typeface="+mj-lt"/>
              <a:buAutoNum type="arabicPeriod"/>
            </a:pPr>
            <a:r>
              <a:rPr lang="en-US" dirty="0"/>
              <a:t>How much money will you need for basics? </a:t>
            </a:r>
          </a:p>
          <a:p>
            <a:pPr marL="514350" indent="-514350">
              <a:buFont typeface="+mj-lt"/>
              <a:buAutoNum type="arabicPeriod"/>
            </a:pPr>
            <a:r>
              <a:rPr lang="en-US" dirty="0"/>
              <a:t>Emergency Fund is necessary</a:t>
            </a:r>
          </a:p>
          <a:p>
            <a:pPr marL="514350" indent="-514350">
              <a:buFont typeface="+mj-lt"/>
              <a:buAutoNum type="arabicPeriod"/>
            </a:pPr>
            <a:r>
              <a:rPr lang="en-US" dirty="0"/>
              <a:t>Your comfort with investment risk?</a:t>
            </a:r>
          </a:p>
          <a:p>
            <a:pPr marL="514350" indent="-514350">
              <a:buFont typeface="+mj-lt"/>
              <a:buAutoNum type="arabicPeriod"/>
            </a:pPr>
            <a:r>
              <a:rPr lang="en-US" dirty="0"/>
              <a:t>Part-time job will help with expenses.</a:t>
            </a:r>
          </a:p>
          <a:p>
            <a:pPr marL="514350" indent="-514350">
              <a:buFont typeface="+mj-lt"/>
              <a:buAutoNum type="arabicPeriod"/>
            </a:pPr>
            <a:r>
              <a:rPr lang="en-US" dirty="0"/>
              <a:t>Inflation will eat up savings in normal times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533400"/>
            <a:ext cx="8229600" cy="1143000"/>
          </a:xfrm>
        </p:spPr>
        <p:txBody>
          <a:bodyPr/>
          <a:lstStyle/>
          <a:p>
            <a:r>
              <a:rPr lang="en-US" dirty="0"/>
              <a:t>#1. How much will you need?</a:t>
            </a:r>
          </a:p>
        </p:txBody>
      </p:sp>
      <p:pic>
        <p:nvPicPr>
          <p:cNvPr id="2052" name="Picture 4" descr="C:\Documents and Settings\Kathy Murray\Local Settings\Temporary Internet Files\Content.IE5\O873QHHB\MPj04331180000[1].jpg"/>
          <p:cNvPicPr>
            <a:picLocks noChangeAspect="1" noChangeArrowheads="1"/>
          </p:cNvPicPr>
          <p:nvPr/>
        </p:nvPicPr>
        <p:blipFill>
          <a:blip r:embed="rId2" cstate="print"/>
          <a:srcRect/>
          <a:stretch>
            <a:fillRect/>
          </a:stretch>
        </p:blipFill>
        <p:spPr bwMode="auto">
          <a:xfrm>
            <a:off x="2743200" y="2286000"/>
            <a:ext cx="3657600" cy="36576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much will you need? </a:t>
            </a:r>
            <a:br>
              <a:rPr lang="en-US" dirty="0"/>
            </a:br>
            <a:r>
              <a:rPr lang="en-US" dirty="0"/>
              <a:t>Or will you cut expenses???</a:t>
            </a:r>
          </a:p>
        </p:txBody>
      </p:sp>
      <p:sp>
        <p:nvSpPr>
          <p:cNvPr id="3" name="Content Placeholder 2"/>
          <p:cNvSpPr>
            <a:spLocks noGrp="1"/>
          </p:cNvSpPr>
          <p:nvPr>
            <p:ph sz="quarter" idx="1"/>
          </p:nvPr>
        </p:nvSpPr>
        <p:spPr>
          <a:xfrm>
            <a:off x="457200" y="1600201"/>
            <a:ext cx="8229600" cy="2057400"/>
          </a:xfrm>
        </p:spPr>
        <p:txBody>
          <a:bodyPr>
            <a:normAutofit lnSpcReduction="10000"/>
          </a:bodyPr>
          <a:lstStyle/>
          <a:p>
            <a:r>
              <a:rPr lang="en-US" dirty="0"/>
              <a:t>100% of pre-retirement income</a:t>
            </a:r>
          </a:p>
          <a:p>
            <a:r>
              <a:rPr lang="en-US" dirty="0"/>
              <a:t>Social Security statement estimate</a:t>
            </a:r>
          </a:p>
          <a:p>
            <a:r>
              <a:rPr lang="en-US" dirty="0"/>
              <a:t>Pension? Contact employer  </a:t>
            </a:r>
          </a:p>
          <a:p>
            <a:pPr>
              <a:buNone/>
            </a:pPr>
            <a:r>
              <a:rPr lang="en-US" dirty="0"/>
              <a:t>   </a:t>
            </a:r>
          </a:p>
        </p:txBody>
      </p:sp>
      <p:sp>
        <p:nvSpPr>
          <p:cNvPr id="4" name="TextBox 3"/>
          <p:cNvSpPr txBox="1"/>
          <p:nvPr/>
        </p:nvSpPr>
        <p:spPr>
          <a:xfrm>
            <a:off x="457200" y="3352800"/>
            <a:ext cx="4495800"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Pre-retirement income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Social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Pension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What your savings needs to produce or you can cut expenses.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TextBox 7"/>
          <p:cNvSpPr txBox="1"/>
          <p:nvPr/>
        </p:nvSpPr>
        <p:spPr>
          <a:xfrm>
            <a:off x="5029200" y="3429000"/>
            <a:ext cx="3200400"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      </a:t>
            </a:r>
            <a:r>
              <a:rPr kumimoji="0" lang="en-US" sz="2000" b="0" i="0" u="none" strike="noStrike" kern="1200" cap="none" spc="0" normalizeH="0" baseline="0" noProof="0" dirty="0">
                <a:ln>
                  <a:noFill/>
                </a:ln>
                <a:solidFill>
                  <a:prstClr val="black"/>
                </a:solidFill>
                <a:effectLst/>
                <a:uLnTx/>
                <a:uFillTx/>
                <a:latin typeface="Tw Cen MT"/>
                <a:ea typeface="+mn-ea"/>
                <a:cs typeface="+mn-cs"/>
              </a:rPr>
              <a:t>$50,000/year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$16,000/year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$34,000/year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     </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0" name="Right Brace 9"/>
          <p:cNvSpPr/>
          <p:nvPr/>
        </p:nvSpPr>
        <p:spPr>
          <a:xfrm>
            <a:off x="4648200" y="3429000"/>
            <a:ext cx="457200" cy="1295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cxnSp>
        <p:nvCxnSpPr>
          <p:cNvPr id="19" name="Straight Connector 18"/>
          <p:cNvCxnSpPr/>
          <p:nvPr/>
        </p:nvCxnSpPr>
        <p:spPr>
          <a:xfrm>
            <a:off x="838200" y="4343400"/>
            <a:ext cx="3581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10200" y="4389120"/>
            <a:ext cx="1981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105400" y="4343400"/>
            <a:ext cx="2286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years will you need it?</a:t>
            </a:r>
          </a:p>
        </p:txBody>
      </p:sp>
      <p:sp>
        <p:nvSpPr>
          <p:cNvPr id="3" name="Content Placeholder 2"/>
          <p:cNvSpPr>
            <a:spLocks noGrp="1"/>
          </p:cNvSpPr>
          <p:nvPr>
            <p:ph sz="quarter" idx="1"/>
          </p:nvPr>
        </p:nvSpPr>
        <p:spPr/>
        <p:txBody>
          <a:bodyPr>
            <a:normAutofit/>
          </a:bodyPr>
          <a:lstStyle/>
          <a:p>
            <a:r>
              <a:rPr lang="en-US" dirty="0"/>
              <a:t>Consider family history, your health, and life expectancy tables</a:t>
            </a:r>
          </a:p>
          <a:p>
            <a:r>
              <a:rPr lang="en-US" dirty="0"/>
              <a:t>Add extra years to hedge against longevity risk:</a:t>
            </a:r>
          </a:p>
          <a:p>
            <a:pPr lvl="1">
              <a:lnSpc>
                <a:spcPct val="90000"/>
              </a:lnSpc>
            </a:pPr>
            <a:r>
              <a:rPr lang="en-US" dirty="0"/>
              <a:t>Inflation</a:t>
            </a:r>
          </a:p>
          <a:p>
            <a:pPr lvl="1">
              <a:lnSpc>
                <a:spcPct val="90000"/>
              </a:lnSpc>
            </a:pPr>
            <a:r>
              <a:rPr lang="en-US" dirty="0"/>
              <a:t>Outliving savings</a:t>
            </a:r>
          </a:p>
          <a:p>
            <a:pPr lvl="1">
              <a:lnSpc>
                <a:spcPct val="90000"/>
              </a:lnSpc>
            </a:pPr>
            <a:r>
              <a:rPr lang="en-US" dirty="0"/>
              <a:t>Death of a spouse </a:t>
            </a:r>
          </a:p>
          <a:p>
            <a:pPr lvl="1">
              <a:lnSpc>
                <a:spcPct val="90000"/>
              </a:lnSpc>
            </a:pPr>
            <a:r>
              <a:rPr lang="en-US" dirty="0"/>
              <a:t>Unexpected healthcare needs </a:t>
            </a:r>
          </a:p>
          <a:p>
            <a:pPr lvl="1">
              <a:lnSpc>
                <a:spcPct val="90000"/>
              </a:lnSpc>
            </a:pPr>
            <a:r>
              <a:rPr lang="en-US" dirty="0"/>
              <a:t>Loss of ability to live independently</a:t>
            </a:r>
          </a:p>
          <a:p>
            <a:pPr lvl="1">
              <a:lnSpc>
                <a:spcPct val="90000"/>
              </a:lnSpc>
            </a:pPr>
            <a:r>
              <a:rPr lang="en-US" dirty="0"/>
              <a:t>Poverty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normAutofit fontScale="90000"/>
          </a:bodyPr>
          <a:lstStyle/>
          <a:p>
            <a:pPr>
              <a:defRPr/>
            </a:pPr>
            <a:r>
              <a:rPr lang="en-US" dirty="0"/>
              <a:t>Do the math – lots of tools available</a:t>
            </a:r>
          </a:p>
        </p:txBody>
      </p:sp>
      <p:sp>
        <p:nvSpPr>
          <p:cNvPr id="8704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48423A4-9478-4960-9E91-481E15E7B981}"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pic>
        <p:nvPicPr>
          <p:cNvPr id="102407" name="Picture 8" descr="C:\Documents and Settings\Kathy Murray\Local Settings\Temporary Internet Files\Content.IE5\TP4KWQ4N\MPj04005170000[1].jpg"/>
          <p:cNvPicPr>
            <a:picLocks noChangeAspect="1" noChangeArrowheads="1"/>
          </p:cNvPicPr>
          <p:nvPr/>
        </p:nvPicPr>
        <p:blipFill>
          <a:blip r:embed="rId3"/>
          <a:srcRect/>
          <a:stretch>
            <a:fillRect/>
          </a:stretch>
        </p:blipFill>
        <p:spPr bwMode="auto">
          <a:xfrm>
            <a:off x="3390900" y="1817077"/>
            <a:ext cx="2362200" cy="2952750"/>
          </a:xfrm>
          <a:prstGeom prst="rect">
            <a:avLst/>
          </a:prstGeom>
          <a:noFill/>
          <a:ln w="9525">
            <a:noFill/>
            <a:miter lim="800000"/>
            <a:headEnd/>
            <a:tailEnd/>
          </a:ln>
        </p:spPr>
      </p:pic>
      <p:sp>
        <p:nvSpPr>
          <p:cNvPr id="8" name="TextBox 7"/>
          <p:cNvSpPr txBox="1"/>
          <p:nvPr/>
        </p:nvSpPr>
        <p:spPr>
          <a:xfrm>
            <a:off x="1869948" y="5029200"/>
            <a:ext cx="56388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Search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www.360financial literacy.org “retirement calculator”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5029200"/>
            <a:ext cx="8229600" cy="1143000"/>
          </a:xfrm>
        </p:spPr>
        <p:txBody>
          <a:bodyPr>
            <a:normAutofit fontScale="90000"/>
          </a:bodyPr>
          <a:lstStyle/>
          <a:p>
            <a:r>
              <a:rPr lang="en-US" dirty="0"/>
              <a:t>#2. Investment risk: </a:t>
            </a:r>
            <a:br>
              <a:rPr lang="en-US" dirty="0"/>
            </a:br>
            <a:r>
              <a:rPr lang="en-US" dirty="0"/>
              <a:t>How much can you stomach?</a:t>
            </a:r>
          </a:p>
        </p:txBody>
      </p:sp>
      <p:pic>
        <p:nvPicPr>
          <p:cNvPr id="3075" name="Picture 3" descr="C:\Documents and Settings\Kathy Murray\Local Settings\Temporary Internet Files\Content.IE5\3RZ7YTNE\MPj03993320000[1].jpg"/>
          <p:cNvPicPr>
            <a:picLocks noChangeAspect="1" noChangeArrowheads="1"/>
          </p:cNvPicPr>
          <p:nvPr/>
        </p:nvPicPr>
        <p:blipFill>
          <a:blip r:embed="rId2" cstate="print"/>
          <a:srcRect/>
          <a:stretch>
            <a:fillRect/>
          </a:stretch>
        </p:blipFill>
        <p:spPr bwMode="auto">
          <a:xfrm>
            <a:off x="3124200" y="762000"/>
            <a:ext cx="2717292" cy="407394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Investment risk</a:t>
            </a:r>
          </a:p>
        </p:txBody>
      </p:sp>
      <p:sp>
        <p:nvSpPr>
          <p:cNvPr id="7" name="Content Placeholder 6"/>
          <p:cNvSpPr>
            <a:spLocks noGrp="1"/>
          </p:cNvSpPr>
          <p:nvPr>
            <p:ph sz="quarter" idx="1"/>
          </p:nvPr>
        </p:nvSpPr>
        <p:spPr/>
        <p:txBody>
          <a:bodyPr/>
          <a:lstStyle/>
          <a:p>
            <a:r>
              <a:rPr lang="en-US" dirty="0"/>
              <a:t>The appropriate level of risk for you depends on:</a:t>
            </a:r>
          </a:p>
          <a:p>
            <a:pPr lvl="1"/>
            <a:r>
              <a:rPr lang="en-US" dirty="0"/>
              <a:t>Your age</a:t>
            </a:r>
          </a:p>
          <a:p>
            <a:pPr lvl="1"/>
            <a:r>
              <a:rPr lang="en-US" dirty="0"/>
              <a:t>Your investment goal</a:t>
            </a:r>
          </a:p>
          <a:p>
            <a:pPr lvl="1"/>
            <a:r>
              <a:rPr lang="en-US" dirty="0"/>
              <a:t>Whether you can sleep at night</a:t>
            </a:r>
          </a:p>
          <a:p>
            <a:pPr lvl="1"/>
            <a:r>
              <a:rPr lang="en-US" dirty="0"/>
              <a:t>How much you can afford to save?</a:t>
            </a:r>
          </a:p>
          <a:p>
            <a:pPr lvl="1"/>
            <a:r>
              <a:rPr lang="en-US" dirty="0"/>
              <a:t>Your known and unknowns? </a:t>
            </a:r>
          </a:p>
          <a:p>
            <a:pPr marL="365760" lvl="1" indent="0">
              <a:buNone/>
            </a:pPr>
            <a:r>
              <a:rPr lang="en-US"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Current market</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4662EA1-DFAE-43B7-8B78-632059E08D0C}"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altLang="en-US" sz="1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68611" name="Content Placeholder 2"/>
          <p:cNvSpPr>
            <a:spLocks noGrp="1"/>
          </p:cNvSpPr>
          <p:nvPr>
            <p:ph sz="quarter" idx="1"/>
          </p:nvPr>
        </p:nvSpPr>
        <p:spPr/>
        <p:txBody>
          <a:bodyPr>
            <a:normAutofit/>
          </a:bodyPr>
          <a:lstStyle/>
          <a:p>
            <a:r>
              <a:rPr lang="en-US" dirty="0"/>
              <a:t>Current pandemic economy has hit hard</a:t>
            </a:r>
          </a:p>
          <a:p>
            <a:r>
              <a:rPr lang="en-US" dirty="0"/>
              <a:t>Those with long time horizons until retirement have time to make up for any losses</a:t>
            </a:r>
          </a:p>
          <a:p>
            <a:r>
              <a:rPr lang="en-US" dirty="0"/>
              <a:t>To protect against “systemic risk” like a pandemic </a:t>
            </a:r>
          </a:p>
          <a:p>
            <a:pPr lvl="1"/>
            <a:r>
              <a:rPr lang="en-US" dirty="0"/>
              <a:t>Make emergency funds a priority</a:t>
            </a:r>
          </a:p>
          <a:p>
            <a:pPr lvl="1"/>
            <a:r>
              <a:rPr lang="en-US" dirty="0"/>
              <a:t>Maintain a long-term outlook</a:t>
            </a:r>
          </a:p>
          <a:p>
            <a:pPr lvl="1"/>
            <a:r>
              <a:rPr lang="en-US" dirty="0"/>
              <a:t>Include investments not related to the stock market in your strategy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Feeling less comfortable?</a:t>
            </a:r>
          </a:p>
        </p:txBody>
      </p:sp>
      <p:sp>
        <p:nvSpPr>
          <p:cNvPr id="3" name="Content Placeholder 2"/>
          <p:cNvSpPr>
            <a:spLocks noGrp="1"/>
          </p:cNvSpPr>
          <p:nvPr>
            <p:ph sz="quarter" idx="1"/>
          </p:nvPr>
        </p:nvSpPr>
        <p:spPr>
          <a:xfrm>
            <a:off x="3733800" y="1600200"/>
            <a:ext cx="4953000" cy="4495799"/>
          </a:xfrm>
        </p:spPr>
        <p:txBody>
          <a:bodyPr>
            <a:normAutofit/>
          </a:bodyPr>
          <a:lstStyle/>
          <a:p>
            <a:pPr>
              <a:buNone/>
            </a:pPr>
            <a:r>
              <a:rPr lang="en-US" dirty="0"/>
              <a:t>	Is your risk level too high to let you sleep?</a:t>
            </a:r>
          </a:p>
          <a:p>
            <a:pPr lvl="1"/>
            <a:r>
              <a:rPr lang="en-US" dirty="0"/>
              <a:t>Rethink your plan</a:t>
            </a:r>
          </a:p>
          <a:p>
            <a:pPr lvl="1"/>
            <a:r>
              <a:rPr lang="en-US" dirty="0"/>
              <a:t>Recognize that “safe” investments still carry risk</a:t>
            </a:r>
          </a:p>
          <a:p>
            <a:pPr lvl="1"/>
            <a:r>
              <a:rPr lang="en-US" dirty="0"/>
              <a:t>Consider alternatives to your retirement vision</a:t>
            </a:r>
          </a:p>
        </p:txBody>
      </p:sp>
      <p:pic>
        <p:nvPicPr>
          <p:cNvPr id="1027" name="Picture 3" descr="C:\Documents and Settings\Kathy Murray\Local Settings\Temporary Internet Files\Content.IE5\VPMM6DPB\MPj04223250000[1].jpg"/>
          <p:cNvPicPr>
            <a:picLocks noChangeAspect="1" noChangeArrowheads="1"/>
          </p:cNvPicPr>
          <p:nvPr/>
        </p:nvPicPr>
        <p:blipFill>
          <a:blip r:embed="rId3"/>
          <a:srcRect/>
          <a:stretch>
            <a:fillRect/>
          </a:stretch>
        </p:blipFill>
        <p:spPr bwMode="auto">
          <a:xfrm>
            <a:off x="990600" y="1600200"/>
            <a:ext cx="2541240" cy="3810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Haven’t made a plan yet?</a:t>
            </a:r>
          </a:p>
        </p:txBody>
      </p:sp>
      <p:sp>
        <p:nvSpPr>
          <p:cNvPr id="3" name="Content Placeholder 2"/>
          <p:cNvSpPr>
            <a:spLocks noGrp="1"/>
          </p:cNvSpPr>
          <p:nvPr>
            <p:ph sz="quarter" idx="1"/>
          </p:nvPr>
        </p:nvSpPr>
        <p:spPr>
          <a:xfrm>
            <a:off x="2362200" y="1905000"/>
            <a:ext cx="2971800" cy="838200"/>
          </a:xfrm>
        </p:spPr>
        <p:txBody>
          <a:bodyPr/>
          <a:lstStyle/>
          <a:p>
            <a:pPr>
              <a:buNone/>
            </a:pPr>
            <a:r>
              <a:rPr lang="en-US" dirty="0"/>
              <a:t>Start one today!</a:t>
            </a:r>
          </a:p>
          <a:p>
            <a:endParaRPr lang="en-US" dirty="0"/>
          </a:p>
        </p:txBody>
      </p:sp>
      <p:pic>
        <p:nvPicPr>
          <p:cNvPr id="3075" name="Picture 3" descr="C:\Documents and Settings\Kathy Murray\Local Settings\Temporary Internet Files\Content.IE5\XKL0BDVY\MPj04330950000[1].jpg"/>
          <p:cNvPicPr>
            <a:picLocks noChangeAspect="1" noChangeArrowheads="1"/>
          </p:cNvPicPr>
          <p:nvPr/>
        </p:nvPicPr>
        <p:blipFill>
          <a:blip r:embed="rId3"/>
          <a:srcRect/>
          <a:stretch>
            <a:fillRect/>
          </a:stretch>
        </p:blipFill>
        <p:spPr bwMode="auto">
          <a:xfrm>
            <a:off x="2247900" y="2057400"/>
            <a:ext cx="4648200" cy="34883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Flag</a:t>
            </a:r>
          </a:p>
        </p:txBody>
      </p:sp>
      <p:pic>
        <p:nvPicPr>
          <p:cNvPr id="3" name="Picture 2" descr="A close up of a flag&#10;&#10;Description automatically generated">
            <a:extLst>
              <a:ext uri="{FF2B5EF4-FFF2-40B4-BE49-F238E27FC236}">
                <a16:creationId xmlns:a16="http://schemas.microsoft.com/office/drawing/2014/main" id="{D327E959-CBEA-444B-B386-5F1958E919C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76400" y="959635"/>
            <a:ext cx="7315200" cy="5474590"/>
          </a:xfrm>
          <a:prstGeom prst="rect">
            <a:avLst/>
          </a:prstGeom>
        </p:spPr>
      </p:pic>
      <p:sp>
        <p:nvSpPr>
          <p:cNvPr id="5" name="TextBox 4">
            <a:extLst>
              <a:ext uri="{FF2B5EF4-FFF2-40B4-BE49-F238E27FC236}">
                <a16:creationId xmlns:a16="http://schemas.microsoft.com/office/drawing/2014/main" id="{77F87678-352C-4274-A75D-246CDFA4A445}"/>
              </a:ext>
            </a:extLst>
          </p:cNvPr>
          <p:cNvSpPr txBox="1"/>
          <p:nvPr/>
        </p:nvSpPr>
        <p:spPr>
          <a:xfrm>
            <a:off x="1676400" y="6632423"/>
            <a:ext cx="73152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958D85"/>
                </a:solidFill>
                <a:effectLst/>
                <a:uLnTx/>
                <a:uFillTx/>
                <a:latin typeface="Arial" charset="0"/>
                <a:hlinkClick r:id="rId4" tooltip="http://www.dirtandnoise.com/2011/07/dear-america.html"/>
              </a:rPr>
              <a:t>This Photo</a:t>
            </a:r>
            <a:r>
              <a:rPr kumimoji="0" lang="en-US" sz="900" b="0" i="0" u="none" strike="noStrike" kern="1200" cap="none" spc="0" normalizeH="0" baseline="0" noProof="0">
                <a:ln>
                  <a:noFill/>
                </a:ln>
                <a:solidFill>
                  <a:srgbClr val="958D85"/>
                </a:solidFill>
                <a:effectLst/>
                <a:uLnTx/>
                <a:uFillTx/>
                <a:latin typeface="Arial" charset="0"/>
              </a:rPr>
              <a:t> by Unknown Author is licensed under </a:t>
            </a:r>
            <a:r>
              <a:rPr kumimoji="0" lang="en-US" sz="900" b="0" i="0" u="none" strike="noStrike" kern="1200" cap="none" spc="0" normalizeH="0" baseline="0" noProof="0">
                <a:ln>
                  <a:noFill/>
                </a:ln>
                <a:solidFill>
                  <a:srgbClr val="958D85"/>
                </a:solidFill>
                <a:effectLst/>
                <a:uLnTx/>
                <a:uFillTx/>
                <a:latin typeface="Arial" charset="0"/>
                <a:hlinkClick r:id="rId5" tooltip="https://creativecommons.org/licenses/by-nd/3.0/"/>
              </a:rPr>
              <a:t>CC BY-ND</a:t>
            </a:r>
            <a:endParaRPr kumimoji="0" lang="en-US" sz="900" b="0" i="0" u="none" strike="noStrike" kern="1200" cap="none" spc="0" normalizeH="0" baseline="0" noProof="0">
              <a:ln>
                <a:noFill/>
              </a:ln>
              <a:solidFill>
                <a:srgbClr val="958D85"/>
              </a:solidFill>
              <a:effectLst/>
              <a:uLnTx/>
              <a:uFillTx/>
              <a:latin typeface="Arial" charset="0"/>
            </a:endParaRPr>
          </a:p>
        </p:txBody>
      </p:sp>
    </p:spTree>
    <p:extLst>
      <p:ext uri="{BB962C8B-B14F-4D97-AF65-F5344CB8AC3E}">
        <p14:creationId xmlns:p14="http://schemas.microsoft.com/office/powerpoint/2010/main" val="5579070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281622"/>
            <a:ext cx="8153400" cy="990600"/>
          </a:xfrm>
        </p:spPr>
        <p:txBody>
          <a:bodyPr>
            <a:normAutofit/>
          </a:bodyPr>
          <a:lstStyle/>
          <a:p>
            <a:pPr fontAlgn="auto">
              <a:spcAft>
                <a:spcPts val="0"/>
              </a:spcAft>
              <a:defRPr/>
            </a:pPr>
            <a:r>
              <a:rPr lang="en-US" sz="3600" b="1" dirty="0">
                <a:solidFill>
                  <a:schemeClr val="accent1">
                    <a:lumMod val="50000"/>
                  </a:schemeClr>
                </a:solidFill>
              </a:rPr>
              <a:t>Savings Bonds</a:t>
            </a:r>
          </a:p>
        </p:txBody>
      </p:sp>
      <p:sp>
        <p:nvSpPr>
          <p:cNvPr id="2867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85000" lnSpcReduction="20000"/>
          </a:bodyPr>
          <a:lstStyle>
            <a:lvl1pPr>
              <a:defRPr>
                <a:solidFill>
                  <a:schemeClr val="tx1"/>
                </a:solidFill>
                <a:latin typeface="Century Schoolbook" pitchFamily="18" charset="0"/>
              </a:defRPr>
            </a:lvl1pPr>
            <a:lvl2pPr marL="742950" indent="-285750">
              <a:defRPr>
                <a:solidFill>
                  <a:schemeClr val="tx1"/>
                </a:solidFill>
                <a:latin typeface="Century Schoolbook" pitchFamily="18" charset="0"/>
              </a:defRPr>
            </a:lvl2pPr>
            <a:lvl3pPr marL="1143000" indent="-228600">
              <a:defRPr>
                <a:solidFill>
                  <a:schemeClr val="tx1"/>
                </a:solidFill>
                <a:latin typeface="Century Schoolbook" pitchFamily="18" charset="0"/>
              </a:defRPr>
            </a:lvl3pPr>
            <a:lvl4pPr marL="1600200" indent="-228600">
              <a:defRPr>
                <a:solidFill>
                  <a:schemeClr val="tx1"/>
                </a:solidFill>
                <a:latin typeface="Century Schoolbook" pitchFamily="18" charset="0"/>
              </a:defRPr>
            </a:lvl4pPr>
            <a:lvl5pPr marL="2057400" indent="-228600">
              <a:defRPr>
                <a:solidFill>
                  <a:schemeClr val="tx1"/>
                </a:solidFill>
                <a:latin typeface="Century Schoolbook" pitchFamily="18" charset="0"/>
              </a:defRPr>
            </a:lvl5pPr>
            <a:lvl6pPr marL="2514600" indent="-228600" fontAlgn="base">
              <a:spcBef>
                <a:spcPct val="0"/>
              </a:spcBef>
              <a:spcAft>
                <a:spcPct val="0"/>
              </a:spcAft>
              <a:defRPr>
                <a:solidFill>
                  <a:schemeClr val="tx1"/>
                </a:solidFill>
                <a:latin typeface="Century Schoolbook" pitchFamily="18" charset="0"/>
              </a:defRPr>
            </a:lvl6pPr>
            <a:lvl7pPr marL="2971800" indent="-228600" fontAlgn="base">
              <a:spcBef>
                <a:spcPct val="0"/>
              </a:spcBef>
              <a:spcAft>
                <a:spcPct val="0"/>
              </a:spcAft>
              <a:defRPr>
                <a:solidFill>
                  <a:schemeClr val="tx1"/>
                </a:solidFill>
                <a:latin typeface="Century Schoolbook" pitchFamily="18" charset="0"/>
              </a:defRPr>
            </a:lvl7pPr>
            <a:lvl8pPr marL="3429000" indent="-228600" fontAlgn="base">
              <a:spcBef>
                <a:spcPct val="0"/>
              </a:spcBef>
              <a:spcAft>
                <a:spcPct val="0"/>
              </a:spcAft>
              <a:defRPr>
                <a:solidFill>
                  <a:schemeClr val="tx1"/>
                </a:solidFill>
                <a:latin typeface="Century Schoolbook" pitchFamily="18" charset="0"/>
              </a:defRPr>
            </a:lvl8pPr>
            <a:lvl9pPr marL="3886200" indent="-228600" fontAlgn="base">
              <a:spcBef>
                <a:spcPct val="0"/>
              </a:spcBef>
              <a:spcAft>
                <a:spcPct val="0"/>
              </a:spcAft>
              <a:defRPr>
                <a:solidFill>
                  <a:schemeClr val="tx1"/>
                </a:solidFill>
                <a:latin typeface="Century Schoolbook"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DA35B5C-C1B6-4622-94E7-0D3399CAB1EA}" type="slidenum">
              <a:rPr kumimoji="0" lang="en-US" sz="1400" b="1" i="0" u="none" strike="noStrike" kern="1200" cap="none" spc="0" normalizeH="0" baseline="0" noProof="0">
                <a:ln>
                  <a:noFill/>
                </a:ln>
                <a:solidFill>
                  <a:srgbClr val="FFFFFF"/>
                </a:solidFill>
                <a:effectLst/>
                <a:uLnTx/>
                <a:uFillTx/>
                <a:latin typeface="Century Schoolbook"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30</a:t>
            </a:fld>
            <a:endParaRPr kumimoji="0" lang="en-US" sz="1400" b="1" i="0" u="none" strike="noStrike" kern="1200" cap="none" spc="0" normalizeH="0" baseline="0" noProof="0">
              <a:ln>
                <a:noFill/>
              </a:ln>
              <a:solidFill>
                <a:srgbClr val="FFFFFF"/>
              </a:solidFill>
              <a:effectLst/>
              <a:uLnTx/>
              <a:uFillTx/>
              <a:latin typeface="Century Schoolbook" pitchFamily="18" charset="0"/>
              <a:ea typeface="+mn-ea"/>
              <a:cs typeface="+mn-cs"/>
            </a:endParaRPr>
          </a:p>
        </p:txBody>
      </p:sp>
      <p:sp>
        <p:nvSpPr>
          <p:cNvPr id="3" name="Content Placeholder 2"/>
          <p:cNvSpPr>
            <a:spLocks noGrp="1"/>
          </p:cNvSpPr>
          <p:nvPr>
            <p:ph sz="quarter" idx="1"/>
          </p:nvPr>
        </p:nvSpPr>
        <p:spPr>
          <a:xfrm>
            <a:off x="457200" y="1828800"/>
            <a:ext cx="7467600" cy="4030662"/>
          </a:xfrm>
        </p:spPr>
        <p:txBody>
          <a:bodyPr>
            <a:normAutofit fontScale="92500" lnSpcReduction="20000"/>
          </a:bodyPr>
          <a:lstStyle/>
          <a:p>
            <a:pPr marL="274320" indent="-274320" fontAlgn="auto">
              <a:lnSpc>
                <a:spcPct val="80000"/>
              </a:lnSpc>
              <a:spcAft>
                <a:spcPct val="30000"/>
              </a:spcAft>
              <a:buFont typeface="Wingdings"/>
              <a:buChar char=""/>
              <a:defRPr/>
            </a:pPr>
            <a:r>
              <a:rPr lang="en-US" dirty="0">
                <a:solidFill>
                  <a:schemeClr val="accent1">
                    <a:lumMod val="50000"/>
                  </a:schemeClr>
                </a:solidFill>
              </a:rPr>
              <a:t>Currently I Bonds earn 7.12% interest rate (through April 30, 2022) </a:t>
            </a:r>
          </a:p>
          <a:p>
            <a:pPr marL="274320" indent="-274320" fontAlgn="auto">
              <a:lnSpc>
                <a:spcPct val="80000"/>
              </a:lnSpc>
              <a:spcAft>
                <a:spcPct val="30000"/>
              </a:spcAft>
              <a:buFont typeface="Wingdings"/>
              <a:buChar char=""/>
              <a:defRPr/>
            </a:pPr>
            <a:r>
              <a:rPr lang="en-US" dirty="0">
                <a:solidFill>
                  <a:schemeClr val="accent1">
                    <a:lumMod val="50000"/>
                  </a:schemeClr>
                </a:solidFill>
              </a:rPr>
              <a:t>You can buy automatically from a tax refund.  </a:t>
            </a:r>
          </a:p>
          <a:p>
            <a:pPr marL="274320" indent="-274320" fontAlgn="auto">
              <a:lnSpc>
                <a:spcPct val="80000"/>
              </a:lnSpc>
              <a:spcAft>
                <a:spcPct val="30000"/>
              </a:spcAft>
              <a:buFont typeface="Wingdings"/>
              <a:buChar char=""/>
              <a:defRPr/>
            </a:pPr>
            <a:r>
              <a:rPr lang="en-US" dirty="0">
                <a:solidFill>
                  <a:schemeClr val="accent1">
                    <a:lumMod val="50000"/>
                  </a:schemeClr>
                </a:solidFill>
              </a:rPr>
              <a:t>The I Bond rate is based on inflation.</a:t>
            </a:r>
          </a:p>
          <a:p>
            <a:pPr marL="274320" indent="-274320" fontAlgn="auto">
              <a:lnSpc>
                <a:spcPct val="80000"/>
              </a:lnSpc>
              <a:spcAft>
                <a:spcPct val="30000"/>
              </a:spcAft>
              <a:buFont typeface="Wingdings"/>
              <a:buChar char=""/>
              <a:defRPr/>
            </a:pPr>
            <a:r>
              <a:rPr lang="en-US" dirty="0">
                <a:solidFill>
                  <a:schemeClr val="accent1">
                    <a:lumMod val="50000"/>
                  </a:schemeClr>
                </a:solidFill>
              </a:rPr>
              <a:t>You buy I Bonds at face value – for example, you pay $50 for a $50 bond. Keep them up to 30 years.</a:t>
            </a:r>
          </a:p>
          <a:p>
            <a:pPr marL="274320" indent="-274320" fontAlgn="auto">
              <a:lnSpc>
                <a:spcPct val="80000"/>
              </a:lnSpc>
              <a:spcAft>
                <a:spcPct val="30000"/>
              </a:spcAft>
              <a:buFont typeface="Wingdings"/>
              <a:buChar char=""/>
              <a:defRPr/>
            </a:pPr>
            <a:r>
              <a:rPr lang="en-US" dirty="0">
                <a:solidFill>
                  <a:schemeClr val="accent1">
                    <a:lumMod val="50000"/>
                  </a:schemeClr>
                </a:solidFill>
              </a:rPr>
              <a:t>You can cash them out after 5 years without losing interest earned.</a:t>
            </a:r>
          </a:p>
          <a:p>
            <a:pPr marL="274320" indent="-274320" fontAlgn="auto">
              <a:lnSpc>
                <a:spcPct val="80000"/>
              </a:lnSpc>
              <a:spcAft>
                <a:spcPct val="30000"/>
              </a:spcAft>
              <a:buFontTx/>
              <a:buNone/>
              <a:defRPr/>
            </a:pPr>
            <a:r>
              <a:rPr lang="en-US" dirty="0">
                <a:solidFill>
                  <a:schemeClr val="accent1">
                    <a:lumMod val="50000"/>
                  </a:schemeClr>
                </a:solidFill>
              </a:rPr>
              <a:t>You can buy them from </a:t>
            </a:r>
            <a:r>
              <a:rPr lang="en-US" dirty="0">
                <a:solidFill>
                  <a:srgbClr val="00B0F0"/>
                </a:solidFill>
                <a:hlinkClick r:id="rId3"/>
              </a:rPr>
              <a:t>www.treasurydirect.gov</a:t>
            </a:r>
            <a:r>
              <a:rPr lang="en-US" dirty="0">
                <a:solidFill>
                  <a:schemeClr val="accent1">
                    <a:lumMod val="50000"/>
                  </a:schemeClr>
                </a:solidFill>
              </a:rPr>
              <a:t> </a:t>
            </a:r>
          </a:p>
          <a:p>
            <a:pPr marL="0" indent="0" fontAlgn="auto">
              <a:spcAft>
                <a:spcPts val="0"/>
              </a:spcAft>
              <a:buFont typeface="Wingdings"/>
              <a:buNone/>
              <a:defRPr/>
            </a:pPr>
            <a:endParaRPr lang="en-US" dirty="0"/>
          </a:p>
        </p:txBody>
      </p:sp>
      <p:pic>
        <p:nvPicPr>
          <p:cNvPr id="28676" name="Picture 2" descr="The New I B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80975"/>
            <a:ext cx="21907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817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How to not run out of money in retirement</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8CDD1C-15F2-4BFB-B72E-771F8279D3B5}"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altLang="en-US" sz="1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120835" name="Content Placeholder 2"/>
          <p:cNvSpPr>
            <a:spLocks noGrp="1"/>
          </p:cNvSpPr>
          <p:nvPr>
            <p:ph sz="quarter" idx="1"/>
          </p:nvPr>
        </p:nvSpPr>
        <p:spPr/>
        <p:txBody>
          <a:bodyPr>
            <a:normAutofit lnSpcReduction="10000"/>
          </a:bodyPr>
          <a:lstStyle/>
          <a:p>
            <a:r>
              <a:rPr lang="en-US" dirty="0"/>
              <a:t>Make a retirement plan – follow it </a:t>
            </a:r>
          </a:p>
          <a:p>
            <a:r>
              <a:rPr lang="en-US" dirty="0"/>
              <a:t>Consider working longer or part-time work</a:t>
            </a:r>
          </a:p>
          <a:p>
            <a:r>
              <a:rPr lang="en-US" dirty="0"/>
              <a:t>Downsizing early – understanding trade-offs between owning/selling certain assets</a:t>
            </a:r>
          </a:p>
          <a:p>
            <a:r>
              <a:rPr lang="en-US" dirty="0"/>
              <a:t>Consider Annuities</a:t>
            </a:r>
          </a:p>
          <a:p>
            <a:pPr lvl="1"/>
            <a:r>
              <a:rPr lang="en-US" dirty="0"/>
              <a:t>A way to protect against outliving your money</a:t>
            </a:r>
          </a:p>
          <a:p>
            <a:pPr lvl="1"/>
            <a:r>
              <a:rPr lang="en-US" dirty="0"/>
              <a:t>Guaranteed income for life</a:t>
            </a:r>
          </a:p>
          <a:p>
            <a:pPr lvl="1"/>
            <a:r>
              <a:rPr lang="en-US" dirty="0"/>
              <a:t>Purchased with a lump sum of money</a:t>
            </a:r>
          </a:p>
          <a:p>
            <a:pPr lvl="1"/>
            <a:r>
              <a:rPr lang="en-US" dirty="0"/>
              <a:t>WISERWOMEN.org has a calculator – helps with what a certain amount of money buys.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72549"/>
            <a:ext cx="8153400" cy="990600"/>
          </a:xfrm>
        </p:spPr>
        <p:txBody>
          <a:bodyPr>
            <a:noAutofit/>
          </a:bodyPr>
          <a:lstStyle/>
          <a:p>
            <a:br>
              <a:rPr lang="en-US" sz="4000" dirty="0"/>
            </a:br>
            <a:r>
              <a:rPr lang="en-US" sz="4000" dirty="0"/>
              <a:t>Federal Saver’s Tax Credit</a:t>
            </a:r>
          </a:p>
        </p:txBody>
      </p:sp>
      <p:sp>
        <p:nvSpPr>
          <p:cNvPr id="12292" name="Slide Number Placeholder 5"/>
          <p:cNvSpPr>
            <a:spLocks noGrp="1"/>
          </p:cNvSpPr>
          <p:nvPr>
            <p:ph type="sldNum" sz="quarter" idx="12"/>
          </p:nvPr>
        </p:nvSpPr>
        <p:spPr>
          <a:noFill/>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7F96F0-2579-46A9-8777-A7719E48FBF5}"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altLang="en-US" sz="1400" b="1" i="0" u="none" strike="noStrike" kern="1200" cap="none" spc="0" normalizeH="0" baseline="0" noProof="0">
              <a:ln>
                <a:noFill/>
              </a:ln>
              <a:solidFill>
                <a:prstClr val="white"/>
              </a:solidFill>
              <a:effectLst/>
              <a:uLnTx/>
              <a:uFillTx/>
              <a:latin typeface="Tw Cen MT"/>
              <a:ea typeface="+mn-ea"/>
              <a:cs typeface="+mn-cs"/>
            </a:endParaRPr>
          </a:p>
        </p:txBody>
      </p:sp>
      <p:sp>
        <p:nvSpPr>
          <p:cNvPr id="12291" name="Content Placeholder 2"/>
          <p:cNvSpPr>
            <a:spLocks noGrp="1"/>
          </p:cNvSpPr>
          <p:nvPr>
            <p:ph sz="quarter" idx="1"/>
          </p:nvPr>
        </p:nvSpPr>
        <p:spPr>
          <a:xfrm>
            <a:off x="495300" y="1714048"/>
            <a:ext cx="8229600" cy="4525963"/>
          </a:xfrm>
        </p:spPr>
        <p:txBody>
          <a:bodyPr/>
          <a:lstStyle/>
          <a:p>
            <a:r>
              <a:rPr lang="en-US" sz="2800" dirty="0"/>
              <a:t>The Saver’s Tax Credit is available to eligible individuals who save for retirement. </a:t>
            </a:r>
          </a:p>
          <a:p>
            <a:endParaRPr lang="en-US" sz="2800" dirty="0"/>
          </a:p>
          <a:p>
            <a:r>
              <a:rPr lang="en-US" sz="2800" dirty="0"/>
              <a:t>It is effectively a federal match for retirement contributions. Eligible individuals should seriously consider taking advantage of this tax credit.</a:t>
            </a:r>
          </a:p>
          <a:p>
            <a:endParaRPr lang="en-US" sz="2800" dirty="0"/>
          </a:p>
          <a:p>
            <a:endParaRPr lang="en-US" sz="2800" dirty="0"/>
          </a:p>
          <a:p>
            <a:endParaRPr lang="en-US" sz="2800" dirty="0"/>
          </a:p>
        </p:txBody>
      </p:sp>
    </p:spTree>
    <p:extLst>
      <p:ext uri="{BB962C8B-B14F-4D97-AF65-F5344CB8AC3E}">
        <p14:creationId xmlns:p14="http://schemas.microsoft.com/office/powerpoint/2010/main" val="305935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95300" y="332935"/>
            <a:ext cx="8153400" cy="990600"/>
          </a:xfrm>
        </p:spPr>
        <p:txBody>
          <a:bodyPr>
            <a:normAutofit/>
          </a:bodyPr>
          <a:lstStyle/>
          <a:p>
            <a:r>
              <a:rPr lang="en-US" sz="4000" dirty="0"/>
              <a:t>Who Can Claim the Credit?</a:t>
            </a:r>
          </a:p>
        </p:txBody>
      </p:sp>
      <p:sp>
        <p:nvSpPr>
          <p:cNvPr id="13316" name="Slide Number Placeholder 5"/>
          <p:cNvSpPr>
            <a:spLocks noGrp="1"/>
          </p:cNvSpPr>
          <p:nvPr>
            <p:ph type="sldNum" sz="quarter" idx="12"/>
          </p:nvPr>
        </p:nvSpPr>
        <p:spPr>
          <a:noFill/>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6A2D46-8355-462D-AF28-4526AD8A8586}"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altLang="en-US" sz="1400" b="1" i="0" u="none" strike="noStrike" kern="1200" cap="none" spc="0" normalizeH="0" baseline="0" noProof="0">
              <a:ln>
                <a:noFill/>
              </a:ln>
              <a:solidFill>
                <a:prstClr val="white"/>
              </a:solidFill>
              <a:effectLst/>
              <a:uLnTx/>
              <a:uFillTx/>
              <a:latin typeface="Tw Cen MT"/>
              <a:ea typeface="+mn-ea"/>
              <a:cs typeface="+mn-cs"/>
            </a:endParaRPr>
          </a:p>
        </p:txBody>
      </p:sp>
      <p:sp>
        <p:nvSpPr>
          <p:cNvPr id="13315" name="Content Placeholder 2"/>
          <p:cNvSpPr>
            <a:spLocks noGrp="1"/>
          </p:cNvSpPr>
          <p:nvPr>
            <p:ph sz="quarter" idx="1"/>
          </p:nvPr>
        </p:nvSpPr>
        <p:spPr/>
        <p:txBody>
          <a:bodyPr>
            <a:normAutofit/>
          </a:bodyPr>
          <a:lstStyle/>
          <a:p>
            <a:r>
              <a:rPr lang="en-US" sz="2800" dirty="0"/>
              <a:t>This is a non-refundable credit. If you do not owe taxes, then you will not be eligible for this credit. </a:t>
            </a:r>
          </a:p>
          <a:p>
            <a:r>
              <a:rPr lang="en-US" sz="2800" dirty="0"/>
              <a:t>If you are eligible, the maximum tax credit is 50% of your contribution to a retirement plan up to a maximum of a $2,000 retirement contribution (or $1,000 tax credit).  </a:t>
            </a:r>
          </a:p>
          <a:p>
            <a:r>
              <a:rPr lang="en-US" sz="2800" dirty="0"/>
              <a:t>The amount of the credit depends on your income and your IRS filing status; the lower your income, the greater the credit rate you are eligible for.  </a:t>
            </a:r>
          </a:p>
          <a:p>
            <a:pPr>
              <a:buFontTx/>
              <a:buNone/>
            </a:pPr>
            <a:endParaRPr lang="en-US" dirty="0"/>
          </a:p>
        </p:txBody>
      </p:sp>
    </p:spTree>
    <p:extLst>
      <p:ext uri="{BB962C8B-B14F-4D97-AF65-F5344CB8AC3E}">
        <p14:creationId xmlns:p14="http://schemas.microsoft.com/office/powerpoint/2010/main" val="1492353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Types of Retirement Plans</a:t>
            </a:r>
            <a:br>
              <a:rPr lang="en-US" dirty="0"/>
            </a:br>
            <a:r>
              <a:rPr lang="en-US" dirty="0"/>
              <a:t>At work</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54EE4C-B14E-4120-95EB-F20AB9661350}"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altLang="en-US" sz="1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105475" name="Content Placeholder 2"/>
          <p:cNvSpPr>
            <a:spLocks noGrp="1"/>
          </p:cNvSpPr>
          <p:nvPr>
            <p:ph sz="quarter" idx="1"/>
          </p:nvPr>
        </p:nvSpPr>
        <p:spPr/>
        <p:txBody>
          <a:bodyPr>
            <a:normAutofit lnSpcReduction="10000"/>
          </a:bodyPr>
          <a:lstStyle/>
          <a:p>
            <a:pPr eaLnBrk="1" hangingPunct="1"/>
            <a:r>
              <a:rPr lang="en-US" dirty="0"/>
              <a:t>Make sure you know where all your plans are located</a:t>
            </a:r>
          </a:p>
          <a:p>
            <a:pPr eaLnBrk="1" hangingPunct="1"/>
            <a:r>
              <a:rPr lang="en-US" dirty="0"/>
              <a:t>Defined benefit plan</a:t>
            </a:r>
          </a:p>
          <a:p>
            <a:pPr lvl="1" eaLnBrk="1" hangingPunct="1"/>
            <a:r>
              <a:rPr lang="en-US" dirty="0"/>
              <a:t>Traditional pension plan</a:t>
            </a:r>
          </a:p>
          <a:p>
            <a:pPr eaLnBrk="1" hangingPunct="1"/>
            <a:r>
              <a:rPr lang="en-US" dirty="0"/>
              <a:t>Defined contribution plan</a:t>
            </a:r>
          </a:p>
          <a:p>
            <a:pPr lvl="1" eaLnBrk="1" hangingPunct="1"/>
            <a:r>
              <a:rPr lang="en-US" dirty="0"/>
              <a:t>Savings plan, like a 401(k), 403(b), 457, Thrift Savings Plan</a:t>
            </a:r>
          </a:p>
          <a:p>
            <a:pPr lvl="1" eaLnBrk="1" hangingPunct="1"/>
            <a:endParaRPr lang="en-US" dirty="0"/>
          </a:p>
          <a:p>
            <a:pPr lvl="1" eaLnBrk="1" hangingPunct="1"/>
            <a:r>
              <a:rPr lang="en-US" dirty="0"/>
              <a:t>DON’T SPEND YOUR RETIREMENT $ IF YOU CHANGE A Job. Big Mistake. </a:t>
            </a:r>
          </a:p>
          <a:p>
            <a:pPr lvl="1" eaLnBrk="1" hangingPunct="1"/>
            <a:endParaRPr lang="en-US" dirty="0"/>
          </a:p>
          <a:p>
            <a:pPr marL="365760" lvl="1" indent="0" eaLnBrk="1" hangingPunct="1">
              <a:buNone/>
            </a:pPr>
            <a:endParaRPr lang="en-US" dirty="0"/>
          </a:p>
          <a:p>
            <a:pPr lvl="1" eaLnBrk="1" hangingPunct="1"/>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rmAutofit/>
          </a:bodyPr>
          <a:lstStyle/>
          <a:p>
            <a:r>
              <a:rPr lang="en-US" dirty="0"/>
              <a:t>Roth IRA</a:t>
            </a:r>
          </a:p>
        </p:txBody>
      </p:sp>
      <p:sp>
        <p:nvSpPr>
          <p:cNvPr id="63492"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984F6F-CE2F-46B9-8A9C-CEA457BE9334}"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117763" name="Rectangle 3"/>
          <p:cNvSpPr>
            <a:spLocks noGrp="1" noChangeArrowheads="1"/>
          </p:cNvSpPr>
          <p:nvPr>
            <p:ph sz="quarter" idx="1"/>
          </p:nvPr>
        </p:nvSpPr>
        <p:spPr/>
        <p:txBody>
          <a:bodyPr>
            <a:normAutofit/>
          </a:bodyPr>
          <a:lstStyle/>
          <a:p>
            <a:r>
              <a:rPr lang="en-US" dirty="0"/>
              <a:t>Open one through your bank or other financial institution</a:t>
            </a:r>
          </a:p>
          <a:p>
            <a:pPr lvl="1"/>
            <a:r>
              <a:rPr lang="en-US" dirty="0"/>
              <a:t>Make sure your investment options include mutual funds</a:t>
            </a:r>
          </a:p>
          <a:p>
            <a:endParaRPr lang="en-US" dirty="0"/>
          </a:p>
          <a:p>
            <a:r>
              <a:rPr lang="en-US" dirty="0"/>
              <a:t>Contribute after-tax dollars</a:t>
            </a:r>
          </a:p>
          <a:p>
            <a:r>
              <a:rPr lang="en-US" dirty="0"/>
              <a:t>Pay no tax on gains when withdrawn at retirement – a great way to avoid paying taxes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6"/>
          <p:cNvSpPr>
            <a:spLocks noGrp="1"/>
          </p:cNvSpPr>
          <p:nvPr>
            <p:ph type="title"/>
          </p:nvPr>
        </p:nvSpPr>
        <p:spPr/>
        <p:txBody>
          <a:bodyPr/>
          <a:lstStyle/>
          <a:p>
            <a:pPr>
              <a:defRPr/>
            </a:pPr>
            <a:r>
              <a:rPr lang="en-US" dirty="0"/>
              <a:t>Traditional IRA</a:t>
            </a:r>
          </a:p>
        </p:txBody>
      </p:sp>
      <p:sp>
        <p:nvSpPr>
          <p:cNvPr id="62468"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4665656-30B2-4187-A31F-DDBB8F85194F}"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118787" name="Rectangle 3"/>
          <p:cNvSpPr>
            <a:spLocks noGrp="1" noChangeArrowheads="1"/>
          </p:cNvSpPr>
          <p:nvPr>
            <p:ph sz="quarter" idx="1"/>
          </p:nvPr>
        </p:nvSpPr>
        <p:spPr/>
        <p:txBody>
          <a:bodyPr/>
          <a:lstStyle/>
          <a:p>
            <a:r>
              <a:rPr lang="en-US" dirty="0"/>
              <a:t>Contributions are generally tax deductible</a:t>
            </a:r>
          </a:p>
          <a:p>
            <a:r>
              <a:rPr lang="en-US" dirty="0"/>
              <a:t>Grows tax deferred</a:t>
            </a:r>
          </a:p>
          <a:p>
            <a:r>
              <a:rPr lang="en-US" dirty="0"/>
              <a:t>Tax penalty if you take money out before 59½</a:t>
            </a:r>
          </a:p>
          <a:p>
            <a:r>
              <a:rPr lang="en-US" dirty="0"/>
              <a:t>Studies show a Roth IRA is typically the better bet if you qualify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609600"/>
            <a:ext cx="7772400" cy="1828800"/>
          </a:xfrm>
        </p:spPr>
        <p:txBody>
          <a:bodyPr/>
          <a:lstStyle/>
          <a:p>
            <a:r>
              <a:rPr lang="en-US" dirty="0"/>
              <a:t>Increase cash flow in retirement</a:t>
            </a:r>
          </a:p>
        </p:txBody>
      </p:sp>
      <p:pic>
        <p:nvPicPr>
          <p:cNvPr id="7" name="Picture 2" descr="C:\Users\Wiser Program\AppData\Local\Microsoft\Windows\Temporary Internet Files\Content.IE5\F0I6MN25\MP9004117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2438400"/>
            <a:ext cx="2509019" cy="3772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Option 1: Spend less time in retirement</a:t>
            </a:r>
          </a:p>
        </p:txBody>
      </p:sp>
      <p:sp>
        <p:nvSpPr>
          <p:cNvPr id="3" name="Content Placeholder 2"/>
          <p:cNvSpPr>
            <a:spLocks noGrp="1"/>
          </p:cNvSpPr>
          <p:nvPr>
            <p:ph sz="quarter" idx="1"/>
          </p:nvPr>
        </p:nvSpPr>
        <p:spPr/>
        <p:txBody>
          <a:bodyPr/>
          <a:lstStyle/>
          <a:p>
            <a:r>
              <a:rPr lang="en-US" dirty="0"/>
              <a:t>Retire later</a:t>
            </a:r>
          </a:p>
          <a:p>
            <a:pPr lvl="1"/>
            <a:r>
              <a:rPr lang="en-US" dirty="0"/>
              <a:t>More time to save money</a:t>
            </a:r>
          </a:p>
          <a:p>
            <a:pPr lvl="1"/>
            <a:r>
              <a:rPr lang="en-US" dirty="0"/>
              <a:t>Less time to support yourself financially</a:t>
            </a:r>
          </a:p>
          <a:p>
            <a:pPr lvl="1"/>
            <a:r>
              <a:rPr lang="en-US" dirty="0"/>
              <a:t>Higher Social Security benefits (to age 70)</a:t>
            </a:r>
          </a:p>
          <a:p>
            <a:r>
              <a:rPr lang="en-US" dirty="0"/>
              <a:t>Consider part-time options in retirement	</a:t>
            </a:r>
          </a:p>
          <a:p>
            <a:pPr lvl="1"/>
            <a:r>
              <a:rPr lang="en-US" dirty="0"/>
              <a:t>Consulting opportunities?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l"/>
            <a:r>
              <a:rPr lang="en-US" dirty="0"/>
              <a:t>Option 2: Increase Social Security 			  Benefits</a:t>
            </a:r>
          </a:p>
        </p:txBody>
      </p:sp>
      <p:graphicFrame>
        <p:nvGraphicFramePr>
          <p:cNvPr id="9" name="Content Placeholder 8"/>
          <p:cNvGraphicFramePr>
            <a:graphicFrameLocks noGrp="1"/>
          </p:cNvGraphicFramePr>
          <p:nvPr>
            <p:ph sz="quarter" idx="1"/>
          </p:nvPr>
        </p:nvGraphicFramePr>
        <p:xfrm>
          <a:off x="381000" y="2667000"/>
          <a:ext cx="8229600" cy="32918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sz="2400" dirty="0"/>
                        <a:t>May’s retirement age</a:t>
                      </a:r>
                    </a:p>
                  </a:txBody>
                  <a:tcPr/>
                </a:tc>
                <a:tc>
                  <a:txBody>
                    <a:bodyPr/>
                    <a:lstStyle/>
                    <a:p>
                      <a:r>
                        <a:rPr lang="en-US" sz="2400" dirty="0"/>
                        <a:t>May’s monthly Social Security benefit</a:t>
                      </a:r>
                    </a:p>
                  </a:txBody>
                  <a:tcPr/>
                </a:tc>
                <a:extLst>
                  <a:ext uri="{0D108BD9-81ED-4DB2-BD59-A6C34878D82A}">
                    <a16:rowId xmlns:a16="http://schemas.microsoft.com/office/drawing/2014/main" val="10000"/>
                  </a:ext>
                </a:extLst>
              </a:tr>
              <a:tr h="370840">
                <a:tc>
                  <a:txBody>
                    <a:bodyPr/>
                    <a:lstStyle/>
                    <a:p>
                      <a:r>
                        <a:rPr lang="en-US" sz="2400" dirty="0"/>
                        <a:t>62 (early retirement)</a:t>
                      </a:r>
                    </a:p>
                    <a:p>
                      <a:endParaRPr lang="en-US" sz="2400" dirty="0"/>
                    </a:p>
                  </a:txBody>
                  <a:tcPr/>
                </a:tc>
                <a:tc>
                  <a:txBody>
                    <a:bodyPr/>
                    <a:lstStyle/>
                    <a:p>
                      <a:r>
                        <a:rPr lang="en-US" sz="2400" dirty="0"/>
                        <a:t>$758</a:t>
                      </a:r>
                    </a:p>
                  </a:txBody>
                  <a:tcPr/>
                </a:tc>
                <a:extLst>
                  <a:ext uri="{0D108BD9-81ED-4DB2-BD59-A6C34878D82A}">
                    <a16:rowId xmlns:a16="http://schemas.microsoft.com/office/drawing/2014/main" val="10001"/>
                  </a:ext>
                </a:extLst>
              </a:tr>
              <a:tr h="370840">
                <a:tc>
                  <a:txBody>
                    <a:bodyPr/>
                    <a:lstStyle/>
                    <a:p>
                      <a:r>
                        <a:rPr lang="en-US" sz="2400" dirty="0"/>
                        <a:t>66 (normal retirement)</a:t>
                      </a:r>
                    </a:p>
                    <a:p>
                      <a:endParaRPr lang="en-US" sz="2400" dirty="0"/>
                    </a:p>
                  </a:txBody>
                  <a:tcPr/>
                </a:tc>
                <a:tc>
                  <a:txBody>
                    <a:bodyPr/>
                    <a:lstStyle/>
                    <a:p>
                      <a:r>
                        <a:rPr lang="en-US" sz="2400" dirty="0"/>
                        <a:t>$1,000</a:t>
                      </a:r>
                    </a:p>
                  </a:txBody>
                  <a:tcPr/>
                </a:tc>
                <a:extLst>
                  <a:ext uri="{0D108BD9-81ED-4DB2-BD59-A6C34878D82A}">
                    <a16:rowId xmlns:a16="http://schemas.microsoft.com/office/drawing/2014/main" val="10002"/>
                  </a:ext>
                </a:extLst>
              </a:tr>
              <a:tr h="370840">
                <a:tc>
                  <a:txBody>
                    <a:bodyPr/>
                    <a:lstStyle/>
                    <a:p>
                      <a:r>
                        <a:rPr lang="en-US" sz="2400" dirty="0"/>
                        <a:t>70 (latest which</a:t>
                      </a:r>
                      <a:r>
                        <a:rPr lang="en-US" sz="2400" baseline="0" dirty="0"/>
                        <a:t> benefits go up) </a:t>
                      </a:r>
                      <a:endParaRPr lang="en-US" sz="2400" dirty="0"/>
                    </a:p>
                  </a:txBody>
                  <a:tcPr/>
                </a:tc>
                <a:tc>
                  <a:txBody>
                    <a:bodyPr/>
                    <a:lstStyle/>
                    <a:p>
                      <a:r>
                        <a:rPr lang="en-US" sz="2400" dirty="0"/>
                        <a:t>$1,320</a:t>
                      </a:r>
                    </a:p>
                    <a:p>
                      <a:endParaRPr lang="en-US" sz="2400" dirty="0"/>
                    </a:p>
                  </a:txBody>
                  <a:tcPr/>
                </a:tc>
                <a:extLst>
                  <a:ext uri="{0D108BD9-81ED-4DB2-BD59-A6C34878D82A}">
                    <a16:rowId xmlns:a16="http://schemas.microsoft.com/office/drawing/2014/main" val="10003"/>
                  </a:ext>
                </a:extLst>
              </a:tr>
            </a:tbl>
          </a:graphicData>
        </a:graphic>
      </p:graphicFrame>
      <p:sp>
        <p:nvSpPr>
          <p:cNvPr id="10" name="TextBox 9"/>
          <p:cNvSpPr txBox="1"/>
          <p:nvPr/>
        </p:nvSpPr>
        <p:spPr>
          <a:xfrm>
            <a:off x="1295400" y="1524000"/>
            <a:ext cx="701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  May was born in 1953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  She currently earns $30,000/year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Invocation</a:t>
            </a:r>
          </a:p>
        </p:txBody>
      </p:sp>
      <p:sp>
        <p:nvSpPr>
          <p:cNvPr id="2" name="Content Placeholder 1">
            <a:extLst>
              <a:ext uri="{FF2B5EF4-FFF2-40B4-BE49-F238E27FC236}">
                <a16:creationId xmlns:a16="http://schemas.microsoft.com/office/drawing/2014/main" id="{752740C5-CC7B-422D-948B-07E67E659635}"/>
              </a:ext>
            </a:extLst>
          </p:cNvPr>
          <p:cNvSpPr>
            <a:spLocks noGrp="1"/>
          </p:cNvSpPr>
          <p:nvPr>
            <p:ph idx="1"/>
          </p:nvPr>
        </p:nvSpPr>
        <p:spPr>
          <a:xfrm>
            <a:off x="0" y="1219200"/>
            <a:ext cx="9144000" cy="4800600"/>
          </a:xfrm>
        </p:spPr>
        <p:txBody>
          <a:bodyPr/>
          <a:lstStyle/>
          <a:p>
            <a:pPr marL="0" indent="0">
              <a:buNone/>
            </a:pPr>
            <a:r>
              <a:rPr lang="en-US" dirty="0"/>
              <a:t>Invocation</a:t>
            </a:r>
          </a:p>
          <a:p>
            <a:pPr lvl="1">
              <a:buFont typeface="Arial" panose="020B0604020202020204" pitchFamily="34" charset="0"/>
              <a:buChar char="•"/>
            </a:pPr>
            <a:r>
              <a:rPr lang="en-US" dirty="0">
                <a:solidFill>
                  <a:srgbClr val="0720D7"/>
                </a:solidFill>
              </a:rPr>
              <a:t>Ben Hester</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5283A6F7-AE4F-46EE-B2DF-26539C4BD40E}"/>
              </a:ext>
            </a:extLst>
          </p:cNvPr>
          <p:cNvPicPr>
            <a:picLocks noChangeAspect="1"/>
          </p:cNvPicPr>
          <p:nvPr/>
        </p:nvPicPr>
        <p:blipFill>
          <a:blip r:embed="rId3"/>
          <a:stretch>
            <a:fillRect/>
          </a:stretch>
        </p:blipFill>
        <p:spPr>
          <a:xfrm>
            <a:off x="1969093" y="2514600"/>
            <a:ext cx="5205814" cy="3640667"/>
          </a:xfrm>
          <a:prstGeom prst="rect">
            <a:avLst/>
          </a:prstGeom>
        </p:spPr>
      </p:pic>
    </p:spTree>
    <p:extLst>
      <p:ext uri="{BB962C8B-B14F-4D97-AF65-F5344CB8AC3E}">
        <p14:creationId xmlns:p14="http://schemas.microsoft.com/office/powerpoint/2010/main" val="15505155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How annuities work</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AB1FF5-AC0B-4A2D-A234-82BA042531EA}"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altLang="en-US" sz="1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121859" name="Content Placeholder 2"/>
          <p:cNvSpPr>
            <a:spLocks noGrp="1"/>
          </p:cNvSpPr>
          <p:nvPr>
            <p:ph sz="quarter" idx="1"/>
          </p:nvPr>
        </p:nvSpPr>
        <p:spPr/>
        <p:txBody>
          <a:bodyPr>
            <a:normAutofit/>
          </a:bodyPr>
          <a:lstStyle/>
          <a:p>
            <a:r>
              <a:rPr lang="en-US" dirty="0"/>
              <a:t>Buy from an insurance company</a:t>
            </a:r>
          </a:p>
          <a:p>
            <a:r>
              <a:rPr lang="en-US" dirty="0"/>
              <a:t>Benefit amount depends on:</a:t>
            </a:r>
          </a:p>
          <a:p>
            <a:pPr lvl="1"/>
            <a:r>
              <a:rPr lang="en-US" dirty="0"/>
              <a:t>How much money you have to purchase one</a:t>
            </a:r>
          </a:p>
          <a:p>
            <a:pPr lvl="1"/>
            <a:r>
              <a:rPr lang="en-US" dirty="0"/>
              <a:t>Age, gender</a:t>
            </a:r>
          </a:p>
          <a:p>
            <a:pPr lvl="1"/>
            <a:r>
              <a:rPr lang="en-US" dirty="0"/>
              <a:t>Income option you select </a:t>
            </a:r>
          </a:p>
          <a:p>
            <a:pPr lvl="1"/>
            <a:r>
              <a:rPr lang="en-US" dirty="0"/>
              <a:t>Interest rates at the time of purchase</a:t>
            </a:r>
          </a:p>
          <a:p>
            <a:pPr lvl="1"/>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Tips on shopping for annuities</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539A3E-70D4-49C1-899D-8CE230DACAB4}"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altLang="en-US" sz="1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126979" name="Content Placeholder 2"/>
          <p:cNvSpPr>
            <a:spLocks noGrp="1"/>
          </p:cNvSpPr>
          <p:nvPr>
            <p:ph sz="quarter" idx="1"/>
          </p:nvPr>
        </p:nvSpPr>
        <p:spPr>
          <a:xfrm>
            <a:off x="3276921" y="1981200"/>
            <a:ext cx="5681662" cy="3733799"/>
          </a:xfrm>
        </p:spPr>
        <p:txBody>
          <a:bodyPr/>
          <a:lstStyle/>
          <a:p>
            <a:pPr>
              <a:buNone/>
            </a:pPr>
            <a:r>
              <a:rPr lang="en-US" dirty="0"/>
              <a:t>Use a strong insurer</a:t>
            </a:r>
          </a:p>
          <a:p>
            <a:pPr>
              <a:buNone/>
            </a:pPr>
            <a:r>
              <a:rPr lang="en-US" dirty="0"/>
              <a:t>Find good rates</a:t>
            </a:r>
          </a:p>
          <a:p>
            <a:pPr lvl="2">
              <a:buNone/>
            </a:pPr>
            <a:r>
              <a:rPr lang="en-US" dirty="0"/>
              <a:t>Annuities.com</a:t>
            </a:r>
          </a:p>
          <a:p>
            <a:pPr lvl="2">
              <a:buNone/>
            </a:pPr>
            <a:r>
              <a:rPr lang="en-US" dirty="0"/>
              <a:t>ImmediateAnnuities.com</a:t>
            </a:r>
          </a:p>
          <a:p>
            <a:pPr>
              <a:buNone/>
            </a:pPr>
            <a:r>
              <a:rPr lang="en-US" dirty="0"/>
              <a:t>Check with your State Guaranty</a:t>
            </a:r>
          </a:p>
          <a:p>
            <a:pPr>
              <a:buNone/>
            </a:pPr>
            <a:r>
              <a:rPr lang="en-US" dirty="0"/>
              <a:t>Association</a:t>
            </a:r>
          </a:p>
          <a:p>
            <a:pPr>
              <a:buFont typeface="Wingdings 2" pitchFamily="28" charset="2"/>
              <a:buNone/>
            </a:pPr>
            <a:endParaRPr lang="en-US" dirty="0"/>
          </a:p>
        </p:txBody>
      </p:sp>
      <p:pic>
        <p:nvPicPr>
          <p:cNvPr id="126983" name="Picture 10" descr="C:\Documents and Settings\Kathy Murray\Local Settings\Temporary Internet Files\Content.IE5\VPMM6DPB\MPj04097280000[1].jpg"/>
          <p:cNvPicPr>
            <a:picLocks noChangeAspect="1" noChangeArrowheads="1"/>
          </p:cNvPicPr>
          <p:nvPr/>
        </p:nvPicPr>
        <p:blipFill>
          <a:blip r:embed="rId2" cstate="print"/>
          <a:srcRect/>
          <a:stretch>
            <a:fillRect/>
          </a:stretch>
        </p:blipFill>
        <p:spPr bwMode="auto">
          <a:xfrm>
            <a:off x="339969" y="1828800"/>
            <a:ext cx="2686281" cy="40386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4E48-FBEA-4CE1-8424-97C6B3223838}"/>
              </a:ext>
            </a:extLst>
          </p:cNvPr>
          <p:cNvSpPr>
            <a:spLocks noGrp="1"/>
          </p:cNvSpPr>
          <p:nvPr>
            <p:ph type="title"/>
          </p:nvPr>
        </p:nvSpPr>
        <p:spPr/>
        <p:txBody>
          <a:bodyPr>
            <a:noAutofit/>
          </a:bodyPr>
          <a:lstStyle/>
          <a:p>
            <a:r>
              <a:rPr lang="en-US" sz="3700" dirty="0">
                <a:cs typeface="Times New Roman" panose="02020603050405020304" pitchFamily="18" charset="0"/>
              </a:rPr>
              <a:t>Financial To-Do’s for the Decades:</a:t>
            </a:r>
            <a:br>
              <a:rPr lang="en-US" sz="3700" dirty="0">
                <a:cs typeface="Times New Roman" panose="02020603050405020304" pitchFamily="18" charset="0"/>
              </a:rPr>
            </a:br>
            <a:r>
              <a:rPr lang="en-US" sz="3700" dirty="0">
                <a:cs typeface="Times New Roman" panose="02020603050405020304" pitchFamily="18" charset="0"/>
              </a:rPr>
              <a:t>20s and 30s</a:t>
            </a:r>
            <a:endParaRPr lang="en-US" sz="3700" dirty="0"/>
          </a:p>
        </p:txBody>
      </p:sp>
      <p:sp>
        <p:nvSpPr>
          <p:cNvPr id="3" name="Content Placeholder 2">
            <a:extLst>
              <a:ext uri="{FF2B5EF4-FFF2-40B4-BE49-F238E27FC236}">
                <a16:creationId xmlns:a16="http://schemas.microsoft.com/office/drawing/2014/main" id="{FA7C5A64-40CB-4DC6-AFDE-9FB5A4F628CD}"/>
              </a:ext>
            </a:extLst>
          </p:cNvPr>
          <p:cNvSpPr>
            <a:spLocks noGrp="1"/>
          </p:cNvSpPr>
          <p:nvPr>
            <p:ph sz="quarter" idx="1"/>
          </p:nvPr>
        </p:nvSpPr>
        <p:spPr>
          <a:xfrm>
            <a:off x="408071" y="1828800"/>
            <a:ext cx="4035552" cy="4495800"/>
          </a:xfrm>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20s</a:t>
            </a: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Check out job benefits</a:t>
            </a: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Create a budget</a:t>
            </a: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Get into habit of saving  </a:t>
            </a:r>
            <a:endPar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pitchFamily="-105" charset="-128"/>
              <a:cs typeface="+mn-cs"/>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Build an emergency fund (3-6 month of living expenses)</a:t>
            </a:r>
            <a:endPar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pitchFamily="-105" charset="-128"/>
              <a:cs typeface="+mn-cs"/>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Pay off debt</a:t>
            </a:r>
          </a:p>
          <a:p>
            <a:endParaRPr lang="en-US" dirty="0"/>
          </a:p>
        </p:txBody>
      </p:sp>
      <p:sp>
        <p:nvSpPr>
          <p:cNvPr id="6" name="TextBox 5">
            <a:extLst>
              <a:ext uri="{FF2B5EF4-FFF2-40B4-BE49-F238E27FC236}">
                <a16:creationId xmlns:a16="http://schemas.microsoft.com/office/drawing/2014/main" id="{2AC54B1D-BD65-404F-A2AF-853D867E4B61}"/>
              </a:ext>
            </a:extLst>
          </p:cNvPr>
          <p:cNvSpPr txBox="1"/>
          <p:nvPr/>
        </p:nvSpPr>
        <p:spPr>
          <a:xfrm>
            <a:off x="4852777" y="1840523"/>
            <a:ext cx="3883152" cy="364407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30s</a:t>
            </a: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Keep saving, focus more on investing</a:t>
            </a: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Keep debt in control</a:t>
            </a: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Do an insurance checkup</a:t>
            </a:r>
          </a:p>
          <a:p>
            <a:pPr marL="742950" marR="0" lvl="1" indent="-285750" algn="l" defTabSz="914400" rtl="0" eaLnBrk="0" fontAlgn="base" latinLnBrk="0" hangingPunct="0">
              <a:lnSpc>
                <a:spcPct val="100000"/>
              </a:lnSpc>
              <a:spcBef>
                <a:spcPct val="20000"/>
              </a:spcBef>
              <a:spcAft>
                <a:spcPct val="0"/>
              </a:spcAft>
              <a:buClrTx/>
              <a:buSzTx/>
              <a:buFont typeface="Wingdings" pitchFamily="-105" charset="2"/>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Max contribution to retirement account</a:t>
            </a:r>
          </a:p>
        </p:txBody>
      </p:sp>
    </p:spTree>
    <p:extLst>
      <p:ext uri="{BB962C8B-B14F-4D97-AF65-F5344CB8AC3E}">
        <p14:creationId xmlns:p14="http://schemas.microsoft.com/office/powerpoint/2010/main" val="3107695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5B8D-D60E-416E-ADE7-93F65BBB9B13}"/>
              </a:ext>
            </a:extLst>
          </p:cNvPr>
          <p:cNvSpPr>
            <a:spLocks noGrp="1"/>
          </p:cNvSpPr>
          <p:nvPr>
            <p:ph type="title"/>
          </p:nvPr>
        </p:nvSpPr>
        <p:spPr/>
        <p:txBody>
          <a:bodyPr>
            <a:noAutofit/>
          </a:bodyPr>
          <a:lstStyle/>
          <a:p>
            <a:r>
              <a:rPr lang="en-US" sz="3700" dirty="0">
                <a:cs typeface="Times New Roman" panose="02020603050405020304" pitchFamily="18" charset="0"/>
              </a:rPr>
              <a:t>Financial To-Do’s for the Decades:</a:t>
            </a:r>
            <a:br>
              <a:rPr lang="en-US" sz="3700" dirty="0">
                <a:cs typeface="Times New Roman" panose="02020603050405020304" pitchFamily="18" charset="0"/>
              </a:rPr>
            </a:br>
            <a:r>
              <a:rPr lang="en-US" sz="3700" dirty="0">
                <a:cs typeface="Times New Roman" panose="02020603050405020304" pitchFamily="18" charset="0"/>
              </a:rPr>
              <a:t>40s and 50s –Prepare For Shocks</a:t>
            </a:r>
            <a:endParaRPr lang="en-US" sz="3700" dirty="0"/>
          </a:p>
        </p:txBody>
      </p:sp>
      <p:sp>
        <p:nvSpPr>
          <p:cNvPr id="3" name="Content Placeholder 2">
            <a:extLst>
              <a:ext uri="{FF2B5EF4-FFF2-40B4-BE49-F238E27FC236}">
                <a16:creationId xmlns:a16="http://schemas.microsoft.com/office/drawing/2014/main" id="{69A1E522-1A6F-45ED-B1F0-8D6D8D2506C0}"/>
              </a:ext>
            </a:extLst>
          </p:cNvPr>
          <p:cNvSpPr>
            <a:spLocks noGrp="1"/>
          </p:cNvSpPr>
          <p:nvPr>
            <p:ph sz="quarter" idx="1"/>
          </p:nvPr>
        </p:nvSpPr>
        <p:spPr>
          <a:xfrm>
            <a:off x="457200" y="1905000"/>
            <a:ext cx="3654552" cy="449580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105"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40s</a:t>
            </a: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Run retirement projections and set a specific savings goal</a:t>
            </a: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Max Out Retirement </a:t>
            </a:r>
          </a:p>
          <a:p>
            <a:pPr marL="20066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Account Contributions</a:t>
            </a: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Don’t push pause button</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5" name="TextBox 4">
            <a:extLst>
              <a:ext uri="{FF2B5EF4-FFF2-40B4-BE49-F238E27FC236}">
                <a16:creationId xmlns:a16="http://schemas.microsoft.com/office/drawing/2014/main" id="{743A909A-DFF0-4D56-9A4E-E7C0853342D6}"/>
              </a:ext>
            </a:extLst>
          </p:cNvPr>
          <p:cNvSpPr txBox="1"/>
          <p:nvPr/>
        </p:nvSpPr>
        <p:spPr>
          <a:xfrm>
            <a:off x="4308231" y="1916723"/>
            <a:ext cx="4463679" cy="4081117"/>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50s</a:t>
            </a:r>
          </a:p>
          <a:p>
            <a:pPr marL="914400" marR="0" lvl="1" indent="-457200" algn="l" defTabSz="914400" rtl="0" eaLnBrk="0" fontAlgn="base" latinLnBrk="0" hangingPunct="0">
              <a:lnSpc>
                <a:spcPct val="100000"/>
              </a:lnSpc>
              <a:spcBef>
                <a:spcPct val="20000"/>
              </a:spcBef>
              <a:spcAft>
                <a:spcPct val="0"/>
              </a:spcAft>
              <a:buClrTx/>
              <a:buSzTx/>
              <a:buFont typeface="Wingdings"/>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U</a:t>
            </a: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pgrade skills needed for employment</a:t>
            </a:r>
          </a:p>
          <a:p>
            <a:pPr marL="914400" marR="0" lvl="1" indent="-457200" algn="l" defTabSz="914400" rtl="0" eaLnBrk="0" fontAlgn="base" latinLnBrk="0" hangingPunct="0">
              <a:lnSpc>
                <a:spcPct val="100000"/>
              </a:lnSpc>
              <a:spcBef>
                <a:spcPct val="20000"/>
              </a:spcBef>
              <a:spcAft>
                <a:spcPct val="0"/>
              </a:spcAft>
              <a:buClrTx/>
              <a:buSzTx/>
              <a:buFont typeface="Wingdings"/>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Take advantage of higher contribution limits</a:t>
            </a:r>
          </a:p>
          <a:p>
            <a:pPr marL="914400" marR="0" lvl="1" indent="-457200" algn="l" defTabSz="914400" rtl="0" eaLnBrk="0" fontAlgn="base" latinLnBrk="0" hangingPunct="0">
              <a:lnSpc>
                <a:spcPct val="100000"/>
              </a:lnSpc>
              <a:spcBef>
                <a:spcPct val="20000"/>
              </a:spcBef>
              <a:spcAft>
                <a:spcPct val="0"/>
              </a:spcAft>
              <a:buClrTx/>
              <a:buSzTx/>
              <a:buFont typeface="Wingdings"/>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Compare savings to goal </a:t>
            </a:r>
          </a:p>
          <a:p>
            <a:pPr marL="914400" marR="0" lvl="1" indent="-457200" algn="l" defTabSz="914400" rtl="0" eaLnBrk="0" fontAlgn="base" latinLnBrk="0" hangingPunct="0">
              <a:lnSpc>
                <a:spcPct val="100000"/>
              </a:lnSpc>
              <a:spcBef>
                <a:spcPct val="20000"/>
              </a:spcBef>
              <a:spcAft>
                <a:spcPct val="0"/>
              </a:spcAft>
              <a:buClrTx/>
              <a:buSzTx/>
              <a:buFont typeface="Wingdings"/>
              <a:buChar char="ü"/>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Get documents in order – check beneficiary designations</a:t>
            </a:r>
          </a:p>
        </p:txBody>
      </p:sp>
    </p:spTree>
    <p:extLst>
      <p:ext uri="{BB962C8B-B14F-4D97-AF65-F5344CB8AC3E}">
        <p14:creationId xmlns:p14="http://schemas.microsoft.com/office/powerpoint/2010/main" val="1221711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65D0-26AB-4A3B-B3CF-B7834CB83EB9}"/>
              </a:ext>
            </a:extLst>
          </p:cNvPr>
          <p:cNvSpPr>
            <a:spLocks noGrp="1"/>
          </p:cNvSpPr>
          <p:nvPr>
            <p:ph type="title"/>
          </p:nvPr>
        </p:nvSpPr>
        <p:spPr/>
        <p:txBody>
          <a:bodyPr>
            <a:noAutofit/>
          </a:bodyPr>
          <a:lstStyle/>
          <a:p>
            <a:r>
              <a:rPr lang="en-US" sz="3700" dirty="0">
                <a:cs typeface="Times New Roman" panose="02020603050405020304" pitchFamily="18" charset="0"/>
              </a:rPr>
              <a:t>Financial To-Do’s for the Decades:</a:t>
            </a:r>
            <a:br>
              <a:rPr lang="en-US" sz="3700" dirty="0">
                <a:cs typeface="Times New Roman" panose="02020603050405020304" pitchFamily="18" charset="0"/>
              </a:rPr>
            </a:br>
            <a:r>
              <a:rPr lang="en-US" sz="3700" dirty="0">
                <a:cs typeface="Times New Roman" panose="02020603050405020304" pitchFamily="18" charset="0"/>
              </a:rPr>
              <a:t>60s and older</a:t>
            </a:r>
            <a:endParaRPr lang="en-US" sz="3700" dirty="0"/>
          </a:p>
        </p:txBody>
      </p:sp>
      <p:sp>
        <p:nvSpPr>
          <p:cNvPr id="3" name="Content Placeholder 2">
            <a:extLst>
              <a:ext uri="{FF2B5EF4-FFF2-40B4-BE49-F238E27FC236}">
                <a16:creationId xmlns:a16="http://schemas.microsoft.com/office/drawing/2014/main" id="{AE6B7644-BBEE-4789-92B1-AD9091F2AE57}"/>
              </a:ext>
            </a:extLst>
          </p:cNvPr>
          <p:cNvSpPr>
            <a:spLocks noGrp="1"/>
          </p:cNvSpPr>
          <p:nvPr>
            <p:ph sz="quarter" idx="1"/>
          </p:nvPr>
        </p:nvSpPr>
        <p:spPr>
          <a:xfrm>
            <a:off x="914400" y="1828800"/>
            <a:ext cx="6778752" cy="4495800"/>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60s</a:t>
            </a: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Consider your retirement spending strategy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Review retirement accounts distribution requirements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Create estate plan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Review desired retirement age and Social Security claiming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Consider options if you can’t afford to retire</a:t>
            </a:r>
          </a:p>
          <a:p>
            <a:pPr marL="65786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Review Medicare options/choices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spTree>
    <p:extLst>
      <p:ext uri="{BB962C8B-B14F-4D97-AF65-F5344CB8AC3E}">
        <p14:creationId xmlns:p14="http://schemas.microsoft.com/office/powerpoint/2010/main" val="2898730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Summing it all up</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0C8B73-50D4-433D-990F-26E556D4D79D}"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altLang="en-US" sz="1400" b="1" i="0" u="none" strike="noStrike" kern="1200" cap="none" spc="0" normalizeH="0" baseline="0" noProof="0" dirty="0">
              <a:ln>
                <a:noFill/>
              </a:ln>
              <a:solidFill>
                <a:prstClr val="white"/>
              </a:solidFill>
              <a:effectLst/>
              <a:uLnTx/>
              <a:uFillTx/>
              <a:latin typeface="Tw Cen MT"/>
              <a:ea typeface="+mn-ea"/>
              <a:cs typeface="+mn-cs"/>
            </a:endParaRPr>
          </a:p>
        </p:txBody>
      </p:sp>
      <p:sp>
        <p:nvSpPr>
          <p:cNvPr id="131075" name="Content Placeholder 2"/>
          <p:cNvSpPr>
            <a:spLocks noGrp="1"/>
          </p:cNvSpPr>
          <p:nvPr>
            <p:ph sz="quarter" idx="1"/>
          </p:nvPr>
        </p:nvSpPr>
        <p:spPr/>
        <p:txBody>
          <a:bodyPr>
            <a:normAutofit/>
          </a:bodyPr>
          <a:lstStyle/>
          <a:p>
            <a:pPr>
              <a:buNone/>
            </a:pPr>
            <a:r>
              <a:rPr lang="en-US" b="1" dirty="0"/>
              <a:t>Review</a:t>
            </a:r>
          </a:p>
          <a:p>
            <a:r>
              <a:rPr lang="en-US" dirty="0"/>
              <a:t>Retirement risks from being a woman</a:t>
            </a:r>
          </a:p>
          <a:p>
            <a:r>
              <a:rPr lang="en-US" dirty="0"/>
              <a:t>The “must-knows”</a:t>
            </a:r>
          </a:p>
          <a:p>
            <a:r>
              <a:rPr lang="en-US" dirty="0"/>
              <a:t>Manage investment risk</a:t>
            </a:r>
          </a:p>
          <a:p>
            <a:r>
              <a:rPr lang="en-US" dirty="0"/>
              <a:t>Increase retirement cash flow</a:t>
            </a:r>
          </a:p>
          <a:p>
            <a:r>
              <a:rPr lang="en-US" dirty="0"/>
              <a:t>Take advantage of any tax incentives or credits available</a:t>
            </a:r>
          </a:p>
          <a:p>
            <a:r>
              <a:rPr lang="en-US" dirty="0"/>
              <a:t>Consider annuities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5" name="Picture 7" descr="C:\Documents and Settings\Kathy Murray\Local Settings\Temporary Internet Files\Content.IE5\BS2ZPU9Z\MPj04225320000[1].jpg"/>
          <p:cNvPicPr>
            <a:picLocks noChangeAspect="1" noChangeArrowheads="1"/>
          </p:cNvPicPr>
          <p:nvPr/>
        </p:nvPicPr>
        <p:blipFill>
          <a:blip r:embed="rId2"/>
          <a:srcRect/>
          <a:stretch>
            <a:fillRect/>
          </a:stretch>
        </p:blipFill>
        <p:spPr bwMode="auto">
          <a:xfrm>
            <a:off x="304800" y="2286000"/>
            <a:ext cx="2667000" cy="2667000"/>
          </a:xfrm>
          <a:prstGeom prst="rect">
            <a:avLst/>
          </a:prstGeom>
          <a:noFill/>
          <a:ln w="9525">
            <a:noFill/>
            <a:miter lim="800000"/>
            <a:headEnd/>
            <a:tailEnd/>
          </a:ln>
        </p:spPr>
      </p:pic>
      <p:sp>
        <p:nvSpPr>
          <p:cNvPr id="74754" name="Title 1"/>
          <p:cNvSpPr>
            <a:spLocks noGrp="1"/>
          </p:cNvSpPr>
          <p:nvPr>
            <p:ph type="title"/>
          </p:nvPr>
        </p:nvSpPr>
        <p:spPr/>
        <p:txBody>
          <a:bodyPr/>
          <a:lstStyle/>
          <a:p>
            <a:pPr>
              <a:defRPr/>
            </a:pPr>
            <a:r>
              <a:rPr lang="en-US" dirty="0"/>
              <a:t>Get help if you need it</a:t>
            </a:r>
          </a:p>
        </p:txBody>
      </p:sp>
      <p:sp>
        <p:nvSpPr>
          <p:cNvPr id="74758"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B9D815-55CA-487B-B767-9E6299A647DA}"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alt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83971" name="Content Placeholder 2"/>
          <p:cNvSpPr>
            <a:spLocks noGrp="1"/>
          </p:cNvSpPr>
          <p:nvPr>
            <p:ph sz="quarter" idx="1"/>
          </p:nvPr>
        </p:nvSpPr>
        <p:spPr>
          <a:xfrm>
            <a:off x="3200400" y="2133600"/>
            <a:ext cx="5834063" cy="3581400"/>
          </a:xfrm>
        </p:spPr>
        <p:txBody>
          <a:bodyPr>
            <a:normAutofit/>
          </a:bodyPr>
          <a:lstStyle/>
          <a:p>
            <a:pPr>
              <a:buFont typeface="Wingdings 2" pitchFamily="18" charset="2"/>
              <a:buChar char=""/>
              <a:defRPr/>
            </a:pPr>
            <a:r>
              <a:rPr lang="en-US" dirty="0"/>
              <a:t>Don’t be afraid to ask for help!</a:t>
            </a:r>
          </a:p>
          <a:p>
            <a:pPr>
              <a:buFont typeface="Wingdings 2" pitchFamily="18" charset="2"/>
              <a:buChar char=""/>
              <a:defRPr/>
            </a:pPr>
            <a:r>
              <a:rPr lang="en-US" dirty="0"/>
              <a:t>Find free tax or financial advice</a:t>
            </a:r>
          </a:p>
          <a:p>
            <a:pPr>
              <a:buFont typeface="Wingdings 2" pitchFamily="18" charset="2"/>
              <a:buChar char=""/>
              <a:defRPr/>
            </a:pPr>
            <a:r>
              <a:rPr lang="en-US" dirty="0"/>
              <a:t>You can find information and links to other resources at </a:t>
            </a:r>
            <a:r>
              <a:rPr lang="en-US" dirty="0">
                <a:solidFill>
                  <a:schemeClr val="accent3">
                    <a:lumMod val="75000"/>
                  </a:schemeClr>
                </a:solidFill>
                <a:hlinkClick r:id="rId3"/>
              </a:rPr>
              <a:t>www.wiserwomen.org</a:t>
            </a:r>
            <a:r>
              <a:rPr lang="en-US" dirty="0">
                <a:solidFill>
                  <a:schemeClr val="accent3">
                    <a:lumMod val="75000"/>
                  </a:schemeClr>
                </a:solidFill>
              </a:rPr>
              <a:t> </a:t>
            </a:r>
          </a:p>
          <a:p>
            <a:pPr>
              <a:buFont typeface="Wingdings 2" pitchFamily="18" charset="2"/>
              <a:buChar char=""/>
              <a:defRPr/>
            </a:pPr>
            <a:r>
              <a:rPr lang="en-US" dirty="0">
                <a:solidFill>
                  <a:schemeClr val="tx2"/>
                </a:solidFill>
              </a:rPr>
              <a:t>National Resource Center on Women &amp; Retirement</a:t>
            </a:r>
          </a:p>
          <a:p>
            <a:pPr>
              <a:buFont typeface="Wingdings 2" pitchFamily="18" charset="2"/>
              <a:buChar char=""/>
              <a:defRPr/>
            </a:pPr>
            <a:endParaRPr lang="en-US" dirty="0">
              <a:solidFill>
                <a:schemeClr val="accent3">
                  <a:lumMod val="75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19200"/>
            <a:ext cx="7772400" cy="1829761"/>
          </a:xfrm>
        </p:spPr>
        <p:txBody>
          <a:bodyPr>
            <a:normAutofit/>
          </a:bodyPr>
          <a:lstStyle/>
          <a:p>
            <a:pPr algn="ctr"/>
            <a:r>
              <a:rPr lang="en-US" sz="5400" dirty="0"/>
              <a:t>Thank You!</a:t>
            </a:r>
          </a:p>
        </p:txBody>
      </p:sp>
      <p:sp>
        <p:nvSpPr>
          <p:cNvPr id="5" name="Subtitle 4"/>
          <p:cNvSpPr>
            <a:spLocks noGrp="1"/>
          </p:cNvSpPr>
          <p:nvPr>
            <p:ph type="subTitle" idx="1"/>
          </p:nvPr>
        </p:nvSpPr>
        <p:spPr/>
        <p:txBody>
          <a:bodyPr/>
          <a:lstStyle/>
          <a:p>
            <a:pPr algn="ctr"/>
            <a:r>
              <a:rPr lang="en-US" dirty="0"/>
              <a:t>www.wiserwomen.org</a:t>
            </a:r>
          </a:p>
        </p:txBody>
      </p:sp>
      <p:pic>
        <p:nvPicPr>
          <p:cNvPr id="6" name="Picture 2" descr="P:\Logo pictures\WISER Logo.high res\wiserLogo.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429000"/>
            <a:ext cx="2705100" cy="140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599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153400" cy="487362"/>
          </a:xfrm>
        </p:spPr>
        <p:txBody>
          <a:bodyPr/>
          <a:lstStyle/>
          <a:p>
            <a:r>
              <a:rPr lang="en-US" sz="3000" b="1" dirty="0"/>
              <a:t>Conclusion</a:t>
            </a:r>
          </a:p>
        </p:txBody>
      </p:sp>
      <p:sp>
        <p:nvSpPr>
          <p:cNvPr id="6" name="Content Placeholder 1"/>
          <p:cNvSpPr>
            <a:spLocks noGrp="1"/>
          </p:cNvSpPr>
          <p:nvPr>
            <p:ph idx="1"/>
          </p:nvPr>
        </p:nvSpPr>
        <p:spPr>
          <a:xfrm>
            <a:off x="25400" y="990600"/>
            <a:ext cx="9118600" cy="5334000"/>
          </a:xfrm>
        </p:spPr>
        <p:txBody>
          <a:bodyPr/>
          <a:lstStyle/>
          <a:p>
            <a:pPr>
              <a:lnSpc>
                <a:spcPct val="90000"/>
              </a:lnSpc>
              <a:buNone/>
            </a:pPr>
            <a:endParaRPr lang="en-US" sz="800" dirty="0">
              <a:solidFill>
                <a:schemeClr val="tx2">
                  <a:lumMod val="60000"/>
                  <a:lumOff val="40000"/>
                </a:schemeClr>
              </a:solidFill>
              <a:latin typeface="+mn-lt"/>
            </a:endParaRPr>
          </a:p>
          <a:p>
            <a:pPr>
              <a:lnSpc>
                <a:spcPct val="90000"/>
              </a:lnSpc>
              <a:buNone/>
            </a:pPr>
            <a:r>
              <a:rPr lang="en-US" sz="3200" dirty="0">
                <a:solidFill>
                  <a:schemeClr val="tx2">
                    <a:lumMod val="60000"/>
                    <a:lumOff val="40000"/>
                  </a:schemeClr>
                </a:solidFill>
                <a:latin typeface="+mn-lt"/>
              </a:rPr>
              <a:t>Stand for the 4-way Test</a:t>
            </a:r>
          </a:p>
          <a:p>
            <a:pPr>
              <a:lnSpc>
                <a:spcPct val="90000"/>
              </a:lnSpc>
              <a:buNone/>
            </a:pPr>
            <a:endParaRPr lang="en-US" sz="3200" dirty="0">
              <a:solidFill>
                <a:schemeClr val="tx2">
                  <a:lumMod val="60000"/>
                  <a:lumOff val="40000"/>
                </a:schemeClr>
              </a:solidFill>
              <a:latin typeface="+mn-lt"/>
            </a:endParaRPr>
          </a:p>
          <a:p>
            <a:pPr algn="ctr">
              <a:lnSpc>
                <a:spcPct val="90000"/>
              </a:lnSpc>
              <a:buNone/>
            </a:pPr>
            <a:r>
              <a:rPr lang="en-US" sz="3200" b="1" dirty="0">
                <a:solidFill>
                  <a:srgbClr val="FF7600"/>
                </a:solidFill>
                <a:latin typeface="+mn-lt"/>
              </a:rPr>
              <a:t>Of the things we think, say, or do</a:t>
            </a:r>
          </a:p>
          <a:p>
            <a:pPr algn="ctr">
              <a:lnSpc>
                <a:spcPct val="90000"/>
              </a:lnSpc>
              <a:buNone/>
            </a:pPr>
            <a:r>
              <a:rPr lang="en-US" sz="3200" b="1" dirty="0">
                <a:solidFill>
                  <a:schemeClr val="tx2">
                    <a:lumMod val="60000"/>
                    <a:lumOff val="40000"/>
                  </a:schemeClr>
                </a:solidFill>
                <a:latin typeface="+mn-lt"/>
              </a:rPr>
              <a:t>Is it the TRUTH?</a:t>
            </a:r>
          </a:p>
          <a:p>
            <a:pPr algn="ctr">
              <a:lnSpc>
                <a:spcPct val="90000"/>
              </a:lnSpc>
              <a:buNone/>
            </a:pPr>
            <a:r>
              <a:rPr lang="en-US" sz="3200" b="1" dirty="0">
                <a:solidFill>
                  <a:schemeClr val="tx2">
                    <a:lumMod val="60000"/>
                    <a:lumOff val="40000"/>
                  </a:schemeClr>
                </a:solidFill>
                <a:latin typeface="+mn-lt"/>
              </a:rPr>
              <a:t>Is it FAIR to all concerned?</a:t>
            </a:r>
          </a:p>
          <a:p>
            <a:pPr algn="ctr">
              <a:lnSpc>
                <a:spcPct val="90000"/>
              </a:lnSpc>
              <a:buNone/>
            </a:pPr>
            <a:r>
              <a:rPr lang="en-US" sz="3200" b="1" dirty="0">
                <a:solidFill>
                  <a:schemeClr val="tx2">
                    <a:lumMod val="60000"/>
                    <a:lumOff val="40000"/>
                  </a:schemeClr>
                </a:solidFill>
                <a:latin typeface="+mn-lt"/>
              </a:rPr>
              <a:t>Will it build GOODWILL and BETTER FRIENDSHIPS?</a:t>
            </a:r>
          </a:p>
          <a:p>
            <a:pPr algn="ctr">
              <a:lnSpc>
                <a:spcPct val="90000"/>
              </a:lnSpc>
              <a:buNone/>
            </a:pPr>
            <a:r>
              <a:rPr lang="en-US" sz="3200" b="1" dirty="0">
                <a:solidFill>
                  <a:schemeClr val="tx2">
                    <a:lumMod val="60000"/>
                    <a:lumOff val="40000"/>
                  </a:schemeClr>
                </a:solidFill>
                <a:latin typeface="+mn-lt"/>
              </a:rPr>
              <a:t>Will it be BENEFICIAL to all concerned?</a:t>
            </a:r>
          </a:p>
        </p:txBody>
      </p:sp>
    </p:spTree>
    <p:extLst>
      <p:ext uri="{BB962C8B-B14F-4D97-AF65-F5344CB8AC3E}">
        <p14:creationId xmlns:p14="http://schemas.microsoft.com/office/powerpoint/2010/main" val="29649711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1066800" y="2895599"/>
            <a:ext cx="5867400" cy="1219201"/>
          </a:xfrm>
        </p:spPr>
        <p:txBody>
          <a:bodyPr/>
          <a:lstStyle/>
          <a:p>
            <a:pPr marL="0" indent="0">
              <a:buNone/>
            </a:pPr>
            <a:endParaRPr lang="en-US" sz="2400" b="1" dirty="0">
              <a:solidFill>
                <a:schemeClr val="tx2"/>
              </a:solidFill>
              <a:latin typeface="Arial "/>
            </a:endParaRPr>
          </a:p>
          <a:p>
            <a:pPr marL="0" indent="0">
              <a:buNone/>
            </a:pPr>
            <a:r>
              <a:rPr lang="en-US" sz="2400" b="1" dirty="0">
                <a:solidFill>
                  <a:schemeClr val="tx2"/>
                </a:solidFill>
                <a:latin typeface="Arial "/>
              </a:rPr>
              <a:t>Rotary Club of Bailey’s Crossroad</a:t>
            </a:r>
            <a:endParaRPr lang="en-US" sz="2400" dirty="0">
              <a:latin typeface="Arial "/>
            </a:endParaRPr>
          </a:p>
        </p:txBody>
      </p:sp>
      <p:pic>
        <p:nvPicPr>
          <p:cNvPr id="8" name="Picture 2" descr="C:\Users\davisj\Desktop\RotarySignature_RGB-DRA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6" y="1752600"/>
            <a:ext cx="608012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277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Announcements</a:t>
            </a:r>
          </a:p>
        </p:txBody>
      </p:sp>
      <p:sp>
        <p:nvSpPr>
          <p:cNvPr id="6" name="Content Placeholder 1"/>
          <p:cNvSpPr>
            <a:spLocks noGrp="1"/>
          </p:cNvSpPr>
          <p:nvPr>
            <p:ph idx="1"/>
          </p:nvPr>
        </p:nvSpPr>
        <p:spPr>
          <a:xfrm>
            <a:off x="25400" y="990600"/>
            <a:ext cx="9118600" cy="5334000"/>
          </a:xfrm>
        </p:spPr>
        <p:txBody>
          <a:bodyPr/>
          <a:lstStyle/>
          <a:p>
            <a:pPr marL="0" marR="0" lvl="3" indent="0" algn="ctr" defTabSz="457200" rtl="0" eaLnBrk="1" fontAlgn="auto" latinLnBrk="0" hangingPunct="1">
              <a:lnSpc>
                <a:spcPct val="100000"/>
              </a:lnSpc>
              <a:spcBef>
                <a:spcPts val="40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endParaRPr kumimoji="0" lang="en-US" sz="2700" b="0" i="0" u="sng" strike="noStrike" kern="1200" cap="none" spc="0" normalizeH="0" baseline="0" noProof="0" dirty="0">
              <a:ln>
                <a:noFill/>
              </a:ln>
              <a:solidFill>
                <a:srgbClr val="240CD2"/>
              </a:solidFill>
              <a:effectLst/>
              <a:uLnTx/>
              <a:uFillTx/>
              <a:latin typeface="Arial" panose="020B0604020202020204" pitchFamily="34" charset="0"/>
              <a:ea typeface="+mn-ea"/>
              <a:cs typeface="Arial" panose="020B0604020202020204" pitchFamily="34" charset="0"/>
            </a:endParaRPr>
          </a:p>
          <a:p>
            <a:pPr marL="0" lvl="2" indent="0">
              <a:lnSpc>
                <a:spcPct val="90000"/>
              </a:lnSpc>
              <a:spcBef>
                <a:spcPts val="0"/>
              </a:spcBef>
              <a:buNone/>
            </a:pPr>
            <a:r>
              <a:rPr lang="en-US" sz="2600" dirty="0">
                <a:latin typeface="Arial" panose="020B0604020202020204" pitchFamily="34" charset="0"/>
                <a:cs typeface="Arial" panose="020B0604020202020204" pitchFamily="34" charset="0"/>
              </a:rPr>
              <a:t>Birthdays: 		</a:t>
            </a:r>
            <a:r>
              <a:rPr lang="en-US" sz="2600" dirty="0">
                <a:solidFill>
                  <a:srgbClr val="240CD2"/>
                </a:solidFill>
                <a:latin typeface="Arial" panose="020B0604020202020204" pitchFamily="34" charset="0"/>
                <a:cs typeface="Arial" panose="020B0604020202020204" pitchFamily="34" charset="0"/>
              </a:rPr>
              <a:t>Michelle Peers (4/19)</a:t>
            </a:r>
          </a:p>
          <a:p>
            <a:pPr marL="0" lvl="2" indent="0">
              <a:lnSpc>
                <a:spcPct val="90000"/>
              </a:lnSpc>
              <a:spcBef>
                <a:spcPts val="0"/>
              </a:spcBef>
              <a:buNone/>
            </a:pPr>
            <a:r>
              <a:rPr lang="en-US" sz="2600" dirty="0">
                <a:latin typeface="Arial" panose="020B0604020202020204" pitchFamily="34" charset="0"/>
                <a:cs typeface="Arial" panose="020B0604020202020204" pitchFamily="34" charset="0"/>
              </a:rPr>
              <a:t>Anniversaries:  </a:t>
            </a:r>
            <a:r>
              <a:rPr lang="en-US" sz="2600" dirty="0">
                <a:solidFill>
                  <a:srgbClr val="240CD2"/>
                </a:solidFill>
                <a:latin typeface="Arial" panose="020B0604020202020204" pitchFamily="34" charset="0"/>
                <a:cs typeface="Arial" panose="020B0604020202020204" pitchFamily="34" charset="0"/>
              </a:rPr>
              <a:t>None</a:t>
            </a:r>
          </a:p>
          <a:p>
            <a:pPr marL="0" lvl="2" indent="0">
              <a:lnSpc>
                <a:spcPct val="90000"/>
              </a:lnSpc>
              <a:spcBef>
                <a:spcPts val="0"/>
              </a:spcBef>
              <a:buNone/>
            </a:pPr>
            <a:r>
              <a:rPr lang="en-US" sz="2600" dirty="0">
                <a:solidFill>
                  <a:schemeClr val="bg1">
                    <a:lumMod val="50000"/>
                  </a:schemeClr>
                </a:solidFill>
                <a:latin typeface="Arial" panose="020B0604020202020204" pitchFamily="34" charset="0"/>
                <a:cs typeface="Arial" panose="020B0604020202020204" pitchFamily="34" charset="0"/>
              </a:rPr>
              <a:t>Song: </a:t>
            </a:r>
            <a:r>
              <a:rPr lang="en-US" sz="2600" dirty="0">
                <a:solidFill>
                  <a:srgbClr val="0720D7"/>
                </a:solidFill>
                <a:latin typeface="Arial" panose="020B0604020202020204" pitchFamily="34" charset="0"/>
                <a:cs typeface="Arial" panose="020B0604020202020204" pitchFamily="34" charset="0"/>
              </a:rPr>
              <a:t>			Joe Luquire is on vacation</a:t>
            </a:r>
          </a:p>
          <a:p>
            <a:pPr marL="0" lvl="2" indent="0">
              <a:lnSpc>
                <a:spcPct val="90000"/>
              </a:lnSpc>
              <a:spcBef>
                <a:spcPts val="0"/>
              </a:spcBef>
              <a:buNone/>
            </a:pPr>
            <a:r>
              <a:rPr lang="en-US" sz="2600" dirty="0">
                <a:solidFill>
                  <a:schemeClr val="bg1">
                    <a:lumMod val="50000"/>
                  </a:schemeClr>
                </a:solidFill>
                <a:latin typeface="Arial" panose="020B0604020202020204" pitchFamily="34" charset="0"/>
                <a:cs typeface="Arial" panose="020B0604020202020204" pitchFamily="34" charset="0"/>
              </a:rPr>
              <a:t>Guests: </a:t>
            </a:r>
            <a:r>
              <a:rPr lang="en-US" sz="2600" dirty="0">
                <a:solidFill>
                  <a:srgbClr val="240CD2"/>
                </a:solidFill>
                <a:latin typeface="Arial" panose="020B0604020202020204" pitchFamily="34" charset="0"/>
                <a:cs typeface="Arial" panose="020B0604020202020204" pitchFamily="34" charset="0"/>
              </a:rPr>
              <a:t>			Welcome to our guests!</a:t>
            </a:r>
            <a:endParaRPr lang="en-US" sz="2600" dirty="0">
              <a:solidFill>
                <a:srgbClr val="0720D7"/>
              </a:solidFill>
              <a:latin typeface="Arial" panose="020B0604020202020204" pitchFamily="34" charset="0"/>
              <a:cs typeface="Arial" panose="020B0604020202020204" pitchFamily="34" charset="0"/>
            </a:endParaRPr>
          </a:p>
          <a:p>
            <a:pPr marL="0" lvl="2" indent="0">
              <a:lnSpc>
                <a:spcPct val="90000"/>
              </a:lnSpc>
              <a:spcBef>
                <a:spcPts val="0"/>
              </a:spcBef>
              <a:buNone/>
            </a:pPr>
            <a:endParaRPr lang="en-US" sz="2600" u="sng" dirty="0">
              <a:solidFill>
                <a:schemeClr val="bg1">
                  <a:lumMod val="50000"/>
                </a:schemeClr>
              </a:solidFill>
              <a:latin typeface="Arial" panose="020B0604020202020204" pitchFamily="34" charset="0"/>
              <a:cs typeface="Arial" panose="020B0604020202020204" pitchFamily="34" charset="0"/>
            </a:endParaRPr>
          </a:p>
          <a:p>
            <a:pPr marL="0" lvl="2" indent="0">
              <a:lnSpc>
                <a:spcPct val="90000"/>
              </a:lnSpc>
              <a:spcBef>
                <a:spcPts val="0"/>
              </a:spcBef>
              <a:buNone/>
            </a:pPr>
            <a:r>
              <a:rPr lang="en-US" sz="2600" u="sng" dirty="0">
                <a:solidFill>
                  <a:schemeClr val="bg1">
                    <a:lumMod val="50000"/>
                  </a:schemeClr>
                </a:solidFill>
                <a:latin typeface="Arial" panose="020B0604020202020204" pitchFamily="34" charset="0"/>
                <a:cs typeface="Arial" panose="020B0604020202020204" pitchFamily="34" charset="0"/>
              </a:rPr>
              <a:t>Announcements</a:t>
            </a:r>
            <a:r>
              <a:rPr lang="en-US" sz="2600" dirty="0">
                <a:solidFill>
                  <a:schemeClr val="bg1">
                    <a:lumMod val="50000"/>
                  </a:schemeClr>
                </a:solidFill>
                <a:latin typeface="Arial" panose="020B0604020202020204" pitchFamily="34" charset="0"/>
                <a:cs typeface="Arial" panose="020B0604020202020204" pitchFamily="34" charset="0"/>
              </a:rPr>
              <a:t>:</a:t>
            </a:r>
          </a:p>
          <a:p>
            <a:pPr marL="914400" lvl="3" indent="-457200">
              <a:lnSpc>
                <a:spcPct val="90000"/>
              </a:lnSpc>
              <a:spcBef>
                <a:spcPts val="0"/>
              </a:spcBef>
              <a:buFont typeface="Wingdings" panose="05000000000000000000" pitchFamily="2" charset="2"/>
              <a:buChar char="Ø"/>
              <a:defRPr/>
            </a:pPr>
            <a:r>
              <a:rPr lang="en-US" sz="2800" dirty="0">
                <a:solidFill>
                  <a:srgbClr val="0720D7"/>
                </a:solidFill>
                <a:latin typeface="Arial" panose="020B0604020202020204" pitchFamily="34" charset="0"/>
                <a:cs typeface="Arial" panose="020B0604020202020204" pitchFamily="34" charset="0"/>
              </a:rPr>
              <a:t>Condolences (Beth Holtzclaw)</a:t>
            </a:r>
          </a:p>
          <a:p>
            <a:pPr marL="914400" lvl="3" indent="-457200">
              <a:lnSpc>
                <a:spcPct val="90000"/>
              </a:lnSpc>
              <a:spcBef>
                <a:spcPts val="0"/>
              </a:spcBef>
              <a:buFont typeface="Wingdings" panose="05000000000000000000" pitchFamily="2" charset="2"/>
              <a:buChar char="Ø"/>
              <a:defRPr/>
            </a:pPr>
            <a:r>
              <a:rPr lang="en-US" sz="2800" dirty="0">
                <a:solidFill>
                  <a:srgbClr val="240CD2"/>
                </a:solidFill>
                <a:effectLst/>
                <a:latin typeface="Arial" panose="020B0604020202020204" pitchFamily="34" charset="0"/>
                <a:ea typeface="Times New Roman" panose="02020603050405020304" pitchFamily="18" charset="0"/>
              </a:rPr>
              <a:t>4/18 or 4/21:  District 7610's Grant Management Seminar 7:00pm to 8:30pm </a:t>
            </a:r>
            <a:endParaRPr lang="en-US" sz="2800" dirty="0">
              <a:solidFill>
                <a:srgbClr val="240CD2"/>
              </a:solidFill>
              <a:latin typeface="Arial" panose="020B0604020202020204" pitchFamily="34" charset="0"/>
              <a:cs typeface="Arial" panose="020B0604020202020204" pitchFamily="34" charset="0"/>
            </a:endParaRPr>
          </a:p>
          <a:p>
            <a:pPr marL="914400" lvl="3" indent="-457200">
              <a:lnSpc>
                <a:spcPct val="90000"/>
              </a:lnSpc>
              <a:spcBef>
                <a:spcPts val="0"/>
              </a:spcBef>
              <a:buFont typeface="Wingdings" panose="05000000000000000000" pitchFamily="2" charset="2"/>
              <a:buChar char="Ø"/>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RLI (4/23 Virtual)</a:t>
            </a:r>
          </a:p>
          <a:p>
            <a:pPr marL="914400" lvl="3" indent="-457200">
              <a:lnSpc>
                <a:spcPct val="90000"/>
              </a:lnSpc>
              <a:spcBef>
                <a:spcPts val="0"/>
              </a:spcBef>
              <a:buFont typeface="Wingdings" panose="05000000000000000000" pitchFamily="2" charset="2"/>
              <a:buChar char="Ø"/>
              <a:defRPr/>
            </a:pPr>
            <a:r>
              <a:rPr lang="en-US" sz="2800" dirty="0">
                <a:solidFill>
                  <a:srgbClr val="0720D7"/>
                </a:solidFill>
                <a:latin typeface="Arial" panose="020B0604020202020204" pitchFamily="34" charset="0"/>
                <a:cs typeface="Arial" panose="020B0604020202020204" pitchFamily="34" charset="0"/>
              </a:rPr>
              <a:t>D7610 Conference (4/29-5/1; Charlottesville, VA)</a:t>
            </a:r>
          </a:p>
          <a:p>
            <a:pPr marL="914400" lvl="3" indent="-457200">
              <a:lnSpc>
                <a:spcPct val="90000"/>
              </a:lnSpc>
              <a:spcBef>
                <a:spcPts val="0"/>
              </a:spcBef>
              <a:buFont typeface="Wingdings" panose="05000000000000000000" pitchFamily="2" charset="2"/>
              <a:buChar char="Ø"/>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Paul Harris Fellow Recognition</a:t>
            </a:r>
          </a:p>
          <a:p>
            <a:pPr marL="914400" lvl="3" indent="-457200">
              <a:lnSpc>
                <a:spcPct val="90000"/>
              </a:lnSpc>
              <a:spcBef>
                <a:spcPts val="0"/>
              </a:spcBef>
              <a:buFont typeface="Arial" panose="020B0604020202020204" pitchFamily="34" charset="0"/>
              <a:buChar char="•"/>
            </a:pPr>
            <a:endParaRPr lang="en-US" sz="2600" dirty="0">
              <a:solidFill>
                <a:srgbClr val="0720D7"/>
              </a:solidFill>
              <a:latin typeface="Arial" panose="020B0604020202020204" pitchFamily="34" charset="0"/>
              <a:cs typeface="Arial" panose="020B0604020202020204" pitchFamily="34" charset="0"/>
            </a:endParaRPr>
          </a:p>
          <a:p>
            <a:pPr marL="457200" lvl="3" indent="0">
              <a:lnSpc>
                <a:spcPct val="90000"/>
              </a:lnSpc>
              <a:spcBef>
                <a:spcPts val="0"/>
              </a:spcBef>
              <a:buNone/>
            </a:pPr>
            <a:endParaRPr lang="en-US" sz="2800" dirty="0">
              <a:solidFill>
                <a:srgbClr val="0720D7"/>
              </a:solidFill>
            </a:endParaRPr>
          </a:p>
          <a:p>
            <a:pPr marL="457200" lvl="3" indent="0">
              <a:lnSpc>
                <a:spcPct val="90000"/>
              </a:lnSpc>
              <a:spcBef>
                <a:spcPts val="0"/>
              </a:spcBef>
              <a:buNone/>
            </a:pPr>
            <a:endParaRPr lang="en-US" sz="2800" dirty="0">
              <a:solidFill>
                <a:srgbClr val="0720D7"/>
              </a:solidFill>
            </a:endParaRPr>
          </a:p>
          <a:p>
            <a:pPr marL="457200" lvl="3" indent="0">
              <a:lnSpc>
                <a:spcPct val="90000"/>
              </a:lnSpc>
              <a:spcBef>
                <a:spcPts val="0"/>
              </a:spcBef>
              <a:buNone/>
            </a:pPr>
            <a:endParaRPr lang="en-US" sz="2800" dirty="0">
              <a:solidFill>
                <a:srgbClr val="0720D7"/>
              </a:solidFill>
            </a:endParaRPr>
          </a:p>
          <a:p>
            <a:pPr marL="457200" lvl="2" indent="-457200">
              <a:lnSpc>
                <a:spcPct val="90000"/>
              </a:lnSpc>
              <a:spcBef>
                <a:spcPts val="0"/>
              </a:spcBef>
            </a:pPr>
            <a:endParaRPr lang="en-US" sz="3200" dirty="0">
              <a:solidFill>
                <a:srgbClr val="240CD2"/>
              </a:solidFill>
              <a:latin typeface="+mj-lt"/>
            </a:endParaRPr>
          </a:p>
          <a:p>
            <a:pPr marL="0" lvl="2" indent="0">
              <a:lnSpc>
                <a:spcPct val="90000"/>
              </a:lnSpc>
              <a:spcBef>
                <a:spcPts val="0"/>
              </a:spcBef>
              <a:buNone/>
            </a:pPr>
            <a:endParaRPr lang="en-US" sz="3200" dirty="0">
              <a:solidFill>
                <a:srgbClr val="240CD2"/>
              </a:solidFill>
              <a:latin typeface="+mj-lt"/>
            </a:endParaRPr>
          </a:p>
          <a:p>
            <a:pPr marL="457200" lvl="2" indent="-457200">
              <a:lnSpc>
                <a:spcPct val="90000"/>
              </a:lnSpc>
              <a:spcBef>
                <a:spcPts val="0"/>
              </a:spcBef>
            </a:pPr>
            <a:endParaRPr lang="en-US" sz="3200" dirty="0">
              <a:solidFill>
                <a:srgbClr val="240CD2"/>
              </a:solidFill>
              <a:latin typeface="+mj-lt"/>
            </a:endParaRPr>
          </a:p>
          <a:p>
            <a:pPr marL="0" lvl="2" indent="0">
              <a:lnSpc>
                <a:spcPct val="90000"/>
              </a:lnSpc>
              <a:spcBef>
                <a:spcPts val="0"/>
              </a:spcBef>
              <a:buNone/>
            </a:pPr>
            <a:endParaRPr lang="en-US" sz="3200" dirty="0">
              <a:solidFill>
                <a:srgbClr val="240CD2"/>
              </a:solidFill>
              <a:latin typeface="+mj-lt"/>
            </a:endParaRPr>
          </a:p>
          <a:p>
            <a:pPr marL="0" lvl="2" indent="0">
              <a:lnSpc>
                <a:spcPct val="90000"/>
              </a:lnSpc>
              <a:spcBef>
                <a:spcPts val="0"/>
              </a:spcBef>
              <a:buNone/>
            </a:pPr>
            <a:endParaRPr lang="en-US" sz="2800" dirty="0">
              <a:solidFill>
                <a:srgbClr val="240CD2"/>
              </a:solidFill>
              <a:latin typeface="+mj-lt"/>
            </a:endParaRPr>
          </a:p>
          <a:p>
            <a:pPr marL="0" lvl="2" indent="0">
              <a:lnSpc>
                <a:spcPct val="90000"/>
              </a:lnSpc>
              <a:spcBef>
                <a:spcPts val="0"/>
              </a:spcBef>
              <a:buNone/>
            </a:pPr>
            <a:endParaRPr lang="en-US" sz="3200" dirty="0">
              <a:solidFill>
                <a:srgbClr val="240CD2"/>
              </a:solidFill>
              <a:latin typeface="Calibri"/>
            </a:endParaRPr>
          </a:p>
          <a:p>
            <a:pPr marL="914400" marR="0" lvl="2" indent="0" algn="l" defTabSz="457200" rtl="0" eaLnBrk="1" fontAlgn="auto" latinLnBrk="0" hangingPunct="1">
              <a:lnSpc>
                <a:spcPct val="90000"/>
              </a:lnSpc>
              <a:spcBef>
                <a:spcPts val="0"/>
              </a:spcBef>
              <a:spcAft>
                <a:spcPts val="0"/>
              </a:spcAft>
              <a:buClrTx/>
              <a:buSzTx/>
              <a:buNone/>
              <a:tabLst/>
              <a:defRPr/>
            </a:pPr>
            <a:r>
              <a:rPr lang="en-US" sz="3200" dirty="0">
                <a:solidFill>
                  <a:srgbClr val="240CD2"/>
                </a:solidFill>
                <a:latin typeface="Calibri"/>
              </a:rPr>
              <a:t>                                    </a:t>
            </a:r>
            <a:endParaRPr kumimoji="0" lang="en-US" sz="3200" b="0" i="0" u="none" strike="noStrike" kern="1200" cap="none" spc="0" normalizeH="0" baseline="0" noProof="0" dirty="0">
              <a:ln>
                <a:noFill/>
              </a:ln>
              <a:solidFill>
                <a:srgbClr val="240CD2"/>
              </a:solidFill>
              <a:effectLst/>
              <a:uLnTx/>
              <a:uFillTx/>
              <a:latin typeface="Calibri"/>
              <a:ea typeface="+mn-ea"/>
            </a:endParaRPr>
          </a:p>
          <a:p>
            <a:pPr marL="914400" lvl="2" indent="0">
              <a:lnSpc>
                <a:spcPct val="90000"/>
              </a:lnSpc>
              <a:spcBef>
                <a:spcPts val="0"/>
              </a:spcBef>
              <a:buNone/>
            </a:pPr>
            <a:endParaRPr lang="en-US" sz="3200" dirty="0">
              <a:solidFill>
                <a:srgbClr val="240CD2"/>
              </a:solidFill>
              <a:latin typeface="Calibri" panose="020F0502020204030204" pitchFamily="34" charset="0"/>
              <a:cs typeface="Calibri" panose="020F0502020204030204" pitchFamily="34" charset="0"/>
            </a:endParaRPr>
          </a:p>
          <a:p>
            <a:pPr marL="0" lvl="2" indent="0">
              <a:lnSpc>
                <a:spcPct val="90000"/>
              </a:lnSpc>
              <a:spcBef>
                <a:spcPts val="0"/>
              </a:spcBef>
              <a:buNone/>
            </a:pPr>
            <a:endParaRPr lang="en-US" sz="3200" dirty="0">
              <a:latin typeface="+mj-lt"/>
            </a:endParaRPr>
          </a:p>
        </p:txBody>
      </p:sp>
    </p:spTree>
    <p:extLst>
      <p:ext uri="{BB962C8B-B14F-4D97-AF65-F5344CB8AC3E}">
        <p14:creationId xmlns:p14="http://schemas.microsoft.com/office/powerpoint/2010/main" val="4315168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1066800" y="2895599"/>
            <a:ext cx="5867400" cy="2667001"/>
          </a:xfrm>
        </p:spPr>
        <p:txBody>
          <a:bodyPr/>
          <a:lstStyle/>
          <a:p>
            <a:pPr marL="0" indent="0">
              <a:buNone/>
            </a:pPr>
            <a:endParaRPr lang="en-US" sz="2400" b="1" dirty="0">
              <a:solidFill>
                <a:schemeClr val="tx2"/>
              </a:solidFill>
              <a:latin typeface="Arial "/>
            </a:endParaRPr>
          </a:p>
          <a:p>
            <a:pPr marL="0" indent="0">
              <a:buNone/>
            </a:pPr>
            <a:r>
              <a:rPr lang="en-US" sz="2400" b="1" dirty="0">
                <a:solidFill>
                  <a:schemeClr val="tx2"/>
                </a:solidFill>
                <a:latin typeface="Arial "/>
              </a:rPr>
              <a:t>Rotary Club of Bailey’s Crossroad</a:t>
            </a:r>
          </a:p>
          <a:p>
            <a:pPr marL="0" indent="0">
              <a:buNone/>
            </a:pPr>
            <a:endParaRPr lang="en-US" sz="2400" b="1" dirty="0">
              <a:solidFill>
                <a:schemeClr val="tx2"/>
              </a:solidFill>
              <a:latin typeface="Arial "/>
            </a:endParaRPr>
          </a:p>
          <a:p>
            <a:pPr marL="0" indent="0">
              <a:buNone/>
            </a:pPr>
            <a:r>
              <a:rPr lang="en-US" sz="3600" b="1" dirty="0">
                <a:solidFill>
                  <a:srgbClr val="FF0000"/>
                </a:solidFill>
                <a:latin typeface="Arial "/>
              </a:rPr>
              <a:t>Mustang Raffle Committee Meeting</a:t>
            </a:r>
            <a:endParaRPr lang="en-US" sz="3600" dirty="0">
              <a:solidFill>
                <a:srgbClr val="FF0000"/>
              </a:solidFill>
              <a:latin typeface="Arial "/>
            </a:endParaRPr>
          </a:p>
        </p:txBody>
      </p:sp>
      <p:pic>
        <p:nvPicPr>
          <p:cNvPr id="8" name="Picture 2" descr="C:\Users\davisj\Desktop\RotarySignature_RGB-DRA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6" y="1752600"/>
            <a:ext cx="608012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12749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ADAB7-22FC-47A1-B6C4-60A6442D04F4}"/>
              </a:ext>
            </a:extLst>
          </p:cNvPr>
          <p:cNvSpPr txBox="1"/>
          <p:nvPr/>
        </p:nvSpPr>
        <p:spPr>
          <a:xfrm>
            <a:off x="533400" y="228600"/>
            <a:ext cx="8305800" cy="489364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Mustang Overall Progress—as @ 4-14-2022: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1)	Dave Mercer re-shot the Mustang photo (He will send photo to PP Steven Wasko &amp; Ben Hester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2)	Mustang accessories: Pres. Curtis will set a date for Holcombe to pick up a Mustang ‘Box…  Holcombe also needs to put the square APP on his wife’s smart phone…  Keys were distributed…  Without gate cards, key holders can simply walk to gate intercom and request that the gate be opened by receptionist. Pres. Curtis suggested two more ‘gate-cards’ from Goodwin House. Holcombe will acquire the additional cards. Holcombe has Pres. Curtis’ CC.  (from the Bowling event).  The tickets are with Curtis…  They need to be turned over to Holcombe for member distribution</a:t>
            </a:r>
          </a:p>
        </p:txBody>
      </p:sp>
    </p:spTree>
    <p:extLst>
      <p:ext uri="{BB962C8B-B14F-4D97-AF65-F5344CB8AC3E}">
        <p14:creationId xmlns:p14="http://schemas.microsoft.com/office/powerpoint/2010/main" val="1201225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2D8727-E842-49CD-96B6-D3B550DBFEA3}"/>
              </a:ext>
            </a:extLst>
          </p:cNvPr>
          <p:cNvSpPr txBox="1"/>
          <p:nvPr/>
        </p:nvSpPr>
        <p:spPr>
          <a:xfrm>
            <a:off x="609600" y="1354020"/>
            <a:ext cx="8001000"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3)	Ben has the website ready… He will simply swap photos… Once its on-line, someone needs to start processing the purchases.  Ben said that Curtis has agreed…  Curtis needs to affirm agreement.  PP Steven needs to update the mailing letter with new photo. Ben also will create the ad…</a:t>
            </a:r>
          </a:p>
        </p:txBody>
      </p:sp>
    </p:spTree>
    <p:extLst>
      <p:ext uri="{BB962C8B-B14F-4D97-AF65-F5344CB8AC3E}">
        <p14:creationId xmlns:p14="http://schemas.microsoft.com/office/powerpoint/2010/main" val="1779883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066E15-A5CC-4686-A03D-64CEDEE5FC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4000"/>
                    </a14:imgEffect>
                  </a14:imgLayer>
                </a14:imgProps>
              </a:ext>
            </a:extLst>
          </a:blip>
          <a:stretch>
            <a:fillRect/>
          </a:stretch>
        </p:blipFill>
        <p:spPr>
          <a:xfrm>
            <a:off x="895350" y="766762"/>
            <a:ext cx="7353300" cy="5324475"/>
          </a:xfrm>
          <a:prstGeom prst="rect">
            <a:avLst/>
          </a:prstGeom>
        </p:spPr>
      </p:pic>
    </p:spTree>
    <p:extLst>
      <p:ext uri="{BB962C8B-B14F-4D97-AF65-F5344CB8AC3E}">
        <p14:creationId xmlns:p14="http://schemas.microsoft.com/office/powerpoint/2010/main" val="2223892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02936C-B5E8-4F75-B227-F3C22638EF39}"/>
              </a:ext>
            </a:extLst>
          </p:cNvPr>
          <p:cNvPicPr>
            <a:picLocks noChangeAspect="1"/>
          </p:cNvPicPr>
          <p:nvPr/>
        </p:nvPicPr>
        <p:blipFill>
          <a:blip r:embed="rId2"/>
          <a:stretch>
            <a:fillRect/>
          </a:stretch>
        </p:blipFill>
        <p:spPr>
          <a:xfrm>
            <a:off x="816538" y="1328746"/>
            <a:ext cx="7510923" cy="4200508"/>
          </a:xfrm>
          <a:prstGeom prst="rect">
            <a:avLst/>
          </a:prstGeom>
        </p:spPr>
      </p:pic>
    </p:spTree>
    <p:extLst>
      <p:ext uri="{BB962C8B-B14F-4D97-AF65-F5344CB8AC3E}">
        <p14:creationId xmlns:p14="http://schemas.microsoft.com/office/powerpoint/2010/main" val="1589150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A7292-5E24-438B-A780-742A0EB1BC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brightnessContrast bright="6000" contrast="-36000"/>
                    </a14:imgEffect>
                  </a14:imgLayer>
                </a14:imgProps>
              </a:ext>
            </a:extLst>
          </a:blip>
          <a:stretch>
            <a:fillRect/>
          </a:stretch>
        </p:blipFill>
        <p:spPr>
          <a:xfrm>
            <a:off x="499403" y="1227903"/>
            <a:ext cx="8145194" cy="4402193"/>
          </a:xfrm>
          <a:prstGeom prst="rect">
            <a:avLst/>
          </a:prstGeom>
        </p:spPr>
      </p:pic>
    </p:spTree>
    <p:extLst>
      <p:ext uri="{BB962C8B-B14F-4D97-AF65-F5344CB8AC3E}">
        <p14:creationId xmlns:p14="http://schemas.microsoft.com/office/powerpoint/2010/main" val="2071180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28553-482C-4265-BB4E-9A39E16614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4000"/>
                    </a14:imgEffect>
                    <a14:imgEffect>
                      <a14:brightnessContrast bright="21000" contrast="-15000"/>
                    </a14:imgEffect>
                  </a14:imgLayer>
                </a14:imgProps>
              </a:ext>
            </a:extLst>
          </a:blip>
          <a:stretch>
            <a:fillRect/>
          </a:stretch>
        </p:blipFill>
        <p:spPr>
          <a:xfrm>
            <a:off x="492369" y="2928989"/>
            <a:ext cx="8159262" cy="1000021"/>
          </a:xfrm>
          <a:prstGeom prst="rect">
            <a:avLst/>
          </a:prstGeom>
        </p:spPr>
      </p:pic>
    </p:spTree>
    <p:extLst>
      <p:ext uri="{BB962C8B-B14F-4D97-AF65-F5344CB8AC3E}">
        <p14:creationId xmlns:p14="http://schemas.microsoft.com/office/powerpoint/2010/main" val="3262689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037B8-8C7B-4727-9795-09591B580959}"/>
              </a:ext>
            </a:extLst>
          </p:cNvPr>
          <p:cNvSpPr txBox="1"/>
          <p:nvPr/>
        </p:nvSpPr>
        <p:spPr>
          <a:xfrm>
            <a:off x="457200" y="685800"/>
            <a:ext cx="8229600" cy="415498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4)	No ‘flyers’, going forward. Curtis created calling cards with information—including purchasing on-line… (How many are printed)?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5)	Holcombe and Bob Polson met to plan the annual venues… With a planned event on Apr 24th &amp; the District Conference at the end of the month… Let’s shoot for May as first car-side event… Holcombe will consider bringing Mustang to the D7610 Conference – if he does not have to bring the Music contest winner. Holcombe called Susan Lydick and she agreed to set up dates for Fairfax Corner. (FYI, Susan was the original contact at FF Corner).</a:t>
            </a:r>
          </a:p>
        </p:txBody>
      </p:sp>
    </p:spTree>
    <p:extLst>
      <p:ext uri="{BB962C8B-B14F-4D97-AF65-F5344CB8AC3E}">
        <p14:creationId xmlns:p14="http://schemas.microsoft.com/office/powerpoint/2010/main" val="848383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F5DF5-1514-4AF0-9805-86D2153D7FFA}"/>
              </a:ext>
            </a:extLst>
          </p:cNvPr>
          <p:cNvSpPr txBox="1"/>
          <p:nvPr/>
        </p:nvSpPr>
        <p:spPr>
          <a:xfrm>
            <a:off x="533400" y="381000"/>
            <a:ext cx="8229600" cy="489364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6)	Bob said that Dennis Shannon will help him on venues.  (Thanks to both)! Some have deadlines.  Priority deadlines &amp; Apr/May. Holcombe created an Excel that projects car-side sales, by venue – and projects the total at $141,000.  I am told, legally, we can start selling now…if we have tickets.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7)	Steven Wasko said that he needs a picture for the mailing.  Dave Mercer can send Steven the new photo. Steve &amp; Ben also need the list of charities, etc. It was agreed simply to use the previous listing with a remark, “Going forward, these charities and supporters are subject to change”.  The precludes BXRC from being ‘pinned down’—for RY 2022-23. </a:t>
            </a:r>
          </a:p>
        </p:txBody>
      </p:sp>
    </p:spTree>
    <p:extLst>
      <p:ext uri="{BB962C8B-B14F-4D97-AF65-F5344CB8AC3E}">
        <p14:creationId xmlns:p14="http://schemas.microsoft.com/office/powerpoint/2010/main" val="3985512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6141B0-A928-4856-8F3B-D3B4FF8D52A3}"/>
              </a:ext>
            </a:extLst>
          </p:cNvPr>
          <p:cNvSpPr txBox="1"/>
          <p:nvPr/>
        </p:nvSpPr>
        <p:spPr>
          <a:xfrm>
            <a:off x="914400" y="609600"/>
            <a:ext cx="7772400"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8)	The Mustang is at Goodwin House. Holcombe will hand-wash.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9)	Signature cards were executed, last Friday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10)	Copies of all licenses, insurance, registration, etc. need to copied to Holcombe. Do we need to change insurance on July 1st?</a:t>
            </a:r>
          </a:p>
        </p:txBody>
      </p:sp>
    </p:spTree>
    <p:extLst>
      <p:ext uri="{BB962C8B-B14F-4D97-AF65-F5344CB8AC3E}">
        <p14:creationId xmlns:p14="http://schemas.microsoft.com/office/powerpoint/2010/main" val="381303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Announcements</a:t>
            </a:r>
          </a:p>
        </p:txBody>
      </p:sp>
      <p:sp>
        <p:nvSpPr>
          <p:cNvPr id="6" name="Content Placeholder 1"/>
          <p:cNvSpPr>
            <a:spLocks noGrp="1"/>
          </p:cNvSpPr>
          <p:nvPr>
            <p:ph idx="1"/>
          </p:nvPr>
        </p:nvSpPr>
        <p:spPr>
          <a:xfrm>
            <a:off x="25400" y="1066800"/>
            <a:ext cx="9118600" cy="5105400"/>
          </a:xfrm>
        </p:spPr>
        <p:txBody>
          <a:bodyPr/>
          <a:lstStyle/>
          <a:p>
            <a:pPr marL="0" lvl="3" indent="0" algn="ctr">
              <a:spcBef>
                <a:spcPts val="400"/>
              </a:spcBef>
              <a:buNone/>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p>
          <a:p>
            <a:pPr marL="0" lvl="3" indent="0">
              <a:spcBef>
                <a:spcPts val="400"/>
              </a:spcBef>
              <a:buNone/>
            </a:pPr>
            <a:r>
              <a:rPr lang="en-US" sz="2700" u="sng" dirty="0">
                <a:solidFill>
                  <a:srgbClr val="240CD2"/>
                </a:solidFill>
                <a:latin typeface="Arial" panose="020B0604020202020204" pitchFamily="34" charset="0"/>
                <a:cs typeface="Arial" panose="020B0604020202020204" pitchFamily="34" charset="0"/>
              </a:rPr>
              <a:t>Upcoming Programs and Events</a:t>
            </a:r>
            <a:r>
              <a:rPr lang="en-US" sz="2700" dirty="0">
                <a:solidFill>
                  <a:srgbClr val="240CD2"/>
                </a:solidFill>
                <a:latin typeface="Arial" panose="020B0604020202020204" pitchFamily="34" charset="0"/>
                <a:cs typeface="Arial" panose="020B0604020202020204" pitchFamily="34" charset="0"/>
              </a:rPr>
              <a:t>:</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4/22:  Deanna and Kathleen: AA Success student re: AA Success</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91B5C"/>
                </a:solidFill>
                <a:effectLst/>
                <a:uLnTx/>
                <a:uFillTx/>
                <a:latin typeface="Arial" panose="020B0604020202020204" pitchFamily="34" charset="0"/>
                <a:ea typeface="+mn-ea"/>
                <a:cs typeface="Arial" panose="020B0604020202020204" pitchFamily="34" charset="0"/>
              </a:rPr>
              <a:t>4/23:  RLI Virtual</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40CD2"/>
                </a:solidFill>
                <a:effectLst/>
                <a:uLnTx/>
                <a:uFillTx/>
                <a:latin typeface="Arial" panose="020B0604020202020204" pitchFamily="34" charset="0"/>
                <a:ea typeface="+mn-ea"/>
                <a:cs typeface="Arial" panose="020B0604020202020204" pitchFamily="34" charset="0"/>
              </a:rPr>
              <a:t>4/29:  Christian Hyland on Cryptocurrency</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91B5C"/>
                </a:solidFill>
                <a:effectLst/>
                <a:uLnTx/>
                <a:uFillTx/>
                <a:latin typeface="Arial" panose="020B0604020202020204" pitchFamily="34" charset="0"/>
                <a:ea typeface="+mn-ea"/>
                <a:cs typeface="Arial" panose="020B0604020202020204" pitchFamily="34" charset="0"/>
              </a:rPr>
              <a:t>4/29-5/1:  District 7610 Conference, Charlottesville</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5/6:	Mustang kick-off program</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5/13: </a:t>
            </a:r>
            <a:r>
              <a:rPr kumimoji="0" lang="en-US" sz="2800" b="0" i="1"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Tentative: Fairfax Area Agency on Aging speaker</a:t>
            </a:r>
          </a:p>
          <a:p>
            <a:pPr marL="457200" lvl="4" indent="0">
              <a:spcBef>
                <a:spcPts val="400"/>
              </a:spcBef>
              <a:buNone/>
              <a:defRPr/>
            </a:pPr>
            <a:endParaRPr lang="en-US" sz="2400" dirty="0">
              <a:solidFill>
                <a:srgbClr val="00B050"/>
              </a:solidFill>
              <a:latin typeface="Arial" panose="020B0604020202020204" pitchFamily="34" charset="0"/>
              <a:cs typeface="Arial" panose="020B0604020202020204" pitchFamily="34" charset="0"/>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457200" lvl="4" indent="0">
              <a:spcBef>
                <a:spcPts val="400"/>
              </a:spcBef>
              <a:buNone/>
            </a:pPr>
            <a:endParaRPr lang="en-US" sz="2800" dirty="0">
              <a:solidFill>
                <a:schemeClr val="tx2">
                  <a:lumMod val="60000"/>
                  <a:lumOff val="40000"/>
                </a:schemeClr>
              </a:solidFill>
              <a:latin typeface="Calibri"/>
            </a:endParaRPr>
          </a:p>
          <a:p>
            <a:pPr marL="914400" lvl="5" indent="0">
              <a:spcBef>
                <a:spcPts val="400"/>
              </a:spcBef>
              <a:buNone/>
            </a:pPr>
            <a:endParaRPr lang="en-US" sz="3400" dirty="0">
              <a:solidFill>
                <a:schemeClr val="tx2">
                  <a:lumMod val="60000"/>
                  <a:lumOff val="40000"/>
                </a:schemeClr>
              </a:solidFill>
              <a:latin typeface="Calibri"/>
            </a:endParaRPr>
          </a:p>
        </p:txBody>
      </p:sp>
    </p:spTree>
    <p:extLst>
      <p:ext uri="{BB962C8B-B14F-4D97-AF65-F5344CB8AC3E}">
        <p14:creationId xmlns:p14="http://schemas.microsoft.com/office/powerpoint/2010/main" val="1455217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1E3951-6E9B-4141-B688-9103CC463E9C}"/>
              </a:ext>
            </a:extLst>
          </p:cNvPr>
          <p:cNvSpPr txBox="1"/>
          <p:nvPr/>
        </p:nvSpPr>
        <p:spPr>
          <a:xfrm>
            <a:off x="457200" y="457200"/>
            <a:ext cx="8382000" cy="489364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On Friday, there shall be a Mustang meeting after the regular meeting.  I shall ask for an update by the Mustang leadership Team: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1)	Pres. Curtis… Comments &amp; Corrections to minutes…  Do we need a check up with the former repair shop in Woodbridge?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2)	PP Steven… Mailing and setting up a meeting with 3rd party. Who should attend meeting?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3)	Ben… Open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4)	Bob Polson &amp; Dennis Shannon… Comments/progress on venues… Arlington &amp; Apr/May.  Call Susan Lydick…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ヒラギノ角ゴ Pro W3" charset="0"/>
              </a:rPr>
              <a:t>5)	Other participants &amp;/or comments…</a:t>
            </a:r>
          </a:p>
        </p:txBody>
      </p:sp>
    </p:spTree>
    <p:extLst>
      <p:ext uri="{BB962C8B-B14F-4D97-AF65-F5344CB8AC3E}">
        <p14:creationId xmlns:p14="http://schemas.microsoft.com/office/powerpoint/2010/main" val="391104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Announcements</a:t>
            </a:r>
          </a:p>
        </p:txBody>
      </p:sp>
      <p:sp>
        <p:nvSpPr>
          <p:cNvPr id="6" name="Content Placeholder 1"/>
          <p:cNvSpPr>
            <a:spLocks noGrp="1"/>
          </p:cNvSpPr>
          <p:nvPr>
            <p:ph idx="1"/>
          </p:nvPr>
        </p:nvSpPr>
        <p:spPr>
          <a:xfrm>
            <a:off x="25400" y="1066800"/>
            <a:ext cx="9118600" cy="5105400"/>
          </a:xfrm>
        </p:spPr>
        <p:txBody>
          <a:bodyPr/>
          <a:lstStyle/>
          <a:p>
            <a:pPr marL="0" lvl="3" indent="0" algn="ctr">
              <a:spcBef>
                <a:spcPts val="400"/>
              </a:spcBef>
              <a:buNone/>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p>
          <a:p>
            <a:pPr marL="0" lvl="3" indent="0">
              <a:spcBef>
                <a:spcPts val="400"/>
              </a:spcBef>
              <a:buNone/>
            </a:pPr>
            <a:r>
              <a:rPr lang="en-US" sz="2700" u="sng" dirty="0">
                <a:solidFill>
                  <a:srgbClr val="240CD2"/>
                </a:solidFill>
                <a:latin typeface="Arial" panose="020B0604020202020204" pitchFamily="34" charset="0"/>
                <a:cs typeface="Arial" panose="020B0604020202020204" pitchFamily="34" charset="0"/>
              </a:rPr>
              <a:t>Upcoming Programs and Events</a:t>
            </a:r>
            <a:r>
              <a:rPr lang="en-US" sz="2700" dirty="0">
                <a:solidFill>
                  <a:srgbClr val="240CD2"/>
                </a:solidFill>
                <a:latin typeface="Arial" panose="020B0604020202020204" pitchFamily="34" charset="0"/>
                <a:cs typeface="Arial" panose="020B0604020202020204" pitchFamily="34" charset="0"/>
              </a:rPr>
              <a:t>:</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2800" dirty="0">
                <a:solidFill>
                  <a:srgbClr val="0720D7"/>
                </a:solidFill>
                <a:latin typeface="Arial" panose="020B0604020202020204" pitchFamily="34" charset="0"/>
                <a:cs typeface="Arial" panose="020B0604020202020204" pitchFamily="34" charset="0"/>
              </a:rPr>
              <a:t>5/20:  Ben Nielsen, Owner, Ben Nielsen’s Skyline Automotive re: Automotive Care</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2800" dirty="0">
                <a:solidFill>
                  <a:srgbClr val="0720D7"/>
                </a:solidFill>
                <a:latin typeface="Arial" panose="020B0604020202020204" pitchFamily="34" charset="0"/>
                <a:cs typeface="Arial" panose="020B0604020202020204" pitchFamily="34" charset="0"/>
              </a:rPr>
              <a:t>5/27:   </a:t>
            </a:r>
            <a:r>
              <a:rPr lang="en-US" sz="2800" i="1" dirty="0">
                <a:solidFill>
                  <a:srgbClr val="0720D7"/>
                </a:solidFill>
                <a:latin typeface="Arial" panose="020B0604020202020204" pitchFamily="34" charset="0"/>
                <a:cs typeface="Arial" panose="020B0604020202020204" pitchFamily="34" charset="0"/>
              </a:rPr>
              <a:t>Tentative - Flags for Heroes</a:t>
            </a:r>
            <a:endParaRPr kumimoji="0" lang="en-US" sz="2800" b="0" i="1" u="none" strike="noStrike" kern="1200" cap="none" spc="0" normalizeH="0" baseline="0" noProof="0" dirty="0">
              <a:ln>
                <a:noFill/>
              </a:ln>
              <a:solidFill>
                <a:srgbClr val="0720D7"/>
              </a:solidFill>
              <a:effectLst/>
              <a:uLnTx/>
              <a:uFillTx/>
              <a:latin typeface="Arial" panose="020B0604020202020204" pitchFamily="34" charset="0"/>
              <a:cs typeface="Arial" panose="020B0604020202020204" pitchFamily="34" charset="0"/>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rgbClr val="00246C">
                  <a:lumMod val="60000"/>
                  <a:lumOff val="40000"/>
                </a:srgb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457200" lvl="4" indent="0">
              <a:spcBef>
                <a:spcPts val="400"/>
              </a:spcBef>
              <a:buNone/>
            </a:pPr>
            <a:endParaRPr lang="en-US" sz="2800" dirty="0">
              <a:solidFill>
                <a:schemeClr val="tx2">
                  <a:lumMod val="60000"/>
                  <a:lumOff val="40000"/>
                </a:schemeClr>
              </a:solidFill>
              <a:latin typeface="Calibri"/>
            </a:endParaRPr>
          </a:p>
          <a:p>
            <a:pPr marL="914400" lvl="5" indent="0">
              <a:spcBef>
                <a:spcPts val="400"/>
              </a:spcBef>
              <a:buNone/>
            </a:pPr>
            <a:endParaRPr lang="en-US" sz="3400" dirty="0">
              <a:solidFill>
                <a:schemeClr val="tx2">
                  <a:lumMod val="60000"/>
                  <a:lumOff val="40000"/>
                </a:schemeClr>
              </a:solidFill>
              <a:latin typeface="Calibri"/>
            </a:endParaRPr>
          </a:p>
        </p:txBody>
      </p:sp>
    </p:spTree>
    <p:extLst>
      <p:ext uri="{BB962C8B-B14F-4D97-AF65-F5344CB8AC3E}">
        <p14:creationId xmlns:p14="http://schemas.microsoft.com/office/powerpoint/2010/main" val="29776044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066E15-A5CC-4686-A03D-64CEDEE5FC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4000"/>
                    </a14:imgEffect>
                  </a14:imgLayer>
                </a14:imgProps>
              </a:ext>
            </a:extLst>
          </a:blip>
          <a:stretch>
            <a:fillRect/>
          </a:stretch>
        </p:blipFill>
        <p:spPr>
          <a:xfrm>
            <a:off x="895350" y="766762"/>
            <a:ext cx="7353300" cy="5324475"/>
          </a:xfrm>
          <a:prstGeom prst="rect">
            <a:avLst/>
          </a:prstGeom>
        </p:spPr>
      </p:pic>
    </p:spTree>
    <p:extLst>
      <p:ext uri="{BB962C8B-B14F-4D97-AF65-F5344CB8AC3E}">
        <p14:creationId xmlns:p14="http://schemas.microsoft.com/office/powerpoint/2010/main" val="3115180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02936C-B5E8-4F75-B227-F3C22638EF39}"/>
              </a:ext>
            </a:extLst>
          </p:cNvPr>
          <p:cNvPicPr>
            <a:picLocks noChangeAspect="1"/>
          </p:cNvPicPr>
          <p:nvPr/>
        </p:nvPicPr>
        <p:blipFill>
          <a:blip r:embed="rId2"/>
          <a:stretch>
            <a:fillRect/>
          </a:stretch>
        </p:blipFill>
        <p:spPr>
          <a:xfrm>
            <a:off x="816538" y="1328746"/>
            <a:ext cx="7510923" cy="4200508"/>
          </a:xfrm>
          <a:prstGeom prst="rect">
            <a:avLst/>
          </a:prstGeom>
        </p:spPr>
      </p:pic>
    </p:spTree>
    <p:extLst>
      <p:ext uri="{BB962C8B-B14F-4D97-AF65-F5344CB8AC3E}">
        <p14:creationId xmlns:p14="http://schemas.microsoft.com/office/powerpoint/2010/main" val="41588496"/>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RI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edian">
  <a:themeElements>
    <a:clrScheme name="Custom 4">
      <a:dk1>
        <a:sysClr val="windowText" lastClr="000000"/>
      </a:dk1>
      <a:lt1>
        <a:sysClr val="window" lastClr="FFFFFF"/>
      </a:lt1>
      <a:dk2>
        <a:srgbClr val="76A49A"/>
      </a:dk2>
      <a:lt2>
        <a:srgbClr val="EBDDC3"/>
      </a:lt2>
      <a:accent1>
        <a:srgbClr val="94B6D2"/>
      </a:accent1>
      <a:accent2>
        <a:srgbClr val="345D7E"/>
      </a:accent2>
      <a:accent3>
        <a:srgbClr val="A5AB81"/>
      </a:accent3>
      <a:accent4>
        <a:srgbClr val="D8B25C"/>
      </a:accent4>
      <a:accent5>
        <a:srgbClr val="7BA79D"/>
      </a:accent5>
      <a:accent6>
        <a:srgbClr val="968C8C"/>
      </a:accent6>
      <a:hlink>
        <a:srgbClr val="345D7E"/>
      </a:hlink>
      <a:folHlink>
        <a:srgbClr val="345D7E"/>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03B7FC-1594-408F-B5B0-A5C5727E1C9E}">
  <ds:schemaRefs>
    <ds:schemaRef ds:uri="http://purl.org/dc/elements/1.1/"/>
    <ds:schemaRef ds:uri="http://schemas.microsoft.com/office/infopath/2007/PartnerControls"/>
    <ds:schemaRef ds:uri="http://purl.org/dc/dcmitype/"/>
    <ds:schemaRef ds:uri="http://www.w3.org/XML/1998/namespace"/>
    <ds:schemaRef ds:uri="http://purl.org/dc/terms/"/>
    <ds:schemaRef ds:uri="http://schemas.microsoft.com/office/2006/documentManagement/types"/>
    <ds:schemaRef ds:uri="http://schemas.openxmlformats.org/package/2006/metadata/core-properties"/>
    <ds:schemaRef ds:uri="069370df-1b75-469d-a9d4-424b0b9f5a67"/>
    <ds:schemaRef ds:uri="41d4868e-e7c5-4a0f-bea8-40f63a832f74"/>
    <ds:schemaRef ds:uri="http://schemas.microsoft.com/office/2006/metadata/properties"/>
  </ds:schemaRefs>
</ds:datastoreItem>
</file>

<file path=customXml/itemProps2.xml><?xml version="1.0" encoding="utf-8"?>
<ds:datastoreItem xmlns:ds="http://schemas.openxmlformats.org/officeDocument/2006/customXml" ds:itemID="{3AD2A104-4A3B-4D53-802D-298E3EC2BFCD}">
  <ds:schemaRefs>
    <ds:schemaRef ds:uri="http://schemas.microsoft.com/sharepoint/v3/contenttype/forms"/>
  </ds:schemaRefs>
</ds:datastoreItem>
</file>

<file path=customXml/itemProps3.xml><?xml version="1.0" encoding="utf-8"?>
<ds:datastoreItem xmlns:ds="http://schemas.openxmlformats.org/officeDocument/2006/customXml" ds:itemID="{8BCE97EF-BBA7-485E-902F-28EB5718D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4830</TotalTime>
  <Words>2927</Words>
  <Application>Microsoft Office PowerPoint</Application>
  <PresentationFormat>On-screen Show (4:3)</PresentationFormat>
  <Paragraphs>414</Paragraphs>
  <Slides>60</Slides>
  <Notes>29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60</vt:i4>
      </vt:variant>
    </vt:vector>
  </HeadingPairs>
  <TitlesOfParts>
    <vt:vector size="78" baseType="lpstr">
      <vt:lpstr>Arial</vt:lpstr>
      <vt:lpstr>Arial </vt:lpstr>
      <vt:lpstr>Arial Narrow</vt:lpstr>
      <vt:lpstr>Calibri</vt:lpstr>
      <vt:lpstr>Calibri Light</vt:lpstr>
      <vt:lpstr>Century Schoolbook</vt:lpstr>
      <vt:lpstr>Georgia</vt:lpstr>
      <vt:lpstr>Times</vt:lpstr>
      <vt:lpstr>Times New Roman</vt:lpstr>
      <vt:lpstr>Tw Cen MT</vt:lpstr>
      <vt:lpstr>Wingdings</vt:lpstr>
      <vt:lpstr>Wingdings 2</vt:lpstr>
      <vt:lpstr>RICommunications_white</vt:lpstr>
      <vt:lpstr>Custom Design</vt:lpstr>
      <vt:lpstr>2_Custom Design</vt:lpstr>
      <vt:lpstr>1_Custom Design</vt:lpstr>
      <vt:lpstr>Median</vt:lpstr>
      <vt:lpstr>Office Theme</vt:lpstr>
      <vt:lpstr>BXRC Club Meeting: 15 April 2022</vt:lpstr>
      <vt:lpstr>Welcome!</vt:lpstr>
      <vt:lpstr>Flag</vt:lpstr>
      <vt:lpstr>Invocation</vt:lpstr>
      <vt:lpstr>Announcements</vt:lpstr>
      <vt:lpstr>Announcements</vt:lpstr>
      <vt:lpstr>Announcements</vt:lpstr>
      <vt:lpstr>PowerPoint Presentation</vt:lpstr>
      <vt:lpstr>PowerPoint Presentation</vt:lpstr>
      <vt:lpstr>PowerPoint Presentation</vt:lpstr>
      <vt:lpstr>PowerPoint Presentation</vt:lpstr>
      <vt:lpstr>TODAY’S SPEAKER</vt:lpstr>
      <vt:lpstr>                          A Day Late and A Dollar Short              Retirement Catch-Up for Women   Cindy Hounsell, President, WISER     </vt:lpstr>
      <vt:lpstr>Purpose of this workshop </vt:lpstr>
      <vt:lpstr>Intro to Mistakes Women Make</vt:lpstr>
      <vt:lpstr>Basic retiree needs  </vt:lpstr>
      <vt:lpstr>Traditional sources of retirement income</vt:lpstr>
      <vt:lpstr>Why women need more  retirement income</vt:lpstr>
      <vt:lpstr>Why women have less  retirement income</vt:lpstr>
      <vt:lpstr>Must-knows for a successful retirement plan </vt:lpstr>
      <vt:lpstr>#1. How much will you need?</vt:lpstr>
      <vt:lpstr>How much will you need?  Or will you cut expenses???</vt:lpstr>
      <vt:lpstr>How many years will you need it?</vt:lpstr>
      <vt:lpstr>Do the math – lots of tools available</vt:lpstr>
      <vt:lpstr>#2. Investment risk:  How much can you stomach?</vt:lpstr>
      <vt:lpstr>Investment risk</vt:lpstr>
      <vt:lpstr>Current market</vt:lpstr>
      <vt:lpstr>Feeling less comfortable?</vt:lpstr>
      <vt:lpstr>Haven’t made a plan yet?</vt:lpstr>
      <vt:lpstr>Savings Bonds</vt:lpstr>
      <vt:lpstr>How to not run out of money in retirement</vt:lpstr>
      <vt:lpstr> Federal Saver’s Tax Credit</vt:lpstr>
      <vt:lpstr>Who Can Claim the Credit?</vt:lpstr>
      <vt:lpstr>Types of Retirement Plans At work</vt:lpstr>
      <vt:lpstr>Roth IRA</vt:lpstr>
      <vt:lpstr>Traditional IRA</vt:lpstr>
      <vt:lpstr>Increase cash flow in retirement</vt:lpstr>
      <vt:lpstr>Option 1: Spend less time in retirement</vt:lpstr>
      <vt:lpstr>Option 2: Increase Social Security      Benefits</vt:lpstr>
      <vt:lpstr>How annuities work</vt:lpstr>
      <vt:lpstr>Tips on shopping for annuities</vt:lpstr>
      <vt:lpstr>Financial To-Do’s for the Decades: 20s and 30s</vt:lpstr>
      <vt:lpstr>Financial To-Do’s for the Decades: 40s and 50s –Prepare For Shocks</vt:lpstr>
      <vt:lpstr>Financial To-Do’s for the Decades: 60s and older</vt:lpstr>
      <vt:lpstr>Summing it all up</vt:lpstr>
      <vt:lpstr>Get help if you need it</vt:lpstr>
      <vt:lpstr>Thank You!</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BXRC Club Meeting: 8 January2021</dc:title>
  <dc:creator>Robert Polson</dc:creator>
  <cp:lastModifiedBy>Curtis Anderson</cp:lastModifiedBy>
  <cp:revision>142</cp:revision>
  <cp:lastPrinted>2021-07-08T23:53:33Z</cp:lastPrinted>
  <dcterms:created xsi:type="dcterms:W3CDTF">2021-01-08T03:47:14Z</dcterms:created>
  <dcterms:modified xsi:type="dcterms:W3CDTF">2022-04-15T00:43:13Z</dcterms:modified>
</cp:coreProperties>
</file>