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4"/>
    <p:sldMasterId id="2147483664" r:id="rId5"/>
    <p:sldMasterId id="2147483688" r:id="rId6"/>
    <p:sldMasterId id="2147483720" r:id="rId7"/>
  </p:sldMasterIdLst>
  <p:notesMasterIdLst>
    <p:notesMasterId r:id="rId22"/>
  </p:notesMasterIdLst>
  <p:handoutMasterIdLst>
    <p:handoutMasterId r:id="rId23"/>
  </p:handoutMasterIdLst>
  <p:sldIdLst>
    <p:sldId id="560" r:id="rId8"/>
    <p:sldId id="455" r:id="rId9"/>
    <p:sldId id="547" r:id="rId10"/>
    <p:sldId id="578" r:id="rId11"/>
    <p:sldId id="581" r:id="rId12"/>
    <p:sldId id="579" r:id="rId13"/>
    <p:sldId id="559" r:id="rId14"/>
    <p:sldId id="583" r:id="rId15"/>
    <p:sldId id="558" r:id="rId16"/>
    <p:sldId id="587" r:id="rId17"/>
    <p:sldId id="588" r:id="rId18"/>
    <p:sldId id="582" r:id="rId19"/>
    <p:sldId id="461" r:id="rId20"/>
    <p:sldId id="448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Polson" initials="RP" lastIdx="1" clrIdx="0">
    <p:extLst>
      <p:ext uri="{19B8F6BF-5375-455C-9EA6-DF929625EA0E}">
        <p15:presenceInfo xmlns:p15="http://schemas.microsoft.com/office/powerpoint/2012/main" userId="446503d68272ea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0D7"/>
    <a:srgbClr val="240CD2"/>
    <a:srgbClr val="00AEEF"/>
    <a:srgbClr val="000000"/>
    <a:srgbClr val="D91B5C"/>
    <a:srgbClr val="FF7600"/>
    <a:srgbClr val="005DAA"/>
    <a:srgbClr val="872175"/>
    <a:srgbClr val="009999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7" autoAdjust="0"/>
    <p:restoredTop sz="90895" autoAdjust="0"/>
  </p:normalViewPr>
  <p:slideViewPr>
    <p:cSldViewPr>
      <p:cViewPr varScale="1">
        <p:scale>
          <a:sx n="73" d="100"/>
          <a:sy n="73" d="100"/>
        </p:scale>
        <p:origin x="1661" y="67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-16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84"/>
    </p:cViewPr>
  </p:sorterViewPr>
  <p:notesViewPr>
    <p:cSldViewPr>
      <p:cViewPr varScale="1">
        <p:scale>
          <a:sx n="65" d="100"/>
          <a:sy n="65" d="100"/>
        </p:scale>
        <p:origin x="3246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algn="r"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algn="r" defTabSz="931676">
              <a:defRPr sz="1200" smtClean="0"/>
            </a:lvl1pPr>
          </a:lstStyle>
          <a:p>
            <a:pPr>
              <a:defRPr/>
            </a:pPr>
            <a:fld id="{5E2A8F52-5D5E-F348-8971-795E9819B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1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algn="r"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6427"/>
            <a:ext cx="51403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algn="r" defTabSz="931676">
              <a:defRPr sz="1200" smtClean="0"/>
            </a:lvl1pPr>
          </a:lstStyle>
          <a:p>
            <a:pPr>
              <a:defRPr/>
            </a:pPr>
            <a:fld id="{A921F9F1-0516-7249-8BD1-DDD6B224F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47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34471"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9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85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30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47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34471"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7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47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34471"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0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43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26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37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28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0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014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7885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61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2872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201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737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4822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313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Georgia"/>
                <a:cs typeface="Georgi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50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350">
                <a:latin typeface="Georgia"/>
                <a:cs typeface="Georgi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Georgia"/>
                <a:cs typeface="Georgi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50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350">
                <a:latin typeface="Georgia"/>
                <a:cs typeface="Georgi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160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 Narrow"/>
                <a:cs typeface="Arial Narrow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eorgia"/>
                <a:cs typeface="Georgia"/>
              </a:defRPr>
            </a:lvl1pPr>
            <a:lvl2pPr>
              <a:defRPr sz="1500">
                <a:latin typeface="Georgia"/>
                <a:cs typeface="Georgia"/>
              </a:defRPr>
            </a:lvl2pPr>
            <a:lvl3pPr>
              <a:defRPr sz="1350">
                <a:latin typeface="Georgia"/>
                <a:cs typeface="Georgia"/>
              </a:defRPr>
            </a:lvl3pPr>
            <a:lvl4pPr>
              <a:defRPr sz="120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 Narrow"/>
                <a:cs typeface="Arial Narrow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eorgia"/>
                <a:cs typeface="Georgia"/>
              </a:defRPr>
            </a:lvl1pPr>
            <a:lvl2pPr>
              <a:defRPr sz="1500">
                <a:latin typeface="Georgia"/>
                <a:cs typeface="Georgia"/>
              </a:defRPr>
            </a:lvl2pPr>
            <a:lvl3pPr>
              <a:defRPr sz="1350">
                <a:latin typeface="Georgia"/>
                <a:cs typeface="Georgia"/>
              </a:defRPr>
            </a:lvl3pPr>
            <a:lvl4pPr>
              <a:defRPr sz="120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3479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7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476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076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1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500">
                <a:latin typeface="Georgia"/>
                <a:cs typeface="Georgia"/>
              </a:defRPr>
            </a:lvl4pPr>
            <a:lvl5pPr>
              <a:defRPr sz="1500">
                <a:latin typeface="Georgia"/>
                <a:cs typeface="Georgi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Georgia"/>
                <a:cs typeface="Georgi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19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Georgia"/>
                <a:cs typeface="Georgi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814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515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70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4" r:id="rId2"/>
    <p:sldLayoutId id="2147483715" r:id="rId3"/>
    <p:sldLayoutId id="2147483716" r:id="rId4"/>
    <p:sldLayoutId id="2147483717" r:id="rId5"/>
    <p:sldLayoutId id="214748371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2" r:id="rId2"/>
    <p:sldLayoutId id="2147483705" r:id="rId3"/>
    <p:sldLayoutId id="2147483703" r:id="rId4"/>
    <p:sldLayoutId id="2147483718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7" r:id="rId2"/>
    <p:sldLayoutId id="2147483710" r:id="rId3"/>
    <p:sldLayoutId id="2147483708" r:id="rId4"/>
    <p:sldLayoutId id="2147483719" r:id="rId5"/>
    <p:sldLayoutId id="2147483709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8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1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www.dirtandnoise.com/2011/07/dear-america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86200"/>
            <a:ext cx="9180786" cy="1219200"/>
          </a:xfrm>
        </p:spPr>
        <p:txBody>
          <a:bodyPr/>
          <a:lstStyle/>
          <a:p>
            <a:pPr algn="ctr"/>
            <a:r>
              <a:rPr lang="en-US" sz="4000" b="1" dirty="0"/>
              <a:t>BXRC Club Meeting: 13 August, 2021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342951B-AB3D-420F-B0D2-938EC14296B7}"/>
              </a:ext>
            </a:extLst>
          </p:cNvPr>
          <p:cNvSpPr txBox="1">
            <a:spLocks/>
          </p:cNvSpPr>
          <p:nvPr/>
        </p:nvSpPr>
        <p:spPr>
          <a:xfrm>
            <a:off x="1600200" y="2819399"/>
            <a:ext cx="5867400" cy="1219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00AEEF"/>
                </a:solidFill>
                <a:latin typeface="Georgia"/>
                <a:ea typeface="+mn-ea"/>
                <a:cs typeface="Georgi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46C"/>
              </a:solidFill>
              <a:effectLst/>
              <a:uLnTx/>
              <a:uFillTx/>
              <a:latin typeface="Arial 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 "/>
                <a:ea typeface="+mn-ea"/>
              </a:rPr>
              <a:t>Rotary Club of Bailey’s Crossroads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 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6B1E5C-1364-4463-A53E-A8C3439DB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00002"/>
            <a:ext cx="3792041" cy="22861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1AE5606-D188-4335-BCC6-E9D0AF047E4E}"/>
              </a:ext>
            </a:extLst>
          </p:cNvPr>
          <p:cNvSpPr>
            <a:spLocks noGrp="1"/>
          </p:cNvSpPr>
          <p:nvPr/>
        </p:nvSpPr>
        <p:spPr>
          <a:xfrm>
            <a:off x="-30874" y="5076497"/>
            <a:ext cx="9129548" cy="748863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j-ea"/>
              </a:rPr>
              <a:t>Cuba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73E2B-F5BB-45CA-92CD-6FB32E92F24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9920"/>
            <a:ext cx="2034540" cy="1516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22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540" y="1165007"/>
            <a:ext cx="5180222" cy="4527986"/>
            <a:chOff x="0" y="0"/>
            <a:chExt cx="13813924" cy="120746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76" b="476"/>
            <a:stretch>
              <a:fillRect/>
            </a:stretch>
          </p:blipFill>
          <p:spPr>
            <a:xfrm>
              <a:off x="0" y="0"/>
              <a:ext cx="13813924" cy="12074628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5180222" y="1371600"/>
            <a:ext cx="3641346" cy="421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8"/>
              </a:lnSpc>
            </a:pPr>
            <a:r>
              <a:rPr lang="en-US" sz="2800" dirty="0">
                <a:solidFill>
                  <a:srgbClr val="000000"/>
                </a:solidFill>
                <a:latin typeface="Cormorant Garamond Light"/>
              </a:rPr>
              <a:t>Learn More at: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80222" y="1871277"/>
            <a:ext cx="3641346" cy="277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4"/>
              </a:lnSpc>
            </a:pPr>
            <a:r>
              <a:rPr lang="en-US" sz="1674" dirty="0">
                <a:solidFill>
                  <a:srgbClr val="000000"/>
                </a:solidFill>
                <a:latin typeface="Cormorant Garamond Light"/>
              </a:rPr>
              <a:t>https://</a:t>
            </a:r>
            <a:r>
              <a:rPr lang="en-US" sz="1674" dirty="0" err="1">
                <a:solidFill>
                  <a:srgbClr val="000000"/>
                </a:solidFill>
                <a:latin typeface="Cormorant Garamond Light"/>
              </a:rPr>
              <a:t>www.globallibertyalliance.org</a:t>
            </a:r>
            <a:r>
              <a:rPr lang="en-US" sz="1674" dirty="0">
                <a:solidFill>
                  <a:srgbClr val="000000"/>
                </a:solidFill>
                <a:latin typeface="Cormorant Garamond Light"/>
              </a:rPr>
              <a:t>/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988305" y="4669140"/>
            <a:ext cx="3641346" cy="829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04"/>
              </a:lnSpc>
            </a:pPr>
            <a:r>
              <a:rPr lang="en-US" sz="1574">
                <a:solidFill>
                  <a:srgbClr val="000000"/>
                </a:solidFill>
                <a:latin typeface="Cormorant Garamond Light"/>
              </a:rPr>
              <a:t>Courthouse Square</a:t>
            </a:r>
          </a:p>
          <a:p>
            <a:pPr algn="r">
              <a:lnSpc>
                <a:spcPts val="2204"/>
              </a:lnSpc>
            </a:pPr>
            <a:r>
              <a:rPr lang="en-US" sz="1574">
                <a:solidFill>
                  <a:srgbClr val="000000"/>
                </a:solidFill>
                <a:latin typeface="Cormorant Garamond Light"/>
              </a:rPr>
              <a:t>510 King Street, Suite 340</a:t>
            </a:r>
          </a:p>
          <a:p>
            <a:pPr algn="r">
              <a:lnSpc>
                <a:spcPts val="2204"/>
              </a:lnSpc>
            </a:pPr>
            <a:r>
              <a:rPr lang="en-US" sz="1574">
                <a:solidFill>
                  <a:srgbClr val="000000"/>
                </a:solidFill>
                <a:latin typeface="Cormorant Garamond Light"/>
              </a:rPr>
              <a:t>Alexandria, VA 22314</a:t>
            </a:r>
          </a:p>
        </p:txBody>
      </p:sp>
    </p:spTree>
    <p:extLst>
      <p:ext uri="{BB962C8B-B14F-4D97-AF65-F5344CB8AC3E}">
        <p14:creationId xmlns:p14="http://schemas.microsoft.com/office/powerpoint/2010/main" val="2727883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540" y="1165007"/>
            <a:ext cx="5180222" cy="4527986"/>
            <a:chOff x="0" y="0"/>
            <a:chExt cx="13813924" cy="120746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76" b="476"/>
            <a:stretch>
              <a:fillRect/>
            </a:stretch>
          </p:blipFill>
          <p:spPr>
            <a:xfrm>
              <a:off x="0" y="0"/>
              <a:ext cx="13813924" cy="12074628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5180222" y="1371600"/>
            <a:ext cx="3641346" cy="421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8"/>
              </a:lnSpc>
            </a:pPr>
            <a:r>
              <a:rPr lang="en-US" sz="2800" dirty="0">
                <a:solidFill>
                  <a:srgbClr val="000000"/>
                </a:solidFill>
                <a:latin typeface="Cormorant Garamond Light"/>
              </a:rPr>
              <a:t>Questions?: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80222" y="1871277"/>
            <a:ext cx="3641346" cy="277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4"/>
              </a:lnSpc>
            </a:pPr>
            <a:r>
              <a:rPr lang="en-US" sz="1674" dirty="0">
                <a:solidFill>
                  <a:srgbClr val="000000"/>
                </a:solidFill>
                <a:latin typeface="Cormorant Garamond Light"/>
              </a:rPr>
              <a:t>https://</a:t>
            </a:r>
            <a:r>
              <a:rPr lang="en-US" sz="1674" dirty="0" err="1">
                <a:solidFill>
                  <a:srgbClr val="000000"/>
                </a:solidFill>
                <a:latin typeface="Cormorant Garamond Light"/>
              </a:rPr>
              <a:t>www.globallibertyalliance.org</a:t>
            </a:r>
            <a:r>
              <a:rPr lang="en-US" sz="1674" dirty="0">
                <a:solidFill>
                  <a:srgbClr val="000000"/>
                </a:solidFill>
                <a:latin typeface="Cormorant Garamond Light"/>
              </a:rPr>
              <a:t>/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988305" y="4669140"/>
            <a:ext cx="3641346" cy="829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04"/>
              </a:lnSpc>
            </a:pPr>
            <a:r>
              <a:rPr lang="en-US" sz="1574">
                <a:solidFill>
                  <a:srgbClr val="000000"/>
                </a:solidFill>
                <a:latin typeface="Cormorant Garamond Light"/>
              </a:rPr>
              <a:t>Courthouse Square</a:t>
            </a:r>
          </a:p>
          <a:p>
            <a:pPr algn="r">
              <a:lnSpc>
                <a:spcPts val="2204"/>
              </a:lnSpc>
            </a:pPr>
            <a:r>
              <a:rPr lang="en-US" sz="1574">
                <a:solidFill>
                  <a:srgbClr val="000000"/>
                </a:solidFill>
                <a:latin typeface="Cormorant Garamond Light"/>
              </a:rPr>
              <a:t>510 King Street, Suite 340</a:t>
            </a:r>
          </a:p>
          <a:p>
            <a:pPr algn="r">
              <a:lnSpc>
                <a:spcPts val="2204"/>
              </a:lnSpc>
            </a:pPr>
            <a:r>
              <a:rPr lang="en-US" sz="1574">
                <a:solidFill>
                  <a:srgbClr val="000000"/>
                </a:solidFill>
                <a:latin typeface="Cormorant Garamond Light"/>
              </a:rPr>
              <a:t>Alexandria, VA 22314</a:t>
            </a:r>
          </a:p>
        </p:txBody>
      </p:sp>
    </p:spTree>
    <p:extLst>
      <p:ext uri="{BB962C8B-B14F-4D97-AF65-F5344CB8AC3E}">
        <p14:creationId xmlns:p14="http://schemas.microsoft.com/office/powerpoint/2010/main" val="437918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CD66-DD96-4204-92CF-0ABCE81B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50/50 Drawing for BXRC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2285E-483D-41AE-BD49-4974EFC9F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ctr">
              <a:buNone/>
            </a:pPr>
            <a:endParaRPr lang="en-US" sz="32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50/50 Drawing</a:t>
            </a:r>
            <a:endParaRPr lang="en-US" sz="5400" b="1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18088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487362"/>
          </a:xfrm>
        </p:spPr>
        <p:txBody>
          <a:bodyPr/>
          <a:lstStyle/>
          <a:p>
            <a:r>
              <a:rPr lang="en-US" sz="3000" b="1" dirty="0"/>
              <a:t>Conclusion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for the 4-way Test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things we think, say, or do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the TRUTH?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FAIR to all concerned?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it build GOODWILL and BETTER FRIENDSHIPS?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it be BENEFICIAL to all concerned?</a:t>
            </a:r>
          </a:p>
        </p:txBody>
      </p:sp>
    </p:spTree>
    <p:extLst>
      <p:ext uri="{BB962C8B-B14F-4D97-AF65-F5344CB8AC3E}">
        <p14:creationId xmlns:p14="http://schemas.microsoft.com/office/powerpoint/2010/main" val="296497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066800" y="2895599"/>
            <a:ext cx="5867400" cy="1219201"/>
          </a:xfrm>
        </p:spPr>
        <p:txBody>
          <a:bodyPr/>
          <a:lstStyle/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  <a:latin typeface="Arial 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Arial "/>
              </a:rPr>
              <a:t>Rotary Club of Bailey’s Crossroad</a:t>
            </a:r>
            <a:endParaRPr lang="en-US" sz="2400" dirty="0">
              <a:latin typeface="Arial "/>
            </a:endParaRPr>
          </a:p>
        </p:txBody>
      </p:sp>
      <p:pic>
        <p:nvPicPr>
          <p:cNvPr id="8" name="Picture 2" descr="C:\Users\davisj\Desktop\RotarySignature_RGB-DRA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6" y="1752600"/>
            <a:ext cx="608012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12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Welcome!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 marL="0" marR="0" lvl="3" indent="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700" b="0" i="0" u="sng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 before the bell rings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0730 Bell Rings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Rise for the Pledge of Allegiance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 Macharia</a:t>
            </a:r>
          </a:p>
        </p:txBody>
      </p:sp>
    </p:spTree>
    <p:extLst>
      <p:ext uri="{BB962C8B-B14F-4D97-AF65-F5344CB8AC3E}">
        <p14:creationId xmlns:p14="http://schemas.microsoft.com/office/powerpoint/2010/main" val="22181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Flag</a:t>
            </a:r>
          </a:p>
        </p:txBody>
      </p:sp>
      <p:pic>
        <p:nvPicPr>
          <p:cNvPr id="3" name="Picture 2" descr="A close up of a flag&#10;&#10;Description automatically generated">
            <a:extLst>
              <a:ext uri="{FF2B5EF4-FFF2-40B4-BE49-F238E27FC236}">
                <a16:creationId xmlns:a16="http://schemas.microsoft.com/office/drawing/2014/main" id="{D327E959-CBEA-444B-B386-5F1958E91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76400" y="1091253"/>
            <a:ext cx="7315200" cy="5474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F87678-352C-4274-A75D-246CDFA4A445}"/>
              </a:ext>
            </a:extLst>
          </p:cNvPr>
          <p:cNvSpPr txBox="1"/>
          <p:nvPr/>
        </p:nvSpPr>
        <p:spPr>
          <a:xfrm>
            <a:off x="1676400" y="6632423"/>
            <a:ext cx="731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charset="0"/>
                <a:hlinkClick r:id="rId4" tooltip="http://www.dirtandnoise.com/2011/07/dear-america.html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charset="0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charset="0"/>
                <a:hlinkClick r:id="rId5" tooltip="https://creativecommons.org/licenses/by-nd/3.0/"/>
              </a:rPr>
              <a:t>CC BY-ND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0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/>
              <a:t>Welcome!</a:t>
            </a:r>
            <a:endParaRPr lang="en-US" sz="3000" b="1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 marL="0" marR="0" lvl="3" indent="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700" b="0" i="0" u="sng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Invocation: 	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Kathleen Kaspar-Paty</a:t>
            </a:r>
          </a:p>
          <a:p>
            <a:pPr>
              <a:spcBef>
                <a:spcPts val="0"/>
              </a:spcBef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Birthdays: 	Not this week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Rotary Anniversaries:  </a:t>
            </a:r>
            <a:r>
              <a:rPr lang="en-US" sz="26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 Hester (8/13/85); Max Gross (8/16/05); Kathleen Kaspar-Paty (8/16/19)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Song: </a:t>
            </a:r>
            <a:r>
              <a:rPr lang="en-US" sz="2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 Luquire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Guests: 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600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Announcements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 on The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Assembly, Saturday, August 7, Noon to 2 pm at Moose Lodge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volunteers for Saturday, August 14 at Fairfax Corner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720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/>
            </a:endParaRPr>
          </a:p>
          <a:p>
            <a:pPr marL="914400" marR="0" lvl="2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Calibri"/>
              </a:rPr>
              <a:t>                              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43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MUSTANG NEWS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4419600"/>
          </a:xfrm>
        </p:spPr>
        <p:txBody>
          <a:bodyPr/>
          <a:lstStyle/>
          <a:p>
            <a:pPr marL="0" marR="0" lvl="3" indent="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700" b="0" i="0" u="sng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2600" dirty="0">
              <a:latin typeface="+mj-lt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r>
              <a:rPr lang="en-US" sz="32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Joe, Dennis and Sam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August 12, 2021: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	  7,450 Individual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  13,250 Car side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	  5,950 Websites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	  6,825 Media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	21,025 Mailing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    8,875 Mail Chimp</a:t>
            </a:r>
          </a:p>
          <a:p>
            <a:pPr marL="1371600" marR="0" lvl="4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	</a:t>
            </a:r>
            <a:r>
              <a:rPr lang="en-US" sz="2800" b="1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63,375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GrandTotal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720D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/>
            </a:endParaRPr>
          </a:p>
          <a:p>
            <a:pPr marL="914400" marR="0" lvl="2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Calibri"/>
              </a:rPr>
              <a:t>                              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483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Mustang Raffle Car-Side Events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1066800"/>
            <a:ext cx="9118600" cy="5257800"/>
          </a:xfrm>
        </p:spPr>
        <p:txBody>
          <a:bodyPr/>
          <a:lstStyle/>
          <a:p>
            <a:pPr marL="0" lvl="3" indent="0" algn="ctr">
              <a:spcBef>
                <a:spcPts val="400"/>
              </a:spcBef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</a:p>
          <a:p>
            <a:pPr marL="0" lvl="3" indent="0" algn="ctr">
              <a:spcBef>
                <a:spcPts val="400"/>
              </a:spcBef>
              <a:buNone/>
            </a:pPr>
            <a:endParaRPr lang="en-US" sz="2700" u="sng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0">
              <a:spcBef>
                <a:spcPts val="400"/>
              </a:spcBef>
              <a:buNone/>
            </a:pPr>
            <a:r>
              <a:rPr lang="en-US" sz="2700" u="sng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Opportunities</a:t>
            </a: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8/14 – Fairfax Corner across from Chico’s and Sweetwater Tavern</a:t>
            </a:r>
          </a:p>
          <a:p>
            <a:pPr marL="1371600" lvl="5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5:30 pm to 9:30 pm</a:t>
            </a: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3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rgbClr val="00246C">
                  <a:lumMod val="60000"/>
                  <a:lumOff val="40000"/>
                </a:srgb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457200" lvl="4" indent="0">
              <a:spcBef>
                <a:spcPts val="400"/>
              </a:spcBef>
              <a:buNone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5" indent="0">
              <a:spcBef>
                <a:spcPts val="400"/>
              </a:spcBef>
              <a:buNone/>
            </a:pPr>
            <a:endParaRPr lang="en-US" sz="3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25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Announcements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1066800"/>
            <a:ext cx="9118600" cy="5715000"/>
          </a:xfrm>
        </p:spPr>
        <p:txBody>
          <a:bodyPr/>
          <a:lstStyle/>
          <a:p>
            <a:pPr marL="0" lvl="3" indent="0" algn="ctr">
              <a:spcBef>
                <a:spcPts val="400"/>
              </a:spcBef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</a:p>
          <a:p>
            <a:pPr marL="0" lvl="3" indent="0">
              <a:spcBef>
                <a:spcPts val="400"/>
              </a:spcBef>
              <a:buNone/>
            </a:pPr>
            <a:r>
              <a:rPr lang="en-US" sz="2700" u="sng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Programs and Events</a:t>
            </a: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3" indent="0">
              <a:spcBef>
                <a:spcPts val="400"/>
              </a:spcBef>
              <a:buNone/>
            </a:pPr>
            <a:endParaRPr lang="en-US" sz="27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8/13 – The Billy Price and  his Charm City Rhythm Band (Blues)</a:t>
            </a:r>
          </a:p>
          <a:p>
            <a:pPr marL="1371600" lvl="5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pm picnic; 7:30 pm music</a:t>
            </a: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8/20 – Fall Container Gardening -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Cindy Metcalfe, Master Gardener</a:t>
            </a: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8/27 – Ka Thandi Challenge – Michelle Peters, Tijani Musa, Pamela Danner (McLean Rotary Club)</a:t>
            </a: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rgbClr val="00246C">
                  <a:lumMod val="60000"/>
                  <a:lumOff val="40000"/>
                </a:srgb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457200" lvl="4" indent="0">
              <a:spcBef>
                <a:spcPts val="400"/>
              </a:spcBef>
              <a:buNone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5" indent="0">
              <a:spcBef>
                <a:spcPts val="400"/>
              </a:spcBef>
              <a:buNone/>
            </a:pPr>
            <a:endParaRPr lang="en-US" sz="3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94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Announcements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1066800"/>
            <a:ext cx="9118600" cy="5715000"/>
          </a:xfrm>
        </p:spPr>
        <p:txBody>
          <a:bodyPr/>
          <a:lstStyle/>
          <a:p>
            <a:pPr marL="0" lvl="3" indent="0" algn="ctr">
              <a:spcBef>
                <a:spcPts val="400"/>
              </a:spcBef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</a:p>
          <a:p>
            <a:pPr marL="0" lvl="3" indent="0" algn="ctr">
              <a:spcBef>
                <a:spcPts val="400"/>
              </a:spcBef>
              <a:buNone/>
            </a:pPr>
            <a:endParaRPr lang="en-US" sz="2700" u="sng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0">
              <a:spcBef>
                <a:spcPts val="400"/>
              </a:spcBef>
              <a:buNone/>
            </a:pPr>
            <a:r>
              <a:rPr lang="en-US" sz="2700" u="sng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Programs and Events</a:t>
            </a: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3" indent="0">
              <a:spcBef>
                <a:spcPts val="400"/>
              </a:spcBef>
              <a:buNone/>
            </a:pPr>
            <a:endParaRPr lang="en-US" sz="27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9/3 -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 Partners Benefit CSB Clients -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 Ann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Dispirito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Fairfax County Community Services Board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9/10 - Unite2Light - Solar lighting for off grid communities and for the homeless –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Megan Birney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9/17 - </a:t>
            </a:r>
            <a:r>
              <a:rPr lang="en-US" sz="2400" dirty="0" err="1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MicheLo</a:t>
            </a: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 2021 - When governments and communities experience discourse is when humanity must shine and be the light of hope –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Michelle Peters 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rgbClr val="00246C">
                  <a:lumMod val="60000"/>
                  <a:lumOff val="40000"/>
                </a:srgb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457200" lvl="4" indent="0">
              <a:spcBef>
                <a:spcPts val="400"/>
              </a:spcBef>
              <a:buNone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5" indent="0">
              <a:spcBef>
                <a:spcPts val="400"/>
              </a:spcBef>
              <a:buNone/>
            </a:pPr>
            <a:endParaRPr lang="en-US" sz="3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150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CD66-DD96-4204-92CF-0ABCE81B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TODAY’S SPEAKER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2285E-483D-41AE-BD49-4974EFC9F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can be Cuba’s 1989, America’s Special Relationship with the American people – 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Jason Poblete</a:t>
            </a: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35332272"/>
      </p:ext>
    </p:extLst>
  </p:cSld>
  <p:clrMapOvr>
    <a:masterClrMapping/>
  </p:clrMapOvr>
</p:sld>
</file>

<file path=ppt/theme/theme1.xml><?xml version="1.0" encoding="utf-8"?>
<a:theme xmlns:a="http://schemas.openxmlformats.org/drawingml/2006/main" name="RI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6" ma:contentTypeDescription="Create a new document." ma:contentTypeScope="" ma:versionID="1c567ca390b1b89cc578236ad1e22c02">
  <xsd:schema xmlns:xsd="http://www.w3.org/2001/XMLSchema" xmlns:xs="http://www.w3.org/2001/XMLSchema" xmlns:p="http://schemas.microsoft.com/office/2006/metadata/properties" xmlns:ns2="41d4868e-e7c5-4a0f-bea8-40f63a832f74" xmlns:ns3="069370df-1b75-469d-a9d4-424b0b9f5a67" targetNamespace="http://schemas.microsoft.com/office/2006/metadata/properties" ma:root="true" ma:fieldsID="ee3739f369905226239d112920442a65" ns2:_="" ns3:_="">
    <xsd:import namespace="41d4868e-e7c5-4a0f-bea8-40f63a832f74"/>
    <xsd:import namespace="069370df-1b75-469d-a9d4-424b0b9f5a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868e-e7c5-4a0f-bea8-40f63a832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370df-1b75-469d-a9d4-424b0b9f5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CE97EF-BBA7-485E-902F-28EB5718D2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4868e-e7c5-4a0f-bea8-40f63a832f74"/>
    <ds:schemaRef ds:uri="069370df-1b75-469d-a9d4-424b0b9f5a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D2A104-4A3B-4D53-802D-298E3EC2BF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03B7FC-1594-408F-B5B0-A5C5727E1C9E}">
  <ds:schemaRefs>
    <ds:schemaRef ds:uri="http://purl.org/dc/elements/1.1/"/>
    <ds:schemaRef ds:uri="http://purl.org/dc/terms/"/>
    <ds:schemaRef ds:uri="41d4868e-e7c5-4a0f-bea8-40f63a832f74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69370df-1b75-469d-a9d4-424b0b9f5a6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4718</TotalTime>
  <Words>516</Words>
  <Application>Microsoft Office PowerPoint</Application>
  <PresentationFormat>On-screen Show (4:3)</PresentationFormat>
  <Paragraphs>170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</vt:lpstr>
      <vt:lpstr>Arial Narrow</vt:lpstr>
      <vt:lpstr>Calibri</vt:lpstr>
      <vt:lpstr>Cormorant Garamond Light</vt:lpstr>
      <vt:lpstr>Georgia</vt:lpstr>
      <vt:lpstr>RICommunications_white</vt:lpstr>
      <vt:lpstr>Custom Design</vt:lpstr>
      <vt:lpstr>2_Custom Design</vt:lpstr>
      <vt:lpstr>1_Custom Design</vt:lpstr>
      <vt:lpstr>BXRC Club Meeting: 13 August, 2021</vt:lpstr>
      <vt:lpstr>Welcome!</vt:lpstr>
      <vt:lpstr>Flag</vt:lpstr>
      <vt:lpstr>Welcome!</vt:lpstr>
      <vt:lpstr>MUSTANG NEWS</vt:lpstr>
      <vt:lpstr>Mustang Raffle Car-Side Events</vt:lpstr>
      <vt:lpstr>Announcements</vt:lpstr>
      <vt:lpstr>Announcements</vt:lpstr>
      <vt:lpstr>TODAY’S SPEAKER</vt:lpstr>
      <vt:lpstr>PowerPoint Presentation</vt:lpstr>
      <vt:lpstr>PowerPoint Presentation</vt:lpstr>
      <vt:lpstr>50/50 Drawing for BXRC Foundation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BXRC Club Meeting: 8 January2021</dc:title>
  <dc:creator>Robert Polson</dc:creator>
  <cp:lastModifiedBy>Curtis Anderson</cp:lastModifiedBy>
  <cp:revision>124</cp:revision>
  <cp:lastPrinted>2021-07-30T00:37:48Z</cp:lastPrinted>
  <dcterms:created xsi:type="dcterms:W3CDTF">2021-01-08T03:47:14Z</dcterms:created>
  <dcterms:modified xsi:type="dcterms:W3CDTF">2021-08-13T02:21:43Z</dcterms:modified>
</cp:coreProperties>
</file>