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720" r:id="rId7"/>
  </p:sldMasterIdLst>
  <p:notesMasterIdLst>
    <p:notesMasterId r:id="rId22"/>
  </p:notesMasterIdLst>
  <p:handoutMasterIdLst>
    <p:handoutMasterId r:id="rId23"/>
  </p:handoutMasterIdLst>
  <p:sldIdLst>
    <p:sldId id="609" r:id="rId8"/>
    <p:sldId id="560" r:id="rId9"/>
    <p:sldId id="455" r:id="rId10"/>
    <p:sldId id="547" r:id="rId11"/>
    <p:sldId id="601" r:id="rId12"/>
    <p:sldId id="608" r:id="rId13"/>
    <p:sldId id="585" r:id="rId14"/>
    <p:sldId id="602" r:id="rId15"/>
    <p:sldId id="603" r:id="rId16"/>
    <p:sldId id="604" r:id="rId17"/>
    <p:sldId id="605" r:id="rId18"/>
    <p:sldId id="558" r:id="rId19"/>
    <p:sldId id="461" r:id="rId20"/>
    <p:sldId id="448" r:id="rId2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Polson" initials="RP" lastIdx="1" clrIdx="0">
    <p:extLst>
      <p:ext uri="{19B8F6BF-5375-455C-9EA6-DF929625EA0E}">
        <p15:presenceInfo xmlns:p15="http://schemas.microsoft.com/office/powerpoint/2012/main" userId="446503d68272ea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0D7"/>
    <a:srgbClr val="240CD2"/>
    <a:srgbClr val="00AEEF"/>
    <a:srgbClr val="000000"/>
    <a:srgbClr val="D91B5C"/>
    <a:srgbClr val="FF7600"/>
    <a:srgbClr val="005DAA"/>
    <a:srgbClr val="872175"/>
    <a:srgbClr val="009999"/>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0909" autoAdjust="0"/>
  </p:normalViewPr>
  <p:slideViewPr>
    <p:cSldViewPr>
      <p:cViewPr varScale="1">
        <p:scale>
          <a:sx n="73" d="100"/>
          <a:sy n="73" d="100"/>
        </p:scale>
        <p:origin x="1661" y="67"/>
      </p:cViewPr>
      <p:guideLst>
        <p:guide orient="horz" pos="2160"/>
        <p:guide pos="2880"/>
      </p:guideLst>
    </p:cSldViewPr>
  </p:slideViewPr>
  <p:outlineViewPr>
    <p:cViewPr>
      <p:scale>
        <a:sx n="75" d="100"/>
        <a:sy n="75" d="100"/>
      </p:scale>
      <p:origin x="0" y="-16176"/>
    </p:cViewPr>
  </p:outlineViewPr>
  <p:notesTextViewPr>
    <p:cViewPr>
      <p:scale>
        <a:sx n="100" d="100"/>
        <a:sy n="100" d="100"/>
      </p:scale>
      <p:origin x="0" y="0"/>
    </p:cViewPr>
  </p:notesTextViewPr>
  <p:sorterViewPr>
    <p:cViewPr>
      <p:scale>
        <a:sx n="100" d="100"/>
        <a:sy n="100" d="100"/>
      </p:scale>
      <p:origin x="0" y="-2784"/>
    </p:cViewPr>
  </p:sorterViewPr>
  <p:notesViewPr>
    <p:cSldViewPr>
      <p:cViewPr varScale="1">
        <p:scale>
          <a:sx n="65" d="100"/>
          <a:sy n="65" d="100"/>
        </p:scale>
        <p:origin x="324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6"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1676">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6"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5039" y="4416427"/>
            <a:ext cx="5140325" cy="4183062"/>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1676">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1241"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a:ln>
                  <a:noFill/>
                </a:ln>
                <a:solidFill>
                  <a:srgbClr val="000000"/>
                </a:solidFill>
                <a:effectLst/>
                <a:uLnTx/>
                <a:uFillTx/>
                <a:latin typeface="Arial" charset="0"/>
              </a:rPr>
              <a:pPr marL="0" marR="0" lvl="0" indent="0" algn="r" defTabSz="921241"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87964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10</a:t>
            </a:fld>
            <a:endParaRPr lang="en-US" dirty="0">
              <a:solidFill>
                <a:srgbClr val="000000"/>
              </a:solidFill>
            </a:endParaRPr>
          </a:p>
        </p:txBody>
      </p:sp>
    </p:spTree>
    <p:extLst>
      <p:ext uri="{BB962C8B-B14F-4D97-AF65-F5344CB8AC3E}">
        <p14:creationId xmlns:p14="http://schemas.microsoft.com/office/powerpoint/2010/main" val="7382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11</a:t>
            </a:fld>
            <a:endParaRPr lang="en-US" dirty="0">
              <a:solidFill>
                <a:srgbClr val="000000"/>
              </a:solidFill>
            </a:endParaRPr>
          </a:p>
        </p:txBody>
      </p:sp>
    </p:spTree>
    <p:extLst>
      <p:ext uri="{BB962C8B-B14F-4D97-AF65-F5344CB8AC3E}">
        <p14:creationId xmlns:p14="http://schemas.microsoft.com/office/powerpoint/2010/main" val="408475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241">
              <a:defRPr/>
            </a:pPr>
            <a:fld id="{A921F9F1-0516-7249-8BD1-DDD6B224F66A}" type="slidenum">
              <a:rPr lang="en-US">
                <a:solidFill>
                  <a:srgbClr val="000000"/>
                </a:solidFill>
              </a:rPr>
              <a:pPr defTabSz="921241">
                <a:defRPr/>
              </a:pPr>
              <a:t>12</a:t>
            </a:fld>
            <a:endParaRPr lang="en-US">
              <a:solidFill>
                <a:srgbClr val="000000"/>
              </a:solidFill>
            </a:endParaRPr>
          </a:p>
        </p:txBody>
      </p:sp>
    </p:spTree>
    <p:extLst>
      <p:ext uri="{BB962C8B-B14F-4D97-AF65-F5344CB8AC3E}">
        <p14:creationId xmlns:p14="http://schemas.microsoft.com/office/powerpoint/2010/main" val="411880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952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2</a:t>
            </a:fld>
            <a:endParaRPr lang="en-US" dirty="0">
              <a:solidFill>
                <a:srgbClr val="000000"/>
              </a:solidFill>
            </a:endParaRPr>
          </a:p>
        </p:txBody>
      </p:sp>
    </p:spTree>
    <p:extLst>
      <p:ext uri="{BB962C8B-B14F-4D97-AF65-F5344CB8AC3E}">
        <p14:creationId xmlns:p14="http://schemas.microsoft.com/office/powerpoint/2010/main" val="156179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3</a:t>
            </a:fld>
            <a:endParaRPr lang="en-US" dirty="0">
              <a:solidFill>
                <a:srgbClr val="000000"/>
              </a:solidFill>
            </a:endParaRPr>
          </a:p>
        </p:txBody>
      </p:sp>
    </p:spTree>
    <p:extLst>
      <p:ext uri="{BB962C8B-B14F-4D97-AF65-F5344CB8AC3E}">
        <p14:creationId xmlns:p14="http://schemas.microsoft.com/office/powerpoint/2010/main" val="148727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4</a:t>
            </a:fld>
            <a:endParaRPr lang="en-US" dirty="0">
              <a:solidFill>
                <a:srgbClr val="000000"/>
              </a:solidFill>
            </a:endParaRPr>
          </a:p>
        </p:txBody>
      </p:sp>
    </p:spTree>
    <p:extLst>
      <p:ext uri="{BB962C8B-B14F-4D97-AF65-F5344CB8AC3E}">
        <p14:creationId xmlns:p14="http://schemas.microsoft.com/office/powerpoint/2010/main" val="14404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5</a:t>
            </a:fld>
            <a:endParaRPr lang="en-US" dirty="0">
              <a:solidFill>
                <a:srgbClr val="000000"/>
              </a:solidFill>
            </a:endParaRPr>
          </a:p>
        </p:txBody>
      </p:sp>
    </p:spTree>
    <p:extLst>
      <p:ext uri="{BB962C8B-B14F-4D97-AF65-F5344CB8AC3E}">
        <p14:creationId xmlns:p14="http://schemas.microsoft.com/office/powerpoint/2010/main" val="313907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6</a:t>
            </a:fld>
            <a:endParaRPr lang="en-US" dirty="0">
              <a:solidFill>
                <a:srgbClr val="000000"/>
              </a:solidFill>
            </a:endParaRPr>
          </a:p>
        </p:txBody>
      </p:sp>
    </p:spTree>
    <p:extLst>
      <p:ext uri="{BB962C8B-B14F-4D97-AF65-F5344CB8AC3E}">
        <p14:creationId xmlns:p14="http://schemas.microsoft.com/office/powerpoint/2010/main" val="111452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1241"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a:ln>
                  <a:noFill/>
                </a:ln>
                <a:solidFill>
                  <a:srgbClr val="000000"/>
                </a:solidFill>
                <a:effectLst/>
                <a:uLnTx/>
                <a:uFillTx/>
                <a:latin typeface="Arial" charset="0"/>
              </a:rPr>
              <a:pPr marL="0" marR="0" lvl="0" indent="0" algn="r" defTabSz="921241"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54484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8</a:t>
            </a:fld>
            <a:endParaRPr lang="en-US" dirty="0">
              <a:solidFill>
                <a:srgbClr val="000000"/>
              </a:solidFill>
            </a:endParaRPr>
          </a:p>
        </p:txBody>
      </p:sp>
    </p:spTree>
    <p:extLst>
      <p:ext uri="{BB962C8B-B14F-4D97-AF65-F5344CB8AC3E}">
        <p14:creationId xmlns:p14="http://schemas.microsoft.com/office/powerpoint/2010/main" val="428044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9</a:t>
            </a:fld>
            <a:endParaRPr lang="en-US" dirty="0">
              <a:solidFill>
                <a:srgbClr val="000000"/>
              </a:solidFill>
            </a:endParaRPr>
          </a:p>
        </p:txBody>
      </p:sp>
    </p:spTree>
    <p:extLst>
      <p:ext uri="{BB962C8B-B14F-4D97-AF65-F5344CB8AC3E}">
        <p14:creationId xmlns:p14="http://schemas.microsoft.com/office/powerpoint/2010/main" val="2323526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9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66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57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11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3638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4955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2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2014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7885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61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87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201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5737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24822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04313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160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479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27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20476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76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16519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64781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15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0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8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8" y="6264610"/>
            <a:ext cx="1082949" cy="407124"/>
          </a:xfrm>
          <a:prstGeom prst="rect">
            <a:avLst/>
          </a:prstGeom>
        </p:spPr>
      </p:pic>
    </p:spTree>
    <p:extLst>
      <p:ext uri="{BB962C8B-B14F-4D97-AF65-F5344CB8AC3E}">
        <p14:creationId xmlns:p14="http://schemas.microsoft.com/office/powerpoint/2010/main" val="2890813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www.dirtandnoise.com/2011/07/dear-america.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a:t>Welcome!</a:t>
            </a:r>
            <a:endParaRPr lang="en-US" sz="3000" b="1" dirty="0"/>
          </a:p>
        </p:txBody>
      </p:sp>
      <p:sp>
        <p:nvSpPr>
          <p:cNvPr id="6" name="Content Placeholder 1"/>
          <p:cNvSpPr>
            <a:spLocks noGrp="1"/>
          </p:cNvSpPr>
          <p:nvPr>
            <p:ph idx="1"/>
          </p:nvPr>
        </p:nvSpPr>
        <p:spPr>
          <a:xfrm>
            <a:off x="25400" y="990600"/>
            <a:ext cx="9118600" cy="54102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457200" lvl="3" indent="0" algn="ctr">
              <a:lnSpc>
                <a:spcPct val="90000"/>
              </a:lnSpc>
              <a:spcBef>
                <a:spcPts val="0"/>
              </a:spcBef>
              <a:buNone/>
            </a:pPr>
            <a:r>
              <a:rPr lang="en-US" b="1" dirty="0">
                <a:solidFill>
                  <a:srgbClr val="000000"/>
                </a:solidFill>
                <a:latin typeface="Arial" panose="020B0604020202020204" pitchFamily="34" charset="0"/>
                <a:ea typeface="Calibri" panose="020F0502020204030204" pitchFamily="34" charset="0"/>
              </a:rPr>
              <a:t>DISTRICT 7610 COVID REQUIREMENTS</a:t>
            </a:r>
          </a:p>
          <a:p>
            <a:pPr marL="457200" lvl="3" indent="0">
              <a:lnSpc>
                <a:spcPct val="90000"/>
              </a:lnSpc>
              <a:spcBef>
                <a:spcPts val="0"/>
              </a:spcBef>
              <a:buNone/>
            </a:pPr>
            <a:endParaRPr lang="en-US" dirty="0">
              <a:solidFill>
                <a:srgbClr val="000000"/>
              </a:solidFill>
              <a:effectLst/>
              <a:latin typeface="Arial" panose="020B0604020202020204" pitchFamily="34" charset="0"/>
              <a:ea typeface="Calibri" panose="020F0502020204030204" pitchFamily="34" charset="0"/>
            </a:endParaRPr>
          </a:p>
          <a:p>
            <a:pPr marL="457200" lvl="3" indent="0">
              <a:lnSpc>
                <a:spcPct val="90000"/>
              </a:lnSpc>
              <a:spcBef>
                <a:spcPts val="0"/>
              </a:spcBef>
              <a:buNone/>
            </a:pPr>
            <a:r>
              <a:rPr lang="en-US" dirty="0">
                <a:solidFill>
                  <a:srgbClr val="000000"/>
                </a:solidFill>
                <a:effectLst/>
                <a:latin typeface="Arial" panose="020B0604020202020204" pitchFamily="34" charset="0"/>
                <a:ea typeface="Calibri" panose="020F0502020204030204" pitchFamily="34" charset="0"/>
              </a:rPr>
              <a:t>1.         All attendees to wear masks.  This places everyone, vaccinated and unvaccinated, on the same status.  Post this requirement on your website, Facebook page, club newsletters, meeting announcements, and in direct communique to your members.  Remind all invited guests and speakers of this requirement.</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2.         Keep a respectable social distance during indoor meetings.  If food is served, avoid buffet-style.  Masks can be removed for eating and drinking only and put back on once eating or drinking is finished.  </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3.         Please provide hand sanitizers, tissues, sanitary wipes and masks at your locations.  Wipe down podiums and microphones after each person’s use.</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4.         As much as possible, meet in outdoor settings or rooms with adequate outside ventilation.</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5.         Continue hybrid-meeting formats.  We do not want to abandon our Rotarian-members who do not feel comfortable, yet, coming to in-person meetings.</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6.         Please remember the COVID status requirements of neighboring municipalities and states; and that businesses, and all other organizations have the right to require mass-wearing by patrons, visitors, participates, attendees and the like.</a:t>
            </a:r>
            <a:endParaRPr lang="en-US" dirty="0">
              <a:solidFill>
                <a:srgbClr val="0720D7"/>
              </a:solidFill>
              <a:latin typeface="Arial" panose="020B0604020202020204" pitchFamily="34" charset="0"/>
              <a:cs typeface="Arial" panose="020B0604020202020204" pitchFamily="34" charset="0"/>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4622948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Announcements</a:t>
            </a:r>
          </a:p>
        </p:txBody>
      </p:sp>
      <p:sp>
        <p:nvSpPr>
          <p:cNvPr id="6" name="Content Placeholder 1"/>
          <p:cNvSpPr>
            <a:spLocks noGrp="1"/>
          </p:cNvSpPr>
          <p:nvPr>
            <p:ph idx="1"/>
          </p:nvPr>
        </p:nvSpPr>
        <p:spPr>
          <a:xfrm>
            <a:off x="25400" y="1066800"/>
            <a:ext cx="9118600" cy="51054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endParaRPr lang="en-US" sz="2700" u="sng" dirty="0">
              <a:solidFill>
                <a:srgbClr val="240CD2"/>
              </a:solidFill>
              <a:latin typeface="Arial" panose="020B0604020202020204" pitchFamily="34" charset="0"/>
              <a:cs typeface="Arial" panose="020B0604020202020204" pitchFamily="34" charset="0"/>
            </a:endParaRP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Programs and Events</a:t>
            </a:r>
            <a:r>
              <a:rPr lang="en-US" sz="2700" dirty="0">
                <a:solidFill>
                  <a:srgbClr val="240CD2"/>
                </a:solidFill>
                <a:latin typeface="Arial" panose="020B0604020202020204" pitchFamily="34" charset="0"/>
                <a:cs typeface="Arial" panose="020B0604020202020204" pitchFamily="34" charset="0"/>
              </a:rPr>
              <a:t>:</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800" b="1" dirty="0">
                <a:solidFill>
                  <a:srgbClr val="240CD2"/>
                </a:solidFill>
                <a:latin typeface="Arial" panose="020B0604020202020204" pitchFamily="34" charset="0"/>
                <a:cs typeface="Arial" panose="020B0604020202020204" pitchFamily="34" charset="0"/>
              </a:rPr>
              <a:t>10/13 – </a:t>
            </a:r>
            <a:r>
              <a:rPr lang="en-US" sz="2800" b="1" dirty="0">
                <a:solidFill>
                  <a:srgbClr val="00B050"/>
                </a:solidFill>
                <a:latin typeface="Arial" panose="020B0604020202020204" pitchFamily="34" charset="0"/>
                <a:cs typeface="Arial" panose="020B0604020202020204" pitchFamily="34" charset="0"/>
              </a:rPr>
              <a:t>New Member/Membership HH </a:t>
            </a:r>
            <a:r>
              <a:rPr lang="en-US" sz="2800" b="1" dirty="0">
                <a:solidFill>
                  <a:srgbClr val="240CD2"/>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Pistone’s</a:t>
            </a:r>
            <a:r>
              <a:rPr lang="en-US" sz="2800" b="1" dirty="0">
                <a:solidFill>
                  <a:srgbClr val="000000"/>
                </a:solidFill>
                <a:latin typeface="Arial" panose="020B0604020202020204" pitchFamily="34" charset="0"/>
                <a:cs typeface="Arial" panose="020B0604020202020204" pitchFamily="34" charset="0"/>
              </a:rPr>
              <a:t>; 5:30 to 7:30 pm</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800" dirty="0">
                <a:solidFill>
                  <a:srgbClr val="0720D7"/>
                </a:solidFill>
                <a:latin typeface="Arial" panose="020B0604020202020204" pitchFamily="34" charset="0"/>
                <a:cs typeface="Arial" panose="020B0604020202020204" pitchFamily="34" charset="0"/>
              </a:rPr>
              <a:t>10/15:  </a:t>
            </a:r>
            <a:r>
              <a:rPr kumimoji="0" lang="en-US" sz="28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Glasgow MS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Victor Powell, Principal, </a:t>
            </a:r>
          </a:p>
          <a:p>
            <a:pPr marL="914400" marR="0">
              <a:spcBef>
                <a:spcPts val="0"/>
              </a:spcBef>
              <a:spcAft>
                <a:spcPts val="0"/>
              </a:spcAft>
            </a:pPr>
            <a:r>
              <a:rPr lang="en-US" sz="2800" dirty="0">
                <a:solidFill>
                  <a:srgbClr val="0720D7"/>
                </a:solidFill>
                <a:latin typeface="Arial" panose="020B0604020202020204" pitchFamily="34" charset="0"/>
                <a:cs typeface="Arial" panose="020B0604020202020204" pitchFamily="34" charset="0"/>
              </a:rPr>
              <a:t>10/22:  Palestinian Doctors in the Advanced Trauma Life Support (ATLS) Course </a:t>
            </a:r>
            <a:r>
              <a:rPr lang="en-US" sz="2800" dirty="0">
                <a:solidFill>
                  <a:srgbClr val="000000"/>
                </a:solidFill>
                <a:latin typeface="Arial" panose="020B0604020202020204" pitchFamily="34" charset="0"/>
                <a:cs typeface="Arial" panose="020B0604020202020204" pitchFamily="34" charset="0"/>
              </a:rPr>
              <a:t>- Walter Ruby</a:t>
            </a:r>
          </a:p>
          <a:p>
            <a:pPr marL="914400" marR="0">
              <a:spcBef>
                <a:spcPts val="0"/>
              </a:spcBef>
              <a:spcAft>
                <a:spcPts val="0"/>
              </a:spcAft>
            </a:pPr>
            <a:r>
              <a:rPr lang="en-US" sz="2800" dirty="0">
                <a:solidFill>
                  <a:srgbClr val="0720D7"/>
                </a:solidFill>
                <a:latin typeface="Arial" panose="020B0604020202020204" pitchFamily="34" charset="0"/>
                <a:cs typeface="Arial" panose="020B0604020202020204" pitchFamily="34" charset="0"/>
              </a:rPr>
              <a:t>10/29:  Ghosts, Goons and a </a:t>
            </a:r>
            <a:r>
              <a:rPr lang="en-US" sz="2800" dirty="0" err="1">
                <a:solidFill>
                  <a:srgbClr val="0720D7"/>
                </a:solidFill>
                <a:latin typeface="Arial" panose="020B0604020202020204" pitchFamily="34" charset="0"/>
                <a:cs typeface="Arial" panose="020B0604020202020204" pitchFamily="34" charset="0"/>
              </a:rPr>
              <a:t>Bunnyman</a:t>
            </a:r>
            <a:r>
              <a:rPr lang="en-US" sz="2800" dirty="0">
                <a:solidFill>
                  <a:srgbClr val="0720D7"/>
                </a:solidFill>
                <a:latin typeface="Arial" panose="020B0604020202020204" pitchFamily="34" charset="0"/>
                <a:cs typeface="Arial" panose="020B0604020202020204" pitchFamily="34" charset="0"/>
              </a:rPr>
              <a:t> </a:t>
            </a:r>
            <a:r>
              <a:rPr lang="en-US" sz="2800" dirty="0">
                <a:solidFill>
                  <a:srgbClr val="000000"/>
                </a:solidFill>
                <a:latin typeface="Arial" panose="020B0604020202020204" pitchFamily="34" charset="0"/>
                <a:cs typeface="Arial" panose="020B0604020202020204" pitchFamily="34" charset="0"/>
              </a:rPr>
              <a:t>– Cindy Bennett</a:t>
            </a:r>
          </a:p>
          <a:p>
            <a:pPr marL="457200" lvl="4" indent="0">
              <a:spcBef>
                <a:spcPts val="400"/>
              </a:spcBef>
              <a:buNone/>
              <a:defRPr/>
            </a:pPr>
            <a:endParaRPr lang="en-US" sz="2400" dirty="0">
              <a:solidFill>
                <a:schemeClr val="tx2"/>
              </a:solidFill>
              <a:latin typeface="Arial" panose="020B0604020202020204" pitchFamily="34" charset="0"/>
              <a:cs typeface="Arial" panose="020B060402020202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400" dirty="0">
              <a:solidFill>
                <a:srgbClr val="240CD2"/>
              </a:solidFill>
              <a:latin typeface="Arial" panose="020B0604020202020204" pitchFamily="34" charset="0"/>
              <a:cs typeface="Arial" panose="020B0604020202020204" pitchFamily="34" charset="0"/>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1455217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Announcements</a:t>
            </a:r>
          </a:p>
        </p:txBody>
      </p:sp>
      <p:sp>
        <p:nvSpPr>
          <p:cNvPr id="6" name="Content Placeholder 1"/>
          <p:cNvSpPr>
            <a:spLocks noGrp="1"/>
          </p:cNvSpPr>
          <p:nvPr>
            <p:ph idx="1"/>
          </p:nvPr>
        </p:nvSpPr>
        <p:spPr>
          <a:xfrm>
            <a:off x="25400" y="1066800"/>
            <a:ext cx="9118600" cy="57150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Programs and Events</a:t>
            </a:r>
            <a:r>
              <a:rPr lang="en-US" sz="2700" dirty="0">
                <a:solidFill>
                  <a:srgbClr val="240CD2"/>
                </a:solidFill>
                <a:latin typeface="Arial" panose="020B0604020202020204" pitchFamily="34" charset="0"/>
                <a:cs typeface="Arial" panose="020B0604020202020204" pitchFamily="34" charset="0"/>
              </a:rPr>
              <a:t>:</a:t>
            </a:r>
          </a:p>
          <a:p>
            <a:pPr marL="9144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11/5:  Native American Heritage Month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Jean </a:t>
            </a:r>
            <a:r>
              <a:rPr kumimoji="0" lang="en-U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Hovland</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800" dirty="0">
                <a:solidFill>
                  <a:srgbClr val="0720D7"/>
                </a:solidFill>
                <a:latin typeface="Arial" panose="020B0604020202020204" pitchFamily="34" charset="0"/>
                <a:cs typeface="Arial" panose="020B0604020202020204" pitchFamily="34" charset="0"/>
              </a:rPr>
              <a:t>11/12:  Rotary Foundation Month </a:t>
            </a:r>
            <a:r>
              <a:rPr lang="en-US" sz="2800" dirty="0">
                <a:solidFill>
                  <a:srgbClr val="000000"/>
                </a:solidFill>
                <a:latin typeface="Arial" panose="020B0604020202020204" pitchFamily="34" charset="0"/>
                <a:cs typeface="Arial" panose="020B0604020202020204" pitchFamily="34" charset="0"/>
              </a:rPr>
              <a:t>– Polly Rosenstein, Area 9</a:t>
            </a:r>
            <a:endParaRPr lang="en-US" sz="2800" dirty="0">
              <a:solidFill>
                <a:srgbClr val="0720D7"/>
              </a:solidFill>
              <a:latin typeface="Arial" panose="020B0604020202020204" pitchFamily="34" charset="0"/>
              <a:cs typeface="Arial" panose="020B0604020202020204" pitchFamily="34" charset="0"/>
            </a:endParaRPr>
          </a:p>
          <a:p>
            <a:pPr marL="914400" marR="0">
              <a:spcBef>
                <a:spcPts val="0"/>
              </a:spcBef>
              <a:spcAft>
                <a:spcPts val="0"/>
              </a:spcAft>
            </a:pPr>
            <a:r>
              <a:rPr lang="en-US" sz="2800" dirty="0">
                <a:solidFill>
                  <a:srgbClr val="0720D7"/>
                </a:solidFill>
                <a:latin typeface="Arial" panose="020B0604020202020204" pitchFamily="34" charset="0"/>
                <a:cs typeface="Arial" panose="020B0604020202020204" pitchFamily="34" charset="0"/>
              </a:rPr>
              <a:t>11/19:  Introduction Speech </a:t>
            </a:r>
            <a:r>
              <a:rPr lang="en-US" sz="2800" dirty="0">
                <a:solidFill>
                  <a:srgbClr val="000000"/>
                </a:solidFill>
                <a:latin typeface="Arial" panose="020B0604020202020204" pitchFamily="34" charset="0"/>
                <a:cs typeface="Arial" panose="020B0604020202020204" pitchFamily="34" charset="0"/>
              </a:rPr>
              <a:t>– Justin Carwile</a:t>
            </a:r>
          </a:p>
          <a:p>
            <a:pPr marL="914400" marR="0">
              <a:spcBef>
                <a:spcPts val="0"/>
              </a:spcBef>
              <a:spcAft>
                <a:spcPts val="0"/>
              </a:spcAft>
            </a:pPr>
            <a:r>
              <a:rPr lang="en-US" sz="2800" dirty="0">
                <a:solidFill>
                  <a:srgbClr val="0720D7"/>
                </a:solidFill>
                <a:latin typeface="Arial" panose="020B0604020202020204" pitchFamily="34" charset="0"/>
                <a:cs typeface="Arial" panose="020B0604020202020204" pitchFamily="34" charset="0"/>
              </a:rPr>
              <a:t>11/26:  Santa Claus</a:t>
            </a:r>
          </a:p>
          <a:p>
            <a:pPr marL="9144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800" dirty="0">
                <a:solidFill>
                  <a:srgbClr val="0720D7"/>
                </a:solidFill>
                <a:latin typeface="Arial" panose="020B0604020202020204" pitchFamily="34" charset="0"/>
                <a:cs typeface="Arial" panose="020B0604020202020204" pitchFamily="34" charset="0"/>
              </a:rPr>
              <a:t>12/3:  </a:t>
            </a:r>
            <a:r>
              <a:rPr kumimoji="0" lang="en-US" sz="28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Justice HS - </a:t>
            </a:r>
            <a:r>
              <a:rPr lang="en-US" sz="2800" dirty="0">
                <a:solidFill>
                  <a:srgbClr val="000000"/>
                </a:solidFill>
                <a:latin typeface="Arial" panose="020B0604020202020204" pitchFamily="34" charset="0"/>
                <a:cs typeface="Arial" panose="020B0604020202020204" pitchFamily="34" charset="0"/>
              </a:rPr>
              <a:t>Tiffany Narcisse, Principal, </a:t>
            </a:r>
            <a:r>
              <a:rPr lang="en-US" sz="2800" dirty="0">
                <a:solidFill>
                  <a:srgbClr val="0720D7"/>
                </a:solidFill>
                <a:latin typeface="Arial" panose="020B0604020202020204" pitchFamily="34" charset="0"/>
                <a:cs typeface="Arial" panose="020B0604020202020204" pitchFamily="34" charset="0"/>
              </a:rPr>
              <a:t>12/10:  Election Update and Forecast </a:t>
            </a:r>
            <a:r>
              <a:rPr lang="en-US" sz="2800" dirty="0">
                <a:solidFill>
                  <a:srgbClr val="000000"/>
                </a:solidFill>
                <a:latin typeface="Arial" panose="020B0604020202020204" pitchFamily="34" charset="0"/>
                <a:cs typeface="Arial" panose="020B0604020202020204" pitchFamily="34" charset="0"/>
              </a:rPr>
              <a:t>– Tom Davis</a:t>
            </a:r>
          </a:p>
          <a:p>
            <a:pPr marL="914400" marR="0">
              <a:spcBef>
                <a:spcPts val="0"/>
              </a:spcBef>
              <a:spcAft>
                <a:spcPts val="0"/>
              </a:spcAft>
            </a:pPr>
            <a:r>
              <a:rPr lang="en-US" sz="2800" dirty="0">
                <a:solidFill>
                  <a:srgbClr val="0720D7"/>
                </a:solidFill>
                <a:latin typeface="Arial" panose="020B0604020202020204" pitchFamily="34" charset="0"/>
                <a:cs typeface="Arial" panose="020B0604020202020204" pitchFamily="34" charset="0"/>
              </a:rPr>
              <a:t>12/17:  Introduction Speech </a:t>
            </a:r>
            <a:r>
              <a:rPr lang="en-US" sz="2800" dirty="0">
                <a:solidFill>
                  <a:srgbClr val="000000"/>
                </a:solidFill>
                <a:latin typeface="Arial" panose="020B0604020202020204" pitchFamily="34" charset="0"/>
                <a:cs typeface="Arial" panose="020B0604020202020204" pitchFamily="34" charset="0"/>
              </a:rPr>
              <a:t>– Shona Person</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400" dirty="0">
              <a:solidFill>
                <a:srgbClr val="240CD2"/>
              </a:solidFill>
              <a:latin typeface="Arial" panose="020B0604020202020204" pitchFamily="34" charset="0"/>
              <a:cs typeface="Arial" panose="020B0604020202020204" pitchFamily="34" charset="0"/>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1475802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CD66-DD96-4204-92CF-0ABCE81BF04D}"/>
              </a:ext>
            </a:extLst>
          </p:cNvPr>
          <p:cNvSpPr>
            <a:spLocks noGrp="1"/>
          </p:cNvSpPr>
          <p:nvPr>
            <p:ph type="title"/>
          </p:nvPr>
        </p:nvSpPr>
        <p:spPr/>
        <p:txBody>
          <a:bodyPr/>
          <a:lstStyle/>
          <a:p>
            <a:r>
              <a:rPr lang="en-US" sz="3000" dirty="0"/>
              <a:t>TODAY’S SPEAKER</a:t>
            </a:r>
          </a:p>
        </p:txBody>
      </p:sp>
      <p:sp>
        <p:nvSpPr>
          <p:cNvPr id="3" name="Content Placeholder 2">
            <a:extLst>
              <a:ext uri="{FF2B5EF4-FFF2-40B4-BE49-F238E27FC236}">
                <a16:creationId xmlns:a16="http://schemas.microsoft.com/office/drawing/2014/main" id="{3432285E-483D-41AE-BD49-4974EFC9F097}"/>
              </a:ext>
            </a:extLst>
          </p:cNvPr>
          <p:cNvSpPr>
            <a:spLocks noGrp="1"/>
          </p:cNvSpPr>
          <p:nvPr>
            <p:ph idx="1"/>
          </p:nvPr>
        </p:nvSpPr>
        <p:spPr>
          <a:xfrm>
            <a:off x="457200" y="1166018"/>
            <a:ext cx="8229600" cy="4525963"/>
          </a:xfrm>
        </p:spPr>
        <p:txBody>
          <a:bodyPr/>
          <a:lstStyle/>
          <a:p>
            <a:pPr marL="0" indent="0">
              <a:buNone/>
            </a:pPr>
            <a:r>
              <a:rPr lang="en-US" sz="3200" dirty="0">
                <a:solidFill>
                  <a:srgbClr val="240CD2"/>
                </a:solidFill>
                <a:latin typeface="Arial" panose="020B0604020202020204" pitchFamily="34" charset="0"/>
                <a:cs typeface="Arial" panose="020B0604020202020204" pitchFamily="34" charset="0"/>
              </a:rPr>
              <a:t>	</a:t>
            </a:r>
            <a:r>
              <a:rPr lang="en-US" sz="2800" dirty="0">
                <a:solidFill>
                  <a:srgbClr val="240CD2"/>
                </a:solidFill>
                <a:latin typeface="Arial" panose="020B0604020202020204" pitchFamily="34" charset="0"/>
                <a:cs typeface="Arial" panose="020B0604020202020204" pitchFamily="34" charset="0"/>
              </a:rPr>
              <a:t>	</a:t>
            </a:r>
          </a:p>
          <a:p>
            <a:pPr marL="0" indent="0" algn="ctr">
              <a:buNone/>
            </a:pPr>
            <a:r>
              <a:rPr lang="en-US" sz="3200" b="1" dirty="0">
                <a:solidFill>
                  <a:srgbClr val="240CD2"/>
                </a:solidFill>
                <a:latin typeface="Arial" panose="020B0604020202020204" pitchFamily="34" charset="0"/>
                <a:cs typeface="Arial" panose="020B0604020202020204" pitchFamily="34" charset="0"/>
              </a:rPr>
              <a:t>District 7610 Governor</a:t>
            </a:r>
          </a:p>
          <a:p>
            <a:pPr marL="0" indent="0">
              <a:buNone/>
            </a:pPr>
            <a:r>
              <a:rPr lang="en-US" sz="3200" dirty="0">
                <a:solidFill>
                  <a:srgbClr val="240CD2"/>
                </a:solidFill>
                <a:latin typeface="Arial" panose="020B0604020202020204" pitchFamily="34" charset="0"/>
                <a:cs typeface="Arial" panose="020B0604020202020204" pitchFamily="34" charset="0"/>
              </a:rPr>
              <a:t>			</a:t>
            </a:r>
            <a:endParaRPr lang="en-US" sz="3400" dirty="0">
              <a:solidFill>
                <a:srgbClr val="240CD2"/>
              </a:solidFill>
              <a:latin typeface="Arial" panose="020B0604020202020204" pitchFamily="34" charset="0"/>
              <a:cs typeface="Arial" panose="020B0604020202020204" pitchFamily="34" charset="0"/>
            </a:endParaRPr>
          </a:p>
          <a:p>
            <a:pPr marL="0" indent="0" algn="ctr">
              <a:buNone/>
            </a:pPr>
            <a:r>
              <a:rPr lang="en-US" sz="4400" b="1" dirty="0">
                <a:solidFill>
                  <a:srgbClr val="240CD2"/>
                </a:solidFill>
                <a:latin typeface="Arial" panose="020B0604020202020204" pitchFamily="34" charset="0"/>
                <a:cs typeface="Arial" panose="020B0604020202020204" pitchFamily="34" charset="0"/>
              </a:rPr>
              <a:t>Pat Borowski</a:t>
            </a:r>
          </a:p>
          <a:p>
            <a:pPr marL="0" indent="0" algn="ctr">
              <a:buNone/>
            </a:pPr>
            <a:r>
              <a:rPr lang="en-US" sz="3200" dirty="0">
                <a:solidFill>
                  <a:srgbClr val="240CD2"/>
                </a:solidFill>
                <a:latin typeface="Arial" panose="020B0604020202020204" pitchFamily="34" charset="0"/>
                <a:cs typeface="Arial" panose="020B0604020202020204" pitchFamily="34" charset="0"/>
              </a:rPr>
              <a:t>BXRC’s Own</a:t>
            </a:r>
          </a:p>
          <a:p>
            <a:pPr lvl="1">
              <a:buFont typeface="Arial" panose="020B0604020202020204" pitchFamily="34" charset="0"/>
              <a:buChar char="•"/>
            </a:pPr>
            <a:endParaRPr lang="en-US" sz="2800" dirty="0">
              <a:solidFill>
                <a:srgbClr val="240CD2"/>
              </a:solidFill>
              <a:latin typeface="Arial" panose="020B0604020202020204" pitchFamily="34" charset="0"/>
              <a:cs typeface="Arial" panose="020B0604020202020204" pitchFamily="34" charset="0"/>
            </a:endParaRPr>
          </a:p>
          <a:p>
            <a:pPr marL="457200" lvl="1" indent="0">
              <a:buNone/>
            </a:pPr>
            <a:endParaRPr lang="en-US" sz="2800" dirty="0">
              <a:solidFill>
                <a:srgbClr val="240CD2"/>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3200" dirty="0">
              <a:solidFill>
                <a:srgbClr val="240CD2"/>
              </a:solidFill>
              <a:latin typeface="Arial" panose="020B0604020202020204" pitchFamily="34" charset="0"/>
              <a:cs typeface="Arial" panose="020B0604020202020204" pitchFamily="34" charset="0"/>
            </a:endParaRPr>
          </a:p>
          <a:p>
            <a:endParaRPr lang="en-US" dirty="0">
              <a:solidFill>
                <a:srgbClr val="002060"/>
              </a:solidFill>
              <a:highlight>
                <a:srgbClr val="00FFFF"/>
              </a:highlight>
            </a:endParaRPr>
          </a:p>
        </p:txBody>
      </p:sp>
    </p:spTree>
    <p:extLst>
      <p:ext uri="{BB962C8B-B14F-4D97-AF65-F5344CB8AC3E}">
        <p14:creationId xmlns:p14="http://schemas.microsoft.com/office/powerpoint/2010/main" val="293533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53400" cy="487362"/>
          </a:xfrm>
        </p:spPr>
        <p:txBody>
          <a:bodyPr/>
          <a:lstStyle/>
          <a:p>
            <a:r>
              <a:rPr lang="en-US" sz="3000" b="1" dirty="0"/>
              <a:t>Conclusion</a:t>
            </a:r>
          </a:p>
        </p:txBody>
      </p:sp>
      <p:sp>
        <p:nvSpPr>
          <p:cNvPr id="6" name="Content Placeholder 1"/>
          <p:cNvSpPr>
            <a:spLocks noGrp="1"/>
          </p:cNvSpPr>
          <p:nvPr>
            <p:ph idx="1"/>
          </p:nvPr>
        </p:nvSpPr>
        <p:spPr>
          <a:xfrm>
            <a:off x="25400" y="990600"/>
            <a:ext cx="9118600" cy="5334000"/>
          </a:xfrm>
        </p:spPr>
        <p:txBody>
          <a:bodyPr/>
          <a:lstStyle/>
          <a:p>
            <a:pPr>
              <a:lnSpc>
                <a:spcPct val="90000"/>
              </a:lnSpc>
              <a:buNone/>
            </a:pPr>
            <a:endParaRPr lang="en-US" sz="800" dirty="0">
              <a:solidFill>
                <a:schemeClr val="tx2">
                  <a:lumMod val="60000"/>
                  <a:lumOff val="40000"/>
                </a:schemeClr>
              </a:solidFill>
              <a:latin typeface="+mn-lt"/>
            </a:endParaRPr>
          </a:p>
          <a:p>
            <a:pPr>
              <a:lnSpc>
                <a:spcPct val="90000"/>
              </a:lnSpc>
              <a:buNone/>
            </a:pPr>
            <a:r>
              <a:rPr lang="en-US" sz="3200" dirty="0">
                <a:solidFill>
                  <a:schemeClr val="tx2">
                    <a:lumMod val="60000"/>
                    <a:lumOff val="40000"/>
                  </a:schemeClr>
                </a:solidFill>
                <a:latin typeface="+mn-lt"/>
              </a:rPr>
              <a:t>Stand for the 4-way Test</a:t>
            </a:r>
          </a:p>
          <a:p>
            <a:pPr>
              <a:lnSpc>
                <a:spcPct val="90000"/>
              </a:lnSpc>
              <a:buNone/>
            </a:pPr>
            <a:endParaRPr lang="en-US" sz="3200" dirty="0">
              <a:solidFill>
                <a:schemeClr val="tx2">
                  <a:lumMod val="60000"/>
                  <a:lumOff val="40000"/>
                </a:schemeClr>
              </a:solidFill>
              <a:latin typeface="+mn-lt"/>
            </a:endParaRPr>
          </a:p>
          <a:p>
            <a:pPr algn="ctr">
              <a:lnSpc>
                <a:spcPct val="90000"/>
              </a:lnSpc>
              <a:buNone/>
            </a:pPr>
            <a:r>
              <a:rPr lang="en-US" sz="3200" b="1" dirty="0">
                <a:solidFill>
                  <a:srgbClr val="FF7600"/>
                </a:solidFill>
                <a:latin typeface="+mn-lt"/>
              </a:rPr>
              <a:t>Of the things we think, say, or do</a:t>
            </a:r>
          </a:p>
          <a:p>
            <a:pPr algn="ctr">
              <a:lnSpc>
                <a:spcPct val="90000"/>
              </a:lnSpc>
              <a:buNone/>
            </a:pPr>
            <a:r>
              <a:rPr lang="en-US" sz="3200" b="1" dirty="0">
                <a:solidFill>
                  <a:schemeClr val="tx2">
                    <a:lumMod val="60000"/>
                    <a:lumOff val="40000"/>
                  </a:schemeClr>
                </a:solidFill>
                <a:latin typeface="+mn-lt"/>
              </a:rPr>
              <a:t>Is it the TRUTH?</a:t>
            </a:r>
          </a:p>
          <a:p>
            <a:pPr algn="ctr">
              <a:lnSpc>
                <a:spcPct val="90000"/>
              </a:lnSpc>
              <a:buNone/>
            </a:pPr>
            <a:r>
              <a:rPr lang="en-US" sz="3200" b="1" dirty="0">
                <a:solidFill>
                  <a:schemeClr val="tx2">
                    <a:lumMod val="60000"/>
                    <a:lumOff val="40000"/>
                  </a:schemeClr>
                </a:solidFill>
                <a:latin typeface="+mn-lt"/>
              </a:rPr>
              <a:t>Is it FAIR to all concerned?</a:t>
            </a:r>
          </a:p>
          <a:p>
            <a:pPr algn="ctr">
              <a:lnSpc>
                <a:spcPct val="90000"/>
              </a:lnSpc>
              <a:buNone/>
            </a:pPr>
            <a:r>
              <a:rPr lang="en-US" sz="3200" b="1" dirty="0">
                <a:solidFill>
                  <a:schemeClr val="tx2">
                    <a:lumMod val="60000"/>
                    <a:lumOff val="40000"/>
                  </a:schemeClr>
                </a:solidFill>
                <a:latin typeface="+mn-lt"/>
              </a:rPr>
              <a:t>Will it build GOODWILL and BETTER FRIENDSHIPS?</a:t>
            </a:r>
          </a:p>
          <a:p>
            <a:pPr algn="ctr">
              <a:lnSpc>
                <a:spcPct val="90000"/>
              </a:lnSpc>
              <a:buNone/>
            </a:pPr>
            <a:r>
              <a:rPr lang="en-US" sz="3200" b="1" dirty="0">
                <a:solidFill>
                  <a:schemeClr val="tx2">
                    <a:lumMod val="60000"/>
                    <a:lumOff val="40000"/>
                  </a:schemeClr>
                </a:solidFill>
                <a:latin typeface="+mn-lt"/>
              </a:rPr>
              <a:t>Will it be BENEFICIAL to all concerned?</a:t>
            </a:r>
          </a:p>
        </p:txBody>
      </p:sp>
    </p:spTree>
    <p:extLst>
      <p:ext uri="{BB962C8B-B14F-4D97-AF65-F5344CB8AC3E}">
        <p14:creationId xmlns:p14="http://schemas.microsoft.com/office/powerpoint/2010/main" val="2964971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66800" y="2895599"/>
            <a:ext cx="5867400" cy="1219201"/>
          </a:xfrm>
        </p:spPr>
        <p:txBody>
          <a:bodyPr/>
          <a:lstStyle/>
          <a:p>
            <a:pPr marL="0" indent="0">
              <a:buNone/>
            </a:pPr>
            <a:endParaRPr lang="en-US" sz="2400" b="1" dirty="0">
              <a:solidFill>
                <a:schemeClr val="tx2"/>
              </a:solidFill>
              <a:latin typeface="Arial "/>
            </a:endParaRPr>
          </a:p>
          <a:p>
            <a:pPr marL="0" indent="0">
              <a:buNone/>
            </a:pPr>
            <a:r>
              <a:rPr lang="en-US" sz="2400" b="1" dirty="0">
                <a:solidFill>
                  <a:schemeClr val="tx2"/>
                </a:solidFill>
                <a:latin typeface="Arial "/>
              </a:rPr>
              <a:t>Rotary Club of Bailey’s Crossroad</a:t>
            </a:r>
            <a:endParaRPr lang="en-US" sz="2400" dirty="0">
              <a:latin typeface="Arial "/>
            </a:endParaRPr>
          </a:p>
        </p:txBody>
      </p:sp>
      <p:pic>
        <p:nvPicPr>
          <p:cNvPr id="8" name="Picture 2" descr="C:\Users\davisj\Desktop\RotarySignature_RGB-DRA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6" y="1752600"/>
            <a:ext cx="60801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277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6200"/>
            <a:ext cx="9180786" cy="1219200"/>
          </a:xfrm>
        </p:spPr>
        <p:txBody>
          <a:bodyPr/>
          <a:lstStyle/>
          <a:p>
            <a:pPr algn="ctr"/>
            <a:r>
              <a:rPr lang="en-US" sz="4000" b="1" dirty="0"/>
              <a:t>BXRC Club Meeting</a:t>
            </a:r>
            <a:r>
              <a:rPr lang="en-US" sz="4000" b="1"/>
              <a:t>: 8 </a:t>
            </a:r>
            <a:r>
              <a:rPr lang="en-US" sz="4000" b="1" dirty="0"/>
              <a:t>October 2021</a:t>
            </a:r>
          </a:p>
        </p:txBody>
      </p:sp>
      <p:sp>
        <p:nvSpPr>
          <p:cNvPr id="3" name="Content Placeholder 1">
            <a:extLst>
              <a:ext uri="{FF2B5EF4-FFF2-40B4-BE49-F238E27FC236}">
                <a16:creationId xmlns:a16="http://schemas.microsoft.com/office/drawing/2014/main" id="{0342951B-AB3D-420F-B0D2-938EC14296B7}"/>
              </a:ext>
            </a:extLst>
          </p:cNvPr>
          <p:cNvSpPr txBox="1">
            <a:spLocks/>
          </p:cNvSpPr>
          <p:nvPr/>
        </p:nvSpPr>
        <p:spPr>
          <a:xfrm>
            <a:off x="1600200" y="2819399"/>
            <a:ext cx="5867400" cy="1219201"/>
          </a:xfrm>
          <a:prstGeom prst="rect">
            <a:avLst/>
          </a:prstGeom>
        </p:spPr>
        <p:txBody>
          <a:bodyPr lIns="0" tIns="0" rIns="0" bIns="0">
            <a:normAutofit/>
          </a:bodyPr>
          <a:lstStyle>
            <a:lvl1pPr marL="0" indent="0" algn="l" defTabSz="457200" rtl="0" eaLnBrk="1" latinLnBrk="0" hangingPunct="1">
              <a:spcBef>
                <a:spcPct val="20000"/>
              </a:spcBef>
              <a:buFont typeface="Arial"/>
              <a:buNone/>
              <a:defRPr sz="2200" kern="1200">
                <a:solidFill>
                  <a:srgbClr val="00AEEF"/>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rgbClr val="00246C"/>
              </a:solidFill>
              <a:effectLst/>
              <a:uLnTx/>
              <a:uFillTx/>
              <a:latin typeface="Arial "/>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246C"/>
                </a:solidFill>
                <a:effectLst/>
                <a:uLnTx/>
                <a:uFillTx/>
                <a:latin typeface="Arial "/>
                <a:ea typeface="+mn-ea"/>
              </a:rPr>
              <a:t>Rotary Club of Bailey’s Crossroads</a:t>
            </a:r>
            <a:endParaRPr kumimoji="0" lang="en-US" sz="2400" b="0" i="0" u="none" strike="noStrike" kern="1200" cap="none" spc="0" normalizeH="0" baseline="0" noProof="0" dirty="0">
              <a:ln>
                <a:noFill/>
              </a:ln>
              <a:solidFill>
                <a:srgbClr val="00AEEF"/>
              </a:solidFill>
              <a:effectLst/>
              <a:uLnTx/>
              <a:uFillTx/>
              <a:latin typeface="Arial "/>
              <a:ea typeface="+mn-ea"/>
            </a:endParaRPr>
          </a:p>
        </p:txBody>
      </p:sp>
      <p:pic>
        <p:nvPicPr>
          <p:cNvPr id="5" name="Picture 4">
            <a:extLst>
              <a:ext uri="{FF2B5EF4-FFF2-40B4-BE49-F238E27FC236}">
                <a16:creationId xmlns:a16="http://schemas.microsoft.com/office/drawing/2014/main" id="{DC6B1E5C-1364-4463-A53E-A8C3439DB946}"/>
              </a:ext>
            </a:extLst>
          </p:cNvPr>
          <p:cNvPicPr>
            <a:picLocks noChangeAspect="1"/>
          </p:cNvPicPr>
          <p:nvPr/>
        </p:nvPicPr>
        <p:blipFill>
          <a:blip r:embed="rId3"/>
          <a:stretch>
            <a:fillRect/>
          </a:stretch>
        </p:blipFill>
        <p:spPr>
          <a:xfrm>
            <a:off x="1600200" y="1600002"/>
            <a:ext cx="3792041" cy="2286198"/>
          </a:xfrm>
          <a:prstGeom prst="rect">
            <a:avLst/>
          </a:prstGeom>
        </p:spPr>
      </p:pic>
      <p:sp>
        <p:nvSpPr>
          <p:cNvPr id="6" name="Title 1">
            <a:extLst>
              <a:ext uri="{FF2B5EF4-FFF2-40B4-BE49-F238E27FC236}">
                <a16:creationId xmlns:a16="http://schemas.microsoft.com/office/drawing/2014/main" id="{B1AE5606-D188-4335-BCC6-E9D0AF047E4E}"/>
              </a:ext>
            </a:extLst>
          </p:cNvPr>
          <p:cNvSpPr>
            <a:spLocks noGrp="1"/>
          </p:cNvSpPr>
          <p:nvPr/>
        </p:nvSpPr>
        <p:spPr>
          <a:xfrm>
            <a:off x="-30874" y="5076497"/>
            <a:ext cx="9129548" cy="748863"/>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000" b="1" dirty="0">
                <a:solidFill>
                  <a:prstClr val="white"/>
                </a:solidFill>
              </a:rPr>
              <a:t>District 7610 Governor Pat Borowski</a:t>
            </a:r>
            <a:endParaRPr kumimoji="0" lang="en-US" sz="4000" b="1" i="0" u="none" strike="noStrike" kern="1200" cap="none" spc="0" normalizeH="0" baseline="0" noProof="0" dirty="0">
              <a:ln>
                <a:noFill/>
              </a:ln>
              <a:solidFill>
                <a:prstClr val="white"/>
              </a:solidFill>
              <a:effectLst/>
              <a:uLnTx/>
              <a:uFillTx/>
              <a:latin typeface="Arial Narrow"/>
              <a:ea typeface="+mj-ea"/>
            </a:endParaRPr>
          </a:p>
        </p:txBody>
      </p:sp>
    </p:spTree>
    <p:extLst>
      <p:ext uri="{BB962C8B-B14F-4D97-AF65-F5344CB8AC3E}">
        <p14:creationId xmlns:p14="http://schemas.microsoft.com/office/powerpoint/2010/main" val="8042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Welcome!</a:t>
            </a:r>
          </a:p>
        </p:txBody>
      </p:sp>
      <p:sp>
        <p:nvSpPr>
          <p:cNvPr id="6" name="Content Placeholder 1"/>
          <p:cNvSpPr>
            <a:spLocks noGrp="1"/>
          </p:cNvSpPr>
          <p:nvPr>
            <p:ph idx="1"/>
          </p:nvPr>
        </p:nvSpPr>
        <p:spPr>
          <a:xfrm>
            <a:off x="25400" y="990600"/>
            <a:ext cx="9118600" cy="5334000"/>
          </a:xfrm>
        </p:spPr>
        <p:txBody>
          <a:bodyPr/>
          <a:lstStyle/>
          <a:p>
            <a:pPr>
              <a:lnSpc>
                <a:spcPct val="90000"/>
              </a:lnSpc>
              <a:buNone/>
            </a:pPr>
            <a:r>
              <a:rPr lang="en-US" sz="3200" dirty="0">
                <a:latin typeface="+mn-lt"/>
              </a:rPr>
              <a:t>Welcome</a:t>
            </a:r>
          </a:p>
          <a:p>
            <a:pPr lvl="2">
              <a:lnSpc>
                <a:spcPct val="90000"/>
              </a:lnSpc>
            </a:pPr>
            <a:r>
              <a:rPr lang="en-US" sz="3200" dirty="0">
                <a:solidFill>
                  <a:srgbClr val="240CD2"/>
                </a:solidFill>
                <a:latin typeface="+mn-lt"/>
              </a:rPr>
              <a:t>Chat before the bell rings</a:t>
            </a:r>
          </a:p>
          <a:p>
            <a:pPr>
              <a:lnSpc>
                <a:spcPct val="90000"/>
              </a:lnSpc>
              <a:buNone/>
            </a:pPr>
            <a:endParaRPr lang="en-US" sz="3200" dirty="0">
              <a:latin typeface="+mn-lt"/>
            </a:endParaRPr>
          </a:p>
          <a:p>
            <a:pPr>
              <a:lnSpc>
                <a:spcPct val="90000"/>
              </a:lnSpc>
              <a:buNone/>
            </a:pPr>
            <a:r>
              <a:rPr lang="en-US" sz="3200" dirty="0">
                <a:latin typeface="+mn-lt"/>
              </a:rPr>
              <a:t>0730 Bell Rings</a:t>
            </a:r>
          </a:p>
          <a:p>
            <a:pPr>
              <a:lnSpc>
                <a:spcPct val="90000"/>
              </a:lnSpc>
              <a:buNone/>
            </a:pPr>
            <a:endParaRPr lang="en-US" sz="3200" dirty="0">
              <a:latin typeface="+mn-lt"/>
            </a:endParaRPr>
          </a:p>
          <a:p>
            <a:pPr>
              <a:lnSpc>
                <a:spcPct val="90000"/>
              </a:lnSpc>
              <a:buNone/>
            </a:pPr>
            <a:r>
              <a:rPr lang="en-US" sz="3200" dirty="0">
                <a:latin typeface="+mn-lt"/>
              </a:rPr>
              <a:t>Rise for the Pledge of Allegiance</a:t>
            </a:r>
          </a:p>
        </p:txBody>
      </p:sp>
    </p:spTree>
    <p:extLst>
      <p:ext uri="{BB962C8B-B14F-4D97-AF65-F5344CB8AC3E}">
        <p14:creationId xmlns:p14="http://schemas.microsoft.com/office/powerpoint/2010/main" val="2218115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Flag</a:t>
            </a:r>
          </a:p>
        </p:txBody>
      </p:sp>
      <p:pic>
        <p:nvPicPr>
          <p:cNvPr id="3" name="Picture 2" descr="A close up of a flag&#10;&#10;Description automatically generated">
            <a:extLst>
              <a:ext uri="{FF2B5EF4-FFF2-40B4-BE49-F238E27FC236}">
                <a16:creationId xmlns:a16="http://schemas.microsoft.com/office/drawing/2014/main" id="{D327E959-CBEA-444B-B386-5F1958E919C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76400" y="1091253"/>
            <a:ext cx="7315200" cy="5474590"/>
          </a:xfrm>
          <a:prstGeom prst="rect">
            <a:avLst/>
          </a:prstGeom>
        </p:spPr>
      </p:pic>
      <p:sp>
        <p:nvSpPr>
          <p:cNvPr id="5" name="TextBox 4">
            <a:extLst>
              <a:ext uri="{FF2B5EF4-FFF2-40B4-BE49-F238E27FC236}">
                <a16:creationId xmlns:a16="http://schemas.microsoft.com/office/drawing/2014/main" id="{77F87678-352C-4274-A75D-246CDFA4A445}"/>
              </a:ext>
            </a:extLst>
          </p:cNvPr>
          <p:cNvSpPr txBox="1"/>
          <p:nvPr/>
        </p:nvSpPr>
        <p:spPr>
          <a:xfrm>
            <a:off x="1676400" y="6632423"/>
            <a:ext cx="731520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958D85"/>
                </a:solidFill>
                <a:effectLst/>
                <a:uLnTx/>
                <a:uFillTx/>
                <a:latin typeface="Arial" charset="0"/>
                <a:hlinkClick r:id="rId4" tooltip="http://www.dirtandnoise.com/2011/07/dear-america.html"/>
              </a:rPr>
              <a:t>This Photo</a:t>
            </a:r>
            <a:r>
              <a:rPr kumimoji="0" lang="en-US" sz="900" b="0" i="0" u="none" strike="noStrike" kern="1200" cap="none" spc="0" normalizeH="0" baseline="0" noProof="0">
                <a:ln>
                  <a:noFill/>
                </a:ln>
                <a:solidFill>
                  <a:srgbClr val="958D85"/>
                </a:solidFill>
                <a:effectLst/>
                <a:uLnTx/>
                <a:uFillTx/>
                <a:latin typeface="Arial" charset="0"/>
              </a:rPr>
              <a:t> by Unknown Author is licensed under </a:t>
            </a:r>
            <a:r>
              <a:rPr kumimoji="0" lang="en-US" sz="900" b="0" i="0" u="none" strike="noStrike" kern="1200" cap="none" spc="0" normalizeH="0" baseline="0" noProof="0">
                <a:ln>
                  <a:noFill/>
                </a:ln>
                <a:solidFill>
                  <a:srgbClr val="958D85"/>
                </a:solidFill>
                <a:effectLst/>
                <a:uLnTx/>
                <a:uFillTx/>
                <a:latin typeface="Arial" charset="0"/>
                <a:hlinkClick r:id="rId5" tooltip="https://creativecommons.org/licenses/by-nd/3.0/"/>
              </a:rPr>
              <a:t>CC BY-ND</a:t>
            </a:r>
            <a:endParaRPr kumimoji="0" lang="en-US" sz="900" b="0" i="0" u="none" strike="noStrike" kern="1200" cap="none" spc="0" normalizeH="0" baseline="0" noProof="0">
              <a:ln>
                <a:noFill/>
              </a:ln>
              <a:solidFill>
                <a:srgbClr val="958D85"/>
              </a:solidFill>
              <a:effectLst/>
              <a:uLnTx/>
              <a:uFillTx/>
              <a:latin typeface="Arial" charset="0"/>
            </a:endParaRPr>
          </a:p>
        </p:txBody>
      </p:sp>
    </p:spTree>
    <p:extLst>
      <p:ext uri="{BB962C8B-B14F-4D97-AF65-F5344CB8AC3E}">
        <p14:creationId xmlns:p14="http://schemas.microsoft.com/office/powerpoint/2010/main" val="557907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Invocation</a:t>
            </a:r>
          </a:p>
        </p:txBody>
      </p:sp>
      <p:sp>
        <p:nvSpPr>
          <p:cNvPr id="6" name="Content Placeholder 1"/>
          <p:cNvSpPr>
            <a:spLocks noGrp="1"/>
          </p:cNvSpPr>
          <p:nvPr>
            <p:ph idx="1"/>
          </p:nvPr>
        </p:nvSpPr>
        <p:spPr>
          <a:xfrm>
            <a:off x="25400" y="990600"/>
            <a:ext cx="9118600" cy="53340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0" lvl="2" indent="0">
              <a:lnSpc>
                <a:spcPct val="90000"/>
              </a:lnSpc>
              <a:spcBef>
                <a:spcPts val="0"/>
              </a:spcBef>
              <a:buNone/>
            </a:pPr>
            <a:endParaRPr lang="en-US" sz="2600" dirty="0">
              <a:latin typeface="Arial" panose="020B0604020202020204" pitchFamily="34" charset="0"/>
              <a:cs typeface="Arial" panose="020B0604020202020204" pitchFamily="34" charset="0"/>
            </a:endParaRPr>
          </a:p>
          <a:p>
            <a:pPr marL="0" lvl="2" indent="0">
              <a:lnSpc>
                <a:spcPct val="90000"/>
              </a:lnSpc>
              <a:spcBef>
                <a:spcPts val="0"/>
              </a:spcBef>
              <a:buNone/>
            </a:pPr>
            <a:endParaRPr lang="en-US" sz="2600" dirty="0">
              <a:latin typeface="Arial" panose="020B0604020202020204" pitchFamily="34" charset="0"/>
              <a:cs typeface="Arial" panose="020B0604020202020204" pitchFamily="34" charset="0"/>
            </a:endParaRPr>
          </a:p>
          <a:p>
            <a:pPr marL="0" lvl="2" indent="0">
              <a:lnSpc>
                <a:spcPct val="90000"/>
              </a:lnSpc>
              <a:spcBef>
                <a:spcPts val="0"/>
              </a:spcBef>
              <a:buNone/>
            </a:pPr>
            <a:endParaRPr lang="en-US" sz="2600" dirty="0">
              <a:latin typeface="Arial" panose="020B0604020202020204" pitchFamily="34" charset="0"/>
              <a:cs typeface="Arial" panose="020B0604020202020204" pitchFamily="34" charset="0"/>
            </a:endParaRPr>
          </a:p>
          <a:p>
            <a:pPr marL="0" lvl="2" indent="0">
              <a:lnSpc>
                <a:spcPct val="90000"/>
              </a:lnSpc>
              <a:spcBef>
                <a:spcPts val="0"/>
              </a:spcBef>
              <a:buNone/>
            </a:pPr>
            <a:endParaRPr lang="en-US" sz="2600" dirty="0">
              <a:latin typeface="Arial" panose="020B0604020202020204" pitchFamily="34" charset="0"/>
              <a:cs typeface="Arial" panose="020B0604020202020204" pitchFamily="34" charset="0"/>
            </a:endParaRPr>
          </a:p>
          <a:p>
            <a:pPr marL="0" lvl="2" indent="0">
              <a:lnSpc>
                <a:spcPct val="90000"/>
              </a:lnSpc>
              <a:spcBef>
                <a:spcPts val="0"/>
              </a:spcBef>
              <a:buNone/>
            </a:pPr>
            <a:r>
              <a:rPr lang="en-US" sz="2600" dirty="0">
                <a:latin typeface="Arial" panose="020B0604020202020204" pitchFamily="34" charset="0"/>
                <a:cs typeface="Arial" panose="020B0604020202020204" pitchFamily="34" charset="0"/>
              </a:rPr>
              <a:t>Invocation: </a:t>
            </a:r>
            <a:r>
              <a:rPr lang="en-US" sz="260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5505155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Announcements</a:t>
            </a:r>
          </a:p>
        </p:txBody>
      </p:sp>
      <p:sp>
        <p:nvSpPr>
          <p:cNvPr id="6" name="Content Placeholder 1"/>
          <p:cNvSpPr>
            <a:spLocks noGrp="1"/>
          </p:cNvSpPr>
          <p:nvPr>
            <p:ph idx="1"/>
          </p:nvPr>
        </p:nvSpPr>
        <p:spPr>
          <a:xfrm>
            <a:off x="25400" y="990600"/>
            <a:ext cx="9118600" cy="53340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0" lvl="2" indent="0">
              <a:lnSpc>
                <a:spcPct val="90000"/>
              </a:lnSpc>
              <a:spcBef>
                <a:spcPts val="0"/>
              </a:spcBef>
              <a:buNone/>
            </a:pPr>
            <a:endParaRPr lang="en-US" sz="2600" dirty="0">
              <a:latin typeface="Arial" panose="020B0604020202020204" pitchFamily="34" charset="0"/>
              <a:cs typeface="Arial" panose="020B0604020202020204" pitchFamily="34" charset="0"/>
            </a:endParaRPr>
          </a:p>
          <a:p>
            <a:pPr marL="0" lvl="2" indent="0">
              <a:lnSpc>
                <a:spcPct val="90000"/>
              </a:lnSpc>
              <a:spcBef>
                <a:spcPts val="0"/>
              </a:spcBef>
              <a:buNone/>
            </a:pPr>
            <a:r>
              <a:rPr lang="en-US" sz="2600" dirty="0">
                <a:latin typeface="Arial" panose="020B0604020202020204" pitchFamily="34" charset="0"/>
                <a:cs typeface="Arial" panose="020B0604020202020204" pitchFamily="34" charset="0"/>
              </a:rPr>
              <a:t>Birthdays: 		</a:t>
            </a:r>
            <a:r>
              <a:rPr lang="en-US" sz="2600" dirty="0">
                <a:solidFill>
                  <a:srgbClr val="0720D7"/>
                </a:solidFill>
                <a:latin typeface="Arial" panose="020B0604020202020204" pitchFamily="34" charset="0"/>
                <a:cs typeface="Arial" panose="020B0604020202020204" pitchFamily="34" charset="0"/>
              </a:rPr>
              <a:t>John Thomas (10/9)</a:t>
            </a:r>
          </a:p>
          <a:p>
            <a:pPr marL="0" lvl="2" indent="0">
              <a:lnSpc>
                <a:spcPct val="90000"/>
              </a:lnSpc>
              <a:spcBef>
                <a:spcPts val="0"/>
              </a:spcBef>
              <a:buNone/>
            </a:pPr>
            <a:r>
              <a:rPr lang="en-US" sz="2600" dirty="0">
                <a:latin typeface="Arial" panose="020B0604020202020204" pitchFamily="34" charset="0"/>
                <a:cs typeface="Arial" panose="020B0604020202020204" pitchFamily="34" charset="0"/>
              </a:rPr>
              <a:t>Anniversaries:  </a:t>
            </a:r>
          </a:p>
          <a:p>
            <a:pPr marL="0" lvl="2" indent="0">
              <a:lnSpc>
                <a:spcPct val="90000"/>
              </a:lnSpc>
              <a:spcBef>
                <a:spcPts val="0"/>
              </a:spcBef>
              <a:buNone/>
            </a:pPr>
            <a:r>
              <a:rPr lang="en-US" sz="2600" dirty="0">
                <a:solidFill>
                  <a:schemeClr val="bg1">
                    <a:lumMod val="50000"/>
                  </a:schemeClr>
                </a:solidFill>
                <a:latin typeface="Arial" panose="020B0604020202020204" pitchFamily="34" charset="0"/>
                <a:cs typeface="Arial" panose="020B0604020202020204" pitchFamily="34" charset="0"/>
              </a:rPr>
              <a:t>Song: </a:t>
            </a:r>
            <a:r>
              <a:rPr lang="en-US" sz="2600" dirty="0">
                <a:solidFill>
                  <a:srgbClr val="0720D7"/>
                </a:solidFill>
                <a:latin typeface="Arial" panose="020B0604020202020204" pitchFamily="34" charset="0"/>
                <a:cs typeface="Arial" panose="020B0604020202020204" pitchFamily="34" charset="0"/>
              </a:rPr>
              <a:t>			Joe Luquire</a:t>
            </a:r>
          </a:p>
          <a:p>
            <a:pPr marL="0" lvl="2" indent="0">
              <a:lnSpc>
                <a:spcPct val="90000"/>
              </a:lnSpc>
              <a:spcBef>
                <a:spcPts val="0"/>
              </a:spcBef>
              <a:buNone/>
            </a:pPr>
            <a:r>
              <a:rPr lang="en-US" sz="2600" dirty="0">
                <a:solidFill>
                  <a:schemeClr val="bg1">
                    <a:lumMod val="50000"/>
                  </a:schemeClr>
                </a:solidFill>
                <a:latin typeface="Arial" panose="020B0604020202020204" pitchFamily="34" charset="0"/>
                <a:cs typeface="Arial" panose="020B0604020202020204" pitchFamily="34" charset="0"/>
              </a:rPr>
              <a:t>Guests: </a:t>
            </a:r>
            <a:r>
              <a:rPr lang="en-US" sz="2600" dirty="0">
                <a:solidFill>
                  <a:srgbClr val="240CD2"/>
                </a:solidFill>
                <a:latin typeface="Arial" panose="020B0604020202020204" pitchFamily="34" charset="0"/>
                <a:cs typeface="Arial" panose="020B0604020202020204" pitchFamily="34" charset="0"/>
              </a:rPr>
              <a:t>			Welcome to our guests!</a:t>
            </a:r>
            <a:endParaRPr lang="en-US" sz="2600" dirty="0">
              <a:solidFill>
                <a:srgbClr val="0720D7"/>
              </a:solidFill>
              <a:latin typeface="Arial" panose="020B0604020202020204" pitchFamily="34" charset="0"/>
              <a:cs typeface="Arial" panose="020B0604020202020204" pitchFamily="34" charset="0"/>
            </a:endParaRPr>
          </a:p>
          <a:p>
            <a:pPr marL="0" lvl="2" indent="0">
              <a:lnSpc>
                <a:spcPct val="90000"/>
              </a:lnSpc>
              <a:spcBef>
                <a:spcPts val="0"/>
              </a:spcBef>
              <a:buNone/>
            </a:pPr>
            <a:endParaRPr lang="en-US" sz="2600" u="sng" dirty="0">
              <a:solidFill>
                <a:schemeClr val="bg1">
                  <a:lumMod val="50000"/>
                </a:schemeClr>
              </a:solidFill>
              <a:latin typeface="Arial" panose="020B0604020202020204" pitchFamily="34" charset="0"/>
              <a:cs typeface="Arial" panose="020B0604020202020204" pitchFamily="34" charset="0"/>
            </a:endParaRPr>
          </a:p>
          <a:p>
            <a:pPr marL="0" lvl="2" indent="0">
              <a:lnSpc>
                <a:spcPct val="90000"/>
              </a:lnSpc>
              <a:spcBef>
                <a:spcPts val="0"/>
              </a:spcBef>
              <a:buNone/>
            </a:pPr>
            <a:r>
              <a:rPr lang="en-US" sz="2600" u="sng" dirty="0">
                <a:solidFill>
                  <a:schemeClr val="bg1">
                    <a:lumMod val="50000"/>
                  </a:schemeClr>
                </a:solidFill>
                <a:latin typeface="Arial" panose="020B0604020202020204" pitchFamily="34" charset="0"/>
                <a:cs typeface="Arial" panose="020B0604020202020204" pitchFamily="34" charset="0"/>
              </a:rPr>
              <a:t>Announcements</a:t>
            </a:r>
            <a:r>
              <a:rPr lang="en-US" sz="2600" dirty="0">
                <a:solidFill>
                  <a:schemeClr val="bg1">
                    <a:lumMod val="50000"/>
                  </a:schemeClr>
                </a:solidFill>
                <a:latin typeface="Arial" panose="020B0604020202020204" pitchFamily="34" charset="0"/>
                <a:cs typeface="Arial" panose="020B0604020202020204" pitchFamily="34" charset="0"/>
              </a:rPr>
              <a:t>:</a:t>
            </a:r>
          </a:p>
          <a:p>
            <a:pPr marL="914400" lvl="3" indent="-457200">
              <a:lnSpc>
                <a:spcPct val="90000"/>
              </a:lnSpc>
              <a:spcBef>
                <a:spcPts val="0"/>
              </a:spcBef>
              <a:buFont typeface="Arial" panose="020B0604020202020204" pitchFamily="34" charset="0"/>
              <a:buChar char="•"/>
            </a:pPr>
            <a:r>
              <a:rPr lang="en-US" sz="2600" dirty="0">
                <a:solidFill>
                  <a:srgbClr val="240CD2"/>
                </a:solidFill>
                <a:latin typeface="Arial" panose="020B0604020202020204" pitchFamily="34" charset="0"/>
                <a:cs typeface="Arial" panose="020B0604020202020204" pitchFamily="34" charset="0"/>
              </a:rPr>
              <a:t>DG Nominations due 11/19/2021</a:t>
            </a:r>
          </a:p>
          <a:p>
            <a:pPr marL="914400" lvl="3" indent="-457200">
              <a:lnSpc>
                <a:spcPct val="90000"/>
              </a:lnSpc>
              <a:spcBef>
                <a:spcPts val="0"/>
              </a:spcBef>
              <a:buFont typeface="Arial" panose="020B0604020202020204" pitchFamily="34" charset="0"/>
              <a:buChar char="•"/>
            </a:pPr>
            <a:r>
              <a:rPr lang="en-US" sz="2600" dirty="0">
                <a:solidFill>
                  <a:srgbClr val="240CD2"/>
                </a:solidFill>
                <a:latin typeface="Arial" panose="020B0604020202020204" pitchFamily="34" charset="0"/>
                <a:cs typeface="Arial" panose="020B0604020202020204" pitchFamily="34" charset="0"/>
              </a:rPr>
              <a:t>RLI Training is available online (Zoom)</a:t>
            </a:r>
          </a:p>
          <a:p>
            <a:pPr marL="914400" marR="0" lvl="3" indent="-4572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rPr>
              <a:t>Masks</a:t>
            </a:r>
          </a:p>
          <a:p>
            <a:pPr marL="457200" lvl="3" indent="0">
              <a:lnSpc>
                <a:spcPct val="90000"/>
              </a:lnSpc>
              <a:spcBef>
                <a:spcPts val="0"/>
              </a:spcBef>
              <a:buNone/>
            </a:pPr>
            <a:endParaRPr lang="en-US" sz="2600" dirty="0">
              <a:solidFill>
                <a:srgbClr val="240CD2"/>
              </a:solidFill>
              <a:latin typeface="Arial" panose="020B0604020202020204" pitchFamily="34" charset="0"/>
              <a:cs typeface="Arial" panose="020B0604020202020204" pitchFamily="34" charset="0"/>
            </a:endParaRPr>
          </a:p>
          <a:p>
            <a:pPr marL="914400" lvl="3" indent="-457200">
              <a:lnSpc>
                <a:spcPct val="90000"/>
              </a:lnSpc>
              <a:spcBef>
                <a:spcPts val="0"/>
              </a:spcBef>
              <a:buFont typeface="Arial" panose="020B0604020202020204" pitchFamily="34" charset="0"/>
              <a:buChar char="•"/>
            </a:pPr>
            <a:endParaRPr lang="en-US" sz="2600" dirty="0">
              <a:solidFill>
                <a:srgbClr val="0720D7"/>
              </a:solidFill>
              <a:latin typeface="Arial" panose="020B0604020202020204" pitchFamily="34" charset="0"/>
              <a:cs typeface="Arial" panose="020B0604020202020204" pitchFamily="34" charset="0"/>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4315168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a:t>Welcome!</a:t>
            </a:r>
            <a:endParaRPr lang="en-US" sz="3000" b="1" dirty="0"/>
          </a:p>
        </p:txBody>
      </p:sp>
      <p:sp>
        <p:nvSpPr>
          <p:cNvPr id="6" name="Content Placeholder 1"/>
          <p:cNvSpPr>
            <a:spLocks noGrp="1"/>
          </p:cNvSpPr>
          <p:nvPr>
            <p:ph idx="1"/>
          </p:nvPr>
        </p:nvSpPr>
        <p:spPr>
          <a:xfrm>
            <a:off x="25400" y="990600"/>
            <a:ext cx="9118600" cy="54102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457200" lvl="3" indent="0" algn="ctr">
              <a:lnSpc>
                <a:spcPct val="90000"/>
              </a:lnSpc>
              <a:spcBef>
                <a:spcPts val="0"/>
              </a:spcBef>
              <a:buNone/>
            </a:pPr>
            <a:r>
              <a:rPr lang="en-US" b="1" dirty="0">
                <a:solidFill>
                  <a:srgbClr val="000000"/>
                </a:solidFill>
                <a:latin typeface="Arial" panose="020B0604020202020204" pitchFamily="34" charset="0"/>
                <a:ea typeface="Calibri" panose="020F0502020204030204" pitchFamily="34" charset="0"/>
              </a:rPr>
              <a:t>DISTRICT 7610 COVID REQUIREMENTS</a:t>
            </a:r>
          </a:p>
          <a:p>
            <a:pPr marL="457200" lvl="3" indent="0">
              <a:lnSpc>
                <a:spcPct val="90000"/>
              </a:lnSpc>
              <a:spcBef>
                <a:spcPts val="0"/>
              </a:spcBef>
              <a:buNone/>
            </a:pPr>
            <a:endParaRPr lang="en-US" dirty="0">
              <a:solidFill>
                <a:srgbClr val="000000"/>
              </a:solidFill>
              <a:effectLst/>
              <a:latin typeface="Arial" panose="020B0604020202020204" pitchFamily="34" charset="0"/>
              <a:ea typeface="Calibri" panose="020F0502020204030204" pitchFamily="34" charset="0"/>
            </a:endParaRPr>
          </a:p>
          <a:p>
            <a:pPr marL="457200" lvl="3" indent="0">
              <a:lnSpc>
                <a:spcPct val="90000"/>
              </a:lnSpc>
              <a:spcBef>
                <a:spcPts val="0"/>
              </a:spcBef>
              <a:buNone/>
            </a:pPr>
            <a:r>
              <a:rPr lang="en-US" dirty="0">
                <a:solidFill>
                  <a:srgbClr val="000000"/>
                </a:solidFill>
                <a:effectLst/>
                <a:latin typeface="Arial" panose="020B0604020202020204" pitchFamily="34" charset="0"/>
                <a:ea typeface="Calibri" panose="020F0502020204030204" pitchFamily="34" charset="0"/>
              </a:rPr>
              <a:t>1.         All attendees to wear masks.  This places everyone, vaccinated and unvaccinated, on the same status.  Post this requirement on your website, Facebook page, club newsletters, meeting announcements, and in direct communique to your members.  Remind all invited guests and speakers of this requirement.</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2.         Keep a respectable social distance during indoor meetings.  If food is served, avoid buffet-style.  Masks can be removed for eating and drinking only and put back on once eating or drinking is finished.  </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3.         Please provide hand sanitizers, tissues, sanitary wipes and masks at your locations.  Wipe down podiums and microphones after each person’s use.</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4.         As much as possible, meet in outdoor settings or rooms with adequate outside ventilation.</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5.         Continue hybrid-meeting formats.  We do not want to abandon our Rotarian-members who do not feel comfortable, yet, coming to in-person meetings.</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6.         Please remember the COVID status requirements of neighboring municipalities and states; and that businesses, and all other organizations have the right to require mass-wearing by patrons, visitors, participates, attendees and the like.</a:t>
            </a:r>
            <a:endParaRPr lang="en-US" dirty="0">
              <a:solidFill>
                <a:srgbClr val="0720D7"/>
              </a:solidFill>
              <a:latin typeface="Arial" panose="020B0604020202020204" pitchFamily="34" charset="0"/>
              <a:cs typeface="Arial" panose="020B0604020202020204" pitchFamily="34" charset="0"/>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024948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MUSTANG NEWS</a:t>
            </a:r>
          </a:p>
        </p:txBody>
      </p:sp>
      <p:sp>
        <p:nvSpPr>
          <p:cNvPr id="6" name="Content Placeholder 1"/>
          <p:cNvSpPr>
            <a:spLocks noGrp="1"/>
          </p:cNvSpPr>
          <p:nvPr>
            <p:ph idx="1"/>
          </p:nvPr>
        </p:nvSpPr>
        <p:spPr>
          <a:xfrm>
            <a:off x="25400" y="990600"/>
            <a:ext cx="9118600" cy="50292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457200" lvl="2" indent="-457200">
              <a:lnSpc>
                <a:spcPct val="90000"/>
              </a:lnSpc>
              <a:spcBef>
                <a:spcPts val="0"/>
              </a:spcBef>
            </a:pPr>
            <a:r>
              <a:rPr lang="en-US" sz="3200" dirty="0">
                <a:solidFill>
                  <a:srgbClr val="0720D7"/>
                </a:solidFill>
                <a:latin typeface="Arial" panose="020B0604020202020204" pitchFamily="34" charset="0"/>
                <a:cs typeface="Arial" panose="020B0604020202020204" pitchFamily="34" charset="0"/>
              </a:rPr>
              <a:t>Joe, Dennis and Sam </a:t>
            </a:r>
          </a:p>
          <a:p>
            <a:pPr marL="914400" lvl="3" indent="-457200">
              <a:lnSpc>
                <a:spcPct val="90000"/>
              </a:lnSpc>
              <a:spcBef>
                <a:spcPts val="0"/>
              </a:spcBef>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As of October 7, 2021:</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10.300 Individual</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41,425 Car side</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7,150 Websites</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12,775 Media</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39,725 Mailing</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8,900 Mail Chimp</a:t>
            </a:r>
          </a:p>
          <a:p>
            <a:pPr marL="1371600" marR="0" lvl="4" indent="-4572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a:t>
            </a:r>
            <a:r>
              <a:rPr lang="en-US" sz="3200" b="1" dirty="0">
                <a:solidFill>
                  <a:srgbClr val="0720D7"/>
                </a:solidFill>
                <a:latin typeface="Arial" panose="020B0604020202020204" pitchFamily="34" charset="0"/>
                <a:cs typeface="Arial" panose="020B0604020202020204" pitchFamily="34" charset="0"/>
              </a:rPr>
              <a:t>120,275</a:t>
            </a:r>
            <a:r>
              <a:rPr kumimoji="0" lang="en-US" sz="3200" b="1"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 Grand Total</a:t>
            </a:r>
          </a:p>
          <a:p>
            <a:pPr marL="1371600" marR="0" lvl="4" indent="-4572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endParaRPr>
          </a:p>
          <a:p>
            <a:pPr marL="1371600" lvl="4" indent="-457200">
              <a:lnSpc>
                <a:spcPct val="90000"/>
              </a:lnSpc>
              <a:spcBef>
                <a:spcPts val="0"/>
              </a:spcBef>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000000"/>
                </a:solidFill>
                <a:effectLst/>
                <a:latin typeface="Calibri" panose="020F0502020204030204" pitchFamily="34" charset="0"/>
                <a:ea typeface="Calibri" panose="020F0502020204030204" pitchFamily="34" charset="0"/>
              </a:rPr>
              <a:t>126,550.00</a:t>
            </a:r>
            <a:r>
              <a:rPr lang="en-US" sz="2800" b="1" dirty="0">
                <a:solidFill>
                  <a:srgbClr val="000000"/>
                </a:solidFill>
                <a:effectLst/>
                <a:latin typeface="Calibri" panose="020F0502020204030204" pitchFamily="34" charset="0"/>
                <a:ea typeface="Calibri" panose="020F0502020204030204" pitchFamily="34" charset="0"/>
              </a:rPr>
              <a:t> </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Cash Balance (9/30/2021)</a:t>
            </a:r>
          </a:p>
          <a:p>
            <a:pPr marL="914400" lvl="4" indent="0">
              <a:lnSpc>
                <a:spcPct val="90000"/>
              </a:lnSpc>
              <a:spcBef>
                <a:spcPts val="0"/>
              </a:spcBef>
              <a:buNone/>
            </a:pPr>
            <a:r>
              <a:rPr lang="en-US" sz="2800" b="1" dirty="0">
                <a:solidFill>
                  <a:srgbClr val="FF0000"/>
                </a:solidFill>
                <a:latin typeface="Arial" panose="020B0604020202020204" pitchFamily="34" charset="0"/>
                <a:cs typeface="Arial" panose="020B0604020202020204" pitchFamily="34" charset="0"/>
              </a:rPr>
              <a:t>DRAWING DATE:  11/11/2021 AT 11:00 AM</a:t>
            </a:r>
            <a:endParaRPr lang="en-US" sz="2800" dirty="0">
              <a:solidFill>
                <a:srgbClr val="FF0000"/>
              </a:solidFill>
              <a:latin typeface="Arial" panose="020B0604020202020204" pitchFamily="34" charset="0"/>
              <a:cs typeface="Arial" panose="020B0604020202020204" pitchFamily="34" charset="0"/>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8648319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Mustang Raffle Car-Side Events</a:t>
            </a:r>
          </a:p>
        </p:txBody>
      </p:sp>
      <p:sp>
        <p:nvSpPr>
          <p:cNvPr id="6" name="Content Placeholder 1"/>
          <p:cNvSpPr>
            <a:spLocks noGrp="1"/>
          </p:cNvSpPr>
          <p:nvPr>
            <p:ph idx="1"/>
          </p:nvPr>
        </p:nvSpPr>
        <p:spPr>
          <a:xfrm>
            <a:off x="25400" y="1066800"/>
            <a:ext cx="9118600" cy="53340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Opportunities</a:t>
            </a:r>
            <a:r>
              <a:rPr lang="en-US" sz="2700" dirty="0">
                <a:solidFill>
                  <a:srgbClr val="240CD2"/>
                </a:solidFill>
                <a:latin typeface="Arial" panose="020B0604020202020204" pitchFamily="34" charset="0"/>
                <a:cs typeface="Arial" panose="020B0604020202020204" pitchFamily="34" charset="0"/>
              </a:rPr>
              <a:t>:</a:t>
            </a:r>
          </a:p>
          <a:p>
            <a:pPr marL="457200" lvl="4" indent="0">
              <a:spcBef>
                <a:spcPts val="400"/>
              </a:spcBef>
              <a:buNone/>
              <a:defRPr/>
            </a:pPr>
            <a:r>
              <a:rPr lang="en-US" sz="2300" b="1" dirty="0">
                <a:solidFill>
                  <a:srgbClr val="00B050"/>
                </a:solidFill>
                <a:latin typeface="Arial" panose="020B0604020202020204" pitchFamily="34" charset="0"/>
                <a:cs typeface="Arial" panose="020B0604020202020204" pitchFamily="34" charset="0"/>
              </a:rPr>
              <a:t>WE NEED SELLERS, CASHIERS and CHASE CAR</a:t>
            </a:r>
          </a:p>
          <a:p>
            <a:pPr marL="457200" marR="0" lvl="4" indent="0" algn="l" defTabSz="457200" rtl="0" eaLnBrk="1" fontAlgn="auto" latinLnBrk="0" hangingPunct="1">
              <a:lnSpc>
                <a:spcPct val="100000"/>
              </a:lnSpc>
              <a:spcBef>
                <a:spcPts val="400"/>
              </a:spcBef>
              <a:spcAft>
                <a:spcPts val="0"/>
              </a:spcAft>
              <a:buClrTx/>
              <a:buSzTx/>
              <a:buNone/>
              <a:tabLst/>
              <a:defRPr/>
            </a:pPr>
            <a:endParaRPr lang="en-US" sz="3600" dirty="0">
              <a:solidFill>
                <a:srgbClr val="240CD2"/>
              </a:solidFill>
              <a:latin typeface="Arial" panose="020B0604020202020204" pitchFamily="34" charset="0"/>
              <a:cs typeface="Arial" panose="020B060402020202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3600" b="1" dirty="0">
                <a:solidFill>
                  <a:srgbClr val="240CD2"/>
                </a:solidFill>
                <a:latin typeface="Arial" panose="020B0604020202020204" pitchFamily="34" charset="0"/>
                <a:cs typeface="Arial" panose="020B0604020202020204" pitchFamily="34" charset="0"/>
              </a:rPr>
              <a:t>10/16:  </a:t>
            </a:r>
            <a:r>
              <a:rPr lang="en-US" sz="3600" dirty="0">
                <a:solidFill>
                  <a:srgbClr val="240CD2"/>
                </a:solidFill>
                <a:latin typeface="Arial" panose="020B0604020202020204" pitchFamily="34" charset="0"/>
                <a:cs typeface="Arial" panose="020B0604020202020204" pitchFamily="34" charset="0"/>
              </a:rPr>
              <a:t>Cars and Coffee, Matt Curry’s, Kingstown, 8 am – 10:30 am</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3600" b="1" dirty="0">
                <a:solidFill>
                  <a:srgbClr val="240CD2"/>
                </a:solidFill>
                <a:latin typeface="Arial" panose="020B0604020202020204" pitchFamily="34" charset="0"/>
                <a:cs typeface="Arial" panose="020B0604020202020204" pitchFamily="34" charset="0"/>
              </a:rPr>
              <a:t>10/17: </a:t>
            </a:r>
            <a:r>
              <a:rPr lang="en-US" sz="3600" dirty="0">
                <a:solidFill>
                  <a:srgbClr val="240CD2"/>
                </a:solidFill>
                <a:latin typeface="Arial" panose="020B0604020202020204" pitchFamily="34" charset="0"/>
                <a:cs typeface="Arial" panose="020B0604020202020204" pitchFamily="34" charset="0"/>
              </a:rPr>
              <a:t>Crafts-n-Drafts, Manassas, 11 am – 4pm</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3600" dirty="0">
                <a:solidFill>
                  <a:srgbClr val="240CD2"/>
                </a:solidFill>
                <a:latin typeface="Arial" panose="020B0604020202020204" pitchFamily="34" charset="0"/>
                <a:cs typeface="Arial" panose="020B0604020202020204" pitchFamily="34" charset="0"/>
              </a:rPr>
              <a:t>Katie’s anyone??</a:t>
            </a: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3368251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D2A104-4A3B-4D53-802D-298E3EC2BFCD}">
  <ds:schemaRefs>
    <ds:schemaRef ds:uri="http://schemas.microsoft.com/sharepoint/v3/contenttype/forms"/>
  </ds:schemaRefs>
</ds:datastoreItem>
</file>

<file path=customXml/itemProps2.xml><?xml version="1.0" encoding="utf-8"?>
<ds:datastoreItem xmlns:ds="http://schemas.openxmlformats.org/officeDocument/2006/customXml" ds:itemID="{A303B7FC-1594-408F-B5B0-A5C5727E1C9E}">
  <ds:schemaRefs>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069370df-1b75-469d-a9d4-424b0b9f5a67"/>
    <ds:schemaRef ds:uri="41d4868e-e7c5-4a0f-bea8-40f63a832f74"/>
    <ds:schemaRef ds:uri="http://schemas.microsoft.com/office/2006/metadata/properties"/>
  </ds:schemaRefs>
</ds:datastoreItem>
</file>

<file path=customXml/itemProps3.xml><?xml version="1.0" encoding="utf-8"?>
<ds:datastoreItem xmlns:ds="http://schemas.openxmlformats.org/officeDocument/2006/customXml" ds:itemID="{8BCE97EF-BBA7-485E-902F-28EB5718D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4064</TotalTime>
  <Words>907</Words>
  <Application>Microsoft Office PowerPoint</Application>
  <PresentationFormat>On-screen Show (4:3)</PresentationFormat>
  <Paragraphs>196</Paragraphs>
  <Slides>14</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Arial </vt:lpstr>
      <vt:lpstr>Arial Narrow</vt:lpstr>
      <vt:lpstr>Calibri</vt:lpstr>
      <vt:lpstr>Georgia</vt:lpstr>
      <vt:lpstr>RICommunications_white</vt:lpstr>
      <vt:lpstr>Custom Design</vt:lpstr>
      <vt:lpstr>2_Custom Design</vt:lpstr>
      <vt:lpstr>1_Custom Design</vt:lpstr>
      <vt:lpstr>Welcome!</vt:lpstr>
      <vt:lpstr>BXRC Club Meeting: 8 October 2021</vt:lpstr>
      <vt:lpstr>Welcome!</vt:lpstr>
      <vt:lpstr>Flag</vt:lpstr>
      <vt:lpstr>Invocation</vt:lpstr>
      <vt:lpstr>Announcements</vt:lpstr>
      <vt:lpstr>Welcome!</vt:lpstr>
      <vt:lpstr>MUSTANG NEWS</vt:lpstr>
      <vt:lpstr>Mustang Raffle Car-Side Events</vt:lpstr>
      <vt:lpstr>Announcements</vt:lpstr>
      <vt:lpstr>Announcements</vt:lpstr>
      <vt:lpstr>TODAY’S SPEAKER</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BXRC Club Meeting: 8 January2021</dc:title>
  <dc:creator>Robert Polson</dc:creator>
  <cp:lastModifiedBy>Curtis Anderson</cp:lastModifiedBy>
  <cp:revision>101</cp:revision>
  <cp:lastPrinted>2021-07-08T23:53:33Z</cp:lastPrinted>
  <dcterms:created xsi:type="dcterms:W3CDTF">2021-01-08T03:47:14Z</dcterms:created>
  <dcterms:modified xsi:type="dcterms:W3CDTF">2021-10-08T11:24:42Z</dcterms:modified>
</cp:coreProperties>
</file>