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  <p:sldMasterId id="2147483720" r:id="rId7"/>
    <p:sldMasterId id="2147483736" r:id="rId8"/>
    <p:sldMasterId id="2147483748" r:id="rId9"/>
  </p:sldMasterIdLst>
  <p:notesMasterIdLst>
    <p:notesMasterId r:id="rId34"/>
  </p:notesMasterIdLst>
  <p:handoutMasterIdLst>
    <p:handoutMasterId r:id="rId35"/>
  </p:handoutMasterIdLst>
  <p:sldIdLst>
    <p:sldId id="560" r:id="rId10"/>
    <p:sldId id="455" r:id="rId11"/>
    <p:sldId id="547" r:id="rId12"/>
    <p:sldId id="578" r:id="rId13"/>
    <p:sldId id="581" r:id="rId14"/>
    <p:sldId id="579" r:id="rId15"/>
    <p:sldId id="559" r:id="rId16"/>
    <p:sldId id="583" r:id="rId17"/>
    <p:sldId id="558" r:id="rId18"/>
    <p:sldId id="584" r:id="rId19"/>
    <p:sldId id="585" r:id="rId20"/>
    <p:sldId id="258" r:id="rId21"/>
    <p:sldId id="259" r:id="rId22"/>
    <p:sldId id="586" r:id="rId23"/>
    <p:sldId id="256" r:id="rId24"/>
    <p:sldId id="265" r:id="rId25"/>
    <p:sldId id="257" r:id="rId26"/>
    <p:sldId id="266" r:id="rId27"/>
    <p:sldId id="271" r:id="rId28"/>
    <p:sldId id="268" r:id="rId29"/>
    <p:sldId id="267" r:id="rId30"/>
    <p:sldId id="582" r:id="rId31"/>
    <p:sldId id="461" r:id="rId32"/>
    <p:sldId id="448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Polson" initials="RP" lastIdx="1" clrIdx="0">
    <p:extLst>
      <p:ext uri="{19B8F6BF-5375-455C-9EA6-DF929625EA0E}">
        <p15:presenceInfo xmlns:p15="http://schemas.microsoft.com/office/powerpoint/2012/main" userId="446503d68272ea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720D7"/>
    <a:srgbClr val="240CD2"/>
    <a:srgbClr val="000000"/>
    <a:srgbClr val="D91B5C"/>
    <a:srgbClr val="FF7600"/>
    <a:srgbClr val="005DAA"/>
    <a:srgbClr val="872175"/>
    <a:srgbClr val="009999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5" autoAdjust="0"/>
    <p:restoredTop sz="90909" autoAdjust="0"/>
  </p:normalViewPr>
  <p:slideViewPr>
    <p:cSldViewPr>
      <p:cViewPr varScale="1">
        <p:scale>
          <a:sx n="78" d="100"/>
          <a:sy n="78" d="100"/>
        </p:scale>
        <p:origin x="1517" y="67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-16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notesViewPr>
    <p:cSldViewPr>
      <p:cViewPr varScale="1">
        <p:scale>
          <a:sx n="65" d="100"/>
          <a:sy n="65" d="100"/>
        </p:scale>
        <p:origin x="3246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1676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7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1676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85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30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7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43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2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28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0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885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1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87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201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737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4822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313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160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3479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476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076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1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500">
                <a:latin typeface="Georgia"/>
                <a:cs typeface="Georgia"/>
              </a:defRPr>
            </a:lvl4pPr>
            <a:lvl5pPr>
              <a:defRPr sz="1500">
                <a:latin typeface="Georgia"/>
                <a:cs typeface="Georgi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19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81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515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700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E6B9-E5A8-A34D-AF0A-BED55DB36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B8589-D8C7-DA4F-994F-321B2CA5D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4749C-30CD-7742-95ED-CC3DBCF5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26F-B53A-8C4A-A6F4-8676372AD42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F347D-DFB4-5B48-BA8B-591DA4DD1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95B98-F626-534F-9010-E2AA9D94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FFA3-2D30-CE40-920D-49B8A46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01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1A4DE-78C6-6849-8D8C-387FC7D0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6D3D7-6F2B-494A-8D58-808E7167D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68193-778D-1C41-92AA-E86B06CC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26F-B53A-8C4A-A6F4-8676372AD42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0E664-34BD-BD4A-A1DC-B50D510B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89637-E3DE-BD45-B2E5-D7E1789E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FFA3-2D30-CE40-920D-49B8A46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39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1264-BB15-384F-950A-AA6A41FA5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D80D1-9F69-9B41-8F87-66EA0339D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E24A5-A887-BC47-A06F-42D4B6E3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26F-B53A-8C4A-A6F4-8676372AD42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FAD02-E826-8F45-B43E-DE69CDED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C570F-A417-4145-85A5-49EE7ABF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FFA3-2D30-CE40-920D-49B8A46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532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921E-E117-1D46-90A0-0ED928CC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92042-9095-B24A-83F8-EBD14F97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5FC4E-9DD5-0343-9AB0-BAD4F6EA9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61945-76F1-B143-91D3-D6F04B9D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26F-B53A-8C4A-A6F4-8676372AD42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F91AB-4302-6B44-AEA3-E1403305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782BC-6D5D-8E4D-B74C-27D15139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FFA3-2D30-CE40-920D-49B8A46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29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A57A-4FD3-AA43-80EC-8B71191A1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5D6B3-0B3E-804E-BCD8-296661EAB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8C989-CE1B-4C45-A4E3-8C0C5A643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756BC-924D-3742-B6CA-0FE8AB6E1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5E059-C155-4642-A71E-DE4450010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E1517-1281-3C48-A221-5D79E954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26F-B53A-8C4A-A6F4-8676372AD42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3594E9-EF22-4E41-AED9-68FE06B6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EBA06-DE33-B34B-B171-0EE06C43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FFA3-2D30-CE40-920D-49B8A46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82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8E771-CB7A-F541-911F-7E1DF76F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339AF-F34E-1443-ACA8-E0C15F56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26F-B53A-8C4A-A6F4-8676372AD42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54963-8B3F-084F-B513-90746689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FA8AC-8C7B-C547-A23A-989F180B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FFA3-2D30-CE40-920D-49B8A46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610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0CD19-43AB-FA4B-BBEF-B909CC04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26F-B53A-8C4A-A6F4-8676372AD42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D825CF-E342-854B-9B4A-BE5A4283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46DA7-870D-8647-9B05-F019015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FFA3-2D30-CE40-920D-49B8A46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6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5CCE-1424-564A-8AA8-079161B9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A804C-3884-8749-A567-B01C04184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674DD-6184-134A-ABAA-6AF26773E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53597-8265-E546-8579-61787BB1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26F-B53A-8C4A-A6F4-8676372AD42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5FFA5-A8CF-834A-9CDA-D9EF5889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25EEB-B211-CF47-92EB-257A5F66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FFA3-2D30-CE40-920D-49B8A46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94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2EF28-45BF-7742-ADEB-6ECF69DF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76F45D-C052-0341-B29B-573D3D261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8CB73-FC38-5F4F-8D3C-F284E1BEE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46212-A5A3-F240-84A6-FE6309D7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26F-B53A-8C4A-A6F4-8676372AD42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E8E52-D4C0-F64F-995D-8ACFA559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CE77F-0F6B-5B46-A61E-063880C6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FFA3-2D30-CE40-920D-49B8A46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44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E8E-D0F0-F641-BF38-B4D2B2208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6C5CE-F019-E645-8AC4-80F91D7B5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04068-847C-1941-B8B8-F827EE35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26F-B53A-8C4A-A6F4-8676372AD42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90C2-83E8-1147-B788-A1BC4E14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1FC1C-2A51-BA47-8CB8-89376D0F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FFA3-2D30-CE40-920D-49B8A46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867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54820-5ABA-8349-9DF3-05136506A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186B2-6337-D647-80BE-B414F1DA3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A8B2F-2BDE-B442-905D-7FC1AF5F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26F-B53A-8C4A-A6F4-8676372AD42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D8F3E-62A6-6349-9620-B5A900190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22E61-609B-4A46-9647-D6477BC0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FFA3-2D30-CE40-920D-49B8A46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891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views, not USG or NDU policy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1DF63EB7-F836-4825-89F3-158B72F413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2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views, not USG or NDU policy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5A473-D834-4023-9540-B82A2CCE12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07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views, not USG or NDU policy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F36ACABC-2C8D-4761-9E30-4653D0E359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51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views, not USG or NDU policy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C7616F9-DFA6-4B4D-A19C-4C27B60F53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117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views, not USG or NDU policy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0FAFB74C-FD32-48B8-B7A1-1B8FC07451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907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views, not USG or NDU policy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09632-38CE-4A87-90D5-D09CECD1E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5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views, not USG or NDU policy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76E79-733A-4375-9CCD-B28323A41C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868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views, not USG or NDU policy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2B1CF-FCC7-440F-99E5-A92EF82E34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882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views, not USG or NDU policy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DB6490B-E371-4B7D-8771-A203ABA4AF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5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views, not USG or NDU policy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95AC3ED-02F2-416B-8C08-69883064D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72460"/>
      </p:ext>
    </p:extLst>
  </p:cSld>
  <p:clrMapOvr>
    <a:masterClrMapping/>
  </p:clrMapOvr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views, not USG or NDU policy</a:t>
            </a: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95AC3ED-02F2-416B-8C08-69883064D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1367597"/>
      </p:ext>
    </p:extLst>
  </p:cSld>
  <p:clrMapOvr>
    <a:masterClrMapping/>
  </p:clrMapOvr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views, not USG or NDU policy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95AC3ED-02F2-416B-8C08-69883064D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38762"/>
      </p:ext>
    </p:extLst>
  </p:cSld>
  <p:clrMapOvr>
    <a:masterClrMapping/>
  </p:clrMapOvr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views, not USG or NDU policy</a:t>
            </a: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95AC3ED-02F2-416B-8C08-69883064D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8813493"/>
      </p:ext>
    </p:extLst>
  </p:cSld>
  <p:clrMapOvr>
    <a:masterClrMapping/>
  </p:clrMapOvr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views, not USG or NDU policy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95AC3ED-02F2-416B-8C08-69883064D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35010"/>
      </p:ext>
    </p:extLst>
  </p:cSld>
  <p:clrMapOvr>
    <a:masterClrMapping/>
  </p:clrMapOvr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views, not USG or NDU policy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D1074-78F9-43CE-9C9A-343AFD3085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048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views, not USG or NDU policy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C7B36-01D1-4485-86B0-4B161257E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4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15" r:id="rId3"/>
    <p:sldLayoutId id="2147483716" r:id="rId4"/>
    <p:sldLayoutId id="2147483717" r:id="rId5"/>
    <p:sldLayoutId id="214748371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5" r:id="rId3"/>
    <p:sldLayoutId id="2147483703" r:id="rId4"/>
    <p:sldLayoutId id="2147483718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10" r:id="rId3"/>
    <p:sldLayoutId id="2147483708" r:id="rId4"/>
    <p:sldLayoutId id="2147483719" r:id="rId5"/>
    <p:sldLayoutId id="214748370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8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1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3B7BE-FE96-DB4E-BF2C-1B1B688E3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4E44F-D13A-B742-BD5F-06C9777D3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C85E-FDE5-D344-BA66-6469FCBA9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E226F-B53A-8C4A-A6F4-8676372AD42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AE3D6-E541-FD4B-B0BE-684F71B22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78262-C67E-0942-9E8B-63E67D29D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4FFA3-2D30-CE40-920D-49B8A46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personal views, not USG or NDU policy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395AC3ED-02F2-416B-8C08-69883064D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5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hz/6xd2xzhd3nx0x67200bkx4rh0000gn/T/com.microsoft.Word/WebArchiveCopyPasteTempFiles/China-Radar-South-China-Sea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hz/6xd2xzhd3nx0x67200bkx4rh0000gn/T/com.microsoft.Word/WebArchiveCopyPasteTempFiles/296usChina.jpg%3ft=2017051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hz/6xd2xzhd3nx0x67200bkx4rh0000gn/T/com.microsoft.Word/WebArchiveCopyPasteTempFiles/aircraft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dirtandnoise.com/2011/07/dear-america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80786" cy="1219200"/>
          </a:xfrm>
        </p:spPr>
        <p:txBody>
          <a:bodyPr/>
          <a:lstStyle/>
          <a:p>
            <a:pPr algn="ctr"/>
            <a:r>
              <a:rPr lang="en-US" sz="4000" b="1" dirty="0"/>
              <a:t>BXRC Club Meeting: 06 August, 2021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342951B-AB3D-420F-B0D2-938EC14296B7}"/>
              </a:ext>
            </a:extLst>
          </p:cNvPr>
          <p:cNvSpPr txBox="1">
            <a:spLocks/>
          </p:cNvSpPr>
          <p:nvPr/>
        </p:nvSpPr>
        <p:spPr>
          <a:xfrm>
            <a:off x="1600200" y="2819399"/>
            <a:ext cx="5867400" cy="1219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00AEEF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Arial 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 "/>
                <a:ea typeface="+mn-ea"/>
              </a:rPr>
              <a:t>Rotary Club of Bailey’s Crossroads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 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B1E5C-1364-4463-A53E-A8C3439D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002"/>
            <a:ext cx="3792041" cy="22861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AE5606-D188-4335-BCC6-E9D0AF047E4E}"/>
              </a:ext>
            </a:extLst>
          </p:cNvPr>
          <p:cNvSpPr>
            <a:spLocks noGrp="1"/>
          </p:cNvSpPr>
          <p:nvPr/>
        </p:nvSpPr>
        <p:spPr>
          <a:xfrm>
            <a:off x="-30874" y="5076497"/>
            <a:ext cx="9129548" cy="748863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</a:rPr>
              <a:t>China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73E2B-F5BB-45CA-92CD-6FB32E92F24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920"/>
            <a:ext cx="2034540" cy="1516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22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Xi’s CCP Demands Respect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en-US" dirty="0"/>
              <a:t>Cynthia Watson, PhD, Interim Provost and Vice President for Academic Affairs, the National Defense University </a:t>
            </a:r>
          </a:p>
          <a:p>
            <a:pPr>
              <a:lnSpc>
                <a:spcPct val="80000"/>
              </a:lnSpc>
            </a:pPr>
            <a:r>
              <a:rPr lang="en-US"/>
              <a:t>Bailey’s Crossroads Rotary </a:t>
            </a:r>
            <a:r>
              <a:rPr lang="en-US" dirty="0"/>
              <a:t>Club </a:t>
            </a:r>
            <a:r>
              <a:rPr lang="en-US"/>
              <a:t>6 August </a:t>
            </a:r>
            <a:r>
              <a:rPr lang="en-US" dirty="0"/>
              <a:t>2021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personal views, not USG or NDU policy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personal views, not USG or NDU policy</a:t>
            </a:r>
          </a:p>
        </p:txBody>
      </p:sp>
      <p:pic>
        <p:nvPicPr>
          <p:cNvPr id="7171" name="Picture 2" descr="asia_pol_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-457200"/>
            <a:ext cx="57150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P.R.C. strategic context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Geography</a:t>
            </a:r>
          </a:p>
          <a:p>
            <a:r>
              <a:rPr lang="en-US" sz="2000" dirty="0"/>
              <a:t>The ‘Middle Kingdom’ and 'Mandate of Heaven’ </a:t>
            </a:r>
          </a:p>
          <a:p>
            <a:r>
              <a:rPr lang="en-US" sz="2000" dirty="0"/>
              <a:t>The 'New China': CCP rule with modern tools, including nationalism through anti-colonialism</a:t>
            </a:r>
          </a:p>
          <a:p>
            <a:pPr lvl="1"/>
            <a:r>
              <a:rPr lang="en-US" sz="1800" dirty="0"/>
              <a:t>The ‘Century of Humiliation’, 1842-1949</a:t>
            </a:r>
          </a:p>
          <a:p>
            <a:pPr lvl="1"/>
            <a:r>
              <a:rPr lang="en-US" sz="1800" dirty="0"/>
              <a:t>‘China is no longer on its knees’</a:t>
            </a:r>
          </a:p>
          <a:p>
            <a:pPr lvl="1"/>
            <a:r>
              <a:rPr lang="en-US" sz="1800" dirty="0"/>
              <a:t>Great Leap Forward/Cultural Revolution</a:t>
            </a:r>
          </a:p>
          <a:p>
            <a:pPr lvl="1"/>
            <a:r>
              <a:rPr lang="en-US" sz="1800" dirty="0"/>
              <a:t>‘Four </a:t>
            </a:r>
            <a:r>
              <a:rPr lang="en-US" sz="1800" dirty="0" err="1"/>
              <a:t>Modernisations’</a:t>
            </a:r>
            <a:endParaRPr lang="en-US" sz="1800" dirty="0"/>
          </a:p>
          <a:p>
            <a:pPr lvl="1"/>
            <a:r>
              <a:rPr lang="en-US" sz="1800" dirty="0"/>
              <a:t>Xi Jinping’s national renovation increasingly a nationalist, authoritarian w/ Maoist characteristics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personal views, not USG or NDU policy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Xi's China: a CCP-driven rule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Primary goal: KEEPING THE PARTY IN POWER as focus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Balancing rising expectations versus reality</a:t>
            </a:r>
          </a:p>
          <a:p>
            <a:pPr marL="640080" lvl="1" indent="-246380">
              <a:lnSpc>
                <a:spcPct val="90000"/>
              </a:lnSpc>
              <a:buFont typeface="Wingdings 2"/>
              <a:buChar char=""/>
              <a:defRPr/>
            </a:pPr>
            <a:r>
              <a:rPr lang="en-US" sz="1800" dirty="0"/>
              <a:t>Growing economic/social/geographic disparities</a:t>
            </a:r>
          </a:p>
          <a:p>
            <a:pPr marL="640080" lvl="1" indent="-246380">
              <a:lnSpc>
                <a:spcPct val="90000"/>
              </a:lnSpc>
              <a:buFont typeface="Wingdings 2"/>
              <a:buChar char=""/>
              <a:defRPr/>
            </a:pPr>
            <a:r>
              <a:rPr lang="en-US" sz="1800" dirty="0"/>
              <a:t>Economic growth over, challenged, or 'getting by'?</a:t>
            </a:r>
          </a:p>
          <a:p>
            <a:pPr marL="640080" lvl="1" indent="-24638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/>
              <a:t>Environmental threats: getting a handle on it?</a:t>
            </a:r>
          </a:p>
          <a:p>
            <a:pPr marL="640080" lvl="1" indent="-246380">
              <a:lnSpc>
                <a:spcPct val="90000"/>
              </a:lnSpc>
              <a:buFont typeface="Wingdings 2"/>
              <a:buChar char=""/>
              <a:defRPr/>
            </a:pPr>
            <a:r>
              <a:rPr lang="en-US" sz="1800" dirty="0"/>
              <a:t>Demographic realities: boys, girls, young, old</a:t>
            </a:r>
          </a:p>
          <a:p>
            <a:pPr marL="640080" lvl="1" indent="-246380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/>
              <a:t>Taiwan/Xinjiang/</a:t>
            </a:r>
            <a:r>
              <a:rPr lang="en-US" sz="1800" dirty="0">
                <a:ea typeface="+mn-lt"/>
                <a:cs typeface="+mn-lt"/>
              </a:rPr>
              <a:t>Tibet</a:t>
            </a:r>
            <a:endParaRPr lang="en-US" dirty="0"/>
          </a:p>
          <a:p>
            <a:pPr marL="640080" lvl="1" indent="-24638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/>
              <a:t>Burgeoning nationalism</a:t>
            </a:r>
          </a:p>
          <a:p>
            <a:pPr marL="640080" lvl="1" indent="-246380">
              <a:lnSpc>
                <a:spcPct val="90000"/>
              </a:lnSpc>
              <a:buClr>
                <a:srgbClr val="A53010"/>
              </a:buClr>
              <a:buFont typeface="Wingdings 2"/>
              <a:buChar char=""/>
              <a:defRPr/>
            </a:pPr>
            <a:r>
              <a:rPr lang="en-US" dirty="0">
                <a:ea typeface="+mn-lt"/>
                <a:cs typeface="+mn-lt"/>
              </a:rPr>
              <a:t>'Anti-corruption': consolidation of Xi’s and returning CCP to center of daily life</a:t>
            </a:r>
            <a:endParaRPr lang="en-US" dirty="0"/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Providing remarkably adapt at addressing  expectations and complaints w/o surrendering power 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personal views, not USG or NDU policy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personal views, not USG or NDU policy</a:t>
            </a:r>
          </a:p>
        </p:txBody>
      </p:sp>
      <p:pic>
        <p:nvPicPr>
          <p:cNvPr id="12291" name="Picture 2" descr="asia_pol_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-457200"/>
            <a:ext cx="57150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CA22-A203-8547-A726-234DAA16D5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CHINA REACHES OUT: </a:t>
            </a:r>
            <a:b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SOVEREIGNTY AND THE MILITARY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283C54-FF96-FB46-8147-0E9D01B3C7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25" dirty="0">
                <a:latin typeface="Arial" panose="020B0604020202020204" pitchFamily="34" charset="0"/>
                <a:cs typeface="Arial" panose="020B0604020202020204" pitchFamily="34" charset="0"/>
              </a:rPr>
              <a:t>Bernard D. Cole, Ph.D.</a:t>
            </a:r>
          </a:p>
          <a:p>
            <a:r>
              <a:rPr lang="en-US" sz="3225" dirty="0">
                <a:latin typeface="Arial" panose="020B0604020202020204" pitchFamily="34" charset="0"/>
                <a:cs typeface="Arial" panose="020B0604020202020204" pitchFamily="34" charset="0"/>
              </a:rPr>
              <a:t>Captain, USN (Ret.)</a:t>
            </a:r>
          </a:p>
          <a:p>
            <a:r>
              <a:rPr lang="en-US" sz="3225" dirty="0">
                <a:latin typeface="Arial" panose="020B0604020202020204" pitchFamily="34" charset="0"/>
                <a:cs typeface="Arial" panose="020B0604020202020204" pitchFamily="34" charset="0"/>
              </a:rPr>
              <a:t>Professor Emeritus, National War College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25" dirty="0">
                <a:latin typeface="Arial" panose="020B0604020202020204" pitchFamily="34" charset="0"/>
                <a:cs typeface="Arial" panose="020B0604020202020204" pitchFamily="34" charset="0"/>
              </a:rPr>
              <a:t>The views presented herein are the author’s alone and do not reflect those of the Center for Naval Analyses, the National War College, or any agency of the USG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24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personal views, not USG or NDU policy</a:t>
            </a:r>
          </a:p>
        </p:txBody>
      </p:sp>
      <p:pic>
        <p:nvPicPr>
          <p:cNvPr id="7171" name="Picture 2" descr="asia_pol_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345020"/>
            <a:ext cx="5296338" cy="720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B730849-4183-C343-B791-B39424060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92353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5" name="Picture 1" descr="Map&#10;&#10;Description automatically generated">
            <a:extLst>
              <a:ext uri="{FF2B5EF4-FFF2-40B4-BE49-F238E27FC236}">
                <a16:creationId xmlns:a16="http://schemas.microsoft.com/office/drawing/2014/main" id="{31C71521-6A4D-E34C-998E-AB6CC5A8D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3050"/>
            <a:ext cx="6172200" cy="65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47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75BD784-55F4-F246-B785-E5855F83A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-30994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49" name="Picture 56" descr="See the source image">
            <a:extLst>
              <a:ext uri="{FF2B5EF4-FFF2-40B4-BE49-F238E27FC236}">
                <a16:creationId xmlns:a16="http://schemas.microsoft.com/office/drawing/2014/main" id="{1362704A-B4A9-1A4D-B3C3-DD59192ED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0664"/>
            <a:ext cx="4895850" cy="65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44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BFAF-A4E6-E24D-B7D8-2F759384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DIPLOMACY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8FFE5-2CA8-D848-B4FE-15E885D76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8210550" cy="472916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BORDER DISPUTES RESOLVED—EXCEPT WITH INDIA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“DIPLOMATIC PARTNERSHIPS” WITH MANY COUNTRIES</a:t>
            </a:r>
          </a:p>
          <a:p>
            <a:pPr lvl="1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E.G., SOUTHEAST ASIA: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BRUNEI: STRATEGIC COOPERATIVE PARTNERSHIP, 	2018</a:t>
            </a:r>
          </a:p>
          <a:p>
            <a:pPr lvl="1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CAMBODIA: 						2018</a:t>
            </a:r>
          </a:p>
          <a:p>
            <a:pPr lvl="1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INDONESIA: 						2013</a:t>
            </a:r>
          </a:p>
          <a:p>
            <a:pPr lvl="1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LAOS: 							2018</a:t>
            </a:r>
          </a:p>
          <a:p>
            <a:pPr lvl="1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MALAYSIA:	 					2013</a:t>
            </a:r>
          </a:p>
          <a:p>
            <a:pPr lvl="1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MYANMAR: 						2012</a:t>
            </a:r>
          </a:p>
          <a:p>
            <a:pPr lvl="1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PHILIPPINES: 						2018</a:t>
            </a:r>
          </a:p>
          <a:p>
            <a:pPr lvl="1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SINGAPORE: 						2015</a:t>
            </a:r>
          </a:p>
          <a:p>
            <a:pPr lvl="1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THAILAND: 						2012</a:t>
            </a:r>
          </a:p>
          <a:p>
            <a:pPr lvl="1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VIETNAM: 						2018</a:t>
            </a:r>
          </a:p>
          <a:p>
            <a:pPr lvl="1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ASEAN: 							2003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3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Welcome!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 before the bell rings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0730 Bell Rings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Rise for the Pledge of Allegiance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Juanita Balenger</a:t>
            </a:r>
          </a:p>
        </p:txBody>
      </p:sp>
    </p:spTree>
    <p:extLst>
      <p:ext uri="{BB962C8B-B14F-4D97-AF65-F5344CB8AC3E}">
        <p14:creationId xmlns:p14="http://schemas.microsoft.com/office/powerpoint/2010/main" val="22181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0E4BD71-7DB8-EF4D-881D-7A166EFFC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632" y="212368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3" name="Picture 1" descr="See the source image">
            <a:extLst>
              <a:ext uri="{FF2B5EF4-FFF2-40B4-BE49-F238E27FC236}">
                <a16:creationId xmlns:a16="http://schemas.microsoft.com/office/drawing/2014/main" id="{7AEB072E-0BF5-5842-BF2E-30C3DB6F0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5" y="1295400"/>
            <a:ext cx="815122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73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personal views, not USG or NDU policy</a:t>
            </a:r>
          </a:p>
        </p:txBody>
      </p:sp>
      <p:pic>
        <p:nvPicPr>
          <p:cNvPr id="7171" name="Picture 2" descr="asia_pol_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82" y="-261366"/>
            <a:ext cx="5134443" cy="698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400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CD66-DD96-4204-92CF-0ABCE81B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50/50 Drawing for BXRC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285E-483D-41AE-BD49-4974EFC9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50/50 Drawing</a:t>
            </a:r>
            <a:endParaRPr lang="en-US" sz="54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18088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487362"/>
          </a:xfrm>
        </p:spPr>
        <p:txBody>
          <a:bodyPr/>
          <a:lstStyle/>
          <a:p>
            <a:r>
              <a:rPr lang="en-US" sz="3000" b="1" dirty="0"/>
              <a:t>Conclusion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for the 4-way Test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things we think, say, or do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the TRUTH?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FAIR to all concerned?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it build GOODWILL and BETTER FRIENDSHIPS?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it be BENEFICIAL to all concerned?</a:t>
            </a:r>
          </a:p>
        </p:txBody>
      </p:sp>
    </p:spTree>
    <p:extLst>
      <p:ext uri="{BB962C8B-B14F-4D97-AF65-F5344CB8AC3E}">
        <p14:creationId xmlns:p14="http://schemas.microsoft.com/office/powerpoint/2010/main" val="29649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066800" y="2895599"/>
            <a:ext cx="5867400" cy="1219201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  <a:latin typeface="Arial 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rial "/>
              </a:rPr>
              <a:t>Rotary Club of Bailey’s Crossroad</a:t>
            </a:r>
            <a:endParaRPr lang="en-US" sz="2400" dirty="0">
              <a:latin typeface="Arial "/>
            </a:endParaRPr>
          </a:p>
        </p:txBody>
      </p:sp>
      <p:pic>
        <p:nvPicPr>
          <p:cNvPr id="8" name="Picture 2" descr="C:\Users\davisj\Desktop\RotarySignature_RGB-DRA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1752600"/>
            <a:ext cx="608012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Flag</a:t>
            </a:r>
          </a:p>
        </p:txBody>
      </p:sp>
      <p:pic>
        <p:nvPicPr>
          <p:cNvPr id="3" name="Picture 2" descr="A close up of a flag&#10;&#10;Description automatically generated">
            <a:extLst>
              <a:ext uri="{FF2B5EF4-FFF2-40B4-BE49-F238E27FC236}">
                <a16:creationId xmlns:a16="http://schemas.microsoft.com/office/drawing/2014/main" id="{D327E959-CBEA-444B-B386-5F1958E91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76400" y="1091253"/>
            <a:ext cx="7315200" cy="5474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F87678-352C-4274-A75D-246CDFA4A445}"/>
              </a:ext>
            </a:extLst>
          </p:cNvPr>
          <p:cNvSpPr txBox="1"/>
          <p:nvPr/>
        </p:nvSpPr>
        <p:spPr>
          <a:xfrm>
            <a:off x="1676400" y="6632423"/>
            <a:ext cx="731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hlinkClick r:id="rId4" tooltip="http://www.dirtandnoise.com/2011/07/dear-america.html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hlinkClick r:id="rId5" tooltip="https://creativecommons.org/licenses/by-nd/3.0/"/>
              </a:rPr>
              <a:t>CC BY-ND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/>
              <a:t>Welcome!</a:t>
            </a:r>
            <a:endParaRPr lang="en-US" sz="3000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Invocation: 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Kaspar-Paty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Birthdays: 	Not this week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Song: 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Luquire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Guests: 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Great Assembly, Saturday, August 7, Noon to 2 pm at Moose Lodge; Bull Roast to follow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Prospective Member Opportunity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Sun approved for membership by Board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Breakfasts $13.00 starting August 13, 2021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4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MUSTANG NEWS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44196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600" dirty="0"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r>
              <a:rPr lang="en-US" sz="32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Joe, Dennis and Sam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August 5, 2021: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  7,400 Individual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  12,950 Car side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  5,950 Websites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  6,825 Media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11,350 Mailing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    8,875 Mail Chimp</a:t>
            </a:r>
          </a:p>
          <a:p>
            <a:pPr marL="1371600" marR="0" lvl="4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	53,350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GrandTotal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720D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483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Mustang Raffle Car-Side Events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2578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 algn="ctr">
              <a:spcBef>
                <a:spcPts val="400"/>
              </a:spcBef>
              <a:buNone/>
            </a:pPr>
            <a:endParaRPr lang="en-US" sz="2700" u="sng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Opportunities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8/7 - Fairfax Corner across from Chico’s</a:t>
            </a:r>
          </a:p>
          <a:p>
            <a:pPr marL="1371600" lvl="5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5:30 pm to 9:30 pm</a:t>
            </a:r>
            <a:endParaRPr lang="en-US" sz="27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8/14 – Fairfax Corner across from Chico’s</a:t>
            </a:r>
          </a:p>
          <a:p>
            <a:pPr marL="1371600" lvl="5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5:30 pm to 9:30 pm</a:t>
            </a:r>
            <a:endParaRPr lang="en-US" sz="27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2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Announcements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7150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Programs and Events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3" indent="0">
              <a:spcBef>
                <a:spcPts val="400"/>
              </a:spcBef>
              <a:buNone/>
            </a:pPr>
            <a:endParaRPr lang="en-US" sz="27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8/7 – The Great Assembly – Moose Lodge</a:t>
            </a:r>
          </a:p>
          <a:p>
            <a:pPr marL="1371600" lvl="5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Noon to 2 pm.  Invited to Bull Roast Following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8/13 – Cuba –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Jason I. Poblete, Global Liberty Alliance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8/13 – The Billy Price and  his Charm City Rhythm Band (Blues)</a:t>
            </a:r>
          </a:p>
          <a:p>
            <a:pPr marL="1371600" lvl="5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pm picnic; 7:30 pm music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8/20 – Fall Gardening -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Cindy Metcalfe, Master Gardener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8/27 – Ka Thandi Challenge –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Peters, Tijani Musa, Pamela Danner (McLean Rotary Club)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9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Announcements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7150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 algn="ctr">
              <a:spcBef>
                <a:spcPts val="400"/>
              </a:spcBef>
              <a:buNone/>
            </a:pPr>
            <a:endParaRPr lang="en-US" sz="2700" u="sng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Programs and Events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3" indent="0">
              <a:spcBef>
                <a:spcPts val="400"/>
              </a:spcBef>
              <a:buNone/>
            </a:pPr>
            <a:endParaRPr lang="en-US" sz="27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9/3 -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Partners Benefit CSB Clients -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 Ann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Dispirito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Fairfax County Community Services Board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9/10 - Unite2Light - Solar lighting for off grid communities and for the homeless –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Megan Birney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9/17 - </a:t>
            </a:r>
            <a:r>
              <a:rPr lang="en-US" sz="2400" dirty="0" err="1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MicheLo</a:t>
            </a: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 2021 - When governments and communities experience discourse is when humanity must shine and be the light of hope –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Peters 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50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CD66-DD96-4204-92CF-0ABCE81B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TODAY’S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285E-483D-41AE-BD49-4974EFC9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Longer Eating Bitter Fruit: the CCP's aim today. – 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Cynthia Watson</a:t>
            </a:r>
            <a:endParaRPr lang="en-US" sz="3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China’s Maritime Claims: Sovereignty and Power.  - 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Bernard Cole</a:t>
            </a: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35332272"/>
      </p:ext>
    </p:extLst>
  </p:cSld>
  <p:clrMapOvr>
    <a:masterClrMapping/>
  </p:clrMapOvr>
</p:sld>
</file>

<file path=ppt/theme/theme1.xml><?xml version="1.0" encoding="utf-8"?>
<a:theme xmlns:a="http://schemas.openxmlformats.org/drawingml/2006/main" name="RI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6" ma:contentTypeDescription="Create a new document." ma:contentTypeScope="" ma:versionID="1c567ca390b1b89cc578236ad1e22c02">
  <xsd:schema xmlns:xsd="http://www.w3.org/2001/XMLSchema" xmlns:xs="http://www.w3.org/2001/XMLSchema" xmlns:p="http://schemas.microsoft.com/office/2006/metadata/properties" xmlns:ns2="41d4868e-e7c5-4a0f-bea8-40f63a832f74" xmlns:ns3="069370df-1b75-469d-a9d4-424b0b9f5a67" targetNamespace="http://schemas.microsoft.com/office/2006/metadata/properties" ma:root="true" ma:fieldsID="ee3739f369905226239d112920442a65" ns2:_="" ns3:_="">
    <xsd:import namespace="41d4868e-e7c5-4a0f-bea8-40f63a832f74"/>
    <xsd:import namespace="069370df-1b75-469d-a9d4-424b0b9f5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D2A104-4A3B-4D53-802D-298E3EC2BF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03B7FC-1594-408F-B5B0-A5C5727E1C9E}">
  <ds:schemaRefs>
    <ds:schemaRef ds:uri="http://purl.org/dc/elements/1.1/"/>
    <ds:schemaRef ds:uri="http://purl.org/dc/terms/"/>
    <ds:schemaRef ds:uri="41d4868e-e7c5-4a0f-bea8-40f63a832f74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69370df-1b75-469d-a9d4-424b0b9f5a6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CE97EF-BBA7-485E-902F-28EB5718D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4254</TotalTime>
  <Words>950</Words>
  <Application>Microsoft Office PowerPoint</Application>
  <PresentationFormat>On-screen Show (4:3)</PresentationFormat>
  <Paragraphs>222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Arial </vt:lpstr>
      <vt:lpstr>Arial Narrow</vt:lpstr>
      <vt:lpstr>Calibri</vt:lpstr>
      <vt:lpstr>Calibri Light</vt:lpstr>
      <vt:lpstr>Century Gothic</vt:lpstr>
      <vt:lpstr>Georgia</vt:lpstr>
      <vt:lpstr>Tahoma</vt:lpstr>
      <vt:lpstr>Wingdings 2</vt:lpstr>
      <vt:lpstr>Wingdings 3</vt:lpstr>
      <vt:lpstr>RICommunications_white</vt:lpstr>
      <vt:lpstr>Custom Design</vt:lpstr>
      <vt:lpstr>2_Custom Design</vt:lpstr>
      <vt:lpstr>1_Custom Design</vt:lpstr>
      <vt:lpstr>Office Theme</vt:lpstr>
      <vt:lpstr>Wisp</vt:lpstr>
      <vt:lpstr>BXRC Club Meeting: 06 August, 2021</vt:lpstr>
      <vt:lpstr>Welcome!</vt:lpstr>
      <vt:lpstr>Flag</vt:lpstr>
      <vt:lpstr>Welcome!</vt:lpstr>
      <vt:lpstr>MUSTANG NEWS</vt:lpstr>
      <vt:lpstr>Mustang Raffle Car-Side Events</vt:lpstr>
      <vt:lpstr>Announcements</vt:lpstr>
      <vt:lpstr>Announcements</vt:lpstr>
      <vt:lpstr>TODAY’S SPEAKER</vt:lpstr>
      <vt:lpstr>Xi’s CCP Demands Respect</vt:lpstr>
      <vt:lpstr>PowerPoint Presentation</vt:lpstr>
      <vt:lpstr>P.R.C. strategic context</vt:lpstr>
      <vt:lpstr>Xi's China: a CCP-driven rule</vt:lpstr>
      <vt:lpstr>PowerPoint Presentation</vt:lpstr>
      <vt:lpstr> CHINA REACHES OUT:   SOVEREIGNTY AND THE MILITARY</vt:lpstr>
      <vt:lpstr>PowerPoint Presentation</vt:lpstr>
      <vt:lpstr>PowerPoint Presentation</vt:lpstr>
      <vt:lpstr>PowerPoint Presentation</vt:lpstr>
      <vt:lpstr>DIPLOMACY</vt:lpstr>
      <vt:lpstr>PowerPoint Presentation</vt:lpstr>
      <vt:lpstr>PowerPoint Presentation</vt:lpstr>
      <vt:lpstr>50/50 Drawing for BXRC Foundation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BXRC Club Meeting: 8 January2021</dc:title>
  <dc:creator>Robert Polson</dc:creator>
  <cp:lastModifiedBy>Curtis Anderson</cp:lastModifiedBy>
  <cp:revision>113</cp:revision>
  <cp:lastPrinted>2021-07-30T00:37:48Z</cp:lastPrinted>
  <dcterms:created xsi:type="dcterms:W3CDTF">2021-01-08T03:47:14Z</dcterms:created>
  <dcterms:modified xsi:type="dcterms:W3CDTF">2021-08-06T14:52:32Z</dcterms:modified>
</cp:coreProperties>
</file>