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4"/>
    <p:sldMasterId id="2147483664" r:id="rId5"/>
    <p:sldMasterId id="2147483688" r:id="rId6"/>
    <p:sldMasterId id="2147483720" r:id="rId7"/>
    <p:sldMasterId id="2147483736" r:id="rId8"/>
  </p:sldMasterIdLst>
  <p:notesMasterIdLst>
    <p:notesMasterId r:id="rId33"/>
  </p:notesMasterIdLst>
  <p:handoutMasterIdLst>
    <p:handoutMasterId r:id="rId34"/>
  </p:handoutMasterIdLst>
  <p:sldIdLst>
    <p:sldId id="560" r:id="rId9"/>
    <p:sldId id="455" r:id="rId10"/>
    <p:sldId id="547" r:id="rId11"/>
    <p:sldId id="578" r:id="rId12"/>
    <p:sldId id="585" r:id="rId13"/>
    <p:sldId id="581" r:id="rId14"/>
    <p:sldId id="579" r:id="rId15"/>
    <p:sldId id="559" r:id="rId16"/>
    <p:sldId id="583" r:id="rId17"/>
    <p:sldId id="558" r:id="rId18"/>
    <p:sldId id="257" r:id="rId19"/>
    <p:sldId id="328" r:id="rId20"/>
    <p:sldId id="348" r:id="rId21"/>
    <p:sldId id="353" r:id="rId22"/>
    <p:sldId id="351" r:id="rId23"/>
    <p:sldId id="349" r:id="rId24"/>
    <p:sldId id="350" r:id="rId25"/>
    <p:sldId id="352" r:id="rId26"/>
    <p:sldId id="280" r:id="rId27"/>
    <p:sldId id="344" r:id="rId28"/>
    <p:sldId id="354" r:id="rId29"/>
    <p:sldId id="582" r:id="rId30"/>
    <p:sldId id="461" r:id="rId31"/>
    <p:sldId id="448" r:id="rId32"/>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Polson" initials="RP" lastIdx="1" clrIdx="0">
    <p:extLst>
      <p:ext uri="{19B8F6BF-5375-455C-9EA6-DF929625EA0E}">
        <p15:presenceInfo xmlns:p15="http://schemas.microsoft.com/office/powerpoint/2012/main" userId="446503d68272ea7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40CD2"/>
    <a:srgbClr val="0720D7"/>
    <a:srgbClr val="00AEEF"/>
    <a:srgbClr val="D91B5C"/>
    <a:srgbClr val="FF7600"/>
    <a:srgbClr val="005DAA"/>
    <a:srgbClr val="872175"/>
    <a:srgbClr val="009999"/>
    <a:srgbClr val="01B4E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17" autoAdjust="0"/>
    <p:restoredTop sz="90938" autoAdjust="0"/>
  </p:normalViewPr>
  <p:slideViewPr>
    <p:cSldViewPr>
      <p:cViewPr varScale="1">
        <p:scale>
          <a:sx n="73" d="100"/>
          <a:sy n="73" d="100"/>
        </p:scale>
        <p:origin x="1661" y="67"/>
      </p:cViewPr>
      <p:guideLst>
        <p:guide orient="horz" pos="2160"/>
        <p:guide pos="2880"/>
      </p:guideLst>
    </p:cSldViewPr>
  </p:slideViewPr>
  <p:outlineViewPr>
    <p:cViewPr>
      <p:scale>
        <a:sx n="75" d="100"/>
        <a:sy n="75" d="100"/>
      </p:scale>
      <p:origin x="0" y="-16176"/>
    </p:cViewPr>
  </p:outlineViewPr>
  <p:notesTextViewPr>
    <p:cViewPr>
      <p:scale>
        <a:sx n="100" d="100"/>
        <a:sy n="100" d="100"/>
      </p:scale>
      <p:origin x="0" y="0"/>
    </p:cViewPr>
  </p:notesTextViewPr>
  <p:sorterViewPr>
    <p:cViewPr>
      <p:scale>
        <a:sx n="100" d="100"/>
        <a:sy n="100" d="100"/>
      </p:scale>
      <p:origin x="0" y="-2784"/>
    </p:cViewPr>
  </p:sorterViewPr>
  <p:notesViewPr>
    <p:cSldViewPr>
      <p:cViewPr varScale="1">
        <p:scale>
          <a:sx n="65" d="100"/>
          <a:sy n="65" d="100"/>
        </p:scale>
        <p:origin x="3246"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21" Type="http://schemas.openxmlformats.org/officeDocument/2006/relationships/slide" Target="slides/slide13.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commentAuthors" Target="commentAuthors.xml"/><Relationship Id="rId8" Type="http://schemas.openxmlformats.org/officeDocument/2006/relationships/slideMaster" Target="slideMasters/slideMaster5.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BACAF5-19E7-4BE8-8B5C-39DC3952550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BB610C9-BCB9-41D8-BB06-5224CFD4917E}">
      <dgm:prSet phldrT="[Text]"/>
      <dgm:spPr>
        <a:solidFill>
          <a:srgbClr val="0071BB"/>
        </a:solidFill>
        <a:ln>
          <a:solidFill>
            <a:srgbClr val="0071BB"/>
          </a:solidFill>
        </a:ln>
      </dgm:spPr>
      <dgm:t>
        <a:bodyPr/>
        <a:lstStyle/>
        <a:p>
          <a:r>
            <a:rPr lang="en-US" dirty="0">
              <a:latin typeface="Calibri" panose="020F0502020204030204" pitchFamily="34" charset="0"/>
              <a:cs typeface="Calibri" panose="020F0502020204030204" pitchFamily="34" charset="0"/>
            </a:rPr>
            <a:t>Children, Youth and Families</a:t>
          </a:r>
        </a:p>
      </dgm:t>
    </dgm:pt>
    <dgm:pt modelId="{709A0D40-0BBD-4531-8344-F57D7EB20E71}" type="parTrans" cxnId="{D6C1B544-243B-4248-B61C-BA8AE57ED37D}">
      <dgm:prSet/>
      <dgm:spPr/>
      <dgm:t>
        <a:bodyPr/>
        <a:lstStyle/>
        <a:p>
          <a:endParaRPr lang="en-US"/>
        </a:p>
      </dgm:t>
    </dgm:pt>
    <dgm:pt modelId="{ECA2B02B-CA78-43B3-817E-81AA53362127}" type="sibTrans" cxnId="{D6C1B544-243B-4248-B61C-BA8AE57ED37D}">
      <dgm:prSet/>
      <dgm:spPr/>
      <dgm:t>
        <a:bodyPr/>
        <a:lstStyle/>
        <a:p>
          <a:endParaRPr lang="en-US"/>
        </a:p>
      </dgm:t>
    </dgm:pt>
    <dgm:pt modelId="{ECA7B6D9-3759-478F-BF8E-F0BA289AADD0}">
      <dgm:prSet phldrT="[Text]"/>
      <dgm:spPr>
        <a:solidFill>
          <a:schemeClr val="tx1">
            <a:alpha val="90000"/>
          </a:schemeClr>
        </a:solidFill>
      </dgm:spPr>
      <dgm:t>
        <a:bodyPr/>
        <a:lstStyle/>
        <a:p>
          <a:r>
            <a:rPr lang="en-US" dirty="0">
              <a:latin typeface="Calibri" panose="020F0502020204030204" pitchFamily="34" charset="0"/>
              <a:cs typeface="Calibri" panose="020F0502020204030204" pitchFamily="34" charset="0"/>
            </a:rPr>
            <a:t>Counseling, medication, crisis response, recovery supports and other services for children and youth (and their families) with mental health concerns and substance use disorders</a:t>
          </a:r>
        </a:p>
      </dgm:t>
    </dgm:pt>
    <dgm:pt modelId="{C02229D3-70BB-4179-A4C5-E9B03E837E45}" type="parTrans" cxnId="{DDB840A4-1987-4A06-B9C8-96664A2C1730}">
      <dgm:prSet/>
      <dgm:spPr/>
      <dgm:t>
        <a:bodyPr/>
        <a:lstStyle/>
        <a:p>
          <a:endParaRPr lang="en-US"/>
        </a:p>
      </dgm:t>
    </dgm:pt>
    <dgm:pt modelId="{0FF667D6-FD18-4C8B-9151-A093A4989A25}" type="sibTrans" cxnId="{DDB840A4-1987-4A06-B9C8-96664A2C1730}">
      <dgm:prSet/>
      <dgm:spPr/>
      <dgm:t>
        <a:bodyPr/>
        <a:lstStyle/>
        <a:p>
          <a:endParaRPr lang="en-US"/>
        </a:p>
      </dgm:t>
    </dgm:pt>
    <dgm:pt modelId="{6764DD60-E7CA-404F-9F3B-678F5FA860FA}">
      <dgm:prSet phldrT="[Text]"/>
      <dgm:spPr>
        <a:solidFill>
          <a:srgbClr val="0071BB"/>
        </a:solidFill>
        <a:ln>
          <a:solidFill>
            <a:srgbClr val="0071BB"/>
          </a:solidFill>
        </a:ln>
      </dgm:spPr>
      <dgm:t>
        <a:bodyPr/>
        <a:lstStyle/>
        <a:p>
          <a:r>
            <a:rPr lang="en-US" dirty="0">
              <a:latin typeface="Calibri" panose="020F0502020204030204" pitchFamily="34" charset="0"/>
              <a:cs typeface="Calibri" panose="020F0502020204030204" pitchFamily="34" charset="0"/>
            </a:rPr>
            <a:t>Developmental Disabilities</a:t>
          </a:r>
        </a:p>
      </dgm:t>
    </dgm:pt>
    <dgm:pt modelId="{AF2844EE-1D0B-45F0-9A5A-AB77D9C8BD9A}" type="parTrans" cxnId="{44A1CEAF-4377-4314-9055-191598FC9F84}">
      <dgm:prSet/>
      <dgm:spPr/>
      <dgm:t>
        <a:bodyPr/>
        <a:lstStyle/>
        <a:p>
          <a:endParaRPr lang="en-US"/>
        </a:p>
      </dgm:t>
    </dgm:pt>
    <dgm:pt modelId="{DEF70002-A5EB-4D24-8435-D24B7D3228F7}" type="sibTrans" cxnId="{44A1CEAF-4377-4314-9055-191598FC9F84}">
      <dgm:prSet/>
      <dgm:spPr/>
      <dgm:t>
        <a:bodyPr/>
        <a:lstStyle/>
        <a:p>
          <a:endParaRPr lang="en-US"/>
        </a:p>
      </dgm:t>
    </dgm:pt>
    <dgm:pt modelId="{71C07BC3-E283-4EF1-B121-19F3A1F6B52A}">
      <dgm:prSet phldrT="[Text]"/>
      <dgm:spPr>
        <a:solidFill>
          <a:schemeClr val="tx1">
            <a:alpha val="90000"/>
          </a:schemeClr>
        </a:solidFill>
      </dgm:spPr>
      <dgm:t>
        <a:bodyPr/>
        <a:lstStyle/>
        <a:p>
          <a:r>
            <a:rPr lang="en-US" dirty="0">
              <a:latin typeface="Calibri" panose="020F0502020204030204" pitchFamily="34" charset="0"/>
              <a:cs typeface="Calibri" panose="020F0502020204030204" pitchFamily="34" charset="0"/>
            </a:rPr>
            <a:t>Services to help people with developmental disabilities live, work and take part in our community</a:t>
          </a:r>
        </a:p>
      </dgm:t>
    </dgm:pt>
    <dgm:pt modelId="{71C65AF9-1E80-4FF0-B23E-170F6BA21F22}" type="parTrans" cxnId="{2FC2CF82-25A1-48CA-8A89-35E0B0C485FD}">
      <dgm:prSet/>
      <dgm:spPr/>
      <dgm:t>
        <a:bodyPr/>
        <a:lstStyle/>
        <a:p>
          <a:endParaRPr lang="en-US"/>
        </a:p>
      </dgm:t>
    </dgm:pt>
    <dgm:pt modelId="{6148C37C-F4EA-446C-9FB8-CC941B73C6BD}" type="sibTrans" cxnId="{2FC2CF82-25A1-48CA-8A89-35E0B0C485FD}">
      <dgm:prSet/>
      <dgm:spPr/>
      <dgm:t>
        <a:bodyPr/>
        <a:lstStyle/>
        <a:p>
          <a:endParaRPr lang="en-US"/>
        </a:p>
      </dgm:t>
    </dgm:pt>
    <dgm:pt modelId="{A8521593-F8F8-4B14-83BD-32FF3353ADCF}">
      <dgm:prSet phldrT="[Text]"/>
      <dgm:spPr>
        <a:solidFill>
          <a:srgbClr val="0071BB"/>
        </a:solidFill>
        <a:ln>
          <a:solidFill>
            <a:srgbClr val="0071BB"/>
          </a:solidFill>
        </a:ln>
      </dgm:spPr>
      <dgm:t>
        <a:bodyPr/>
        <a:lstStyle/>
        <a:p>
          <a:r>
            <a:rPr lang="en-US" dirty="0">
              <a:latin typeface="Calibri" panose="020F0502020204030204" pitchFamily="34" charset="0"/>
              <a:cs typeface="Calibri" panose="020F0502020204030204" pitchFamily="34" charset="0"/>
            </a:rPr>
            <a:t>Substance Use Disorder</a:t>
          </a:r>
        </a:p>
      </dgm:t>
    </dgm:pt>
    <dgm:pt modelId="{ABAE4C25-7883-45EC-9927-DA21FB6AA1AF}" type="parTrans" cxnId="{4A4C0EED-3210-4EFD-8E61-A08E078E39E0}">
      <dgm:prSet/>
      <dgm:spPr/>
      <dgm:t>
        <a:bodyPr/>
        <a:lstStyle/>
        <a:p>
          <a:endParaRPr lang="en-US"/>
        </a:p>
      </dgm:t>
    </dgm:pt>
    <dgm:pt modelId="{0C137AE4-5BAC-407F-A567-0B4F58EAD217}" type="sibTrans" cxnId="{4A4C0EED-3210-4EFD-8E61-A08E078E39E0}">
      <dgm:prSet/>
      <dgm:spPr/>
      <dgm:t>
        <a:bodyPr/>
        <a:lstStyle/>
        <a:p>
          <a:endParaRPr lang="en-US"/>
        </a:p>
      </dgm:t>
    </dgm:pt>
    <dgm:pt modelId="{ACFAEB14-FB36-42C2-8667-C3B3533433CD}">
      <dgm:prSet phldrT="[Text]"/>
      <dgm:spPr>
        <a:solidFill>
          <a:schemeClr val="tx1">
            <a:alpha val="90000"/>
          </a:schemeClr>
        </a:solidFill>
      </dgm:spPr>
      <dgm:t>
        <a:bodyPr/>
        <a:lstStyle/>
        <a:p>
          <a:r>
            <a:rPr lang="en-US" dirty="0">
              <a:latin typeface="Calibri" panose="020F0502020204030204" pitchFamily="34" charset="0"/>
              <a:cs typeface="Calibri" panose="020F0502020204030204" pitchFamily="34" charset="0"/>
            </a:rPr>
            <a:t>Treatment, detoxification, recovery supports for people with substance use disorders. </a:t>
          </a:r>
        </a:p>
      </dgm:t>
    </dgm:pt>
    <dgm:pt modelId="{6ECD7AE8-1BAA-45A4-8E73-15EC92C0F6C6}" type="parTrans" cxnId="{2CAD2C3B-2AC2-4178-B62A-D49BE752EFF0}">
      <dgm:prSet/>
      <dgm:spPr/>
      <dgm:t>
        <a:bodyPr/>
        <a:lstStyle/>
        <a:p>
          <a:endParaRPr lang="en-US"/>
        </a:p>
      </dgm:t>
    </dgm:pt>
    <dgm:pt modelId="{DDEAFB2E-0E93-4AAB-A21C-338EE264C213}" type="sibTrans" cxnId="{2CAD2C3B-2AC2-4178-B62A-D49BE752EFF0}">
      <dgm:prSet/>
      <dgm:spPr/>
      <dgm:t>
        <a:bodyPr/>
        <a:lstStyle/>
        <a:p>
          <a:endParaRPr lang="en-US"/>
        </a:p>
      </dgm:t>
    </dgm:pt>
    <dgm:pt modelId="{EFD12498-D0F4-4EFA-AAC4-24D2E7564829}">
      <dgm:prSet phldrT="[Text]"/>
      <dgm:spPr>
        <a:solidFill>
          <a:srgbClr val="0071BB"/>
        </a:solidFill>
        <a:ln>
          <a:solidFill>
            <a:srgbClr val="0071BB"/>
          </a:solidFill>
        </a:ln>
      </dgm:spPr>
      <dgm:t>
        <a:bodyPr/>
        <a:lstStyle/>
        <a:p>
          <a:r>
            <a:rPr lang="en-US" dirty="0">
              <a:latin typeface="Calibri" panose="020F0502020204030204" pitchFamily="34" charset="0"/>
              <a:cs typeface="Calibri" panose="020F0502020204030204" pitchFamily="34" charset="0"/>
            </a:rPr>
            <a:t>Mental Health</a:t>
          </a:r>
        </a:p>
      </dgm:t>
    </dgm:pt>
    <dgm:pt modelId="{17197491-577D-4650-BFB9-DDB8D3C86083}" type="parTrans" cxnId="{1D9051B8-D8E7-4B6F-A389-455D4CDD0098}">
      <dgm:prSet/>
      <dgm:spPr/>
      <dgm:t>
        <a:bodyPr/>
        <a:lstStyle/>
        <a:p>
          <a:endParaRPr lang="en-US"/>
        </a:p>
      </dgm:t>
    </dgm:pt>
    <dgm:pt modelId="{AEDD8512-5D6B-4A30-8591-21798895CAE4}" type="sibTrans" cxnId="{1D9051B8-D8E7-4B6F-A389-455D4CDD0098}">
      <dgm:prSet/>
      <dgm:spPr/>
      <dgm:t>
        <a:bodyPr/>
        <a:lstStyle/>
        <a:p>
          <a:endParaRPr lang="en-US"/>
        </a:p>
      </dgm:t>
    </dgm:pt>
    <dgm:pt modelId="{41455113-2085-41CC-8CA4-9E4E565BB641}">
      <dgm:prSet phldrT="[Text]"/>
      <dgm:spPr>
        <a:solidFill>
          <a:schemeClr val="tx1">
            <a:alpha val="90000"/>
          </a:schemeClr>
        </a:solidFill>
      </dgm:spPr>
      <dgm:t>
        <a:bodyPr/>
        <a:lstStyle/>
        <a:p>
          <a:r>
            <a:rPr lang="en-US" dirty="0">
              <a:latin typeface="Calibri" panose="020F0502020204030204" pitchFamily="34" charset="0"/>
              <a:cs typeface="Calibri" panose="020F0502020204030204" pitchFamily="34" charset="0"/>
            </a:rPr>
            <a:t>Counseling, medication, crisis response, and other services for people of all ages with mental health concerns</a:t>
          </a:r>
        </a:p>
      </dgm:t>
    </dgm:pt>
    <dgm:pt modelId="{4172513B-62BA-45FC-B733-A94E4478C4B8}" type="parTrans" cxnId="{9229080F-3FC0-46DB-A75B-C99471D220E9}">
      <dgm:prSet/>
      <dgm:spPr/>
      <dgm:t>
        <a:bodyPr/>
        <a:lstStyle/>
        <a:p>
          <a:endParaRPr lang="en-US"/>
        </a:p>
      </dgm:t>
    </dgm:pt>
    <dgm:pt modelId="{CDB544A1-B7CC-40DA-8491-35CBD8789AC9}" type="sibTrans" cxnId="{9229080F-3FC0-46DB-A75B-C99471D220E9}">
      <dgm:prSet/>
      <dgm:spPr/>
      <dgm:t>
        <a:bodyPr/>
        <a:lstStyle/>
        <a:p>
          <a:endParaRPr lang="en-US"/>
        </a:p>
      </dgm:t>
    </dgm:pt>
    <dgm:pt modelId="{35978845-1DB1-4121-B65B-B6E22728C777}">
      <dgm:prSet/>
      <dgm:spPr>
        <a:solidFill>
          <a:srgbClr val="0071BB"/>
        </a:solidFill>
        <a:ln>
          <a:noFill/>
        </a:ln>
      </dgm:spPr>
      <dgm:t>
        <a:bodyPr/>
        <a:lstStyle/>
        <a:p>
          <a:r>
            <a:rPr lang="en-US" dirty="0"/>
            <a:t>Prevention &amp; Wellness</a:t>
          </a:r>
        </a:p>
      </dgm:t>
    </dgm:pt>
    <dgm:pt modelId="{8ACCAEC5-8E24-42BC-B104-483946D14C38}" type="parTrans" cxnId="{5A824A02-C80D-45D3-A1F5-92E048BA09B9}">
      <dgm:prSet/>
      <dgm:spPr/>
      <dgm:t>
        <a:bodyPr/>
        <a:lstStyle/>
        <a:p>
          <a:endParaRPr lang="en-US"/>
        </a:p>
      </dgm:t>
    </dgm:pt>
    <dgm:pt modelId="{8DB146A2-CA9F-4782-B1DE-2321E083A5F6}" type="sibTrans" cxnId="{5A824A02-C80D-45D3-A1F5-92E048BA09B9}">
      <dgm:prSet/>
      <dgm:spPr/>
      <dgm:t>
        <a:bodyPr/>
        <a:lstStyle/>
        <a:p>
          <a:endParaRPr lang="en-US"/>
        </a:p>
      </dgm:t>
    </dgm:pt>
    <dgm:pt modelId="{2F1317D2-2220-485F-BC2B-072FD27622E5}">
      <dgm:prSet/>
      <dgm:spPr>
        <a:solidFill>
          <a:schemeClr val="tx1">
            <a:alpha val="90000"/>
          </a:schemeClr>
        </a:solidFill>
      </dgm:spPr>
      <dgm:t>
        <a:bodyPr/>
        <a:lstStyle/>
        <a:p>
          <a:r>
            <a:rPr lang="en-US" dirty="0"/>
            <a:t>Assists the community in strengthening its emotional health and ability to handle challenges related to substance misuse and mental illness.</a:t>
          </a:r>
        </a:p>
      </dgm:t>
    </dgm:pt>
    <dgm:pt modelId="{BCE65953-B01F-494F-BBB0-DC2BE9C36978}" type="parTrans" cxnId="{78E47552-6A95-4999-A29D-A6B1101C2451}">
      <dgm:prSet/>
      <dgm:spPr/>
      <dgm:t>
        <a:bodyPr/>
        <a:lstStyle/>
        <a:p>
          <a:endParaRPr lang="en-US"/>
        </a:p>
      </dgm:t>
    </dgm:pt>
    <dgm:pt modelId="{AF540050-3C71-4479-93CE-5E89094F4BA1}" type="sibTrans" cxnId="{78E47552-6A95-4999-A29D-A6B1101C2451}">
      <dgm:prSet/>
      <dgm:spPr/>
      <dgm:t>
        <a:bodyPr/>
        <a:lstStyle/>
        <a:p>
          <a:endParaRPr lang="en-US"/>
        </a:p>
      </dgm:t>
    </dgm:pt>
    <dgm:pt modelId="{443B5F44-9610-4F50-94D5-62C27D7742F4}" type="pres">
      <dgm:prSet presAssocID="{79BACAF5-19E7-4BE8-8B5C-39DC3952550F}" presName="Name0" presStyleCnt="0">
        <dgm:presLayoutVars>
          <dgm:dir/>
          <dgm:animLvl val="lvl"/>
          <dgm:resizeHandles val="exact"/>
        </dgm:presLayoutVars>
      </dgm:prSet>
      <dgm:spPr/>
    </dgm:pt>
    <dgm:pt modelId="{58509F24-7BFE-422E-B03B-E1D256F724AA}" type="pres">
      <dgm:prSet presAssocID="{6BB610C9-BCB9-41D8-BB06-5224CFD4917E}" presName="composite" presStyleCnt="0"/>
      <dgm:spPr/>
    </dgm:pt>
    <dgm:pt modelId="{1F82DEA6-73A7-4BC1-B126-0238CC4E3FB3}" type="pres">
      <dgm:prSet presAssocID="{6BB610C9-BCB9-41D8-BB06-5224CFD4917E}" presName="parTx" presStyleLbl="alignNode1" presStyleIdx="0" presStyleCnt="5">
        <dgm:presLayoutVars>
          <dgm:chMax val="0"/>
          <dgm:chPref val="0"/>
          <dgm:bulletEnabled val="1"/>
        </dgm:presLayoutVars>
      </dgm:prSet>
      <dgm:spPr/>
    </dgm:pt>
    <dgm:pt modelId="{C2D5DCF3-516E-4C2D-9967-1D3BCE691D69}" type="pres">
      <dgm:prSet presAssocID="{6BB610C9-BCB9-41D8-BB06-5224CFD4917E}" presName="desTx" presStyleLbl="alignAccFollowNode1" presStyleIdx="0" presStyleCnt="5">
        <dgm:presLayoutVars>
          <dgm:bulletEnabled val="1"/>
        </dgm:presLayoutVars>
      </dgm:prSet>
      <dgm:spPr/>
    </dgm:pt>
    <dgm:pt modelId="{6541A5BA-B771-4045-B3D9-AA0710CCBF34}" type="pres">
      <dgm:prSet presAssocID="{ECA2B02B-CA78-43B3-817E-81AA53362127}" presName="space" presStyleCnt="0"/>
      <dgm:spPr/>
    </dgm:pt>
    <dgm:pt modelId="{4B8D48D7-CF4C-4BDD-A2B0-26DD53D8007E}" type="pres">
      <dgm:prSet presAssocID="{6764DD60-E7CA-404F-9F3B-678F5FA860FA}" presName="composite" presStyleCnt="0"/>
      <dgm:spPr/>
    </dgm:pt>
    <dgm:pt modelId="{952E159F-420F-4CA5-8FB0-B5A26D7697E1}" type="pres">
      <dgm:prSet presAssocID="{6764DD60-E7CA-404F-9F3B-678F5FA860FA}" presName="parTx" presStyleLbl="alignNode1" presStyleIdx="1" presStyleCnt="5">
        <dgm:presLayoutVars>
          <dgm:chMax val="0"/>
          <dgm:chPref val="0"/>
          <dgm:bulletEnabled val="1"/>
        </dgm:presLayoutVars>
      </dgm:prSet>
      <dgm:spPr/>
    </dgm:pt>
    <dgm:pt modelId="{F264F16E-E941-4B13-8C9A-5A4FAC22D715}" type="pres">
      <dgm:prSet presAssocID="{6764DD60-E7CA-404F-9F3B-678F5FA860FA}" presName="desTx" presStyleLbl="alignAccFollowNode1" presStyleIdx="1" presStyleCnt="5">
        <dgm:presLayoutVars>
          <dgm:bulletEnabled val="1"/>
        </dgm:presLayoutVars>
      </dgm:prSet>
      <dgm:spPr/>
    </dgm:pt>
    <dgm:pt modelId="{11374C76-8B0D-4B86-BF9E-A7A9FDD9E588}" type="pres">
      <dgm:prSet presAssocID="{DEF70002-A5EB-4D24-8435-D24B7D3228F7}" presName="space" presStyleCnt="0"/>
      <dgm:spPr/>
    </dgm:pt>
    <dgm:pt modelId="{A435AACA-B5F5-4B0E-A632-F13A2D16E6DD}" type="pres">
      <dgm:prSet presAssocID="{EFD12498-D0F4-4EFA-AAC4-24D2E7564829}" presName="composite" presStyleCnt="0"/>
      <dgm:spPr/>
    </dgm:pt>
    <dgm:pt modelId="{15EA01AC-60F4-458A-AAC8-566FE874E443}" type="pres">
      <dgm:prSet presAssocID="{EFD12498-D0F4-4EFA-AAC4-24D2E7564829}" presName="parTx" presStyleLbl="alignNode1" presStyleIdx="2" presStyleCnt="5">
        <dgm:presLayoutVars>
          <dgm:chMax val="0"/>
          <dgm:chPref val="0"/>
          <dgm:bulletEnabled val="1"/>
        </dgm:presLayoutVars>
      </dgm:prSet>
      <dgm:spPr/>
    </dgm:pt>
    <dgm:pt modelId="{0DA3B3D9-37E9-4E96-8B16-AB07DAE96550}" type="pres">
      <dgm:prSet presAssocID="{EFD12498-D0F4-4EFA-AAC4-24D2E7564829}" presName="desTx" presStyleLbl="alignAccFollowNode1" presStyleIdx="2" presStyleCnt="5">
        <dgm:presLayoutVars>
          <dgm:bulletEnabled val="1"/>
        </dgm:presLayoutVars>
      </dgm:prSet>
      <dgm:spPr/>
    </dgm:pt>
    <dgm:pt modelId="{8233879F-800E-4BAB-9FC8-1B75F8657043}" type="pres">
      <dgm:prSet presAssocID="{AEDD8512-5D6B-4A30-8591-21798895CAE4}" presName="space" presStyleCnt="0"/>
      <dgm:spPr/>
    </dgm:pt>
    <dgm:pt modelId="{E3B90B53-1D61-4831-81B7-075623D0ACE6}" type="pres">
      <dgm:prSet presAssocID="{A8521593-F8F8-4B14-83BD-32FF3353ADCF}" presName="composite" presStyleCnt="0"/>
      <dgm:spPr/>
    </dgm:pt>
    <dgm:pt modelId="{5C7B3011-9A5D-477C-A8BD-C781CC40D565}" type="pres">
      <dgm:prSet presAssocID="{A8521593-F8F8-4B14-83BD-32FF3353ADCF}" presName="parTx" presStyleLbl="alignNode1" presStyleIdx="3" presStyleCnt="5">
        <dgm:presLayoutVars>
          <dgm:chMax val="0"/>
          <dgm:chPref val="0"/>
          <dgm:bulletEnabled val="1"/>
        </dgm:presLayoutVars>
      </dgm:prSet>
      <dgm:spPr/>
    </dgm:pt>
    <dgm:pt modelId="{68FAA582-D8C7-4491-B5AE-996781D5AE8C}" type="pres">
      <dgm:prSet presAssocID="{A8521593-F8F8-4B14-83BD-32FF3353ADCF}" presName="desTx" presStyleLbl="alignAccFollowNode1" presStyleIdx="3" presStyleCnt="5">
        <dgm:presLayoutVars>
          <dgm:bulletEnabled val="1"/>
        </dgm:presLayoutVars>
      </dgm:prSet>
      <dgm:spPr/>
    </dgm:pt>
    <dgm:pt modelId="{7F35EA24-5C73-4EB9-9D09-29BF4B20B699}" type="pres">
      <dgm:prSet presAssocID="{0C137AE4-5BAC-407F-A567-0B4F58EAD217}" presName="space" presStyleCnt="0"/>
      <dgm:spPr/>
    </dgm:pt>
    <dgm:pt modelId="{9A6E6EBD-A194-4D9E-8825-404F5CD7A3B9}" type="pres">
      <dgm:prSet presAssocID="{35978845-1DB1-4121-B65B-B6E22728C777}" presName="composite" presStyleCnt="0"/>
      <dgm:spPr/>
    </dgm:pt>
    <dgm:pt modelId="{E22BAC79-2A2F-461D-B8C6-D565BD90D9F8}" type="pres">
      <dgm:prSet presAssocID="{35978845-1DB1-4121-B65B-B6E22728C777}" presName="parTx" presStyleLbl="alignNode1" presStyleIdx="4" presStyleCnt="5">
        <dgm:presLayoutVars>
          <dgm:chMax val="0"/>
          <dgm:chPref val="0"/>
          <dgm:bulletEnabled val="1"/>
        </dgm:presLayoutVars>
      </dgm:prSet>
      <dgm:spPr/>
    </dgm:pt>
    <dgm:pt modelId="{4DF9B4D2-7196-4412-925C-061EC478963E}" type="pres">
      <dgm:prSet presAssocID="{35978845-1DB1-4121-B65B-B6E22728C777}" presName="desTx" presStyleLbl="alignAccFollowNode1" presStyleIdx="4" presStyleCnt="5">
        <dgm:presLayoutVars>
          <dgm:bulletEnabled val="1"/>
        </dgm:presLayoutVars>
      </dgm:prSet>
      <dgm:spPr/>
    </dgm:pt>
  </dgm:ptLst>
  <dgm:cxnLst>
    <dgm:cxn modelId="{5A824A02-C80D-45D3-A1F5-92E048BA09B9}" srcId="{79BACAF5-19E7-4BE8-8B5C-39DC3952550F}" destId="{35978845-1DB1-4121-B65B-B6E22728C777}" srcOrd="4" destOrd="0" parTransId="{8ACCAEC5-8E24-42BC-B104-483946D14C38}" sibTransId="{8DB146A2-CA9F-4782-B1DE-2321E083A5F6}"/>
    <dgm:cxn modelId="{A39E970B-19E7-40F2-A844-DAABA4804982}" type="presOf" srcId="{ACFAEB14-FB36-42C2-8667-C3B3533433CD}" destId="{68FAA582-D8C7-4491-B5AE-996781D5AE8C}" srcOrd="0" destOrd="0" presId="urn:microsoft.com/office/officeart/2005/8/layout/hList1"/>
    <dgm:cxn modelId="{9229080F-3FC0-46DB-A75B-C99471D220E9}" srcId="{EFD12498-D0F4-4EFA-AAC4-24D2E7564829}" destId="{41455113-2085-41CC-8CA4-9E4E565BB641}" srcOrd="0" destOrd="0" parTransId="{4172513B-62BA-45FC-B733-A94E4478C4B8}" sibTransId="{CDB544A1-B7CC-40DA-8491-35CBD8789AC9}"/>
    <dgm:cxn modelId="{727A0314-6C76-4441-B1C3-C076E108DBF9}" type="presOf" srcId="{ECA7B6D9-3759-478F-BF8E-F0BA289AADD0}" destId="{C2D5DCF3-516E-4C2D-9967-1D3BCE691D69}" srcOrd="0" destOrd="0" presId="urn:microsoft.com/office/officeart/2005/8/layout/hList1"/>
    <dgm:cxn modelId="{C9CEF11F-BE00-4C00-B41D-18BA0626E84A}" type="presOf" srcId="{71C07BC3-E283-4EF1-B121-19F3A1F6B52A}" destId="{F264F16E-E941-4B13-8C9A-5A4FAC22D715}" srcOrd="0" destOrd="0" presId="urn:microsoft.com/office/officeart/2005/8/layout/hList1"/>
    <dgm:cxn modelId="{E6FAD327-EE69-4BAE-AAA0-C22089598F87}" type="presOf" srcId="{41455113-2085-41CC-8CA4-9E4E565BB641}" destId="{0DA3B3D9-37E9-4E96-8B16-AB07DAE96550}" srcOrd="0" destOrd="0" presId="urn:microsoft.com/office/officeart/2005/8/layout/hList1"/>
    <dgm:cxn modelId="{2CAD2C3B-2AC2-4178-B62A-D49BE752EFF0}" srcId="{A8521593-F8F8-4B14-83BD-32FF3353ADCF}" destId="{ACFAEB14-FB36-42C2-8667-C3B3533433CD}" srcOrd="0" destOrd="0" parTransId="{6ECD7AE8-1BAA-45A4-8E73-15EC92C0F6C6}" sibTransId="{DDEAFB2E-0E93-4AAB-A21C-338EE264C213}"/>
    <dgm:cxn modelId="{D6C1B544-243B-4248-B61C-BA8AE57ED37D}" srcId="{79BACAF5-19E7-4BE8-8B5C-39DC3952550F}" destId="{6BB610C9-BCB9-41D8-BB06-5224CFD4917E}" srcOrd="0" destOrd="0" parTransId="{709A0D40-0BBD-4531-8344-F57D7EB20E71}" sibTransId="{ECA2B02B-CA78-43B3-817E-81AA53362127}"/>
    <dgm:cxn modelId="{50AFA04C-F9AB-4758-BAC6-48F281A248FF}" type="presOf" srcId="{A8521593-F8F8-4B14-83BD-32FF3353ADCF}" destId="{5C7B3011-9A5D-477C-A8BD-C781CC40D565}" srcOrd="0" destOrd="0" presId="urn:microsoft.com/office/officeart/2005/8/layout/hList1"/>
    <dgm:cxn modelId="{0269EF4F-5138-4B1B-AAAF-B143BCDC06EF}" type="presOf" srcId="{EFD12498-D0F4-4EFA-AAC4-24D2E7564829}" destId="{15EA01AC-60F4-458A-AAC8-566FE874E443}" srcOrd="0" destOrd="0" presId="urn:microsoft.com/office/officeart/2005/8/layout/hList1"/>
    <dgm:cxn modelId="{78E47552-6A95-4999-A29D-A6B1101C2451}" srcId="{35978845-1DB1-4121-B65B-B6E22728C777}" destId="{2F1317D2-2220-485F-BC2B-072FD27622E5}" srcOrd="0" destOrd="0" parTransId="{BCE65953-B01F-494F-BBB0-DC2BE9C36978}" sibTransId="{AF540050-3C71-4479-93CE-5E89094F4BA1}"/>
    <dgm:cxn modelId="{D1628B52-7B7C-483A-BF16-BDE1F684B7AB}" type="presOf" srcId="{35978845-1DB1-4121-B65B-B6E22728C777}" destId="{E22BAC79-2A2F-461D-B8C6-D565BD90D9F8}" srcOrd="0" destOrd="0" presId="urn:microsoft.com/office/officeart/2005/8/layout/hList1"/>
    <dgm:cxn modelId="{2FC2CF82-25A1-48CA-8A89-35E0B0C485FD}" srcId="{6764DD60-E7CA-404F-9F3B-678F5FA860FA}" destId="{71C07BC3-E283-4EF1-B121-19F3A1F6B52A}" srcOrd="0" destOrd="0" parTransId="{71C65AF9-1E80-4FF0-B23E-170F6BA21F22}" sibTransId="{6148C37C-F4EA-446C-9FB8-CC941B73C6BD}"/>
    <dgm:cxn modelId="{26B8D097-A0A8-4F74-94E8-AA3CA8FA4690}" type="presOf" srcId="{2F1317D2-2220-485F-BC2B-072FD27622E5}" destId="{4DF9B4D2-7196-4412-925C-061EC478963E}" srcOrd="0" destOrd="0" presId="urn:microsoft.com/office/officeart/2005/8/layout/hList1"/>
    <dgm:cxn modelId="{DDB840A4-1987-4A06-B9C8-96664A2C1730}" srcId="{6BB610C9-BCB9-41D8-BB06-5224CFD4917E}" destId="{ECA7B6D9-3759-478F-BF8E-F0BA289AADD0}" srcOrd="0" destOrd="0" parTransId="{C02229D3-70BB-4179-A4C5-E9B03E837E45}" sibTransId="{0FF667D6-FD18-4C8B-9151-A093A4989A25}"/>
    <dgm:cxn modelId="{44A1CEAF-4377-4314-9055-191598FC9F84}" srcId="{79BACAF5-19E7-4BE8-8B5C-39DC3952550F}" destId="{6764DD60-E7CA-404F-9F3B-678F5FA860FA}" srcOrd="1" destOrd="0" parTransId="{AF2844EE-1D0B-45F0-9A5A-AB77D9C8BD9A}" sibTransId="{DEF70002-A5EB-4D24-8435-D24B7D3228F7}"/>
    <dgm:cxn modelId="{1D9051B8-D8E7-4B6F-A389-455D4CDD0098}" srcId="{79BACAF5-19E7-4BE8-8B5C-39DC3952550F}" destId="{EFD12498-D0F4-4EFA-AAC4-24D2E7564829}" srcOrd="2" destOrd="0" parTransId="{17197491-577D-4650-BFB9-DDB8D3C86083}" sibTransId="{AEDD8512-5D6B-4A30-8591-21798895CAE4}"/>
    <dgm:cxn modelId="{F5376DB9-494D-4CB1-8568-7240728A38B6}" type="presOf" srcId="{6BB610C9-BCB9-41D8-BB06-5224CFD4917E}" destId="{1F82DEA6-73A7-4BC1-B126-0238CC4E3FB3}" srcOrd="0" destOrd="0" presId="urn:microsoft.com/office/officeart/2005/8/layout/hList1"/>
    <dgm:cxn modelId="{434B19BE-ECF2-4B4F-A1F2-A7E208A1FB67}" type="presOf" srcId="{6764DD60-E7CA-404F-9F3B-678F5FA860FA}" destId="{952E159F-420F-4CA5-8FB0-B5A26D7697E1}" srcOrd="0" destOrd="0" presId="urn:microsoft.com/office/officeart/2005/8/layout/hList1"/>
    <dgm:cxn modelId="{4D0CB6D8-CE09-4B13-9EEA-588D46AD92DD}" type="presOf" srcId="{79BACAF5-19E7-4BE8-8B5C-39DC3952550F}" destId="{443B5F44-9610-4F50-94D5-62C27D7742F4}" srcOrd="0" destOrd="0" presId="urn:microsoft.com/office/officeart/2005/8/layout/hList1"/>
    <dgm:cxn modelId="{4A4C0EED-3210-4EFD-8E61-A08E078E39E0}" srcId="{79BACAF5-19E7-4BE8-8B5C-39DC3952550F}" destId="{A8521593-F8F8-4B14-83BD-32FF3353ADCF}" srcOrd="3" destOrd="0" parTransId="{ABAE4C25-7883-45EC-9927-DA21FB6AA1AF}" sibTransId="{0C137AE4-5BAC-407F-A567-0B4F58EAD217}"/>
    <dgm:cxn modelId="{ABE226BA-D29E-430D-95B4-F6B3C791898C}" type="presParOf" srcId="{443B5F44-9610-4F50-94D5-62C27D7742F4}" destId="{58509F24-7BFE-422E-B03B-E1D256F724AA}" srcOrd="0" destOrd="0" presId="urn:microsoft.com/office/officeart/2005/8/layout/hList1"/>
    <dgm:cxn modelId="{0A290457-398A-4A87-BDD7-0A7522C78F27}" type="presParOf" srcId="{58509F24-7BFE-422E-B03B-E1D256F724AA}" destId="{1F82DEA6-73A7-4BC1-B126-0238CC4E3FB3}" srcOrd="0" destOrd="0" presId="urn:microsoft.com/office/officeart/2005/8/layout/hList1"/>
    <dgm:cxn modelId="{0F73F6D9-D093-416A-9159-BCF1BF24B266}" type="presParOf" srcId="{58509F24-7BFE-422E-B03B-E1D256F724AA}" destId="{C2D5DCF3-516E-4C2D-9967-1D3BCE691D69}" srcOrd="1" destOrd="0" presId="urn:microsoft.com/office/officeart/2005/8/layout/hList1"/>
    <dgm:cxn modelId="{68DAD3C8-FB6A-4D84-8FF1-5D8EF7FA7D90}" type="presParOf" srcId="{443B5F44-9610-4F50-94D5-62C27D7742F4}" destId="{6541A5BA-B771-4045-B3D9-AA0710CCBF34}" srcOrd="1" destOrd="0" presId="urn:microsoft.com/office/officeart/2005/8/layout/hList1"/>
    <dgm:cxn modelId="{A7A88C32-68BE-443C-97A8-938955DCFD59}" type="presParOf" srcId="{443B5F44-9610-4F50-94D5-62C27D7742F4}" destId="{4B8D48D7-CF4C-4BDD-A2B0-26DD53D8007E}" srcOrd="2" destOrd="0" presId="urn:microsoft.com/office/officeart/2005/8/layout/hList1"/>
    <dgm:cxn modelId="{AEF21896-C546-40D1-9813-7D5231AA72B4}" type="presParOf" srcId="{4B8D48D7-CF4C-4BDD-A2B0-26DD53D8007E}" destId="{952E159F-420F-4CA5-8FB0-B5A26D7697E1}" srcOrd="0" destOrd="0" presId="urn:microsoft.com/office/officeart/2005/8/layout/hList1"/>
    <dgm:cxn modelId="{CA050B50-C574-4B29-B247-7F150DCC5543}" type="presParOf" srcId="{4B8D48D7-CF4C-4BDD-A2B0-26DD53D8007E}" destId="{F264F16E-E941-4B13-8C9A-5A4FAC22D715}" srcOrd="1" destOrd="0" presId="urn:microsoft.com/office/officeart/2005/8/layout/hList1"/>
    <dgm:cxn modelId="{C50CE76E-6114-4DBD-BE83-DA9B198FD47D}" type="presParOf" srcId="{443B5F44-9610-4F50-94D5-62C27D7742F4}" destId="{11374C76-8B0D-4B86-BF9E-A7A9FDD9E588}" srcOrd="3" destOrd="0" presId="urn:microsoft.com/office/officeart/2005/8/layout/hList1"/>
    <dgm:cxn modelId="{4CEAE794-56EA-4E53-BAC9-EA3B03F83C4E}" type="presParOf" srcId="{443B5F44-9610-4F50-94D5-62C27D7742F4}" destId="{A435AACA-B5F5-4B0E-A632-F13A2D16E6DD}" srcOrd="4" destOrd="0" presId="urn:microsoft.com/office/officeart/2005/8/layout/hList1"/>
    <dgm:cxn modelId="{5919B349-D027-4744-A528-53C6B7885D49}" type="presParOf" srcId="{A435AACA-B5F5-4B0E-A632-F13A2D16E6DD}" destId="{15EA01AC-60F4-458A-AAC8-566FE874E443}" srcOrd="0" destOrd="0" presId="urn:microsoft.com/office/officeart/2005/8/layout/hList1"/>
    <dgm:cxn modelId="{9C119C18-D04A-46B1-8C0B-77EC65C19D61}" type="presParOf" srcId="{A435AACA-B5F5-4B0E-A632-F13A2D16E6DD}" destId="{0DA3B3D9-37E9-4E96-8B16-AB07DAE96550}" srcOrd="1" destOrd="0" presId="urn:microsoft.com/office/officeart/2005/8/layout/hList1"/>
    <dgm:cxn modelId="{DC044412-8BAE-419B-92B0-75EA3EB8BF68}" type="presParOf" srcId="{443B5F44-9610-4F50-94D5-62C27D7742F4}" destId="{8233879F-800E-4BAB-9FC8-1B75F8657043}" srcOrd="5" destOrd="0" presId="urn:microsoft.com/office/officeart/2005/8/layout/hList1"/>
    <dgm:cxn modelId="{CA5C29BF-FD7E-4D4C-A610-2E0CC6C6E574}" type="presParOf" srcId="{443B5F44-9610-4F50-94D5-62C27D7742F4}" destId="{E3B90B53-1D61-4831-81B7-075623D0ACE6}" srcOrd="6" destOrd="0" presId="urn:microsoft.com/office/officeart/2005/8/layout/hList1"/>
    <dgm:cxn modelId="{9979C2F7-01DD-4A6F-A300-378B6B555979}" type="presParOf" srcId="{E3B90B53-1D61-4831-81B7-075623D0ACE6}" destId="{5C7B3011-9A5D-477C-A8BD-C781CC40D565}" srcOrd="0" destOrd="0" presId="urn:microsoft.com/office/officeart/2005/8/layout/hList1"/>
    <dgm:cxn modelId="{6A46681E-E59D-4FFC-844A-3F6D4CE72357}" type="presParOf" srcId="{E3B90B53-1D61-4831-81B7-075623D0ACE6}" destId="{68FAA582-D8C7-4491-B5AE-996781D5AE8C}" srcOrd="1" destOrd="0" presId="urn:microsoft.com/office/officeart/2005/8/layout/hList1"/>
    <dgm:cxn modelId="{5F2BDA66-6FE4-4AFB-B408-32C9B568311A}" type="presParOf" srcId="{443B5F44-9610-4F50-94D5-62C27D7742F4}" destId="{7F35EA24-5C73-4EB9-9D09-29BF4B20B699}" srcOrd="7" destOrd="0" presId="urn:microsoft.com/office/officeart/2005/8/layout/hList1"/>
    <dgm:cxn modelId="{6392883C-A13B-416C-8328-EFDB1E5A0643}" type="presParOf" srcId="{443B5F44-9610-4F50-94D5-62C27D7742F4}" destId="{9A6E6EBD-A194-4D9E-8825-404F5CD7A3B9}" srcOrd="8" destOrd="0" presId="urn:microsoft.com/office/officeart/2005/8/layout/hList1"/>
    <dgm:cxn modelId="{F86C5385-DD9E-4C13-BABF-9FD773596BD0}" type="presParOf" srcId="{9A6E6EBD-A194-4D9E-8825-404F5CD7A3B9}" destId="{E22BAC79-2A2F-461D-B8C6-D565BD90D9F8}" srcOrd="0" destOrd="0" presId="urn:microsoft.com/office/officeart/2005/8/layout/hList1"/>
    <dgm:cxn modelId="{EAD77AAB-3CE3-41C2-A798-485DC4A94B81}" type="presParOf" srcId="{9A6E6EBD-A194-4D9E-8825-404F5CD7A3B9}" destId="{4DF9B4D2-7196-4412-925C-061EC478963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753338-158C-4261-8A30-F57E0C445B4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DA25515-6991-4EC0-B1F4-FA8322B9EEB6}" type="pres">
      <dgm:prSet presAssocID="{85753338-158C-4261-8A30-F57E0C445B45}" presName="diagram" presStyleCnt="0">
        <dgm:presLayoutVars>
          <dgm:dir/>
          <dgm:resizeHandles val="exact"/>
        </dgm:presLayoutVars>
      </dgm:prSet>
      <dgm:spPr/>
    </dgm:pt>
  </dgm:ptLst>
  <dgm:cxnLst>
    <dgm:cxn modelId="{9CEE6A68-8162-4B2F-BD78-1A119B593614}" type="presOf" srcId="{85753338-158C-4261-8A30-F57E0C445B45}" destId="{0DA25515-6991-4EC0-B1F4-FA8322B9EEB6}"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82DEA6-73A7-4BC1-B126-0238CC4E3FB3}">
      <dsp:nvSpPr>
        <dsp:cNvPr id="0" name=""/>
        <dsp:cNvSpPr/>
      </dsp:nvSpPr>
      <dsp:spPr>
        <a:xfrm>
          <a:off x="3812" y="72991"/>
          <a:ext cx="1461453" cy="541667"/>
        </a:xfrm>
        <a:prstGeom prst="rect">
          <a:avLst/>
        </a:prstGeom>
        <a:solidFill>
          <a:srgbClr val="0071BB"/>
        </a:solidFill>
        <a:ln w="12700" cap="flat" cmpd="sng" algn="ctr">
          <a:solidFill>
            <a:srgbClr val="0071B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alibri" panose="020F0502020204030204" pitchFamily="34" charset="0"/>
              <a:cs typeface="Calibri" panose="020F0502020204030204" pitchFamily="34" charset="0"/>
            </a:rPr>
            <a:t>Children, Youth and Families</a:t>
          </a:r>
        </a:p>
      </dsp:txBody>
      <dsp:txXfrm>
        <a:off x="3812" y="72991"/>
        <a:ext cx="1461453" cy="541667"/>
      </dsp:txXfrm>
    </dsp:sp>
    <dsp:sp modelId="{C2D5DCF3-516E-4C2D-9967-1D3BCE691D69}">
      <dsp:nvSpPr>
        <dsp:cNvPr id="0" name=""/>
        <dsp:cNvSpPr/>
      </dsp:nvSpPr>
      <dsp:spPr>
        <a:xfrm>
          <a:off x="3812" y="614658"/>
          <a:ext cx="1461453" cy="3376350"/>
        </a:xfrm>
        <a:prstGeom prst="rect">
          <a:avLst/>
        </a:prstGeom>
        <a:solidFill>
          <a:schemeClr val="tx1">
            <a:alpha val="9000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latin typeface="Calibri" panose="020F0502020204030204" pitchFamily="34" charset="0"/>
              <a:cs typeface="Calibri" panose="020F0502020204030204" pitchFamily="34" charset="0"/>
            </a:rPr>
            <a:t>Counseling, medication, crisis response, recovery supports and other services for children and youth (and their families) with mental health concerns and substance use disorders</a:t>
          </a:r>
        </a:p>
      </dsp:txBody>
      <dsp:txXfrm>
        <a:off x="3812" y="614658"/>
        <a:ext cx="1461453" cy="3376350"/>
      </dsp:txXfrm>
    </dsp:sp>
    <dsp:sp modelId="{952E159F-420F-4CA5-8FB0-B5A26D7697E1}">
      <dsp:nvSpPr>
        <dsp:cNvPr id="0" name=""/>
        <dsp:cNvSpPr/>
      </dsp:nvSpPr>
      <dsp:spPr>
        <a:xfrm>
          <a:off x="1669868" y="72991"/>
          <a:ext cx="1461453" cy="541667"/>
        </a:xfrm>
        <a:prstGeom prst="rect">
          <a:avLst/>
        </a:prstGeom>
        <a:solidFill>
          <a:srgbClr val="0071BB"/>
        </a:solidFill>
        <a:ln w="12700" cap="flat" cmpd="sng" algn="ctr">
          <a:solidFill>
            <a:srgbClr val="0071B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alibri" panose="020F0502020204030204" pitchFamily="34" charset="0"/>
              <a:cs typeface="Calibri" panose="020F0502020204030204" pitchFamily="34" charset="0"/>
            </a:rPr>
            <a:t>Developmental Disabilities</a:t>
          </a:r>
        </a:p>
      </dsp:txBody>
      <dsp:txXfrm>
        <a:off x="1669868" y="72991"/>
        <a:ext cx="1461453" cy="541667"/>
      </dsp:txXfrm>
    </dsp:sp>
    <dsp:sp modelId="{F264F16E-E941-4B13-8C9A-5A4FAC22D715}">
      <dsp:nvSpPr>
        <dsp:cNvPr id="0" name=""/>
        <dsp:cNvSpPr/>
      </dsp:nvSpPr>
      <dsp:spPr>
        <a:xfrm>
          <a:off x="1669868" y="614658"/>
          <a:ext cx="1461453" cy="3376350"/>
        </a:xfrm>
        <a:prstGeom prst="rect">
          <a:avLst/>
        </a:prstGeom>
        <a:solidFill>
          <a:schemeClr val="tx1">
            <a:alpha val="9000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latin typeface="Calibri" panose="020F0502020204030204" pitchFamily="34" charset="0"/>
              <a:cs typeface="Calibri" panose="020F0502020204030204" pitchFamily="34" charset="0"/>
            </a:rPr>
            <a:t>Services to help people with developmental disabilities live, work and take part in our community</a:t>
          </a:r>
        </a:p>
      </dsp:txBody>
      <dsp:txXfrm>
        <a:off x="1669868" y="614658"/>
        <a:ext cx="1461453" cy="3376350"/>
      </dsp:txXfrm>
    </dsp:sp>
    <dsp:sp modelId="{15EA01AC-60F4-458A-AAC8-566FE874E443}">
      <dsp:nvSpPr>
        <dsp:cNvPr id="0" name=""/>
        <dsp:cNvSpPr/>
      </dsp:nvSpPr>
      <dsp:spPr>
        <a:xfrm>
          <a:off x="3335925" y="72991"/>
          <a:ext cx="1461453" cy="541667"/>
        </a:xfrm>
        <a:prstGeom prst="rect">
          <a:avLst/>
        </a:prstGeom>
        <a:solidFill>
          <a:srgbClr val="0071BB"/>
        </a:solidFill>
        <a:ln w="12700" cap="flat" cmpd="sng" algn="ctr">
          <a:solidFill>
            <a:srgbClr val="0071B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alibri" panose="020F0502020204030204" pitchFamily="34" charset="0"/>
              <a:cs typeface="Calibri" panose="020F0502020204030204" pitchFamily="34" charset="0"/>
            </a:rPr>
            <a:t>Mental Health</a:t>
          </a:r>
        </a:p>
      </dsp:txBody>
      <dsp:txXfrm>
        <a:off x="3335925" y="72991"/>
        <a:ext cx="1461453" cy="541667"/>
      </dsp:txXfrm>
    </dsp:sp>
    <dsp:sp modelId="{0DA3B3D9-37E9-4E96-8B16-AB07DAE96550}">
      <dsp:nvSpPr>
        <dsp:cNvPr id="0" name=""/>
        <dsp:cNvSpPr/>
      </dsp:nvSpPr>
      <dsp:spPr>
        <a:xfrm>
          <a:off x="3335925" y="614658"/>
          <a:ext cx="1461453" cy="3376350"/>
        </a:xfrm>
        <a:prstGeom prst="rect">
          <a:avLst/>
        </a:prstGeom>
        <a:solidFill>
          <a:schemeClr val="tx1">
            <a:alpha val="9000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latin typeface="Calibri" panose="020F0502020204030204" pitchFamily="34" charset="0"/>
              <a:cs typeface="Calibri" panose="020F0502020204030204" pitchFamily="34" charset="0"/>
            </a:rPr>
            <a:t>Counseling, medication, crisis response, and other services for people of all ages with mental health concerns</a:t>
          </a:r>
        </a:p>
      </dsp:txBody>
      <dsp:txXfrm>
        <a:off x="3335925" y="614658"/>
        <a:ext cx="1461453" cy="3376350"/>
      </dsp:txXfrm>
    </dsp:sp>
    <dsp:sp modelId="{5C7B3011-9A5D-477C-A8BD-C781CC40D565}">
      <dsp:nvSpPr>
        <dsp:cNvPr id="0" name=""/>
        <dsp:cNvSpPr/>
      </dsp:nvSpPr>
      <dsp:spPr>
        <a:xfrm>
          <a:off x="5001981" y="72991"/>
          <a:ext cx="1461453" cy="541667"/>
        </a:xfrm>
        <a:prstGeom prst="rect">
          <a:avLst/>
        </a:prstGeom>
        <a:solidFill>
          <a:srgbClr val="0071BB"/>
        </a:solidFill>
        <a:ln w="12700" cap="flat" cmpd="sng" algn="ctr">
          <a:solidFill>
            <a:srgbClr val="0071B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latin typeface="Calibri" panose="020F0502020204030204" pitchFamily="34" charset="0"/>
              <a:cs typeface="Calibri" panose="020F0502020204030204" pitchFamily="34" charset="0"/>
            </a:rPr>
            <a:t>Substance Use Disorder</a:t>
          </a:r>
        </a:p>
      </dsp:txBody>
      <dsp:txXfrm>
        <a:off x="5001981" y="72991"/>
        <a:ext cx="1461453" cy="541667"/>
      </dsp:txXfrm>
    </dsp:sp>
    <dsp:sp modelId="{68FAA582-D8C7-4491-B5AE-996781D5AE8C}">
      <dsp:nvSpPr>
        <dsp:cNvPr id="0" name=""/>
        <dsp:cNvSpPr/>
      </dsp:nvSpPr>
      <dsp:spPr>
        <a:xfrm>
          <a:off x="5001981" y="614658"/>
          <a:ext cx="1461453" cy="3376350"/>
        </a:xfrm>
        <a:prstGeom prst="rect">
          <a:avLst/>
        </a:prstGeom>
        <a:solidFill>
          <a:schemeClr val="tx1">
            <a:alpha val="9000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latin typeface="Calibri" panose="020F0502020204030204" pitchFamily="34" charset="0"/>
              <a:cs typeface="Calibri" panose="020F0502020204030204" pitchFamily="34" charset="0"/>
            </a:rPr>
            <a:t>Treatment, detoxification, recovery supports for people with substance use disorders. </a:t>
          </a:r>
        </a:p>
      </dsp:txBody>
      <dsp:txXfrm>
        <a:off x="5001981" y="614658"/>
        <a:ext cx="1461453" cy="3376350"/>
      </dsp:txXfrm>
    </dsp:sp>
    <dsp:sp modelId="{E22BAC79-2A2F-461D-B8C6-D565BD90D9F8}">
      <dsp:nvSpPr>
        <dsp:cNvPr id="0" name=""/>
        <dsp:cNvSpPr/>
      </dsp:nvSpPr>
      <dsp:spPr>
        <a:xfrm>
          <a:off x="6668038" y="72991"/>
          <a:ext cx="1461453" cy="541667"/>
        </a:xfrm>
        <a:prstGeom prst="rect">
          <a:avLst/>
        </a:prstGeom>
        <a:solidFill>
          <a:srgbClr val="0071BB"/>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Prevention &amp; Wellness</a:t>
          </a:r>
        </a:p>
      </dsp:txBody>
      <dsp:txXfrm>
        <a:off x="6668038" y="72991"/>
        <a:ext cx="1461453" cy="541667"/>
      </dsp:txXfrm>
    </dsp:sp>
    <dsp:sp modelId="{4DF9B4D2-7196-4412-925C-061EC478963E}">
      <dsp:nvSpPr>
        <dsp:cNvPr id="0" name=""/>
        <dsp:cNvSpPr/>
      </dsp:nvSpPr>
      <dsp:spPr>
        <a:xfrm>
          <a:off x="6668038" y="614658"/>
          <a:ext cx="1461453" cy="3376350"/>
        </a:xfrm>
        <a:prstGeom prst="rect">
          <a:avLst/>
        </a:prstGeom>
        <a:solidFill>
          <a:schemeClr val="tx1">
            <a:alpha val="9000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Assists the community in strengthening its emotional health and ability to handle challenges related to substance misuse and mental illness.</a:t>
          </a:r>
        </a:p>
      </dsp:txBody>
      <dsp:txXfrm>
        <a:off x="6668038" y="614658"/>
        <a:ext cx="1461453" cy="33763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1" y="1"/>
            <a:ext cx="3038475" cy="465138"/>
          </a:xfrm>
          <a:prstGeom prst="rect">
            <a:avLst/>
          </a:prstGeom>
          <a:noFill/>
          <a:ln w="9525">
            <a:noFill/>
            <a:miter lim="800000"/>
            <a:headEnd/>
            <a:tailEnd/>
          </a:ln>
        </p:spPr>
        <p:txBody>
          <a:bodyPr vert="horz" wrap="square" lIns="93159" tIns="46579" rIns="93159" bIns="46579" numCol="1" anchor="t" anchorCtr="0" compatLnSpc="1">
            <a:prstTxWarp prst="textNoShape">
              <a:avLst/>
            </a:prstTxWarp>
          </a:bodyPr>
          <a:lstStyle>
            <a:lvl1pPr defTabSz="931676">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59" name="Rectangle 3"/>
          <p:cNvSpPr>
            <a:spLocks noGrp="1" noChangeArrowheads="1"/>
          </p:cNvSpPr>
          <p:nvPr>
            <p:ph type="dt" sz="quarter" idx="1"/>
          </p:nvPr>
        </p:nvSpPr>
        <p:spPr bwMode="auto">
          <a:xfrm>
            <a:off x="3971926" y="1"/>
            <a:ext cx="3038475" cy="465138"/>
          </a:xfrm>
          <a:prstGeom prst="rect">
            <a:avLst/>
          </a:prstGeom>
          <a:noFill/>
          <a:ln w="9525">
            <a:noFill/>
            <a:miter lim="800000"/>
            <a:headEnd/>
            <a:tailEnd/>
          </a:ln>
        </p:spPr>
        <p:txBody>
          <a:bodyPr vert="horz" wrap="square" lIns="93159" tIns="46579" rIns="93159" bIns="46579" numCol="1" anchor="t" anchorCtr="0" compatLnSpc="1">
            <a:prstTxWarp prst="textNoShape">
              <a:avLst/>
            </a:prstTxWarp>
          </a:bodyPr>
          <a:lstStyle>
            <a:lvl1pPr algn="r" defTabSz="931676">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0" name="Rectangle 4"/>
          <p:cNvSpPr>
            <a:spLocks noGrp="1" noChangeArrowheads="1"/>
          </p:cNvSpPr>
          <p:nvPr>
            <p:ph type="ftr" sz="quarter" idx="2"/>
          </p:nvPr>
        </p:nvSpPr>
        <p:spPr bwMode="auto">
          <a:xfrm>
            <a:off x="1" y="8831264"/>
            <a:ext cx="3038475" cy="465137"/>
          </a:xfrm>
          <a:prstGeom prst="rect">
            <a:avLst/>
          </a:prstGeom>
          <a:noFill/>
          <a:ln w="9525">
            <a:noFill/>
            <a:miter lim="800000"/>
            <a:headEnd/>
            <a:tailEnd/>
          </a:ln>
        </p:spPr>
        <p:txBody>
          <a:bodyPr vert="horz" wrap="square" lIns="93159" tIns="46579" rIns="93159" bIns="46579" numCol="1" anchor="b" anchorCtr="0" compatLnSpc="1">
            <a:prstTxWarp prst="textNoShape">
              <a:avLst/>
            </a:prstTxWarp>
          </a:bodyPr>
          <a:lstStyle>
            <a:lvl1pPr defTabSz="931676">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1" name="Rectangle 5"/>
          <p:cNvSpPr>
            <a:spLocks noGrp="1" noChangeArrowheads="1"/>
          </p:cNvSpPr>
          <p:nvPr>
            <p:ph type="sldNum" sz="quarter" idx="3"/>
          </p:nvPr>
        </p:nvSpPr>
        <p:spPr bwMode="auto">
          <a:xfrm>
            <a:off x="3971926" y="8831264"/>
            <a:ext cx="3038475" cy="465137"/>
          </a:xfrm>
          <a:prstGeom prst="rect">
            <a:avLst/>
          </a:prstGeom>
          <a:noFill/>
          <a:ln w="9525">
            <a:noFill/>
            <a:miter lim="800000"/>
            <a:headEnd/>
            <a:tailEnd/>
          </a:ln>
        </p:spPr>
        <p:txBody>
          <a:bodyPr vert="horz" wrap="square" lIns="93159" tIns="46579" rIns="93159" bIns="46579" numCol="1" anchor="b" anchorCtr="0" compatLnSpc="1">
            <a:prstTxWarp prst="textNoShape">
              <a:avLst/>
            </a:prstTxWarp>
          </a:bodyPr>
          <a:lstStyle>
            <a:lvl1pPr algn="r" defTabSz="931676">
              <a:defRPr sz="1200" smtClean="0"/>
            </a:lvl1pPr>
          </a:lstStyle>
          <a:p>
            <a:pPr>
              <a:defRPr/>
            </a:pPr>
            <a:fld id="{5E2A8F52-5D5E-F348-8971-795E9819BC5C}" type="slidenum">
              <a:rPr lang="en-US"/>
              <a:pPr>
                <a:defRPr/>
              </a:pPr>
              <a:t>‹#›</a:t>
            </a:fld>
            <a:endParaRPr lang="en-US"/>
          </a:p>
        </p:txBody>
      </p:sp>
    </p:spTree>
    <p:extLst>
      <p:ext uri="{BB962C8B-B14F-4D97-AF65-F5344CB8AC3E}">
        <p14:creationId xmlns:p14="http://schemas.microsoft.com/office/powerpoint/2010/main" val="2648015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1"/>
            <a:ext cx="3038475" cy="465138"/>
          </a:xfrm>
          <a:prstGeom prst="rect">
            <a:avLst/>
          </a:prstGeom>
          <a:noFill/>
          <a:ln w="9525">
            <a:noFill/>
            <a:miter lim="800000"/>
            <a:headEnd/>
            <a:tailEnd/>
          </a:ln>
        </p:spPr>
        <p:txBody>
          <a:bodyPr vert="horz" wrap="square" lIns="93159" tIns="46579" rIns="93159" bIns="46579" numCol="1" anchor="t" anchorCtr="0" compatLnSpc="1">
            <a:prstTxWarp prst="textNoShape">
              <a:avLst/>
            </a:prstTxWarp>
          </a:bodyPr>
          <a:lstStyle>
            <a:lvl1pPr defTabSz="931676">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5" name="Rectangle 3"/>
          <p:cNvSpPr>
            <a:spLocks noGrp="1" noChangeArrowheads="1"/>
          </p:cNvSpPr>
          <p:nvPr>
            <p:ph type="dt" idx="1"/>
          </p:nvPr>
        </p:nvSpPr>
        <p:spPr bwMode="auto">
          <a:xfrm>
            <a:off x="3971926" y="1"/>
            <a:ext cx="3038475" cy="465138"/>
          </a:xfrm>
          <a:prstGeom prst="rect">
            <a:avLst/>
          </a:prstGeom>
          <a:noFill/>
          <a:ln w="9525">
            <a:noFill/>
            <a:miter lim="800000"/>
            <a:headEnd/>
            <a:tailEnd/>
          </a:ln>
        </p:spPr>
        <p:txBody>
          <a:bodyPr vert="horz" wrap="square" lIns="93159" tIns="46579" rIns="93159" bIns="46579" numCol="1" anchor="t" anchorCtr="0" compatLnSpc="1">
            <a:prstTxWarp prst="textNoShape">
              <a:avLst/>
            </a:prstTxWarp>
          </a:bodyPr>
          <a:lstStyle>
            <a:lvl1pPr algn="r" defTabSz="931676">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7" name="Rectangle 5"/>
          <p:cNvSpPr>
            <a:spLocks noGrp="1" noChangeArrowheads="1"/>
          </p:cNvSpPr>
          <p:nvPr>
            <p:ph type="body" sz="quarter" idx="3"/>
          </p:nvPr>
        </p:nvSpPr>
        <p:spPr bwMode="auto">
          <a:xfrm>
            <a:off x="935039" y="4416427"/>
            <a:ext cx="5140325" cy="4183062"/>
          </a:xfrm>
          <a:prstGeom prst="rect">
            <a:avLst/>
          </a:prstGeom>
          <a:noFill/>
          <a:ln w="9525">
            <a:noFill/>
            <a:miter lim="800000"/>
            <a:headEnd/>
            <a:tailEnd/>
          </a:ln>
        </p:spPr>
        <p:txBody>
          <a:bodyPr vert="horz" wrap="square" lIns="93159" tIns="46579" rIns="93159" bIns="4657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1" y="8831264"/>
            <a:ext cx="3038475" cy="465137"/>
          </a:xfrm>
          <a:prstGeom prst="rect">
            <a:avLst/>
          </a:prstGeom>
          <a:noFill/>
          <a:ln w="9525">
            <a:noFill/>
            <a:miter lim="800000"/>
            <a:headEnd/>
            <a:tailEnd/>
          </a:ln>
        </p:spPr>
        <p:txBody>
          <a:bodyPr vert="horz" wrap="square" lIns="93159" tIns="46579" rIns="93159" bIns="46579" numCol="1" anchor="b" anchorCtr="0" compatLnSpc="1">
            <a:prstTxWarp prst="textNoShape">
              <a:avLst/>
            </a:prstTxWarp>
          </a:bodyPr>
          <a:lstStyle>
            <a:lvl1pPr defTabSz="931676">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9" name="Rectangle 7"/>
          <p:cNvSpPr>
            <a:spLocks noGrp="1" noChangeArrowheads="1"/>
          </p:cNvSpPr>
          <p:nvPr>
            <p:ph type="sldNum" sz="quarter" idx="5"/>
          </p:nvPr>
        </p:nvSpPr>
        <p:spPr bwMode="auto">
          <a:xfrm>
            <a:off x="3971926" y="8831264"/>
            <a:ext cx="3038475" cy="465137"/>
          </a:xfrm>
          <a:prstGeom prst="rect">
            <a:avLst/>
          </a:prstGeom>
          <a:noFill/>
          <a:ln w="9525">
            <a:noFill/>
            <a:miter lim="800000"/>
            <a:headEnd/>
            <a:tailEnd/>
          </a:ln>
        </p:spPr>
        <p:txBody>
          <a:bodyPr vert="horz" wrap="square" lIns="93159" tIns="46579" rIns="93159" bIns="46579" numCol="1" anchor="b" anchorCtr="0" compatLnSpc="1">
            <a:prstTxWarp prst="textNoShape">
              <a:avLst/>
            </a:prstTxWarp>
          </a:bodyPr>
          <a:lstStyle>
            <a:lvl1pPr algn="r" defTabSz="931676">
              <a:defRPr sz="1200" smtClean="0"/>
            </a:lvl1pPr>
          </a:lstStyle>
          <a:p>
            <a:pPr>
              <a:defRPr/>
            </a:pPr>
            <a:fld id="{A921F9F1-0516-7249-8BD1-DDD6B224F66A}" type="slidenum">
              <a:rPr lang="en-US"/>
              <a:pPr>
                <a:defRPr/>
              </a:pPr>
              <a:t>‹#›</a:t>
            </a:fld>
            <a:endParaRPr lang="en-US"/>
          </a:p>
        </p:txBody>
      </p:sp>
    </p:spTree>
    <p:extLst>
      <p:ext uri="{BB962C8B-B14F-4D97-AF65-F5344CB8AC3E}">
        <p14:creationId xmlns:p14="http://schemas.microsoft.com/office/powerpoint/2010/main" val="26366409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4471">
              <a:defRPr/>
            </a:pPr>
            <a:fld id="{A921F9F1-0516-7249-8BD1-DDD6B224F66A}" type="slidenum">
              <a:rPr lang="en-US">
                <a:solidFill>
                  <a:srgbClr val="000000"/>
                </a:solidFill>
              </a:rPr>
              <a:pPr defTabSz="934471">
                <a:defRPr/>
              </a:pPr>
              <a:t>1</a:t>
            </a:fld>
            <a:endParaRPr lang="en-US" dirty="0">
              <a:solidFill>
                <a:srgbClr val="000000"/>
              </a:solidFill>
            </a:endParaRPr>
          </a:p>
        </p:txBody>
      </p:sp>
    </p:spTree>
    <p:extLst>
      <p:ext uri="{BB962C8B-B14F-4D97-AF65-F5344CB8AC3E}">
        <p14:creationId xmlns:p14="http://schemas.microsoft.com/office/powerpoint/2010/main" val="1561794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1241">
              <a:defRPr/>
            </a:pPr>
            <a:fld id="{A921F9F1-0516-7249-8BD1-DDD6B224F66A}" type="slidenum">
              <a:rPr lang="en-US">
                <a:solidFill>
                  <a:srgbClr val="000000"/>
                </a:solidFill>
              </a:rPr>
              <a:pPr defTabSz="921241">
                <a:defRPr/>
              </a:pPr>
              <a:t>10</a:t>
            </a:fld>
            <a:endParaRPr lang="en-US">
              <a:solidFill>
                <a:srgbClr val="000000"/>
              </a:solidFill>
            </a:endParaRPr>
          </a:p>
        </p:txBody>
      </p:sp>
    </p:spTree>
    <p:extLst>
      <p:ext uri="{BB962C8B-B14F-4D97-AF65-F5344CB8AC3E}">
        <p14:creationId xmlns:p14="http://schemas.microsoft.com/office/powerpoint/2010/main" val="4118804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72760928-4B51-4FBF-8033-C8C69DC1B42C}"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3613926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D6EC43C1-009C-456B-9891-E723B0A0CC3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09208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D6EC43C1-009C-456B-9891-E723B0A0CC3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35454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7E0DF31F-6195-4B01-B3F8-7ED07527CB51}"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75505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72760928-4B51-4FBF-8033-C8C69DC1B42C}"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4203440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72760928-4B51-4FBF-8033-C8C69DC1B42C}"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4204806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1241">
              <a:defRPr/>
            </a:pPr>
            <a:fld id="{A921F9F1-0516-7249-8BD1-DDD6B224F66A}" type="slidenum">
              <a:rPr lang="en-US">
                <a:solidFill>
                  <a:srgbClr val="000000"/>
                </a:solidFill>
              </a:rPr>
              <a:pPr defTabSz="921241">
                <a:defRPr/>
              </a:pPr>
              <a:t>22</a:t>
            </a:fld>
            <a:endParaRPr lang="en-US">
              <a:solidFill>
                <a:srgbClr val="000000"/>
              </a:solidFill>
            </a:endParaRPr>
          </a:p>
        </p:txBody>
      </p:sp>
    </p:spTree>
    <p:extLst>
      <p:ext uri="{BB962C8B-B14F-4D97-AF65-F5344CB8AC3E}">
        <p14:creationId xmlns:p14="http://schemas.microsoft.com/office/powerpoint/2010/main" val="3458585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a:solidFill>
                  <a:srgbClr val="000000"/>
                </a:solidFill>
              </a:rPr>
              <a:pPr>
                <a:defRPr/>
              </a:pPr>
              <a:t>23</a:t>
            </a:fld>
            <a:endParaRPr lang="en-US" dirty="0">
              <a:solidFill>
                <a:srgbClr val="000000"/>
              </a:solidFill>
            </a:endParaRPr>
          </a:p>
        </p:txBody>
      </p:sp>
    </p:spTree>
    <p:extLst>
      <p:ext uri="{BB962C8B-B14F-4D97-AF65-F5344CB8AC3E}">
        <p14:creationId xmlns:p14="http://schemas.microsoft.com/office/powerpoint/2010/main" val="952930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24</a:t>
            </a:fld>
            <a:endParaRPr lang="en-US"/>
          </a:p>
        </p:txBody>
      </p:sp>
    </p:spTree>
    <p:extLst>
      <p:ext uri="{BB962C8B-B14F-4D97-AF65-F5344CB8AC3E}">
        <p14:creationId xmlns:p14="http://schemas.microsoft.com/office/powerpoint/2010/main" val="350525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4471">
              <a:defRPr/>
            </a:pPr>
            <a:fld id="{A921F9F1-0516-7249-8BD1-DDD6B224F66A}" type="slidenum">
              <a:rPr lang="en-US">
                <a:solidFill>
                  <a:srgbClr val="000000"/>
                </a:solidFill>
              </a:rPr>
              <a:pPr defTabSz="934471">
                <a:defRPr/>
              </a:pPr>
              <a:t>2</a:t>
            </a:fld>
            <a:endParaRPr lang="en-US" dirty="0">
              <a:solidFill>
                <a:srgbClr val="000000"/>
              </a:solidFill>
            </a:endParaRPr>
          </a:p>
        </p:txBody>
      </p:sp>
    </p:spTree>
    <p:extLst>
      <p:ext uri="{BB962C8B-B14F-4D97-AF65-F5344CB8AC3E}">
        <p14:creationId xmlns:p14="http://schemas.microsoft.com/office/powerpoint/2010/main" val="1487274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4471">
              <a:defRPr/>
            </a:pPr>
            <a:fld id="{A921F9F1-0516-7249-8BD1-DDD6B224F66A}" type="slidenum">
              <a:rPr lang="en-US">
                <a:solidFill>
                  <a:srgbClr val="000000"/>
                </a:solidFill>
              </a:rPr>
              <a:pPr defTabSz="934471">
                <a:defRPr/>
              </a:pPr>
              <a:t>3</a:t>
            </a:fld>
            <a:endParaRPr lang="en-US" dirty="0">
              <a:solidFill>
                <a:srgbClr val="000000"/>
              </a:solidFill>
            </a:endParaRPr>
          </a:p>
        </p:txBody>
      </p:sp>
    </p:spTree>
    <p:extLst>
      <p:ext uri="{BB962C8B-B14F-4D97-AF65-F5344CB8AC3E}">
        <p14:creationId xmlns:p14="http://schemas.microsoft.com/office/powerpoint/2010/main" val="144047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241">
              <a:defRPr/>
            </a:pPr>
            <a:fld id="{A921F9F1-0516-7249-8BD1-DDD6B224F66A}" type="slidenum">
              <a:rPr lang="en-US">
                <a:solidFill>
                  <a:srgbClr val="000000"/>
                </a:solidFill>
              </a:rPr>
              <a:pPr defTabSz="921241">
                <a:defRPr/>
              </a:pPr>
              <a:t>4</a:t>
            </a:fld>
            <a:endParaRPr lang="en-US" dirty="0">
              <a:solidFill>
                <a:srgbClr val="000000"/>
              </a:solidFill>
            </a:endParaRPr>
          </a:p>
        </p:txBody>
      </p:sp>
    </p:spTree>
    <p:extLst>
      <p:ext uri="{BB962C8B-B14F-4D97-AF65-F5344CB8AC3E}">
        <p14:creationId xmlns:p14="http://schemas.microsoft.com/office/powerpoint/2010/main" val="3139070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241">
              <a:defRPr/>
            </a:pPr>
            <a:fld id="{A921F9F1-0516-7249-8BD1-DDD6B224F66A}" type="slidenum">
              <a:rPr lang="en-US">
                <a:solidFill>
                  <a:srgbClr val="000000"/>
                </a:solidFill>
              </a:rPr>
              <a:pPr defTabSz="921241">
                <a:defRPr/>
              </a:pPr>
              <a:t>5</a:t>
            </a:fld>
            <a:endParaRPr lang="en-US" dirty="0">
              <a:solidFill>
                <a:srgbClr val="000000"/>
              </a:solidFill>
            </a:endParaRPr>
          </a:p>
        </p:txBody>
      </p:sp>
    </p:spTree>
    <p:extLst>
      <p:ext uri="{BB962C8B-B14F-4D97-AF65-F5344CB8AC3E}">
        <p14:creationId xmlns:p14="http://schemas.microsoft.com/office/powerpoint/2010/main" val="1544848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241">
              <a:defRPr/>
            </a:pPr>
            <a:fld id="{A921F9F1-0516-7249-8BD1-DDD6B224F66A}" type="slidenum">
              <a:rPr lang="en-US">
                <a:solidFill>
                  <a:srgbClr val="000000"/>
                </a:solidFill>
              </a:rPr>
              <a:pPr defTabSz="921241">
                <a:defRPr/>
              </a:pPr>
              <a:t>6</a:t>
            </a:fld>
            <a:endParaRPr lang="en-US" dirty="0">
              <a:solidFill>
                <a:srgbClr val="000000"/>
              </a:solidFill>
            </a:endParaRPr>
          </a:p>
        </p:txBody>
      </p:sp>
    </p:spTree>
    <p:extLst>
      <p:ext uri="{BB962C8B-B14F-4D97-AF65-F5344CB8AC3E}">
        <p14:creationId xmlns:p14="http://schemas.microsoft.com/office/powerpoint/2010/main" val="4280443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241">
              <a:defRPr/>
            </a:pPr>
            <a:fld id="{A921F9F1-0516-7249-8BD1-DDD6B224F66A}" type="slidenum">
              <a:rPr lang="en-US">
                <a:solidFill>
                  <a:srgbClr val="000000"/>
                </a:solidFill>
              </a:rPr>
              <a:pPr defTabSz="921241">
                <a:defRPr/>
              </a:pPr>
              <a:t>7</a:t>
            </a:fld>
            <a:endParaRPr lang="en-US" dirty="0">
              <a:solidFill>
                <a:srgbClr val="000000"/>
              </a:solidFill>
            </a:endParaRPr>
          </a:p>
        </p:txBody>
      </p:sp>
    </p:spTree>
    <p:extLst>
      <p:ext uri="{BB962C8B-B14F-4D97-AF65-F5344CB8AC3E}">
        <p14:creationId xmlns:p14="http://schemas.microsoft.com/office/powerpoint/2010/main" val="2323526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241">
              <a:defRPr/>
            </a:pPr>
            <a:fld id="{A921F9F1-0516-7249-8BD1-DDD6B224F66A}" type="slidenum">
              <a:rPr lang="en-US">
                <a:solidFill>
                  <a:srgbClr val="000000"/>
                </a:solidFill>
              </a:rPr>
              <a:pPr defTabSz="921241">
                <a:defRPr/>
              </a:pPr>
              <a:t>8</a:t>
            </a:fld>
            <a:endParaRPr lang="en-US" dirty="0">
              <a:solidFill>
                <a:srgbClr val="000000"/>
              </a:solidFill>
            </a:endParaRPr>
          </a:p>
        </p:txBody>
      </p:sp>
    </p:spTree>
    <p:extLst>
      <p:ext uri="{BB962C8B-B14F-4D97-AF65-F5344CB8AC3E}">
        <p14:creationId xmlns:p14="http://schemas.microsoft.com/office/powerpoint/2010/main" val="738237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241">
              <a:defRPr/>
            </a:pPr>
            <a:fld id="{A921F9F1-0516-7249-8BD1-DDD6B224F66A}" type="slidenum">
              <a:rPr lang="en-US">
                <a:solidFill>
                  <a:srgbClr val="000000"/>
                </a:solidFill>
              </a:rPr>
              <a:pPr defTabSz="921241">
                <a:defRPr/>
              </a:pPr>
              <a:t>9</a:t>
            </a:fld>
            <a:endParaRPr lang="en-US" dirty="0">
              <a:solidFill>
                <a:srgbClr val="000000"/>
              </a:solidFill>
            </a:endParaRPr>
          </a:p>
        </p:txBody>
      </p:sp>
    </p:spTree>
    <p:extLst>
      <p:ext uri="{BB962C8B-B14F-4D97-AF65-F5344CB8AC3E}">
        <p14:creationId xmlns:p14="http://schemas.microsoft.com/office/powerpoint/2010/main" val="16076284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wh-rev.eps"/>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5410200" y="228600"/>
            <a:ext cx="3429000" cy="3429000"/>
          </a:xfrm>
          <a:prstGeom prst="rect">
            <a:avLst/>
          </a:prstGeom>
        </p:spPr>
      </p:pic>
      <p:sp>
        <p:nvSpPr>
          <p:cNvPr id="7" name="Title 1"/>
          <p:cNvSpPr>
            <a:spLocks noGrp="1"/>
          </p:cNvSpPr>
          <p:nvPr>
            <p:ph type="ctrTitle" hasCustomPrompt="1"/>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a:t>MASTER TITLE STYLE</a:t>
            </a:r>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579918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6200" y="457200"/>
            <a:ext cx="9296400" cy="533400"/>
          </a:xfrm>
          <a:prstGeom prst="rect">
            <a:avLst/>
          </a:prstGeom>
          <a:solidFill>
            <a:schemeClr val="accent3"/>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3630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6200" y="457200"/>
            <a:ext cx="9296400" cy="533400"/>
          </a:xfrm>
          <a:prstGeom prst="rect">
            <a:avLst/>
          </a:prstGeom>
          <a:solidFill>
            <a:schemeClr val="accent6"/>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4394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1637864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878663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lgn="l">
              <a:defRPr sz="3600">
                <a:latin typeface="Arial Narrow"/>
                <a:cs typeface="Arial Narrow"/>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8570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lgn="l">
              <a:defRPr sz="3600">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45110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defRPr sz="3600">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3936382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207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1495548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392215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wh-rev.eps"/>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5410200" y="228600"/>
            <a:ext cx="3429000" cy="3429000"/>
          </a:xfrm>
          <a:prstGeom prst="rect">
            <a:avLst/>
          </a:prstGeom>
        </p:spPr>
      </p:pic>
      <p:sp>
        <p:nvSpPr>
          <p:cNvPr id="7" name="Title 1"/>
          <p:cNvSpPr>
            <a:spLocks noGrp="1"/>
          </p:cNvSpPr>
          <p:nvPr>
            <p:ph type="ctrTitle" hasCustomPrompt="1"/>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a:t>MASTER TITLE STYLE</a:t>
            </a:r>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21145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8953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469353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52400" y="2667000"/>
            <a:ext cx="9525000" cy="1600200"/>
          </a:xfrm>
          <a:prstGeom prst="rect">
            <a:avLst/>
          </a:prstGeom>
          <a:solidFill>
            <a:schemeClr val="accent1"/>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1523035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52400" y="2667000"/>
            <a:ext cx="9525000" cy="1600200"/>
          </a:xfrm>
          <a:prstGeom prst="rect">
            <a:avLst/>
          </a:prstGeom>
          <a:solidFill>
            <a:srgbClr val="005DAA"/>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8115846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52400" y="2667000"/>
            <a:ext cx="9525000" cy="1600200"/>
          </a:xfrm>
          <a:prstGeom prst="rect">
            <a:avLst/>
          </a:prstGeom>
          <a:solidFill>
            <a:schemeClr val="tx2"/>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8115846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52400" y="2667000"/>
            <a:ext cx="9525000" cy="1600200"/>
          </a:xfrm>
          <a:prstGeom prst="rect">
            <a:avLst/>
          </a:prstGeom>
          <a:solidFill>
            <a:schemeClr val="accent3"/>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8115846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52400" y="2667000"/>
            <a:ext cx="9525000" cy="1600200"/>
          </a:xfrm>
          <a:prstGeom prst="rect">
            <a:avLst/>
          </a:prstGeom>
          <a:solidFill>
            <a:schemeClr val="accent6"/>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17120144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8115846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Rectangle 5"/>
          <p:cNvSpPr/>
          <p:nvPr userDrawn="1"/>
        </p:nvSpPr>
        <p:spPr>
          <a:xfrm>
            <a:off x="-76200" y="457200"/>
            <a:ext cx="9296400" cy="533400"/>
          </a:xfrm>
          <a:prstGeom prst="rect">
            <a:avLst/>
          </a:prstGeom>
          <a:solidFill>
            <a:schemeClr val="accent1"/>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35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2250">
                <a:latin typeface="Georgia"/>
                <a:cs typeface="Georgia"/>
              </a:defRPr>
            </a:lvl1pPr>
            <a:lvl2pPr>
              <a:defRPr sz="1950">
                <a:latin typeface="Georgia"/>
                <a:cs typeface="Georgia"/>
              </a:defRPr>
            </a:lvl2pPr>
            <a:lvl3pPr>
              <a:defRPr sz="1650">
                <a:latin typeface="Georgia"/>
                <a:cs typeface="Georgia"/>
              </a:defRPr>
            </a:lvl3pPr>
            <a:lvl4pPr>
              <a:defRPr sz="1350">
                <a:latin typeface="Georgia"/>
                <a:cs typeface="Georgia"/>
              </a:defRPr>
            </a:lvl4pPr>
            <a:lvl5pPr>
              <a:defRPr sz="12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78853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Rectangle 5"/>
          <p:cNvSpPr/>
          <p:nvPr userDrawn="1"/>
        </p:nvSpPr>
        <p:spPr>
          <a:xfrm>
            <a:off x="-76200" y="457200"/>
            <a:ext cx="9296400" cy="533400"/>
          </a:xfrm>
          <a:prstGeom prst="rect">
            <a:avLst/>
          </a:prstGeom>
          <a:solidFill>
            <a:srgbClr val="005DAA"/>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35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2250">
                <a:latin typeface="Georgia"/>
                <a:cs typeface="Georgia"/>
              </a:defRPr>
            </a:lvl1pPr>
            <a:lvl2pPr>
              <a:defRPr sz="1950">
                <a:latin typeface="Georgia"/>
                <a:cs typeface="Georgia"/>
              </a:defRPr>
            </a:lvl2pPr>
            <a:lvl3pPr>
              <a:defRPr sz="1650">
                <a:latin typeface="Georgia"/>
                <a:cs typeface="Georgia"/>
              </a:defRPr>
            </a:lvl3pPr>
            <a:lvl4pPr>
              <a:defRPr sz="1350">
                <a:latin typeface="Georgia"/>
                <a:cs typeface="Georgia"/>
              </a:defRPr>
            </a:lvl4pPr>
            <a:lvl5pPr>
              <a:defRPr sz="12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4613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6" name="Picture 5" descr="wh-rev.eps"/>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5410200" y="228600"/>
            <a:ext cx="3429000" cy="3429000"/>
          </a:xfrm>
          <a:prstGeom prst="rect">
            <a:avLst/>
          </a:prstGeom>
        </p:spPr>
      </p:pic>
      <p:sp>
        <p:nvSpPr>
          <p:cNvPr id="7" name="Title 1"/>
          <p:cNvSpPr>
            <a:spLocks noGrp="1"/>
          </p:cNvSpPr>
          <p:nvPr>
            <p:ph type="ctrTitle" hasCustomPrompt="1"/>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a:t>MASTER TITLE STYLE</a:t>
            </a:r>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211454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Rectangle 5"/>
          <p:cNvSpPr/>
          <p:nvPr userDrawn="1"/>
        </p:nvSpPr>
        <p:spPr>
          <a:xfrm>
            <a:off x="-76200" y="457200"/>
            <a:ext cx="9296400" cy="533400"/>
          </a:xfrm>
          <a:prstGeom prst="rect">
            <a:avLst/>
          </a:prstGeom>
          <a:solidFill>
            <a:schemeClr val="tx2"/>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35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2250">
                <a:latin typeface="Georgia"/>
                <a:cs typeface="Georgia"/>
              </a:defRPr>
            </a:lvl1pPr>
            <a:lvl2pPr>
              <a:defRPr sz="1950">
                <a:latin typeface="Georgia"/>
                <a:cs typeface="Georgia"/>
              </a:defRPr>
            </a:lvl2pPr>
            <a:lvl3pPr>
              <a:defRPr sz="1650">
                <a:latin typeface="Georgia"/>
                <a:cs typeface="Georgia"/>
              </a:defRPr>
            </a:lvl3pPr>
            <a:lvl4pPr>
              <a:defRPr sz="1350">
                <a:latin typeface="Georgia"/>
                <a:cs typeface="Georgia"/>
              </a:defRPr>
            </a:lvl4pPr>
            <a:lvl5pPr>
              <a:defRPr sz="12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28726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Rectangle 5"/>
          <p:cNvSpPr/>
          <p:nvPr userDrawn="1"/>
        </p:nvSpPr>
        <p:spPr>
          <a:xfrm>
            <a:off x="-76200" y="457200"/>
            <a:ext cx="9296400" cy="533400"/>
          </a:xfrm>
          <a:prstGeom prst="rect">
            <a:avLst/>
          </a:prstGeom>
          <a:solidFill>
            <a:schemeClr val="accent3"/>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35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2250">
                <a:latin typeface="Georgia"/>
                <a:cs typeface="Georgia"/>
              </a:defRPr>
            </a:lvl1pPr>
            <a:lvl2pPr>
              <a:defRPr sz="1950">
                <a:latin typeface="Georgia"/>
                <a:cs typeface="Georgia"/>
              </a:defRPr>
            </a:lvl2pPr>
            <a:lvl3pPr>
              <a:defRPr sz="1650">
                <a:latin typeface="Georgia"/>
                <a:cs typeface="Georgia"/>
              </a:defRPr>
            </a:lvl3pPr>
            <a:lvl4pPr>
              <a:defRPr sz="1350">
                <a:latin typeface="Georgia"/>
                <a:cs typeface="Georgia"/>
              </a:defRPr>
            </a:lvl4pPr>
            <a:lvl5pPr>
              <a:defRPr sz="12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22017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Rectangle 5"/>
          <p:cNvSpPr/>
          <p:nvPr userDrawn="1"/>
        </p:nvSpPr>
        <p:spPr>
          <a:xfrm>
            <a:off x="-76200" y="457200"/>
            <a:ext cx="9296400" cy="533400"/>
          </a:xfrm>
          <a:prstGeom prst="rect">
            <a:avLst/>
          </a:prstGeom>
          <a:solidFill>
            <a:schemeClr val="accent6"/>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35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2"/>
            <a:ext cx="8229600" cy="4525963"/>
          </a:xfrm>
          <a:prstGeom prst="rect">
            <a:avLst/>
          </a:prstGeom>
        </p:spPr>
        <p:txBody>
          <a:bodyPr/>
          <a:lstStyle>
            <a:lvl1pPr>
              <a:defRPr sz="2250">
                <a:latin typeface="Georgia"/>
                <a:cs typeface="Georgia"/>
              </a:defRPr>
            </a:lvl1pPr>
            <a:lvl2pPr>
              <a:defRPr sz="1950">
                <a:latin typeface="Georgia"/>
                <a:cs typeface="Georgia"/>
              </a:defRPr>
            </a:lvl2pPr>
            <a:lvl3pPr>
              <a:defRPr sz="1650">
                <a:latin typeface="Georgia"/>
                <a:cs typeface="Georgia"/>
              </a:defRPr>
            </a:lvl3pPr>
            <a:lvl4pPr>
              <a:defRPr sz="1350">
                <a:latin typeface="Georgia"/>
                <a:cs typeface="Georgia"/>
              </a:defRPr>
            </a:lvl4pPr>
            <a:lvl5pPr>
              <a:defRPr sz="12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57374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81000" y="228600"/>
            <a:ext cx="8763000" cy="533400"/>
          </a:xfrm>
          <a:prstGeom prst="rect">
            <a:avLst/>
          </a:prstGeom>
        </p:spPr>
        <p:txBody>
          <a:bodyPr lIns="0" tIns="0" rIns="0" bIns="0" anchor="ctr" anchorCtr="0"/>
          <a:lstStyle>
            <a:lvl1pPr algn="l">
              <a:defRPr sz="1350">
                <a:solidFill>
                  <a:schemeClr val="bg1">
                    <a:lumMod val="85000"/>
                  </a:schemeClr>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7248227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3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solidFill>
                  <a:schemeClr val="tx1">
                    <a:tint val="75000"/>
                  </a:schemeClr>
                </a:solidFill>
                <a:latin typeface="Georgia"/>
                <a:cs typeface="Georgia"/>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5043139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lgn="l">
              <a:defRPr sz="2700">
                <a:latin typeface="Arial Narrow"/>
                <a:cs typeface="Arial Narrow"/>
              </a:defRPr>
            </a:lvl1pPr>
          </a:lstStyle>
          <a:p>
            <a:r>
              <a:rPr lang="en-US" dirty="0"/>
              <a:t>CLICK TO EDIT MASTER TITLE STYLE</a:t>
            </a:r>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100">
                <a:latin typeface="Georgia"/>
                <a:cs typeface="Georgia"/>
              </a:defRPr>
            </a:lvl1pPr>
            <a:lvl2pPr>
              <a:defRPr sz="1800">
                <a:latin typeface="Georgia"/>
                <a:cs typeface="Georgia"/>
              </a:defRPr>
            </a:lvl2pPr>
            <a:lvl3pPr>
              <a:defRPr sz="1500">
                <a:latin typeface="Georgia"/>
                <a:cs typeface="Georgia"/>
              </a:defRPr>
            </a:lvl3pPr>
            <a:lvl4pPr>
              <a:defRPr sz="1350">
                <a:latin typeface="Georgia"/>
                <a:cs typeface="Georgia"/>
              </a:defRPr>
            </a:lvl4pPr>
            <a:lvl5pPr>
              <a:defRPr sz="1350">
                <a:latin typeface="Georgia"/>
                <a:cs typeface="Georgia"/>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100">
                <a:latin typeface="Georgia"/>
                <a:cs typeface="Georgia"/>
              </a:defRPr>
            </a:lvl1pPr>
            <a:lvl2pPr>
              <a:defRPr sz="1800">
                <a:latin typeface="Georgia"/>
                <a:cs typeface="Georgia"/>
              </a:defRPr>
            </a:lvl2pPr>
            <a:lvl3pPr>
              <a:defRPr sz="1500">
                <a:latin typeface="Georgia"/>
                <a:cs typeface="Georgia"/>
              </a:defRPr>
            </a:lvl3pPr>
            <a:lvl4pPr>
              <a:defRPr sz="1350">
                <a:latin typeface="Georgia"/>
                <a:cs typeface="Georgia"/>
              </a:defRPr>
            </a:lvl4pPr>
            <a:lvl5pPr>
              <a:defRPr sz="1350">
                <a:latin typeface="Georgia"/>
                <a:cs typeface="Georgia"/>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11605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lgn="l">
              <a:defRPr sz="2700">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atin typeface="Arial Narrow"/>
                <a:cs typeface="Arial Narrow"/>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atin typeface="Georgia"/>
                <a:cs typeface="Georgia"/>
              </a:defRPr>
            </a:lvl1pPr>
            <a:lvl2pPr>
              <a:defRPr sz="1500">
                <a:latin typeface="Georgia"/>
                <a:cs typeface="Georgia"/>
              </a:defRPr>
            </a:lvl2pPr>
            <a:lvl3pPr>
              <a:defRPr sz="1350">
                <a:latin typeface="Georgia"/>
                <a:cs typeface="Georgia"/>
              </a:defRPr>
            </a:lvl3pPr>
            <a:lvl4pPr>
              <a:defRPr sz="1200">
                <a:latin typeface="Georgia"/>
                <a:cs typeface="Georgia"/>
              </a:defRPr>
            </a:lvl4pPr>
            <a:lvl5pPr>
              <a:defRPr sz="1200">
                <a:latin typeface="Georgia"/>
                <a:cs typeface="Georgia"/>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1800" b="1">
                <a:latin typeface="Arial Narrow"/>
                <a:cs typeface="Arial Narrow"/>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1800">
                <a:latin typeface="Georgia"/>
                <a:cs typeface="Georgia"/>
              </a:defRPr>
            </a:lvl1pPr>
            <a:lvl2pPr>
              <a:defRPr sz="1500">
                <a:latin typeface="Georgia"/>
                <a:cs typeface="Georgia"/>
              </a:defRPr>
            </a:lvl2pPr>
            <a:lvl3pPr>
              <a:defRPr sz="1350">
                <a:latin typeface="Georgia"/>
                <a:cs typeface="Georgia"/>
              </a:defRPr>
            </a:lvl3pPr>
            <a:lvl4pPr>
              <a:defRPr sz="1200">
                <a:latin typeface="Georgia"/>
                <a:cs typeface="Georgia"/>
              </a:defRPr>
            </a:lvl4pPr>
            <a:lvl5pPr>
              <a:defRPr sz="1200">
                <a:latin typeface="Georgia"/>
                <a:cs typeface="Georgia"/>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34795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defRPr sz="2700">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31204763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60760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15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2400">
                <a:latin typeface="Georgia"/>
                <a:cs typeface="Georgia"/>
              </a:defRPr>
            </a:lvl1pPr>
            <a:lvl2pPr>
              <a:defRPr sz="2100">
                <a:latin typeface="Georgia"/>
                <a:cs typeface="Georgia"/>
              </a:defRPr>
            </a:lvl2pPr>
            <a:lvl3pPr>
              <a:defRPr sz="1800">
                <a:latin typeface="Georgia"/>
                <a:cs typeface="Georgia"/>
              </a:defRPr>
            </a:lvl3pPr>
            <a:lvl4pPr>
              <a:defRPr sz="1500">
                <a:latin typeface="Georgia"/>
                <a:cs typeface="Georgia"/>
              </a:defRPr>
            </a:lvl4pPr>
            <a:lvl5pPr>
              <a:defRPr sz="1500">
                <a:latin typeface="Georgia"/>
                <a:cs typeface="Georgia"/>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050">
                <a:latin typeface="Georgia"/>
                <a:cs typeface="Georgi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Tree>
    <p:extLst>
      <p:ext uri="{BB962C8B-B14F-4D97-AF65-F5344CB8AC3E}">
        <p14:creationId xmlns:p14="http://schemas.microsoft.com/office/powerpoint/2010/main" val="4165194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6" name="Picture 5" descr="wh-rev.eps"/>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5410200" y="228600"/>
            <a:ext cx="3429000" cy="3429000"/>
          </a:xfrm>
          <a:prstGeom prst="rect">
            <a:avLst/>
          </a:prstGeom>
        </p:spPr>
      </p:pic>
      <p:sp>
        <p:nvSpPr>
          <p:cNvPr id="7" name="Title 1"/>
          <p:cNvSpPr>
            <a:spLocks noGrp="1"/>
          </p:cNvSpPr>
          <p:nvPr>
            <p:ph type="ctrTitle" hasCustomPrompt="1"/>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a:t>MASTER TITLE STYLE</a:t>
            </a:r>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211454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atin typeface="Georgia"/>
                <a:cs typeface="Georgi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Tree>
    <p:extLst>
      <p:ext uri="{BB962C8B-B14F-4D97-AF65-F5344CB8AC3E}">
        <p14:creationId xmlns:p14="http://schemas.microsoft.com/office/powerpoint/2010/main" val="26478141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705152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57009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274319" y="2166365"/>
            <a:ext cx="8603674" cy="1739347"/>
          </a:xfrm>
        </p:spPr>
        <p:txBody>
          <a:bodyPr tIns="45720" bIns="45720" anchor="ctr">
            <a:normAutofit/>
          </a:bodyPr>
          <a:lstStyle>
            <a:lvl1pPr algn="ctr">
              <a:lnSpc>
                <a:spcPct val="80000"/>
              </a:lnSpc>
              <a:defRPr sz="6000" b="1" cap="none" spc="0" baseline="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49787AC-1E50-499C-AA6A-D001B7656A30}" type="slidenum">
              <a:rPr lang="en-US" smtClean="0"/>
              <a:pPr>
                <a:defRPr/>
              </a:pPr>
              <a:t>‹#›</a:t>
            </a:fld>
            <a:endParaRPr lang="en-US"/>
          </a:p>
        </p:txBody>
      </p:sp>
    </p:spTree>
    <p:extLst>
      <p:ext uri="{BB962C8B-B14F-4D97-AF65-F5344CB8AC3E}">
        <p14:creationId xmlns:p14="http://schemas.microsoft.com/office/powerpoint/2010/main" val="37829968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E023299-B530-44DE-B5D1-8579EB8EA572}" type="slidenum">
              <a:rPr lang="en-US" smtClean="0"/>
              <a:pPr>
                <a:defRPr/>
              </a:pPr>
              <a:t>‹#›</a:t>
            </a:fld>
            <a:endParaRPr lang="en-US"/>
          </a:p>
        </p:txBody>
      </p:sp>
      <p:sp>
        <p:nvSpPr>
          <p:cNvPr id="7" name="Title 1">
            <a:extLst>
              <a:ext uri="{FF2B5EF4-FFF2-40B4-BE49-F238E27FC236}">
                <a16:creationId xmlns:a16="http://schemas.microsoft.com/office/drawing/2014/main" id="{86628C71-E492-4B1F-8FE9-65F0322F2FB6}"/>
              </a:ext>
            </a:extLst>
          </p:cNvPr>
          <p:cNvSpPr>
            <a:spLocks noGrp="1"/>
          </p:cNvSpPr>
          <p:nvPr>
            <p:ph type="title" hasCustomPrompt="1"/>
          </p:nvPr>
        </p:nvSpPr>
        <p:spPr>
          <a:xfrm>
            <a:off x="304801" y="284176"/>
            <a:ext cx="6096000" cy="1508760"/>
          </a:xfrm>
        </p:spPr>
        <p:txBody>
          <a:bodyPr/>
          <a:lstStyle>
            <a:lvl1pPr>
              <a:defRPr b="1" i="0" cap="none">
                <a:latin typeface="Calibri" panose="020F0502020204030204" pitchFamily="34" charset="0"/>
                <a:cs typeface="Calibri" panose="020F0502020204030204"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DA2E1F2F-41F3-44EE-8A92-FB5A0ECA6E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05957" y="640080"/>
            <a:ext cx="2468880" cy="755476"/>
          </a:xfrm>
          <a:prstGeom prst="rect">
            <a:avLst/>
          </a:prstGeom>
        </p:spPr>
      </p:pic>
    </p:spTree>
    <p:extLst>
      <p:ext uri="{BB962C8B-B14F-4D97-AF65-F5344CB8AC3E}">
        <p14:creationId xmlns:p14="http://schemas.microsoft.com/office/powerpoint/2010/main" val="6008616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24893" y="2208879"/>
            <a:ext cx="7886700" cy="1676400"/>
          </a:xfrm>
        </p:spPr>
        <p:txBody>
          <a:bodyPr anchor="ctr">
            <a:noAutofit/>
          </a:bodyPr>
          <a:lstStyle>
            <a:lvl1pPr algn="ctr">
              <a:lnSpc>
                <a:spcPct val="80000"/>
              </a:lnSpc>
              <a:defRPr sz="6000" b="1" cap="none" spc="0" baseline="0">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624893" y="3984400"/>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pPr>
              <a:defRPr/>
            </a:pPr>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pPr>
              <a:defRPr/>
            </a:pPr>
            <a:fld id="{00A54C5A-1710-48BB-AAF7-9B1226E6C8D1}" type="slidenum">
              <a:rPr lang="en-US" smtClean="0"/>
              <a:pPr>
                <a:defRPr/>
              </a:pPr>
              <a:t>‹#›</a:t>
            </a:fld>
            <a:endParaRPr lang="en-US"/>
          </a:p>
        </p:txBody>
      </p:sp>
    </p:spTree>
    <p:extLst>
      <p:ext uri="{BB962C8B-B14F-4D97-AF65-F5344CB8AC3E}">
        <p14:creationId xmlns:p14="http://schemas.microsoft.com/office/powerpoint/2010/main" val="2372491158"/>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3B9A378-881C-461F-93CE-D4C097651C3E}" type="slidenum">
              <a:rPr lang="en-US" smtClean="0"/>
              <a:pPr>
                <a:defRPr/>
              </a:pPr>
              <a:t>‹#›</a:t>
            </a:fld>
            <a:endParaRPr lang="en-US"/>
          </a:p>
        </p:txBody>
      </p:sp>
      <p:sp>
        <p:nvSpPr>
          <p:cNvPr id="9" name="Title 1">
            <a:extLst>
              <a:ext uri="{FF2B5EF4-FFF2-40B4-BE49-F238E27FC236}">
                <a16:creationId xmlns:a16="http://schemas.microsoft.com/office/drawing/2014/main" id="{A24BECB6-7C47-455D-9074-C89F36DD7CA2}"/>
              </a:ext>
            </a:extLst>
          </p:cNvPr>
          <p:cNvSpPr>
            <a:spLocks noGrp="1"/>
          </p:cNvSpPr>
          <p:nvPr>
            <p:ph type="title" hasCustomPrompt="1"/>
          </p:nvPr>
        </p:nvSpPr>
        <p:spPr>
          <a:xfrm>
            <a:off x="304801" y="284176"/>
            <a:ext cx="6096000" cy="1508760"/>
          </a:xfrm>
        </p:spPr>
        <p:txBody>
          <a:bodyPr/>
          <a:lstStyle>
            <a:lvl1pPr>
              <a:defRPr b="1" i="0" cap="none">
                <a:latin typeface="Calibri" panose="020F0502020204030204" pitchFamily="34" charset="0"/>
                <a:cs typeface="Calibri" panose="020F0502020204030204" pitchFamily="34" charset="0"/>
              </a:defRPr>
            </a:lvl1pPr>
          </a:lstStyle>
          <a:p>
            <a:r>
              <a:rPr lang="en-US" dirty="0"/>
              <a:t>Click to edit master title style</a:t>
            </a:r>
          </a:p>
        </p:txBody>
      </p:sp>
      <p:pic>
        <p:nvPicPr>
          <p:cNvPr id="10" name="Picture 9">
            <a:extLst>
              <a:ext uri="{FF2B5EF4-FFF2-40B4-BE49-F238E27FC236}">
                <a16:creationId xmlns:a16="http://schemas.microsoft.com/office/drawing/2014/main" id="{43F52B59-2290-4A30-8C4D-309F4F9397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05957" y="640080"/>
            <a:ext cx="2468880" cy="755476"/>
          </a:xfrm>
          <a:prstGeom prst="rect">
            <a:avLst/>
          </a:prstGeom>
        </p:spPr>
      </p:pic>
    </p:spTree>
    <p:extLst>
      <p:ext uri="{BB962C8B-B14F-4D97-AF65-F5344CB8AC3E}">
        <p14:creationId xmlns:p14="http://schemas.microsoft.com/office/powerpoint/2010/main" val="6950384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30BC867-EC09-4E20-995E-778E79426B1C}" type="slidenum">
              <a:rPr lang="en-US" smtClean="0"/>
              <a:pPr>
                <a:defRPr/>
              </a:pPr>
              <a:t>‹#›</a:t>
            </a:fld>
            <a:endParaRPr lang="en-US"/>
          </a:p>
        </p:txBody>
      </p:sp>
      <p:sp>
        <p:nvSpPr>
          <p:cNvPr id="11" name="Title 1">
            <a:extLst>
              <a:ext uri="{FF2B5EF4-FFF2-40B4-BE49-F238E27FC236}">
                <a16:creationId xmlns:a16="http://schemas.microsoft.com/office/drawing/2014/main" id="{83C72B23-AFAC-4535-A255-07A87326B63B}"/>
              </a:ext>
            </a:extLst>
          </p:cNvPr>
          <p:cNvSpPr>
            <a:spLocks noGrp="1"/>
          </p:cNvSpPr>
          <p:nvPr>
            <p:ph type="title" hasCustomPrompt="1"/>
          </p:nvPr>
        </p:nvSpPr>
        <p:spPr>
          <a:xfrm>
            <a:off x="304801" y="284176"/>
            <a:ext cx="6096000" cy="1508760"/>
          </a:xfrm>
        </p:spPr>
        <p:txBody>
          <a:bodyPr/>
          <a:lstStyle>
            <a:lvl1pPr>
              <a:defRPr b="1" i="0" cap="none">
                <a:latin typeface="Calibri" panose="020F0502020204030204" pitchFamily="34" charset="0"/>
                <a:cs typeface="Calibri" panose="020F0502020204030204" pitchFamily="34" charset="0"/>
              </a:defRPr>
            </a:lvl1pPr>
          </a:lstStyle>
          <a:p>
            <a:r>
              <a:rPr lang="en-US" dirty="0"/>
              <a:t>Click to edit master title style</a:t>
            </a:r>
          </a:p>
        </p:txBody>
      </p:sp>
      <p:pic>
        <p:nvPicPr>
          <p:cNvPr id="12" name="Picture 11">
            <a:extLst>
              <a:ext uri="{FF2B5EF4-FFF2-40B4-BE49-F238E27FC236}">
                <a16:creationId xmlns:a16="http://schemas.microsoft.com/office/drawing/2014/main" id="{25D78C22-CD56-4B31-8121-C09F671A5A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05957" y="640080"/>
            <a:ext cx="2468880" cy="755476"/>
          </a:xfrm>
          <a:prstGeom prst="rect">
            <a:avLst/>
          </a:prstGeom>
        </p:spPr>
      </p:pic>
    </p:spTree>
    <p:extLst>
      <p:ext uri="{BB962C8B-B14F-4D97-AF65-F5344CB8AC3E}">
        <p14:creationId xmlns:p14="http://schemas.microsoft.com/office/powerpoint/2010/main" val="20412411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7EF7C25-9EC1-43BE-98D6-47B49B0AB1EC}" type="slidenum">
              <a:rPr lang="en-US" smtClean="0"/>
              <a:pPr>
                <a:defRPr/>
              </a:pPr>
              <a:t>‹#›</a:t>
            </a:fld>
            <a:endParaRPr lang="en-US"/>
          </a:p>
        </p:txBody>
      </p:sp>
      <p:sp>
        <p:nvSpPr>
          <p:cNvPr id="6" name="Title 1">
            <a:extLst>
              <a:ext uri="{FF2B5EF4-FFF2-40B4-BE49-F238E27FC236}">
                <a16:creationId xmlns:a16="http://schemas.microsoft.com/office/drawing/2014/main" id="{2C96A0C8-3346-4EC7-8E64-D00F1C5D9478}"/>
              </a:ext>
            </a:extLst>
          </p:cNvPr>
          <p:cNvSpPr>
            <a:spLocks noGrp="1"/>
          </p:cNvSpPr>
          <p:nvPr>
            <p:ph type="title" hasCustomPrompt="1"/>
          </p:nvPr>
        </p:nvSpPr>
        <p:spPr>
          <a:xfrm>
            <a:off x="304801" y="284176"/>
            <a:ext cx="6096000" cy="1508760"/>
          </a:xfrm>
        </p:spPr>
        <p:txBody>
          <a:bodyPr/>
          <a:lstStyle>
            <a:lvl1pPr>
              <a:defRPr b="1" i="0" cap="none">
                <a:latin typeface="Calibri" panose="020F0502020204030204" pitchFamily="34" charset="0"/>
                <a:cs typeface="Calibri" panose="020F0502020204030204" pitchFamily="34" charset="0"/>
              </a:defRPr>
            </a:lvl1pPr>
          </a:lstStyle>
          <a:p>
            <a:r>
              <a:rPr lang="en-US" dirty="0"/>
              <a:t>Click to edit master title style</a:t>
            </a:r>
          </a:p>
        </p:txBody>
      </p:sp>
      <p:pic>
        <p:nvPicPr>
          <p:cNvPr id="7" name="Picture 6">
            <a:extLst>
              <a:ext uri="{FF2B5EF4-FFF2-40B4-BE49-F238E27FC236}">
                <a16:creationId xmlns:a16="http://schemas.microsoft.com/office/drawing/2014/main" id="{0EE0A355-508C-4AFB-8E70-140D9FD055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05957" y="640080"/>
            <a:ext cx="2468880" cy="755476"/>
          </a:xfrm>
          <a:prstGeom prst="rect">
            <a:avLst/>
          </a:prstGeom>
        </p:spPr>
      </p:pic>
    </p:spTree>
    <p:extLst>
      <p:ext uri="{BB962C8B-B14F-4D97-AF65-F5344CB8AC3E}">
        <p14:creationId xmlns:p14="http://schemas.microsoft.com/office/powerpoint/2010/main" val="27233042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C629B1A-51DF-4FEF-B888-30C27AE53A03}" type="slidenum">
              <a:rPr lang="en-US" smtClean="0"/>
              <a:pPr>
                <a:defRPr/>
              </a:pPr>
              <a:t>‹#›</a:t>
            </a:fld>
            <a:endParaRPr lang="en-US"/>
          </a:p>
        </p:txBody>
      </p:sp>
    </p:spTree>
    <p:extLst>
      <p:ext uri="{BB962C8B-B14F-4D97-AF65-F5344CB8AC3E}">
        <p14:creationId xmlns:p14="http://schemas.microsoft.com/office/powerpoint/2010/main" val="2901842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6" name="Picture 5" descr="wh-rev.eps"/>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5410200" y="228600"/>
            <a:ext cx="3429000" cy="3429000"/>
          </a:xfrm>
          <a:prstGeom prst="rect">
            <a:avLst/>
          </a:prstGeom>
        </p:spPr>
      </p:pic>
      <p:sp>
        <p:nvSpPr>
          <p:cNvPr id="7" name="Title 1"/>
          <p:cNvSpPr>
            <a:spLocks noGrp="1"/>
          </p:cNvSpPr>
          <p:nvPr>
            <p:ph type="ctrTitle" hasCustomPrompt="1"/>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dirty="0"/>
              <a:t>MASTER TITLE STYLE</a:t>
            </a:r>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4263786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C6827A5-A69B-4043-92E8-DD492D14FCC7}" type="slidenum">
              <a:rPr lang="en-US" smtClean="0"/>
              <a:pPr>
                <a:defRPr/>
              </a:pPr>
              <a:t>‹#›</a:t>
            </a:fld>
            <a:endParaRPr lang="en-US"/>
          </a:p>
        </p:txBody>
      </p:sp>
      <p:sp>
        <p:nvSpPr>
          <p:cNvPr id="9" name="Title 1">
            <a:extLst>
              <a:ext uri="{FF2B5EF4-FFF2-40B4-BE49-F238E27FC236}">
                <a16:creationId xmlns:a16="http://schemas.microsoft.com/office/drawing/2014/main" id="{EC7F1262-2FF3-4B2A-98E9-221D64A1EA0C}"/>
              </a:ext>
            </a:extLst>
          </p:cNvPr>
          <p:cNvSpPr>
            <a:spLocks noGrp="1"/>
          </p:cNvSpPr>
          <p:nvPr>
            <p:ph type="title" hasCustomPrompt="1"/>
          </p:nvPr>
        </p:nvSpPr>
        <p:spPr>
          <a:xfrm>
            <a:off x="304801" y="284176"/>
            <a:ext cx="6096000" cy="1508760"/>
          </a:xfrm>
        </p:spPr>
        <p:txBody>
          <a:bodyPr/>
          <a:lstStyle>
            <a:lvl1pPr>
              <a:defRPr b="1" i="0" cap="none">
                <a:latin typeface="Calibri" panose="020F0502020204030204" pitchFamily="34" charset="0"/>
                <a:cs typeface="Calibri" panose="020F0502020204030204" pitchFamily="34" charset="0"/>
              </a:defRPr>
            </a:lvl1pPr>
          </a:lstStyle>
          <a:p>
            <a:r>
              <a:rPr lang="en-US" dirty="0"/>
              <a:t>Click to edit master title style</a:t>
            </a:r>
          </a:p>
        </p:txBody>
      </p:sp>
      <p:pic>
        <p:nvPicPr>
          <p:cNvPr id="10" name="Picture 9">
            <a:extLst>
              <a:ext uri="{FF2B5EF4-FFF2-40B4-BE49-F238E27FC236}">
                <a16:creationId xmlns:a16="http://schemas.microsoft.com/office/drawing/2014/main" id="{619BDC26-898C-46AA-842A-C99B10AAE5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05957" y="640080"/>
            <a:ext cx="2468880" cy="755476"/>
          </a:xfrm>
          <a:prstGeom prst="rect">
            <a:avLst/>
          </a:prstGeom>
        </p:spPr>
      </p:pic>
    </p:spTree>
    <p:extLst>
      <p:ext uri="{BB962C8B-B14F-4D97-AF65-F5344CB8AC3E}">
        <p14:creationId xmlns:p14="http://schemas.microsoft.com/office/powerpoint/2010/main" val="39035098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A2DD7AD-9F11-4F0E-98C0-2B11093A22D1}" type="slidenum">
              <a:rPr lang="en-US" smtClean="0"/>
              <a:pPr>
                <a:defRPr/>
              </a:pPr>
              <a:t>‹#›</a:t>
            </a:fld>
            <a:endParaRPr lang="en-US"/>
          </a:p>
        </p:txBody>
      </p:sp>
      <p:sp>
        <p:nvSpPr>
          <p:cNvPr id="9" name="Title 1">
            <a:extLst>
              <a:ext uri="{FF2B5EF4-FFF2-40B4-BE49-F238E27FC236}">
                <a16:creationId xmlns:a16="http://schemas.microsoft.com/office/drawing/2014/main" id="{59E93958-9FC8-437A-9DD8-C73D058C9115}"/>
              </a:ext>
            </a:extLst>
          </p:cNvPr>
          <p:cNvSpPr>
            <a:spLocks noGrp="1"/>
          </p:cNvSpPr>
          <p:nvPr>
            <p:ph type="title" hasCustomPrompt="1"/>
          </p:nvPr>
        </p:nvSpPr>
        <p:spPr>
          <a:xfrm>
            <a:off x="304801" y="284176"/>
            <a:ext cx="6096000" cy="1508760"/>
          </a:xfrm>
        </p:spPr>
        <p:txBody>
          <a:bodyPr/>
          <a:lstStyle>
            <a:lvl1pPr>
              <a:defRPr b="1" i="0" cap="none">
                <a:latin typeface="Calibri" panose="020F0502020204030204" pitchFamily="34" charset="0"/>
                <a:cs typeface="Calibri" panose="020F0502020204030204" pitchFamily="34" charset="0"/>
              </a:defRPr>
            </a:lvl1pPr>
          </a:lstStyle>
          <a:p>
            <a:r>
              <a:rPr lang="en-US" dirty="0"/>
              <a:t>Click to edit master title style</a:t>
            </a:r>
          </a:p>
        </p:txBody>
      </p:sp>
      <p:pic>
        <p:nvPicPr>
          <p:cNvPr id="10" name="Picture 9">
            <a:extLst>
              <a:ext uri="{FF2B5EF4-FFF2-40B4-BE49-F238E27FC236}">
                <a16:creationId xmlns:a16="http://schemas.microsoft.com/office/drawing/2014/main" id="{14A6CA70-7B38-409A-9C1E-E1C263BF09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05957" y="640080"/>
            <a:ext cx="2468880" cy="755476"/>
          </a:xfrm>
          <a:prstGeom prst="rect">
            <a:avLst/>
          </a:prstGeom>
        </p:spPr>
      </p:pic>
    </p:spTree>
    <p:extLst>
      <p:ext uri="{BB962C8B-B14F-4D97-AF65-F5344CB8AC3E}">
        <p14:creationId xmlns:p14="http://schemas.microsoft.com/office/powerpoint/2010/main" val="42176542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5B8315C-B56A-4276-B303-339D9C0AA3BE}" type="slidenum">
              <a:rPr lang="en-US" smtClean="0"/>
              <a:pPr>
                <a:defRPr/>
              </a:pPr>
              <a:t>‹#›</a:t>
            </a:fld>
            <a:endParaRPr lang="en-US"/>
          </a:p>
        </p:txBody>
      </p:sp>
      <p:sp>
        <p:nvSpPr>
          <p:cNvPr id="7" name="Title 1">
            <a:extLst>
              <a:ext uri="{FF2B5EF4-FFF2-40B4-BE49-F238E27FC236}">
                <a16:creationId xmlns:a16="http://schemas.microsoft.com/office/drawing/2014/main" id="{DE713366-0BF6-4793-9798-686384B4D208}"/>
              </a:ext>
            </a:extLst>
          </p:cNvPr>
          <p:cNvSpPr>
            <a:spLocks noGrp="1"/>
          </p:cNvSpPr>
          <p:nvPr>
            <p:ph type="title" hasCustomPrompt="1"/>
          </p:nvPr>
        </p:nvSpPr>
        <p:spPr>
          <a:xfrm>
            <a:off x="304801" y="284176"/>
            <a:ext cx="6096000" cy="1508760"/>
          </a:xfrm>
        </p:spPr>
        <p:txBody>
          <a:bodyPr/>
          <a:lstStyle>
            <a:lvl1pPr>
              <a:defRPr b="1" i="0" cap="none">
                <a:latin typeface="Calibri" panose="020F0502020204030204" pitchFamily="34" charset="0"/>
                <a:cs typeface="Calibri" panose="020F0502020204030204"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749355AF-DDBA-4A77-B923-518FF922FF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05957" y="640080"/>
            <a:ext cx="2468880" cy="755476"/>
          </a:xfrm>
          <a:prstGeom prst="rect">
            <a:avLst/>
          </a:prstGeom>
        </p:spPr>
      </p:pic>
    </p:spTree>
    <p:extLst>
      <p:ext uri="{BB962C8B-B14F-4D97-AF65-F5344CB8AC3E}">
        <p14:creationId xmlns:p14="http://schemas.microsoft.com/office/powerpoint/2010/main" val="3607270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422855"/>
            <a:ext cx="2057397" cy="365125"/>
          </a:xfrm>
        </p:spPr>
        <p:txBody>
          <a:bodyPr/>
          <a:lstStyle/>
          <a:p>
            <a:pPr>
              <a:defRPr/>
            </a:pPr>
            <a:endParaRPr lang="en-US"/>
          </a:p>
        </p:txBody>
      </p:sp>
      <p:sp>
        <p:nvSpPr>
          <p:cNvPr id="5" name="Footer Placeholder 4"/>
          <p:cNvSpPr>
            <a:spLocks noGrp="1"/>
          </p:cNvSpPr>
          <p:nvPr>
            <p:ph type="ftr" sz="quarter" idx="11"/>
          </p:nvPr>
        </p:nvSpPr>
        <p:spPr>
          <a:xfrm>
            <a:off x="2832102" y="6422855"/>
            <a:ext cx="3209752" cy="365125"/>
          </a:xfrm>
        </p:spPr>
        <p:txBody>
          <a:bodyPr/>
          <a:lstStyle/>
          <a:p>
            <a:pPr>
              <a:defRPr/>
            </a:pPr>
            <a:endParaRPr lang="en-US"/>
          </a:p>
        </p:txBody>
      </p:sp>
      <p:sp>
        <p:nvSpPr>
          <p:cNvPr id="6" name="Slide Number Placeholder 5"/>
          <p:cNvSpPr>
            <a:spLocks noGrp="1"/>
          </p:cNvSpPr>
          <p:nvPr>
            <p:ph type="sldNum" sz="quarter" idx="12"/>
          </p:nvPr>
        </p:nvSpPr>
        <p:spPr>
          <a:xfrm>
            <a:off x="6054787" y="6422855"/>
            <a:ext cx="659819" cy="365125"/>
          </a:xfrm>
        </p:spPr>
        <p:txBody>
          <a:bodyPr/>
          <a:lstStyle/>
          <a:p>
            <a:pPr>
              <a:defRPr/>
            </a:pPr>
            <a:fld id="{3E972277-A7E7-4E90-9D1A-2F01CD0EAF05}" type="slidenum">
              <a:rPr lang="en-US" smtClean="0"/>
              <a:pPr>
                <a:defRPr/>
              </a:pPr>
              <a:t>‹#›</a:t>
            </a:fld>
            <a:endParaRPr lang="en-US"/>
          </a:p>
        </p:txBody>
      </p:sp>
    </p:spTree>
    <p:extLst>
      <p:ext uri="{BB962C8B-B14F-4D97-AF65-F5344CB8AC3E}">
        <p14:creationId xmlns:p14="http://schemas.microsoft.com/office/powerpoint/2010/main" val="1130999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1038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6200" y="457200"/>
            <a:ext cx="9296400" cy="533400"/>
          </a:xfrm>
          <a:prstGeom prst="rect">
            <a:avLst/>
          </a:prstGeom>
          <a:solidFill>
            <a:schemeClr val="accent1"/>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1817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6200" y="457200"/>
            <a:ext cx="9296400" cy="533400"/>
          </a:xfrm>
          <a:prstGeom prst="rect">
            <a:avLst/>
          </a:prstGeom>
          <a:solidFill>
            <a:srgbClr val="005DAA"/>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3630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6200" y="457200"/>
            <a:ext cx="9296400" cy="533400"/>
          </a:xfrm>
          <a:prstGeom prst="rect">
            <a:avLst/>
          </a:prstGeom>
          <a:solidFill>
            <a:schemeClr val="tx2"/>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latin typeface="Georgia"/>
                <a:cs typeface="Georgia"/>
              </a:defRPr>
            </a:lvl1pPr>
            <a:lvl2pPr>
              <a:defRPr sz="2600">
                <a:latin typeface="Georgia"/>
                <a:cs typeface="Georgia"/>
              </a:defRPr>
            </a:lvl2pPr>
            <a:lvl3pPr>
              <a:defRPr sz="2200">
                <a:latin typeface="Georgia"/>
                <a:cs typeface="Georgia"/>
              </a:defRPr>
            </a:lvl3pPr>
            <a:lvl4pPr>
              <a:defRPr sz="1800">
                <a:latin typeface="Georgia"/>
                <a:cs typeface="Georgia"/>
              </a:defRPr>
            </a:lvl4pPr>
            <a:lvl5pPr>
              <a:defRPr sz="16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3630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3.png"/><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3.png"/><Relationship Id="rId2" Type="http://schemas.openxmlformats.org/officeDocument/2006/relationships/slideLayout" Target="../slideLayouts/slideLayout29.xml"/><Relationship Id="rId16" Type="http://schemas.openxmlformats.org/officeDocument/2006/relationships/theme" Target="../theme/theme4.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2"/>
            <a:ext cx="9144000" cy="6857998"/>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200" y="6165126"/>
            <a:ext cx="1371600" cy="514350"/>
          </a:xfrm>
          <a:prstGeom prst="rect">
            <a:avLst/>
          </a:prstGeom>
        </p:spPr>
      </p:pic>
    </p:spTree>
    <p:extLst>
      <p:ext uri="{BB962C8B-B14F-4D97-AF65-F5344CB8AC3E}">
        <p14:creationId xmlns:p14="http://schemas.microsoft.com/office/powerpoint/2010/main" val="3932967662"/>
      </p:ext>
    </p:extLst>
  </p:cSld>
  <p:clrMap bg1="lt1" tx1="dk1" bg2="lt2" tx2="dk2" accent1="accent1" accent2="accent2" accent3="accent3" accent4="accent4" accent5="accent5" accent6="accent6" hlink="hlink" folHlink="folHlink"/>
  <p:sldLayoutIdLst>
    <p:sldLayoutId id="2147483701" r:id="rId1"/>
    <p:sldLayoutId id="2147483714" r:id="rId2"/>
    <p:sldLayoutId id="2147483715" r:id="rId3"/>
    <p:sldLayoutId id="2147483716" r:id="rId4"/>
    <p:sldLayoutId id="2147483717" r:id="rId5"/>
    <p:sldLayoutId id="2147483713"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58557" y="6264610"/>
            <a:ext cx="1082949" cy="407124"/>
          </a:xfrm>
          <a:prstGeom prst="rect">
            <a:avLst/>
          </a:prstGeom>
        </p:spPr>
      </p:pic>
    </p:spTree>
    <p:extLst>
      <p:ext uri="{BB962C8B-B14F-4D97-AF65-F5344CB8AC3E}">
        <p14:creationId xmlns:p14="http://schemas.microsoft.com/office/powerpoint/2010/main" val="1228208913"/>
      </p:ext>
    </p:extLst>
  </p:cSld>
  <p:clrMap bg1="lt1" tx1="dk1" bg2="lt2" tx2="dk2" accent1="accent1" accent2="accent2" accent3="accent3" accent4="accent4" accent5="accent5" accent6="accent6" hlink="hlink" folHlink="folHlink"/>
  <p:sldLayoutIdLst>
    <p:sldLayoutId id="2147483666" r:id="rId1"/>
    <p:sldLayoutId id="2147483702" r:id="rId2"/>
    <p:sldLayoutId id="2147483705" r:id="rId3"/>
    <p:sldLayoutId id="2147483703" r:id="rId4"/>
    <p:sldLayoutId id="2147483718" r:id="rId5"/>
    <p:sldLayoutId id="2147483665" r:id="rId6"/>
    <p:sldLayoutId id="2147483667" r:id="rId7"/>
    <p:sldLayoutId id="2147483668" r:id="rId8"/>
    <p:sldLayoutId id="2147483669" r:id="rId9"/>
    <p:sldLayoutId id="2147483670" r:id="rId10"/>
    <p:sldLayoutId id="2147483671" r:id="rId11"/>
    <p:sldLayoutId id="2147483672" r:id="rId12"/>
    <p:sldLayoutId id="2147483673" r:id="rId13"/>
    <p:sldLayoutId id="2147483662" r:id="rId14"/>
    <p:sldLayoutId id="2147483663"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8557" y="6264610"/>
            <a:ext cx="1082949" cy="407124"/>
          </a:xfrm>
          <a:prstGeom prst="rect">
            <a:avLst/>
          </a:prstGeom>
        </p:spPr>
      </p:pic>
    </p:spTree>
    <p:extLst>
      <p:ext uri="{BB962C8B-B14F-4D97-AF65-F5344CB8AC3E}">
        <p14:creationId xmlns:p14="http://schemas.microsoft.com/office/powerpoint/2010/main" val="3941488525"/>
      </p:ext>
    </p:extLst>
  </p:cSld>
  <p:clrMap bg1="lt1" tx1="dk1" bg2="lt2" tx2="dk2" accent1="accent1" accent2="accent2" accent3="accent3" accent4="accent4" accent5="accent5" accent6="accent6" hlink="hlink" folHlink="folHlink"/>
  <p:sldLayoutIdLst>
    <p:sldLayoutId id="2147483689" r:id="rId1"/>
    <p:sldLayoutId id="2147483707" r:id="rId2"/>
    <p:sldLayoutId id="2147483710" r:id="rId3"/>
    <p:sldLayoutId id="2147483708" r:id="rId4"/>
    <p:sldLayoutId id="2147483719" r:id="rId5"/>
    <p:sldLayoutId id="2147483709"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58558" y="6264610"/>
            <a:ext cx="1082949" cy="407124"/>
          </a:xfrm>
          <a:prstGeom prst="rect">
            <a:avLst/>
          </a:prstGeom>
        </p:spPr>
      </p:pic>
    </p:spTree>
    <p:extLst>
      <p:ext uri="{BB962C8B-B14F-4D97-AF65-F5344CB8AC3E}">
        <p14:creationId xmlns:p14="http://schemas.microsoft.com/office/powerpoint/2010/main" val="289081336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pPr>
              <a:defRPr/>
            </a:pPr>
            <a:endParaRPr lang="en-US"/>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pPr>
              <a:defRPr/>
            </a:pPr>
            <a:fld id="{090518D9-3632-43C2-842E-21A33A7A7313}" type="slidenum">
              <a:rPr lang="en-US" smtClean="0"/>
              <a:pPr>
                <a:defRPr/>
              </a:pPr>
              <a:t>‹#›</a:t>
            </a:fld>
            <a:endParaRPr lang="en-US"/>
          </a:p>
        </p:txBody>
      </p:sp>
    </p:spTree>
    <p:extLst>
      <p:ext uri="{BB962C8B-B14F-4D97-AF65-F5344CB8AC3E}">
        <p14:creationId xmlns:p14="http://schemas.microsoft.com/office/powerpoint/2010/main" val="3584766307"/>
      </p:ext>
    </p:extLst>
  </p:cSld>
  <p:clrMap bg1="dk1" tx1="lt1" bg2="dk2"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hdr="0" ft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6.xml"/><Relationship Id="rId6" Type="http://schemas.openxmlformats.org/officeDocument/2006/relationships/diagramColors" Target="../diagrams/colors1.xml"/><Relationship Id="rId11" Type="http://schemas.openxmlformats.org/officeDocument/2006/relationships/image" Target="../media/image13.PNG"/><Relationship Id="rId5" Type="http://schemas.openxmlformats.org/officeDocument/2006/relationships/diagramQuickStyle" Target="../diagrams/quickStyle1.xml"/><Relationship Id="rId10" Type="http://schemas.openxmlformats.org/officeDocument/2006/relationships/image" Target="../media/image12.PNG"/><Relationship Id="rId4" Type="http://schemas.openxmlformats.org/officeDocument/2006/relationships/diagramLayout" Target="../diagrams/layout1.xml"/><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hyperlink" Target="https://www.fairfaxcounty.gov/community-services-board/sites/community-services-board/files/assets/documents/pdf/assistance-from-a-distance.pdf" TargetMode="External"/><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hyperlink" Target="https://screening.mentalhealthscreening.org/northern-virginia" TargetMode="External"/><Relationship Id="rId2" Type="http://schemas.openxmlformats.org/officeDocument/2006/relationships/hyperlink" Target="https://bit.ly/csb-myStrength" TargetMode="External"/><Relationship Id="rId1" Type="http://schemas.openxmlformats.org/officeDocument/2006/relationships/slideLayout" Target="../slideLayouts/slideLayout44.xml"/><Relationship Id="rId6" Type="http://schemas.openxmlformats.org/officeDocument/2006/relationships/hyperlink" Target="https://twitter.com/FairfaxCSB" TargetMode="External"/><Relationship Id="rId5" Type="http://schemas.openxmlformats.org/officeDocument/2006/relationships/hyperlink" Target="https://www.fairfaxcounty.gov/community-services-board/" TargetMode="External"/><Relationship Id="rId4" Type="http://schemas.openxmlformats.org/officeDocument/2006/relationships/hyperlink" Target="https://www.fairfaxcounty.gov/community-services-board/training"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4.xml"/><Relationship Id="rId6" Type="http://schemas.openxmlformats.org/officeDocument/2006/relationships/diagramColors" Target="../diagrams/colors2.xml"/><Relationship Id="rId11" Type="http://schemas.openxmlformats.org/officeDocument/2006/relationships/image" Target="../media/image20.svg"/><Relationship Id="rId5" Type="http://schemas.openxmlformats.org/officeDocument/2006/relationships/diagramQuickStyle" Target="../diagrams/quickStyle2.xml"/><Relationship Id="rId10" Type="http://schemas.openxmlformats.org/officeDocument/2006/relationships/image" Target="../media/image19.png"/><Relationship Id="rId4" Type="http://schemas.openxmlformats.org/officeDocument/2006/relationships/diagramLayout" Target="../diagrams/layout2.xml"/><Relationship Id="rId9" Type="http://schemas.openxmlformats.org/officeDocument/2006/relationships/image" Target="../media/image18.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6.svg"/><Relationship Id="rId2" Type="http://schemas.openxmlformats.org/officeDocument/2006/relationships/notesSlide" Target="../notesSlides/notesSlide15.xml"/><Relationship Id="rId1" Type="http://schemas.openxmlformats.org/officeDocument/2006/relationships/slideLayout" Target="../slideLayouts/slideLayout4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hyperlink" Target="mailto:leeann.dispirito2@fairfaxcounty.gov" TargetMode="External"/><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4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creativecommons.org/licenses/by-nd/3.0/" TargetMode="External"/><Relationship Id="rId4" Type="http://schemas.openxmlformats.org/officeDocument/2006/relationships/hyperlink" Target="http://www.dirtandnoise.com/2011/07/dear-america.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eventbrite.com/e/baileys-crossroads-rotary-club-networking-event-tickets-166707914861?aff=ebdssbeac"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86200"/>
            <a:ext cx="9180786" cy="1219200"/>
          </a:xfrm>
        </p:spPr>
        <p:txBody>
          <a:bodyPr/>
          <a:lstStyle/>
          <a:p>
            <a:pPr algn="ctr"/>
            <a:r>
              <a:rPr lang="en-US" sz="4000" b="1" dirty="0"/>
              <a:t>BXRC Club Meeting: 03 September, 2021</a:t>
            </a:r>
          </a:p>
        </p:txBody>
      </p:sp>
      <p:sp>
        <p:nvSpPr>
          <p:cNvPr id="3" name="Content Placeholder 1">
            <a:extLst>
              <a:ext uri="{FF2B5EF4-FFF2-40B4-BE49-F238E27FC236}">
                <a16:creationId xmlns:a16="http://schemas.microsoft.com/office/drawing/2014/main" id="{0342951B-AB3D-420F-B0D2-938EC14296B7}"/>
              </a:ext>
            </a:extLst>
          </p:cNvPr>
          <p:cNvSpPr txBox="1">
            <a:spLocks/>
          </p:cNvSpPr>
          <p:nvPr/>
        </p:nvSpPr>
        <p:spPr>
          <a:xfrm>
            <a:off x="1600200" y="2819399"/>
            <a:ext cx="5867400" cy="1219201"/>
          </a:xfrm>
          <a:prstGeom prst="rect">
            <a:avLst/>
          </a:prstGeom>
        </p:spPr>
        <p:txBody>
          <a:bodyPr lIns="0" tIns="0" rIns="0" bIns="0">
            <a:normAutofit/>
          </a:bodyPr>
          <a:lstStyle>
            <a:lvl1pPr marL="0" indent="0" algn="l" defTabSz="457200" rtl="0" eaLnBrk="1" latinLnBrk="0" hangingPunct="1">
              <a:spcBef>
                <a:spcPct val="20000"/>
              </a:spcBef>
              <a:buFont typeface="Arial"/>
              <a:buNone/>
              <a:defRPr sz="2200" kern="1200">
                <a:solidFill>
                  <a:srgbClr val="00AEEF"/>
                </a:solidFill>
                <a:latin typeface="Georgia"/>
                <a:ea typeface="+mn-ea"/>
                <a:cs typeface="Georgia"/>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400" b="1" i="0" u="none" strike="noStrike" kern="1200" cap="none" spc="0" normalizeH="0" baseline="0" noProof="0" dirty="0">
              <a:ln>
                <a:noFill/>
              </a:ln>
              <a:solidFill>
                <a:srgbClr val="00246C"/>
              </a:solidFill>
              <a:effectLst/>
              <a:uLnTx/>
              <a:uFillTx/>
              <a:latin typeface="Arial "/>
              <a:ea typeface="+mn-ea"/>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400" b="1" i="0" u="none" strike="noStrike" kern="1200" cap="none" spc="0" normalizeH="0" baseline="0" noProof="0" dirty="0">
                <a:ln>
                  <a:noFill/>
                </a:ln>
                <a:solidFill>
                  <a:srgbClr val="00246C"/>
                </a:solidFill>
                <a:effectLst/>
                <a:uLnTx/>
                <a:uFillTx/>
                <a:latin typeface="Arial "/>
                <a:ea typeface="+mn-ea"/>
              </a:rPr>
              <a:t>Rotary Club of Bailey’s Crossroads</a:t>
            </a:r>
            <a:endParaRPr kumimoji="0" lang="en-US" sz="2400" b="0" i="0" u="none" strike="noStrike" kern="1200" cap="none" spc="0" normalizeH="0" baseline="0" noProof="0" dirty="0">
              <a:ln>
                <a:noFill/>
              </a:ln>
              <a:solidFill>
                <a:srgbClr val="00AEEF"/>
              </a:solidFill>
              <a:effectLst/>
              <a:uLnTx/>
              <a:uFillTx/>
              <a:latin typeface="Arial "/>
              <a:ea typeface="+mn-ea"/>
            </a:endParaRPr>
          </a:p>
        </p:txBody>
      </p:sp>
      <p:pic>
        <p:nvPicPr>
          <p:cNvPr id="5" name="Picture 4">
            <a:extLst>
              <a:ext uri="{FF2B5EF4-FFF2-40B4-BE49-F238E27FC236}">
                <a16:creationId xmlns:a16="http://schemas.microsoft.com/office/drawing/2014/main" id="{DC6B1E5C-1364-4463-A53E-A8C3439DB946}"/>
              </a:ext>
            </a:extLst>
          </p:cNvPr>
          <p:cNvPicPr>
            <a:picLocks noChangeAspect="1"/>
          </p:cNvPicPr>
          <p:nvPr/>
        </p:nvPicPr>
        <p:blipFill>
          <a:blip r:embed="rId3"/>
          <a:stretch>
            <a:fillRect/>
          </a:stretch>
        </p:blipFill>
        <p:spPr>
          <a:xfrm>
            <a:off x="1600200" y="1600002"/>
            <a:ext cx="3792041" cy="2286198"/>
          </a:xfrm>
          <a:prstGeom prst="rect">
            <a:avLst/>
          </a:prstGeom>
        </p:spPr>
      </p:pic>
      <p:sp>
        <p:nvSpPr>
          <p:cNvPr id="6" name="Title 1">
            <a:extLst>
              <a:ext uri="{FF2B5EF4-FFF2-40B4-BE49-F238E27FC236}">
                <a16:creationId xmlns:a16="http://schemas.microsoft.com/office/drawing/2014/main" id="{B1AE5606-D188-4335-BCC6-E9D0AF047E4E}"/>
              </a:ext>
            </a:extLst>
          </p:cNvPr>
          <p:cNvSpPr>
            <a:spLocks noGrp="1"/>
          </p:cNvSpPr>
          <p:nvPr/>
        </p:nvSpPr>
        <p:spPr>
          <a:xfrm>
            <a:off x="0" y="5105400"/>
            <a:ext cx="9180786" cy="748863"/>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defTabSz="457200" rtl="0" eaLnBrk="1" latinLnBrk="0" hangingPunct="1">
              <a:spcBef>
                <a:spcPct val="0"/>
              </a:spcBef>
              <a:buNone/>
              <a:defRPr sz="4400" b="0" i="0" kern="1200">
                <a:solidFill>
                  <a:schemeClr val="bg1"/>
                </a:solidFill>
                <a:latin typeface="Arial Narrow"/>
                <a:ea typeface="+mj-ea"/>
                <a:cs typeface="Arial Narrow"/>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Arial Narrow"/>
                <a:ea typeface="+mj-ea"/>
              </a:rPr>
              <a:t>Community Partners Benefit CSB Clients </a:t>
            </a:r>
            <a:endParaRPr kumimoji="0" lang="en-US" sz="4000" b="1" i="0" u="none" strike="noStrike" kern="1200" cap="none" spc="0" normalizeH="0" baseline="0" noProof="0" dirty="0">
              <a:ln>
                <a:noFill/>
              </a:ln>
              <a:solidFill>
                <a:prstClr val="white"/>
              </a:solidFill>
              <a:effectLst/>
              <a:uLnTx/>
              <a:uFillTx/>
              <a:latin typeface="Arial Narrow"/>
              <a:ea typeface="+mj-ea"/>
            </a:endParaRPr>
          </a:p>
        </p:txBody>
      </p:sp>
      <p:pic>
        <p:nvPicPr>
          <p:cNvPr id="7" name="Picture 6">
            <a:extLst>
              <a:ext uri="{FF2B5EF4-FFF2-40B4-BE49-F238E27FC236}">
                <a16:creationId xmlns:a16="http://schemas.microsoft.com/office/drawing/2014/main" id="{BCA73E2B-F5BB-45CA-92CD-6FB32E92F24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9920"/>
            <a:ext cx="2034540" cy="1516380"/>
          </a:xfrm>
          <a:prstGeom prst="rect">
            <a:avLst/>
          </a:prstGeom>
          <a:noFill/>
          <a:ln>
            <a:noFill/>
          </a:ln>
        </p:spPr>
      </p:pic>
    </p:spTree>
    <p:extLst>
      <p:ext uri="{BB962C8B-B14F-4D97-AF65-F5344CB8AC3E}">
        <p14:creationId xmlns:p14="http://schemas.microsoft.com/office/powerpoint/2010/main" val="804227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0CD66-DD96-4204-92CF-0ABCE81BF04D}"/>
              </a:ext>
            </a:extLst>
          </p:cNvPr>
          <p:cNvSpPr>
            <a:spLocks noGrp="1"/>
          </p:cNvSpPr>
          <p:nvPr>
            <p:ph type="title"/>
          </p:nvPr>
        </p:nvSpPr>
        <p:spPr/>
        <p:txBody>
          <a:bodyPr/>
          <a:lstStyle/>
          <a:p>
            <a:r>
              <a:rPr lang="en-US" sz="3000" dirty="0"/>
              <a:t>TODAY’S SPEAKER</a:t>
            </a:r>
          </a:p>
        </p:txBody>
      </p:sp>
      <p:sp>
        <p:nvSpPr>
          <p:cNvPr id="3" name="Content Placeholder 2">
            <a:extLst>
              <a:ext uri="{FF2B5EF4-FFF2-40B4-BE49-F238E27FC236}">
                <a16:creationId xmlns:a16="http://schemas.microsoft.com/office/drawing/2014/main" id="{3432285E-483D-41AE-BD49-4974EFC9F097}"/>
              </a:ext>
            </a:extLst>
          </p:cNvPr>
          <p:cNvSpPr>
            <a:spLocks noGrp="1"/>
          </p:cNvSpPr>
          <p:nvPr>
            <p:ph idx="1"/>
          </p:nvPr>
        </p:nvSpPr>
        <p:spPr>
          <a:xfrm>
            <a:off x="457200" y="1166018"/>
            <a:ext cx="8229600" cy="4525963"/>
          </a:xfrm>
        </p:spPr>
        <p:txBody>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sz="3200" dirty="0">
                <a:solidFill>
                  <a:srgbClr val="240CD2"/>
                </a:solidFill>
                <a:latin typeface="Arial" panose="020B0604020202020204" pitchFamily="34" charset="0"/>
                <a:cs typeface="Arial" panose="020B0604020202020204" pitchFamily="34" charset="0"/>
              </a:rPr>
              <a:t>	</a:t>
            </a:r>
            <a:r>
              <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rPr>
              <a:t>Designing for the Future by Building on Strong Foundations</a:t>
            </a:r>
            <a:endPar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indent="0">
              <a:buNone/>
            </a:pPr>
            <a:r>
              <a:rPr lang="en-US" sz="2800" dirty="0">
                <a:solidFill>
                  <a:srgbClr val="240CD2"/>
                </a:solidFill>
                <a:latin typeface="Arial" panose="020B0604020202020204" pitchFamily="34" charset="0"/>
                <a:cs typeface="Arial" panose="020B0604020202020204" pitchFamily="34" charset="0"/>
              </a:rPr>
              <a:t>	</a:t>
            </a:r>
          </a:p>
          <a:p>
            <a:pPr marL="0" indent="0" algn="ctr">
              <a:buNone/>
            </a:pPr>
            <a:r>
              <a:rPr lang="en-US" sz="3600" dirty="0">
                <a:solidFill>
                  <a:srgbClr val="240CD2"/>
                </a:solidFill>
                <a:latin typeface="Arial" panose="020B0604020202020204" pitchFamily="34" charset="0"/>
                <a:cs typeface="Arial" panose="020B0604020202020204" pitchFamily="34" charset="0"/>
              </a:rPr>
              <a:t>Community Partners Benefit CSB Clients</a:t>
            </a:r>
          </a:p>
          <a:p>
            <a:pPr marL="0" indent="0" algn="ctr">
              <a:buNone/>
            </a:pPr>
            <a:r>
              <a:rPr lang="en-US" sz="3600" dirty="0">
                <a:solidFill>
                  <a:srgbClr val="240CD2"/>
                </a:solidFill>
                <a:latin typeface="Arial" panose="020B0604020202020204" pitchFamily="34" charset="0"/>
                <a:cs typeface="Arial" panose="020B0604020202020204" pitchFamily="34" charset="0"/>
              </a:rPr>
              <a:t> </a:t>
            </a:r>
            <a:r>
              <a:rPr lang="en-US" sz="3600" dirty="0">
                <a:solidFill>
                  <a:schemeClr val="tx2"/>
                </a:solidFill>
                <a:latin typeface="Arial" panose="020B0604020202020204" pitchFamily="34" charset="0"/>
                <a:cs typeface="Arial" panose="020B0604020202020204" pitchFamily="34" charset="0"/>
              </a:rPr>
              <a:t>Lee Ann </a:t>
            </a:r>
            <a:r>
              <a:rPr lang="en-US" sz="3600" dirty="0" err="1">
                <a:solidFill>
                  <a:schemeClr val="tx2"/>
                </a:solidFill>
                <a:latin typeface="Arial" panose="020B0604020202020204" pitchFamily="34" charset="0"/>
                <a:cs typeface="Arial" panose="020B0604020202020204" pitchFamily="34" charset="0"/>
              </a:rPr>
              <a:t>Dispirito</a:t>
            </a:r>
            <a:r>
              <a:rPr lang="en-US" sz="3600" dirty="0">
                <a:solidFill>
                  <a:schemeClr val="tx2"/>
                </a:solidFill>
                <a:latin typeface="Arial" panose="020B0604020202020204" pitchFamily="34" charset="0"/>
                <a:cs typeface="Arial" panose="020B0604020202020204" pitchFamily="34" charset="0"/>
              </a:rPr>
              <a:t>, Fairfax County Community Services Board</a:t>
            </a:r>
          </a:p>
          <a:p>
            <a:pPr marL="0" indent="0" algn="ctr">
              <a:buNone/>
            </a:pPr>
            <a:endParaRPr lang="en-US" sz="2000" dirty="0">
              <a:solidFill>
                <a:srgbClr val="FF0000"/>
              </a:solidFill>
              <a:effectLst/>
              <a:latin typeface="Arial" panose="020B0604020202020204" pitchFamily="34" charset="0"/>
              <a:ea typeface="Calibri" panose="020F0502020204030204" pitchFamily="34" charset="0"/>
            </a:endParaRPr>
          </a:p>
          <a:p>
            <a:pPr marL="0" indent="0" algn="ctr">
              <a:buNone/>
            </a:pPr>
            <a:endParaRPr lang="en-US" sz="2000" dirty="0">
              <a:solidFill>
                <a:srgbClr val="FF0000"/>
              </a:solidFill>
              <a:latin typeface="Arial" panose="020B0604020202020204" pitchFamily="34" charset="0"/>
              <a:ea typeface="Calibri" panose="020F0502020204030204" pitchFamily="34" charset="0"/>
            </a:endParaRPr>
          </a:p>
          <a:p>
            <a:pPr marL="0" indent="0" algn="ctr">
              <a:buNone/>
            </a:pPr>
            <a:endParaRPr lang="en-US" sz="2000" dirty="0">
              <a:solidFill>
                <a:srgbClr val="FF0000"/>
              </a:solidFill>
              <a:effectLst/>
              <a:latin typeface="Arial" panose="020B0604020202020204" pitchFamily="34" charset="0"/>
              <a:ea typeface="Calibri" panose="020F0502020204030204" pitchFamily="34" charset="0"/>
            </a:endParaRPr>
          </a:p>
          <a:p>
            <a:pPr lvl="1">
              <a:buFont typeface="Arial" panose="020B0604020202020204" pitchFamily="34" charset="0"/>
              <a:buChar char="•"/>
            </a:pPr>
            <a:endParaRPr lang="en-US" sz="2800" dirty="0">
              <a:solidFill>
                <a:srgbClr val="240CD2"/>
              </a:solidFill>
              <a:latin typeface="Arial" panose="020B0604020202020204" pitchFamily="34" charset="0"/>
              <a:cs typeface="Arial" panose="020B0604020202020204" pitchFamily="34" charset="0"/>
            </a:endParaRPr>
          </a:p>
          <a:p>
            <a:pPr marL="457200" lvl="1" indent="0">
              <a:buNone/>
            </a:pPr>
            <a:endParaRPr lang="en-US" sz="2800" dirty="0">
              <a:solidFill>
                <a:srgbClr val="240CD2"/>
              </a:solidFill>
              <a:latin typeface="Arial" panose="020B0604020202020204" pitchFamily="34" charset="0"/>
              <a:cs typeface="Arial" panose="020B0604020202020204" pitchFamily="34" charset="0"/>
            </a:endParaRPr>
          </a:p>
          <a:p>
            <a:pPr lvl="1">
              <a:buFont typeface="Arial" panose="020B0604020202020204" pitchFamily="34" charset="0"/>
              <a:buChar char="•"/>
            </a:pPr>
            <a:endParaRPr lang="en-US" sz="3200" dirty="0">
              <a:solidFill>
                <a:srgbClr val="240CD2"/>
              </a:solidFill>
              <a:latin typeface="Arial" panose="020B0604020202020204" pitchFamily="34" charset="0"/>
              <a:cs typeface="Arial" panose="020B0604020202020204" pitchFamily="34" charset="0"/>
            </a:endParaRPr>
          </a:p>
          <a:p>
            <a:endParaRPr lang="en-US" dirty="0">
              <a:solidFill>
                <a:srgbClr val="002060"/>
              </a:solidFill>
              <a:highlight>
                <a:srgbClr val="00FFFF"/>
              </a:highlight>
            </a:endParaRPr>
          </a:p>
        </p:txBody>
      </p:sp>
    </p:spTree>
    <p:extLst>
      <p:ext uri="{BB962C8B-B14F-4D97-AF65-F5344CB8AC3E}">
        <p14:creationId xmlns:p14="http://schemas.microsoft.com/office/powerpoint/2010/main" val="2935332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70163" y="4267200"/>
            <a:ext cx="8603674" cy="2203938"/>
          </a:xfrm>
        </p:spPr>
        <p:txBody>
          <a:bodyPr>
            <a:normAutofit/>
          </a:bodyPr>
          <a:lstStyle/>
          <a:p>
            <a:pPr>
              <a:spcAft>
                <a:spcPts val="600"/>
              </a:spcAft>
            </a:pPr>
            <a:r>
              <a:rPr lang="en-US" sz="4800" b="1" cap="none" dirty="0">
                <a:solidFill>
                  <a:schemeClr val="tx1"/>
                </a:solidFill>
                <a:latin typeface="Calibri" panose="020F0502020204030204" pitchFamily="34" charset="0"/>
                <a:cs typeface="Calibri" panose="020F0502020204030204" pitchFamily="34" charset="0"/>
              </a:rPr>
              <a:t>Community Partners </a:t>
            </a:r>
            <a:br>
              <a:rPr lang="en-US" sz="4800" b="1" cap="none" dirty="0">
                <a:solidFill>
                  <a:schemeClr val="tx1"/>
                </a:solidFill>
                <a:latin typeface="Calibri" panose="020F0502020204030204" pitchFamily="34" charset="0"/>
                <a:cs typeface="Calibri" panose="020F0502020204030204" pitchFamily="34" charset="0"/>
              </a:rPr>
            </a:br>
            <a:r>
              <a:rPr lang="en-US" sz="4800" b="1" cap="none" dirty="0">
                <a:solidFill>
                  <a:schemeClr val="tx1"/>
                </a:solidFill>
                <a:latin typeface="Calibri" panose="020F0502020204030204" pitchFamily="34" charset="0"/>
                <a:cs typeface="Calibri" panose="020F0502020204030204" pitchFamily="34" charset="0"/>
              </a:rPr>
              <a:t>Make a Difference</a:t>
            </a:r>
            <a:br>
              <a:rPr lang="en-US" sz="2800" b="1" cap="none" dirty="0">
                <a:solidFill>
                  <a:schemeClr val="tx1"/>
                </a:solidFill>
                <a:latin typeface="Calibri" panose="020F0502020204030204" pitchFamily="34" charset="0"/>
                <a:cs typeface="Calibri" panose="020F0502020204030204" pitchFamily="34" charset="0"/>
              </a:rPr>
            </a:br>
            <a:br>
              <a:rPr lang="en-US" sz="2800" b="1" cap="none" dirty="0">
                <a:solidFill>
                  <a:schemeClr val="tx1"/>
                </a:solidFill>
                <a:latin typeface="Calibri" panose="020F0502020204030204" pitchFamily="34" charset="0"/>
                <a:cs typeface="Calibri" panose="020F0502020204030204" pitchFamily="34" charset="0"/>
              </a:rPr>
            </a:br>
            <a:r>
              <a:rPr lang="en-US" sz="2400" dirty="0">
                <a:solidFill>
                  <a:schemeClr val="tx1"/>
                </a:solidFill>
              </a:rPr>
              <a:t>Lee Ann DiSpirito, Behavioral Health Supervisor</a:t>
            </a:r>
            <a:br>
              <a:rPr lang="en-US" sz="2400" b="1" cap="none" dirty="0">
                <a:solidFill>
                  <a:schemeClr val="tx1"/>
                </a:solidFill>
                <a:latin typeface="Calibri" panose="020F0502020204030204" pitchFamily="34" charset="0"/>
                <a:cs typeface="Calibri" panose="020F0502020204030204" pitchFamily="34" charset="0"/>
              </a:rPr>
            </a:br>
            <a:r>
              <a:rPr lang="en-US" sz="2400" dirty="0">
                <a:solidFill>
                  <a:schemeClr val="tx1"/>
                </a:solidFill>
              </a:rPr>
              <a:t>9/3/21</a:t>
            </a:r>
            <a:endParaRPr lang="en-US" sz="2400" b="1" i="1" cap="none" dirty="0">
              <a:solidFill>
                <a:schemeClr val="tx1"/>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5996" y="2286000"/>
            <a:ext cx="4572009" cy="139903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259080"/>
            <a:ext cx="7772400" cy="1508760"/>
          </a:xfrm>
        </p:spPr>
        <p:txBody>
          <a:bodyPr/>
          <a:lstStyle/>
          <a:p>
            <a:r>
              <a:rPr lang="en-US" b="1" cap="none" dirty="0">
                <a:latin typeface="Calibri" panose="020F0502020204030204" pitchFamily="34" charset="0"/>
                <a:cs typeface="Calibri" panose="020F0502020204030204" pitchFamily="34" charset="0"/>
              </a:rPr>
              <a:t>Who We Are</a:t>
            </a:r>
          </a:p>
        </p:txBody>
      </p:sp>
      <p:sp>
        <p:nvSpPr>
          <p:cNvPr id="3" name="Content Placeholder 2"/>
          <p:cNvSpPr>
            <a:spLocks noGrp="1"/>
          </p:cNvSpPr>
          <p:nvPr>
            <p:ph sz="half" idx="1"/>
          </p:nvPr>
        </p:nvSpPr>
        <p:spPr>
          <a:xfrm>
            <a:off x="354934" y="2039814"/>
            <a:ext cx="3657600" cy="4559105"/>
          </a:xfrm>
        </p:spPr>
        <p:txBody>
          <a:bodyPr>
            <a:normAutofit lnSpcReduction="10000"/>
          </a:bodyPr>
          <a:lstStyle/>
          <a:p>
            <a:pPr>
              <a:lnSpc>
                <a:spcPct val="120000"/>
              </a:lnSpc>
            </a:pPr>
            <a:r>
              <a:rPr lang="en-US" dirty="0">
                <a:latin typeface="Calibri" panose="020F0502020204030204" pitchFamily="34" charset="0"/>
                <a:cs typeface="Calibri" panose="020F0502020204030204" pitchFamily="34" charset="0"/>
              </a:rPr>
              <a:t>Established in 1969</a:t>
            </a:r>
          </a:p>
          <a:p>
            <a:pPr>
              <a:lnSpc>
                <a:spcPct val="120000"/>
              </a:lnSpc>
            </a:pPr>
            <a:r>
              <a:rPr lang="en-US" dirty="0">
                <a:latin typeface="Calibri" panose="020F0502020204030204" pitchFamily="34" charset="0"/>
                <a:cs typeface="Calibri" panose="020F0502020204030204" pitchFamily="34" charset="0"/>
              </a:rPr>
              <a:t>Public agency that provides services for people in our community who have:</a:t>
            </a:r>
          </a:p>
          <a:p>
            <a:pPr lvl="1">
              <a:lnSpc>
                <a:spcPct val="120000"/>
              </a:lnSpc>
            </a:pPr>
            <a:r>
              <a:rPr lang="en-US" dirty="0">
                <a:latin typeface="Calibri" panose="020F0502020204030204" pitchFamily="34" charset="0"/>
                <a:cs typeface="Calibri" panose="020F0502020204030204" pitchFamily="34" charset="0"/>
              </a:rPr>
              <a:t>Mental illness</a:t>
            </a:r>
          </a:p>
          <a:p>
            <a:pPr lvl="1">
              <a:lnSpc>
                <a:spcPct val="120000"/>
              </a:lnSpc>
            </a:pPr>
            <a:r>
              <a:rPr lang="en-US" dirty="0">
                <a:latin typeface="Calibri" panose="020F0502020204030204" pitchFamily="34" charset="0"/>
                <a:cs typeface="Calibri" panose="020F0502020204030204" pitchFamily="34" charset="0"/>
              </a:rPr>
              <a:t>Substance use disorders</a:t>
            </a:r>
          </a:p>
          <a:p>
            <a:pPr lvl="1">
              <a:lnSpc>
                <a:spcPct val="120000"/>
              </a:lnSpc>
            </a:pPr>
            <a:r>
              <a:rPr lang="en-US" dirty="0">
                <a:latin typeface="Calibri" panose="020F0502020204030204" pitchFamily="34" charset="0"/>
                <a:cs typeface="Calibri" panose="020F0502020204030204" pitchFamily="34" charset="0"/>
              </a:rPr>
              <a:t>Developmental disabilities</a:t>
            </a:r>
          </a:p>
          <a:p>
            <a:pPr>
              <a:lnSpc>
                <a:spcPct val="120000"/>
              </a:lnSpc>
            </a:pPr>
            <a:r>
              <a:rPr lang="en-US" dirty="0">
                <a:latin typeface="Calibri" panose="020F0502020204030204" pitchFamily="34" charset="0"/>
                <a:cs typeface="Calibri" panose="020F0502020204030204" pitchFamily="34" charset="0"/>
              </a:rPr>
              <a:t>One of 40 CSBs in Virginia</a:t>
            </a:r>
          </a:p>
          <a:p>
            <a:pPr>
              <a:lnSpc>
                <a:spcPct val="120000"/>
              </a:lnSpc>
            </a:pPr>
            <a:r>
              <a:rPr lang="en-US" dirty="0">
                <a:latin typeface="Calibri" panose="020F0502020204030204" pitchFamily="34" charset="0"/>
                <a:cs typeface="Calibri" panose="020F0502020204030204" pitchFamily="34" charset="0"/>
              </a:rPr>
              <a:t>Have served approximately 200,000 individuals</a:t>
            </a:r>
          </a:p>
        </p:txBody>
      </p:sp>
      <p:pic>
        <p:nvPicPr>
          <p:cNvPr id="11" name="Content Placeholder 10">
            <a:extLst>
              <a:ext uri="{FF2B5EF4-FFF2-40B4-BE49-F238E27FC236}">
                <a16:creationId xmlns:a16="http://schemas.microsoft.com/office/drawing/2014/main" id="{741F01DE-52AF-40F6-A69D-CCABBC7833B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343397" y="2971800"/>
            <a:ext cx="4445669" cy="19417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Slide Number Placeholder 3"/>
          <p:cNvSpPr>
            <a:spLocks noGrp="1"/>
          </p:cNvSpPr>
          <p:nvPr>
            <p:ph type="sldNum" sz="quarter"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AD4B364A-B63C-47F8-A1DD-1370F78CDDD1}" type="slidenum">
              <a:rPr kumimoji="0" lang="en-US" sz="1200" b="0" i="0" u="none" strike="noStrike" kern="1200" cap="none" spc="0" normalizeH="0" baseline="0" noProof="0" smtClean="0">
                <a:ln>
                  <a:noFill/>
                </a:ln>
                <a:solidFill>
                  <a:prstClr val="white"/>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237660"/>
            <a:ext cx="7772400" cy="1508760"/>
          </a:xfrm>
        </p:spPr>
        <p:txBody>
          <a:bodyPr/>
          <a:lstStyle/>
          <a:p>
            <a:r>
              <a:rPr lang="en-US" b="1" cap="none" dirty="0"/>
              <a:t>What We Do</a:t>
            </a:r>
          </a:p>
        </p:txBody>
      </p:sp>
      <p:sp>
        <p:nvSpPr>
          <p:cNvPr id="4" name="Slide Number Placeholder 3"/>
          <p:cNvSpPr>
            <a:spLocks noGrp="1"/>
          </p:cNvSpPr>
          <p:nvPr>
            <p:ph type="sldNum" sz="quarter"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AD4B364A-B63C-47F8-A1DD-1370F78CDDD1}" type="slidenum">
              <a:rPr kumimoji="0" lang="en-US" sz="1200" b="0" i="0" u="none" strike="noStrike" kern="1200" cap="none" spc="0" normalizeH="0" baseline="0" noProof="0" smtClean="0">
                <a:ln>
                  <a:noFill/>
                </a:ln>
                <a:solidFill>
                  <a:prstClr val="white"/>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graphicFrame>
        <p:nvGraphicFramePr>
          <p:cNvPr id="23" name="Diagram 22">
            <a:extLst>
              <a:ext uri="{FF2B5EF4-FFF2-40B4-BE49-F238E27FC236}">
                <a16:creationId xmlns:a16="http://schemas.microsoft.com/office/drawing/2014/main" id="{14A7202A-1D98-49A3-AD22-CE4FDED9AAE9}"/>
              </a:ext>
            </a:extLst>
          </p:cNvPr>
          <p:cNvGraphicFramePr/>
          <p:nvPr/>
        </p:nvGraphicFramePr>
        <p:xfrm>
          <a:off x="533400" y="2413000"/>
          <a:ext cx="813330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 name="Picture 29">
            <a:extLst>
              <a:ext uri="{FF2B5EF4-FFF2-40B4-BE49-F238E27FC236}">
                <a16:creationId xmlns:a16="http://schemas.microsoft.com/office/drawing/2014/main" id="{B99353FD-13D9-453C-B587-8AA5D7F5E81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3400" y="2057400"/>
            <a:ext cx="1463040" cy="405930"/>
          </a:xfrm>
          <a:prstGeom prst="rect">
            <a:avLst/>
          </a:prstGeom>
        </p:spPr>
      </p:pic>
      <p:pic>
        <p:nvPicPr>
          <p:cNvPr id="28675" name="Picture 28674">
            <a:extLst>
              <a:ext uri="{FF2B5EF4-FFF2-40B4-BE49-F238E27FC236}">
                <a16:creationId xmlns:a16="http://schemas.microsoft.com/office/drawing/2014/main" id="{C4AAC533-CA2D-4C04-A03F-76307474629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68532" y="2057400"/>
            <a:ext cx="1463040" cy="420412"/>
          </a:xfrm>
          <a:prstGeom prst="rect">
            <a:avLst/>
          </a:prstGeom>
        </p:spPr>
      </p:pic>
      <p:pic>
        <p:nvPicPr>
          <p:cNvPr id="28677" name="Picture 28676">
            <a:extLst>
              <a:ext uri="{FF2B5EF4-FFF2-40B4-BE49-F238E27FC236}">
                <a16:creationId xmlns:a16="http://schemas.microsoft.com/office/drawing/2014/main" id="{85374447-2E47-4AD6-A876-4231AF73280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36098" y="2057400"/>
            <a:ext cx="1463040" cy="409653"/>
          </a:xfrm>
          <a:prstGeom prst="rect">
            <a:avLst/>
          </a:prstGeom>
        </p:spPr>
      </p:pic>
      <p:pic>
        <p:nvPicPr>
          <p:cNvPr id="12" name="Picture 11">
            <a:extLst>
              <a:ext uri="{FF2B5EF4-FFF2-40B4-BE49-F238E27FC236}">
                <a16:creationId xmlns:a16="http://schemas.microsoft.com/office/drawing/2014/main" id="{94F1DC66-3A43-4C12-BDF3-E101A8EB382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00966" y="2057400"/>
            <a:ext cx="1463040" cy="409653"/>
          </a:xfrm>
          <a:prstGeom prst="rect">
            <a:avLst/>
          </a:prstGeom>
        </p:spPr>
      </p:pic>
      <p:pic>
        <p:nvPicPr>
          <p:cNvPr id="1026" name="Picture 2" descr="Photo header of prevention services">
            <a:extLst>
              <a:ext uri="{FF2B5EF4-FFF2-40B4-BE49-F238E27FC236}">
                <a16:creationId xmlns:a16="http://schemas.microsoft.com/office/drawing/2014/main" id="{AA15D997-E90D-4C3F-9B20-E0AA13B1B6E7}"/>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b="79646"/>
          <a:stretch/>
        </p:blipFill>
        <p:spPr bwMode="auto">
          <a:xfrm>
            <a:off x="7203664" y="2044842"/>
            <a:ext cx="1463040" cy="425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829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9F9964-55A6-45A1-B281-EC20FDB6A1A0}"/>
              </a:ext>
            </a:extLst>
          </p:cNvPr>
          <p:cNvSpPr>
            <a:spLocks noGrp="1"/>
          </p:cNvSpPr>
          <p:nvPr>
            <p:ph idx="1"/>
          </p:nvPr>
        </p:nvSpPr>
        <p:spPr>
          <a:xfrm>
            <a:off x="298929" y="1997870"/>
            <a:ext cx="4958871" cy="4575953"/>
          </a:xfrm>
        </p:spPr>
        <p:txBody>
          <a:bodyPr>
            <a:normAutofit fontScale="85000" lnSpcReduction="20000"/>
          </a:bodyPr>
          <a:lstStyle/>
          <a:p>
            <a:pPr>
              <a:lnSpc>
                <a:spcPct val="120000"/>
              </a:lnSpc>
              <a:spcBef>
                <a:spcPts val="0"/>
              </a:spcBef>
              <a:spcAft>
                <a:spcPts val="0"/>
              </a:spcAft>
            </a:pPr>
            <a:r>
              <a:rPr lang="en-US" dirty="0">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Assistance from a Distance</a:t>
            </a:r>
            <a:endParaRPr lang="en-US" dirty="0">
              <a:latin typeface="Calibri" panose="020F0502020204030204" pitchFamily="34" charset="0"/>
              <a:cs typeface="Calibri" panose="020F0502020204030204" pitchFamily="34" charset="0"/>
            </a:endParaRPr>
          </a:p>
          <a:p>
            <a:pPr lvl="1">
              <a:lnSpc>
                <a:spcPct val="120000"/>
              </a:lnSpc>
              <a:spcBef>
                <a:spcPts val="0"/>
              </a:spcBef>
              <a:spcAft>
                <a:spcPts val="0"/>
              </a:spcAft>
            </a:pPr>
            <a:r>
              <a:rPr lang="en-US" sz="2100" dirty="0">
                <a:latin typeface="Calibri" panose="020F0502020204030204" pitchFamily="34" charset="0"/>
                <a:cs typeface="Calibri" panose="020F0502020204030204" pitchFamily="34" charset="0"/>
              </a:rPr>
              <a:t>English, Spanish, Arabic, Farsi, Korean and  Vietnamese</a:t>
            </a:r>
          </a:p>
          <a:p>
            <a:pPr>
              <a:lnSpc>
                <a:spcPct val="120000"/>
              </a:lnSpc>
              <a:spcBef>
                <a:spcPts val="0"/>
              </a:spcBef>
              <a:spcAft>
                <a:spcPts val="0"/>
              </a:spcAft>
            </a:pPr>
            <a:r>
              <a:rPr lang="en-US" dirty="0">
                <a:latin typeface="Calibri" panose="020F0502020204030204" pitchFamily="34" charset="0"/>
                <a:cs typeface="Calibri" panose="020F0502020204030204" pitchFamily="34" charset="0"/>
              </a:rPr>
              <a:t>Pivoted quickly to deliver services via Telehealth for Zoom</a:t>
            </a:r>
          </a:p>
          <a:p>
            <a:pPr>
              <a:lnSpc>
                <a:spcPct val="120000"/>
              </a:lnSpc>
              <a:spcBef>
                <a:spcPts val="0"/>
              </a:spcBef>
              <a:spcAft>
                <a:spcPts val="0"/>
              </a:spcAft>
            </a:pPr>
            <a:r>
              <a:rPr lang="en-US" dirty="0">
                <a:latin typeface="Calibri" panose="020F0502020204030204" pitchFamily="34" charset="0"/>
                <a:cs typeface="Calibri" panose="020F0502020204030204" pitchFamily="34" charset="0"/>
              </a:rPr>
              <a:t>No interruption of services!</a:t>
            </a:r>
          </a:p>
          <a:p>
            <a:pPr>
              <a:lnSpc>
                <a:spcPct val="120000"/>
              </a:lnSpc>
              <a:spcBef>
                <a:spcPts val="0"/>
              </a:spcBef>
              <a:spcAft>
                <a:spcPts val="0"/>
              </a:spcAft>
            </a:pPr>
            <a:r>
              <a:rPr lang="en-US" dirty="0">
                <a:latin typeface="Calibri" panose="020F0502020204030204" pitchFamily="34" charset="0"/>
                <a:cs typeface="Calibri" panose="020F0502020204030204" pitchFamily="34" charset="0"/>
              </a:rPr>
              <a:t>Clinical staff trained in PPE and vital face-to-face services have continued throughout COVID-19.</a:t>
            </a:r>
          </a:p>
          <a:p>
            <a:pPr>
              <a:lnSpc>
                <a:spcPct val="120000"/>
              </a:lnSpc>
              <a:spcBef>
                <a:spcPts val="0"/>
              </a:spcBef>
              <a:spcAft>
                <a:spcPts val="0"/>
              </a:spcAft>
            </a:pPr>
            <a:r>
              <a:rPr lang="en-US" dirty="0">
                <a:latin typeface="Calibri" panose="020F0502020204030204" pitchFamily="34" charset="0"/>
                <a:cs typeface="Calibri" panose="020F0502020204030204" pitchFamily="34" charset="0"/>
              </a:rPr>
              <a:t>Partnered with Fairfax County Health Department (FCHD) to have our programs included as congregate living programs. </a:t>
            </a:r>
          </a:p>
          <a:p>
            <a:pPr lvl="1">
              <a:lnSpc>
                <a:spcPct val="120000"/>
              </a:lnSpc>
              <a:spcBef>
                <a:spcPts val="0"/>
              </a:spcBef>
              <a:spcAft>
                <a:spcPts val="0"/>
              </a:spcAft>
            </a:pPr>
            <a:r>
              <a:rPr lang="en-US" dirty="0">
                <a:latin typeface="Calibri" panose="020F0502020204030204" pitchFamily="34" charset="0"/>
                <a:cs typeface="Calibri" panose="020F0502020204030204" pitchFamily="34" charset="0"/>
              </a:rPr>
              <a:t>Were able to utilize the FCHD’s mobile vaccine clinic to bring vaccinations to our most vulnerable individuals. </a:t>
            </a:r>
            <a:endParaRPr lang="en-US" dirty="0"/>
          </a:p>
        </p:txBody>
      </p:sp>
      <p:sp>
        <p:nvSpPr>
          <p:cNvPr id="4" name="Slide Number Placeholder 3">
            <a:extLst>
              <a:ext uri="{FF2B5EF4-FFF2-40B4-BE49-F238E27FC236}">
                <a16:creationId xmlns:a16="http://schemas.microsoft.com/office/drawing/2014/main" id="{1FB2F4C7-7BF0-4081-9B9C-87882BED9EBC}"/>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C6827A5-A69B-4043-92E8-DD492D14FCC7}" type="slidenum">
              <a:rPr kumimoji="0" lang="en-US" sz="1200" b="0" i="0" u="none" strike="noStrike" kern="1200" cap="none" spc="0" normalizeH="0" baseline="0" noProof="0" smtClean="0">
                <a:ln>
                  <a:noFill/>
                </a:ln>
                <a:solidFill>
                  <a:prstClr val="white"/>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Title 4">
            <a:extLst>
              <a:ext uri="{FF2B5EF4-FFF2-40B4-BE49-F238E27FC236}">
                <a16:creationId xmlns:a16="http://schemas.microsoft.com/office/drawing/2014/main" id="{C07781C2-C9D0-497D-83C3-2B395B3358F3}"/>
              </a:ext>
            </a:extLst>
          </p:cNvPr>
          <p:cNvSpPr>
            <a:spLocks noGrp="1"/>
          </p:cNvSpPr>
          <p:nvPr>
            <p:ph type="title"/>
          </p:nvPr>
        </p:nvSpPr>
        <p:spPr/>
        <p:txBody>
          <a:bodyPr/>
          <a:lstStyle/>
          <a:p>
            <a:r>
              <a:rPr lang="en-US" dirty="0"/>
              <a:t>Continuing Services Through COVID-19</a:t>
            </a:r>
            <a:endParaRPr lang="en-US" dirty="0">
              <a:solidFill>
                <a:srgbClr val="FF0000"/>
              </a:solidFill>
            </a:endParaRPr>
          </a:p>
        </p:txBody>
      </p:sp>
      <p:pic>
        <p:nvPicPr>
          <p:cNvPr id="9" name="Picture 8" descr="Text, chat or text message&#10;&#10;Description automatically generated">
            <a:extLst>
              <a:ext uri="{FF2B5EF4-FFF2-40B4-BE49-F238E27FC236}">
                <a16:creationId xmlns:a16="http://schemas.microsoft.com/office/drawing/2014/main" id="{BECAD6E1-7748-4131-8A0F-FF1CFA440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1054" y="2148840"/>
            <a:ext cx="3184017" cy="4151015"/>
          </a:xfrm>
          <a:prstGeom prst="rect">
            <a:avLst/>
          </a:prstGeom>
        </p:spPr>
      </p:pic>
    </p:spTree>
    <p:extLst>
      <p:ext uri="{BB962C8B-B14F-4D97-AF65-F5344CB8AC3E}">
        <p14:creationId xmlns:p14="http://schemas.microsoft.com/office/powerpoint/2010/main" val="962043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9F9964-55A6-45A1-B281-EC20FDB6A1A0}"/>
              </a:ext>
            </a:extLst>
          </p:cNvPr>
          <p:cNvSpPr>
            <a:spLocks noGrp="1"/>
          </p:cNvSpPr>
          <p:nvPr>
            <p:ph idx="1"/>
          </p:nvPr>
        </p:nvSpPr>
        <p:spPr>
          <a:xfrm>
            <a:off x="304801" y="1933331"/>
            <a:ext cx="4956516" cy="4854649"/>
          </a:xfrm>
        </p:spPr>
        <p:txBody>
          <a:bodyPr>
            <a:noAutofit/>
          </a:bodyPr>
          <a:lstStyle/>
          <a:p>
            <a:pPr>
              <a:lnSpc>
                <a:spcPct val="120000"/>
              </a:lnSpc>
              <a:spcBef>
                <a:spcPts val="0"/>
              </a:spcBef>
              <a:spcAft>
                <a:spcPts val="0"/>
              </a:spcAft>
            </a:pPr>
            <a:r>
              <a:rPr lang="en-US" sz="1800" dirty="0">
                <a:latin typeface="Calibri" panose="020F0502020204030204" pitchFamily="34" charset="0"/>
                <a:cs typeface="Calibri" panose="020F0502020204030204" pitchFamily="34" charset="0"/>
              </a:rPr>
              <a:t>Teams are based in Merrifield, Reston and Alexandria.</a:t>
            </a:r>
          </a:p>
          <a:p>
            <a:pPr>
              <a:lnSpc>
                <a:spcPct val="120000"/>
              </a:lnSpc>
              <a:spcBef>
                <a:spcPts val="0"/>
              </a:spcBef>
              <a:spcAft>
                <a:spcPts val="0"/>
              </a:spcAft>
            </a:pPr>
            <a:r>
              <a:rPr lang="en-US" sz="1800" dirty="0">
                <a:latin typeface="Calibri" panose="020F0502020204030204" pitchFamily="34" charset="0"/>
                <a:cs typeface="Calibri" panose="020F0502020204030204" pitchFamily="34" charset="0"/>
              </a:rPr>
              <a:t>Provide case management and mental health skill building services.</a:t>
            </a:r>
          </a:p>
          <a:p>
            <a:pPr>
              <a:lnSpc>
                <a:spcPct val="120000"/>
              </a:lnSpc>
              <a:spcBef>
                <a:spcPts val="0"/>
              </a:spcBef>
              <a:spcAft>
                <a:spcPts val="0"/>
              </a:spcAft>
            </a:pPr>
            <a:r>
              <a:rPr lang="en-US" sz="1800" dirty="0">
                <a:latin typeface="Calibri" panose="020F0502020204030204" pitchFamily="34" charset="0"/>
                <a:cs typeface="Calibri" panose="020F0502020204030204" pitchFamily="34" charset="0"/>
              </a:rPr>
              <a:t>Individuals served are low-income, seriously mentally ill (SMI) adults living in Fairfax County.</a:t>
            </a:r>
          </a:p>
          <a:p>
            <a:pPr>
              <a:lnSpc>
                <a:spcPct val="120000"/>
              </a:lnSpc>
              <a:spcBef>
                <a:spcPts val="0"/>
              </a:spcBef>
              <a:spcAft>
                <a:spcPts val="0"/>
              </a:spcAft>
            </a:pPr>
            <a:r>
              <a:rPr lang="en-US" sz="1800" dirty="0">
                <a:latin typeface="Calibri" panose="020F0502020204030204" pitchFamily="34" charset="0"/>
                <a:cs typeface="Calibri" panose="020F0502020204030204" pitchFamily="34" charset="0"/>
              </a:rPr>
              <a:t>Many individuals are unemployed, with chronic medical conditions, and have SMI, with limited family and/or social supports.</a:t>
            </a:r>
          </a:p>
          <a:p>
            <a:pPr>
              <a:lnSpc>
                <a:spcPct val="120000"/>
              </a:lnSpc>
              <a:spcBef>
                <a:spcPts val="0"/>
              </a:spcBef>
              <a:spcAft>
                <a:spcPts val="0"/>
              </a:spcAft>
            </a:pPr>
            <a:r>
              <a:rPr lang="en-US" sz="1800" dirty="0">
                <a:latin typeface="Calibri" panose="020F0502020204030204" pitchFamily="34" charset="0"/>
                <a:cs typeface="Calibri" panose="020F0502020204030204" pitchFamily="34" charset="0"/>
              </a:rPr>
              <a:t>Individuals are served in their homes, in the community, and on-site. (M-F, 9-5. Emergency services are provided as needed.)</a:t>
            </a:r>
          </a:p>
          <a:p>
            <a:pPr>
              <a:lnSpc>
                <a:spcPct val="120000"/>
              </a:lnSpc>
              <a:spcBef>
                <a:spcPts val="0"/>
              </a:spcBef>
              <a:spcAft>
                <a:spcPts val="0"/>
              </a:spcAft>
            </a:pPr>
            <a:r>
              <a:rPr lang="en-US" sz="1800" dirty="0">
                <a:latin typeface="Calibri" panose="020F0502020204030204" pitchFamily="34" charset="0"/>
                <a:cs typeface="Calibri" panose="020F0502020204030204" pitchFamily="34" charset="0"/>
              </a:rPr>
              <a:t>The Merrifield team serves approximately 40 individuals.</a:t>
            </a:r>
            <a:endParaRPr lang="en-US" sz="1800" dirty="0"/>
          </a:p>
        </p:txBody>
      </p:sp>
      <p:sp>
        <p:nvSpPr>
          <p:cNvPr id="4" name="Slide Number Placeholder 3">
            <a:extLst>
              <a:ext uri="{FF2B5EF4-FFF2-40B4-BE49-F238E27FC236}">
                <a16:creationId xmlns:a16="http://schemas.microsoft.com/office/drawing/2014/main" id="{1FB2F4C7-7BF0-4081-9B9C-87882BED9EBC}"/>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C6827A5-A69B-4043-92E8-DD492D14FCC7}" type="slidenum">
              <a:rPr kumimoji="0" lang="en-US" sz="1200" b="0" i="0" u="none" strike="noStrike" kern="1200" cap="none" spc="0" normalizeH="0" baseline="0" noProof="0" smtClean="0">
                <a:ln>
                  <a:noFill/>
                </a:ln>
                <a:solidFill>
                  <a:prstClr val="white"/>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Title 4">
            <a:extLst>
              <a:ext uri="{FF2B5EF4-FFF2-40B4-BE49-F238E27FC236}">
                <a16:creationId xmlns:a16="http://schemas.microsoft.com/office/drawing/2014/main" id="{C07781C2-C9D0-497D-83C3-2B395B3358F3}"/>
              </a:ext>
            </a:extLst>
          </p:cNvPr>
          <p:cNvSpPr>
            <a:spLocks noGrp="1"/>
          </p:cNvSpPr>
          <p:nvPr>
            <p:ph type="title"/>
          </p:nvPr>
        </p:nvSpPr>
        <p:spPr/>
        <p:txBody>
          <a:bodyPr/>
          <a:lstStyle/>
          <a:p>
            <a:r>
              <a:rPr lang="en-US" dirty="0">
                <a:solidFill>
                  <a:schemeClr val="bg2">
                    <a:lumMod val="75000"/>
                  </a:schemeClr>
                </a:solidFill>
              </a:rPr>
              <a:t>Supportive Community Residential Services (SCRS)</a:t>
            </a:r>
          </a:p>
        </p:txBody>
      </p:sp>
      <p:pic>
        <p:nvPicPr>
          <p:cNvPr id="7" name="Picture 6" descr="A large group of people outside a building&#10;&#10;Description automatically generated with medium confidence">
            <a:extLst>
              <a:ext uri="{FF2B5EF4-FFF2-40B4-BE49-F238E27FC236}">
                <a16:creationId xmlns:a16="http://schemas.microsoft.com/office/drawing/2014/main" id="{F30F4406-EA31-4311-B7B5-89B53CF01820}"/>
              </a:ext>
            </a:extLst>
          </p:cNvPr>
          <p:cNvPicPr>
            <a:picLocks noChangeAspect="1"/>
          </p:cNvPicPr>
          <p:nvPr/>
        </p:nvPicPr>
        <p:blipFill rotWithShape="1">
          <a:blip r:embed="rId2">
            <a:extLst>
              <a:ext uri="{28A0092B-C50C-407E-A947-70E740481C1C}">
                <a14:useLocalDpi xmlns:a14="http://schemas.microsoft.com/office/drawing/2010/main" val="0"/>
              </a:ext>
            </a:extLst>
          </a:blip>
          <a:srcRect t="6359" r="-319" b="32102"/>
          <a:stretch/>
        </p:blipFill>
        <p:spPr>
          <a:xfrm>
            <a:off x="5261317" y="2691826"/>
            <a:ext cx="3577882" cy="2941971"/>
          </a:xfrm>
          <a:prstGeom prst="rect">
            <a:avLst/>
          </a:prstGeom>
        </p:spPr>
      </p:pic>
    </p:spTree>
    <p:extLst>
      <p:ext uri="{BB962C8B-B14F-4D97-AF65-F5344CB8AC3E}">
        <p14:creationId xmlns:p14="http://schemas.microsoft.com/office/powerpoint/2010/main" val="792189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2A4E88-023E-4D75-A314-4E784C15E00A}"/>
              </a:ext>
            </a:extLst>
          </p:cNvPr>
          <p:cNvSpPr>
            <a:spLocks noGrp="1"/>
          </p:cNvSpPr>
          <p:nvPr>
            <p:ph idx="1"/>
          </p:nvPr>
        </p:nvSpPr>
        <p:spPr>
          <a:xfrm>
            <a:off x="305192" y="2011680"/>
            <a:ext cx="8290168" cy="4562144"/>
          </a:xfrm>
        </p:spPr>
        <p:txBody>
          <a:bodyPr>
            <a:normAutofit/>
          </a:bodyPr>
          <a:lstStyle/>
          <a:p>
            <a:r>
              <a:rPr lang="en-US" dirty="0">
                <a:latin typeface="Calibri" panose="020F0502020204030204" pitchFamily="34" charset="0"/>
                <a:cs typeface="Calibri" panose="020F0502020204030204" pitchFamily="34" charset="0"/>
              </a:rPr>
              <a:t>Community Partners</a:t>
            </a:r>
          </a:p>
          <a:p>
            <a:pPr lvl="1"/>
            <a:r>
              <a:rPr lang="en-US" sz="2200" dirty="0">
                <a:latin typeface="Calibri" panose="020F0502020204030204" pitchFamily="34" charset="0"/>
                <a:cs typeface="Calibri" panose="020F0502020204030204" pitchFamily="34" charset="0"/>
              </a:rPr>
              <a:t>Individuals call Fairfax County’s Coordinated Services Program, local churches, social centers, and other community organizations to meet their basic needs, such as paying rent, making car repairs, or paying for medications or food.</a:t>
            </a:r>
          </a:p>
          <a:p>
            <a:r>
              <a:rPr lang="en-US" dirty="0">
                <a:latin typeface="Calibri" panose="020F0502020204030204" pitchFamily="34" charset="0"/>
                <a:cs typeface="Calibri" panose="020F0502020204030204" pitchFamily="34" charset="0"/>
              </a:rPr>
              <a:t>Gift Cards</a:t>
            </a:r>
          </a:p>
          <a:p>
            <a:pPr lvl="1"/>
            <a:r>
              <a:rPr lang="en-US" sz="2200" dirty="0">
                <a:latin typeface="Calibri" panose="020F0502020204030204" pitchFamily="34" charset="0"/>
                <a:cs typeface="Calibri" panose="020F0502020204030204" pitchFamily="34" charset="0"/>
              </a:rPr>
              <a:t>Given to the individuals we serve to provide much needed personal items such as food, coats, shoes, household needs and other essentials.</a:t>
            </a:r>
          </a:p>
          <a:p>
            <a:pPr lvl="2"/>
            <a:r>
              <a:rPr lang="en-US" sz="2200" dirty="0">
                <a:latin typeface="Calibri" panose="020F0502020204030204" pitchFamily="34" charset="0"/>
                <a:cs typeface="Calibri" panose="020F0502020204030204" pitchFamily="34" charset="0"/>
              </a:rPr>
              <a:t>Holiday season </a:t>
            </a:r>
          </a:p>
          <a:p>
            <a:pPr lvl="3"/>
            <a:r>
              <a:rPr lang="en-US" sz="2200" dirty="0">
                <a:latin typeface="Calibri" panose="020F0502020204030204" pitchFamily="34" charset="0"/>
                <a:cs typeface="Calibri" panose="020F0502020204030204" pitchFamily="34" charset="0"/>
              </a:rPr>
              <a:t>Individuals are often isolated, lonely and have few resources. Gift cards from the community are often the only gift they receive.</a:t>
            </a:r>
          </a:p>
        </p:txBody>
      </p:sp>
      <p:sp>
        <p:nvSpPr>
          <p:cNvPr id="3" name="Slide Number Placeholder 2">
            <a:extLst>
              <a:ext uri="{FF2B5EF4-FFF2-40B4-BE49-F238E27FC236}">
                <a16:creationId xmlns:a16="http://schemas.microsoft.com/office/drawing/2014/main" id="{136673E7-2251-4142-94CE-BAB0B7746273}"/>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E023299-B530-44DE-B5D1-8579EB8EA572}" type="slidenum">
              <a:rPr kumimoji="0" lang="en-US" sz="1200" b="0" i="0" u="none" strike="noStrike" kern="1200" cap="none" spc="0" normalizeH="0" baseline="0" noProof="0" smtClean="0">
                <a:ln>
                  <a:noFill/>
                </a:ln>
                <a:solidFill>
                  <a:prstClr val="white"/>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4" name="Title 3">
            <a:extLst>
              <a:ext uri="{FF2B5EF4-FFF2-40B4-BE49-F238E27FC236}">
                <a16:creationId xmlns:a16="http://schemas.microsoft.com/office/drawing/2014/main" id="{3ED18F44-1C99-422F-B3EC-42A2DE602F51}"/>
              </a:ext>
            </a:extLst>
          </p:cNvPr>
          <p:cNvSpPr>
            <a:spLocks noGrp="1"/>
          </p:cNvSpPr>
          <p:nvPr>
            <p:ph type="title"/>
          </p:nvPr>
        </p:nvSpPr>
        <p:spPr/>
        <p:txBody>
          <a:bodyPr/>
          <a:lstStyle/>
          <a:p>
            <a:r>
              <a:rPr lang="en-US" dirty="0"/>
              <a:t>How Community Partners Help Us Help Others</a:t>
            </a:r>
          </a:p>
        </p:txBody>
      </p:sp>
    </p:spTree>
    <p:extLst>
      <p:ext uri="{BB962C8B-B14F-4D97-AF65-F5344CB8AC3E}">
        <p14:creationId xmlns:p14="http://schemas.microsoft.com/office/powerpoint/2010/main" val="4259908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0A93DE-322C-4392-866E-8AF0C05F2F11}"/>
              </a:ext>
            </a:extLst>
          </p:cNvPr>
          <p:cNvSpPr>
            <a:spLocks noGrp="1"/>
          </p:cNvSpPr>
          <p:nvPr>
            <p:ph sz="half" idx="1"/>
          </p:nvPr>
        </p:nvSpPr>
        <p:spPr>
          <a:xfrm>
            <a:off x="304800" y="2011680"/>
            <a:ext cx="4070252" cy="4206240"/>
          </a:xfrm>
        </p:spPr>
        <p:txBody>
          <a:bodyPr>
            <a:normAutofit/>
          </a:bodyPr>
          <a:lstStyle/>
          <a:p>
            <a:pPr marL="0" indent="0">
              <a:buNone/>
            </a:pPr>
            <a:r>
              <a:rPr lang="en-US" b="1" dirty="0">
                <a:latin typeface="Calibri" panose="020F0502020204030204" pitchFamily="34" charset="0"/>
                <a:cs typeface="Calibri" panose="020F0502020204030204" pitchFamily="34" charset="0"/>
              </a:rPr>
              <a:t>Frequently Asked Questions</a:t>
            </a:r>
          </a:p>
          <a:p>
            <a:r>
              <a:rPr lang="en-US" dirty="0">
                <a:latin typeface="Calibri" panose="020F0502020204030204" pitchFamily="34" charset="0"/>
                <a:cs typeface="Calibri" panose="020F0502020204030204" pitchFamily="34" charset="0"/>
              </a:rPr>
              <a:t>How vital are community partners to the CSB?</a:t>
            </a:r>
          </a:p>
          <a:p>
            <a:r>
              <a:rPr lang="en-US" dirty="0">
                <a:latin typeface="Calibri" panose="020F0502020204030204" pitchFamily="34" charset="0"/>
                <a:cs typeface="Calibri" panose="020F0502020204030204" pitchFamily="34" charset="0"/>
              </a:rPr>
              <a:t>What are the most needed items from low-income individuals in our community?</a:t>
            </a:r>
          </a:p>
          <a:p>
            <a:r>
              <a:rPr lang="en-US" dirty="0">
                <a:latin typeface="Calibri" panose="020F0502020204030204" pitchFamily="34" charset="0"/>
                <a:cs typeface="Calibri" panose="020F0502020204030204" pitchFamily="34" charset="0"/>
              </a:rPr>
              <a:t>Are there unmet needs in the mental health community?</a:t>
            </a:r>
          </a:p>
          <a:p>
            <a:endParaRPr lang="en-US" dirty="0"/>
          </a:p>
          <a:p>
            <a:endParaRPr lang="en-US" dirty="0"/>
          </a:p>
          <a:p>
            <a:pPr marL="0" indent="0">
              <a:buNone/>
            </a:pPr>
            <a:endParaRPr lang="en-US" dirty="0"/>
          </a:p>
        </p:txBody>
      </p:sp>
      <p:sp>
        <p:nvSpPr>
          <p:cNvPr id="3" name="Content Placeholder 2">
            <a:extLst>
              <a:ext uri="{FF2B5EF4-FFF2-40B4-BE49-F238E27FC236}">
                <a16:creationId xmlns:a16="http://schemas.microsoft.com/office/drawing/2014/main" id="{9CB1FEDC-24F0-45BC-8312-27C13B506DBA}"/>
              </a:ext>
            </a:extLst>
          </p:cNvPr>
          <p:cNvSpPr>
            <a:spLocks noGrp="1"/>
          </p:cNvSpPr>
          <p:nvPr>
            <p:ph sz="half" idx="2"/>
          </p:nvPr>
        </p:nvSpPr>
        <p:spPr>
          <a:xfrm>
            <a:off x="4768950" y="2011680"/>
            <a:ext cx="4070252" cy="3249637"/>
          </a:xfrm>
        </p:spPr>
        <p:txBody>
          <a:bodyPr/>
          <a:lstStyle/>
          <a:p>
            <a:pPr marL="0" indent="0">
              <a:buNone/>
            </a:pPr>
            <a:r>
              <a:rPr lang="en-US" b="1" dirty="0">
                <a:latin typeface="Calibri" panose="020F0502020204030204" pitchFamily="34" charset="0"/>
                <a:cs typeface="Calibri" panose="020F0502020204030204" pitchFamily="34" charset="0"/>
              </a:rPr>
              <a:t>Success Stories</a:t>
            </a:r>
          </a:p>
          <a:p>
            <a:r>
              <a:rPr lang="en-US" dirty="0">
                <a:latin typeface="Calibri" panose="020F0502020204030204" pitchFamily="34" charset="0"/>
                <a:cs typeface="Calibri" panose="020F0502020204030204" pitchFamily="34" charset="0"/>
              </a:rPr>
              <a:t>ACCA – Service animal fund donation</a:t>
            </a:r>
          </a:p>
          <a:p>
            <a:r>
              <a:rPr lang="en-US" dirty="0">
                <a:latin typeface="Calibri" panose="020F0502020204030204" pitchFamily="34" charset="0"/>
                <a:cs typeface="Calibri" panose="020F0502020204030204" pitchFamily="34" charset="0"/>
              </a:rPr>
              <a:t>Local church – Funds to pay emergency dentist</a:t>
            </a:r>
          </a:p>
          <a:p>
            <a:r>
              <a:rPr lang="en-US" dirty="0">
                <a:latin typeface="Calibri" panose="020F0502020204030204" pitchFamily="34" charset="0"/>
                <a:cs typeface="Calibri" panose="020F0502020204030204" pitchFamily="34" charset="0"/>
              </a:rPr>
              <a:t>Rotary Club – Gift cards for holidays in 2020</a:t>
            </a:r>
          </a:p>
        </p:txBody>
      </p:sp>
      <p:sp>
        <p:nvSpPr>
          <p:cNvPr id="4" name="Slide Number Placeholder 3">
            <a:extLst>
              <a:ext uri="{FF2B5EF4-FFF2-40B4-BE49-F238E27FC236}">
                <a16:creationId xmlns:a16="http://schemas.microsoft.com/office/drawing/2014/main" id="{E4B7ACC4-AE12-4420-A659-61C127A10CB3}"/>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3B9A378-881C-461F-93CE-D4C097651C3E}" type="slidenum">
              <a:rPr kumimoji="0" lang="en-US" sz="1200" b="0" i="0" u="none" strike="noStrike" kern="1200" cap="none" spc="0" normalizeH="0" baseline="0" noProof="0" smtClean="0">
                <a:ln>
                  <a:noFill/>
                </a:ln>
                <a:solidFill>
                  <a:prstClr val="white"/>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Title 4">
            <a:extLst>
              <a:ext uri="{FF2B5EF4-FFF2-40B4-BE49-F238E27FC236}">
                <a16:creationId xmlns:a16="http://schemas.microsoft.com/office/drawing/2014/main" id="{3ECAFE70-C50B-4595-BEAE-39D9388A65DC}"/>
              </a:ext>
            </a:extLst>
          </p:cNvPr>
          <p:cNvSpPr>
            <a:spLocks noGrp="1"/>
          </p:cNvSpPr>
          <p:nvPr>
            <p:ph type="title"/>
          </p:nvPr>
        </p:nvSpPr>
        <p:spPr>
          <a:xfrm>
            <a:off x="304800" y="284176"/>
            <a:ext cx="6349217" cy="1508760"/>
          </a:xfrm>
        </p:spPr>
        <p:txBody>
          <a:bodyPr/>
          <a:lstStyle/>
          <a:p>
            <a:r>
              <a:rPr lang="en-US" dirty="0"/>
              <a:t>Frequently Asked Questions &amp; Success Stories</a:t>
            </a:r>
          </a:p>
        </p:txBody>
      </p:sp>
    </p:spTree>
    <p:extLst>
      <p:ext uri="{BB962C8B-B14F-4D97-AF65-F5344CB8AC3E}">
        <p14:creationId xmlns:p14="http://schemas.microsoft.com/office/powerpoint/2010/main" val="2182723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2A4E88-023E-4D75-A314-4E784C15E00A}"/>
              </a:ext>
            </a:extLst>
          </p:cNvPr>
          <p:cNvSpPr>
            <a:spLocks noGrp="1"/>
          </p:cNvSpPr>
          <p:nvPr>
            <p:ph idx="1"/>
          </p:nvPr>
        </p:nvSpPr>
        <p:spPr>
          <a:xfrm>
            <a:off x="334488" y="1934943"/>
            <a:ext cx="8341772" cy="4670474"/>
          </a:xfrm>
        </p:spPr>
        <p:txBody>
          <a:bodyPr>
            <a:normAutofit fontScale="85000" lnSpcReduction="20000"/>
          </a:bodyPr>
          <a:lstStyle/>
          <a:p>
            <a:r>
              <a:rPr lang="en-US" b="1" dirty="0">
                <a:latin typeface="Calibri" panose="020F0502020204030204" pitchFamily="34" charset="0"/>
                <a:cs typeface="Calibri" panose="020F0502020204030204" pitchFamily="34" charset="0"/>
              </a:rPr>
              <a:t>Continue to give</a:t>
            </a:r>
          </a:p>
          <a:p>
            <a:pPr lvl="1"/>
            <a:r>
              <a:rPr lang="en-US" dirty="0">
                <a:latin typeface="Calibri" panose="020F0502020204030204" pitchFamily="34" charset="0"/>
                <a:cs typeface="Calibri" panose="020F0502020204030204" pitchFamily="34" charset="0"/>
              </a:rPr>
              <a:t>Everything counts! A $25 gift card can help someone stay connected to family and our services</a:t>
            </a:r>
          </a:p>
          <a:p>
            <a:pPr lvl="1"/>
            <a:r>
              <a:rPr lang="en-US" dirty="0">
                <a:latin typeface="Calibri" panose="020F0502020204030204" pitchFamily="34" charset="0"/>
                <a:cs typeface="Calibri" panose="020F0502020204030204" pitchFamily="34" charset="0"/>
              </a:rPr>
              <a:t>Donate funds for medical care, eye care, dental care, vet care, etc.</a:t>
            </a:r>
          </a:p>
          <a:p>
            <a:r>
              <a:rPr lang="en-US" b="1" dirty="0">
                <a:latin typeface="Calibri" panose="020F0502020204030204" pitchFamily="34" charset="0"/>
                <a:cs typeface="Calibri" panose="020F0502020204030204" pitchFamily="34" charset="0"/>
              </a:rPr>
              <a:t>Take a screening and share the link with others</a:t>
            </a:r>
          </a:p>
          <a:p>
            <a:pPr lvl="1"/>
            <a:r>
              <a:rPr lang="en-US" dirty="0" err="1">
                <a:latin typeface="Calibri" panose="020F0502020204030204" pitchFamily="34" charset="0"/>
                <a:cs typeface="Calibri" panose="020F0502020204030204" pitchFamily="34" charset="0"/>
              </a:rPr>
              <a:t>myStrength</a:t>
            </a:r>
            <a:r>
              <a:rPr lang="en-US" dirty="0">
                <a:latin typeface="Calibri" panose="020F0502020204030204" pitchFamily="34" charset="0"/>
                <a:cs typeface="Calibri" panose="020F0502020204030204" pitchFamily="34" charset="0"/>
              </a:rPr>
              <a:t> </a:t>
            </a:r>
          </a:p>
          <a:p>
            <a:pPr lvl="2"/>
            <a:r>
              <a:rPr lang="en-US" dirty="0">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https://bit.ly/csb-myStrength</a:t>
            </a:r>
            <a:endParaRPr lang="en-US" dirty="0">
              <a:latin typeface="Calibri" panose="020F0502020204030204" pitchFamily="34" charset="0"/>
              <a:cs typeface="Calibri" panose="020F0502020204030204" pitchFamily="34" charset="0"/>
            </a:endParaRPr>
          </a:p>
          <a:p>
            <a:pPr lvl="1"/>
            <a:r>
              <a:rPr lang="en-US" dirty="0">
                <a:latin typeface="Calibri" panose="020F0502020204030204" pitchFamily="34" charset="0"/>
                <a:cs typeface="Calibri" panose="020F0502020204030204" pitchFamily="34" charset="0"/>
              </a:rPr>
              <a:t>SPAN – Mental health or substance use screening</a:t>
            </a:r>
          </a:p>
          <a:p>
            <a:pPr lvl="2"/>
            <a:r>
              <a:rPr lang="en-US"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https://screening.mentalhealthscreening.org/northern-virginia</a:t>
            </a:r>
            <a:endParaRPr lang="en-US"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Attend a </a:t>
            </a:r>
            <a:r>
              <a:rPr lang="en-US" b="1"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training</a:t>
            </a:r>
            <a:r>
              <a:rPr lang="en-US" b="1" dirty="0">
                <a:latin typeface="Calibri" panose="020F0502020204030204" pitchFamily="34" charset="0"/>
                <a:cs typeface="Calibri" panose="020F0502020204030204" pitchFamily="34" charset="0"/>
              </a:rPr>
              <a:t> and invite someone to attend with you</a:t>
            </a:r>
          </a:p>
          <a:p>
            <a:pPr lvl="1"/>
            <a:r>
              <a:rPr lang="en-US" dirty="0">
                <a:latin typeface="Calibri" panose="020F0502020204030204" pitchFamily="34" charset="0"/>
                <a:cs typeface="Calibri" panose="020F0502020204030204" pitchFamily="34" charset="0"/>
              </a:rPr>
              <a:t>REVIVE! opioid overdose reversal training	</a:t>
            </a:r>
          </a:p>
          <a:p>
            <a:pPr lvl="1"/>
            <a:r>
              <a:rPr lang="en-US" dirty="0">
                <a:latin typeface="Calibri" panose="020F0502020204030204" pitchFamily="34" charset="0"/>
                <a:cs typeface="Calibri" panose="020F0502020204030204" pitchFamily="34" charset="0"/>
              </a:rPr>
              <a:t>Mental Health First Aid	</a:t>
            </a:r>
          </a:p>
          <a:p>
            <a:pPr lvl="1"/>
            <a:r>
              <a:rPr lang="en-US" dirty="0">
                <a:latin typeface="Calibri" panose="020F0502020204030204" pitchFamily="34" charset="0"/>
                <a:cs typeface="Calibri" panose="020F0502020204030204" pitchFamily="34" charset="0"/>
              </a:rPr>
              <a:t>Suicide prevention training	</a:t>
            </a:r>
          </a:p>
          <a:p>
            <a:pPr lvl="1"/>
            <a:r>
              <a:rPr lang="en-US" dirty="0">
                <a:latin typeface="Calibri" panose="020F0502020204030204" pitchFamily="34" charset="0"/>
                <a:cs typeface="Calibri" panose="020F0502020204030204" pitchFamily="34" charset="0"/>
              </a:rPr>
              <a:t>Online behavioral health training for medical personnel</a:t>
            </a:r>
          </a:p>
          <a:p>
            <a:r>
              <a:rPr lang="en-US" b="1" dirty="0">
                <a:latin typeface="Calibri" panose="020F0502020204030204" pitchFamily="34" charset="0"/>
                <a:cs typeface="Calibri" panose="020F0502020204030204" pitchFamily="34" charset="0"/>
              </a:rPr>
              <a:t>Follow us on social media and share our content</a:t>
            </a:r>
          </a:p>
          <a:p>
            <a:pPr lvl="1"/>
            <a:r>
              <a:rPr lang="en-US" dirty="0">
                <a:latin typeface="Calibri" panose="020F0502020204030204" pitchFamily="34" charset="0"/>
                <a:cs typeface="Calibri" panose="020F0502020204030204" pitchFamily="34" charset="0"/>
              </a:rPr>
              <a:t>@FairfaxCSB on </a:t>
            </a:r>
            <a:r>
              <a:rPr lang="en-US" dirty="0">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Facebook</a:t>
            </a:r>
            <a:r>
              <a:rPr lang="en-US" dirty="0">
                <a:latin typeface="Calibri" panose="020F0502020204030204" pitchFamily="34" charset="0"/>
                <a:cs typeface="Calibri" panose="020F0502020204030204" pitchFamily="34" charset="0"/>
              </a:rPr>
              <a:t> and </a:t>
            </a:r>
            <a:r>
              <a:rPr lang="en-US" dirty="0">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Twitter</a:t>
            </a:r>
            <a:r>
              <a:rPr lang="en-US" dirty="0">
                <a:latin typeface="Calibri" panose="020F0502020204030204" pitchFamily="34" charset="0"/>
                <a:cs typeface="Calibri" panose="020F0502020204030204" pitchFamily="34" charset="0"/>
              </a:rPr>
              <a:t> </a:t>
            </a:r>
          </a:p>
        </p:txBody>
      </p:sp>
      <p:sp>
        <p:nvSpPr>
          <p:cNvPr id="3" name="Slide Number Placeholder 2">
            <a:extLst>
              <a:ext uri="{FF2B5EF4-FFF2-40B4-BE49-F238E27FC236}">
                <a16:creationId xmlns:a16="http://schemas.microsoft.com/office/drawing/2014/main" id="{136673E7-2251-4142-94CE-BAB0B7746273}"/>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E023299-B530-44DE-B5D1-8579EB8EA572}" type="slidenum">
              <a:rPr kumimoji="0" lang="en-US" sz="1200" b="0" i="0" u="none" strike="noStrike" kern="1200" cap="none" spc="0" normalizeH="0" baseline="0" noProof="0" smtClean="0">
                <a:ln>
                  <a:noFill/>
                </a:ln>
                <a:solidFill>
                  <a:prstClr val="white"/>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4" name="Title 3">
            <a:extLst>
              <a:ext uri="{FF2B5EF4-FFF2-40B4-BE49-F238E27FC236}">
                <a16:creationId xmlns:a16="http://schemas.microsoft.com/office/drawing/2014/main" id="{3ED18F44-1C99-422F-B3EC-42A2DE602F51}"/>
              </a:ext>
            </a:extLst>
          </p:cNvPr>
          <p:cNvSpPr>
            <a:spLocks noGrp="1"/>
          </p:cNvSpPr>
          <p:nvPr>
            <p:ph type="title"/>
          </p:nvPr>
        </p:nvSpPr>
        <p:spPr/>
        <p:txBody>
          <a:bodyPr/>
          <a:lstStyle/>
          <a:p>
            <a:r>
              <a:rPr lang="en-US" dirty="0"/>
              <a:t>How You Can Continue to Make </a:t>
            </a:r>
            <a:r>
              <a:rPr lang="en-US"/>
              <a:t>a Difference</a:t>
            </a:r>
            <a:endParaRPr lang="en-US" dirty="0"/>
          </a:p>
        </p:txBody>
      </p:sp>
    </p:spTree>
    <p:extLst>
      <p:ext uri="{BB962C8B-B14F-4D97-AF65-F5344CB8AC3E}">
        <p14:creationId xmlns:p14="http://schemas.microsoft.com/office/powerpoint/2010/main" val="2727466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65107" y="289240"/>
            <a:ext cx="7772400" cy="1508760"/>
          </a:xfrm>
        </p:spPr>
        <p:txBody>
          <a:bodyPr/>
          <a:lstStyle/>
          <a:p>
            <a:r>
              <a:rPr lang="en-US" b="1" cap="none" dirty="0"/>
              <a:t>Getting Started</a:t>
            </a:r>
            <a:endParaRPr lang="en-US" b="1" i="1" cap="none" dirty="0"/>
          </a:p>
        </p:txBody>
      </p:sp>
      <p:graphicFrame>
        <p:nvGraphicFramePr>
          <p:cNvPr id="4" name="Content Placeholder 3"/>
          <p:cNvGraphicFramePr>
            <a:graphicFrameLocks noGrp="1"/>
          </p:cNvGraphicFramePr>
          <p:nvPr>
            <p:ph idx="1"/>
          </p:nvPr>
        </p:nvGraphicFramePr>
        <p:xfrm>
          <a:off x="685800" y="2011363"/>
          <a:ext cx="7772400" cy="4206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652" name="Slide Number Placeholder 5"/>
          <p:cNvSpPr>
            <a:spLocks noGrp="1"/>
          </p:cNvSpPr>
          <p:nvPr>
            <p:ph type="sldNum" sz="quarter" idx="12"/>
          </p:nvPr>
        </p:nvSpPr>
        <p:spPr>
          <a:xfrm>
            <a:off x="8265139" y="6422855"/>
            <a:ext cx="709698" cy="365125"/>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9D717096-854C-4311-9A91-8EBB53B5E896}" type="slidenum">
              <a:rPr kumimoji="0" lang="en-US" sz="1200" b="0" i="0" u="none" strike="noStrike" kern="1200" cap="none" spc="0" normalizeH="0" baseline="0" noProof="0" smtClean="0">
                <a:ln>
                  <a:noFill/>
                </a:ln>
                <a:solidFill>
                  <a:prstClr val="white"/>
                </a:solidFill>
                <a:effectLst/>
                <a:uLnTx/>
                <a:uFillTx/>
                <a:latin typeface="Arial" charset="0"/>
                <a:ea typeface="+mn-ea"/>
                <a:cs typeface="Arial" charset="0"/>
              </a:rPr>
              <a:pPr marL="0" marR="0" lvl="0" indent="0" algn="l" defTabSz="914400"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grpSp>
        <p:nvGrpSpPr>
          <p:cNvPr id="5" name="Group 4">
            <a:extLst>
              <a:ext uri="{FF2B5EF4-FFF2-40B4-BE49-F238E27FC236}">
                <a16:creationId xmlns:a16="http://schemas.microsoft.com/office/drawing/2014/main" id="{8E5782F2-0C5A-43C7-A924-AF90D249E70C}"/>
              </a:ext>
            </a:extLst>
          </p:cNvPr>
          <p:cNvGrpSpPr/>
          <p:nvPr/>
        </p:nvGrpSpPr>
        <p:grpSpPr>
          <a:xfrm>
            <a:off x="382772" y="2206651"/>
            <a:ext cx="8473356" cy="4067149"/>
            <a:chOff x="382772" y="2206651"/>
            <a:chExt cx="8473356" cy="4067149"/>
          </a:xfrm>
        </p:grpSpPr>
        <p:sp>
          <p:nvSpPr>
            <p:cNvPr id="6" name="Freeform: Shape 5">
              <a:extLst>
                <a:ext uri="{FF2B5EF4-FFF2-40B4-BE49-F238E27FC236}">
                  <a16:creationId xmlns:a16="http://schemas.microsoft.com/office/drawing/2014/main" id="{230A61EB-112B-4AF0-8260-29FAFFCBE793}"/>
                </a:ext>
              </a:extLst>
            </p:cNvPr>
            <p:cNvSpPr/>
            <p:nvPr/>
          </p:nvSpPr>
          <p:spPr>
            <a:xfrm>
              <a:off x="382772" y="2206651"/>
              <a:ext cx="2756136" cy="4064000"/>
            </a:xfrm>
            <a:custGeom>
              <a:avLst/>
              <a:gdLst>
                <a:gd name="connsiteX0" fmla="*/ 0 w 2756136"/>
                <a:gd name="connsiteY0" fmla="*/ 275614 h 4064000"/>
                <a:gd name="connsiteX1" fmla="*/ 275614 w 2756136"/>
                <a:gd name="connsiteY1" fmla="*/ 0 h 4064000"/>
                <a:gd name="connsiteX2" fmla="*/ 2480522 w 2756136"/>
                <a:gd name="connsiteY2" fmla="*/ 0 h 4064000"/>
                <a:gd name="connsiteX3" fmla="*/ 2756136 w 2756136"/>
                <a:gd name="connsiteY3" fmla="*/ 275614 h 4064000"/>
                <a:gd name="connsiteX4" fmla="*/ 2756136 w 2756136"/>
                <a:gd name="connsiteY4" fmla="*/ 3788386 h 4064000"/>
                <a:gd name="connsiteX5" fmla="*/ 2480522 w 2756136"/>
                <a:gd name="connsiteY5" fmla="*/ 4064000 h 4064000"/>
                <a:gd name="connsiteX6" fmla="*/ 275614 w 2756136"/>
                <a:gd name="connsiteY6" fmla="*/ 4064000 h 4064000"/>
                <a:gd name="connsiteX7" fmla="*/ 0 w 2756136"/>
                <a:gd name="connsiteY7" fmla="*/ 3788386 h 4064000"/>
                <a:gd name="connsiteX8" fmla="*/ 0 w 2756136"/>
                <a:gd name="connsiteY8" fmla="*/ 275614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6136" h="4064000">
                  <a:moveTo>
                    <a:pt x="0" y="275614"/>
                  </a:moveTo>
                  <a:cubicBezTo>
                    <a:pt x="0" y="123397"/>
                    <a:pt x="123397" y="0"/>
                    <a:pt x="275614" y="0"/>
                  </a:cubicBezTo>
                  <a:lnTo>
                    <a:pt x="2480522" y="0"/>
                  </a:lnTo>
                  <a:cubicBezTo>
                    <a:pt x="2632739" y="0"/>
                    <a:pt x="2756136" y="123397"/>
                    <a:pt x="2756136" y="275614"/>
                  </a:cubicBezTo>
                  <a:lnTo>
                    <a:pt x="2756136" y="3788386"/>
                  </a:lnTo>
                  <a:cubicBezTo>
                    <a:pt x="2756136" y="3940603"/>
                    <a:pt x="2632739" y="4064000"/>
                    <a:pt x="2480522" y="4064000"/>
                  </a:cubicBezTo>
                  <a:lnTo>
                    <a:pt x="275614" y="4064000"/>
                  </a:lnTo>
                  <a:cubicBezTo>
                    <a:pt x="123397" y="4064000"/>
                    <a:pt x="0" y="3940603"/>
                    <a:pt x="0" y="3788386"/>
                  </a:cubicBezTo>
                  <a:lnTo>
                    <a:pt x="0" y="275614"/>
                  </a:lnTo>
                  <a:close/>
                </a:path>
              </a:pathLst>
            </a:custGeom>
            <a:solidFill>
              <a:srgbClr val="0071B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9136" tIns="1824736" rIns="199136" bIns="1011936" numCol="1" spcCol="1270" anchor="ctr" anchorCtr="0">
              <a:noAutofit/>
            </a:bodyPr>
            <a:lstStyle/>
            <a:p>
              <a:pPr marL="0" marR="0" lvl="0" indent="0" algn="ctr" defTabSz="1244600" rtl="0" eaLnBrk="1" fontAlgn="base" latinLnBrk="0" hangingPunct="1">
                <a:lnSpc>
                  <a:spcPct val="90000"/>
                </a:lnSpc>
                <a:spcBef>
                  <a:spcPct val="0"/>
                </a:spcBef>
                <a:spcAft>
                  <a:spcPct val="35000"/>
                </a:spcAft>
                <a:buClrTx/>
                <a:buSzTx/>
                <a:buFontTx/>
                <a:buNone/>
                <a:tabLst/>
                <a:defRPr/>
              </a:pPr>
              <a:r>
                <a:rPr kumimoji="0" lang="en-US" sz="2600" b="1" i="0" u="none" strike="noStrike" kern="1200" cap="none" spc="0" normalizeH="0" baseline="0" noProof="0" dirty="0">
                  <a:ln>
                    <a:noFill/>
                  </a:ln>
                  <a:solidFill>
                    <a:srgbClr val="F7931D"/>
                  </a:solidFill>
                  <a:effectLst/>
                  <a:uLnTx/>
                  <a:uFillTx/>
                  <a:latin typeface="Calibri" panose="020F0502020204030204" pitchFamily="34" charset="0"/>
                  <a:ea typeface="+mn-ea"/>
                  <a:cs typeface="Calibri" panose="020F0502020204030204" pitchFamily="34" charset="0"/>
                </a:rPr>
                <a:t>Entry &amp; Referral Services </a:t>
              </a:r>
            </a:p>
            <a:p>
              <a:pPr marL="0" marR="0" lvl="0" indent="0" algn="ctr" defTabSz="1244600" rtl="0" eaLnBrk="1" fontAlgn="base" latinLnBrk="0" hangingPunct="1">
                <a:lnSpc>
                  <a:spcPct val="90000"/>
                </a:lnSpc>
                <a:spcBef>
                  <a:spcPct val="0"/>
                </a:spcBef>
                <a:spcAft>
                  <a:spcPct val="3500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Call during business hours (Monday – Friday, 9  to 5)</a:t>
              </a:r>
            </a:p>
            <a:p>
              <a:pPr marL="0" marR="0" lvl="0" indent="0" algn="ctr" defTabSz="1244600" rtl="0" eaLnBrk="1" fontAlgn="base" latinLnBrk="0" hangingPunct="1">
                <a:lnSpc>
                  <a:spcPct val="90000"/>
                </a:lnSpc>
                <a:spcBef>
                  <a:spcPct val="0"/>
                </a:spcBef>
                <a:spcAft>
                  <a:spcPct val="3500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703-383-8500, TTY 711</a:t>
              </a:r>
            </a:p>
          </p:txBody>
        </p:sp>
        <p:sp>
          <p:nvSpPr>
            <p:cNvPr id="10" name="Oval 9" descr="Telephone">
              <a:extLst>
                <a:ext uri="{FF2B5EF4-FFF2-40B4-BE49-F238E27FC236}">
                  <a16:creationId xmlns:a16="http://schemas.microsoft.com/office/drawing/2014/main" id="{2E1A903B-C33F-4644-94FA-D9F266DEA4B1}"/>
                </a:ext>
              </a:extLst>
            </p:cNvPr>
            <p:cNvSpPr/>
            <p:nvPr/>
          </p:nvSpPr>
          <p:spPr>
            <a:xfrm>
              <a:off x="1084184" y="2450491"/>
              <a:ext cx="1353312" cy="1353312"/>
            </a:xfrm>
            <a:prstGeom prst="ellipse">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hueOff val="0"/>
                    <a:satOff val="0"/>
                    <a:lumOff val="0"/>
                    <a:alphaOff val="0"/>
                  </a:prstClr>
                </a:solidFill>
                <a:effectLst/>
                <a:uLnTx/>
                <a:uFillTx/>
                <a:latin typeface="Corbel" panose="020B0503020204020204"/>
                <a:ea typeface="+mn-ea"/>
                <a:cs typeface="+mn-cs"/>
              </a:endParaRPr>
            </a:p>
          </p:txBody>
        </p:sp>
        <p:sp>
          <p:nvSpPr>
            <p:cNvPr id="11" name="Freeform: Shape 10">
              <a:extLst>
                <a:ext uri="{FF2B5EF4-FFF2-40B4-BE49-F238E27FC236}">
                  <a16:creationId xmlns:a16="http://schemas.microsoft.com/office/drawing/2014/main" id="{1AE8433C-C3D6-4B7C-A890-79B7707867CF}"/>
                </a:ext>
              </a:extLst>
            </p:cNvPr>
            <p:cNvSpPr/>
            <p:nvPr/>
          </p:nvSpPr>
          <p:spPr>
            <a:xfrm>
              <a:off x="3241382" y="2206651"/>
              <a:ext cx="2756136" cy="4064000"/>
            </a:xfrm>
            <a:custGeom>
              <a:avLst/>
              <a:gdLst>
                <a:gd name="connsiteX0" fmla="*/ 0 w 2756136"/>
                <a:gd name="connsiteY0" fmla="*/ 275614 h 4064000"/>
                <a:gd name="connsiteX1" fmla="*/ 275614 w 2756136"/>
                <a:gd name="connsiteY1" fmla="*/ 0 h 4064000"/>
                <a:gd name="connsiteX2" fmla="*/ 2480522 w 2756136"/>
                <a:gd name="connsiteY2" fmla="*/ 0 h 4064000"/>
                <a:gd name="connsiteX3" fmla="*/ 2756136 w 2756136"/>
                <a:gd name="connsiteY3" fmla="*/ 275614 h 4064000"/>
                <a:gd name="connsiteX4" fmla="*/ 2756136 w 2756136"/>
                <a:gd name="connsiteY4" fmla="*/ 3788386 h 4064000"/>
                <a:gd name="connsiteX5" fmla="*/ 2480522 w 2756136"/>
                <a:gd name="connsiteY5" fmla="*/ 4064000 h 4064000"/>
                <a:gd name="connsiteX6" fmla="*/ 275614 w 2756136"/>
                <a:gd name="connsiteY6" fmla="*/ 4064000 h 4064000"/>
                <a:gd name="connsiteX7" fmla="*/ 0 w 2756136"/>
                <a:gd name="connsiteY7" fmla="*/ 3788386 h 4064000"/>
                <a:gd name="connsiteX8" fmla="*/ 0 w 2756136"/>
                <a:gd name="connsiteY8" fmla="*/ 275614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6136" h="4064000">
                  <a:moveTo>
                    <a:pt x="0" y="275614"/>
                  </a:moveTo>
                  <a:cubicBezTo>
                    <a:pt x="0" y="123397"/>
                    <a:pt x="123397" y="0"/>
                    <a:pt x="275614" y="0"/>
                  </a:cubicBezTo>
                  <a:lnTo>
                    <a:pt x="2480522" y="0"/>
                  </a:lnTo>
                  <a:cubicBezTo>
                    <a:pt x="2632739" y="0"/>
                    <a:pt x="2756136" y="123397"/>
                    <a:pt x="2756136" y="275614"/>
                  </a:cubicBezTo>
                  <a:lnTo>
                    <a:pt x="2756136" y="3788386"/>
                  </a:lnTo>
                  <a:cubicBezTo>
                    <a:pt x="2756136" y="3940603"/>
                    <a:pt x="2632739" y="4064000"/>
                    <a:pt x="2480522" y="4064000"/>
                  </a:cubicBezTo>
                  <a:lnTo>
                    <a:pt x="275614" y="4064000"/>
                  </a:lnTo>
                  <a:cubicBezTo>
                    <a:pt x="123397" y="4064000"/>
                    <a:pt x="0" y="3940603"/>
                    <a:pt x="0" y="3788386"/>
                  </a:cubicBezTo>
                  <a:lnTo>
                    <a:pt x="0" y="275614"/>
                  </a:lnTo>
                  <a:close/>
                </a:path>
              </a:pathLst>
            </a:custGeom>
            <a:solidFill>
              <a:srgbClr val="0071B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9136" tIns="1824736" rIns="199136" bIns="1011936" numCol="1" spcCol="1270" anchor="ctr" anchorCtr="0">
              <a:noAutofit/>
            </a:bodyPr>
            <a:lstStyle/>
            <a:p>
              <a:pPr marL="0" marR="0" lvl="0" indent="0" algn="ctr" defTabSz="1244600" rtl="0" eaLnBrk="1" fontAlgn="base" latinLnBrk="0" hangingPunct="1">
                <a:lnSpc>
                  <a:spcPct val="90000"/>
                </a:lnSpc>
                <a:spcBef>
                  <a:spcPct val="0"/>
                </a:spcBef>
                <a:spcAft>
                  <a:spcPct val="35000"/>
                </a:spcAft>
                <a:buClrTx/>
                <a:buSzTx/>
                <a:buFontTx/>
                <a:buNone/>
                <a:tabLst/>
                <a:defRPr/>
              </a:pPr>
              <a:r>
                <a:rPr kumimoji="0" lang="en-US" sz="2600" b="1" i="0" u="none" strike="noStrike" kern="1200" cap="none" spc="0" normalizeH="0" baseline="0" noProof="0" dirty="0">
                  <a:ln>
                    <a:noFill/>
                  </a:ln>
                  <a:solidFill>
                    <a:srgbClr val="F7931D"/>
                  </a:solidFill>
                  <a:effectLst/>
                  <a:uLnTx/>
                  <a:uFillTx/>
                  <a:latin typeface="Calibri" panose="020F0502020204030204" pitchFamily="34" charset="0"/>
                  <a:ea typeface="+mn-ea"/>
                  <a:cs typeface="Calibri" panose="020F0502020204030204" pitchFamily="34" charset="0"/>
                </a:rPr>
                <a:t>In Person</a:t>
              </a:r>
            </a:p>
            <a:p>
              <a:pPr marL="0" marR="0" lvl="0" indent="0" algn="ctr" defTabSz="1244600" rtl="0" eaLnBrk="1" fontAlgn="base" latinLnBrk="0" hangingPunct="1">
                <a:lnSpc>
                  <a:spcPct val="90000"/>
                </a:lnSpc>
                <a:spcBef>
                  <a:spcPct val="0"/>
                </a:spcBef>
                <a:spcAft>
                  <a:spcPct val="3500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CSB’s Merrifield Center </a:t>
              </a:r>
            </a:p>
            <a:p>
              <a:pPr marL="0" marR="0" lvl="0" indent="0" algn="ctr" defTabSz="1244600" rtl="0" eaLnBrk="1" fontAlgn="base" latinLnBrk="0" hangingPunct="1">
                <a:lnSpc>
                  <a:spcPct val="90000"/>
                </a:lnSpc>
                <a:spcBef>
                  <a:spcPct val="0"/>
                </a:spcBef>
                <a:spcAft>
                  <a:spcPct val="3500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(Monday – Friday, 9  to 5)</a:t>
              </a:r>
            </a:p>
            <a:p>
              <a:pPr marL="0" marR="0" lvl="0" indent="0" algn="ctr" defTabSz="1244600" rtl="0" eaLnBrk="1" fontAlgn="base" latinLnBrk="0" hangingPunct="1">
                <a:lnSpc>
                  <a:spcPct val="90000"/>
                </a:lnSpc>
                <a:spcBef>
                  <a:spcPct val="0"/>
                </a:spcBef>
                <a:spcAft>
                  <a:spcPct val="3500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Youth screenings until 7 pm on Tuesdays</a:t>
              </a:r>
            </a:p>
          </p:txBody>
        </p:sp>
        <p:sp>
          <p:nvSpPr>
            <p:cNvPr id="12" name="Oval 11" descr="Building">
              <a:extLst>
                <a:ext uri="{FF2B5EF4-FFF2-40B4-BE49-F238E27FC236}">
                  <a16:creationId xmlns:a16="http://schemas.microsoft.com/office/drawing/2014/main" id="{6ECE3B6A-9353-4B2A-B389-A3209206337B}"/>
                </a:ext>
              </a:extLst>
            </p:cNvPr>
            <p:cNvSpPr/>
            <p:nvPr/>
          </p:nvSpPr>
          <p:spPr>
            <a:xfrm>
              <a:off x="3923006" y="2450491"/>
              <a:ext cx="1353312" cy="1353312"/>
            </a:xfrm>
            <a:prstGeom prst="ellipse">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hueOff val="0"/>
                    <a:satOff val="0"/>
                    <a:lumOff val="0"/>
                    <a:alphaOff val="0"/>
                  </a:prstClr>
                </a:solidFill>
                <a:effectLst/>
                <a:uLnTx/>
                <a:uFillTx/>
                <a:latin typeface="Corbel" panose="020B0503020204020204"/>
                <a:ea typeface="+mn-ea"/>
                <a:cs typeface="+mn-cs"/>
              </a:endParaRPr>
            </a:p>
          </p:txBody>
        </p:sp>
        <p:sp>
          <p:nvSpPr>
            <p:cNvPr id="13" name="Freeform: Shape 12">
              <a:extLst>
                <a:ext uri="{FF2B5EF4-FFF2-40B4-BE49-F238E27FC236}">
                  <a16:creationId xmlns:a16="http://schemas.microsoft.com/office/drawing/2014/main" id="{A00DF0F4-CB2D-436E-940C-4CFED9CA49D5}"/>
                </a:ext>
              </a:extLst>
            </p:cNvPr>
            <p:cNvSpPr/>
            <p:nvPr/>
          </p:nvSpPr>
          <p:spPr>
            <a:xfrm>
              <a:off x="6099992" y="2209800"/>
              <a:ext cx="2756136" cy="4064000"/>
            </a:xfrm>
            <a:custGeom>
              <a:avLst/>
              <a:gdLst>
                <a:gd name="connsiteX0" fmla="*/ 0 w 2756136"/>
                <a:gd name="connsiteY0" fmla="*/ 275614 h 4064000"/>
                <a:gd name="connsiteX1" fmla="*/ 275614 w 2756136"/>
                <a:gd name="connsiteY1" fmla="*/ 0 h 4064000"/>
                <a:gd name="connsiteX2" fmla="*/ 2480522 w 2756136"/>
                <a:gd name="connsiteY2" fmla="*/ 0 h 4064000"/>
                <a:gd name="connsiteX3" fmla="*/ 2756136 w 2756136"/>
                <a:gd name="connsiteY3" fmla="*/ 275614 h 4064000"/>
                <a:gd name="connsiteX4" fmla="*/ 2756136 w 2756136"/>
                <a:gd name="connsiteY4" fmla="*/ 3788386 h 4064000"/>
                <a:gd name="connsiteX5" fmla="*/ 2480522 w 2756136"/>
                <a:gd name="connsiteY5" fmla="*/ 4064000 h 4064000"/>
                <a:gd name="connsiteX6" fmla="*/ 275614 w 2756136"/>
                <a:gd name="connsiteY6" fmla="*/ 4064000 h 4064000"/>
                <a:gd name="connsiteX7" fmla="*/ 0 w 2756136"/>
                <a:gd name="connsiteY7" fmla="*/ 3788386 h 4064000"/>
                <a:gd name="connsiteX8" fmla="*/ 0 w 2756136"/>
                <a:gd name="connsiteY8" fmla="*/ 275614 h 40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6136" h="4064000">
                  <a:moveTo>
                    <a:pt x="0" y="275614"/>
                  </a:moveTo>
                  <a:cubicBezTo>
                    <a:pt x="0" y="123397"/>
                    <a:pt x="123397" y="0"/>
                    <a:pt x="275614" y="0"/>
                  </a:cubicBezTo>
                  <a:lnTo>
                    <a:pt x="2480522" y="0"/>
                  </a:lnTo>
                  <a:cubicBezTo>
                    <a:pt x="2632739" y="0"/>
                    <a:pt x="2756136" y="123397"/>
                    <a:pt x="2756136" y="275614"/>
                  </a:cubicBezTo>
                  <a:lnTo>
                    <a:pt x="2756136" y="3788386"/>
                  </a:lnTo>
                  <a:cubicBezTo>
                    <a:pt x="2756136" y="3940603"/>
                    <a:pt x="2632739" y="4064000"/>
                    <a:pt x="2480522" y="4064000"/>
                  </a:cubicBezTo>
                  <a:lnTo>
                    <a:pt x="275614" y="4064000"/>
                  </a:lnTo>
                  <a:cubicBezTo>
                    <a:pt x="123397" y="4064000"/>
                    <a:pt x="0" y="3940603"/>
                    <a:pt x="0" y="3788386"/>
                  </a:cubicBezTo>
                  <a:lnTo>
                    <a:pt x="0" y="275614"/>
                  </a:lnTo>
                  <a:close/>
                </a:path>
              </a:pathLst>
            </a:custGeom>
            <a:solidFill>
              <a:srgbClr val="0071B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9136" tIns="1824736" rIns="199136" bIns="1011936" numCol="1" spcCol="1270" anchor="ctr" anchorCtr="0">
              <a:noAutofit/>
            </a:bodyPr>
            <a:lstStyle/>
            <a:p>
              <a:pPr marL="0" marR="0" lvl="0" indent="0" algn="ctr" defTabSz="1244600" rtl="0" eaLnBrk="1" fontAlgn="base" latinLnBrk="0" hangingPunct="1">
                <a:lnSpc>
                  <a:spcPct val="90000"/>
                </a:lnSpc>
                <a:spcBef>
                  <a:spcPct val="0"/>
                </a:spcBef>
                <a:spcAft>
                  <a:spcPct val="35000"/>
                </a:spcAft>
                <a:buClrTx/>
                <a:buSzTx/>
                <a:buFontTx/>
                <a:buNone/>
                <a:tabLst/>
                <a:defRPr/>
              </a:pPr>
              <a:endParaRPr kumimoji="0" lang="en-US" sz="2600" b="1" i="0" u="none" strike="noStrike" kern="1200" cap="none" spc="0" normalizeH="0" baseline="0" noProof="0" dirty="0">
                <a:ln>
                  <a:noFill/>
                </a:ln>
                <a:solidFill>
                  <a:srgbClr val="F7931D"/>
                </a:solidFill>
                <a:effectLst/>
                <a:uLnTx/>
                <a:uFillTx/>
                <a:latin typeface="Calibri" panose="020F0502020204030204" pitchFamily="34" charset="0"/>
                <a:ea typeface="+mn-ea"/>
                <a:cs typeface="Calibri" panose="020F0502020204030204" pitchFamily="34" charset="0"/>
              </a:endParaRPr>
            </a:p>
            <a:p>
              <a:pPr marL="0" marR="0" lvl="0" indent="0" algn="ctr" defTabSz="1244600" rtl="0" eaLnBrk="1" fontAlgn="base" latinLnBrk="0" hangingPunct="1">
                <a:lnSpc>
                  <a:spcPct val="90000"/>
                </a:lnSpc>
                <a:spcBef>
                  <a:spcPct val="0"/>
                </a:spcBef>
                <a:spcAft>
                  <a:spcPct val="35000"/>
                </a:spcAft>
                <a:buClrTx/>
                <a:buSzTx/>
                <a:buFontTx/>
                <a:buNone/>
                <a:tabLst/>
                <a:defRPr/>
              </a:pPr>
              <a:r>
                <a:rPr kumimoji="0" lang="en-US" sz="2600" b="1" i="0" u="none" strike="noStrike" kern="1200" cap="none" spc="0" normalizeH="0" baseline="0" noProof="0" dirty="0">
                  <a:ln>
                    <a:noFill/>
                  </a:ln>
                  <a:solidFill>
                    <a:srgbClr val="F7931D"/>
                  </a:solidFill>
                  <a:effectLst/>
                  <a:uLnTx/>
                  <a:uFillTx/>
                  <a:latin typeface="Calibri" panose="020F0502020204030204" pitchFamily="34" charset="0"/>
                  <a:ea typeface="+mn-ea"/>
                  <a:cs typeface="Calibri" panose="020F0502020204030204" pitchFamily="34" charset="0"/>
                </a:rPr>
                <a:t>Emergency Services</a:t>
              </a:r>
            </a:p>
            <a:p>
              <a:pPr marL="0" marR="0" lvl="0" indent="0" algn="ctr" defTabSz="1244600" rtl="0" eaLnBrk="1" fontAlgn="base" latinLnBrk="0" hangingPunct="1">
                <a:lnSpc>
                  <a:spcPct val="90000"/>
                </a:lnSpc>
                <a:spcBef>
                  <a:spcPct val="0"/>
                </a:spcBef>
                <a:spcAft>
                  <a:spcPct val="3500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Emergency Mental Health Services (24/7)</a:t>
              </a:r>
            </a:p>
            <a:p>
              <a:pPr marL="0" marR="0" lvl="0" indent="0" algn="ctr" defTabSz="1244600" rtl="0" eaLnBrk="1" fontAlgn="base"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703-573-5679, TTY 711</a:t>
              </a:r>
            </a:p>
            <a:p>
              <a:pPr marL="0" marR="0" lvl="0" indent="0" algn="ctr" defTabSz="1244600" rtl="0" eaLnBrk="1" fontAlgn="base" latinLnBrk="0" hangingPunct="1">
                <a:lnSpc>
                  <a:spcPct val="90000"/>
                </a:lnSpc>
                <a:spcBef>
                  <a:spcPct val="0"/>
                </a:spcBef>
                <a:spcAft>
                  <a:spcPct val="3500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Fairfax Detox Center (24/7)</a:t>
              </a:r>
            </a:p>
            <a:p>
              <a:pPr marL="0" marR="0" lvl="0" indent="0" algn="ctr" defTabSz="1244600" rtl="0" eaLnBrk="1" fontAlgn="base"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703-502-7000 | TTY 703-322-9080</a:t>
              </a:r>
            </a:p>
            <a:p>
              <a:pPr marL="0" marR="0" lvl="0" indent="0" algn="ctr" defTabSz="1244600" rtl="0" eaLnBrk="1" fontAlgn="base"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Come directly to Merrifield Center</a:t>
              </a:r>
              <a:endParaRPr kumimoji="0" lang="en-US" sz="12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4" name="Oval 13">
              <a:extLst>
                <a:ext uri="{FF2B5EF4-FFF2-40B4-BE49-F238E27FC236}">
                  <a16:creationId xmlns:a16="http://schemas.microsoft.com/office/drawing/2014/main" id="{A7E001FB-727A-4255-BC36-F79FECC43716}"/>
                </a:ext>
              </a:extLst>
            </p:cNvPr>
            <p:cNvSpPr/>
            <p:nvPr/>
          </p:nvSpPr>
          <p:spPr>
            <a:xfrm>
              <a:off x="6761827" y="2450491"/>
              <a:ext cx="1353312" cy="1353312"/>
            </a:xfrm>
            <a:prstGeom prst="ellipse">
              <a:avLst/>
            </a:prstGeom>
            <a:no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hueOff val="0"/>
                    <a:satOff val="0"/>
                    <a:lumOff val="0"/>
                    <a:alphaOff val="0"/>
                  </a:prstClr>
                </a:solidFill>
                <a:effectLst/>
                <a:uLnTx/>
                <a:uFillTx/>
                <a:latin typeface="Corbel" panose="020B0503020204020204"/>
                <a:ea typeface="+mn-ea"/>
                <a:cs typeface="+mn-cs"/>
              </a:endParaRPr>
            </a:p>
          </p:txBody>
        </p:sp>
      </p:grpSp>
      <p:pic>
        <p:nvPicPr>
          <p:cNvPr id="8" name="Graphic 7" descr="Warning">
            <a:extLst>
              <a:ext uri="{FF2B5EF4-FFF2-40B4-BE49-F238E27FC236}">
                <a16:creationId xmlns:a16="http://schemas.microsoft.com/office/drawing/2014/main" id="{518B8B1A-2F5C-4D91-B7FB-6499D960511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841537" y="2486305"/>
            <a:ext cx="1196751" cy="1196751"/>
          </a:xfrm>
          <a:prstGeom prst="rect">
            <a:avLst/>
          </a:prstGeom>
        </p:spPr>
      </p:pic>
      <p:sp>
        <p:nvSpPr>
          <p:cNvPr id="9" name="Rectangle: Rounded Corners 8">
            <a:extLst>
              <a:ext uri="{FF2B5EF4-FFF2-40B4-BE49-F238E27FC236}">
                <a16:creationId xmlns:a16="http://schemas.microsoft.com/office/drawing/2014/main" id="{3C19422B-076C-49CD-9456-BE969D70FA7B}"/>
              </a:ext>
            </a:extLst>
          </p:cNvPr>
          <p:cNvSpPr/>
          <p:nvPr/>
        </p:nvSpPr>
        <p:spPr>
          <a:xfrm>
            <a:off x="685020" y="6096000"/>
            <a:ext cx="7772400" cy="400110"/>
          </a:xfrm>
          <a:prstGeom prst="roundRect">
            <a:avLst/>
          </a:prstGeom>
          <a:solidFill>
            <a:srgbClr val="71BF43"/>
          </a:solidFill>
          <a:ln>
            <a:solidFill>
              <a:srgbClr val="71BF43"/>
            </a:solidFill>
          </a:ln>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3" name="TextBox 2">
            <a:extLst>
              <a:ext uri="{FF2B5EF4-FFF2-40B4-BE49-F238E27FC236}">
                <a16:creationId xmlns:a16="http://schemas.microsoft.com/office/drawing/2014/main" id="{61E7B99F-F396-4975-AD1F-40B828CB5BAA}"/>
              </a:ext>
            </a:extLst>
          </p:cNvPr>
          <p:cNvSpPr txBox="1"/>
          <p:nvPr/>
        </p:nvSpPr>
        <p:spPr>
          <a:xfrm>
            <a:off x="1256488" y="6103515"/>
            <a:ext cx="6781800"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How does someone find out if CSB services are right for them?</a:t>
            </a:r>
          </a:p>
        </p:txBody>
      </p:sp>
      <p:sp>
        <p:nvSpPr>
          <p:cNvPr id="33" name="Rectangle: Rounded Corners 32">
            <a:extLst>
              <a:ext uri="{FF2B5EF4-FFF2-40B4-BE49-F238E27FC236}">
                <a16:creationId xmlns:a16="http://schemas.microsoft.com/office/drawing/2014/main" id="{BD4FC3EC-0448-4303-BE94-5F5E22461D89}"/>
              </a:ext>
            </a:extLst>
          </p:cNvPr>
          <p:cNvSpPr/>
          <p:nvPr/>
        </p:nvSpPr>
        <p:spPr>
          <a:xfrm>
            <a:off x="7070744" y="1748926"/>
            <a:ext cx="1935087" cy="588324"/>
          </a:xfrm>
          <a:prstGeom prst="roundRect">
            <a:avLst/>
          </a:prstGeom>
          <a:solidFill>
            <a:srgbClr val="71BF43"/>
          </a:solidFill>
          <a:ln>
            <a:solidFill>
              <a:srgbClr val="71BF4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orbel" panose="020B0503020204020204"/>
                <a:ea typeface="+mn-ea"/>
                <a:cs typeface="+mn-cs"/>
              </a:rPr>
              <a:t>Call 911</a:t>
            </a:r>
            <a:r>
              <a:rPr kumimoji="0" lang="en-US" sz="1400" b="0" i="0" u="none" strike="noStrike" kern="1200" cap="none" spc="0" normalizeH="0" baseline="0" noProof="0" dirty="0">
                <a:ln>
                  <a:noFill/>
                </a:ln>
                <a:solidFill>
                  <a:prstClr val="white"/>
                </a:solidFill>
                <a:effectLst/>
                <a:uLnTx/>
                <a:uFillTx/>
                <a:latin typeface="Corbel" panose="020B0503020204020204"/>
                <a:ea typeface="+mn-ea"/>
                <a:cs typeface="+mn-cs"/>
              </a:rPr>
              <a:t>. Ask for a CIT trained officer.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6096000" cy="487362"/>
          </a:xfrm>
        </p:spPr>
        <p:txBody>
          <a:bodyPr/>
          <a:lstStyle/>
          <a:p>
            <a:r>
              <a:rPr lang="en-US" sz="3000" b="1" dirty="0"/>
              <a:t>Welcome!</a:t>
            </a:r>
          </a:p>
        </p:txBody>
      </p:sp>
      <p:sp>
        <p:nvSpPr>
          <p:cNvPr id="6" name="Content Placeholder 1"/>
          <p:cNvSpPr>
            <a:spLocks noGrp="1"/>
          </p:cNvSpPr>
          <p:nvPr>
            <p:ph idx="1"/>
          </p:nvPr>
        </p:nvSpPr>
        <p:spPr>
          <a:xfrm>
            <a:off x="25400" y="990600"/>
            <a:ext cx="9118600" cy="5334000"/>
          </a:xfrm>
        </p:spPr>
        <p:txBody>
          <a:bodyPr/>
          <a:lstStyle/>
          <a:p>
            <a:pPr marL="0" marR="0" lvl="3" indent="0" algn="ctr" defTabSz="457200" rtl="0" eaLnBrk="1" fontAlgn="auto" latinLnBrk="0" hangingPunct="1">
              <a:lnSpc>
                <a:spcPct val="100000"/>
              </a:lnSpc>
              <a:spcBef>
                <a:spcPts val="400"/>
              </a:spcBef>
              <a:spcAft>
                <a:spcPts val="0"/>
              </a:spcAft>
              <a:buClrTx/>
              <a:buSzTx/>
              <a:buFont typeface="Arial"/>
              <a:buNone/>
              <a:tabLst/>
              <a:defRPr/>
            </a:pPr>
            <a:r>
              <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rPr>
              <a:t>Designing for the Future by Building on Strong Foundations</a:t>
            </a:r>
            <a:endParaRPr kumimoji="0" lang="en-US" sz="2700" b="0" i="0" u="sng" strike="noStrike" kern="1200" cap="none" spc="0" normalizeH="0" baseline="0" noProof="0" dirty="0">
              <a:ln>
                <a:noFill/>
              </a:ln>
              <a:solidFill>
                <a:srgbClr val="240CD2"/>
              </a:solidFill>
              <a:effectLst/>
              <a:uLnTx/>
              <a:uFillTx/>
              <a:latin typeface="Arial" panose="020B0604020202020204" pitchFamily="34" charset="0"/>
              <a:ea typeface="+mn-ea"/>
              <a:cs typeface="Arial" panose="020B0604020202020204" pitchFamily="34" charset="0"/>
            </a:endParaRPr>
          </a:p>
          <a:p>
            <a:pPr>
              <a:lnSpc>
                <a:spcPct val="90000"/>
              </a:lnSpc>
              <a:buNone/>
            </a:pPr>
            <a:endParaRPr lang="en-US" sz="3200" dirty="0">
              <a:latin typeface="Arial" panose="020B0604020202020204" pitchFamily="34" charset="0"/>
              <a:cs typeface="Arial" panose="020B0604020202020204" pitchFamily="34" charset="0"/>
            </a:endParaRPr>
          </a:p>
          <a:p>
            <a:pPr>
              <a:lnSpc>
                <a:spcPct val="90000"/>
              </a:lnSpc>
              <a:buNone/>
            </a:pPr>
            <a:r>
              <a:rPr lang="en-US" sz="3200" dirty="0">
                <a:latin typeface="Arial" panose="020B0604020202020204" pitchFamily="34" charset="0"/>
                <a:cs typeface="Arial" panose="020B0604020202020204" pitchFamily="34" charset="0"/>
              </a:rPr>
              <a:t>Welcome</a:t>
            </a:r>
          </a:p>
          <a:p>
            <a:pPr lvl="2">
              <a:lnSpc>
                <a:spcPct val="90000"/>
              </a:lnSpc>
            </a:pPr>
            <a:r>
              <a:rPr lang="en-US" sz="3200" dirty="0">
                <a:solidFill>
                  <a:srgbClr val="240CD2"/>
                </a:solidFill>
                <a:latin typeface="Arial" panose="020B0604020202020204" pitchFamily="34" charset="0"/>
                <a:cs typeface="Arial" panose="020B0604020202020204" pitchFamily="34" charset="0"/>
              </a:rPr>
              <a:t>Chat before the bell rings</a:t>
            </a:r>
          </a:p>
          <a:p>
            <a:pPr>
              <a:lnSpc>
                <a:spcPct val="90000"/>
              </a:lnSpc>
              <a:buNone/>
            </a:pPr>
            <a:endParaRPr lang="en-US" sz="3200" dirty="0">
              <a:latin typeface="Arial" panose="020B0604020202020204" pitchFamily="34" charset="0"/>
              <a:cs typeface="Arial" panose="020B0604020202020204" pitchFamily="34" charset="0"/>
            </a:endParaRPr>
          </a:p>
          <a:p>
            <a:pPr>
              <a:lnSpc>
                <a:spcPct val="90000"/>
              </a:lnSpc>
              <a:buNone/>
            </a:pPr>
            <a:r>
              <a:rPr lang="en-US" sz="3200" dirty="0">
                <a:latin typeface="Arial" panose="020B0604020202020204" pitchFamily="34" charset="0"/>
                <a:cs typeface="Arial" panose="020B0604020202020204" pitchFamily="34" charset="0"/>
              </a:rPr>
              <a:t>0730 Bell Rings</a:t>
            </a:r>
          </a:p>
          <a:p>
            <a:pPr>
              <a:lnSpc>
                <a:spcPct val="90000"/>
              </a:lnSpc>
              <a:buNone/>
            </a:pPr>
            <a:endParaRPr lang="en-US" sz="3200" dirty="0">
              <a:latin typeface="Arial" panose="020B0604020202020204" pitchFamily="34" charset="0"/>
              <a:cs typeface="Arial" panose="020B0604020202020204" pitchFamily="34" charset="0"/>
            </a:endParaRPr>
          </a:p>
          <a:p>
            <a:pPr>
              <a:lnSpc>
                <a:spcPct val="90000"/>
              </a:lnSpc>
              <a:buNone/>
            </a:pPr>
            <a:r>
              <a:rPr lang="en-US" sz="3200" dirty="0">
                <a:latin typeface="Arial" panose="020B0604020202020204" pitchFamily="34" charset="0"/>
                <a:cs typeface="Arial" panose="020B0604020202020204" pitchFamily="34" charset="0"/>
              </a:rPr>
              <a:t>Rise for the Pledge of Allegiance</a:t>
            </a:r>
          </a:p>
          <a:p>
            <a:pPr lvl="2">
              <a:lnSpc>
                <a:spcPct val="90000"/>
              </a:lnSpc>
            </a:pPr>
            <a:r>
              <a:rPr lang="en-US" sz="3200" dirty="0">
                <a:solidFill>
                  <a:srgbClr val="240CD2"/>
                </a:solidFill>
                <a:latin typeface="Arial" panose="020B0604020202020204" pitchFamily="34" charset="0"/>
                <a:cs typeface="Arial" panose="020B0604020202020204" pitchFamily="34" charset="0"/>
              </a:rPr>
              <a:t>John Thomas</a:t>
            </a:r>
          </a:p>
        </p:txBody>
      </p:sp>
    </p:spTree>
    <p:extLst>
      <p:ext uri="{BB962C8B-B14F-4D97-AF65-F5344CB8AC3E}">
        <p14:creationId xmlns:p14="http://schemas.microsoft.com/office/powerpoint/2010/main" val="221811544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80059" y="4040741"/>
            <a:ext cx="8183882" cy="1140859"/>
          </a:xfrm>
        </p:spPr>
        <p:txBody>
          <a:bodyPr>
            <a:normAutofit/>
          </a:bodyPr>
          <a:lstStyle/>
          <a:p>
            <a:pPr>
              <a:spcAft>
                <a:spcPts val="600"/>
              </a:spcAft>
            </a:pPr>
            <a:r>
              <a:rPr lang="en-US" b="1" cap="none" dirty="0">
                <a:solidFill>
                  <a:schemeClr val="tx1"/>
                </a:solidFill>
              </a:rPr>
              <a:t>Questions?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2513381"/>
            <a:ext cx="2743200" cy="839419"/>
          </a:xfrm>
          <a:prstGeom prst="rect">
            <a:avLst/>
          </a:prstGeom>
        </p:spPr>
      </p:pic>
      <p:grpSp>
        <p:nvGrpSpPr>
          <p:cNvPr id="12" name="Group 11">
            <a:extLst>
              <a:ext uri="{FF2B5EF4-FFF2-40B4-BE49-F238E27FC236}">
                <a16:creationId xmlns:a16="http://schemas.microsoft.com/office/drawing/2014/main" id="{3AC26B6E-D571-4C82-887C-03975FD59689}"/>
              </a:ext>
            </a:extLst>
          </p:cNvPr>
          <p:cNvGrpSpPr/>
          <p:nvPr/>
        </p:nvGrpSpPr>
        <p:grpSpPr>
          <a:xfrm>
            <a:off x="4455210" y="6125094"/>
            <a:ext cx="1828690" cy="368532"/>
            <a:chOff x="2636521" y="5932530"/>
            <a:chExt cx="1828690" cy="368532"/>
          </a:xfrm>
        </p:grpSpPr>
        <p:sp>
          <p:nvSpPr>
            <p:cNvPr id="4" name="Text Box 4">
              <a:extLst>
                <a:ext uri="{FF2B5EF4-FFF2-40B4-BE49-F238E27FC236}">
                  <a16:creationId xmlns:a16="http://schemas.microsoft.com/office/drawing/2014/main" id="{FC44BAE1-A8BD-4EDC-BB9E-786F4E79B119}"/>
                </a:ext>
              </a:extLst>
            </p:cNvPr>
            <p:cNvSpPr txBox="1">
              <a:spLocks noChangeArrowheads="1"/>
            </p:cNvSpPr>
            <p:nvPr/>
          </p:nvSpPr>
          <p:spPr bwMode="auto">
            <a:xfrm>
              <a:off x="3036461" y="5937570"/>
              <a:ext cx="1428750" cy="2111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white"/>
                  </a:solidFill>
                  <a:effectLst/>
                  <a:uLnTx/>
                  <a:uFillTx/>
                  <a:latin typeface="Corbel" panose="020B0503020204020204"/>
                  <a:ea typeface="+mn-ea"/>
                  <a:cs typeface="Arial" charset="0"/>
                </a:rPr>
                <a:t>@FairfaxCSB</a:t>
              </a:r>
            </a:p>
          </p:txBody>
        </p:sp>
        <p:pic>
          <p:nvPicPr>
            <p:cNvPr id="2054" name="Picture 6" descr="Facebook icon">
              <a:extLst>
                <a:ext uri="{FF2B5EF4-FFF2-40B4-BE49-F238E27FC236}">
                  <a16:creationId xmlns:a16="http://schemas.microsoft.com/office/drawing/2014/main" id="{C7C13BB0-AC18-4D63-96F4-A26796126E7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6521" y="5932530"/>
              <a:ext cx="365760" cy="36853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grpSp>
        <p:nvGrpSpPr>
          <p:cNvPr id="13" name="Group 12">
            <a:extLst>
              <a:ext uri="{FF2B5EF4-FFF2-40B4-BE49-F238E27FC236}">
                <a16:creationId xmlns:a16="http://schemas.microsoft.com/office/drawing/2014/main" id="{8AC6D0B6-9228-4F97-B51B-BFA996891C81}"/>
              </a:ext>
            </a:extLst>
          </p:cNvPr>
          <p:cNvGrpSpPr/>
          <p:nvPr/>
        </p:nvGrpSpPr>
        <p:grpSpPr>
          <a:xfrm>
            <a:off x="6988273" y="6126480"/>
            <a:ext cx="1828066" cy="365760"/>
            <a:chOff x="6324600" y="5805488"/>
            <a:chExt cx="1828066" cy="365760"/>
          </a:xfrm>
        </p:grpSpPr>
        <p:sp>
          <p:nvSpPr>
            <p:cNvPr id="5" name="Text Box 5">
              <a:extLst>
                <a:ext uri="{FF2B5EF4-FFF2-40B4-BE49-F238E27FC236}">
                  <a16:creationId xmlns:a16="http://schemas.microsoft.com/office/drawing/2014/main" id="{BAB65843-D7D6-4C3B-8749-8C8E3CED3054}"/>
                </a:ext>
              </a:extLst>
            </p:cNvPr>
            <p:cNvSpPr txBox="1">
              <a:spLocks noChangeArrowheads="1"/>
            </p:cNvSpPr>
            <p:nvPr/>
          </p:nvSpPr>
          <p:spPr bwMode="auto">
            <a:xfrm>
              <a:off x="6723916" y="5805488"/>
              <a:ext cx="1428750" cy="2111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white"/>
                  </a:solidFill>
                  <a:effectLst/>
                  <a:uLnTx/>
                  <a:uFillTx/>
                  <a:latin typeface="Corbel" panose="020B0503020204020204"/>
                  <a:ea typeface="+mn-ea"/>
                  <a:cs typeface="Arial" charset="0"/>
                </a:rPr>
                <a:t>@FairfaxCSB</a:t>
              </a:r>
            </a:p>
          </p:txBody>
        </p:sp>
        <p:pic>
          <p:nvPicPr>
            <p:cNvPr id="2055" name="Picture 7" descr="Twitter icon">
              <a:extLst>
                <a:ext uri="{FF2B5EF4-FFF2-40B4-BE49-F238E27FC236}">
                  <a16:creationId xmlns:a16="http://schemas.microsoft.com/office/drawing/2014/main" id="{F03DD46B-ACE0-49B3-99C6-2581B2A4BBB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4600" y="5805488"/>
              <a:ext cx="365760" cy="36576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grpSp>
        <p:nvGrpSpPr>
          <p:cNvPr id="10" name="Group 9">
            <a:extLst>
              <a:ext uri="{FF2B5EF4-FFF2-40B4-BE49-F238E27FC236}">
                <a16:creationId xmlns:a16="http://schemas.microsoft.com/office/drawing/2014/main" id="{9DBE78BE-C2EB-4513-8753-C018C6088FE9}"/>
              </a:ext>
            </a:extLst>
          </p:cNvPr>
          <p:cNvGrpSpPr/>
          <p:nvPr/>
        </p:nvGrpSpPr>
        <p:grpSpPr>
          <a:xfrm>
            <a:off x="327661" y="5989320"/>
            <a:ext cx="3423175" cy="640080"/>
            <a:chOff x="327661" y="5292450"/>
            <a:chExt cx="3423175" cy="640080"/>
          </a:xfrm>
        </p:grpSpPr>
        <p:sp>
          <p:nvSpPr>
            <p:cNvPr id="3" name="Text Box 3">
              <a:extLst>
                <a:ext uri="{FF2B5EF4-FFF2-40B4-BE49-F238E27FC236}">
                  <a16:creationId xmlns:a16="http://schemas.microsoft.com/office/drawing/2014/main" id="{534E0EE3-4217-41C0-9CE6-1BB2DFD82351}"/>
                </a:ext>
              </a:extLst>
            </p:cNvPr>
            <p:cNvSpPr txBox="1">
              <a:spLocks noChangeArrowheads="1"/>
            </p:cNvSpPr>
            <p:nvPr/>
          </p:nvSpPr>
          <p:spPr bwMode="auto">
            <a:xfrm>
              <a:off x="1007636" y="5415068"/>
              <a:ext cx="2743200" cy="24447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white"/>
                  </a:solidFill>
                  <a:effectLst/>
                  <a:uLnTx/>
                  <a:uFillTx/>
                  <a:latin typeface="Corbel" panose="020B0503020204020204"/>
                  <a:ea typeface="+mn-ea"/>
                  <a:cs typeface="Arial" charset="0"/>
                </a:rPr>
                <a:t>www.fairfaxcounty.gov/csb</a:t>
              </a:r>
            </a:p>
          </p:txBody>
        </p:sp>
        <p:pic>
          <p:nvPicPr>
            <p:cNvPr id="9" name="Graphic 8" descr="Internet">
              <a:extLst>
                <a:ext uri="{FF2B5EF4-FFF2-40B4-BE49-F238E27FC236}">
                  <a16:creationId xmlns:a16="http://schemas.microsoft.com/office/drawing/2014/main" id="{0400701C-E853-4370-899A-63AA22E0EC1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7661" y="5292450"/>
              <a:ext cx="640080" cy="640080"/>
            </a:xfrm>
            <a:prstGeom prst="rect">
              <a:avLst/>
            </a:prstGeom>
          </p:spPr>
        </p:pic>
      </p:grpSp>
    </p:spTree>
    <p:extLst>
      <p:ext uri="{BB962C8B-B14F-4D97-AF65-F5344CB8AC3E}">
        <p14:creationId xmlns:p14="http://schemas.microsoft.com/office/powerpoint/2010/main" val="936397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80059" y="4163359"/>
            <a:ext cx="8183882" cy="1948579"/>
          </a:xfrm>
        </p:spPr>
        <p:txBody>
          <a:bodyPr>
            <a:normAutofit fontScale="90000"/>
          </a:bodyPr>
          <a:lstStyle/>
          <a:p>
            <a:pPr>
              <a:spcAft>
                <a:spcPts val="600"/>
              </a:spcAft>
            </a:pPr>
            <a:r>
              <a:rPr lang="en-US" b="1" cap="none" dirty="0">
                <a:solidFill>
                  <a:schemeClr val="tx1"/>
                </a:solidFill>
              </a:rPr>
              <a:t>Thank you!</a:t>
            </a:r>
            <a:br>
              <a:rPr lang="en-US" b="1" cap="none" dirty="0">
                <a:solidFill>
                  <a:schemeClr val="tx1"/>
                </a:solidFill>
              </a:rPr>
            </a:br>
            <a:br>
              <a:rPr lang="en-US" sz="3100" b="1" cap="none" dirty="0">
                <a:solidFill>
                  <a:schemeClr val="tx1"/>
                </a:solidFill>
              </a:rPr>
            </a:br>
            <a:r>
              <a:rPr lang="en-US" sz="3100" b="1" cap="none" dirty="0">
                <a:solidFill>
                  <a:schemeClr val="tx1"/>
                </a:solidFill>
              </a:rPr>
              <a:t>Lee Ann DiSpirito</a:t>
            </a:r>
            <a:br>
              <a:rPr lang="en-US" sz="3100" b="1" cap="none" dirty="0">
                <a:solidFill>
                  <a:schemeClr val="tx1"/>
                </a:solidFill>
              </a:rPr>
            </a:br>
            <a:r>
              <a:rPr lang="en-US" sz="3100" b="1" cap="none" dirty="0">
                <a:solidFill>
                  <a:schemeClr val="tx1"/>
                </a:solidFill>
                <a:hlinkClick r:id="rId3">
                  <a:extLst>
                    <a:ext uri="{A12FA001-AC4F-418D-AE19-62706E023703}">
                      <ahyp:hlinkClr xmlns:ahyp="http://schemas.microsoft.com/office/drawing/2018/hyperlinkcolor" val="tx"/>
                    </a:ext>
                  </a:extLst>
                </a:hlinkClick>
              </a:rPr>
              <a:t>leeann.dispirito2@fairfaxcounty.gov</a:t>
            </a:r>
            <a:br>
              <a:rPr lang="en-US" sz="3100" b="1" cap="none" dirty="0">
                <a:solidFill>
                  <a:schemeClr val="tx1"/>
                </a:solidFill>
              </a:rPr>
            </a:br>
            <a:endParaRPr lang="en-US" sz="3100" b="1" cap="none" dirty="0">
              <a:solidFill>
                <a:schemeClr val="tx1"/>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0" y="2513381"/>
            <a:ext cx="2743200" cy="839419"/>
          </a:xfrm>
          <a:prstGeom prst="rect">
            <a:avLst/>
          </a:prstGeom>
        </p:spPr>
      </p:pic>
      <p:grpSp>
        <p:nvGrpSpPr>
          <p:cNvPr id="12" name="Group 11">
            <a:extLst>
              <a:ext uri="{FF2B5EF4-FFF2-40B4-BE49-F238E27FC236}">
                <a16:creationId xmlns:a16="http://schemas.microsoft.com/office/drawing/2014/main" id="{3AC26B6E-D571-4C82-887C-03975FD59689}"/>
              </a:ext>
            </a:extLst>
          </p:cNvPr>
          <p:cNvGrpSpPr/>
          <p:nvPr/>
        </p:nvGrpSpPr>
        <p:grpSpPr>
          <a:xfrm>
            <a:off x="4455210" y="6125094"/>
            <a:ext cx="1828690" cy="368532"/>
            <a:chOff x="2636521" y="5932530"/>
            <a:chExt cx="1828690" cy="368532"/>
          </a:xfrm>
        </p:grpSpPr>
        <p:sp>
          <p:nvSpPr>
            <p:cNvPr id="4" name="Text Box 4">
              <a:extLst>
                <a:ext uri="{FF2B5EF4-FFF2-40B4-BE49-F238E27FC236}">
                  <a16:creationId xmlns:a16="http://schemas.microsoft.com/office/drawing/2014/main" id="{FC44BAE1-A8BD-4EDC-BB9E-786F4E79B119}"/>
                </a:ext>
              </a:extLst>
            </p:cNvPr>
            <p:cNvSpPr txBox="1">
              <a:spLocks noChangeArrowheads="1"/>
            </p:cNvSpPr>
            <p:nvPr/>
          </p:nvSpPr>
          <p:spPr bwMode="auto">
            <a:xfrm>
              <a:off x="3036461" y="5937570"/>
              <a:ext cx="1428750" cy="2111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white"/>
                  </a:solidFill>
                  <a:effectLst/>
                  <a:uLnTx/>
                  <a:uFillTx/>
                  <a:latin typeface="Corbel" panose="020B0503020204020204"/>
                  <a:ea typeface="+mn-ea"/>
                  <a:cs typeface="Arial" charset="0"/>
                </a:rPr>
                <a:t>@FairfaxCSB</a:t>
              </a:r>
            </a:p>
          </p:txBody>
        </p:sp>
        <p:pic>
          <p:nvPicPr>
            <p:cNvPr id="2054" name="Picture 6" descr="Facebook icon">
              <a:extLst>
                <a:ext uri="{FF2B5EF4-FFF2-40B4-BE49-F238E27FC236}">
                  <a16:creationId xmlns:a16="http://schemas.microsoft.com/office/drawing/2014/main" id="{C7C13BB0-AC18-4D63-96F4-A26796126E7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36521" y="5932530"/>
              <a:ext cx="365760" cy="36853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grpSp>
        <p:nvGrpSpPr>
          <p:cNvPr id="13" name="Group 12">
            <a:extLst>
              <a:ext uri="{FF2B5EF4-FFF2-40B4-BE49-F238E27FC236}">
                <a16:creationId xmlns:a16="http://schemas.microsoft.com/office/drawing/2014/main" id="{8AC6D0B6-9228-4F97-B51B-BFA996891C81}"/>
              </a:ext>
            </a:extLst>
          </p:cNvPr>
          <p:cNvGrpSpPr/>
          <p:nvPr/>
        </p:nvGrpSpPr>
        <p:grpSpPr>
          <a:xfrm>
            <a:off x="6988273" y="6126480"/>
            <a:ext cx="1828066" cy="365760"/>
            <a:chOff x="6324600" y="5805488"/>
            <a:chExt cx="1828066" cy="365760"/>
          </a:xfrm>
        </p:grpSpPr>
        <p:sp>
          <p:nvSpPr>
            <p:cNvPr id="5" name="Text Box 5">
              <a:extLst>
                <a:ext uri="{FF2B5EF4-FFF2-40B4-BE49-F238E27FC236}">
                  <a16:creationId xmlns:a16="http://schemas.microsoft.com/office/drawing/2014/main" id="{BAB65843-D7D6-4C3B-8749-8C8E3CED3054}"/>
                </a:ext>
              </a:extLst>
            </p:cNvPr>
            <p:cNvSpPr txBox="1">
              <a:spLocks noChangeArrowheads="1"/>
            </p:cNvSpPr>
            <p:nvPr/>
          </p:nvSpPr>
          <p:spPr bwMode="auto">
            <a:xfrm>
              <a:off x="6723916" y="5805488"/>
              <a:ext cx="1428750" cy="2111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white"/>
                  </a:solidFill>
                  <a:effectLst/>
                  <a:uLnTx/>
                  <a:uFillTx/>
                  <a:latin typeface="Corbel" panose="020B0503020204020204"/>
                  <a:ea typeface="+mn-ea"/>
                  <a:cs typeface="Arial" charset="0"/>
                </a:rPr>
                <a:t>@FairfaxCSB</a:t>
              </a:r>
            </a:p>
          </p:txBody>
        </p:sp>
        <p:pic>
          <p:nvPicPr>
            <p:cNvPr id="2055" name="Picture 7" descr="Twitter icon">
              <a:extLst>
                <a:ext uri="{FF2B5EF4-FFF2-40B4-BE49-F238E27FC236}">
                  <a16:creationId xmlns:a16="http://schemas.microsoft.com/office/drawing/2014/main" id="{F03DD46B-ACE0-49B3-99C6-2581B2A4BBB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24600" y="5805488"/>
              <a:ext cx="365760" cy="36576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grpSp>
        <p:nvGrpSpPr>
          <p:cNvPr id="10" name="Group 9">
            <a:extLst>
              <a:ext uri="{FF2B5EF4-FFF2-40B4-BE49-F238E27FC236}">
                <a16:creationId xmlns:a16="http://schemas.microsoft.com/office/drawing/2014/main" id="{9DBE78BE-C2EB-4513-8753-C018C6088FE9}"/>
              </a:ext>
            </a:extLst>
          </p:cNvPr>
          <p:cNvGrpSpPr/>
          <p:nvPr/>
        </p:nvGrpSpPr>
        <p:grpSpPr>
          <a:xfrm>
            <a:off x="327661" y="5989320"/>
            <a:ext cx="3423175" cy="640080"/>
            <a:chOff x="327661" y="5292450"/>
            <a:chExt cx="3423175" cy="640080"/>
          </a:xfrm>
        </p:grpSpPr>
        <p:sp>
          <p:nvSpPr>
            <p:cNvPr id="3" name="Text Box 3">
              <a:extLst>
                <a:ext uri="{FF2B5EF4-FFF2-40B4-BE49-F238E27FC236}">
                  <a16:creationId xmlns:a16="http://schemas.microsoft.com/office/drawing/2014/main" id="{534E0EE3-4217-41C0-9CE6-1BB2DFD82351}"/>
                </a:ext>
              </a:extLst>
            </p:cNvPr>
            <p:cNvSpPr txBox="1">
              <a:spLocks noChangeArrowheads="1"/>
            </p:cNvSpPr>
            <p:nvPr/>
          </p:nvSpPr>
          <p:spPr bwMode="auto">
            <a:xfrm>
              <a:off x="1007636" y="5415068"/>
              <a:ext cx="2743200" cy="24447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white"/>
                  </a:solidFill>
                  <a:effectLst/>
                  <a:uLnTx/>
                  <a:uFillTx/>
                  <a:latin typeface="Corbel" panose="020B0503020204020204"/>
                  <a:ea typeface="+mn-ea"/>
                  <a:cs typeface="Arial" charset="0"/>
                </a:rPr>
                <a:t>www.fairfaxcounty.gov/csb</a:t>
              </a:r>
            </a:p>
          </p:txBody>
        </p:sp>
        <p:pic>
          <p:nvPicPr>
            <p:cNvPr id="9" name="Graphic 8" descr="Internet">
              <a:extLst>
                <a:ext uri="{FF2B5EF4-FFF2-40B4-BE49-F238E27FC236}">
                  <a16:creationId xmlns:a16="http://schemas.microsoft.com/office/drawing/2014/main" id="{0400701C-E853-4370-899A-63AA22E0EC1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7661" y="5292450"/>
              <a:ext cx="640080" cy="640080"/>
            </a:xfrm>
            <a:prstGeom prst="rect">
              <a:avLst/>
            </a:prstGeom>
          </p:spPr>
        </p:pic>
      </p:grpSp>
    </p:spTree>
    <p:extLst>
      <p:ext uri="{BB962C8B-B14F-4D97-AF65-F5344CB8AC3E}">
        <p14:creationId xmlns:p14="http://schemas.microsoft.com/office/powerpoint/2010/main" val="2581250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0CD66-DD96-4204-92CF-0ABCE81BF04D}"/>
              </a:ext>
            </a:extLst>
          </p:cNvPr>
          <p:cNvSpPr>
            <a:spLocks noGrp="1"/>
          </p:cNvSpPr>
          <p:nvPr>
            <p:ph type="title"/>
          </p:nvPr>
        </p:nvSpPr>
        <p:spPr/>
        <p:txBody>
          <a:bodyPr/>
          <a:lstStyle/>
          <a:p>
            <a:r>
              <a:rPr lang="en-US" sz="3000" dirty="0"/>
              <a:t>50/50 Drawing for BXRC Foundation</a:t>
            </a:r>
          </a:p>
        </p:txBody>
      </p:sp>
      <p:sp>
        <p:nvSpPr>
          <p:cNvPr id="3" name="Content Placeholder 2">
            <a:extLst>
              <a:ext uri="{FF2B5EF4-FFF2-40B4-BE49-F238E27FC236}">
                <a16:creationId xmlns:a16="http://schemas.microsoft.com/office/drawing/2014/main" id="{3432285E-483D-41AE-BD49-4974EFC9F097}"/>
              </a:ext>
            </a:extLst>
          </p:cNvPr>
          <p:cNvSpPr>
            <a:spLocks noGrp="1"/>
          </p:cNvSpPr>
          <p:nvPr>
            <p:ph idx="1"/>
          </p:nvPr>
        </p:nvSpPr>
        <p:spPr>
          <a:xfrm>
            <a:off x="457200" y="1166018"/>
            <a:ext cx="8229600" cy="4525963"/>
          </a:xfrm>
        </p:spPr>
        <p:txBody>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sz="3200" dirty="0">
                <a:solidFill>
                  <a:srgbClr val="240CD2"/>
                </a:solidFill>
                <a:latin typeface="Arial" panose="020B0604020202020204" pitchFamily="34" charset="0"/>
                <a:cs typeface="Arial" panose="020B0604020202020204" pitchFamily="34" charset="0"/>
              </a:rPr>
              <a:t>	</a:t>
            </a:r>
            <a:r>
              <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rPr>
              <a:t>Designing for the Future by Building on Strong Foundations</a:t>
            </a:r>
            <a:endPar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indent="0">
              <a:buNone/>
            </a:pPr>
            <a:r>
              <a:rPr lang="en-US" sz="2800" dirty="0">
                <a:solidFill>
                  <a:srgbClr val="240CD2"/>
                </a:solidFill>
                <a:latin typeface="Arial" panose="020B0604020202020204" pitchFamily="34" charset="0"/>
                <a:cs typeface="Arial" panose="020B0604020202020204" pitchFamily="34" charset="0"/>
              </a:rPr>
              <a:t>	</a:t>
            </a:r>
          </a:p>
          <a:p>
            <a:pPr marL="0" indent="0" algn="ctr">
              <a:buNone/>
            </a:pPr>
            <a:endParaRPr lang="en-US" sz="3200" dirty="0">
              <a:solidFill>
                <a:srgbClr val="240CD2"/>
              </a:solidFill>
              <a:latin typeface="Arial" panose="020B0604020202020204" pitchFamily="34" charset="0"/>
              <a:cs typeface="Arial" panose="020B0604020202020204" pitchFamily="34" charset="0"/>
            </a:endParaRPr>
          </a:p>
          <a:p>
            <a:pPr marL="0" indent="0" algn="ctr">
              <a:buNone/>
            </a:pPr>
            <a:r>
              <a:rPr lang="en-US" sz="5400" b="1" dirty="0">
                <a:solidFill>
                  <a:srgbClr val="240CD2"/>
                </a:solidFill>
                <a:latin typeface="Arial" panose="020B0604020202020204" pitchFamily="34" charset="0"/>
                <a:cs typeface="Arial" panose="020B0604020202020204" pitchFamily="34" charset="0"/>
              </a:rPr>
              <a:t>50/50 Drawing</a:t>
            </a:r>
            <a:endParaRPr lang="en-US" sz="5400" b="1" dirty="0">
              <a:solidFill>
                <a:schemeClr val="tx2"/>
              </a:solidFill>
              <a:effectLst/>
              <a:latin typeface="Arial" panose="020B0604020202020204" pitchFamily="34" charset="0"/>
              <a:ea typeface="Calibri" panose="020F0502020204030204" pitchFamily="34" charset="0"/>
            </a:endParaRPr>
          </a:p>
          <a:p>
            <a:pPr marL="0" indent="0" algn="ctr">
              <a:buNone/>
            </a:pPr>
            <a:endParaRPr lang="en-US" sz="2000" dirty="0">
              <a:solidFill>
                <a:srgbClr val="FF0000"/>
              </a:solidFill>
              <a:effectLst/>
              <a:latin typeface="Arial" panose="020B0604020202020204" pitchFamily="34" charset="0"/>
              <a:ea typeface="Calibri" panose="020F0502020204030204" pitchFamily="34" charset="0"/>
            </a:endParaRPr>
          </a:p>
          <a:p>
            <a:pPr marL="0" indent="0" algn="ctr">
              <a:buNone/>
            </a:pPr>
            <a:endParaRPr lang="en-US" sz="2000" dirty="0">
              <a:solidFill>
                <a:srgbClr val="FF0000"/>
              </a:solidFill>
              <a:latin typeface="Arial" panose="020B0604020202020204" pitchFamily="34" charset="0"/>
              <a:ea typeface="Calibri" panose="020F0502020204030204" pitchFamily="34" charset="0"/>
            </a:endParaRPr>
          </a:p>
          <a:p>
            <a:pPr marL="0" indent="0" algn="ctr">
              <a:buNone/>
            </a:pPr>
            <a:endParaRPr lang="en-US" sz="2000" dirty="0">
              <a:solidFill>
                <a:srgbClr val="FF0000"/>
              </a:solidFill>
              <a:effectLst/>
              <a:latin typeface="Arial" panose="020B0604020202020204" pitchFamily="34" charset="0"/>
              <a:ea typeface="Calibri" panose="020F0502020204030204" pitchFamily="34" charset="0"/>
            </a:endParaRPr>
          </a:p>
          <a:p>
            <a:pPr lvl="1">
              <a:buFont typeface="Arial" panose="020B0604020202020204" pitchFamily="34" charset="0"/>
              <a:buChar char="•"/>
            </a:pPr>
            <a:endParaRPr lang="en-US" sz="2800" dirty="0">
              <a:solidFill>
                <a:srgbClr val="240CD2"/>
              </a:solidFill>
              <a:latin typeface="Arial" panose="020B0604020202020204" pitchFamily="34" charset="0"/>
              <a:cs typeface="Arial" panose="020B0604020202020204" pitchFamily="34" charset="0"/>
            </a:endParaRPr>
          </a:p>
          <a:p>
            <a:pPr marL="457200" lvl="1" indent="0">
              <a:buNone/>
            </a:pPr>
            <a:endParaRPr lang="en-US" sz="2800" dirty="0">
              <a:solidFill>
                <a:srgbClr val="240CD2"/>
              </a:solidFill>
              <a:latin typeface="Arial" panose="020B0604020202020204" pitchFamily="34" charset="0"/>
              <a:cs typeface="Arial" panose="020B0604020202020204" pitchFamily="34" charset="0"/>
            </a:endParaRPr>
          </a:p>
          <a:p>
            <a:pPr lvl="1">
              <a:buFont typeface="Arial" panose="020B0604020202020204" pitchFamily="34" charset="0"/>
              <a:buChar char="•"/>
            </a:pPr>
            <a:endParaRPr lang="en-US" sz="3200" dirty="0">
              <a:solidFill>
                <a:srgbClr val="240CD2"/>
              </a:solidFill>
              <a:latin typeface="Arial" panose="020B0604020202020204" pitchFamily="34" charset="0"/>
              <a:cs typeface="Arial" panose="020B0604020202020204" pitchFamily="34" charset="0"/>
            </a:endParaRPr>
          </a:p>
          <a:p>
            <a:endParaRPr lang="en-US" dirty="0">
              <a:solidFill>
                <a:srgbClr val="002060"/>
              </a:solidFill>
              <a:highlight>
                <a:srgbClr val="00FFFF"/>
              </a:highlight>
            </a:endParaRPr>
          </a:p>
        </p:txBody>
      </p:sp>
    </p:spTree>
    <p:extLst>
      <p:ext uri="{BB962C8B-B14F-4D97-AF65-F5344CB8AC3E}">
        <p14:creationId xmlns:p14="http://schemas.microsoft.com/office/powerpoint/2010/main" val="3918088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153400" cy="487362"/>
          </a:xfrm>
        </p:spPr>
        <p:txBody>
          <a:bodyPr/>
          <a:lstStyle/>
          <a:p>
            <a:r>
              <a:rPr lang="en-US" sz="3000" b="1" dirty="0"/>
              <a:t>Conclusion</a:t>
            </a:r>
          </a:p>
        </p:txBody>
      </p:sp>
      <p:sp>
        <p:nvSpPr>
          <p:cNvPr id="6" name="Content Placeholder 1"/>
          <p:cNvSpPr>
            <a:spLocks noGrp="1"/>
          </p:cNvSpPr>
          <p:nvPr>
            <p:ph idx="1"/>
          </p:nvPr>
        </p:nvSpPr>
        <p:spPr>
          <a:xfrm>
            <a:off x="25400" y="990600"/>
            <a:ext cx="9118600" cy="5334000"/>
          </a:xfrm>
        </p:spPr>
        <p:txBody>
          <a:bodyPr/>
          <a:lstStyle/>
          <a:p>
            <a:pPr>
              <a:lnSpc>
                <a:spcPct val="90000"/>
              </a:lnSpc>
              <a:buNone/>
            </a:pPr>
            <a:endParaRPr lang="en-US" sz="800" dirty="0">
              <a:solidFill>
                <a:schemeClr val="tx2">
                  <a:lumMod val="60000"/>
                  <a:lumOff val="40000"/>
                </a:schemeClr>
              </a:solidFill>
              <a:latin typeface="+mn-lt"/>
            </a:endParaRPr>
          </a:p>
          <a:p>
            <a:pPr>
              <a:lnSpc>
                <a:spcPct val="90000"/>
              </a:lnSpc>
              <a:buNone/>
            </a:pPr>
            <a:r>
              <a:rPr lang="en-US" sz="3200" dirty="0">
                <a:solidFill>
                  <a:schemeClr val="tx2">
                    <a:lumMod val="60000"/>
                    <a:lumOff val="40000"/>
                  </a:schemeClr>
                </a:solidFill>
                <a:latin typeface="Arial" panose="020B0604020202020204" pitchFamily="34" charset="0"/>
                <a:cs typeface="Arial" panose="020B0604020202020204" pitchFamily="34" charset="0"/>
              </a:rPr>
              <a:t>Stand for the 4-way Test</a:t>
            </a:r>
          </a:p>
          <a:p>
            <a:pPr>
              <a:lnSpc>
                <a:spcPct val="90000"/>
              </a:lnSpc>
              <a:buNone/>
            </a:pPr>
            <a:endParaRPr lang="en-US" sz="3200" dirty="0">
              <a:solidFill>
                <a:schemeClr val="tx2">
                  <a:lumMod val="60000"/>
                  <a:lumOff val="40000"/>
                </a:schemeClr>
              </a:solidFill>
              <a:latin typeface="Arial" panose="020B0604020202020204" pitchFamily="34" charset="0"/>
              <a:cs typeface="Arial" panose="020B0604020202020204" pitchFamily="34" charset="0"/>
            </a:endParaRPr>
          </a:p>
          <a:p>
            <a:pPr algn="ctr">
              <a:lnSpc>
                <a:spcPct val="90000"/>
              </a:lnSpc>
              <a:buNone/>
            </a:pPr>
            <a:r>
              <a:rPr lang="en-US" sz="3200" b="1" dirty="0">
                <a:solidFill>
                  <a:srgbClr val="FF7600"/>
                </a:solidFill>
                <a:latin typeface="Arial" panose="020B0604020202020204" pitchFamily="34" charset="0"/>
                <a:cs typeface="Arial" panose="020B0604020202020204" pitchFamily="34" charset="0"/>
              </a:rPr>
              <a:t>Of the things we think, say, or do</a:t>
            </a:r>
          </a:p>
          <a:p>
            <a:pPr algn="ctr">
              <a:lnSpc>
                <a:spcPct val="90000"/>
              </a:lnSpc>
              <a:buNone/>
            </a:pPr>
            <a:r>
              <a:rPr lang="en-US" sz="3200" b="1" dirty="0">
                <a:solidFill>
                  <a:schemeClr val="tx2">
                    <a:lumMod val="60000"/>
                    <a:lumOff val="40000"/>
                  </a:schemeClr>
                </a:solidFill>
                <a:latin typeface="Arial" panose="020B0604020202020204" pitchFamily="34" charset="0"/>
                <a:cs typeface="Arial" panose="020B0604020202020204" pitchFamily="34" charset="0"/>
              </a:rPr>
              <a:t>Is it the TRUTH?</a:t>
            </a:r>
          </a:p>
          <a:p>
            <a:pPr algn="ctr">
              <a:lnSpc>
                <a:spcPct val="90000"/>
              </a:lnSpc>
              <a:buNone/>
            </a:pPr>
            <a:r>
              <a:rPr lang="en-US" sz="3200" b="1" dirty="0">
                <a:solidFill>
                  <a:schemeClr val="tx2">
                    <a:lumMod val="60000"/>
                    <a:lumOff val="40000"/>
                  </a:schemeClr>
                </a:solidFill>
                <a:latin typeface="Arial" panose="020B0604020202020204" pitchFamily="34" charset="0"/>
                <a:cs typeface="Arial" panose="020B0604020202020204" pitchFamily="34" charset="0"/>
              </a:rPr>
              <a:t>Is it FAIR to all concerned?</a:t>
            </a:r>
          </a:p>
          <a:p>
            <a:pPr algn="ctr">
              <a:lnSpc>
                <a:spcPct val="90000"/>
              </a:lnSpc>
              <a:buNone/>
            </a:pPr>
            <a:r>
              <a:rPr lang="en-US" sz="3200" b="1" dirty="0">
                <a:solidFill>
                  <a:schemeClr val="tx2">
                    <a:lumMod val="60000"/>
                    <a:lumOff val="40000"/>
                  </a:schemeClr>
                </a:solidFill>
                <a:latin typeface="Arial" panose="020B0604020202020204" pitchFamily="34" charset="0"/>
                <a:cs typeface="Arial" panose="020B0604020202020204" pitchFamily="34" charset="0"/>
              </a:rPr>
              <a:t>Will it build GOODWILL and BETTER FRIENDSHIPS?</a:t>
            </a:r>
          </a:p>
          <a:p>
            <a:pPr algn="ctr">
              <a:lnSpc>
                <a:spcPct val="90000"/>
              </a:lnSpc>
              <a:buNone/>
            </a:pPr>
            <a:r>
              <a:rPr lang="en-US" sz="3200" b="1" dirty="0">
                <a:solidFill>
                  <a:schemeClr val="tx2">
                    <a:lumMod val="60000"/>
                    <a:lumOff val="40000"/>
                  </a:schemeClr>
                </a:solidFill>
                <a:latin typeface="Arial" panose="020B0604020202020204" pitchFamily="34" charset="0"/>
                <a:cs typeface="Arial" panose="020B0604020202020204" pitchFamily="34" charset="0"/>
              </a:rPr>
              <a:t>Will it be BENEFICIAL to all concerned?</a:t>
            </a:r>
          </a:p>
        </p:txBody>
      </p:sp>
    </p:spTree>
    <p:extLst>
      <p:ext uri="{BB962C8B-B14F-4D97-AF65-F5344CB8AC3E}">
        <p14:creationId xmlns:p14="http://schemas.microsoft.com/office/powerpoint/2010/main" val="296497118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a:spLocks noGrp="1"/>
          </p:cNvSpPr>
          <p:nvPr>
            <p:ph idx="1"/>
          </p:nvPr>
        </p:nvSpPr>
        <p:spPr>
          <a:xfrm>
            <a:off x="1066800" y="2895599"/>
            <a:ext cx="5867400" cy="1219201"/>
          </a:xfrm>
        </p:spPr>
        <p:txBody>
          <a:bodyPr/>
          <a:lstStyle/>
          <a:p>
            <a:pPr marL="0" indent="0">
              <a:buNone/>
            </a:pPr>
            <a:endParaRPr lang="en-US" sz="2400" b="1" dirty="0">
              <a:solidFill>
                <a:schemeClr val="tx2"/>
              </a:solidFill>
              <a:latin typeface="Arial "/>
            </a:endParaRPr>
          </a:p>
          <a:p>
            <a:pPr marL="0" indent="0">
              <a:buNone/>
            </a:pPr>
            <a:r>
              <a:rPr lang="en-US" sz="2400" b="1" dirty="0">
                <a:solidFill>
                  <a:schemeClr val="tx2"/>
                </a:solidFill>
                <a:latin typeface="Arial "/>
              </a:rPr>
              <a:t>Rotary Club of Bailey’s Crossroad</a:t>
            </a:r>
            <a:endParaRPr lang="en-US" sz="2400" dirty="0">
              <a:latin typeface="Arial "/>
            </a:endParaRPr>
          </a:p>
        </p:txBody>
      </p:sp>
      <p:pic>
        <p:nvPicPr>
          <p:cNvPr id="8" name="Picture 2" descr="C:\Users\davisj\Desktop\RotarySignature_RGB-DRA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876" y="1752600"/>
            <a:ext cx="6080124"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12771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6096000" cy="487362"/>
          </a:xfrm>
        </p:spPr>
        <p:txBody>
          <a:bodyPr/>
          <a:lstStyle/>
          <a:p>
            <a:r>
              <a:rPr lang="en-US" sz="3000" b="1" dirty="0"/>
              <a:t>Flag</a:t>
            </a:r>
          </a:p>
        </p:txBody>
      </p:sp>
      <p:pic>
        <p:nvPicPr>
          <p:cNvPr id="3" name="Picture 2" descr="A close up of a flag&#10;&#10;Description automatically generated">
            <a:extLst>
              <a:ext uri="{FF2B5EF4-FFF2-40B4-BE49-F238E27FC236}">
                <a16:creationId xmlns:a16="http://schemas.microsoft.com/office/drawing/2014/main" id="{D327E959-CBEA-444B-B386-5F1958E919C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676400" y="1091253"/>
            <a:ext cx="7315200" cy="5474590"/>
          </a:xfrm>
          <a:prstGeom prst="rect">
            <a:avLst/>
          </a:prstGeom>
        </p:spPr>
      </p:pic>
      <p:sp>
        <p:nvSpPr>
          <p:cNvPr id="5" name="TextBox 4">
            <a:extLst>
              <a:ext uri="{FF2B5EF4-FFF2-40B4-BE49-F238E27FC236}">
                <a16:creationId xmlns:a16="http://schemas.microsoft.com/office/drawing/2014/main" id="{77F87678-352C-4274-A75D-246CDFA4A445}"/>
              </a:ext>
            </a:extLst>
          </p:cNvPr>
          <p:cNvSpPr txBox="1"/>
          <p:nvPr/>
        </p:nvSpPr>
        <p:spPr>
          <a:xfrm>
            <a:off x="1676400" y="6632423"/>
            <a:ext cx="7315200"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958D85"/>
                </a:solidFill>
                <a:effectLst/>
                <a:uLnTx/>
                <a:uFillTx/>
                <a:latin typeface="Arial" charset="0"/>
                <a:hlinkClick r:id="rId4" tooltip="http://www.dirtandnoise.com/2011/07/dear-america.html"/>
              </a:rPr>
              <a:t>This Photo</a:t>
            </a:r>
            <a:r>
              <a:rPr kumimoji="0" lang="en-US" sz="900" b="0" i="0" u="none" strike="noStrike" kern="1200" cap="none" spc="0" normalizeH="0" baseline="0" noProof="0">
                <a:ln>
                  <a:noFill/>
                </a:ln>
                <a:solidFill>
                  <a:srgbClr val="958D85"/>
                </a:solidFill>
                <a:effectLst/>
                <a:uLnTx/>
                <a:uFillTx/>
                <a:latin typeface="Arial" charset="0"/>
              </a:rPr>
              <a:t> by Unknown Author is licensed under </a:t>
            </a:r>
            <a:r>
              <a:rPr kumimoji="0" lang="en-US" sz="900" b="0" i="0" u="none" strike="noStrike" kern="1200" cap="none" spc="0" normalizeH="0" baseline="0" noProof="0">
                <a:ln>
                  <a:noFill/>
                </a:ln>
                <a:solidFill>
                  <a:srgbClr val="958D85"/>
                </a:solidFill>
                <a:effectLst/>
                <a:uLnTx/>
                <a:uFillTx/>
                <a:latin typeface="Arial" charset="0"/>
                <a:hlinkClick r:id="rId5" tooltip="https://creativecommons.org/licenses/by-nd/3.0/"/>
              </a:rPr>
              <a:t>CC BY-ND</a:t>
            </a:r>
            <a:endParaRPr kumimoji="0" lang="en-US" sz="900" b="0" i="0" u="none" strike="noStrike" kern="1200" cap="none" spc="0" normalizeH="0" baseline="0" noProof="0">
              <a:ln>
                <a:noFill/>
              </a:ln>
              <a:solidFill>
                <a:srgbClr val="958D85"/>
              </a:solidFill>
              <a:effectLst/>
              <a:uLnTx/>
              <a:uFillTx/>
              <a:latin typeface="Arial" charset="0"/>
            </a:endParaRPr>
          </a:p>
        </p:txBody>
      </p:sp>
    </p:spTree>
    <p:extLst>
      <p:ext uri="{BB962C8B-B14F-4D97-AF65-F5344CB8AC3E}">
        <p14:creationId xmlns:p14="http://schemas.microsoft.com/office/powerpoint/2010/main" val="55790709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6096000" cy="487362"/>
          </a:xfrm>
        </p:spPr>
        <p:txBody>
          <a:bodyPr/>
          <a:lstStyle/>
          <a:p>
            <a:r>
              <a:rPr lang="en-US" sz="3000" b="1"/>
              <a:t>Welcome!</a:t>
            </a:r>
            <a:endParaRPr lang="en-US" sz="3000" b="1" dirty="0"/>
          </a:p>
        </p:txBody>
      </p:sp>
      <p:sp>
        <p:nvSpPr>
          <p:cNvPr id="6" name="Content Placeholder 1"/>
          <p:cNvSpPr>
            <a:spLocks noGrp="1"/>
          </p:cNvSpPr>
          <p:nvPr>
            <p:ph idx="1"/>
          </p:nvPr>
        </p:nvSpPr>
        <p:spPr>
          <a:xfrm>
            <a:off x="25400" y="990600"/>
            <a:ext cx="9118600" cy="5334000"/>
          </a:xfrm>
        </p:spPr>
        <p:txBody>
          <a:bodyPr/>
          <a:lstStyle/>
          <a:p>
            <a:pPr marL="0" marR="0" lvl="3" indent="0" algn="ctr" defTabSz="457200" rtl="0" eaLnBrk="1" fontAlgn="auto" latinLnBrk="0" hangingPunct="1">
              <a:lnSpc>
                <a:spcPct val="100000"/>
              </a:lnSpc>
              <a:spcBef>
                <a:spcPts val="400"/>
              </a:spcBef>
              <a:spcAft>
                <a:spcPts val="0"/>
              </a:spcAft>
              <a:buClrTx/>
              <a:buSzTx/>
              <a:buFont typeface="Arial"/>
              <a:buNone/>
              <a:tabLst/>
              <a:defRPr/>
            </a:pPr>
            <a:r>
              <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rPr>
              <a:t>Designing for the Future by Building on Strong Foundations</a:t>
            </a:r>
            <a:endParaRPr kumimoji="0" lang="en-US" sz="2700" b="0" i="0" u="sng" strike="noStrike" kern="1200" cap="none" spc="0" normalizeH="0" baseline="0" noProof="0" dirty="0">
              <a:ln>
                <a:noFill/>
              </a:ln>
              <a:solidFill>
                <a:srgbClr val="240CD2"/>
              </a:solidFill>
              <a:effectLst/>
              <a:uLnTx/>
              <a:uFillTx/>
              <a:latin typeface="Arial" panose="020B0604020202020204" pitchFamily="34" charset="0"/>
              <a:ea typeface="+mn-ea"/>
              <a:cs typeface="Arial" panose="020B0604020202020204" pitchFamily="34" charset="0"/>
            </a:endParaRPr>
          </a:p>
          <a:p>
            <a:pPr marL="0" lvl="2" indent="0">
              <a:lnSpc>
                <a:spcPct val="90000"/>
              </a:lnSpc>
              <a:spcBef>
                <a:spcPts val="0"/>
              </a:spcBef>
              <a:buNone/>
            </a:pPr>
            <a:r>
              <a:rPr lang="en-US" sz="2600" dirty="0">
                <a:latin typeface="Arial" panose="020B0604020202020204" pitchFamily="34" charset="0"/>
                <a:cs typeface="Arial" panose="020B0604020202020204" pitchFamily="34" charset="0"/>
              </a:rPr>
              <a:t>Invocation: 	</a:t>
            </a:r>
            <a:r>
              <a:rPr lang="en-US" sz="2600" dirty="0">
                <a:solidFill>
                  <a:srgbClr val="240CD2"/>
                </a:solidFill>
                <a:latin typeface="Arial" panose="020B0604020202020204" pitchFamily="34" charset="0"/>
                <a:cs typeface="Arial" panose="020B0604020202020204" pitchFamily="34" charset="0"/>
              </a:rPr>
              <a:t>Kathleen </a:t>
            </a:r>
            <a:r>
              <a:rPr lang="en-US" sz="2600" dirty="0" err="1">
                <a:solidFill>
                  <a:srgbClr val="240CD2"/>
                </a:solidFill>
                <a:latin typeface="Arial" panose="020B0604020202020204" pitchFamily="34" charset="0"/>
                <a:cs typeface="Arial" panose="020B0604020202020204" pitchFamily="34" charset="0"/>
              </a:rPr>
              <a:t>Kaspar-Paty</a:t>
            </a:r>
            <a:endParaRPr lang="en-US" sz="2600" dirty="0">
              <a:solidFill>
                <a:srgbClr val="240CD2"/>
              </a:solidFill>
              <a:latin typeface="Arial" panose="020B0604020202020204" pitchFamily="34" charset="0"/>
              <a:cs typeface="Arial" panose="020B0604020202020204" pitchFamily="34" charset="0"/>
            </a:endParaRPr>
          </a:p>
          <a:p>
            <a:pPr>
              <a:spcBef>
                <a:spcPts val="0"/>
              </a:spcBef>
              <a:buNone/>
            </a:pPr>
            <a:r>
              <a:rPr lang="en-US" sz="2600" dirty="0">
                <a:latin typeface="Arial" panose="020B0604020202020204" pitchFamily="34" charset="0"/>
                <a:cs typeface="Arial" panose="020B0604020202020204" pitchFamily="34" charset="0"/>
              </a:rPr>
              <a:t>	</a:t>
            </a:r>
            <a:endParaRPr lang="en-US" sz="2600" dirty="0">
              <a:solidFill>
                <a:schemeClr val="accent1"/>
              </a:solidFill>
              <a:latin typeface="Arial" panose="020B0604020202020204" pitchFamily="34" charset="0"/>
              <a:cs typeface="Arial" panose="020B0604020202020204" pitchFamily="34" charset="0"/>
            </a:endParaRPr>
          </a:p>
          <a:p>
            <a:pPr marL="0" marR="0" lvl="2" indent="0" algn="l" defTabSz="457200" rtl="0" eaLnBrk="1" fontAlgn="auto" latinLnBrk="0" hangingPunct="1">
              <a:lnSpc>
                <a:spcPct val="90000"/>
              </a:lnSpc>
              <a:spcBef>
                <a:spcPts val="0"/>
              </a:spcBef>
              <a:spcAft>
                <a:spcPts val="0"/>
              </a:spcAft>
              <a:buClrTx/>
              <a:buSzTx/>
              <a:buFont typeface="Arial"/>
              <a:buNone/>
              <a:tabLst/>
              <a:defRPr/>
            </a:pPr>
            <a:r>
              <a:rPr lang="en-US" sz="2600" dirty="0">
                <a:latin typeface="Arial" panose="020B0604020202020204" pitchFamily="34" charset="0"/>
                <a:cs typeface="Arial" panose="020B0604020202020204" pitchFamily="34" charset="0"/>
              </a:rPr>
              <a:t>Birthdays: 		</a:t>
            </a:r>
            <a:r>
              <a:rPr kumimoji="0" lang="en-US" sz="2600" b="0" i="0" u="none" strike="noStrike" kern="1200" cap="none" spc="0" normalizeH="0" baseline="0" noProof="0" dirty="0">
                <a:ln>
                  <a:noFill/>
                </a:ln>
                <a:solidFill>
                  <a:srgbClr val="0720D7"/>
                </a:solidFill>
                <a:effectLst/>
                <a:uLnTx/>
                <a:uFillTx/>
                <a:latin typeface="Arial" panose="020B0604020202020204" pitchFamily="34" charset="0"/>
                <a:ea typeface="+mn-ea"/>
                <a:cs typeface="Arial" panose="020B0604020202020204" pitchFamily="34" charset="0"/>
              </a:rPr>
              <a:t>Christian Hyland – 9/7</a:t>
            </a:r>
          </a:p>
          <a:p>
            <a:pPr marL="0" lvl="2" indent="0">
              <a:lnSpc>
                <a:spcPct val="90000"/>
              </a:lnSpc>
              <a:spcBef>
                <a:spcPts val="0"/>
              </a:spcBef>
              <a:buNone/>
            </a:pPr>
            <a:r>
              <a:rPr lang="en-US" sz="2600" dirty="0">
                <a:latin typeface="Arial" panose="020B0604020202020204" pitchFamily="34" charset="0"/>
                <a:cs typeface="Arial" panose="020B0604020202020204" pitchFamily="34" charset="0"/>
              </a:rPr>
              <a:t>Anniversaries:  </a:t>
            </a:r>
            <a:r>
              <a:rPr lang="en-US" sz="2600" dirty="0">
                <a:solidFill>
                  <a:srgbClr val="0720D7"/>
                </a:solidFill>
                <a:latin typeface="Arial" panose="020B0604020202020204" pitchFamily="34" charset="0"/>
                <a:cs typeface="Arial" panose="020B0604020202020204" pitchFamily="34" charset="0"/>
              </a:rPr>
              <a:t>None to report</a:t>
            </a:r>
          </a:p>
          <a:p>
            <a:pPr marL="0" lvl="2" indent="0">
              <a:lnSpc>
                <a:spcPct val="90000"/>
              </a:lnSpc>
              <a:spcBef>
                <a:spcPts val="0"/>
              </a:spcBef>
              <a:buNone/>
            </a:pPr>
            <a:r>
              <a:rPr lang="en-US" sz="2600" dirty="0">
                <a:solidFill>
                  <a:schemeClr val="bg1">
                    <a:lumMod val="50000"/>
                  </a:schemeClr>
                </a:solidFill>
                <a:latin typeface="Arial" panose="020B0604020202020204" pitchFamily="34" charset="0"/>
                <a:cs typeface="Arial" panose="020B0604020202020204" pitchFamily="34" charset="0"/>
              </a:rPr>
              <a:t>Song: </a:t>
            </a:r>
            <a:r>
              <a:rPr lang="en-US" sz="2600" dirty="0">
                <a:solidFill>
                  <a:schemeClr val="bg1">
                    <a:lumMod val="65000"/>
                  </a:schemeClr>
                </a:solidFill>
                <a:latin typeface="Arial" panose="020B0604020202020204" pitchFamily="34" charset="0"/>
                <a:cs typeface="Arial" panose="020B0604020202020204" pitchFamily="34" charset="0"/>
              </a:rPr>
              <a:t>			</a:t>
            </a:r>
            <a:r>
              <a:rPr lang="en-US" sz="2600" dirty="0">
                <a:solidFill>
                  <a:srgbClr val="240CD2"/>
                </a:solidFill>
                <a:latin typeface="Arial" panose="020B0604020202020204" pitchFamily="34" charset="0"/>
                <a:cs typeface="Arial" panose="020B0604020202020204" pitchFamily="34" charset="0"/>
              </a:rPr>
              <a:t>TBD</a:t>
            </a:r>
          </a:p>
          <a:p>
            <a:pPr marL="0" lvl="2" indent="0">
              <a:lnSpc>
                <a:spcPct val="90000"/>
              </a:lnSpc>
              <a:spcBef>
                <a:spcPts val="0"/>
              </a:spcBef>
              <a:buNone/>
            </a:pPr>
            <a:r>
              <a:rPr lang="en-US" sz="2600" dirty="0">
                <a:solidFill>
                  <a:schemeClr val="bg1">
                    <a:lumMod val="50000"/>
                  </a:schemeClr>
                </a:solidFill>
                <a:latin typeface="Arial" panose="020B0604020202020204" pitchFamily="34" charset="0"/>
                <a:cs typeface="Arial" panose="020B0604020202020204" pitchFamily="34" charset="0"/>
              </a:rPr>
              <a:t>Guests: </a:t>
            </a:r>
            <a:r>
              <a:rPr lang="en-US" sz="2600" dirty="0">
                <a:solidFill>
                  <a:srgbClr val="240CD2"/>
                </a:solidFill>
                <a:latin typeface="Arial" panose="020B0604020202020204" pitchFamily="34" charset="0"/>
                <a:cs typeface="Arial" panose="020B0604020202020204" pitchFamily="34" charset="0"/>
              </a:rPr>
              <a:t>			Welcome to our guests!</a:t>
            </a:r>
            <a:endParaRPr lang="en-US" sz="2600" dirty="0">
              <a:solidFill>
                <a:srgbClr val="0720D7"/>
              </a:solidFill>
              <a:latin typeface="Arial" panose="020B0604020202020204" pitchFamily="34" charset="0"/>
              <a:cs typeface="Arial" panose="020B0604020202020204" pitchFamily="34" charset="0"/>
            </a:endParaRPr>
          </a:p>
          <a:p>
            <a:pPr marL="0" lvl="2" indent="0">
              <a:lnSpc>
                <a:spcPct val="90000"/>
              </a:lnSpc>
              <a:spcBef>
                <a:spcPts val="0"/>
              </a:spcBef>
              <a:buNone/>
            </a:pPr>
            <a:endParaRPr lang="en-US" sz="2600" u="sng" dirty="0">
              <a:solidFill>
                <a:schemeClr val="bg1">
                  <a:lumMod val="50000"/>
                </a:schemeClr>
              </a:solidFill>
              <a:latin typeface="Arial" panose="020B0604020202020204" pitchFamily="34" charset="0"/>
              <a:cs typeface="Arial" panose="020B0604020202020204" pitchFamily="34" charset="0"/>
            </a:endParaRPr>
          </a:p>
          <a:p>
            <a:pPr marL="0" lvl="2" indent="0">
              <a:lnSpc>
                <a:spcPct val="90000"/>
              </a:lnSpc>
              <a:spcBef>
                <a:spcPts val="0"/>
              </a:spcBef>
              <a:buNone/>
            </a:pPr>
            <a:r>
              <a:rPr lang="en-US" sz="2600" u="sng" dirty="0">
                <a:solidFill>
                  <a:schemeClr val="bg1">
                    <a:lumMod val="50000"/>
                  </a:schemeClr>
                </a:solidFill>
                <a:latin typeface="Arial" panose="020B0604020202020204" pitchFamily="34" charset="0"/>
                <a:cs typeface="Arial" panose="020B0604020202020204" pitchFamily="34" charset="0"/>
              </a:rPr>
              <a:t>Announcements</a:t>
            </a:r>
            <a:r>
              <a:rPr lang="en-US" sz="2600" dirty="0">
                <a:solidFill>
                  <a:schemeClr val="bg1">
                    <a:lumMod val="50000"/>
                  </a:schemeClr>
                </a:solidFill>
                <a:latin typeface="Arial" panose="020B0604020202020204" pitchFamily="34" charset="0"/>
                <a:cs typeface="Arial" panose="020B0604020202020204" pitchFamily="34" charset="0"/>
              </a:rPr>
              <a:t>:</a:t>
            </a:r>
          </a:p>
          <a:p>
            <a:pPr marL="914400" lvl="3" indent="-457200">
              <a:lnSpc>
                <a:spcPct val="90000"/>
              </a:lnSpc>
              <a:spcBef>
                <a:spcPts val="0"/>
              </a:spcBef>
              <a:buFont typeface="Arial" panose="020B0604020202020204" pitchFamily="34" charset="0"/>
              <a:buChar char="•"/>
            </a:pPr>
            <a:r>
              <a:rPr lang="en-US" sz="2600">
                <a:solidFill>
                  <a:srgbClr val="240CD2"/>
                </a:solidFill>
                <a:latin typeface="Arial" panose="020B0604020202020204" pitchFamily="34" charset="0"/>
                <a:cs typeface="Arial" panose="020B0604020202020204" pitchFamily="34" charset="0"/>
              </a:rPr>
              <a:t>New </a:t>
            </a:r>
            <a:r>
              <a:rPr lang="en-US" sz="2600" dirty="0">
                <a:solidFill>
                  <a:srgbClr val="240CD2"/>
                </a:solidFill>
                <a:latin typeface="Arial" panose="020B0604020202020204" pitchFamily="34" charset="0"/>
                <a:cs typeface="Arial" panose="020B0604020202020204" pitchFamily="34" charset="0"/>
              </a:rPr>
              <a:t>Member:  Kevin Sun</a:t>
            </a:r>
          </a:p>
          <a:p>
            <a:pPr marL="914400" lvl="3" indent="-457200">
              <a:lnSpc>
                <a:spcPct val="90000"/>
              </a:lnSpc>
              <a:spcBef>
                <a:spcPts val="0"/>
              </a:spcBef>
              <a:buFont typeface="Arial" panose="020B0604020202020204" pitchFamily="34" charset="0"/>
              <a:buChar char="•"/>
            </a:pPr>
            <a:r>
              <a:rPr lang="en-US" sz="2600" dirty="0">
                <a:solidFill>
                  <a:srgbClr val="240CD2"/>
                </a:solidFill>
                <a:latin typeface="Arial" panose="020B0604020202020204" pitchFamily="34" charset="0"/>
                <a:cs typeface="Arial" panose="020B0604020202020204" pitchFamily="34" charset="0"/>
              </a:rPr>
              <a:t>Prospective member:  Elizabeth “Georgie” Jones</a:t>
            </a:r>
          </a:p>
          <a:p>
            <a:pPr marL="914400" lvl="3" indent="-457200">
              <a:lnSpc>
                <a:spcPct val="90000"/>
              </a:lnSpc>
              <a:spcBef>
                <a:spcPts val="0"/>
              </a:spcBef>
              <a:buFont typeface="Arial" panose="020B0604020202020204" pitchFamily="34" charset="0"/>
              <a:buChar char="•"/>
            </a:pPr>
            <a:r>
              <a:rPr lang="en-US" sz="2600" dirty="0" err="1">
                <a:solidFill>
                  <a:srgbClr val="240CD2"/>
                </a:solidFill>
                <a:latin typeface="Arial" panose="020B0604020202020204" pitchFamily="34" charset="0"/>
                <a:cs typeface="Arial" panose="020B0604020202020204" pitchFamily="34" charset="0"/>
              </a:rPr>
              <a:t>KaThandi</a:t>
            </a:r>
            <a:r>
              <a:rPr lang="en-US" sz="2600" dirty="0">
                <a:solidFill>
                  <a:srgbClr val="240CD2"/>
                </a:solidFill>
                <a:latin typeface="Arial" panose="020B0604020202020204" pitchFamily="34" charset="0"/>
                <a:cs typeface="Arial" panose="020B0604020202020204" pitchFamily="34" charset="0"/>
              </a:rPr>
              <a:t> Challenge – Mustang match up to $2,500</a:t>
            </a:r>
          </a:p>
          <a:p>
            <a:pPr marL="914400" lvl="3" indent="-457200">
              <a:lnSpc>
                <a:spcPct val="90000"/>
              </a:lnSpc>
              <a:spcBef>
                <a:spcPts val="0"/>
              </a:spcBef>
              <a:buFont typeface="Arial" panose="020B0604020202020204" pitchFamily="34" charset="0"/>
              <a:buChar char="•"/>
            </a:pPr>
            <a:r>
              <a:rPr lang="en-US" sz="2600" dirty="0" err="1">
                <a:solidFill>
                  <a:srgbClr val="240CD2"/>
                </a:solidFill>
                <a:latin typeface="Arial" panose="020B0604020202020204" pitchFamily="34" charset="0"/>
                <a:cs typeface="Arial" panose="020B0604020202020204" pitchFamily="34" charset="0"/>
              </a:rPr>
              <a:t>Kabultec</a:t>
            </a:r>
            <a:r>
              <a:rPr lang="en-US" sz="2600" dirty="0">
                <a:solidFill>
                  <a:srgbClr val="240CD2"/>
                </a:solidFill>
                <a:latin typeface="Arial" panose="020B0604020202020204" pitchFamily="34" charset="0"/>
                <a:cs typeface="Arial" panose="020B0604020202020204" pitchFamily="34" charset="0"/>
              </a:rPr>
              <a:t>:  Round up</a:t>
            </a:r>
          </a:p>
          <a:p>
            <a:pPr marL="914400" lvl="3" indent="-457200">
              <a:lnSpc>
                <a:spcPct val="90000"/>
              </a:lnSpc>
              <a:spcBef>
                <a:spcPts val="0"/>
              </a:spcBef>
              <a:buFont typeface="Arial" panose="020B0604020202020204" pitchFamily="34" charset="0"/>
              <a:buChar char="•"/>
            </a:pPr>
            <a:r>
              <a:rPr lang="en-US" sz="2600" dirty="0">
                <a:solidFill>
                  <a:srgbClr val="240CD2"/>
                </a:solidFill>
                <a:latin typeface="Arial" panose="020B0604020202020204" pitchFamily="34" charset="0"/>
                <a:cs typeface="Arial" panose="020B0604020202020204" pitchFamily="34" charset="0"/>
              </a:rPr>
              <a:t>DISTRICT 7610 COVID REQUIREMENTS</a:t>
            </a:r>
          </a:p>
          <a:p>
            <a:pPr marL="914400" lvl="3" indent="-457200">
              <a:lnSpc>
                <a:spcPct val="90000"/>
              </a:lnSpc>
              <a:spcBef>
                <a:spcPts val="0"/>
              </a:spcBef>
              <a:buFont typeface="Arial" panose="020B0604020202020204" pitchFamily="34" charset="0"/>
              <a:buChar char="•"/>
            </a:pPr>
            <a:endParaRPr lang="en-US" sz="2600" dirty="0">
              <a:solidFill>
                <a:srgbClr val="240CD2"/>
              </a:solidFill>
              <a:latin typeface="Arial" panose="020B0604020202020204" pitchFamily="34" charset="0"/>
              <a:cs typeface="Arial" panose="020B0604020202020204" pitchFamily="34" charset="0"/>
            </a:endParaRPr>
          </a:p>
          <a:p>
            <a:pPr marL="914400" lvl="3" indent="-457200">
              <a:lnSpc>
                <a:spcPct val="90000"/>
              </a:lnSpc>
              <a:spcBef>
                <a:spcPts val="0"/>
              </a:spcBef>
              <a:buFont typeface="Arial" panose="020B0604020202020204" pitchFamily="34" charset="0"/>
              <a:buChar char="•"/>
            </a:pPr>
            <a:endParaRPr lang="en-US" sz="2600" dirty="0">
              <a:solidFill>
                <a:srgbClr val="0720D7"/>
              </a:solidFill>
              <a:latin typeface="Arial" panose="020B0604020202020204" pitchFamily="34" charset="0"/>
              <a:cs typeface="Arial" panose="020B0604020202020204" pitchFamily="34" charset="0"/>
            </a:endParaRPr>
          </a:p>
          <a:p>
            <a:pPr marL="457200" lvl="3" indent="0">
              <a:lnSpc>
                <a:spcPct val="90000"/>
              </a:lnSpc>
              <a:spcBef>
                <a:spcPts val="0"/>
              </a:spcBef>
              <a:buNone/>
            </a:pPr>
            <a:endParaRPr lang="en-US" sz="2800" dirty="0">
              <a:solidFill>
                <a:srgbClr val="0720D7"/>
              </a:solidFill>
            </a:endParaRPr>
          </a:p>
          <a:p>
            <a:pPr marL="457200" lvl="3" indent="0">
              <a:lnSpc>
                <a:spcPct val="90000"/>
              </a:lnSpc>
              <a:spcBef>
                <a:spcPts val="0"/>
              </a:spcBef>
              <a:buNone/>
            </a:pPr>
            <a:endParaRPr lang="en-US" sz="2800" dirty="0">
              <a:solidFill>
                <a:srgbClr val="0720D7"/>
              </a:solidFill>
            </a:endParaRPr>
          </a:p>
          <a:p>
            <a:pPr marL="457200" lvl="3" indent="0">
              <a:lnSpc>
                <a:spcPct val="90000"/>
              </a:lnSpc>
              <a:spcBef>
                <a:spcPts val="0"/>
              </a:spcBef>
              <a:buNone/>
            </a:pPr>
            <a:endParaRPr lang="en-US" sz="2800" dirty="0">
              <a:solidFill>
                <a:srgbClr val="0720D7"/>
              </a:solidFill>
            </a:endParaRPr>
          </a:p>
          <a:p>
            <a:pPr marL="457200" lvl="2" indent="-457200">
              <a:lnSpc>
                <a:spcPct val="90000"/>
              </a:lnSpc>
              <a:spcBef>
                <a:spcPts val="0"/>
              </a:spcBef>
            </a:pPr>
            <a:endParaRPr lang="en-US" sz="3200" dirty="0">
              <a:solidFill>
                <a:srgbClr val="240CD2"/>
              </a:solidFill>
              <a:latin typeface="+mj-lt"/>
            </a:endParaRPr>
          </a:p>
          <a:p>
            <a:pPr marL="0" lvl="2" indent="0">
              <a:lnSpc>
                <a:spcPct val="90000"/>
              </a:lnSpc>
              <a:spcBef>
                <a:spcPts val="0"/>
              </a:spcBef>
              <a:buNone/>
            </a:pPr>
            <a:endParaRPr lang="en-US" sz="3200" dirty="0">
              <a:solidFill>
                <a:srgbClr val="240CD2"/>
              </a:solidFill>
              <a:latin typeface="+mj-lt"/>
            </a:endParaRPr>
          </a:p>
          <a:p>
            <a:pPr marL="457200" lvl="2" indent="-457200">
              <a:lnSpc>
                <a:spcPct val="90000"/>
              </a:lnSpc>
              <a:spcBef>
                <a:spcPts val="0"/>
              </a:spcBef>
            </a:pPr>
            <a:endParaRPr lang="en-US" sz="3200" dirty="0">
              <a:solidFill>
                <a:srgbClr val="240CD2"/>
              </a:solidFill>
              <a:latin typeface="+mj-lt"/>
            </a:endParaRPr>
          </a:p>
          <a:p>
            <a:pPr marL="0" lvl="2" indent="0">
              <a:lnSpc>
                <a:spcPct val="90000"/>
              </a:lnSpc>
              <a:spcBef>
                <a:spcPts val="0"/>
              </a:spcBef>
              <a:buNone/>
            </a:pPr>
            <a:endParaRPr lang="en-US" sz="3200" dirty="0">
              <a:solidFill>
                <a:srgbClr val="240CD2"/>
              </a:solidFill>
              <a:latin typeface="+mj-lt"/>
            </a:endParaRPr>
          </a:p>
          <a:p>
            <a:pPr marL="0" lvl="2" indent="0">
              <a:lnSpc>
                <a:spcPct val="90000"/>
              </a:lnSpc>
              <a:spcBef>
                <a:spcPts val="0"/>
              </a:spcBef>
              <a:buNone/>
            </a:pPr>
            <a:endParaRPr lang="en-US" sz="2800" dirty="0">
              <a:solidFill>
                <a:srgbClr val="240CD2"/>
              </a:solidFill>
              <a:latin typeface="+mj-lt"/>
            </a:endParaRPr>
          </a:p>
          <a:p>
            <a:pPr marL="0" lvl="2" indent="0">
              <a:lnSpc>
                <a:spcPct val="90000"/>
              </a:lnSpc>
              <a:spcBef>
                <a:spcPts val="0"/>
              </a:spcBef>
              <a:buNone/>
            </a:pPr>
            <a:endParaRPr lang="en-US" sz="3200" dirty="0">
              <a:solidFill>
                <a:srgbClr val="240CD2"/>
              </a:solidFill>
              <a:latin typeface="Calibri"/>
            </a:endParaRPr>
          </a:p>
          <a:p>
            <a:pPr marL="914400" marR="0" lvl="2" indent="0" algn="l" defTabSz="457200" rtl="0" eaLnBrk="1" fontAlgn="auto" latinLnBrk="0" hangingPunct="1">
              <a:lnSpc>
                <a:spcPct val="90000"/>
              </a:lnSpc>
              <a:spcBef>
                <a:spcPts val="0"/>
              </a:spcBef>
              <a:spcAft>
                <a:spcPts val="0"/>
              </a:spcAft>
              <a:buClrTx/>
              <a:buSzTx/>
              <a:buNone/>
              <a:tabLst/>
              <a:defRPr/>
            </a:pPr>
            <a:r>
              <a:rPr lang="en-US" sz="3200" dirty="0">
                <a:solidFill>
                  <a:srgbClr val="240CD2"/>
                </a:solidFill>
                <a:latin typeface="Calibri"/>
              </a:rPr>
              <a:t>                                    </a:t>
            </a:r>
            <a:endParaRPr kumimoji="0" lang="en-US" sz="3200" b="0" i="0" u="none" strike="noStrike" kern="1200" cap="none" spc="0" normalizeH="0" baseline="0" noProof="0" dirty="0">
              <a:ln>
                <a:noFill/>
              </a:ln>
              <a:solidFill>
                <a:srgbClr val="240CD2"/>
              </a:solidFill>
              <a:effectLst/>
              <a:uLnTx/>
              <a:uFillTx/>
              <a:latin typeface="Calibri"/>
              <a:ea typeface="+mn-ea"/>
            </a:endParaRPr>
          </a:p>
          <a:p>
            <a:pPr marL="914400" lvl="2" indent="0">
              <a:lnSpc>
                <a:spcPct val="90000"/>
              </a:lnSpc>
              <a:spcBef>
                <a:spcPts val="0"/>
              </a:spcBef>
              <a:buNone/>
            </a:pPr>
            <a:endParaRPr lang="en-US" sz="3200" dirty="0">
              <a:solidFill>
                <a:srgbClr val="240CD2"/>
              </a:solidFill>
              <a:latin typeface="Calibri" panose="020F0502020204030204" pitchFamily="34" charset="0"/>
              <a:cs typeface="Calibri" panose="020F0502020204030204" pitchFamily="34" charset="0"/>
            </a:endParaRPr>
          </a:p>
          <a:p>
            <a:pPr marL="0" lvl="2" indent="0">
              <a:lnSpc>
                <a:spcPct val="90000"/>
              </a:lnSpc>
              <a:spcBef>
                <a:spcPts val="0"/>
              </a:spcBef>
              <a:buNone/>
            </a:pPr>
            <a:endParaRPr lang="en-US" sz="3200" dirty="0">
              <a:latin typeface="+mj-lt"/>
            </a:endParaRPr>
          </a:p>
        </p:txBody>
      </p:sp>
    </p:spTree>
    <p:extLst>
      <p:ext uri="{BB962C8B-B14F-4D97-AF65-F5344CB8AC3E}">
        <p14:creationId xmlns:p14="http://schemas.microsoft.com/office/powerpoint/2010/main" val="136943275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6096000" cy="487362"/>
          </a:xfrm>
        </p:spPr>
        <p:txBody>
          <a:bodyPr/>
          <a:lstStyle/>
          <a:p>
            <a:r>
              <a:rPr lang="en-US" sz="3000" b="1"/>
              <a:t>Welcome!</a:t>
            </a:r>
            <a:endParaRPr lang="en-US" sz="3000" b="1" dirty="0"/>
          </a:p>
        </p:txBody>
      </p:sp>
      <p:sp>
        <p:nvSpPr>
          <p:cNvPr id="6" name="Content Placeholder 1"/>
          <p:cNvSpPr>
            <a:spLocks noGrp="1"/>
          </p:cNvSpPr>
          <p:nvPr>
            <p:ph idx="1"/>
          </p:nvPr>
        </p:nvSpPr>
        <p:spPr>
          <a:xfrm>
            <a:off x="25400" y="990600"/>
            <a:ext cx="9118600" cy="5410200"/>
          </a:xfrm>
        </p:spPr>
        <p:txBody>
          <a:bodyPr/>
          <a:lstStyle/>
          <a:p>
            <a:pPr marL="0" marR="0" lvl="3" indent="0" algn="ctr" defTabSz="457200" rtl="0" eaLnBrk="1" fontAlgn="auto" latinLnBrk="0" hangingPunct="1">
              <a:lnSpc>
                <a:spcPct val="100000"/>
              </a:lnSpc>
              <a:spcBef>
                <a:spcPts val="400"/>
              </a:spcBef>
              <a:spcAft>
                <a:spcPts val="0"/>
              </a:spcAft>
              <a:buClrTx/>
              <a:buSzTx/>
              <a:buFont typeface="Arial"/>
              <a:buNone/>
              <a:tabLst/>
              <a:defRPr/>
            </a:pPr>
            <a:r>
              <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rPr>
              <a:t>Designing for the Future by Building on Strong Foundations</a:t>
            </a:r>
            <a:endParaRPr kumimoji="0" lang="en-US" sz="2700" b="0" i="0" u="sng" strike="noStrike" kern="1200" cap="none" spc="0" normalizeH="0" baseline="0" noProof="0" dirty="0">
              <a:ln>
                <a:noFill/>
              </a:ln>
              <a:solidFill>
                <a:srgbClr val="240CD2"/>
              </a:solidFill>
              <a:effectLst/>
              <a:uLnTx/>
              <a:uFillTx/>
              <a:latin typeface="Arial" panose="020B0604020202020204" pitchFamily="34" charset="0"/>
              <a:ea typeface="+mn-ea"/>
              <a:cs typeface="Arial" panose="020B0604020202020204" pitchFamily="34" charset="0"/>
            </a:endParaRPr>
          </a:p>
          <a:p>
            <a:pPr marL="457200" lvl="3" indent="0" algn="ctr">
              <a:lnSpc>
                <a:spcPct val="90000"/>
              </a:lnSpc>
              <a:spcBef>
                <a:spcPts val="0"/>
              </a:spcBef>
              <a:buNone/>
            </a:pPr>
            <a:r>
              <a:rPr lang="en-US" b="1" dirty="0">
                <a:solidFill>
                  <a:srgbClr val="000000"/>
                </a:solidFill>
                <a:latin typeface="Arial" panose="020B0604020202020204" pitchFamily="34" charset="0"/>
                <a:ea typeface="Calibri" panose="020F0502020204030204" pitchFamily="34" charset="0"/>
              </a:rPr>
              <a:t>DISTRICT 7610 COVID REQUIREMENTS</a:t>
            </a:r>
          </a:p>
          <a:p>
            <a:pPr marL="457200" lvl="3" indent="0">
              <a:lnSpc>
                <a:spcPct val="90000"/>
              </a:lnSpc>
              <a:spcBef>
                <a:spcPts val="0"/>
              </a:spcBef>
              <a:buNone/>
            </a:pPr>
            <a:endParaRPr lang="en-US" dirty="0">
              <a:solidFill>
                <a:srgbClr val="000000"/>
              </a:solidFill>
              <a:effectLst/>
              <a:latin typeface="Arial" panose="020B0604020202020204" pitchFamily="34" charset="0"/>
              <a:ea typeface="Calibri" panose="020F0502020204030204" pitchFamily="34" charset="0"/>
            </a:endParaRPr>
          </a:p>
          <a:p>
            <a:pPr marL="457200" lvl="3" indent="0">
              <a:lnSpc>
                <a:spcPct val="90000"/>
              </a:lnSpc>
              <a:spcBef>
                <a:spcPts val="0"/>
              </a:spcBef>
              <a:buNone/>
            </a:pPr>
            <a:r>
              <a:rPr lang="en-US" dirty="0">
                <a:solidFill>
                  <a:srgbClr val="000000"/>
                </a:solidFill>
                <a:effectLst/>
                <a:latin typeface="Arial" panose="020B0604020202020204" pitchFamily="34" charset="0"/>
                <a:ea typeface="Calibri" panose="020F0502020204030204" pitchFamily="34" charset="0"/>
              </a:rPr>
              <a:t>1.         All attendees to wear masks.  This places everyone, vaccinated and unvaccinated, on the same status.  Post this requirement on your website, Facebook page, club newsletters, meeting announcements, and in direct communique to your members.  Remind all invited guests and speakers of this requirement.</a:t>
            </a:r>
            <a:br>
              <a:rPr lang="en-US" dirty="0">
                <a:effectLst/>
                <a:latin typeface="Calibri" panose="020F0502020204030204" pitchFamily="34" charset="0"/>
                <a:ea typeface="Calibri" panose="020F0502020204030204" pitchFamily="34" charset="0"/>
              </a:rPr>
            </a:br>
            <a:r>
              <a:rPr lang="en-US" dirty="0">
                <a:solidFill>
                  <a:srgbClr val="000000"/>
                </a:solidFill>
                <a:effectLst/>
                <a:latin typeface="Arial" panose="020B0604020202020204" pitchFamily="34" charset="0"/>
                <a:ea typeface="Calibri" panose="020F0502020204030204" pitchFamily="34" charset="0"/>
              </a:rPr>
              <a:t>2.         Keep a respectable social distance during indoor meetings.  If food is served, avoid buffet-style.  Masks can be removed for eating and drinking only and put back on once eating or drinking is finished.  </a:t>
            </a:r>
            <a:br>
              <a:rPr lang="en-US" dirty="0">
                <a:effectLst/>
                <a:latin typeface="Calibri" panose="020F0502020204030204" pitchFamily="34" charset="0"/>
                <a:ea typeface="Calibri" panose="020F0502020204030204" pitchFamily="34" charset="0"/>
              </a:rPr>
            </a:br>
            <a:r>
              <a:rPr lang="en-US" dirty="0">
                <a:solidFill>
                  <a:srgbClr val="000000"/>
                </a:solidFill>
                <a:effectLst/>
                <a:latin typeface="Arial" panose="020B0604020202020204" pitchFamily="34" charset="0"/>
                <a:ea typeface="Calibri" panose="020F0502020204030204" pitchFamily="34" charset="0"/>
              </a:rPr>
              <a:t>3.         Please provide hand sanitizers, tissues, sanitary wipes and masks at your locations.  Wipe down podiums and microphones after each person’s use.</a:t>
            </a:r>
            <a:br>
              <a:rPr lang="en-US" dirty="0">
                <a:effectLst/>
                <a:latin typeface="Calibri" panose="020F0502020204030204" pitchFamily="34" charset="0"/>
                <a:ea typeface="Calibri" panose="020F0502020204030204" pitchFamily="34" charset="0"/>
              </a:rPr>
            </a:br>
            <a:r>
              <a:rPr lang="en-US" dirty="0">
                <a:solidFill>
                  <a:srgbClr val="000000"/>
                </a:solidFill>
                <a:effectLst/>
                <a:latin typeface="Arial" panose="020B0604020202020204" pitchFamily="34" charset="0"/>
                <a:ea typeface="Calibri" panose="020F0502020204030204" pitchFamily="34" charset="0"/>
              </a:rPr>
              <a:t>4.         As much as possible, meet in outdoor settings or rooms with adequate outside ventilation.</a:t>
            </a:r>
            <a:br>
              <a:rPr lang="en-US" dirty="0">
                <a:effectLst/>
                <a:latin typeface="Calibri" panose="020F0502020204030204" pitchFamily="34" charset="0"/>
                <a:ea typeface="Calibri" panose="020F0502020204030204" pitchFamily="34" charset="0"/>
              </a:rPr>
            </a:br>
            <a:r>
              <a:rPr lang="en-US" dirty="0">
                <a:solidFill>
                  <a:srgbClr val="000000"/>
                </a:solidFill>
                <a:effectLst/>
                <a:latin typeface="Arial" panose="020B0604020202020204" pitchFamily="34" charset="0"/>
                <a:ea typeface="Calibri" panose="020F0502020204030204" pitchFamily="34" charset="0"/>
              </a:rPr>
              <a:t>5.         Continue hybrid-meeting formats.  We do not want to abandon our Rotarian-members who do not feel comfortable, yet, coming to in-person meetings.</a:t>
            </a:r>
            <a:br>
              <a:rPr lang="en-US" dirty="0">
                <a:effectLst/>
                <a:latin typeface="Calibri" panose="020F0502020204030204" pitchFamily="34" charset="0"/>
                <a:ea typeface="Calibri" panose="020F0502020204030204" pitchFamily="34" charset="0"/>
              </a:rPr>
            </a:br>
            <a:r>
              <a:rPr lang="en-US" dirty="0">
                <a:solidFill>
                  <a:srgbClr val="000000"/>
                </a:solidFill>
                <a:effectLst/>
                <a:latin typeface="Arial" panose="020B0604020202020204" pitchFamily="34" charset="0"/>
                <a:ea typeface="Calibri" panose="020F0502020204030204" pitchFamily="34" charset="0"/>
              </a:rPr>
              <a:t>6.         Please remember the COVID status requirements of neighboring municipalities and states; and that businesses, and all other organizations have the right to require mass-wearing by patrons, visitors, participates, attendees and the like.</a:t>
            </a:r>
            <a:endParaRPr lang="en-US" dirty="0">
              <a:solidFill>
                <a:srgbClr val="0720D7"/>
              </a:solidFill>
              <a:latin typeface="Arial" panose="020B0604020202020204" pitchFamily="34" charset="0"/>
              <a:cs typeface="Arial" panose="020B0604020202020204" pitchFamily="34" charset="0"/>
            </a:endParaRPr>
          </a:p>
          <a:p>
            <a:pPr marL="457200" lvl="3" indent="0">
              <a:lnSpc>
                <a:spcPct val="90000"/>
              </a:lnSpc>
              <a:spcBef>
                <a:spcPts val="0"/>
              </a:spcBef>
              <a:buNone/>
            </a:pPr>
            <a:endParaRPr lang="en-US" sz="2800" dirty="0">
              <a:solidFill>
                <a:srgbClr val="0720D7"/>
              </a:solidFill>
            </a:endParaRPr>
          </a:p>
          <a:p>
            <a:pPr marL="457200" lvl="3" indent="0">
              <a:lnSpc>
                <a:spcPct val="90000"/>
              </a:lnSpc>
              <a:spcBef>
                <a:spcPts val="0"/>
              </a:spcBef>
              <a:buNone/>
            </a:pPr>
            <a:endParaRPr lang="en-US" sz="2800" dirty="0">
              <a:solidFill>
                <a:srgbClr val="0720D7"/>
              </a:solidFill>
            </a:endParaRPr>
          </a:p>
          <a:p>
            <a:pPr marL="457200" lvl="3" indent="0">
              <a:lnSpc>
                <a:spcPct val="90000"/>
              </a:lnSpc>
              <a:spcBef>
                <a:spcPts val="0"/>
              </a:spcBef>
              <a:buNone/>
            </a:pPr>
            <a:endParaRPr lang="en-US" sz="2800" dirty="0">
              <a:solidFill>
                <a:srgbClr val="0720D7"/>
              </a:solidFill>
            </a:endParaRPr>
          </a:p>
          <a:p>
            <a:pPr marL="457200" lvl="2" indent="-457200">
              <a:lnSpc>
                <a:spcPct val="90000"/>
              </a:lnSpc>
              <a:spcBef>
                <a:spcPts val="0"/>
              </a:spcBef>
            </a:pPr>
            <a:endParaRPr lang="en-US" sz="3200" dirty="0">
              <a:solidFill>
                <a:srgbClr val="240CD2"/>
              </a:solidFill>
              <a:latin typeface="+mj-lt"/>
            </a:endParaRPr>
          </a:p>
          <a:p>
            <a:pPr marL="0" lvl="2" indent="0">
              <a:lnSpc>
                <a:spcPct val="90000"/>
              </a:lnSpc>
              <a:spcBef>
                <a:spcPts val="0"/>
              </a:spcBef>
              <a:buNone/>
            </a:pPr>
            <a:endParaRPr lang="en-US" sz="3200" dirty="0">
              <a:solidFill>
                <a:srgbClr val="240CD2"/>
              </a:solidFill>
              <a:latin typeface="+mj-lt"/>
            </a:endParaRPr>
          </a:p>
          <a:p>
            <a:pPr marL="457200" lvl="2" indent="-457200">
              <a:lnSpc>
                <a:spcPct val="90000"/>
              </a:lnSpc>
              <a:spcBef>
                <a:spcPts val="0"/>
              </a:spcBef>
            </a:pPr>
            <a:endParaRPr lang="en-US" sz="3200" dirty="0">
              <a:solidFill>
                <a:srgbClr val="240CD2"/>
              </a:solidFill>
              <a:latin typeface="+mj-lt"/>
            </a:endParaRPr>
          </a:p>
          <a:p>
            <a:pPr marL="0" lvl="2" indent="0">
              <a:lnSpc>
                <a:spcPct val="90000"/>
              </a:lnSpc>
              <a:spcBef>
                <a:spcPts val="0"/>
              </a:spcBef>
              <a:buNone/>
            </a:pPr>
            <a:endParaRPr lang="en-US" sz="3200" dirty="0">
              <a:solidFill>
                <a:srgbClr val="240CD2"/>
              </a:solidFill>
              <a:latin typeface="+mj-lt"/>
            </a:endParaRPr>
          </a:p>
          <a:p>
            <a:pPr marL="0" lvl="2" indent="0">
              <a:lnSpc>
                <a:spcPct val="90000"/>
              </a:lnSpc>
              <a:spcBef>
                <a:spcPts val="0"/>
              </a:spcBef>
              <a:buNone/>
            </a:pPr>
            <a:endParaRPr lang="en-US" sz="2800" dirty="0">
              <a:solidFill>
                <a:srgbClr val="240CD2"/>
              </a:solidFill>
              <a:latin typeface="+mj-lt"/>
            </a:endParaRPr>
          </a:p>
          <a:p>
            <a:pPr marL="0" lvl="2" indent="0">
              <a:lnSpc>
                <a:spcPct val="90000"/>
              </a:lnSpc>
              <a:spcBef>
                <a:spcPts val="0"/>
              </a:spcBef>
              <a:buNone/>
            </a:pPr>
            <a:endParaRPr lang="en-US" sz="3200" dirty="0">
              <a:solidFill>
                <a:srgbClr val="240CD2"/>
              </a:solidFill>
              <a:latin typeface="Calibri"/>
            </a:endParaRPr>
          </a:p>
          <a:p>
            <a:pPr marL="914400" marR="0" lvl="2" indent="0" algn="l" defTabSz="457200" rtl="0" eaLnBrk="1" fontAlgn="auto" latinLnBrk="0" hangingPunct="1">
              <a:lnSpc>
                <a:spcPct val="90000"/>
              </a:lnSpc>
              <a:spcBef>
                <a:spcPts val="0"/>
              </a:spcBef>
              <a:spcAft>
                <a:spcPts val="0"/>
              </a:spcAft>
              <a:buClrTx/>
              <a:buSzTx/>
              <a:buNone/>
              <a:tabLst/>
              <a:defRPr/>
            </a:pPr>
            <a:r>
              <a:rPr lang="en-US" sz="3200" dirty="0">
                <a:solidFill>
                  <a:srgbClr val="240CD2"/>
                </a:solidFill>
                <a:latin typeface="Calibri"/>
              </a:rPr>
              <a:t>                                    </a:t>
            </a:r>
            <a:endParaRPr kumimoji="0" lang="en-US" sz="3200" b="0" i="0" u="none" strike="noStrike" kern="1200" cap="none" spc="0" normalizeH="0" baseline="0" noProof="0" dirty="0">
              <a:ln>
                <a:noFill/>
              </a:ln>
              <a:solidFill>
                <a:srgbClr val="240CD2"/>
              </a:solidFill>
              <a:effectLst/>
              <a:uLnTx/>
              <a:uFillTx/>
              <a:latin typeface="Calibri"/>
              <a:ea typeface="+mn-ea"/>
            </a:endParaRPr>
          </a:p>
          <a:p>
            <a:pPr marL="914400" lvl="2" indent="0">
              <a:lnSpc>
                <a:spcPct val="90000"/>
              </a:lnSpc>
              <a:spcBef>
                <a:spcPts val="0"/>
              </a:spcBef>
              <a:buNone/>
            </a:pPr>
            <a:endParaRPr lang="en-US" sz="3200" dirty="0">
              <a:solidFill>
                <a:srgbClr val="240CD2"/>
              </a:solidFill>
              <a:latin typeface="Calibri" panose="020F0502020204030204" pitchFamily="34" charset="0"/>
              <a:cs typeface="Calibri" panose="020F0502020204030204" pitchFamily="34" charset="0"/>
            </a:endParaRPr>
          </a:p>
          <a:p>
            <a:pPr marL="0" lvl="2" indent="0">
              <a:lnSpc>
                <a:spcPct val="90000"/>
              </a:lnSpc>
              <a:spcBef>
                <a:spcPts val="0"/>
              </a:spcBef>
              <a:buNone/>
            </a:pPr>
            <a:endParaRPr lang="en-US" sz="3200" dirty="0">
              <a:latin typeface="+mj-lt"/>
            </a:endParaRPr>
          </a:p>
        </p:txBody>
      </p:sp>
    </p:spTree>
    <p:extLst>
      <p:ext uri="{BB962C8B-B14F-4D97-AF65-F5344CB8AC3E}">
        <p14:creationId xmlns:p14="http://schemas.microsoft.com/office/powerpoint/2010/main" val="102494886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6096000" cy="487362"/>
          </a:xfrm>
        </p:spPr>
        <p:txBody>
          <a:bodyPr/>
          <a:lstStyle/>
          <a:p>
            <a:r>
              <a:rPr lang="en-US" sz="3000" b="1" dirty="0"/>
              <a:t>MUSTANG NEWS</a:t>
            </a:r>
          </a:p>
        </p:txBody>
      </p:sp>
      <p:sp>
        <p:nvSpPr>
          <p:cNvPr id="6" name="Content Placeholder 1"/>
          <p:cNvSpPr>
            <a:spLocks noGrp="1"/>
          </p:cNvSpPr>
          <p:nvPr>
            <p:ph idx="1"/>
          </p:nvPr>
        </p:nvSpPr>
        <p:spPr>
          <a:xfrm>
            <a:off x="25400" y="990600"/>
            <a:ext cx="9118600" cy="5029200"/>
          </a:xfrm>
        </p:spPr>
        <p:txBody>
          <a:bodyPr/>
          <a:lstStyle/>
          <a:p>
            <a:pPr marL="0" marR="0" lvl="3" indent="0" algn="ctr" defTabSz="457200" rtl="0" eaLnBrk="1" fontAlgn="auto" latinLnBrk="0" hangingPunct="1">
              <a:lnSpc>
                <a:spcPct val="100000"/>
              </a:lnSpc>
              <a:spcBef>
                <a:spcPts val="400"/>
              </a:spcBef>
              <a:spcAft>
                <a:spcPts val="0"/>
              </a:spcAft>
              <a:buClrTx/>
              <a:buSzTx/>
              <a:buFont typeface="Arial"/>
              <a:buNone/>
              <a:tabLst/>
              <a:defRPr/>
            </a:pPr>
            <a:r>
              <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rPr>
              <a:t>Designing for the Future by Building on Strong Foundations</a:t>
            </a:r>
            <a:endParaRPr kumimoji="0" lang="en-US" sz="2700" b="0" i="0" u="sng" strike="noStrike" kern="1200" cap="none" spc="0" normalizeH="0" baseline="0" noProof="0" dirty="0">
              <a:ln>
                <a:noFill/>
              </a:ln>
              <a:solidFill>
                <a:srgbClr val="240CD2"/>
              </a:solidFill>
              <a:effectLst/>
              <a:uLnTx/>
              <a:uFillTx/>
              <a:latin typeface="Arial" panose="020B0604020202020204" pitchFamily="34" charset="0"/>
              <a:ea typeface="+mn-ea"/>
              <a:cs typeface="Arial" panose="020B0604020202020204" pitchFamily="34" charset="0"/>
            </a:endParaRPr>
          </a:p>
          <a:p>
            <a:pPr>
              <a:lnSpc>
                <a:spcPct val="90000"/>
              </a:lnSpc>
              <a:buNone/>
            </a:pPr>
            <a:endParaRPr lang="en-US" sz="2600" dirty="0">
              <a:latin typeface="+mj-lt"/>
            </a:endParaRPr>
          </a:p>
          <a:p>
            <a:pPr marL="457200" lvl="2" indent="-457200">
              <a:lnSpc>
                <a:spcPct val="90000"/>
              </a:lnSpc>
              <a:spcBef>
                <a:spcPts val="0"/>
              </a:spcBef>
            </a:pPr>
            <a:r>
              <a:rPr lang="en-US" sz="3200" dirty="0">
                <a:solidFill>
                  <a:srgbClr val="0720D7"/>
                </a:solidFill>
                <a:latin typeface="Arial" panose="020B0604020202020204" pitchFamily="34" charset="0"/>
                <a:cs typeface="Arial" panose="020B0604020202020204" pitchFamily="34" charset="0"/>
              </a:rPr>
              <a:t>Joe, Dennis and Sam </a:t>
            </a:r>
          </a:p>
          <a:p>
            <a:pPr marL="914400" lvl="3" indent="-457200">
              <a:lnSpc>
                <a:spcPct val="90000"/>
              </a:lnSpc>
              <a:spcBef>
                <a:spcPts val="0"/>
              </a:spcBef>
              <a:buFont typeface="Arial" panose="020B0604020202020204" pitchFamily="34" charset="0"/>
              <a:buChar char="•"/>
            </a:pPr>
            <a:r>
              <a:rPr lang="en-US" sz="2400" dirty="0">
                <a:solidFill>
                  <a:srgbClr val="FF0000"/>
                </a:solidFill>
                <a:latin typeface="Arial" panose="020B0604020202020204" pitchFamily="34" charset="0"/>
                <a:cs typeface="Arial" panose="020B0604020202020204" pitchFamily="34" charset="0"/>
              </a:rPr>
              <a:t>As of September 1, 2021:</a:t>
            </a:r>
          </a:p>
          <a:p>
            <a:pPr marL="1371600" lvl="4" indent="-457200">
              <a:lnSpc>
                <a:spcPct val="90000"/>
              </a:lnSpc>
              <a:spcBef>
                <a:spcPts val="0"/>
              </a:spcBef>
              <a:buFont typeface="Arial" panose="020B0604020202020204" pitchFamily="34" charset="0"/>
              <a:buChar char="•"/>
            </a:pPr>
            <a:r>
              <a:rPr lang="en-US" sz="2800" dirty="0">
                <a:solidFill>
                  <a:srgbClr val="0720D7"/>
                </a:solidFill>
                <a:latin typeface="Arial" panose="020B0604020202020204" pitchFamily="34" charset="0"/>
                <a:cs typeface="Arial" panose="020B0604020202020204" pitchFamily="34" charset="0"/>
              </a:rPr>
              <a:t>$	  8,475 Individual</a:t>
            </a:r>
          </a:p>
          <a:p>
            <a:pPr marL="1371600" lvl="4" indent="-457200">
              <a:lnSpc>
                <a:spcPct val="90000"/>
              </a:lnSpc>
              <a:spcBef>
                <a:spcPts val="0"/>
              </a:spcBef>
              <a:buFont typeface="Arial" panose="020B0604020202020204" pitchFamily="34" charset="0"/>
              <a:buChar char="•"/>
            </a:pPr>
            <a:r>
              <a:rPr lang="en-US" sz="2800" dirty="0">
                <a:solidFill>
                  <a:srgbClr val="0720D7"/>
                </a:solidFill>
                <a:latin typeface="Arial" panose="020B0604020202020204" pitchFamily="34" charset="0"/>
                <a:cs typeface="Arial" panose="020B0604020202020204" pitchFamily="34" charset="0"/>
              </a:rPr>
              <a:t>$   13,775 Car side</a:t>
            </a:r>
          </a:p>
          <a:p>
            <a:pPr marL="1371600" lvl="4" indent="-457200">
              <a:lnSpc>
                <a:spcPct val="90000"/>
              </a:lnSpc>
              <a:spcBef>
                <a:spcPts val="0"/>
              </a:spcBef>
              <a:buFont typeface="Arial" panose="020B0604020202020204" pitchFamily="34" charset="0"/>
              <a:buChar char="•"/>
            </a:pPr>
            <a:r>
              <a:rPr lang="en-US" sz="2800" dirty="0">
                <a:solidFill>
                  <a:srgbClr val="0720D7"/>
                </a:solidFill>
                <a:latin typeface="Arial" panose="020B0604020202020204" pitchFamily="34" charset="0"/>
                <a:cs typeface="Arial" panose="020B0604020202020204" pitchFamily="34" charset="0"/>
              </a:rPr>
              <a:t>$	  5,950 Websites</a:t>
            </a:r>
          </a:p>
          <a:p>
            <a:pPr marL="1371600" lvl="4" indent="-457200">
              <a:lnSpc>
                <a:spcPct val="90000"/>
              </a:lnSpc>
              <a:spcBef>
                <a:spcPts val="0"/>
              </a:spcBef>
              <a:buFont typeface="Arial" panose="020B0604020202020204" pitchFamily="34" charset="0"/>
              <a:buChar char="•"/>
            </a:pPr>
            <a:r>
              <a:rPr lang="en-US" sz="2800" dirty="0">
                <a:solidFill>
                  <a:srgbClr val="0720D7"/>
                </a:solidFill>
                <a:latin typeface="Arial" panose="020B0604020202020204" pitchFamily="34" charset="0"/>
                <a:cs typeface="Arial" panose="020B0604020202020204" pitchFamily="34" charset="0"/>
              </a:rPr>
              <a:t>$	  9,800 Media</a:t>
            </a:r>
          </a:p>
          <a:p>
            <a:pPr marL="1371600" lvl="4" indent="-457200">
              <a:lnSpc>
                <a:spcPct val="90000"/>
              </a:lnSpc>
              <a:spcBef>
                <a:spcPts val="0"/>
              </a:spcBef>
              <a:buFont typeface="Arial" panose="020B0604020202020204" pitchFamily="34" charset="0"/>
              <a:buChar char="•"/>
            </a:pPr>
            <a:r>
              <a:rPr lang="en-US" sz="2800" dirty="0">
                <a:solidFill>
                  <a:srgbClr val="0720D7"/>
                </a:solidFill>
                <a:latin typeface="Arial" panose="020B0604020202020204" pitchFamily="34" charset="0"/>
                <a:cs typeface="Arial" panose="020B0604020202020204" pitchFamily="34" charset="0"/>
              </a:rPr>
              <a:t>$	34,325 Mailing</a:t>
            </a:r>
          </a:p>
          <a:p>
            <a:pPr marL="1371600" lvl="4" indent="-457200">
              <a:lnSpc>
                <a:spcPct val="90000"/>
              </a:lnSpc>
              <a:spcBef>
                <a:spcPts val="0"/>
              </a:spcBef>
              <a:buFont typeface="Arial" panose="020B0604020202020204" pitchFamily="34" charset="0"/>
              <a:buChar char="•"/>
            </a:pPr>
            <a:r>
              <a:rPr lang="en-US" sz="2800" dirty="0">
                <a:solidFill>
                  <a:srgbClr val="0720D7"/>
                </a:solidFill>
                <a:latin typeface="Arial" panose="020B0604020202020204" pitchFamily="34" charset="0"/>
                <a:cs typeface="Arial" panose="020B0604020202020204" pitchFamily="34" charset="0"/>
              </a:rPr>
              <a:t>$     8,900 Mail Chimp</a:t>
            </a:r>
          </a:p>
          <a:p>
            <a:pPr marL="1371600" marR="0" lvl="4" indent="-457200" algn="l" defTabSz="4572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720D7"/>
                </a:solidFill>
                <a:effectLst/>
                <a:uLnTx/>
                <a:uFillTx/>
                <a:latin typeface="Arial" panose="020B0604020202020204" pitchFamily="34" charset="0"/>
                <a:ea typeface="+mn-ea"/>
                <a:cs typeface="Arial" panose="020B0604020202020204" pitchFamily="34" charset="0"/>
              </a:rPr>
              <a:t>$	81,175 Grand Total</a:t>
            </a:r>
          </a:p>
          <a:p>
            <a:pPr marL="1371600" marR="0" lvl="4" indent="-457200" algn="l" defTabSz="4572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2800" b="1" i="0" u="none" strike="noStrike" kern="1200" cap="none" spc="0" normalizeH="0" baseline="0" noProof="0" dirty="0">
              <a:ln>
                <a:noFill/>
              </a:ln>
              <a:solidFill>
                <a:srgbClr val="0720D7"/>
              </a:solidFill>
              <a:effectLst/>
              <a:uLnTx/>
              <a:uFillTx/>
              <a:latin typeface="Arial" panose="020B0604020202020204" pitchFamily="34" charset="0"/>
              <a:ea typeface="+mn-ea"/>
              <a:cs typeface="Arial" panose="020B0604020202020204" pitchFamily="34" charset="0"/>
            </a:endParaRPr>
          </a:p>
          <a:p>
            <a:pPr marL="1371600" lvl="4" indent="-457200">
              <a:lnSpc>
                <a:spcPct val="90000"/>
              </a:lnSpc>
              <a:spcBef>
                <a:spcPts val="0"/>
              </a:spcBef>
            </a:pPr>
            <a:r>
              <a:rPr lang="en-US" sz="2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83, 230.95	Cash Balance</a:t>
            </a:r>
            <a:endParaRPr lang="en-US" sz="2800" dirty="0">
              <a:solidFill>
                <a:srgbClr val="240CD2"/>
              </a:solidFill>
              <a:latin typeface="Arial" panose="020B0604020202020204" pitchFamily="34" charset="0"/>
              <a:cs typeface="Arial" panose="020B0604020202020204" pitchFamily="34" charset="0"/>
            </a:endParaRPr>
          </a:p>
          <a:p>
            <a:pPr marL="0" lvl="2" indent="0">
              <a:lnSpc>
                <a:spcPct val="90000"/>
              </a:lnSpc>
              <a:spcBef>
                <a:spcPts val="0"/>
              </a:spcBef>
              <a:buNone/>
            </a:pPr>
            <a:endParaRPr lang="en-US" sz="3200" dirty="0">
              <a:solidFill>
                <a:srgbClr val="240CD2"/>
              </a:solidFill>
              <a:latin typeface="+mj-lt"/>
            </a:endParaRPr>
          </a:p>
          <a:p>
            <a:pPr marL="0" lvl="2" indent="0">
              <a:lnSpc>
                <a:spcPct val="90000"/>
              </a:lnSpc>
              <a:spcBef>
                <a:spcPts val="0"/>
              </a:spcBef>
              <a:buNone/>
            </a:pPr>
            <a:endParaRPr lang="en-US" sz="3200" dirty="0">
              <a:solidFill>
                <a:srgbClr val="240CD2"/>
              </a:solidFill>
              <a:latin typeface="+mj-lt"/>
            </a:endParaRPr>
          </a:p>
          <a:p>
            <a:pPr marL="0" lvl="2" indent="0">
              <a:lnSpc>
                <a:spcPct val="90000"/>
              </a:lnSpc>
              <a:spcBef>
                <a:spcPts val="0"/>
              </a:spcBef>
              <a:buNone/>
            </a:pPr>
            <a:endParaRPr lang="en-US" sz="2800" dirty="0">
              <a:solidFill>
                <a:srgbClr val="240CD2"/>
              </a:solidFill>
              <a:latin typeface="+mj-lt"/>
            </a:endParaRPr>
          </a:p>
          <a:p>
            <a:pPr marL="0" lvl="2" indent="0">
              <a:lnSpc>
                <a:spcPct val="90000"/>
              </a:lnSpc>
              <a:spcBef>
                <a:spcPts val="0"/>
              </a:spcBef>
              <a:buNone/>
            </a:pPr>
            <a:endParaRPr lang="en-US" sz="3200" dirty="0">
              <a:solidFill>
                <a:srgbClr val="240CD2"/>
              </a:solidFill>
              <a:latin typeface="Calibri"/>
            </a:endParaRPr>
          </a:p>
          <a:p>
            <a:pPr marL="914400" marR="0" lvl="2" indent="0" algn="l" defTabSz="457200" rtl="0" eaLnBrk="1" fontAlgn="auto" latinLnBrk="0" hangingPunct="1">
              <a:lnSpc>
                <a:spcPct val="90000"/>
              </a:lnSpc>
              <a:spcBef>
                <a:spcPts val="0"/>
              </a:spcBef>
              <a:spcAft>
                <a:spcPts val="0"/>
              </a:spcAft>
              <a:buClrTx/>
              <a:buSzTx/>
              <a:buNone/>
              <a:tabLst/>
              <a:defRPr/>
            </a:pPr>
            <a:r>
              <a:rPr lang="en-US" sz="3200" dirty="0">
                <a:solidFill>
                  <a:srgbClr val="240CD2"/>
                </a:solidFill>
                <a:latin typeface="Calibri"/>
              </a:rPr>
              <a:t>                                    </a:t>
            </a:r>
            <a:endParaRPr kumimoji="0" lang="en-US" sz="3200" b="0" i="0" u="none" strike="noStrike" kern="1200" cap="none" spc="0" normalizeH="0" baseline="0" noProof="0" dirty="0">
              <a:ln>
                <a:noFill/>
              </a:ln>
              <a:solidFill>
                <a:srgbClr val="240CD2"/>
              </a:solidFill>
              <a:effectLst/>
              <a:uLnTx/>
              <a:uFillTx/>
              <a:latin typeface="Calibri"/>
              <a:ea typeface="+mn-ea"/>
            </a:endParaRPr>
          </a:p>
          <a:p>
            <a:pPr marL="914400" lvl="2" indent="0">
              <a:lnSpc>
                <a:spcPct val="90000"/>
              </a:lnSpc>
              <a:spcBef>
                <a:spcPts val="0"/>
              </a:spcBef>
              <a:buNone/>
            </a:pPr>
            <a:endParaRPr lang="en-US" sz="3200" dirty="0">
              <a:solidFill>
                <a:srgbClr val="240CD2"/>
              </a:solidFill>
              <a:latin typeface="Calibri" panose="020F0502020204030204" pitchFamily="34" charset="0"/>
              <a:cs typeface="Calibri" panose="020F0502020204030204" pitchFamily="34" charset="0"/>
            </a:endParaRPr>
          </a:p>
          <a:p>
            <a:pPr marL="0" lvl="2" indent="0">
              <a:lnSpc>
                <a:spcPct val="90000"/>
              </a:lnSpc>
              <a:spcBef>
                <a:spcPts val="0"/>
              </a:spcBef>
              <a:buNone/>
            </a:pPr>
            <a:endParaRPr lang="en-US" sz="3200" dirty="0">
              <a:latin typeface="+mj-lt"/>
            </a:endParaRPr>
          </a:p>
        </p:txBody>
      </p:sp>
    </p:spTree>
    <p:extLst>
      <p:ext uri="{BB962C8B-B14F-4D97-AF65-F5344CB8AC3E}">
        <p14:creationId xmlns:p14="http://schemas.microsoft.com/office/powerpoint/2010/main" val="186483191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6096000" cy="487362"/>
          </a:xfrm>
        </p:spPr>
        <p:txBody>
          <a:bodyPr/>
          <a:lstStyle/>
          <a:p>
            <a:r>
              <a:rPr lang="en-US" sz="3000" b="1" dirty="0"/>
              <a:t>Mustang Raffle Car-Side Events</a:t>
            </a:r>
          </a:p>
        </p:txBody>
      </p:sp>
      <p:sp>
        <p:nvSpPr>
          <p:cNvPr id="6" name="Content Placeholder 1"/>
          <p:cNvSpPr>
            <a:spLocks noGrp="1"/>
          </p:cNvSpPr>
          <p:nvPr>
            <p:ph idx="1"/>
          </p:nvPr>
        </p:nvSpPr>
        <p:spPr>
          <a:xfrm>
            <a:off x="25400" y="1066800"/>
            <a:ext cx="9118600" cy="5334000"/>
          </a:xfrm>
        </p:spPr>
        <p:txBody>
          <a:bodyPr/>
          <a:lstStyle/>
          <a:p>
            <a:pPr marL="0" lvl="3" indent="0" algn="ctr">
              <a:spcBef>
                <a:spcPts val="400"/>
              </a:spcBef>
              <a:buNone/>
            </a:pPr>
            <a:r>
              <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rPr>
              <a:t>Designing for the Future by Building on Strong Foundations</a:t>
            </a:r>
          </a:p>
          <a:p>
            <a:pPr marL="0" lvl="3" indent="0">
              <a:spcBef>
                <a:spcPts val="400"/>
              </a:spcBef>
              <a:buNone/>
            </a:pPr>
            <a:r>
              <a:rPr lang="en-US" sz="2700" u="sng" dirty="0">
                <a:solidFill>
                  <a:srgbClr val="240CD2"/>
                </a:solidFill>
                <a:latin typeface="Arial" panose="020B0604020202020204" pitchFamily="34" charset="0"/>
                <a:cs typeface="Arial" panose="020B0604020202020204" pitchFamily="34" charset="0"/>
              </a:rPr>
              <a:t>Upcoming Opportunities</a:t>
            </a:r>
            <a:r>
              <a:rPr lang="en-US" sz="2700" dirty="0">
                <a:solidFill>
                  <a:srgbClr val="240CD2"/>
                </a:solidFill>
                <a:latin typeface="Arial" panose="020B0604020202020204" pitchFamily="34" charset="0"/>
                <a:cs typeface="Arial" panose="020B0604020202020204" pitchFamily="34" charset="0"/>
              </a:rPr>
              <a:t>:</a:t>
            </a:r>
          </a:p>
          <a:p>
            <a:pPr marL="457200" lvl="4" indent="0">
              <a:spcBef>
                <a:spcPts val="400"/>
              </a:spcBef>
              <a:buNone/>
              <a:defRPr/>
            </a:pPr>
            <a:r>
              <a:rPr lang="en-US" sz="2300" b="1" dirty="0">
                <a:solidFill>
                  <a:srgbClr val="00B050"/>
                </a:solidFill>
                <a:latin typeface="Arial" panose="020B0604020202020204" pitchFamily="34" charset="0"/>
                <a:cs typeface="Arial" panose="020B0604020202020204" pitchFamily="34" charset="0"/>
              </a:rPr>
              <a:t>WE NEED SELLERS AND CASHIERS</a:t>
            </a:r>
          </a:p>
          <a:p>
            <a:pPr marL="914400" marR="0" lvl="4" indent="-457200" algn="l" defTabSz="4572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2700" dirty="0">
                <a:solidFill>
                  <a:srgbClr val="FF0000"/>
                </a:solidFill>
                <a:latin typeface="Calibri"/>
              </a:rPr>
              <a:t>9/4 (Sat.): Old Bust Head Brewery, </a:t>
            </a:r>
            <a:r>
              <a:rPr lang="en-US" sz="2700" dirty="0" err="1">
                <a:solidFill>
                  <a:srgbClr val="FF0000"/>
                </a:solidFill>
                <a:latin typeface="Calibri"/>
              </a:rPr>
              <a:t>Vint</a:t>
            </a:r>
            <a:r>
              <a:rPr lang="en-US" sz="2700" dirty="0">
                <a:solidFill>
                  <a:srgbClr val="FF0000"/>
                </a:solidFill>
                <a:latin typeface="Calibri"/>
              </a:rPr>
              <a:t> Hill Farms</a:t>
            </a:r>
          </a:p>
          <a:p>
            <a:pPr marL="1371600" lvl="5" indent="-457200">
              <a:spcBef>
                <a:spcPts val="400"/>
              </a:spcBef>
              <a:buFont typeface="Arial" panose="020B0604020202020204" pitchFamily="34" charset="0"/>
              <a:buChar char="•"/>
              <a:defRPr/>
            </a:pPr>
            <a:r>
              <a:rPr lang="en-US" sz="1800" i="1" dirty="0">
                <a:solidFill>
                  <a:srgbClr val="26282A"/>
                </a:solidFill>
                <a:effectLst/>
                <a:latin typeface="Helvetica" panose="020B0604020202020204" pitchFamily="34" charset="0"/>
                <a:ea typeface="Times New Roman" panose="02020603050405020304" pitchFamily="18" charset="0"/>
              </a:rPr>
              <a:t>11 am – 5 </a:t>
            </a:r>
            <a:r>
              <a:rPr lang="en-US" sz="1800" i="1">
                <a:solidFill>
                  <a:srgbClr val="26282A"/>
                </a:solidFill>
                <a:effectLst/>
                <a:latin typeface="Helvetica" panose="020B0604020202020204" pitchFamily="34" charset="0"/>
                <a:ea typeface="Times New Roman" panose="02020603050405020304" pitchFamily="18" charset="0"/>
              </a:rPr>
              <a:t>pm          </a:t>
            </a:r>
            <a:endParaRPr lang="en-US" sz="1800" i="1" dirty="0">
              <a:solidFill>
                <a:srgbClr val="26282A"/>
              </a:solidFill>
              <a:effectLst/>
              <a:latin typeface="Helvetica" panose="020B0604020202020204" pitchFamily="34" charset="0"/>
              <a:ea typeface="Times New Roman" panose="02020603050405020304" pitchFamily="18" charset="0"/>
            </a:endParaRPr>
          </a:p>
          <a:p>
            <a:pPr marL="1371600" lvl="5" indent="-457200">
              <a:spcBef>
                <a:spcPts val="400"/>
              </a:spcBef>
              <a:buFont typeface="Arial" panose="020B0604020202020204" pitchFamily="34" charset="0"/>
              <a:buChar char="•"/>
              <a:defRPr/>
            </a:pPr>
            <a:r>
              <a:rPr lang="en-US" sz="1800" i="1" dirty="0">
                <a:solidFill>
                  <a:srgbClr val="26282A"/>
                </a:solidFill>
                <a:latin typeface="Helvetica" panose="020B0604020202020204" pitchFamily="34" charset="0"/>
              </a:rPr>
              <a:t>7134 Farm Station Rd., </a:t>
            </a:r>
            <a:r>
              <a:rPr lang="en-US" sz="1800" i="1" dirty="0" err="1">
                <a:solidFill>
                  <a:srgbClr val="26282A"/>
                </a:solidFill>
                <a:latin typeface="Helvetica" panose="020B0604020202020204" pitchFamily="34" charset="0"/>
              </a:rPr>
              <a:t>Vint</a:t>
            </a:r>
            <a:r>
              <a:rPr lang="en-US" sz="1800" i="1" dirty="0">
                <a:solidFill>
                  <a:srgbClr val="26282A"/>
                </a:solidFill>
                <a:latin typeface="Helvetica" panose="020B0604020202020204" pitchFamily="34" charset="0"/>
              </a:rPr>
              <a:t> Hill, VA 20187; 1 </a:t>
            </a:r>
            <a:r>
              <a:rPr lang="en-US" sz="1800" i="1" dirty="0" err="1">
                <a:solidFill>
                  <a:srgbClr val="26282A"/>
                </a:solidFill>
                <a:latin typeface="Helvetica" panose="020B0604020202020204" pitchFamily="34" charset="0"/>
              </a:rPr>
              <a:t>hr</a:t>
            </a:r>
            <a:r>
              <a:rPr lang="en-US" sz="1800" i="1" dirty="0">
                <a:solidFill>
                  <a:srgbClr val="26282A"/>
                </a:solidFill>
                <a:latin typeface="Helvetica" panose="020B0604020202020204" pitchFamily="34" charset="0"/>
              </a:rPr>
              <a:t> 20 mins/Gainesville</a:t>
            </a:r>
            <a:endParaRPr lang="en-US" sz="3100" dirty="0">
              <a:solidFill>
                <a:srgbClr val="240CD2"/>
              </a:solidFill>
              <a:latin typeface="Calibri"/>
            </a:endParaRPr>
          </a:p>
          <a:p>
            <a:pPr marL="914400" marR="0" lvl="4" indent="-457200" algn="l" defTabSz="4572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2700" dirty="0">
                <a:solidFill>
                  <a:srgbClr val="FF0000"/>
                </a:solidFill>
                <a:latin typeface="Calibri"/>
              </a:rPr>
              <a:t>9/6 (Mon.):  Clifton Lion’s Club, Clifton</a:t>
            </a:r>
          </a:p>
          <a:p>
            <a:pPr marL="1371600" lvl="5" indent="-457200">
              <a:spcBef>
                <a:spcPts val="400"/>
              </a:spcBef>
              <a:buFont typeface="Arial" panose="020B0604020202020204" pitchFamily="34" charset="0"/>
              <a:buChar char="•"/>
              <a:defRPr/>
            </a:pPr>
            <a:r>
              <a:rPr lang="en-US" sz="1800" i="1" dirty="0">
                <a:solidFill>
                  <a:srgbClr val="26282A"/>
                </a:solidFill>
                <a:latin typeface="Helvetica" panose="020B0604020202020204" pitchFamily="34" charset="0"/>
              </a:rPr>
              <a:t>8 am – 3 pm</a:t>
            </a:r>
          </a:p>
          <a:p>
            <a:pPr marL="1371600" lvl="5" indent="-457200">
              <a:spcBef>
                <a:spcPts val="400"/>
              </a:spcBef>
              <a:buFont typeface="Arial" panose="020B0604020202020204" pitchFamily="34" charset="0"/>
              <a:buChar char="•"/>
              <a:defRPr/>
            </a:pPr>
            <a:r>
              <a:rPr lang="fr-FR" sz="1800" i="1" dirty="0">
                <a:solidFill>
                  <a:srgbClr val="26282A"/>
                </a:solidFill>
                <a:latin typeface="Helvetica" panose="020B0604020202020204" pitchFamily="34" charset="0"/>
              </a:rPr>
              <a:t>4081 UNIVERSITY DR, FAIRFAX, VA  22030; 25 mins/George Mason</a:t>
            </a:r>
          </a:p>
          <a:p>
            <a:pPr marL="914400" marR="0" lvl="4" indent="-457200" algn="l" defTabSz="4572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2700" dirty="0">
                <a:solidFill>
                  <a:srgbClr val="240CD2"/>
                </a:solidFill>
                <a:latin typeface="Calibri"/>
              </a:rPr>
              <a:t>9/11: City of Falls Church Festival</a:t>
            </a:r>
          </a:p>
          <a:p>
            <a:pPr marL="914400" marR="0" lvl="4" indent="-457200" algn="l" defTabSz="4572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2700" dirty="0">
                <a:solidFill>
                  <a:srgbClr val="240CD2"/>
                </a:solidFill>
                <a:latin typeface="Calibri"/>
              </a:rPr>
              <a:t>9/11:  Stonebridge Fall Festival, Woodbridge</a:t>
            </a:r>
          </a:p>
          <a:p>
            <a:pPr marL="914400" marR="0" lvl="4" indent="-457200" algn="l" defTabSz="4572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2700" dirty="0">
                <a:solidFill>
                  <a:srgbClr val="240CD2"/>
                </a:solidFill>
                <a:latin typeface="Calibri"/>
              </a:rPr>
              <a:t>9/18: Warrenton</a:t>
            </a:r>
          </a:p>
          <a:p>
            <a:pPr marL="914400" marR="0" lvl="4" indent="-457200" algn="l" defTabSz="4572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2700" dirty="0">
                <a:solidFill>
                  <a:srgbClr val="240CD2"/>
                </a:solidFill>
                <a:latin typeface="Calibri"/>
              </a:rPr>
              <a:t>9/25 and 26: Occoquan Fall Festival</a:t>
            </a:r>
          </a:p>
          <a:p>
            <a:pPr marL="457200" marR="0" lvl="4" indent="0" algn="l" defTabSz="457200" rtl="0" eaLnBrk="1" fontAlgn="auto" latinLnBrk="0" hangingPunct="1">
              <a:lnSpc>
                <a:spcPct val="100000"/>
              </a:lnSpc>
              <a:spcBef>
                <a:spcPts val="400"/>
              </a:spcBef>
              <a:spcAft>
                <a:spcPts val="0"/>
              </a:spcAft>
              <a:buClrTx/>
              <a:buSzTx/>
              <a:buNone/>
              <a:tabLst/>
              <a:defRPr/>
            </a:pPr>
            <a:endParaRPr lang="en-US" sz="2700" dirty="0">
              <a:solidFill>
                <a:srgbClr val="00246C">
                  <a:lumMod val="60000"/>
                  <a:lumOff val="40000"/>
                </a:srgbClr>
              </a:solidFill>
              <a:latin typeface="Calibri"/>
            </a:endParaRPr>
          </a:p>
          <a:p>
            <a:pPr marL="457200" marR="0" lvl="4" indent="0" algn="l" defTabSz="457200" rtl="0" eaLnBrk="1" fontAlgn="auto" latinLnBrk="0" hangingPunct="1">
              <a:lnSpc>
                <a:spcPct val="100000"/>
              </a:lnSpc>
              <a:spcBef>
                <a:spcPts val="400"/>
              </a:spcBef>
              <a:spcAft>
                <a:spcPts val="0"/>
              </a:spcAft>
              <a:buClrTx/>
              <a:buSzTx/>
              <a:buNone/>
              <a:tabLst/>
              <a:defRPr/>
            </a:pPr>
            <a:endParaRPr lang="en-US" sz="2700" dirty="0">
              <a:solidFill>
                <a:schemeClr val="tx2">
                  <a:lumMod val="60000"/>
                  <a:lumOff val="40000"/>
                </a:schemeClr>
              </a:solidFill>
              <a:latin typeface="Calibri"/>
            </a:endParaRPr>
          </a:p>
          <a:p>
            <a:pPr marL="457200" marR="0" lvl="4" indent="0" algn="l" defTabSz="457200" rtl="0" eaLnBrk="1" fontAlgn="auto" latinLnBrk="0" hangingPunct="1">
              <a:lnSpc>
                <a:spcPct val="100000"/>
              </a:lnSpc>
              <a:spcBef>
                <a:spcPts val="400"/>
              </a:spcBef>
              <a:spcAft>
                <a:spcPts val="0"/>
              </a:spcAft>
              <a:buClrTx/>
              <a:buSzTx/>
              <a:buNone/>
              <a:tabLst/>
              <a:defRPr/>
            </a:pPr>
            <a:endParaRPr lang="en-US" sz="2700" dirty="0">
              <a:solidFill>
                <a:schemeClr val="tx2">
                  <a:lumMod val="60000"/>
                  <a:lumOff val="40000"/>
                </a:schemeClr>
              </a:solidFill>
              <a:latin typeface="Calibri"/>
            </a:endParaRPr>
          </a:p>
          <a:p>
            <a:pPr marL="457200" lvl="4" indent="0">
              <a:spcBef>
                <a:spcPts val="400"/>
              </a:spcBef>
              <a:buNone/>
              <a:defRPr/>
            </a:pPr>
            <a:endParaRPr lang="en-US" sz="2700" dirty="0">
              <a:solidFill>
                <a:schemeClr val="tx2">
                  <a:lumMod val="60000"/>
                  <a:lumOff val="40000"/>
                </a:schemeClr>
              </a:solidFill>
              <a:latin typeface="Calibri" panose="020F0502020204030204" pitchFamily="34" charset="0"/>
              <a:cs typeface="Calibri" panose="020F0502020204030204" pitchFamily="34" charset="0"/>
            </a:endParaRPr>
          </a:p>
          <a:p>
            <a:pPr marL="457200" lvl="4" indent="0">
              <a:spcBef>
                <a:spcPts val="400"/>
              </a:spcBef>
              <a:buNone/>
              <a:defRPr/>
            </a:pPr>
            <a:endParaRPr lang="en-US" sz="2700" dirty="0">
              <a:solidFill>
                <a:schemeClr val="tx2">
                  <a:lumMod val="60000"/>
                  <a:lumOff val="40000"/>
                </a:schemeClr>
              </a:solidFill>
              <a:latin typeface="Calibri" panose="020F0502020204030204" pitchFamily="34" charset="0"/>
              <a:cs typeface="Calibri" panose="020F0502020204030204" pitchFamily="34" charset="0"/>
            </a:endParaRPr>
          </a:p>
          <a:p>
            <a:pPr marL="457200" lvl="4" indent="0">
              <a:spcBef>
                <a:spcPts val="400"/>
              </a:spcBef>
              <a:buNone/>
              <a:defRPr/>
            </a:pPr>
            <a:endParaRPr lang="en-US" sz="2700" dirty="0">
              <a:solidFill>
                <a:schemeClr val="tx2">
                  <a:lumMod val="60000"/>
                  <a:lumOff val="40000"/>
                </a:schemeClr>
              </a:solidFill>
              <a:latin typeface="Calibri" panose="020F0502020204030204" pitchFamily="34" charset="0"/>
              <a:cs typeface="Calibri" panose="020F0502020204030204" pitchFamily="34" charset="0"/>
            </a:endParaRPr>
          </a:p>
          <a:p>
            <a:pPr marL="457200" lvl="4" indent="0">
              <a:spcBef>
                <a:spcPts val="400"/>
              </a:spcBef>
              <a:buNone/>
              <a:defRPr/>
            </a:pPr>
            <a:endParaRPr lang="en-US" sz="2700" dirty="0">
              <a:solidFill>
                <a:schemeClr val="tx2">
                  <a:lumMod val="60000"/>
                  <a:lumOff val="40000"/>
                </a:schemeClr>
              </a:solidFill>
              <a:latin typeface="Calibri" panose="020F0502020204030204" pitchFamily="34" charset="0"/>
              <a:cs typeface="Calibri" panose="020F0502020204030204" pitchFamily="34" charset="0"/>
            </a:endParaRPr>
          </a:p>
          <a:p>
            <a:pPr marL="914400" marR="0" lvl="4" indent="-457200" algn="l" defTabSz="457200" rtl="0" eaLnBrk="1" fontAlgn="auto" latinLnBrk="0" hangingPunct="1">
              <a:lnSpc>
                <a:spcPct val="100000"/>
              </a:lnSpc>
              <a:spcBef>
                <a:spcPts val="4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246C">
                  <a:lumMod val="60000"/>
                  <a:lumOff val="40000"/>
                </a:srgbClr>
              </a:solidFill>
              <a:effectLst/>
              <a:uLnTx/>
              <a:uFillTx/>
              <a:latin typeface="Calibri"/>
              <a:ea typeface="+mn-ea"/>
            </a:endParaRPr>
          </a:p>
          <a:p>
            <a:pPr marL="914400" lvl="4" indent="-457200">
              <a:spcBef>
                <a:spcPts val="400"/>
              </a:spcBef>
              <a:buFont typeface="Arial" panose="020B0604020202020204" pitchFamily="34" charset="0"/>
              <a:buChar char="•"/>
            </a:pPr>
            <a:endParaRPr lang="en-US" sz="2800" dirty="0">
              <a:solidFill>
                <a:schemeClr val="tx2">
                  <a:lumMod val="60000"/>
                  <a:lumOff val="40000"/>
                </a:schemeClr>
              </a:solidFill>
              <a:latin typeface="Calibri"/>
            </a:endParaRPr>
          </a:p>
          <a:p>
            <a:pPr marL="914400" lvl="4" indent="-457200">
              <a:spcBef>
                <a:spcPts val="400"/>
              </a:spcBef>
              <a:buFont typeface="Arial" panose="020B0604020202020204" pitchFamily="34" charset="0"/>
              <a:buChar char="•"/>
            </a:pPr>
            <a:endParaRPr lang="en-US" sz="2800" dirty="0">
              <a:solidFill>
                <a:schemeClr val="tx2">
                  <a:lumMod val="60000"/>
                  <a:lumOff val="40000"/>
                </a:schemeClr>
              </a:solidFill>
              <a:latin typeface="Calibri"/>
            </a:endParaRPr>
          </a:p>
          <a:p>
            <a:pPr marL="457200" marR="0" lvl="4" indent="0" algn="l" defTabSz="457200" rtl="0" eaLnBrk="1" fontAlgn="auto" latinLnBrk="0" hangingPunct="1">
              <a:lnSpc>
                <a:spcPct val="100000"/>
              </a:lnSpc>
              <a:spcBef>
                <a:spcPts val="400"/>
              </a:spcBef>
              <a:spcAft>
                <a:spcPts val="0"/>
              </a:spcAft>
              <a:buClrTx/>
              <a:buSzTx/>
              <a:buNone/>
              <a:tabLst/>
              <a:defRPr/>
            </a:pPr>
            <a:endParaRPr kumimoji="0" lang="en-US" sz="2800" b="0" i="0" u="none" strike="noStrike" kern="1200" cap="none" spc="0" normalizeH="0" baseline="0" noProof="0" dirty="0">
              <a:ln>
                <a:noFill/>
              </a:ln>
              <a:solidFill>
                <a:srgbClr val="00246C">
                  <a:lumMod val="60000"/>
                  <a:lumOff val="40000"/>
                </a:srgbClr>
              </a:solidFill>
              <a:effectLst/>
              <a:uLnTx/>
              <a:uFillTx/>
              <a:latin typeface="Calibri"/>
              <a:ea typeface="+mn-ea"/>
            </a:endParaRPr>
          </a:p>
          <a:p>
            <a:pPr marL="457200" lvl="4" indent="0">
              <a:spcBef>
                <a:spcPts val="400"/>
              </a:spcBef>
              <a:buNone/>
            </a:pPr>
            <a:endParaRPr lang="en-US" sz="2800" dirty="0">
              <a:solidFill>
                <a:schemeClr val="tx2">
                  <a:lumMod val="60000"/>
                  <a:lumOff val="40000"/>
                </a:schemeClr>
              </a:solidFill>
              <a:latin typeface="Calibri"/>
            </a:endParaRPr>
          </a:p>
          <a:p>
            <a:pPr marL="914400" lvl="5" indent="0">
              <a:spcBef>
                <a:spcPts val="400"/>
              </a:spcBef>
              <a:buNone/>
            </a:pPr>
            <a:endParaRPr lang="en-US" sz="3400" dirty="0">
              <a:solidFill>
                <a:schemeClr val="tx2">
                  <a:lumMod val="60000"/>
                  <a:lumOff val="40000"/>
                </a:schemeClr>
              </a:solidFill>
              <a:latin typeface="Calibri"/>
            </a:endParaRPr>
          </a:p>
        </p:txBody>
      </p:sp>
    </p:spTree>
    <p:extLst>
      <p:ext uri="{BB962C8B-B14F-4D97-AF65-F5344CB8AC3E}">
        <p14:creationId xmlns:p14="http://schemas.microsoft.com/office/powerpoint/2010/main" val="336825116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6096000" cy="487362"/>
          </a:xfrm>
        </p:spPr>
        <p:txBody>
          <a:bodyPr/>
          <a:lstStyle/>
          <a:p>
            <a:r>
              <a:rPr lang="en-US" sz="3000" b="1" dirty="0"/>
              <a:t>Announcements</a:t>
            </a:r>
          </a:p>
        </p:txBody>
      </p:sp>
      <p:sp>
        <p:nvSpPr>
          <p:cNvPr id="6" name="Content Placeholder 1"/>
          <p:cNvSpPr>
            <a:spLocks noGrp="1"/>
          </p:cNvSpPr>
          <p:nvPr>
            <p:ph idx="1"/>
          </p:nvPr>
        </p:nvSpPr>
        <p:spPr>
          <a:xfrm>
            <a:off x="25400" y="1066800"/>
            <a:ext cx="9118600" cy="5715000"/>
          </a:xfrm>
        </p:spPr>
        <p:txBody>
          <a:bodyPr/>
          <a:lstStyle/>
          <a:p>
            <a:pPr marL="0" lvl="3" indent="0" algn="ctr">
              <a:spcBef>
                <a:spcPts val="400"/>
              </a:spcBef>
              <a:buNone/>
            </a:pPr>
            <a:r>
              <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rPr>
              <a:t>Designing for the Future by Building on Strong Foundations</a:t>
            </a:r>
          </a:p>
          <a:p>
            <a:pPr marL="0" lvl="3" indent="0">
              <a:spcBef>
                <a:spcPts val="400"/>
              </a:spcBef>
              <a:buNone/>
            </a:pPr>
            <a:r>
              <a:rPr lang="en-US" sz="2700" u="sng" dirty="0">
                <a:solidFill>
                  <a:srgbClr val="240CD2"/>
                </a:solidFill>
                <a:latin typeface="Arial" panose="020B0604020202020204" pitchFamily="34" charset="0"/>
                <a:cs typeface="Arial" panose="020B0604020202020204" pitchFamily="34" charset="0"/>
              </a:rPr>
              <a:t>Upcoming Programs and Events</a:t>
            </a:r>
            <a:r>
              <a:rPr lang="en-US" sz="2700" dirty="0">
                <a:solidFill>
                  <a:srgbClr val="240CD2"/>
                </a:solidFill>
                <a:latin typeface="Arial" panose="020B0604020202020204" pitchFamily="34" charset="0"/>
                <a:cs typeface="Arial" panose="020B0604020202020204" pitchFamily="34" charset="0"/>
              </a:rPr>
              <a:t>:</a:t>
            </a:r>
          </a:p>
          <a:p>
            <a:pPr marL="914400" lvl="4" indent="-457200">
              <a:spcBef>
                <a:spcPts val="400"/>
              </a:spcBef>
              <a:buFont typeface="Arial" panose="020B0604020202020204" pitchFamily="34" charset="0"/>
              <a:buChar char="•"/>
              <a:defRPr/>
            </a:pPr>
            <a:endParaRPr lang="en-US" sz="2400" dirty="0">
              <a:solidFill>
                <a:srgbClr val="240CD2"/>
              </a:solidFill>
              <a:latin typeface="Arial" panose="020B0604020202020204" pitchFamily="34" charset="0"/>
              <a:cs typeface="Arial" panose="020B0604020202020204" pitchFamily="34" charset="0"/>
            </a:endParaRPr>
          </a:p>
          <a:p>
            <a:pPr marL="914400" lvl="4" indent="-457200">
              <a:spcBef>
                <a:spcPts val="400"/>
              </a:spcBef>
              <a:buFont typeface="Arial" panose="020B0604020202020204" pitchFamily="34" charset="0"/>
              <a:buChar char="•"/>
              <a:defRPr/>
            </a:pPr>
            <a:r>
              <a:rPr lang="en-US" sz="2400" dirty="0">
                <a:solidFill>
                  <a:srgbClr val="240CD2"/>
                </a:solidFill>
                <a:latin typeface="Arial" panose="020B0604020202020204" pitchFamily="34" charset="0"/>
                <a:cs typeface="Arial" panose="020B0604020202020204" pitchFamily="34" charset="0"/>
              </a:rPr>
              <a:t>9/3 - Community Partners Benefit CSB Clients - </a:t>
            </a:r>
            <a:r>
              <a:rPr lang="en-US" sz="2400" dirty="0">
                <a:solidFill>
                  <a:schemeClr val="tx2"/>
                </a:solidFill>
                <a:latin typeface="Arial" panose="020B0604020202020204" pitchFamily="34" charset="0"/>
                <a:cs typeface="Arial" panose="020B0604020202020204" pitchFamily="34" charset="0"/>
              </a:rPr>
              <a:t>Lee Ann </a:t>
            </a:r>
            <a:r>
              <a:rPr lang="en-US" sz="2400" dirty="0" err="1">
                <a:solidFill>
                  <a:schemeClr val="tx2"/>
                </a:solidFill>
                <a:latin typeface="Arial" panose="020B0604020202020204" pitchFamily="34" charset="0"/>
                <a:cs typeface="Arial" panose="020B0604020202020204" pitchFamily="34" charset="0"/>
              </a:rPr>
              <a:t>Dispirito</a:t>
            </a:r>
            <a:r>
              <a:rPr lang="en-US" sz="2400" dirty="0">
                <a:solidFill>
                  <a:schemeClr val="tx2"/>
                </a:solidFill>
                <a:latin typeface="Arial" panose="020B0604020202020204" pitchFamily="34" charset="0"/>
                <a:cs typeface="Arial" panose="020B0604020202020204" pitchFamily="34" charset="0"/>
              </a:rPr>
              <a:t>, Fairfax County Community Services Board</a:t>
            </a:r>
          </a:p>
          <a:p>
            <a:pPr marL="914400" lvl="4" indent="-457200">
              <a:spcBef>
                <a:spcPts val="400"/>
              </a:spcBef>
              <a:buFont typeface="Arial" panose="020B0604020202020204" pitchFamily="34" charset="0"/>
              <a:buChar char="•"/>
              <a:defRPr/>
            </a:pPr>
            <a:r>
              <a:rPr lang="en-US" sz="2400" dirty="0">
                <a:solidFill>
                  <a:srgbClr val="240CD2"/>
                </a:solidFill>
                <a:latin typeface="Arial" panose="020B0604020202020204" pitchFamily="34" charset="0"/>
                <a:cs typeface="Arial" panose="020B0604020202020204" pitchFamily="34" charset="0"/>
              </a:rPr>
              <a:t>9/10 - Unite2Light - Solar lighting for off grid communities and for the homeless – </a:t>
            </a:r>
            <a:r>
              <a:rPr lang="en-US" sz="2400" dirty="0">
                <a:solidFill>
                  <a:schemeClr val="tx2"/>
                </a:solidFill>
                <a:latin typeface="Arial" panose="020B0604020202020204" pitchFamily="34" charset="0"/>
                <a:cs typeface="Arial" panose="020B0604020202020204" pitchFamily="34" charset="0"/>
              </a:rPr>
              <a:t>Megan Birney</a:t>
            </a:r>
          </a:p>
          <a:p>
            <a:pPr marL="914400" marR="0" lvl="4" indent="-457200" algn="l" defTabSz="4572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240CD2"/>
                </a:solidFill>
                <a:effectLst/>
                <a:uLnTx/>
                <a:uFillTx/>
                <a:latin typeface="Arial" panose="020B0604020202020204" pitchFamily="34" charset="0"/>
                <a:ea typeface="+mn-ea"/>
                <a:cs typeface="Arial" panose="020B0604020202020204" pitchFamily="34" charset="0"/>
              </a:rPr>
              <a:t>9/17 - </a:t>
            </a:r>
            <a:r>
              <a:rPr kumimoji="0" lang="en-US" sz="2400" b="0" i="0" u="none" strike="noStrike" kern="1200" cap="none" spc="0" normalizeH="0" baseline="0" noProof="0" dirty="0" err="1">
                <a:ln>
                  <a:noFill/>
                </a:ln>
                <a:solidFill>
                  <a:srgbClr val="240CD2"/>
                </a:solidFill>
                <a:effectLst/>
                <a:uLnTx/>
                <a:uFillTx/>
                <a:latin typeface="Arial" panose="020B0604020202020204" pitchFamily="34" charset="0"/>
                <a:ea typeface="+mn-ea"/>
                <a:cs typeface="Arial" panose="020B0604020202020204" pitchFamily="34" charset="0"/>
              </a:rPr>
              <a:t>MicheLo</a:t>
            </a:r>
            <a:r>
              <a:rPr kumimoji="0" lang="en-US" sz="2400" b="0" i="0" u="none" strike="noStrike" kern="1200" cap="none" spc="0" normalizeH="0" baseline="0" noProof="0" dirty="0">
                <a:ln>
                  <a:noFill/>
                </a:ln>
                <a:solidFill>
                  <a:srgbClr val="240CD2"/>
                </a:solidFill>
                <a:effectLst/>
                <a:uLnTx/>
                <a:uFillTx/>
                <a:latin typeface="Arial" panose="020B0604020202020204" pitchFamily="34" charset="0"/>
                <a:ea typeface="+mn-ea"/>
                <a:cs typeface="Arial" panose="020B0604020202020204" pitchFamily="34" charset="0"/>
              </a:rPr>
              <a:t> project 2021 - When governments and communities experience discourse is when humanity must shine and be the light of hope – </a:t>
            </a:r>
            <a:r>
              <a:rPr kumimoji="0" lang="en-US" sz="2400" b="0" i="0" u="none" strike="noStrike" kern="1200" cap="none" spc="0" normalizeH="0" baseline="0" noProof="0" dirty="0">
                <a:ln>
                  <a:noFill/>
                </a:ln>
                <a:solidFill>
                  <a:srgbClr val="00246C"/>
                </a:solidFill>
                <a:effectLst/>
                <a:uLnTx/>
                <a:uFillTx/>
                <a:latin typeface="Arial" panose="020B0604020202020204" pitchFamily="34" charset="0"/>
                <a:ea typeface="+mn-ea"/>
                <a:cs typeface="Arial" panose="020B0604020202020204" pitchFamily="34" charset="0"/>
              </a:rPr>
              <a:t>Michelle Peters </a:t>
            </a:r>
          </a:p>
          <a:p>
            <a:pPr marL="914400" marR="0" lvl="4" indent="-457200" algn="l" defTabSz="4572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9/22 - Membership Mixer, Dogfish Head Alehouse (Tijani)</a:t>
            </a:r>
          </a:p>
          <a:p>
            <a:pPr marL="1371600" lvl="5" indent="-457200">
              <a:spcBef>
                <a:spcPts val="400"/>
              </a:spcBef>
              <a:buFont typeface="Arial" panose="020B0604020202020204" pitchFamily="34" charset="0"/>
              <a:buChar char="•"/>
              <a:defRPr/>
            </a:pPr>
            <a:r>
              <a:rPr lang="en-US" sz="1800" u="sng" dirty="0">
                <a:solidFill>
                  <a:srgbClr val="0000FF"/>
                </a:solidFill>
                <a:effectLst/>
                <a:latin typeface="Calibri" panose="020F0502020204030204" pitchFamily="34" charset="0"/>
                <a:ea typeface="Calibri" panose="020F0502020204030204" pitchFamily="34" charset="0"/>
                <a:hlinkClick r:id="rId3"/>
              </a:rPr>
              <a:t>https://www.eventbrite.com/e/baileys-crossroads-rotary-club-networking-event-tickets-166707914861?aff=ebdssbeac</a:t>
            </a:r>
            <a:endParaRPr lang="en-US" sz="1800" u="sng" dirty="0">
              <a:solidFill>
                <a:srgbClr val="0000FF"/>
              </a:solidFill>
              <a:effectLst/>
              <a:latin typeface="Calibri" panose="020F0502020204030204" pitchFamily="34" charset="0"/>
              <a:ea typeface="Calibri" panose="020F0502020204030204" pitchFamily="34" charset="0"/>
            </a:endParaRPr>
          </a:p>
          <a:p>
            <a:pPr marL="1371600" lvl="5" indent="-457200">
              <a:spcBef>
                <a:spcPts val="400"/>
              </a:spcBef>
              <a:buFont typeface="Arial" panose="020B0604020202020204" pitchFamily="34" charset="0"/>
              <a:buChar char="•"/>
              <a:defRPr/>
            </a:pPr>
            <a:r>
              <a:rPr kumimoji="0" lang="en-US" sz="1800" b="0" i="0" strike="noStrike" kern="1200" cap="none" spc="0" normalizeH="0" baseline="0" noProof="0" dirty="0">
                <a:ln>
                  <a:noFill/>
                </a:ln>
                <a:solidFill>
                  <a:srgbClr val="0000FF"/>
                </a:solidFill>
                <a:uLnTx/>
                <a:uFillTx/>
                <a:latin typeface="Calibri" panose="020F0502020204030204" pitchFamily="34" charset="0"/>
                <a:cs typeface="Arial" panose="020B0604020202020204" pitchFamily="34" charset="0"/>
              </a:rPr>
              <a:t>5:30 </a:t>
            </a:r>
            <a:r>
              <a:rPr lang="en-US" sz="1800" dirty="0">
                <a:solidFill>
                  <a:srgbClr val="0000FF"/>
                </a:solidFill>
                <a:latin typeface="Calibri" panose="020F0502020204030204" pitchFamily="34" charset="0"/>
                <a:cs typeface="Arial" panose="020B0604020202020204" pitchFamily="34" charset="0"/>
              </a:rPr>
              <a:t>pm to 7:00 pm</a:t>
            </a:r>
            <a:endParaRPr kumimoji="0" lang="en-US" sz="2800" b="0" i="0"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endParaRPr>
          </a:p>
          <a:p>
            <a:pPr marL="457200" lvl="4" indent="0">
              <a:spcBef>
                <a:spcPts val="400"/>
              </a:spcBef>
              <a:buNone/>
              <a:defRPr/>
            </a:pPr>
            <a:endParaRPr lang="en-US" sz="2400" dirty="0">
              <a:solidFill>
                <a:schemeClr val="tx2"/>
              </a:solidFill>
              <a:latin typeface="Arial" panose="020B0604020202020204" pitchFamily="34" charset="0"/>
              <a:cs typeface="Arial" panose="020B0604020202020204" pitchFamily="34" charset="0"/>
            </a:endParaRPr>
          </a:p>
          <a:p>
            <a:pPr marL="914400" marR="0" lvl="4" indent="-457200" algn="l" defTabSz="457200" rtl="0" eaLnBrk="1" fontAlgn="auto" latinLnBrk="0" hangingPunct="1">
              <a:lnSpc>
                <a:spcPct val="100000"/>
              </a:lnSpc>
              <a:spcBef>
                <a:spcPts val="400"/>
              </a:spcBef>
              <a:spcAft>
                <a:spcPts val="0"/>
              </a:spcAft>
              <a:buClrTx/>
              <a:buSzTx/>
              <a:buFont typeface="Arial" panose="020B0604020202020204" pitchFamily="34" charset="0"/>
              <a:buChar char="•"/>
              <a:tabLst/>
              <a:defRPr/>
            </a:pPr>
            <a:endParaRPr lang="en-US" sz="2400" dirty="0">
              <a:solidFill>
                <a:srgbClr val="240CD2"/>
              </a:solidFill>
              <a:latin typeface="Arial" panose="020B0604020202020204" pitchFamily="34" charset="0"/>
              <a:cs typeface="Arial" panose="020B0604020202020204" pitchFamily="34" charset="0"/>
            </a:endParaRPr>
          </a:p>
          <a:p>
            <a:pPr marL="457200" marR="0" lvl="4" indent="0" algn="l" defTabSz="457200" rtl="0" eaLnBrk="1" fontAlgn="auto" latinLnBrk="0" hangingPunct="1">
              <a:lnSpc>
                <a:spcPct val="100000"/>
              </a:lnSpc>
              <a:spcBef>
                <a:spcPts val="400"/>
              </a:spcBef>
              <a:spcAft>
                <a:spcPts val="0"/>
              </a:spcAft>
              <a:buClrTx/>
              <a:buSzTx/>
              <a:buNone/>
              <a:tabLst/>
              <a:defRPr/>
            </a:pPr>
            <a:endParaRPr lang="en-US" sz="2700" dirty="0">
              <a:solidFill>
                <a:srgbClr val="00246C">
                  <a:lumMod val="60000"/>
                  <a:lumOff val="40000"/>
                </a:srgbClr>
              </a:solidFill>
              <a:latin typeface="Calibri"/>
            </a:endParaRPr>
          </a:p>
          <a:p>
            <a:pPr marL="457200" marR="0" lvl="4" indent="0" algn="l" defTabSz="457200" rtl="0" eaLnBrk="1" fontAlgn="auto" latinLnBrk="0" hangingPunct="1">
              <a:lnSpc>
                <a:spcPct val="100000"/>
              </a:lnSpc>
              <a:spcBef>
                <a:spcPts val="400"/>
              </a:spcBef>
              <a:spcAft>
                <a:spcPts val="0"/>
              </a:spcAft>
              <a:buClrTx/>
              <a:buSzTx/>
              <a:buNone/>
              <a:tabLst/>
              <a:defRPr/>
            </a:pPr>
            <a:endParaRPr lang="en-US" sz="2700" dirty="0">
              <a:solidFill>
                <a:schemeClr val="tx2">
                  <a:lumMod val="60000"/>
                  <a:lumOff val="40000"/>
                </a:schemeClr>
              </a:solidFill>
              <a:latin typeface="Calibri"/>
            </a:endParaRPr>
          </a:p>
          <a:p>
            <a:pPr marL="457200" marR="0" lvl="4" indent="0" algn="l" defTabSz="457200" rtl="0" eaLnBrk="1" fontAlgn="auto" latinLnBrk="0" hangingPunct="1">
              <a:lnSpc>
                <a:spcPct val="100000"/>
              </a:lnSpc>
              <a:spcBef>
                <a:spcPts val="400"/>
              </a:spcBef>
              <a:spcAft>
                <a:spcPts val="0"/>
              </a:spcAft>
              <a:buClrTx/>
              <a:buSzTx/>
              <a:buNone/>
              <a:tabLst/>
              <a:defRPr/>
            </a:pPr>
            <a:endParaRPr lang="en-US" sz="2700" dirty="0">
              <a:solidFill>
                <a:schemeClr val="tx2">
                  <a:lumMod val="60000"/>
                  <a:lumOff val="40000"/>
                </a:schemeClr>
              </a:solidFill>
              <a:latin typeface="Calibri"/>
            </a:endParaRPr>
          </a:p>
          <a:p>
            <a:pPr marL="457200" lvl="4" indent="0">
              <a:spcBef>
                <a:spcPts val="400"/>
              </a:spcBef>
              <a:buNone/>
              <a:defRPr/>
            </a:pPr>
            <a:endParaRPr lang="en-US" sz="2700" dirty="0">
              <a:solidFill>
                <a:schemeClr val="tx2">
                  <a:lumMod val="60000"/>
                  <a:lumOff val="40000"/>
                </a:schemeClr>
              </a:solidFill>
              <a:latin typeface="Calibri" panose="020F0502020204030204" pitchFamily="34" charset="0"/>
              <a:cs typeface="Calibri" panose="020F0502020204030204" pitchFamily="34" charset="0"/>
            </a:endParaRPr>
          </a:p>
          <a:p>
            <a:pPr marL="457200" lvl="4" indent="0">
              <a:spcBef>
                <a:spcPts val="400"/>
              </a:spcBef>
              <a:buNone/>
              <a:defRPr/>
            </a:pPr>
            <a:endParaRPr lang="en-US" sz="2700" dirty="0">
              <a:solidFill>
                <a:schemeClr val="tx2">
                  <a:lumMod val="60000"/>
                  <a:lumOff val="40000"/>
                </a:schemeClr>
              </a:solidFill>
              <a:latin typeface="Calibri" panose="020F0502020204030204" pitchFamily="34" charset="0"/>
              <a:cs typeface="Calibri" panose="020F0502020204030204" pitchFamily="34" charset="0"/>
            </a:endParaRPr>
          </a:p>
          <a:p>
            <a:pPr marL="457200" lvl="4" indent="0">
              <a:spcBef>
                <a:spcPts val="400"/>
              </a:spcBef>
              <a:buNone/>
              <a:defRPr/>
            </a:pPr>
            <a:endParaRPr lang="en-US" sz="2700" dirty="0">
              <a:solidFill>
                <a:schemeClr val="tx2">
                  <a:lumMod val="60000"/>
                  <a:lumOff val="40000"/>
                </a:schemeClr>
              </a:solidFill>
              <a:latin typeface="Calibri" panose="020F0502020204030204" pitchFamily="34" charset="0"/>
              <a:cs typeface="Calibri" panose="020F0502020204030204" pitchFamily="34" charset="0"/>
            </a:endParaRPr>
          </a:p>
          <a:p>
            <a:pPr marL="457200" lvl="4" indent="0">
              <a:spcBef>
                <a:spcPts val="400"/>
              </a:spcBef>
              <a:buNone/>
              <a:defRPr/>
            </a:pPr>
            <a:endParaRPr lang="en-US" sz="2700" dirty="0">
              <a:solidFill>
                <a:schemeClr val="tx2">
                  <a:lumMod val="60000"/>
                  <a:lumOff val="40000"/>
                </a:schemeClr>
              </a:solidFill>
              <a:latin typeface="Calibri" panose="020F0502020204030204" pitchFamily="34" charset="0"/>
              <a:cs typeface="Calibri" panose="020F0502020204030204" pitchFamily="34" charset="0"/>
            </a:endParaRPr>
          </a:p>
          <a:p>
            <a:pPr marL="914400" marR="0" lvl="4" indent="-457200" algn="l" defTabSz="457200" rtl="0" eaLnBrk="1" fontAlgn="auto" latinLnBrk="0" hangingPunct="1">
              <a:lnSpc>
                <a:spcPct val="100000"/>
              </a:lnSpc>
              <a:spcBef>
                <a:spcPts val="4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246C">
                  <a:lumMod val="60000"/>
                  <a:lumOff val="40000"/>
                </a:srgbClr>
              </a:solidFill>
              <a:effectLst/>
              <a:uLnTx/>
              <a:uFillTx/>
              <a:latin typeface="Calibri"/>
              <a:ea typeface="+mn-ea"/>
            </a:endParaRPr>
          </a:p>
          <a:p>
            <a:pPr marL="914400" lvl="4" indent="-457200">
              <a:spcBef>
                <a:spcPts val="400"/>
              </a:spcBef>
              <a:buFont typeface="Arial" panose="020B0604020202020204" pitchFamily="34" charset="0"/>
              <a:buChar char="•"/>
            </a:pPr>
            <a:endParaRPr lang="en-US" sz="2800" dirty="0">
              <a:solidFill>
                <a:schemeClr val="tx2">
                  <a:lumMod val="60000"/>
                  <a:lumOff val="40000"/>
                </a:schemeClr>
              </a:solidFill>
              <a:latin typeface="Calibri"/>
            </a:endParaRPr>
          </a:p>
          <a:p>
            <a:pPr marL="914400" lvl="4" indent="-457200">
              <a:spcBef>
                <a:spcPts val="400"/>
              </a:spcBef>
              <a:buFont typeface="Arial" panose="020B0604020202020204" pitchFamily="34" charset="0"/>
              <a:buChar char="•"/>
            </a:pPr>
            <a:endParaRPr lang="en-US" sz="2800" dirty="0">
              <a:solidFill>
                <a:schemeClr val="tx2">
                  <a:lumMod val="60000"/>
                  <a:lumOff val="40000"/>
                </a:schemeClr>
              </a:solidFill>
              <a:latin typeface="Calibri"/>
            </a:endParaRPr>
          </a:p>
          <a:p>
            <a:pPr marL="457200" marR="0" lvl="4" indent="0" algn="l" defTabSz="457200" rtl="0" eaLnBrk="1" fontAlgn="auto" latinLnBrk="0" hangingPunct="1">
              <a:lnSpc>
                <a:spcPct val="100000"/>
              </a:lnSpc>
              <a:spcBef>
                <a:spcPts val="400"/>
              </a:spcBef>
              <a:spcAft>
                <a:spcPts val="0"/>
              </a:spcAft>
              <a:buClrTx/>
              <a:buSzTx/>
              <a:buNone/>
              <a:tabLst/>
              <a:defRPr/>
            </a:pPr>
            <a:endParaRPr kumimoji="0" lang="en-US" sz="2800" b="0" i="0" u="none" strike="noStrike" kern="1200" cap="none" spc="0" normalizeH="0" baseline="0" noProof="0" dirty="0">
              <a:ln>
                <a:noFill/>
              </a:ln>
              <a:solidFill>
                <a:srgbClr val="00246C">
                  <a:lumMod val="60000"/>
                  <a:lumOff val="40000"/>
                </a:srgbClr>
              </a:solidFill>
              <a:effectLst/>
              <a:uLnTx/>
              <a:uFillTx/>
              <a:latin typeface="Calibri"/>
              <a:ea typeface="+mn-ea"/>
            </a:endParaRPr>
          </a:p>
          <a:p>
            <a:pPr marL="457200" lvl="4" indent="0">
              <a:spcBef>
                <a:spcPts val="400"/>
              </a:spcBef>
              <a:buNone/>
            </a:pPr>
            <a:endParaRPr lang="en-US" sz="2800" dirty="0">
              <a:solidFill>
                <a:schemeClr val="tx2">
                  <a:lumMod val="60000"/>
                  <a:lumOff val="40000"/>
                </a:schemeClr>
              </a:solidFill>
              <a:latin typeface="Calibri"/>
            </a:endParaRPr>
          </a:p>
          <a:p>
            <a:pPr marL="914400" lvl="5" indent="0">
              <a:spcBef>
                <a:spcPts val="400"/>
              </a:spcBef>
              <a:buNone/>
            </a:pPr>
            <a:endParaRPr lang="en-US" sz="3400" dirty="0">
              <a:solidFill>
                <a:schemeClr val="tx2">
                  <a:lumMod val="60000"/>
                  <a:lumOff val="40000"/>
                </a:schemeClr>
              </a:solidFill>
              <a:latin typeface="Calibri"/>
            </a:endParaRPr>
          </a:p>
        </p:txBody>
      </p:sp>
    </p:spTree>
    <p:extLst>
      <p:ext uri="{BB962C8B-B14F-4D97-AF65-F5344CB8AC3E}">
        <p14:creationId xmlns:p14="http://schemas.microsoft.com/office/powerpoint/2010/main" val="186494252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6096000" cy="487362"/>
          </a:xfrm>
        </p:spPr>
        <p:txBody>
          <a:bodyPr/>
          <a:lstStyle/>
          <a:p>
            <a:r>
              <a:rPr lang="en-US" sz="3000" b="1" dirty="0"/>
              <a:t>Announcements</a:t>
            </a:r>
          </a:p>
        </p:txBody>
      </p:sp>
      <p:sp>
        <p:nvSpPr>
          <p:cNvPr id="6" name="Content Placeholder 1"/>
          <p:cNvSpPr>
            <a:spLocks noGrp="1"/>
          </p:cNvSpPr>
          <p:nvPr>
            <p:ph idx="1"/>
          </p:nvPr>
        </p:nvSpPr>
        <p:spPr>
          <a:xfrm>
            <a:off x="25400" y="1066800"/>
            <a:ext cx="9118600" cy="5715000"/>
          </a:xfrm>
        </p:spPr>
        <p:txBody>
          <a:bodyPr/>
          <a:lstStyle/>
          <a:p>
            <a:pPr marL="0" lvl="3" indent="0" algn="ctr">
              <a:spcBef>
                <a:spcPts val="400"/>
              </a:spcBef>
              <a:buNone/>
            </a:pPr>
            <a:r>
              <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rPr>
              <a:t>Designing for the Future by Building on Strong Foundations</a:t>
            </a:r>
          </a:p>
          <a:p>
            <a:pPr marL="0" lvl="3" indent="0">
              <a:spcBef>
                <a:spcPts val="400"/>
              </a:spcBef>
              <a:buNone/>
            </a:pPr>
            <a:endParaRPr lang="en-US" sz="2700" u="sng" dirty="0">
              <a:solidFill>
                <a:srgbClr val="240CD2"/>
              </a:solidFill>
              <a:latin typeface="Arial" panose="020B0604020202020204" pitchFamily="34" charset="0"/>
              <a:cs typeface="Arial" panose="020B0604020202020204" pitchFamily="34" charset="0"/>
            </a:endParaRPr>
          </a:p>
          <a:p>
            <a:pPr marL="0" lvl="3" indent="0">
              <a:spcBef>
                <a:spcPts val="400"/>
              </a:spcBef>
              <a:buNone/>
            </a:pPr>
            <a:r>
              <a:rPr lang="en-US" sz="2700" u="sng" dirty="0">
                <a:solidFill>
                  <a:srgbClr val="240CD2"/>
                </a:solidFill>
                <a:latin typeface="Arial" panose="020B0604020202020204" pitchFamily="34" charset="0"/>
                <a:cs typeface="Arial" panose="020B0604020202020204" pitchFamily="34" charset="0"/>
              </a:rPr>
              <a:t>Upcoming Programs and Events</a:t>
            </a:r>
            <a:r>
              <a:rPr lang="en-US" sz="2700" dirty="0">
                <a:solidFill>
                  <a:srgbClr val="240CD2"/>
                </a:solidFill>
                <a:latin typeface="Arial" panose="020B0604020202020204" pitchFamily="34" charset="0"/>
                <a:cs typeface="Arial" panose="020B0604020202020204" pitchFamily="34" charset="0"/>
              </a:rPr>
              <a:t>:</a:t>
            </a:r>
          </a:p>
          <a:p>
            <a:pPr marL="914400" marR="0" lvl="4" indent="-457200" algn="l" defTabSz="457200" rtl="0" eaLnBrk="1" fontAlgn="auto" latinLnBrk="0" hangingPunct="1">
              <a:lnSpc>
                <a:spcPct val="100000"/>
              </a:lnSpc>
              <a:spcBef>
                <a:spcPts val="4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720D7"/>
              </a:solidFill>
              <a:effectLst/>
              <a:uLnTx/>
              <a:uFillTx/>
              <a:latin typeface="Arial" panose="020B0604020202020204" pitchFamily="34" charset="0"/>
              <a:ea typeface="+mn-ea"/>
              <a:cs typeface="Arial" panose="020B0604020202020204" pitchFamily="34" charset="0"/>
            </a:endParaRPr>
          </a:p>
          <a:p>
            <a:pPr marL="914400" marR="0" lvl="4" indent="-457200" algn="l" defTabSz="4572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720D7"/>
                </a:solidFill>
                <a:effectLst/>
                <a:uLnTx/>
                <a:uFillTx/>
                <a:latin typeface="Arial" panose="020B0604020202020204" pitchFamily="34" charset="0"/>
                <a:ea typeface="+mn-ea"/>
                <a:cs typeface="Arial" panose="020B0604020202020204" pitchFamily="34" charset="0"/>
              </a:rPr>
              <a:t>9/24 – Fairfax County Animal Control – </a:t>
            </a:r>
            <a:r>
              <a:rPr kumimoji="0" lang="en-US"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Earit</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Powell</a:t>
            </a:r>
          </a:p>
          <a:p>
            <a:pPr marL="914400" marR="0" lvl="4" indent="-457200" algn="l" defTabSz="4572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720D7"/>
                </a:solidFill>
                <a:effectLst/>
                <a:uLnTx/>
                <a:uFillTx/>
                <a:latin typeface="Arial" panose="020B0604020202020204" pitchFamily="34" charset="0"/>
                <a:ea typeface="+mn-ea"/>
                <a:cs typeface="Arial" panose="020B0604020202020204" pitchFamily="34" charset="0"/>
              </a:rPr>
              <a:t>10/1 – Club Forum #2</a:t>
            </a:r>
          </a:p>
          <a:p>
            <a:pPr marL="914400" marR="0" lvl="4" indent="-457200" algn="l" defTabSz="4572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720D7"/>
                </a:solidFill>
                <a:effectLst/>
                <a:uLnTx/>
                <a:uFillTx/>
                <a:latin typeface="Arial" panose="020B0604020202020204" pitchFamily="34" charset="0"/>
                <a:ea typeface="+mn-ea"/>
                <a:cs typeface="Arial" panose="020B0604020202020204" pitchFamily="34" charset="0"/>
              </a:rPr>
              <a:t>10/6 – BXRC Board Meeting 7 pm – </a:t>
            </a: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DG Pat Borowski</a:t>
            </a:r>
          </a:p>
          <a:p>
            <a:pPr marL="914400" lvl="4" indent="-457200">
              <a:spcBef>
                <a:spcPts val="400"/>
              </a:spcBef>
              <a:buFont typeface="Arial" panose="020B0604020202020204" pitchFamily="34" charset="0"/>
              <a:buChar char="•"/>
              <a:defRPr/>
            </a:pPr>
            <a:r>
              <a:rPr kumimoji="0" lang="en-US" sz="2400" b="0" i="0" u="none" strike="noStrike" kern="1200" cap="none" spc="0" normalizeH="0" baseline="0" noProof="0" dirty="0">
                <a:ln>
                  <a:noFill/>
                </a:ln>
                <a:solidFill>
                  <a:srgbClr val="0720D7"/>
                </a:solidFill>
                <a:effectLst/>
                <a:uLnTx/>
                <a:uFillTx/>
                <a:latin typeface="Arial" panose="020B0604020202020204" pitchFamily="34" charset="0"/>
                <a:ea typeface="+mn-ea"/>
                <a:cs typeface="Arial" panose="020B0604020202020204" pitchFamily="34" charset="0"/>
              </a:rPr>
              <a:t>10/7 – </a:t>
            </a:r>
            <a:r>
              <a:rPr kumimoji="0" lang="en-US" sz="2400" b="0"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DG Dinner at Wildfire at 7:00 pm (Neesa)</a:t>
            </a:r>
          </a:p>
          <a:p>
            <a:pPr marL="914400" marR="0" lvl="4" indent="-457200" algn="l" defTabSz="4572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2400" dirty="0">
                <a:solidFill>
                  <a:srgbClr val="0720D7"/>
                </a:solidFill>
                <a:latin typeface="Arial" panose="020B0604020202020204" pitchFamily="34" charset="0"/>
                <a:cs typeface="Arial" panose="020B0604020202020204" pitchFamily="34" charset="0"/>
              </a:rPr>
              <a:t>10/8 – </a:t>
            </a:r>
            <a:r>
              <a:rPr lang="en-US" sz="2400" dirty="0">
                <a:solidFill>
                  <a:srgbClr val="000000"/>
                </a:solidFill>
                <a:latin typeface="Arial" panose="020B0604020202020204" pitchFamily="34" charset="0"/>
                <a:cs typeface="Arial" panose="020B0604020202020204" pitchFamily="34" charset="0"/>
              </a:rPr>
              <a:t>DG 7610 Pat Borowski</a:t>
            </a:r>
          </a:p>
          <a:p>
            <a:pPr marL="914400" marR="0">
              <a:spcBef>
                <a:spcPts val="0"/>
              </a:spcBef>
              <a:spcAft>
                <a:spcPts val="0"/>
              </a:spcAft>
            </a:pPr>
            <a:r>
              <a:rPr lang="en-US" sz="2400" dirty="0">
                <a:solidFill>
                  <a:srgbClr val="0720D7"/>
                </a:solidFill>
                <a:latin typeface="Arial" panose="020B0604020202020204" pitchFamily="34" charset="0"/>
                <a:cs typeface="Arial" panose="020B0604020202020204" pitchFamily="34" charset="0"/>
              </a:rPr>
              <a:t>10/15:  </a:t>
            </a:r>
            <a:r>
              <a:rPr lang="en-US" sz="2400" dirty="0">
                <a:solidFill>
                  <a:srgbClr val="000000"/>
                </a:solidFill>
                <a:latin typeface="Arial" panose="020B0604020202020204" pitchFamily="34" charset="0"/>
                <a:cs typeface="Arial" panose="020B0604020202020204" pitchFamily="34" charset="0"/>
              </a:rPr>
              <a:t>Victor Powell, Principal, Glasgow MS</a:t>
            </a:r>
          </a:p>
          <a:p>
            <a:pPr marL="914400" marR="0">
              <a:spcBef>
                <a:spcPts val="0"/>
              </a:spcBef>
              <a:spcAft>
                <a:spcPts val="0"/>
              </a:spcAft>
            </a:pPr>
            <a:r>
              <a:rPr lang="en-US" sz="2400" dirty="0">
                <a:solidFill>
                  <a:srgbClr val="0720D7"/>
                </a:solidFill>
                <a:latin typeface="Arial" panose="020B0604020202020204" pitchFamily="34" charset="0"/>
                <a:cs typeface="Arial" panose="020B0604020202020204" pitchFamily="34" charset="0"/>
              </a:rPr>
              <a:t>12/3:  </a:t>
            </a:r>
            <a:r>
              <a:rPr lang="en-US" sz="2400" dirty="0">
                <a:solidFill>
                  <a:srgbClr val="000000"/>
                </a:solidFill>
                <a:latin typeface="Arial" panose="020B0604020202020204" pitchFamily="34" charset="0"/>
                <a:cs typeface="Arial" panose="020B0604020202020204" pitchFamily="34" charset="0"/>
              </a:rPr>
              <a:t>Tiffany Narcisse, Principal, Justice HS</a:t>
            </a:r>
          </a:p>
          <a:p>
            <a:pPr marL="914400" marR="0" lvl="4" indent="-457200" algn="l" defTabSz="457200" rtl="0" eaLnBrk="1" fontAlgn="auto" latinLnBrk="0" hangingPunct="1">
              <a:lnSpc>
                <a:spcPct val="100000"/>
              </a:lnSpc>
              <a:spcBef>
                <a:spcPts val="400"/>
              </a:spcBef>
              <a:spcAft>
                <a:spcPts val="0"/>
              </a:spcAft>
              <a:buClrTx/>
              <a:buSzTx/>
              <a:buFont typeface="Arial" panose="020B0604020202020204" pitchFamily="34" charset="0"/>
              <a:buChar char="•"/>
              <a:tabLst/>
              <a:defRPr/>
            </a:pPr>
            <a:endParaRPr lang="en-US" sz="2400" dirty="0">
              <a:solidFill>
                <a:srgbClr val="240CD2"/>
              </a:solidFill>
              <a:latin typeface="Arial" panose="020B0604020202020204" pitchFamily="34" charset="0"/>
              <a:cs typeface="Arial" panose="020B0604020202020204" pitchFamily="34" charset="0"/>
            </a:endParaRPr>
          </a:p>
          <a:p>
            <a:pPr marL="457200" marR="0" lvl="4" indent="0" algn="l" defTabSz="457200" rtl="0" eaLnBrk="1" fontAlgn="auto" latinLnBrk="0" hangingPunct="1">
              <a:lnSpc>
                <a:spcPct val="100000"/>
              </a:lnSpc>
              <a:spcBef>
                <a:spcPts val="400"/>
              </a:spcBef>
              <a:spcAft>
                <a:spcPts val="0"/>
              </a:spcAft>
              <a:buClrTx/>
              <a:buSzTx/>
              <a:buNone/>
              <a:tabLst/>
              <a:defRPr/>
            </a:pPr>
            <a:endParaRPr lang="en-US" sz="2700" dirty="0">
              <a:solidFill>
                <a:srgbClr val="00246C">
                  <a:lumMod val="60000"/>
                  <a:lumOff val="40000"/>
                </a:srgbClr>
              </a:solidFill>
              <a:latin typeface="Calibri"/>
            </a:endParaRPr>
          </a:p>
          <a:p>
            <a:pPr marL="457200" marR="0" lvl="4" indent="0" algn="l" defTabSz="457200" rtl="0" eaLnBrk="1" fontAlgn="auto" latinLnBrk="0" hangingPunct="1">
              <a:lnSpc>
                <a:spcPct val="100000"/>
              </a:lnSpc>
              <a:spcBef>
                <a:spcPts val="400"/>
              </a:spcBef>
              <a:spcAft>
                <a:spcPts val="0"/>
              </a:spcAft>
              <a:buClrTx/>
              <a:buSzTx/>
              <a:buNone/>
              <a:tabLst/>
              <a:defRPr/>
            </a:pPr>
            <a:endParaRPr lang="en-US" sz="2700" dirty="0">
              <a:solidFill>
                <a:schemeClr val="tx2">
                  <a:lumMod val="60000"/>
                  <a:lumOff val="40000"/>
                </a:schemeClr>
              </a:solidFill>
              <a:latin typeface="Calibri"/>
            </a:endParaRPr>
          </a:p>
          <a:p>
            <a:pPr marL="457200" marR="0" lvl="4" indent="0" algn="l" defTabSz="457200" rtl="0" eaLnBrk="1" fontAlgn="auto" latinLnBrk="0" hangingPunct="1">
              <a:lnSpc>
                <a:spcPct val="100000"/>
              </a:lnSpc>
              <a:spcBef>
                <a:spcPts val="400"/>
              </a:spcBef>
              <a:spcAft>
                <a:spcPts val="0"/>
              </a:spcAft>
              <a:buClrTx/>
              <a:buSzTx/>
              <a:buNone/>
              <a:tabLst/>
              <a:defRPr/>
            </a:pPr>
            <a:endParaRPr lang="en-US" sz="2700" dirty="0">
              <a:solidFill>
                <a:schemeClr val="tx2">
                  <a:lumMod val="60000"/>
                  <a:lumOff val="40000"/>
                </a:schemeClr>
              </a:solidFill>
              <a:latin typeface="Calibri"/>
            </a:endParaRPr>
          </a:p>
          <a:p>
            <a:pPr marL="457200" lvl="4" indent="0">
              <a:spcBef>
                <a:spcPts val="400"/>
              </a:spcBef>
              <a:buNone/>
              <a:defRPr/>
            </a:pPr>
            <a:endParaRPr lang="en-US" sz="2700" dirty="0">
              <a:solidFill>
                <a:schemeClr val="tx2">
                  <a:lumMod val="60000"/>
                  <a:lumOff val="40000"/>
                </a:schemeClr>
              </a:solidFill>
              <a:latin typeface="Calibri" panose="020F0502020204030204" pitchFamily="34" charset="0"/>
              <a:cs typeface="Calibri" panose="020F0502020204030204" pitchFamily="34" charset="0"/>
            </a:endParaRPr>
          </a:p>
          <a:p>
            <a:pPr marL="457200" lvl="4" indent="0">
              <a:spcBef>
                <a:spcPts val="400"/>
              </a:spcBef>
              <a:buNone/>
              <a:defRPr/>
            </a:pPr>
            <a:endParaRPr lang="en-US" sz="2700" dirty="0">
              <a:solidFill>
                <a:schemeClr val="tx2">
                  <a:lumMod val="60000"/>
                  <a:lumOff val="40000"/>
                </a:schemeClr>
              </a:solidFill>
              <a:latin typeface="Calibri" panose="020F0502020204030204" pitchFamily="34" charset="0"/>
              <a:cs typeface="Calibri" panose="020F0502020204030204" pitchFamily="34" charset="0"/>
            </a:endParaRPr>
          </a:p>
          <a:p>
            <a:pPr marL="457200" lvl="4" indent="0">
              <a:spcBef>
                <a:spcPts val="400"/>
              </a:spcBef>
              <a:buNone/>
              <a:defRPr/>
            </a:pPr>
            <a:endParaRPr lang="en-US" sz="2700" dirty="0">
              <a:solidFill>
                <a:schemeClr val="tx2">
                  <a:lumMod val="60000"/>
                  <a:lumOff val="40000"/>
                </a:schemeClr>
              </a:solidFill>
              <a:latin typeface="Calibri" panose="020F0502020204030204" pitchFamily="34" charset="0"/>
              <a:cs typeface="Calibri" panose="020F0502020204030204" pitchFamily="34" charset="0"/>
            </a:endParaRPr>
          </a:p>
          <a:p>
            <a:pPr marL="457200" lvl="4" indent="0">
              <a:spcBef>
                <a:spcPts val="400"/>
              </a:spcBef>
              <a:buNone/>
              <a:defRPr/>
            </a:pPr>
            <a:endParaRPr lang="en-US" sz="2700" dirty="0">
              <a:solidFill>
                <a:schemeClr val="tx2">
                  <a:lumMod val="60000"/>
                  <a:lumOff val="40000"/>
                </a:schemeClr>
              </a:solidFill>
              <a:latin typeface="Calibri" panose="020F0502020204030204" pitchFamily="34" charset="0"/>
              <a:cs typeface="Calibri" panose="020F0502020204030204" pitchFamily="34" charset="0"/>
            </a:endParaRPr>
          </a:p>
          <a:p>
            <a:pPr marL="914400" marR="0" lvl="4" indent="-457200" algn="l" defTabSz="457200" rtl="0" eaLnBrk="1" fontAlgn="auto" latinLnBrk="0" hangingPunct="1">
              <a:lnSpc>
                <a:spcPct val="100000"/>
              </a:lnSpc>
              <a:spcBef>
                <a:spcPts val="4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246C">
                  <a:lumMod val="60000"/>
                  <a:lumOff val="40000"/>
                </a:srgbClr>
              </a:solidFill>
              <a:effectLst/>
              <a:uLnTx/>
              <a:uFillTx/>
              <a:latin typeface="Calibri"/>
              <a:ea typeface="+mn-ea"/>
            </a:endParaRPr>
          </a:p>
          <a:p>
            <a:pPr marL="914400" lvl="4" indent="-457200">
              <a:spcBef>
                <a:spcPts val="400"/>
              </a:spcBef>
              <a:buFont typeface="Arial" panose="020B0604020202020204" pitchFamily="34" charset="0"/>
              <a:buChar char="•"/>
            </a:pPr>
            <a:endParaRPr lang="en-US" sz="2800" dirty="0">
              <a:solidFill>
                <a:schemeClr val="tx2">
                  <a:lumMod val="60000"/>
                  <a:lumOff val="40000"/>
                </a:schemeClr>
              </a:solidFill>
              <a:latin typeface="Calibri"/>
            </a:endParaRPr>
          </a:p>
          <a:p>
            <a:pPr marL="914400" lvl="4" indent="-457200">
              <a:spcBef>
                <a:spcPts val="400"/>
              </a:spcBef>
              <a:buFont typeface="Arial" panose="020B0604020202020204" pitchFamily="34" charset="0"/>
              <a:buChar char="•"/>
            </a:pPr>
            <a:endParaRPr lang="en-US" sz="2800" dirty="0">
              <a:solidFill>
                <a:schemeClr val="tx2">
                  <a:lumMod val="60000"/>
                  <a:lumOff val="40000"/>
                </a:schemeClr>
              </a:solidFill>
              <a:latin typeface="Calibri"/>
            </a:endParaRPr>
          </a:p>
          <a:p>
            <a:pPr marL="457200" marR="0" lvl="4" indent="0" algn="l" defTabSz="457200" rtl="0" eaLnBrk="1" fontAlgn="auto" latinLnBrk="0" hangingPunct="1">
              <a:lnSpc>
                <a:spcPct val="100000"/>
              </a:lnSpc>
              <a:spcBef>
                <a:spcPts val="400"/>
              </a:spcBef>
              <a:spcAft>
                <a:spcPts val="0"/>
              </a:spcAft>
              <a:buClrTx/>
              <a:buSzTx/>
              <a:buNone/>
              <a:tabLst/>
              <a:defRPr/>
            </a:pPr>
            <a:endParaRPr kumimoji="0" lang="en-US" sz="2800" b="0" i="0" u="none" strike="noStrike" kern="1200" cap="none" spc="0" normalizeH="0" baseline="0" noProof="0" dirty="0">
              <a:ln>
                <a:noFill/>
              </a:ln>
              <a:solidFill>
                <a:srgbClr val="00246C">
                  <a:lumMod val="60000"/>
                  <a:lumOff val="40000"/>
                </a:srgbClr>
              </a:solidFill>
              <a:effectLst/>
              <a:uLnTx/>
              <a:uFillTx/>
              <a:latin typeface="Calibri"/>
              <a:ea typeface="+mn-ea"/>
            </a:endParaRPr>
          </a:p>
          <a:p>
            <a:pPr marL="457200" lvl="4" indent="0">
              <a:spcBef>
                <a:spcPts val="400"/>
              </a:spcBef>
              <a:buNone/>
            </a:pPr>
            <a:endParaRPr lang="en-US" sz="2800" dirty="0">
              <a:solidFill>
                <a:schemeClr val="tx2">
                  <a:lumMod val="60000"/>
                  <a:lumOff val="40000"/>
                </a:schemeClr>
              </a:solidFill>
              <a:latin typeface="Calibri"/>
            </a:endParaRPr>
          </a:p>
          <a:p>
            <a:pPr marL="914400" lvl="5" indent="0">
              <a:spcBef>
                <a:spcPts val="400"/>
              </a:spcBef>
              <a:buNone/>
            </a:pPr>
            <a:endParaRPr lang="en-US" sz="3400" dirty="0">
              <a:solidFill>
                <a:schemeClr val="tx2">
                  <a:lumMod val="60000"/>
                  <a:lumOff val="40000"/>
                </a:schemeClr>
              </a:solidFill>
              <a:latin typeface="Calibri"/>
            </a:endParaRPr>
          </a:p>
        </p:txBody>
      </p:sp>
    </p:spTree>
    <p:extLst>
      <p:ext uri="{BB962C8B-B14F-4D97-AF65-F5344CB8AC3E}">
        <p14:creationId xmlns:p14="http://schemas.microsoft.com/office/powerpoint/2010/main" val="55150685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RI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Banded">
  <a:themeElements>
    <a:clrScheme name="Custom 4">
      <a:dk1>
        <a:sysClr val="windowText" lastClr="000000"/>
      </a:dk1>
      <a:lt1>
        <a:sysClr val="window" lastClr="FFFFFF"/>
      </a:lt1>
      <a:dk2>
        <a:srgbClr val="2E397A"/>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C0041018965C148B8386E7CAFFFD3D7" ma:contentTypeVersion="6" ma:contentTypeDescription="Create a new document." ma:contentTypeScope="" ma:versionID="1c567ca390b1b89cc578236ad1e22c02">
  <xsd:schema xmlns:xsd="http://www.w3.org/2001/XMLSchema" xmlns:xs="http://www.w3.org/2001/XMLSchema" xmlns:p="http://schemas.microsoft.com/office/2006/metadata/properties" xmlns:ns2="41d4868e-e7c5-4a0f-bea8-40f63a832f74" xmlns:ns3="069370df-1b75-469d-a9d4-424b0b9f5a67" targetNamespace="http://schemas.microsoft.com/office/2006/metadata/properties" ma:root="true" ma:fieldsID="ee3739f369905226239d112920442a65" ns2:_="" ns3:_="">
    <xsd:import namespace="41d4868e-e7c5-4a0f-bea8-40f63a832f74"/>
    <xsd:import namespace="069370df-1b75-469d-a9d4-424b0b9f5a6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d4868e-e7c5-4a0f-bea8-40f63a832f7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9370df-1b75-469d-a9d4-424b0b9f5a6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AD2A104-4A3B-4D53-802D-298E3EC2BFCD}">
  <ds:schemaRefs>
    <ds:schemaRef ds:uri="http://schemas.microsoft.com/sharepoint/v3/contenttype/forms"/>
  </ds:schemaRefs>
</ds:datastoreItem>
</file>

<file path=customXml/itemProps2.xml><?xml version="1.0" encoding="utf-8"?>
<ds:datastoreItem xmlns:ds="http://schemas.openxmlformats.org/officeDocument/2006/customXml" ds:itemID="{8BCE97EF-BBA7-485E-902F-28EB5718D2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d4868e-e7c5-4a0f-bea8-40f63a832f74"/>
    <ds:schemaRef ds:uri="069370df-1b75-469d-a9d4-424b0b9f5a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03B7FC-1594-408F-B5B0-A5C5727E1C9E}">
  <ds:schemaRefs>
    <ds:schemaRef ds:uri="http://purl.org/dc/elements/1.1/"/>
    <ds:schemaRef ds:uri="http://purl.org/dc/terms/"/>
    <ds:schemaRef ds:uri="41d4868e-e7c5-4a0f-bea8-40f63a832f74"/>
    <ds:schemaRef ds:uri="http://schemas.microsoft.com/office/2006/metadata/propertie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069370df-1b75-469d-a9d4-424b0b9f5a6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4999</TotalTime>
  <Words>1627</Words>
  <Application>Microsoft Office PowerPoint</Application>
  <PresentationFormat>On-screen Show (4:3)</PresentationFormat>
  <Paragraphs>300</Paragraphs>
  <Slides>24</Slides>
  <Notes>19</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24</vt:i4>
      </vt:variant>
    </vt:vector>
  </HeadingPairs>
  <TitlesOfParts>
    <vt:vector size="37" baseType="lpstr">
      <vt:lpstr>Arial</vt:lpstr>
      <vt:lpstr>Arial </vt:lpstr>
      <vt:lpstr>Arial Narrow</vt:lpstr>
      <vt:lpstr>Calibri</vt:lpstr>
      <vt:lpstr>Corbel</vt:lpstr>
      <vt:lpstr>Georgia</vt:lpstr>
      <vt:lpstr>Helvetica</vt:lpstr>
      <vt:lpstr>Wingdings</vt:lpstr>
      <vt:lpstr>RICommunications_white</vt:lpstr>
      <vt:lpstr>Custom Design</vt:lpstr>
      <vt:lpstr>2_Custom Design</vt:lpstr>
      <vt:lpstr>1_Custom Design</vt:lpstr>
      <vt:lpstr>Banded</vt:lpstr>
      <vt:lpstr>BXRC Club Meeting: 03 September, 2021</vt:lpstr>
      <vt:lpstr>Welcome!</vt:lpstr>
      <vt:lpstr>Flag</vt:lpstr>
      <vt:lpstr>Welcome!</vt:lpstr>
      <vt:lpstr>Welcome!</vt:lpstr>
      <vt:lpstr>MUSTANG NEWS</vt:lpstr>
      <vt:lpstr>Mustang Raffle Car-Side Events</vt:lpstr>
      <vt:lpstr>Announcements</vt:lpstr>
      <vt:lpstr>Announcements</vt:lpstr>
      <vt:lpstr>TODAY’S SPEAKER</vt:lpstr>
      <vt:lpstr>Community Partners  Make a Difference  Lee Ann DiSpirito, Behavioral Health Supervisor 9/3/21</vt:lpstr>
      <vt:lpstr>Who We Are</vt:lpstr>
      <vt:lpstr>What We Do</vt:lpstr>
      <vt:lpstr>Continuing Services Through COVID-19</vt:lpstr>
      <vt:lpstr>Supportive Community Residential Services (SCRS)</vt:lpstr>
      <vt:lpstr>How Community Partners Help Us Help Others</vt:lpstr>
      <vt:lpstr>Frequently Asked Questions &amp; Success Stories</vt:lpstr>
      <vt:lpstr>How You Can Continue to Make a Difference</vt:lpstr>
      <vt:lpstr>Getting Started</vt:lpstr>
      <vt:lpstr>Questions?</vt:lpstr>
      <vt:lpstr>Thank you!  Lee Ann DiSpirito leeann.dispirito2@fairfaxcounty.gov </vt:lpstr>
      <vt:lpstr>50/50 Drawing for BXRC Foundation</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BXRC Club Meeting: 8 January2021</dc:title>
  <dc:creator>Robert Polson</dc:creator>
  <cp:lastModifiedBy>Curtis Anderson</cp:lastModifiedBy>
  <cp:revision>153</cp:revision>
  <cp:lastPrinted>2021-07-30T00:37:48Z</cp:lastPrinted>
  <dcterms:created xsi:type="dcterms:W3CDTF">2021-01-08T03:47:14Z</dcterms:created>
  <dcterms:modified xsi:type="dcterms:W3CDTF">2021-09-03T09:59:02Z</dcterms:modified>
</cp:coreProperties>
</file>