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02" r:id="rId2"/>
    <p:sldId id="406" r:id="rId3"/>
    <p:sldId id="457" r:id="rId4"/>
    <p:sldId id="456" r:id="rId5"/>
    <p:sldId id="458" r:id="rId6"/>
    <p:sldId id="459" r:id="rId7"/>
    <p:sldId id="397" r:id="rId8"/>
    <p:sldId id="460" r:id="rId9"/>
    <p:sldId id="442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3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FB255-BF2D-4578-AF31-641AE7A459B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DF29D-E41C-4C23-90DD-0B75A14F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playlist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69508-995B-4FFF-97C2-4F1D1EF986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2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9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5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F0708C-2F3A-C7F9-999F-0480CC54C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873" y="0"/>
            <a:ext cx="3356372" cy="5969000"/>
          </a:xfrm>
          <a:custGeom>
            <a:avLst/>
            <a:gdLst>
              <a:gd name="connsiteX0" fmla="*/ 0 w 4475162"/>
              <a:gd name="connsiteY0" fmla="*/ 0 h 5969000"/>
              <a:gd name="connsiteX1" fmla="*/ 4475162 w 4475162"/>
              <a:gd name="connsiteY1" fmla="*/ 0 h 5969000"/>
              <a:gd name="connsiteX2" fmla="*/ 4475162 w 4475162"/>
              <a:gd name="connsiteY2" fmla="*/ 5969000 h 5969000"/>
              <a:gd name="connsiteX3" fmla="*/ 0 w 4475162"/>
              <a:gd name="connsiteY3" fmla="*/ 59690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5162" h="5969000">
                <a:moveTo>
                  <a:pt x="0" y="0"/>
                </a:moveTo>
                <a:lnTo>
                  <a:pt x="4475162" y="0"/>
                </a:lnTo>
                <a:lnTo>
                  <a:pt x="4475162" y="5969000"/>
                </a:lnTo>
                <a:lnTo>
                  <a:pt x="0" y="596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32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627A1-B513-E194-9461-A0D21CBD4C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9FB667-D71A-81CF-8795-894858446D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721" y="1285876"/>
            <a:ext cx="2608028" cy="4693062"/>
          </a:xfrm>
          <a:custGeom>
            <a:avLst/>
            <a:gdLst>
              <a:gd name="connsiteX0" fmla="*/ 0 w 2992437"/>
              <a:gd name="connsiteY0" fmla="*/ 0 h 4038599"/>
              <a:gd name="connsiteX1" fmla="*/ 2992437 w 2992437"/>
              <a:gd name="connsiteY1" fmla="*/ 0 h 4038599"/>
              <a:gd name="connsiteX2" fmla="*/ 2992437 w 2992437"/>
              <a:gd name="connsiteY2" fmla="*/ 4038599 h 4038599"/>
              <a:gd name="connsiteX3" fmla="*/ 0 w 2992437"/>
              <a:gd name="connsiteY3" fmla="*/ 4038599 h 403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2437" h="4038599">
                <a:moveTo>
                  <a:pt x="0" y="0"/>
                </a:moveTo>
                <a:lnTo>
                  <a:pt x="2992437" y="0"/>
                </a:lnTo>
                <a:lnTo>
                  <a:pt x="2992437" y="4038599"/>
                </a:lnTo>
                <a:lnTo>
                  <a:pt x="0" y="4038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453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DF8D71-91FB-1E67-1CC8-E8E41A4D8C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35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84089C7-CCB8-8E0B-478F-DDF4BFE3EB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"/>
            <a:ext cx="9144001" cy="6858001"/>
          </a:xfrm>
          <a:custGeom>
            <a:avLst/>
            <a:gdLst>
              <a:gd name="connsiteX0" fmla="*/ 0 w 12192001"/>
              <a:gd name="connsiteY0" fmla="*/ 5188120 h 6858001"/>
              <a:gd name="connsiteX1" fmla="*/ 12192000 w 12192001"/>
              <a:gd name="connsiteY1" fmla="*/ 5188120 h 6858001"/>
              <a:gd name="connsiteX2" fmla="*/ 12192000 w 12192001"/>
              <a:gd name="connsiteY2" fmla="*/ 6858001 h 6858001"/>
              <a:gd name="connsiteX3" fmla="*/ 0 w 12192001"/>
              <a:gd name="connsiteY3" fmla="*/ 6858001 h 6858001"/>
              <a:gd name="connsiteX4" fmla="*/ 1 w 12192001"/>
              <a:gd name="connsiteY4" fmla="*/ 0 h 6858001"/>
              <a:gd name="connsiteX5" fmla="*/ 12192001 w 12192001"/>
              <a:gd name="connsiteY5" fmla="*/ 0 h 6858001"/>
              <a:gd name="connsiteX6" fmla="*/ 12192001 w 12192001"/>
              <a:gd name="connsiteY6" fmla="*/ 419100 h 6858001"/>
              <a:gd name="connsiteX7" fmla="*/ 1 w 12192001"/>
              <a:gd name="connsiteY7" fmla="*/ 4191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1">
                <a:moveTo>
                  <a:pt x="0" y="5188120"/>
                </a:moveTo>
                <a:lnTo>
                  <a:pt x="12192000" y="5188120"/>
                </a:lnTo>
                <a:lnTo>
                  <a:pt x="12192000" y="6858001"/>
                </a:lnTo>
                <a:lnTo>
                  <a:pt x="0" y="6858001"/>
                </a:lnTo>
                <a:close/>
                <a:moveTo>
                  <a:pt x="1" y="0"/>
                </a:moveTo>
                <a:lnTo>
                  <a:pt x="12192001" y="0"/>
                </a:lnTo>
                <a:lnTo>
                  <a:pt x="12192001" y="419100"/>
                </a:lnTo>
                <a:lnTo>
                  <a:pt x="1" y="419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39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9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1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6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909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0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3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8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5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7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6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50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0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3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2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699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281B2-D286-C628-8C2A-0DF17494044A}"/>
              </a:ext>
            </a:extLst>
          </p:cNvPr>
          <p:cNvSpPr/>
          <p:nvPr/>
        </p:nvSpPr>
        <p:spPr>
          <a:xfrm>
            <a:off x="3" y="4123824"/>
            <a:ext cx="9143999" cy="1876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IN" sz="4000" b="1" dirty="0">
                <a:solidFill>
                  <a:srgbClr val="1B476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Survey Feedback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9AAF3-0867-A879-7E79-F49003CA401A}"/>
              </a:ext>
            </a:extLst>
          </p:cNvPr>
          <p:cNvSpPr txBox="1"/>
          <p:nvPr/>
        </p:nvSpPr>
        <p:spPr>
          <a:xfrm>
            <a:off x="139849" y="2478314"/>
            <a:ext cx="37183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IN" sz="4500" b="1" dirty="0">
                <a:solidFill>
                  <a:prstClr val="white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Rotary Club</a:t>
            </a:r>
          </a:p>
          <a:p>
            <a:pPr algn="ctr" defTabSz="457200">
              <a:defRPr/>
            </a:pPr>
            <a:r>
              <a:rPr lang="en-IN" dirty="0">
                <a:solidFill>
                  <a:prstClr val="white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of  Williamsburg, VA</a:t>
            </a:r>
          </a:p>
        </p:txBody>
      </p:sp>
      <p:pic>
        <p:nvPicPr>
          <p:cNvPr id="3" name="Picture 2" descr="Rotary - YouTube">
            <a:extLst>
              <a:ext uri="{FF2B5EF4-FFF2-40B4-BE49-F238E27FC236}">
                <a16:creationId xmlns:a16="http://schemas.microsoft.com/office/drawing/2014/main" id="{F4015811-E7DB-569B-A4E9-28E19DE0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93" y="262209"/>
            <a:ext cx="4164580" cy="416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815C-7CEC-ABF7-089A-BF76CA60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3726" y="5876254"/>
            <a:ext cx="9235440" cy="976747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Thank you for your participation!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9793-EE98-2C24-6757-2B8B3E28BD19}"/>
              </a:ext>
            </a:extLst>
          </p:cNvPr>
          <p:cNvSpPr txBox="1"/>
          <p:nvPr/>
        </p:nvSpPr>
        <p:spPr>
          <a:xfrm>
            <a:off x="-43849" y="-27893"/>
            <a:ext cx="9185563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Overview and Participation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Survey Purpose and Opportunities?</a:t>
            </a:r>
            <a:endParaRPr lang="en-US" sz="28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A89E8-0B34-FDC4-BCBB-ECB15F05FDE7}"/>
              </a:ext>
            </a:extLst>
          </p:cNvPr>
          <p:cNvSpPr txBox="1">
            <a:spLocks/>
          </p:cNvSpPr>
          <p:nvPr/>
        </p:nvSpPr>
        <p:spPr>
          <a:xfrm>
            <a:off x="4869696" y="969281"/>
            <a:ext cx="4274303" cy="491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>
                  <a:alpha val="8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E101A"/>
                </a:solidFill>
              </a:rPr>
              <a:t>Purpose:</a:t>
            </a:r>
            <a:r>
              <a:rPr lang="en-US" dirty="0">
                <a:solidFill>
                  <a:srgbClr val="0E101A"/>
                </a:solidFill>
              </a:rPr>
              <a:t> </a:t>
            </a:r>
            <a:r>
              <a:rPr lang="en-US" sz="2000" dirty="0">
                <a:solidFill>
                  <a:srgbClr val="0E101A"/>
                </a:solidFill>
              </a:rPr>
              <a:t>Understand member perspectives on engagement, club activities, improvement opportunities, and assess future engagement.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E101A"/>
                </a:solidFill>
              </a:rPr>
              <a:t>Participants:</a:t>
            </a:r>
            <a:r>
              <a:rPr lang="en-US" dirty="0">
                <a:solidFill>
                  <a:srgbClr val="0E101A"/>
                </a:solidFill>
              </a:rPr>
              <a:t> </a:t>
            </a:r>
            <a:r>
              <a:rPr lang="en-US" sz="2000" dirty="0">
                <a:solidFill>
                  <a:srgbClr val="0E101A"/>
                </a:solidFill>
              </a:rPr>
              <a:t>22 out of 29 active members responded.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E101A"/>
                </a:solidFill>
              </a:rPr>
              <a:t>Survey Format:</a:t>
            </a:r>
            <a:r>
              <a:rPr lang="en-US" dirty="0">
                <a:solidFill>
                  <a:srgbClr val="0E101A"/>
                </a:solidFill>
              </a:rPr>
              <a:t> </a:t>
            </a:r>
            <a:r>
              <a:rPr lang="en-US" sz="2000" dirty="0">
                <a:solidFill>
                  <a:srgbClr val="0E101A"/>
                </a:solidFill>
              </a:rPr>
              <a:t>14 questions </a:t>
            </a:r>
            <a:br>
              <a:rPr lang="en-US" sz="2000" dirty="0">
                <a:solidFill>
                  <a:srgbClr val="0E101A"/>
                </a:solidFill>
              </a:rPr>
            </a:br>
            <a:r>
              <a:rPr lang="en-US" sz="2000" dirty="0">
                <a:solidFill>
                  <a:srgbClr val="0E101A"/>
                </a:solidFill>
              </a:rPr>
              <a:t>(mix of multiple choice, select all, and open-ended)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E101A"/>
                </a:solidFill>
              </a:rPr>
              <a:t>Date Range:</a:t>
            </a:r>
            <a:r>
              <a:rPr lang="en-US" dirty="0">
                <a:solidFill>
                  <a:srgbClr val="0E101A"/>
                </a:solidFill>
              </a:rPr>
              <a:t> </a:t>
            </a:r>
            <a:r>
              <a:rPr lang="en-US" sz="2000" dirty="0">
                <a:solidFill>
                  <a:srgbClr val="0E101A"/>
                </a:solidFill>
              </a:rPr>
              <a:t>Conducted in May 2025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E101A"/>
                </a:solidFill>
              </a:rPr>
              <a:t>Intent:</a:t>
            </a:r>
            <a:r>
              <a:rPr lang="en-US" dirty="0">
                <a:solidFill>
                  <a:srgbClr val="0E101A"/>
                </a:solidFill>
              </a:rPr>
              <a:t> </a:t>
            </a:r>
            <a:r>
              <a:rPr lang="en-US" sz="2000" dirty="0">
                <a:solidFill>
                  <a:srgbClr val="0E101A"/>
                </a:solidFill>
              </a:rPr>
              <a:t>Use results to inform planning, retention, and revitalization.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9BCFB-8502-86B2-00E4-F577F27E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49" y="1516352"/>
            <a:ext cx="4274302" cy="220165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F1FF47E1-E8B2-9AF6-7D3C-8F4331E0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69" y="3900339"/>
            <a:ext cx="427430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response rate</a:t>
            </a:r>
            <a:r>
              <a:rPr lang="en-US" altLang="en-US" b="1" dirty="0"/>
              <a:t> shows that: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Members feel invested</a:t>
            </a:r>
            <a:endParaRPr lang="en-US" altLang="en-US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culture of responsiveness and care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/>
              <a:t>Survey is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relevant and worth their time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F0F00-41C5-2B97-99DD-96A6D84E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C98-295D-3778-125A-17FC6F35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5881253"/>
            <a:ext cx="9235440" cy="976747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"</a:t>
            </a:r>
            <a:r>
              <a:rPr lang="en-US" sz="2000" b="1" dirty="0">
                <a:solidFill>
                  <a:schemeClr val="bg1"/>
                </a:solidFill>
                <a:latin typeface="Calibri  "/>
              </a:rPr>
              <a:t>Members are highly aware of Rotary’s mission and value both service and fellowship, but retention may be impacted by interest, venue, and scheduling challenges.</a:t>
            </a:r>
            <a:endParaRPr lang="en-US" sz="2800" b="1" dirty="0">
              <a:solidFill>
                <a:schemeClr val="bg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7A5D9-E2D2-95FF-07B0-D3092B4AE3AE}"/>
              </a:ext>
            </a:extLst>
          </p:cNvPr>
          <p:cNvSpPr txBox="1"/>
          <p:nvPr/>
        </p:nvSpPr>
        <p:spPr>
          <a:xfrm>
            <a:off x="-43849" y="-27893"/>
            <a:ext cx="9185563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solidFill>
                  <a:schemeClr val="bg1"/>
                </a:solidFill>
              </a:rPr>
              <a:t>Club Identity and Engagement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Who Are We? What Do We Value?</a:t>
            </a:r>
            <a:endParaRPr lang="en-US" sz="3600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EB36C-EB93-A086-D1D9-7CBA65204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6" y="2021019"/>
            <a:ext cx="4324534" cy="276051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5BAA47-4E51-0FBF-AFE3-6452538027EC}"/>
              </a:ext>
            </a:extLst>
          </p:cNvPr>
          <p:cNvSpPr txBox="1">
            <a:spLocks/>
          </p:cNvSpPr>
          <p:nvPr/>
        </p:nvSpPr>
        <p:spPr>
          <a:xfrm>
            <a:off x="4572000" y="833793"/>
            <a:ext cx="4569714" cy="491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Rotary's Vision &amp; Mission: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Majority aware – 95.5%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Room for reinforcement</a:t>
            </a:r>
          </a:p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Type of club do we want to be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Service: 18.2%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Fellowship: 18.2%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Combination: 86.4%</a:t>
            </a:r>
          </a:p>
          <a:p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Reasons for possible resignation: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Lack of interest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Venue dissatisfaction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Scheduling conflicts </a:t>
            </a:r>
            <a:br>
              <a:rPr lang="en-US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(e.g., night driving)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C2DE0-F530-C2BD-AB69-D3E34F83F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72B8-DC5E-226C-48F8-060CB752A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5881253"/>
            <a:ext cx="9235440" cy="976747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Members want stronger programs, flexible meetings, and inclusive service options—satisfaction is mixed, and willingness to recruit remains uncertain</a:t>
            </a:r>
            <a:r>
              <a:rPr lang="en-US" sz="2000" dirty="0"/>
              <a:t>.</a:t>
            </a:r>
            <a:endParaRPr lang="en-US" sz="2800" b="1" dirty="0">
              <a:solidFill>
                <a:schemeClr val="bg1"/>
              </a:solidFill>
              <a:latin typeface="Calibri  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BF494-7E36-8183-1289-2A8BF7BC3FB9}"/>
              </a:ext>
            </a:extLst>
          </p:cNvPr>
          <p:cNvSpPr txBox="1"/>
          <p:nvPr/>
        </p:nvSpPr>
        <p:spPr>
          <a:xfrm>
            <a:off x="-43849" y="-27893"/>
            <a:ext cx="9185563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solidFill>
                  <a:schemeClr val="bg1"/>
                </a:solidFill>
              </a:rPr>
              <a:t>Participation and Improvement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What could we do Better?</a:t>
            </a:r>
            <a:endParaRPr lang="en-US" sz="3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8628E7-6AB1-0BCF-26A7-339FD588B31D}"/>
              </a:ext>
            </a:extLst>
          </p:cNvPr>
          <p:cNvSpPr txBox="1">
            <a:spLocks/>
          </p:cNvSpPr>
          <p:nvPr/>
        </p:nvSpPr>
        <p:spPr>
          <a:xfrm>
            <a:off x="4338084" y="833793"/>
            <a:ext cx="4803630" cy="491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>
                  <a:alpha val="80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Suggestions to Improve Participation: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Add a member relationship coordinator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Better/stronger speakers and programs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Alternative meeting times (earlier, lunch)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More flexible, inclusive service projects</a:t>
            </a: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Satisfied with current club activities: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👍 Satisfied: 59.1%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👎 Not satisfied or "Other":  40.9%</a:t>
            </a: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Willingness to recruit and invite guests: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Yes: 54.9%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No/Maybe: 54.1%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0" name="Picture 2" descr="Forms response chart. Question title: 4. Are you satisfied with current club activities?&#10;Yes/No or Other&#10;(Please explain below why you selected &quot;other&quot;/somewhat dissatisfied with the activities&quot;). Number of responses: 22 responses.">
            <a:extLst>
              <a:ext uri="{FF2B5EF4-FFF2-40B4-BE49-F238E27FC236}">
                <a16:creationId xmlns:a16="http://schemas.microsoft.com/office/drawing/2014/main" id="{3804DAB6-E5F9-B470-60FD-3A6141D5E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t="31846" r="54024" b="6499"/>
          <a:stretch>
            <a:fillRect/>
          </a:stretch>
        </p:blipFill>
        <p:spPr bwMode="auto">
          <a:xfrm>
            <a:off x="78123" y="1177347"/>
            <a:ext cx="2832279" cy="28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7.  Are you amenable to recruiting two new members this year and inviting at least one guest speaker?&#10;Yes/No or Other&#10;(Please explain below why you selected &quot;other&quot;/ maybe recruit members this year). Number of responses: 22 responses.">
            <a:extLst>
              <a:ext uri="{FF2B5EF4-FFF2-40B4-BE49-F238E27FC236}">
                <a16:creationId xmlns:a16="http://schemas.microsoft.com/office/drawing/2014/main" id="{9E4F72BF-6DCC-41D5-1E97-5BB693CF8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34037" r="52558" b="7000"/>
          <a:stretch>
            <a:fillRect/>
          </a:stretch>
        </p:blipFill>
        <p:spPr bwMode="auto">
          <a:xfrm>
            <a:off x="2419816" y="4072846"/>
            <a:ext cx="1751976" cy="15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2BEE2-3DE6-792B-AAFF-79754D79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04E4-EEE9-D6A7-A9BA-6A4DB2EA3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5881253"/>
            <a:ext cx="9235440" cy="976747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Members are split on changing meeting time or venue, but show strong interest in casual, social events like brewery nights, home gatherings, and wine tastings.</a:t>
            </a:r>
            <a:endParaRPr lang="en-US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40FC5-6266-2E34-380A-9FD3DFFA7403}"/>
              </a:ext>
            </a:extLst>
          </p:cNvPr>
          <p:cNvSpPr txBox="1"/>
          <p:nvPr/>
        </p:nvSpPr>
        <p:spPr>
          <a:xfrm>
            <a:off x="-43849" y="-27893"/>
            <a:ext cx="9185563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solidFill>
                  <a:schemeClr val="bg1"/>
                </a:solidFill>
              </a:rPr>
              <a:t>Time Venue and Social Events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Meeting Preferences and Logistics</a:t>
            </a:r>
            <a:endParaRPr lang="en-US" sz="3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FCBA15-14FA-32C8-A042-9B65A16480A2}"/>
              </a:ext>
            </a:extLst>
          </p:cNvPr>
          <p:cNvSpPr txBox="1">
            <a:spLocks/>
          </p:cNvSpPr>
          <p:nvPr/>
        </p:nvSpPr>
        <p:spPr>
          <a:xfrm>
            <a:off x="234435" y="1179480"/>
            <a:ext cx="4803630" cy="491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>
                  <a:alpha val="80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Support for Change: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Venue: 38.1% Yes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Time: 38.1% Yes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Most want to stay with</a:t>
            </a:r>
            <a:br>
              <a:rPr lang="en-US" dirty="0">
                <a:solidFill>
                  <a:srgbClr val="0E101A"/>
                </a:solidFill>
              </a:rPr>
            </a:br>
            <a:r>
              <a:rPr lang="en-US" dirty="0">
                <a:solidFill>
                  <a:srgbClr val="0E101A"/>
                </a:solidFill>
              </a:rPr>
              <a:t>current venue and time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E101A"/>
              </a:solidFill>
            </a:endParaRP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Popular social events: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512763" lvl="1" indent="-346075" algn="l"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dirty="0">
                <a:solidFill>
                  <a:srgbClr val="0E101A"/>
                </a:solidFill>
              </a:rPr>
              <a:t>Hors d’oeuvres at a brewery 🍻</a:t>
            </a:r>
          </a:p>
          <a:p>
            <a:pPr marL="512763" lvl="1" indent="-346075" algn="l"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dirty="0">
                <a:solidFill>
                  <a:srgbClr val="0E101A"/>
                </a:solidFill>
              </a:rPr>
              <a:t>Social at a member's home 🏠</a:t>
            </a:r>
          </a:p>
          <a:p>
            <a:pPr marL="512763" lvl="1" indent="-346075" algn="l"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dirty="0">
                <a:solidFill>
                  <a:srgbClr val="0E101A"/>
                </a:solidFill>
              </a:rPr>
              <a:t>Wine tasting at a farm 🍷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Forms response chart. Question title: 5.   Would you support a change of venue for meetings?&#10;Yes/No or Other&#10;(Please explain below why you selected &quot;other&quot;/maybe for change in venue). Number of responses: 21 responses.">
            <a:extLst>
              <a:ext uri="{FF2B5EF4-FFF2-40B4-BE49-F238E27FC236}">
                <a16:creationId xmlns:a16="http://schemas.microsoft.com/office/drawing/2014/main" id="{7D79A95F-D774-55BF-32DE-6C17E9DCB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6" t="32654" r="53903" b="6499"/>
          <a:stretch>
            <a:fillRect/>
          </a:stretch>
        </p:blipFill>
        <p:spPr bwMode="auto">
          <a:xfrm>
            <a:off x="3478925" y="1179480"/>
            <a:ext cx="196717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ms response chart. Question title: 6.   Would you support a change of time for meetings (e.g., breakfast, lunch, vs. dinner)?&#10;Yes/No or Other&#10;(Please explain below why you selected &quot;other&quot;/depends on the time). Number of responses: 21 responses.">
            <a:extLst>
              <a:ext uri="{FF2B5EF4-FFF2-40B4-BE49-F238E27FC236}">
                <a16:creationId xmlns:a16="http://schemas.microsoft.com/office/drawing/2014/main" id="{C59B9415-55D8-1458-192B-DE1F6AC50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t="32923" r="52558" b="6230"/>
          <a:stretch>
            <a:fillRect/>
          </a:stretch>
        </p:blipFill>
        <p:spPr bwMode="auto">
          <a:xfrm>
            <a:off x="6146052" y="1179480"/>
            <a:ext cx="2136503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AFE60-CF18-9F54-511A-9B5601ABD761}"/>
              </a:ext>
            </a:extLst>
          </p:cNvPr>
          <p:cNvSpPr txBox="1"/>
          <p:nvPr/>
        </p:nvSpPr>
        <p:spPr>
          <a:xfrm>
            <a:off x="3992138" y="3191160"/>
            <a:ext cx="399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7" lvl="1" algn="l"/>
            <a:r>
              <a:rPr lang="en-US" b="1" dirty="0">
                <a:solidFill>
                  <a:srgbClr val="0E101A"/>
                </a:solidFill>
              </a:rPr>
              <a:t>Venue                                            Time</a:t>
            </a:r>
          </a:p>
        </p:txBody>
      </p:sp>
      <p:pic>
        <p:nvPicPr>
          <p:cNvPr id="3078" name="Picture 6" descr="How to Host an Hors D'Oeuvres Party ...">
            <a:extLst>
              <a:ext uri="{FF2B5EF4-FFF2-40B4-BE49-F238E27FC236}">
                <a16:creationId xmlns:a16="http://schemas.microsoft.com/office/drawing/2014/main" id="{0E0022A6-D736-7B0D-9BC8-21E43D9A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19" y="3816471"/>
            <a:ext cx="2705100" cy="169545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B5E51-48AB-9752-4EF5-59560DD3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9EB83-4D2A-B008-8DE1-5D2A8E31A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5881253"/>
            <a:ext cx="9235440" cy="976747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Many members contribute to Rotary causes and are open to leadership roles, but comments signal concern about sustainability and a need for broader engagement.</a:t>
            </a:r>
            <a:endParaRPr lang="en-US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B61AB-57D7-4CAF-1EE7-152588665DED}"/>
              </a:ext>
            </a:extLst>
          </p:cNvPr>
          <p:cNvSpPr txBox="1"/>
          <p:nvPr/>
        </p:nvSpPr>
        <p:spPr>
          <a:xfrm>
            <a:off x="-43849" y="-27893"/>
            <a:ext cx="9185563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solidFill>
                  <a:schemeClr val="bg1"/>
                </a:solidFill>
              </a:rPr>
              <a:t>Giving and Leadership Engagement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Member Contributions and Engagement</a:t>
            </a:r>
            <a:endParaRPr lang="en-US" sz="36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45BD4E-8567-801C-D88D-AF3339508D2B}"/>
              </a:ext>
            </a:extLst>
          </p:cNvPr>
          <p:cNvSpPr txBox="1">
            <a:spLocks/>
          </p:cNvSpPr>
          <p:nvPr/>
        </p:nvSpPr>
        <p:spPr>
          <a:xfrm>
            <a:off x="3105745" y="1093928"/>
            <a:ext cx="3244745" cy="5047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>
                  <a:alpha val="80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Contributions to Foundations: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Rotary International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Local Foundation</a:t>
            </a:r>
          </a:p>
          <a:p>
            <a:endParaRPr lang="en-US" dirty="0">
              <a:solidFill>
                <a:srgbClr val="0E101A"/>
              </a:solidFill>
            </a:endParaRPr>
          </a:p>
          <a:p>
            <a:endParaRPr lang="en-US" dirty="0">
              <a:solidFill>
                <a:srgbClr val="0E101A"/>
              </a:solidFill>
            </a:endParaRPr>
          </a:p>
          <a:p>
            <a:pPr algn="l"/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Leadership Interest: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Committee Chair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Committee Member</a:t>
            </a:r>
          </a:p>
          <a:p>
            <a:pPr lvl="1" indent="-290513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</a:rPr>
              <a:t>Officer Roles:  No </a:t>
            </a:r>
            <a:r>
              <a:rPr lang="en-US" b="1" u="sng" dirty="0">
                <a:solidFill>
                  <a:srgbClr val="0E101A"/>
                </a:solidFill>
              </a:rPr>
              <a:t>45.5%</a:t>
            </a:r>
            <a:r>
              <a:rPr lang="en-US" dirty="0">
                <a:solidFill>
                  <a:srgbClr val="0E101A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098" name="Picture 2" descr="Forms response chart. Question title: 9.   Do you contribute to the Williamsburg Rotary Foundation?. Number of responses: 22 responses.">
            <a:extLst>
              <a:ext uri="{FF2B5EF4-FFF2-40B4-BE49-F238E27FC236}">
                <a16:creationId xmlns:a16="http://schemas.microsoft.com/office/drawing/2014/main" id="{D7E47987-C082-3101-134E-09C893662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634" r="52558" b="8637"/>
          <a:stretch>
            <a:fillRect/>
          </a:stretch>
        </p:blipFill>
        <p:spPr bwMode="auto">
          <a:xfrm>
            <a:off x="1286135" y="1354311"/>
            <a:ext cx="166085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ms response chart. Question title: 10.   Do you contribute to the Rotary International Foundation?. Number of responses: 22 responses.">
            <a:extLst>
              <a:ext uri="{FF2B5EF4-FFF2-40B4-BE49-F238E27FC236}">
                <a16:creationId xmlns:a16="http://schemas.microsoft.com/office/drawing/2014/main" id="{4350B0C2-D1EC-730C-A4CE-25C00FB4B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27795" r="53780" b="7476"/>
          <a:stretch>
            <a:fillRect/>
          </a:stretch>
        </p:blipFill>
        <p:spPr bwMode="auto">
          <a:xfrm>
            <a:off x="5991282" y="1334405"/>
            <a:ext cx="166085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665DF-C3F5-5C70-7508-2BEF6E22332A}"/>
              </a:ext>
            </a:extLst>
          </p:cNvPr>
          <p:cNvSpPr txBox="1"/>
          <p:nvPr/>
        </p:nvSpPr>
        <p:spPr>
          <a:xfrm>
            <a:off x="1491867" y="2896073"/>
            <a:ext cx="666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7" lvl="1" algn="l"/>
            <a:r>
              <a:rPr lang="en-US" b="1" i="1" dirty="0">
                <a:solidFill>
                  <a:srgbClr val="0E101A"/>
                </a:solidFill>
              </a:rPr>
              <a:t>Local                                                                            International</a:t>
            </a:r>
          </a:p>
        </p:txBody>
      </p:sp>
      <p:pic>
        <p:nvPicPr>
          <p:cNvPr id="4102" name="Picture 6" descr="Forms response chart. Question title: 11.  Are you willing to serve as a committee chair?. Number of responses: 21 responses.">
            <a:extLst>
              <a:ext uri="{FF2B5EF4-FFF2-40B4-BE49-F238E27FC236}">
                <a16:creationId xmlns:a16="http://schemas.microsoft.com/office/drawing/2014/main" id="{5646CA67-EE06-EA31-02BC-38CA05FE0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27795" r="51742" b="7767"/>
          <a:stretch>
            <a:fillRect/>
          </a:stretch>
        </p:blipFill>
        <p:spPr bwMode="auto">
          <a:xfrm>
            <a:off x="1058758" y="3857769"/>
            <a:ext cx="182924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C5E1-6125-B347-977C-AB1FDCE26DC9}"/>
              </a:ext>
            </a:extLst>
          </p:cNvPr>
          <p:cNvSpPr txBox="1"/>
          <p:nvPr/>
        </p:nvSpPr>
        <p:spPr>
          <a:xfrm>
            <a:off x="1491867" y="5511921"/>
            <a:ext cx="666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6687" lvl="1" algn="l"/>
            <a:r>
              <a:rPr lang="en-US" b="1" i="1" dirty="0">
                <a:solidFill>
                  <a:srgbClr val="0E101A"/>
                </a:solidFill>
              </a:rPr>
              <a:t>Chair                                                                                   Member</a:t>
            </a:r>
          </a:p>
        </p:txBody>
      </p:sp>
      <p:pic>
        <p:nvPicPr>
          <p:cNvPr id="4106" name="Picture 10" descr="Forms response chart. Question title: 12.  Are you willing to serve as a committee member?. Number of responses: 21 responses.">
            <a:extLst>
              <a:ext uri="{FF2B5EF4-FFF2-40B4-BE49-F238E27FC236}">
                <a16:creationId xmlns:a16="http://schemas.microsoft.com/office/drawing/2014/main" id="{92048BC1-89F5-4379-7F96-BA53DF018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26560" r="52187" b="9292"/>
          <a:stretch>
            <a:fillRect/>
          </a:stretch>
        </p:blipFill>
        <p:spPr bwMode="auto">
          <a:xfrm>
            <a:off x="6115047" y="3719033"/>
            <a:ext cx="177252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292855-5BA0-AF0A-6B1F-B4C9D02F76D6}"/>
              </a:ext>
            </a:extLst>
          </p:cNvPr>
          <p:cNvSpPr/>
          <p:nvPr/>
        </p:nvSpPr>
        <p:spPr>
          <a:xfrm flipH="1" flipV="1">
            <a:off x="1" y="2324475"/>
            <a:ext cx="9144001" cy="2519717"/>
          </a:xfrm>
          <a:custGeom>
            <a:avLst/>
            <a:gdLst>
              <a:gd name="connsiteX0" fmla="*/ 14199363 w 14201299"/>
              <a:gd name="connsiteY0" fmla="*/ 3046970 h 3533265"/>
              <a:gd name="connsiteX1" fmla="*/ 12845827 w 14201299"/>
              <a:gd name="connsiteY1" fmla="*/ 529687 h 3533265"/>
              <a:gd name="connsiteX2" fmla="*/ 12897363 w 14201299"/>
              <a:gd name="connsiteY2" fmla="*/ 428375 h 3533265"/>
              <a:gd name="connsiteX3" fmla="*/ 12771684 w 14201299"/>
              <a:gd name="connsiteY3" fmla="*/ 302697 h 3533265"/>
              <a:gd name="connsiteX4" fmla="*/ 12646006 w 14201299"/>
              <a:gd name="connsiteY4" fmla="*/ 428375 h 3533265"/>
              <a:gd name="connsiteX5" fmla="*/ 12676497 w 14201299"/>
              <a:gd name="connsiteY5" fmla="*/ 510272 h 3533265"/>
              <a:gd name="connsiteX6" fmla="*/ 11023196 w 14201299"/>
              <a:gd name="connsiteY6" fmla="*/ 3136098 h 3533265"/>
              <a:gd name="connsiteX7" fmla="*/ 10940714 w 14201299"/>
              <a:gd name="connsiteY7" fmla="*/ 3105086 h 3533265"/>
              <a:gd name="connsiteX8" fmla="*/ 10836730 w 14201299"/>
              <a:gd name="connsiteY8" fmla="*/ 3160205 h 3533265"/>
              <a:gd name="connsiteX9" fmla="*/ 8866334 w 14201299"/>
              <a:gd name="connsiteY9" fmla="*/ 1454131 h 3533265"/>
              <a:gd name="connsiteX10" fmla="*/ 8869787 w 14201299"/>
              <a:gd name="connsiteY10" fmla="*/ 1425399 h 3533265"/>
              <a:gd name="connsiteX11" fmla="*/ 8744109 w 14201299"/>
              <a:gd name="connsiteY11" fmla="*/ 1299720 h 3533265"/>
              <a:gd name="connsiteX12" fmla="*/ 8618430 w 14201299"/>
              <a:gd name="connsiteY12" fmla="*/ 1425399 h 3533265"/>
              <a:gd name="connsiteX13" fmla="*/ 8633545 w 14201299"/>
              <a:gd name="connsiteY13" fmla="*/ 1485143 h 3533265"/>
              <a:gd name="connsiteX14" fmla="*/ 6462611 w 14201299"/>
              <a:gd name="connsiteY14" fmla="*/ 3334812 h 3533265"/>
              <a:gd name="connsiteX15" fmla="*/ 6360322 w 14201299"/>
              <a:gd name="connsiteY15" fmla="*/ 3281909 h 3533265"/>
              <a:gd name="connsiteX16" fmla="*/ 6265395 w 14201299"/>
              <a:gd name="connsiteY16" fmla="*/ 3325431 h 3533265"/>
              <a:gd name="connsiteX17" fmla="*/ 2883347 w 14201299"/>
              <a:gd name="connsiteY17" fmla="*/ 174021 h 3533265"/>
              <a:gd name="connsiteX18" fmla="*/ 2893055 w 14201299"/>
              <a:gd name="connsiteY18" fmla="*/ 125678 h 3533265"/>
              <a:gd name="connsiteX19" fmla="*/ 2767246 w 14201299"/>
              <a:gd name="connsiteY19" fmla="*/ 0 h 3533265"/>
              <a:gd name="connsiteX20" fmla="*/ 2641567 w 14201299"/>
              <a:gd name="connsiteY20" fmla="*/ 125678 h 3533265"/>
              <a:gd name="connsiteX21" fmla="*/ 2650037 w 14201299"/>
              <a:gd name="connsiteY21" fmla="*/ 170829 h 3533265"/>
              <a:gd name="connsiteX22" fmla="*/ 7010 w 14201299"/>
              <a:gd name="connsiteY22" fmla="*/ 2001800 h 3533265"/>
              <a:gd name="connsiteX23" fmla="*/ 2905 w 14201299"/>
              <a:gd name="connsiteY23" fmla="*/ 2024473 h 3533265"/>
              <a:gd name="connsiteX24" fmla="*/ 25578 w 14201299"/>
              <a:gd name="connsiteY24" fmla="*/ 2028577 h 3533265"/>
              <a:gd name="connsiteX25" fmla="*/ 2665739 w 14201299"/>
              <a:gd name="connsiteY25" fmla="*/ 199561 h 3533265"/>
              <a:gd name="connsiteX26" fmla="*/ 2767246 w 14201299"/>
              <a:gd name="connsiteY26" fmla="*/ 251292 h 3533265"/>
              <a:gd name="connsiteX27" fmla="*/ 2866342 w 14201299"/>
              <a:gd name="connsiteY27" fmla="*/ 202753 h 3533265"/>
              <a:gd name="connsiteX28" fmla="*/ 6247153 w 14201299"/>
              <a:gd name="connsiteY28" fmla="*/ 3353055 h 3533265"/>
              <a:gd name="connsiteX29" fmla="*/ 6234578 w 14201299"/>
              <a:gd name="connsiteY29" fmla="*/ 3407587 h 3533265"/>
              <a:gd name="connsiteX30" fmla="*/ 6360257 w 14201299"/>
              <a:gd name="connsiteY30" fmla="*/ 3533266 h 3533265"/>
              <a:gd name="connsiteX31" fmla="*/ 6485936 w 14201299"/>
              <a:gd name="connsiteY31" fmla="*/ 3407587 h 3533265"/>
              <a:gd name="connsiteX32" fmla="*/ 6478117 w 14201299"/>
              <a:gd name="connsiteY32" fmla="*/ 3364326 h 3533265"/>
              <a:gd name="connsiteX33" fmla="*/ 8652700 w 14201299"/>
              <a:gd name="connsiteY33" fmla="*/ 1511530 h 3533265"/>
              <a:gd name="connsiteX34" fmla="*/ 8744044 w 14201299"/>
              <a:gd name="connsiteY34" fmla="*/ 1551077 h 3533265"/>
              <a:gd name="connsiteX35" fmla="*/ 8853825 w 14201299"/>
              <a:gd name="connsiteY35" fmla="*/ 1486446 h 3533265"/>
              <a:gd name="connsiteX36" fmla="*/ 10821746 w 14201299"/>
              <a:gd name="connsiteY36" fmla="*/ 3190370 h 3533265"/>
              <a:gd name="connsiteX37" fmla="*/ 10815035 w 14201299"/>
              <a:gd name="connsiteY37" fmla="*/ 3230699 h 3533265"/>
              <a:gd name="connsiteX38" fmla="*/ 10940714 w 14201299"/>
              <a:gd name="connsiteY38" fmla="*/ 3356378 h 3533265"/>
              <a:gd name="connsiteX39" fmla="*/ 11066392 w 14201299"/>
              <a:gd name="connsiteY39" fmla="*/ 3230699 h 3533265"/>
              <a:gd name="connsiteX40" fmla="*/ 11045608 w 14201299"/>
              <a:gd name="connsiteY40" fmla="*/ 3161573 h 3533265"/>
              <a:gd name="connsiteX41" fmla="*/ 12701124 w 14201299"/>
              <a:gd name="connsiteY41" fmla="*/ 532228 h 3533265"/>
              <a:gd name="connsiteX42" fmla="*/ 12771684 w 14201299"/>
              <a:gd name="connsiteY42" fmla="*/ 553924 h 3533265"/>
              <a:gd name="connsiteX43" fmla="*/ 12817225 w 14201299"/>
              <a:gd name="connsiteY43" fmla="*/ 545258 h 3533265"/>
              <a:gd name="connsiteX44" fmla="*/ 14170631 w 14201299"/>
              <a:gd name="connsiteY44" fmla="*/ 3062346 h 3533265"/>
              <a:gd name="connsiteX45" fmla="*/ 14192717 w 14201299"/>
              <a:gd name="connsiteY45" fmla="*/ 3068992 h 3533265"/>
              <a:gd name="connsiteX46" fmla="*/ 14199363 w 14201299"/>
              <a:gd name="connsiteY46" fmla="*/ 3046970 h 353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201299" h="3533265">
                <a:moveTo>
                  <a:pt x="14199363" y="3046970"/>
                </a:moveTo>
                <a:lnTo>
                  <a:pt x="12845827" y="529687"/>
                </a:lnTo>
                <a:cubicBezTo>
                  <a:pt x="12877035" y="506819"/>
                  <a:pt x="12897363" y="470008"/>
                  <a:pt x="12897363" y="428375"/>
                </a:cubicBezTo>
                <a:cubicBezTo>
                  <a:pt x="12897363" y="358988"/>
                  <a:pt x="12841071" y="302697"/>
                  <a:pt x="12771684" y="302697"/>
                </a:cubicBezTo>
                <a:cubicBezTo>
                  <a:pt x="12702297" y="302697"/>
                  <a:pt x="12646006" y="358988"/>
                  <a:pt x="12646006" y="428375"/>
                </a:cubicBezTo>
                <a:cubicBezTo>
                  <a:pt x="12646006" y="459714"/>
                  <a:pt x="12657537" y="488250"/>
                  <a:pt x="12676497" y="510272"/>
                </a:cubicBezTo>
                <a:lnTo>
                  <a:pt x="11023196" y="3136098"/>
                </a:lnTo>
                <a:cubicBezTo>
                  <a:pt x="11001109" y="3116813"/>
                  <a:pt x="10972312" y="3105086"/>
                  <a:pt x="10940714" y="3105086"/>
                </a:cubicBezTo>
                <a:cubicBezTo>
                  <a:pt x="10897453" y="3105086"/>
                  <a:pt x="10859338" y="3126977"/>
                  <a:pt x="10836730" y="3160205"/>
                </a:cubicBezTo>
                <a:lnTo>
                  <a:pt x="8866334" y="1454131"/>
                </a:lnTo>
                <a:cubicBezTo>
                  <a:pt x="8868484" y="1444879"/>
                  <a:pt x="8869787" y="1435302"/>
                  <a:pt x="8869787" y="1425399"/>
                </a:cubicBezTo>
                <a:cubicBezTo>
                  <a:pt x="8869787" y="1356012"/>
                  <a:pt x="8813496" y="1299720"/>
                  <a:pt x="8744109" y="1299720"/>
                </a:cubicBezTo>
                <a:cubicBezTo>
                  <a:pt x="8674722" y="1299720"/>
                  <a:pt x="8618430" y="1356012"/>
                  <a:pt x="8618430" y="1425399"/>
                </a:cubicBezTo>
                <a:cubicBezTo>
                  <a:pt x="8618430" y="1447029"/>
                  <a:pt x="8623903" y="1467357"/>
                  <a:pt x="8633545" y="1485143"/>
                </a:cubicBezTo>
                <a:lnTo>
                  <a:pt x="6462611" y="3334812"/>
                </a:lnTo>
                <a:cubicBezTo>
                  <a:pt x="6439807" y="3302823"/>
                  <a:pt x="6402541" y="3281909"/>
                  <a:pt x="6360322" y="3281909"/>
                </a:cubicBezTo>
                <a:cubicBezTo>
                  <a:pt x="6322338" y="3281909"/>
                  <a:pt x="6288394" y="3298783"/>
                  <a:pt x="6265395" y="3325431"/>
                </a:cubicBezTo>
                <a:lnTo>
                  <a:pt x="2883347" y="174021"/>
                </a:lnTo>
                <a:cubicBezTo>
                  <a:pt x="2889537" y="159102"/>
                  <a:pt x="2893055" y="142813"/>
                  <a:pt x="2893055" y="125678"/>
                </a:cubicBezTo>
                <a:cubicBezTo>
                  <a:pt x="2892924" y="56291"/>
                  <a:pt x="2836633" y="0"/>
                  <a:pt x="2767246" y="0"/>
                </a:cubicBezTo>
                <a:cubicBezTo>
                  <a:pt x="2697859" y="0"/>
                  <a:pt x="2641567" y="56291"/>
                  <a:pt x="2641567" y="125678"/>
                </a:cubicBezTo>
                <a:cubicBezTo>
                  <a:pt x="2641567" y="141641"/>
                  <a:pt x="2644630" y="156821"/>
                  <a:pt x="2650037" y="170829"/>
                </a:cubicBezTo>
                <a:lnTo>
                  <a:pt x="7010" y="2001800"/>
                </a:lnTo>
                <a:cubicBezTo>
                  <a:pt x="-352" y="2006947"/>
                  <a:pt x="-2242" y="2017045"/>
                  <a:pt x="2905" y="2024473"/>
                </a:cubicBezTo>
                <a:cubicBezTo>
                  <a:pt x="8052" y="2031835"/>
                  <a:pt x="18151" y="2033724"/>
                  <a:pt x="25578" y="2028577"/>
                </a:cubicBezTo>
                <a:lnTo>
                  <a:pt x="2665739" y="199561"/>
                </a:lnTo>
                <a:cubicBezTo>
                  <a:pt x="2688607" y="230899"/>
                  <a:pt x="2725483" y="251292"/>
                  <a:pt x="2767246" y="251292"/>
                </a:cubicBezTo>
                <a:cubicBezTo>
                  <a:pt x="2807575" y="251292"/>
                  <a:pt x="2843344" y="232267"/>
                  <a:pt x="2866342" y="202753"/>
                </a:cubicBezTo>
                <a:lnTo>
                  <a:pt x="6247153" y="3353055"/>
                </a:lnTo>
                <a:cubicBezTo>
                  <a:pt x="6239204" y="3369538"/>
                  <a:pt x="6234578" y="3388042"/>
                  <a:pt x="6234578" y="3407587"/>
                </a:cubicBezTo>
                <a:cubicBezTo>
                  <a:pt x="6234578" y="3476974"/>
                  <a:pt x="6290870" y="3533266"/>
                  <a:pt x="6360257" y="3533266"/>
                </a:cubicBezTo>
                <a:cubicBezTo>
                  <a:pt x="6429644" y="3533266"/>
                  <a:pt x="6485936" y="3476974"/>
                  <a:pt x="6485936" y="3407587"/>
                </a:cubicBezTo>
                <a:cubicBezTo>
                  <a:pt x="6485936" y="3392342"/>
                  <a:pt x="6483069" y="3377813"/>
                  <a:pt x="6478117" y="3364326"/>
                </a:cubicBezTo>
                <a:lnTo>
                  <a:pt x="8652700" y="1511530"/>
                </a:lnTo>
                <a:cubicBezTo>
                  <a:pt x="8675634" y="1535831"/>
                  <a:pt x="8708014" y="1551077"/>
                  <a:pt x="8744044" y="1551077"/>
                </a:cubicBezTo>
                <a:cubicBezTo>
                  <a:pt x="8791279" y="1551077"/>
                  <a:pt x="8832389" y="1525016"/>
                  <a:pt x="8853825" y="1486446"/>
                </a:cubicBezTo>
                <a:lnTo>
                  <a:pt x="10821746" y="3190370"/>
                </a:lnTo>
                <a:cubicBezTo>
                  <a:pt x="10817446" y="3203075"/>
                  <a:pt x="10815035" y="3216561"/>
                  <a:pt x="10815035" y="3230699"/>
                </a:cubicBezTo>
                <a:cubicBezTo>
                  <a:pt x="10815035" y="3300086"/>
                  <a:pt x="10871326" y="3356378"/>
                  <a:pt x="10940714" y="3356378"/>
                </a:cubicBezTo>
                <a:cubicBezTo>
                  <a:pt x="11010100" y="3356378"/>
                  <a:pt x="11066392" y="3300086"/>
                  <a:pt x="11066392" y="3230699"/>
                </a:cubicBezTo>
                <a:cubicBezTo>
                  <a:pt x="11066392" y="3205160"/>
                  <a:pt x="11058704" y="3181379"/>
                  <a:pt x="11045608" y="3161573"/>
                </a:cubicBezTo>
                <a:lnTo>
                  <a:pt x="12701124" y="532228"/>
                </a:lnTo>
                <a:cubicBezTo>
                  <a:pt x="12721256" y="545910"/>
                  <a:pt x="12745558" y="553924"/>
                  <a:pt x="12771684" y="553924"/>
                </a:cubicBezTo>
                <a:cubicBezTo>
                  <a:pt x="12787777" y="553924"/>
                  <a:pt x="12803088" y="550796"/>
                  <a:pt x="12817225" y="545258"/>
                </a:cubicBezTo>
                <a:lnTo>
                  <a:pt x="14170631" y="3062346"/>
                </a:lnTo>
                <a:cubicBezTo>
                  <a:pt x="14174866" y="3070295"/>
                  <a:pt x="14184769" y="3073227"/>
                  <a:pt x="14192717" y="3068992"/>
                </a:cubicBezTo>
                <a:cubicBezTo>
                  <a:pt x="14200666" y="3064822"/>
                  <a:pt x="14203599" y="3054919"/>
                  <a:pt x="14199363" y="3046970"/>
                </a:cubicBezTo>
                <a:close/>
              </a:path>
            </a:pathLst>
          </a:custGeom>
          <a:solidFill>
            <a:schemeClr val="accent5">
              <a:lumMod val="75000"/>
              <a:alpha val="85000"/>
            </a:schemeClr>
          </a:solidFill>
          <a:ln w="6512" cap="flat">
            <a:noFill/>
            <a:prstDash val="solid"/>
            <a:miter/>
          </a:ln>
        </p:spPr>
        <p:txBody>
          <a:bodyPr rtlCol="0" anchor="ctr"/>
          <a:lstStyle/>
          <a:p>
            <a:pPr defTabSz="457200">
              <a:defRPr/>
            </a:pPr>
            <a:endParaRPr lang="en-IN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FA29D8-4EAC-A19B-1543-4F10CDC5E644}"/>
              </a:ext>
            </a:extLst>
          </p:cNvPr>
          <p:cNvSpPr/>
          <p:nvPr/>
        </p:nvSpPr>
        <p:spPr>
          <a:xfrm flipH="1">
            <a:off x="75555" y="2600843"/>
            <a:ext cx="9068446" cy="1390835"/>
          </a:xfrm>
          <a:custGeom>
            <a:avLst/>
            <a:gdLst>
              <a:gd name="connsiteX0" fmla="*/ 15094664 w 15095056"/>
              <a:gd name="connsiteY0" fmla="*/ 779611 h 1831817"/>
              <a:gd name="connsiteX1" fmla="*/ 15075249 w 15095056"/>
              <a:gd name="connsiteY1" fmla="*/ 767232 h 1831817"/>
              <a:gd name="connsiteX2" fmla="*/ 13329236 w 15095056"/>
              <a:gd name="connsiteY2" fmla="*/ 1155604 h 1831817"/>
              <a:gd name="connsiteX3" fmla="*/ 13329236 w 15095056"/>
              <a:gd name="connsiteY3" fmla="*/ 1081851 h 1831817"/>
              <a:gd name="connsiteX4" fmla="*/ 13114690 w 15095056"/>
              <a:gd name="connsiteY4" fmla="*/ 1081851 h 1831817"/>
              <a:gd name="connsiteX5" fmla="*/ 13114690 w 15095056"/>
              <a:gd name="connsiteY5" fmla="*/ 1163683 h 1831817"/>
              <a:gd name="connsiteX6" fmla="*/ 10823354 w 15095056"/>
              <a:gd name="connsiteY6" fmla="*/ 439451 h 1831817"/>
              <a:gd name="connsiteX7" fmla="*/ 10823354 w 15095056"/>
              <a:gd name="connsiteY7" fmla="*/ 315662 h 1831817"/>
              <a:gd name="connsiteX8" fmla="*/ 10608809 w 15095056"/>
              <a:gd name="connsiteY8" fmla="*/ 315662 h 1831817"/>
              <a:gd name="connsiteX9" fmla="*/ 10608809 w 15095056"/>
              <a:gd name="connsiteY9" fmla="*/ 444077 h 1831817"/>
              <a:gd name="connsiteX10" fmla="*/ 8474358 w 15095056"/>
              <a:gd name="connsiteY10" fmla="*/ 1675062 h 1831817"/>
              <a:gd name="connsiteX11" fmla="*/ 8474358 w 15095056"/>
              <a:gd name="connsiteY11" fmla="*/ 1617272 h 1831817"/>
              <a:gd name="connsiteX12" fmla="*/ 8259813 w 15095056"/>
              <a:gd name="connsiteY12" fmla="*/ 1617272 h 1831817"/>
              <a:gd name="connsiteX13" fmla="*/ 8259813 w 15095056"/>
              <a:gd name="connsiteY13" fmla="*/ 1670371 h 1831817"/>
              <a:gd name="connsiteX14" fmla="*/ 5726567 w 15095056"/>
              <a:gd name="connsiteY14" fmla="*/ 136820 h 1831817"/>
              <a:gd name="connsiteX15" fmla="*/ 5726567 w 15095056"/>
              <a:gd name="connsiteY15" fmla="*/ 0 h 1831817"/>
              <a:gd name="connsiteX16" fmla="*/ 5512021 w 15095056"/>
              <a:gd name="connsiteY16" fmla="*/ 0 h 1831817"/>
              <a:gd name="connsiteX17" fmla="*/ 5512021 w 15095056"/>
              <a:gd name="connsiteY17" fmla="*/ 112778 h 1831817"/>
              <a:gd name="connsiteX18" fmla="*/ 3192735 w 15095056"/>
              <a:gd name="connsiteY18" fmla="*/ 1367609 h 1831817"/>
              <a:gd name="connsiteX19" fmla="*/ 3192735 w 15095056"/>
              <a:gd name="connsiteY19" fmla="*/ 1301544 h 1831817"/>
              <a:gd name="connsiteX20" fmla="*/ 2978188 w 15095056"/>
              <a:gd name="connsiteY20" fmla="*/ 1301544 h 1831817"/>
              <a:gd name="connsiteX21" fmla="*/ 2978188 w 15095056"/>
              <a:gd name="connsiteY21" fmla="*/ 1381747 h 1831817"/>
              <a:gd name="connsiteX22" fmla="*/ 22561 w 15095056"/>
              <a:gd name="connsiteY22" fmla="*/ 148612 h 1831817"/>
              <a:gd name="connsiteX23" fmla="*/ 1256 w 15095056"/>
              <a:gd name="connsiteY23" fmla="*/ 157342 h 1831817"/>
              <a:gd name="connsiteX24" fmla="*/ 9987 w 15095056"/>
              <a:gd name="connsiteY24" fmla="*/ 178647 h 1831817"/>
              <a:gd name="connsiteX25" fmla="*/ 2978188 w 15095056"/>
              <a:gd name="connsiteY25" fmla="*/ 1417059 h 1831817"/>
              <a:gd name="connsiteX26" fmla="*/ 2978188 w 15095056"/>
              <a:gd name="connsiteY26" fmla="*/ 1516090 h 1831817"/>
              <a:gd name="connsiteX27" fmla="*/ 3192735 w 15095056"/>
              <a:gd name="connsiteY27" fmla="*/ 1516090 h 1831817"/>
              <a:gd name="connsiteX28" fmla="*/ 3192735 w 15095056"/>
              <a:gd name="connsiteY28" fmla="*/ 1404680 h 1831817"/>
              <a:gd name="connsiteX29" fmla="*/ 5512021 w 15095056"/>
              <a:gd name="connsiteY29" fmla="*/ 149850 h 1831817"/>
              <a:gd name="connsiteX30" fmla="*/ 5512021 w 15095056"/>
              <a:gd name="connsiteY30" fmla="*/ 214546 h 1831817"/>
              <a:gd name="connsiteX31" fmla="*/ 5726567 w 15095056"/>
              <a:gd name="connsiteY31" fmla="*/ 214546 h 1831817"/>
              <a:gd name="connsiteX32" fmla="*/ 5726567 w 15095056"/>
              <a:gd name="connsiteY32" fmla="*/ 174934 h 1831817"/>
              <a:gd name="connsiteX33" fmla="*/ 8259878 w 15095056"/>
              <a:gd name="connsiteY33" fmla="*/ 1708485 h 1831817"/>
              <a:gd name="connsiteX34" fmla="*/ 8259878 w 15095056"/>
              <a:gd name="connsiteY34" fmla="*/ 1831818 h 1831817"/>
              <a:gd name="connsiteX35" fmla="*/ 8474423 w 15095056"/>
              <a:gd name="connsiteY35" fmla="*/ 1831818 h 1831817"/>
              <a:gd name="connsiteX36" fmla="*/ 8474423 w 15095056"/>
              <a:gd name="connsiteY36" fmla="*/ 1712720 h 1831817"/>
              <a:gd name="connsiteX37" fmla="*/ 10608873 w 15095056"/>
              <a:gd name="connsiteY37" fmla="*/ 481800 h 1831817"/>
              <a:gd name="connsiteX38" fmla="*/ 10608873 w 15095056"/>
              <a:gd name="connsiteY38" fmla="*/ 530273 h 1831817"/>
              <a:gd name="connsiteX39" fmla="*/ 10823419 w 15095056"/>
              <a:gd name="connsiteY39" fmla="*/ 530273 h 1831817"/>
              <a:gd name="connsiteX40" fmla="*/ 10823419 w 15095056"/>
              <a:gd name="connsiteY40" fmla="*/ 473656 h 1831817"/>
              <a:gd name="connsiteX41" fmla="*/ 13114755 w 15095056"/>
              <a:gd name="connsiteY41" fmla="*/ 1197887 h 1831817"/>
              <a:gd name="connsiteX42" fmla="*/ 13114755 w 15095056"/>
              <a:gd name="connsiteY42" fmla="*/ 1296397 h 1831817"/>
              <a:gd name="connsiteX43" fmla="*/ 13329301 w 15095056"/>
              <a:gd name="connsiteY43" fmla="*/ 1296397 h 1831817"/>
              <a:gd name="connsiteX44" fmla="*/ 13329301 w 15095056"/>
              <a:gd name="connsiteY44" fmla="*/ 1189027 h 1831817"/>
              <a:gd name="connsiteX45" fmla="*/ 15082415 w 15095056"/>
              <a:gd name="connsiteY45" fmla="*/ 799091 h 1831817"/>
              <a:gd name="connsiteX46" fmla="*/ 15094664 w 15095056"/>
              <a:gd name="connsiteY46" fmla="*/ 779611 h 183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095056" h="1831817">
                <a:moveTo>
                  <a:pt x="15094664" y="779611"/>
                </a:moveTo>
                <a:cubicBezTo>
                  <a:pt x="15092710" y="770815"/>
                  <a:pt x="15084044" y="765277"/>
                  <a:pt x="15075249" y="767232"/>
                </a:cubicBezTo>
                <a:lnTo>
                  <a:pt x="13329236" y="1155604"/>
                </a:lnTo>
                <a:lnTo>
                  <a:pt x="13329236" y="1081851"/>
                </a:lnTo>
                <a:lnTo>
                  <a:pt x="13114690" y="1081851"/>
                </a:lnTo>
                <a:lnTo>
                  <a:pt x="13114690" y="1163683"/>
                </a:lnTo>
                <a:lnTo>
                  <a:pt x="10823354" y="439451"/>
                </a:lnTo>
                <a:lnTo>
                  <a:pt x="10823354" y="315662"/>
                </a:lnTo>
                <a:lnTo>
                  <a:pt x="10608809" y="315662"/>
                </a:lnTo>
                <a:lnTo>
                  <a:pt x="10608809" y="444077"/>
                </a:lnTo>
                <a:lnTo>
                  <a:pt x="8474358" y="1675062"/>
                </a:lnTo>
                <a:lnTo>
                  <a:pt x="8474358" y="1617272"/>
                </a:lnTo>
                <a:lnTo>
                  <a:pt x="8259813" y="1617272"/>
                </a:lnTo>
                <a:lnTo>
                  <a:pt x="8259813" y="1670371"/>
                </a:lnTo>
                <a:lnTo>
                  <a:pt x="5726567" y="136820"/>
                </a:lnTo>
                <a:lnTo>
                  <a:pt x="5726567" y="0"/>
                </a:lnTo>
                <a:lnTo>
                  <a:pt x="5512021" y="0"/>
                </a:lnTo>
                <a:lnTo>
                  <a:pt x="5512021" y="112778"/>
                </a:lnTo>
                <a:lnTo>
                  <a:pt x="3192735" y="1367609"/>
                </a:lnTo>
                <a:lnTo>
                  <a:pt x="3192735" y="1301544"/>
                </a:lnTo>
                <a:lnTo>
                  <a:pt x="2978188" y="1301544"/>
                </a:lnTo>
                <a:lnTo>
                  <a:pt x="2978188" y="1381747"/>
                </a:lnTo>
                <a:lnTo>
                  <a:pt x="22561" y="148612"/>
                </a:lnTo>
                <a:cubicBezTo>
                  <a:pt x="14287" y="145159"/>
                  <a:pt x="4709" y="149068"/>
                  <a:pt x="1256" y="157342"/>
                </a:cubicBezTo>
                <a:cubicBezTo>
                  <a:pt x="-2197" y="165617"/>
                  <a:pt x="1712" y="175194"/>
                  <a:pt x="9987" y="178647"/>
                </a:cubicBezTo>
                <a:lnTo>
                  <a:pt x="2978188" y="1417059"/>
                </a:lnTo>
                <a:lnTo>
                  <a:pt x="2978188" y="1516090"/>
                </a:lnTo>
                <a:lnTo>
                  <a:pt x="3192735" y="1516090"/>
                </a:lnTo>
                <a:lnTo>
                  <a:pt x="3192735" y="1404680"/>
                </a:lnTo>
                <a:lnTo>
                  <a:pt x="5512021" y="149850"/>
                </a:lnTo>
                <a:lnTo>
                  <a:pt x="5512021" y="214546"/>
                </a:lnTo>
                <a:lnTo>
                  <a:pt x="5726567" y="214546"/>
                </a:lnTo>
                <a:lnTo>
                  <a:pt x="5726567" y="174934"/>
                </a:lnTo>
                <a:lnTo>
                  <a:pt x="8259878" y="1708485"/>
                </a:lnTo>
                <a:lnTo>
                  <a:pt x="8259878" y="1831818"/>
                </a:lnTo>
                <a:lnTo>
                  <a:pt x="8474423" y="1831818"/>
                </a:lnTo>
                <a:lnTo>
                  <a:pt x="8474423" y="1712720"/>
                </a:lnTo>
                <a:lnTo>
                  <a:pt x="10608873" y="481800"/>
                </a:lnTo>
                <a:lnTo>
                  <a:pt x="10608873" y="530273"/>
                </a:lnTo>
                <a:lnTo>
                  <a:pt x="10823419" y="530273"/>
                </a:lnTo>
                <a:lnTo>
                  <a:pt x="10823419" y="473656"/>
                </a:lnTo>
                <a:lnTo>
                  <a:pt x="13114755" y="1197887"/>
                </a:lnTo>
                <a:lnTo>
                  <a:pt x="13114755" y="1296397"/>
                </a:lnTo>
                <a:lnTo>
                  <a:pt x="13329301" y="1296397"/>
                </a:lnTo>
                <a:lnTo>
                  <a:pt x="13329301" y="1189027"/>
                </a:lnTo>
                <a:lnTo>
                  <a:pt x="15082415" y="799091"/>
                </a:lnTo>
                <a:cubicBezTo>
                  <a:pt x="15091081" y="797137"/>
                  <a:pt x="15096618" y="788406"/>
                  <a:pt x="15094664" y="779611"/>
                </a:cubicBezTo>
                <a:close/>
              </a:path>
            </a:pathLst>
          </a:custGeom>
          <a:solidFill>
            <a:schemeClr val="accent5">
              <a:lumMod val="75000"/>
              <a:alpha val="85000"/>
            </a:schemeClr>
          </a:solidFill>
          <a:ln w="6512" cap="flat">
            <a:noFill/>
            <a:prstDash val="solid"/>
            <a:miter/>
          </a:ln>
        </p:spPr>
        <p:txBody>
          <a:bodyPr rtlCol="0" anchor="ctr"/>
          <a:lstStyle/>
          <a:p>
            <a:pPr defTabSz="457200">
              <a:defRPr/>
            </a:pPr>
            <a:endParaRPr lang="en-IN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86AAD-1D08-2C81-2463-05B73E97E4B4}"/>
              </a:ext>
            </a:extLst>
          </p:cNvPr>
          <p:cNvSpPr txBox="1"/>
          <p:nvPr/>
        </p:nvSpPr>
        <p:spPr>
          <a:xfrm>
            <a:off x="0" y="108192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0488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AE366-1367-CA96-CE9E-33AC03D87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75FFF4C-02DB-E77C-60B8-89FD7E9062F9}"/>
              </a:ext>
            </a:extLst>
          </p:cNvPr>
          <p:cNvSpPr/>
          <p:nvPr/>
        </p:nvSpPr>
        <p:spPr>
          <a:xfrm>
            <a:off x="178419" y="591015"/>
            <a:ext cx="2609385" cy="167268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“Status quo is not sustainable—without change, I’ll need to step away or serve elsewhere.”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E4BC614-6428-FDAC-79B6-87EF8B160CA3}"/>
              </a:ext>
            </a:extLst>
          </p:cNvPr>
          <p:cNvSpPr/>
          <p:nvPr/>
        </p:nvSpPr>
        <p:spPr>
          <a:xfrm>
            <a:off x="178419" y="2727644"/>
            <a:ext cx="2609385" cy="167268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“We need to modernize our rituals to ensure inclusivity for people of all beliefs.”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026DD7C-D99F-BAB7-15FD-3ED59CC67875}"/>
              </a:ext>
            </a:extLst>
          </p:cNvPr>
          <p:cNvSpPr/>
          <p:nvPr/>
        </p:nvSpPr>
        <p:spPr>
          <a:xfrm>
            <a:off x="6248402" y="180278"/>
            <a:ext cx="2427248" cy="281565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“Let’s improve transparency, offer more structured service opportunities, and communicate like younger generations do.”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A0DD06F-D571-38FE-1421-F425A76AD3A9}"/>
              </a:ext>
            </a:extLst>
          </p:cNvPr>
          <p:cNvSpPr/>
          <p:nvPr/>
        </p:nvSpPr>
        <p:spPr>
          <a:xfrm>
            <a:off x="877230" y="4894059"/>
            <a:ext cx="2609385" cy="167268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“The pledge and singing feel outdated and may deter newer, younger members.”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3917C82-C8F2-2BC9-5C03-5EADE6B7083E}"/>
              </a:ext>
            </a:extLst>
          </p:cNvPr>
          <p:cNvSpPr/>
          <p:nvPr/>
        </p:nvSpPr>
        <p:spPr>
          <a:xfrm>
            <a:off x="3267307" y="659198"/>
            <a:ext cx="2609385" cy="167268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“I’m aging out—night meetings are hard; consider daytime options.”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C100B4C-EBE4-8701-BE0F-61C6F470D3BD}"/>
              </a:ext>
            </a:extLst>
          </p:cNvPr>
          <p:cNvSpPr/>
          <p:nvPr/>
        </p:nvSpPr>
        <p:spPr>
          <a:xfrm>
            <a:off x="3397407" y="2995936"/>
            <a:ext cx="2772937" cy="2070410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dirty="0"/>
              <a:t>We come from many different backgrounds, beliefs and means and Rotary has led by the desire to service others above self.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</a:p>
          <a:p>
            <a:pPr algn="ctr"/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812A0D0-A3FF-8B46-4E80-93E1CA7CBCE5}"/>
              </a:ext>
            </a:extLst>
          </p:cNvPr>
          <p:cNvSpPr/>
          <p:nvPr/>
        </p:nvSpPr>
        <p:spPr>
          <a:xfrm>
            <a:off x="6534615" y="4445595"/>
            <a:ext cx="2609385" cy="167268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“Proud to be a Rotarian, but we must better engage each member’s interests to sustain commitment.”</a:t>
            </a:r>
          </a:p>
        </p:txBody>
      </p:sp>
    </p:spTree>
    <p:extLst>
      <p:ext uri="{BB962C8B-B14F-4D97-AF65-F5344CB8AC3E}">
        <p14:creationId xmlns:p14="http://schemas.microsoft.com/office/powerpoint/2010/main" val="38039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indoor, window, tub, bathtub&#10;&#10;Description automatically generated">
            <a:extLst>
              <a:ext uri="{FF2B5EF4-FFF2-40B4-BE49-F238E27FC236}">
                <a16:creationId xmlns:a16="http://schemas.microsoft.com/office/drawing/2014/main" id="{BA304673-617B-AF82-2893-0CDF0A399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-648393"/>
            <a:ext cx="9144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4A241C-1E39-6CE1-D713-F6F4F72F5B30}"/>
              </a:ext>
            </a:extLst>
          </p:cNvPr>
          <p:cNvSpPr txBox="1"/>
          <p:nvPr/>
        </p:nvSpPr>
        <p:spPr>
          <a:xfrm>
            <a:off x="2204488" y="0"/>
            <a:ext cx="47765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IN" sz="4500" b="1" dirty="0">
                <a:solidFill>
                  <a:srgbClr val="002060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91B0E-8397-BD8A-1731-1BE36B116A6A}"/>
              </a:ext>
            </a:extLst>
          </p:cNvPr>
          <p:cNvSpPr/>
          <p:nvPr/>
        </p:nvSpPr>
        <p:spPr>
          <a:xfrm>
            <a:off x="116378" y="1064029"/>
            <a:ext cx="8952807" cy="560277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457200" rtlCol="0" anchor="t" anchorCtr="0">
            <a:noAutofit/>
          </a:bodyPr>
          <a:lstStyle/>
          <a:p>
            <a:pPr marL="228600" defTabSz="457200">
              <a:defRPr/>
            </a:pPr>
            <a:endParaRPr lang="en-US" sz="2000" kern="100" dirty="0">
              <a:solidFill>
                <a:prstClr val="white"/>
              </a:solidFill>
              <a:latin typeface="Arial" panose="020B060402020202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8CCE3-4953-893B-C85C-29351F3F66AC}"/>
              </a:ext>
            </a:extLst>
          </p:cNvPr>
          <p:cNvSpPr txBox="1"/>
          <p:nvPr/>
        </p:nvSpPr>
        <p:spPr>
          <a:xfrm>
            <a:off x="163721" y="1157876"/>
            <a:ext cx="87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rgbClr val="34150A"/>
                </a:solidFill>
                <a:latin typeface="MADE TOMMY" panose="02000503000000020004" pitchFamily="50" charset="0"/>
                <a:ea typeface="Roboto" panose="02000000000000000000" pitchFamily="2" charset="0"/>
              </a:defRPr>
            </a:lvl1pPr>
          </a:lstStyle>
          <a:p>
            <a:pPr defTabSz="457200">
              <a:defRPr/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Rotary Club of Williamsburg, Virginia</a:t>
            </a:r>
            <a:endParaRPr lang="en-IN" sz="4050" dirty="0">
              <a:solidFill>
                <a:prstClr val="white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2" descr="Rotary - YouTube">
            <a:extLst>
              <a:ext uri="{FF2B5EF4-FFF2-40B4-BE49-F238E27FC236}">
                <a16:creationId xmlns:a16="http://schemas.microsoft.com/office/drawing/2014/main" id="{8FB1676C-796D-3DAE-1156-6035A60D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5" y="1743892"/>
            <a:ext cx="4694315" cy="469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562</TotalTime>
  <Words>597</Words>
  <Application>Microsoft Office PowerPoint</Application>
  <PresentationFormat>Letter Paper (8.5x11 in)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 </vt:lpstr>
      <vt:lpstr>Calibri Light</vt:lpstr>
      <vt:lpstr>Office 2013 - 2022 Theme</vt:lpstr>
      <vt:lpstr>PowerPoint Presentation</vt:lpstr>
      <vt:lpstr>Thank you for your participation!</vt:lpstr>
      <vt:lpstr>"Members are highly aware of Rotary’s mission and value both service and fellowship, but retention may be impacted by interest, venue, and scheduling challenges.</vt:lpstr>
      <vt:lpstr>Members want stronger programs, flexible meetings, and inclusive service options—satisfaction is mixed, and willingness to recruit remains uncertain.</vt:lpstr>
      <vt:lpstr>Members are split on changing meeting time or venue, but show strong interest in casual, social events like brewery nights, home gatherings, and wine tastings.</vt:lpstr>
      <vt:lpstr>Many members contribute to Rotary causes and are open to leadership roles, but comments signal concern about sustainability and a need for broader engagement.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Alissa Harrison</dc:creator>
  <cp:lastModifiedBy>Michael Harrison</cp:lastModifiedBy>
  <cp:revision>4</cp:revision>
  <dcterms:created xsi:type="dcterms:W3CDTF">2025-06-16T00:56:15Z</dcterms:created>
  <dcterms:modified xsi:type="dcterms:W3CDTF">2025-06-18T23:34:23Z</dcterms:modified>
</cp:coreProperties>
</file>