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3" r:id="rId4"/>
    <p:sldId id="279" r:id="rId5"/>
    <p:sldId id="282" r:id="rId6"/>
    <p:sldId id="278" r:id="rId7"/>
    <p:sldId id="287" r:id="rId8"/>
    <p:sldId id="272" r:id="rId9"/>
    <p:sldId id="257" r:id="rId10"/>
    <p:sldId id="258" r:id="rId11"/>
    <p:sldId id="284" r:id="rId12"/>
    <p:sldId id="259" r:id="rId13"/>
    <p:sldId id="260" r:id="rId14"/>
    <p:sldId id="261" r:id="rId15"/>
    <p:sldId id="262" r:id="rId16"/>
    <p:sldId id="263" r:id="rId17"/>
    <p:sldId id="285" r:id="rId18"/>
    <p:sldId id="264" r:id="rId19"/>
    <p:sldId id="265" r:id="rId20"/>
    <p:sldId id="266" r:id="rId21"/>
    <p:sldId id="267" r:id="rId22"/>
    <p:sldId id="268" r:id="rId23"/>
    <p:sldId id="286" r:id="rId24"/>
    <p:sldId id="269" r:id="rId25"/>
    <p:sldId id="27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1E98-852D-47DE-8D6E-C73ABA2D75E7}" v="54" dt="2021-09-09T17:08:38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9D41-6E09-482F-8285-67E3AE7C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241DF-A0CB-435B-98F0-5AC1F7113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7E562-D0F1-4607-B4C6-45478CA9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A7B36-A5F9-41D6-9E3C-B2445442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69AB-9FFE-40C3-B9FB-9236211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6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DEC2-B7A4-4B08-98E3-33748325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CC6BE-6CE8-48CB-86C4-FF60700F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47F7C-1C7E-4AD7-80CF-71866568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8780-95E5-41C0-B5C7-4F17D21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EEEF6-9DC8-49E0-B279-106EA245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1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3BF0C-2736-451F-8625-C5A270829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4B6A3-88AF-4CBB-8ACB-3AED9490F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3E71-65AA-4E30-8D0F-F7F97F46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EF74-CAAD-4043-B32B-E0664D78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484A-5878-4DD0-B2CE-D35FFA3C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008F-F88A-4895-897D-D76D848E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61D1-17B6-4D79-B949-39ECC4A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3320-FEF8-42A9-9038-123EA243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ACCC-AE97-4FBC-BF56-8DCDEE7F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2D67-C78A-4F9C-ABF4-A5B79D14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CCAF-B4D5-485F-936D-99AA9160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CE05-3396-4E6F-A4D3-7B86A471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6BA1F-EB51-48C8-B7CB-35ED7DC9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6833-3786-416F-AF6F-B1025BA2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676E-F07F-48DC-9187-86E2B9B1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758D-46E8-4C52-A0FC-58AB1A50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7B68-FDB6-4161-8D5C-9344D925B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74436-3D84-47DC-830D-C5AEA5EF3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83D05-3163-4628-AAB0-AA27E9BB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23347-41DB-4030-B501-F93B517B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6EC15-394E-4075-A08D-41095ED1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76F1-6E6A-433C-A754-1EFCC8E2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BDD10-4B08-4A7F-80A9-5D4C35BAB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0B0C4-AB0B-4430-93DC-87D39073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B06F1-6D4B-4DFE-A466-06CC8FA86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96F40-993F-4BE9-BEA5-44D79C829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9CD58-255B-40F1-8786-3F76123C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C0B0D-07A4-4E87-ABC2-61101752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1B871-CA65-4F3A-94ED-F67686BD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BEE5-0E3D-49BD-BE03-0A71FB05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329BB-0781-4E2A-B0E3-2D9E0D81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6CDB3-8721-403C-A089-2A59BC88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C9CB7-FEC5-44F0-A4BA-4CD9686C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1B51F-FACE-4684-BD3F-2C52039E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44210-4839-47DB-B54B-0A876288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61E11-F5A6-4350-B2F5-24AE9B5C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5DF9-D43C-4BC9-93BD-0E1AE8D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92E69-1B66-4E3E-89C0-7FF971B0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EDE69-13E6-43AA-B510-3AA80A543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5A57C-8D68-4F41-9388-98D2280B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B2E94-7FEC-4B30-BD14-BA328935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6B449-4C7E-42C6-92DC-187E9EAD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FABD-AA86-498A-87ED-D35D0D3D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6204A-D857-490F-B81D-F07AB069F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109CC-405B-4F84-8970-CCB4A158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32B98-D0AB-480E-BE95-BCE05F63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5BF9E-875E-41C4-A755-EAE2094D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62716-C585-4165-A48C-9672CE7B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27F62-63F6-44CD-93A0-0370972B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F7CBB-9E47-4297-8C11-F90618B2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005B9-2024-4110-9039-5F501B257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2C45-C0B4-430E-83A4-BC5B3A7636B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F60F0-F894-4BA9-BF18-B3EA26E69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73C7-2C17-4AA9-A5E5-A5347248C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092A-439C-4665-B01D-D26C9BF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42DE-FB77-4D0D-9886-7B64BB5B4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West Richmond Rotary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5DD98-BF1C-4879-9166-7EC1061B1A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Review of Strategic Survey Results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BC8532-AEDB-41A8-AC96-377330B1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49" y="4914835"/>
            <a:ext cx="4370024" cy="16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5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Please indicate your years of Rotary service:. Number of responses: 55 responses.">
            <a:extLst>
              <a:ext uri="{FF2B5EF4-FFF2-40B4-BE49-F238E27FC236}">
                <a16:creationId xmlns:a16="http://schemas.microsoft.com/office/drawing/2014/main" id="{2721B9CB-874E-4BCB-B1CE-AFE9F0BDC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0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390-EBC6-4FF4-8CF2-D254ACCF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27D0-ADD5-4658-A2DD-52E2BE74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14446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Please use a satisfaction ranking about our Member Fellowship. Number of responses: 55 responses.">
            <a:extLst>
              <a:ext uri="{FF2B5EF4-FFF2-40B4-BE49-F238E27FC236}">
                <a16:creationId xmlns:a16="http://schemas.microsoft.com/office/drawing/2014/main" id="{C9C0DD96-771E-49B5-ACC6-16327B89BE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0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0D40D42-B1AD-4C60-A811-0DA1BC5D1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4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Please use a satisfaction ranking about our international service projects. Number of responses: 55 responses.">
            <a:extLst>
              <a:ext uri="{FF2B5EF4-FFF2-40B4-BE49-F238E27FC236}">
                <a16:creationId xmlns:a16="http://schemas.microsoft.com/office/drawing/2014/main" id="{94E6344B-5B02-4F4E-8379-E50F5469A5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3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Please use a satisfaction ranking about our fund-raising activities. Number of responses: 54 responses.">
            <a:extLst>
              <a:ext uri="{FF2B5EF4-FFF2-40B4-BE49-F238E27FC236}">
                <a16:creationId xmlns:a16="http://schemas.microsoft.com/office/drawing/2014/main" id="{EA7431F3-C70B-46AB-862D-429F5367A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5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Please use a satisfaction ranking about our weekly meetings. Number of responses: 55 responses.">
            <a:extLst>
              <a:ext uri="{FF2B5EF4-FFF2-40B4-BE49-F238E27FC236}">
                <a16:creationId xmlns:a16="http://schemas.microsoft.com/office/drawing/2014/main" id="{E93A3D6E-39F8-4084-AE1B-9731E5E2A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5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390-EBC6-4FF4-8CF2-D254ACCF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27D0-ADD5-4658-A2DD-52E2BE74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Institutional Value</a:t>
            </a:r>
          </a:p>
        </p:txBody>
      </p:sp>
    </p:spTree>
    <p:extLst>
      <p:ext uri="{BB962C8B-B14F-4D97-AF65-F5344CB8AC3E}">
        <p14:creationId xmlns:p14="http://schemas.microsoft.com/office/powerpoint/2010/main" val="174642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I feel our club is a valuable local institution because of the way we engage in weekly meetings/programs. Number of responses: 54 responses.">
            <a:extLst>
              <a:ext uri="{FF2B5EF4-FFF2-40B4-BE49-F238E27FC236}">
                <a16:creationId xmlns:a16="http://schemas.microsoft.com/office/drawing/2014/main" id="{E55A4B07-B6AD-45D4-ADC0-7B633ACCA0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1728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6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 response chart. Question title: I feel our club is a valuable local institution because of the way we engage in service projects. Number of responses: 54 responses.">
            <a:extLst>
              <a:ext uri="{FF2B5EF4-FFF2-40B4-BE49-F238E27FC236}">
                <a16:creationId xmlns:a16="http://schemas.microsoft.com/office/drawing/2014/main" id="{084C2784-ABA2-4E44-B4A7-81166F71B9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3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C986-21A5-4378-95CA-4209381F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FA5963-D542-46F1-AE15-31B2DAAEC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Review Strategic Committee’s goals and progress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Discuss member feedback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Review survey data</a:t>
            </a:r>
          </a:p>
        </p:txBody>
      </p:sp>
    </p:spTree>
    <p:extLst>
      <p:ext uri="{BB962C8B-B14F-4D97-AF65-F5344CB8AC3E}">
        <p14:creationId xmlns:p14="http://schemas.microsoft.com/office/powerpoint/2010/main" val="162061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 response chart. Question title: I feel our club is a valuable local institution because of the way we engage in Member Fellowship. Number of responses: 55 responses.">
            <a:extLst>
              <a:ext uri="{FF2B5EF4-FFF2-40B4-BE49-F238E27FC236}">
                <a16:creationId xmlns:a16="http://schemas.microsoft.com/office/drawing/2014/main" id="{1BDCDA3B-DFCB-4889-A80D-37E5D373B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4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rms response chart. Question title: I feel our club is a valuable local institution because of the way we engage in Club Social Activities. Number of responses: 55 responses.">
            <a:extLst>
              <a:ext uri="{FF2B5EF4-FFF2-40B4-BE49-F238E27FC236}">
                <a16:creationId xmlns:a16="http://schemas.microsoft.com/office/drawing/2014/main" id="{191DC6F8-D1F6-4AA4-B36A-1024775D4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10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 response chart. Question title: I feel our club is a valuable local institution because of the way we engage in Club Fundraising Activities. Number of responses: 55 responses.">
            <a:extLst>
              <a:ext uri="{FF2B5EF4-FFF2-40B4-BE49-F238E27FC236}">
                <a16:creationId xmlns:a16="http://schemas.microsoft.com/office/drawing/2014/main" id="{E699CA2B-3F2A-4D8D-8D8B-C4148AC3C6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1728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4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390-EBC6-4FF4-8CF2-D254ACCF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27D0-ADD5-4658-A2DD-52E2BE74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Member Engagement</a:t>
            </a:r>
          </a:p>
        </p:txBody>
      </p:sp>
    </p:spTree>
    <p:extLst>
      <p:ext uri="{BB962C8B-B14F-4D97-AF65-F5344CB8AC3E}">
        <p14:creationId xmlns:p14="http://schemas.microsoft.com/office/powerpoint/2010/main" val="271124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 response chart. Question title: I feel most engaged with Rotary while attending/supporting (select two):. Number of responses: 56 responses.">
            <a:extLst>
              <a:ext uri="{FF2B5EF4-FFF2-40B4-BE49-F238E27FC236}">
                <a16:creationId xmlns:a16="http://schemas.microsoft.com/office/drawing/2014/main" id="{2EDD36EE-0FE3-4ECF-81AA-3E99F163F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19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ms response chart. Question title: I meet the ideals of “Service Above Self” in the way I engage in:. Number of responses: 54 responses.">
            <a:extLst>
              <a:ext uri="{FF2B5EF4-FFF2-40B4-BE49-F238E27FC236}">
                <a16:creationId xmlns:a16="http://schemas.microsoft.com/office/drawing/2014/main" id="{4D1E3013-F4F2-4CD1-9C58-F924D7A64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4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665BCFA-05A8-444B-BB8D-E2E7E312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84299"/>
            <a:ext cx="10905066" cy="40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C986-21A5-4378-95CA-4209381F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Strategic committee is engaged in rejuvenating our club’s strategic vision</a:t>
            </a:r>
            <a:endParaRPr lang="en-US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9563B-A256-465D-AA1E-C4B42DAD5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Current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FF68F-1E6D-4B25-9BC0-4F8BA6AB00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strategic issues to address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Determining our club’s strengths and weaknesses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Assessing member satisfaction and needs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opportunities and challenges in our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8B807-C546-4558-9E7C-76F35A6CA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Next steps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26AC4-9854-4E57-84C2-5C7A13BAAE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Set strategic priorities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Set club goals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Determine timelines and monitor progress</a:t>
            </a:r>
          </a:p>
        </p:txBody>
      </p:sp>
    </p:spTree>
    <p:extLst>
      <p:ext uri="{BB962C8B-B14F-4D97-AF65-F5344CB8AC3E}">
        <p14:creationId xmlns:p14="http://schemas.microsoft.com/office/powerpoint/2010/main" val="3723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BD96-4AF2-4735-B1EF-C9E66EAD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Clear opportunities to enhance the way we manage and structure service projects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9C729-304E-4B5F-AFE0-989C2318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Project Structure Concepts: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signature project that engages the entire club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club involvement and committee structure around the project life cycles (idea to completion)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Increased frequency &amp; variety of 2- to 3-hour projects; potentially replace a weekly meeting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Staggered work times during weekdays, evenings, and weekends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ADF73E-A6DC-4BE6-8DA9-09380C64B7F0}"/>
              </a:ext>
            </a:extLst>
          </p:cNvPr>
          <p:cNvSpPr/>
          <p:nvPr/>
        </p:nvSpPr>
        <p:spPr>
          <a:xfrm>
            <a:off x="1612084" y="5293453"/>
            <a:ext cx="8967831" cy="1018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Projects should tangibly improve our community </a:t>
            </a:r>
          </a:p>
        </p:txBody>
      </p:sp>
    </p:spTree>
    <p:extLst>
      <p:ext uri="{BB962C8B-B14F-4D97-AF65-F5344CB8AC3E}">
        <p14:creationId xmlns:p14="http://schemas.microsoft.com/office/powerpoint/2010/main" val="36088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BD96-4AF2-4735-B1EF-C9E66EAD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Clear focus on the types of projects that would be engaging for our members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BDA25-5102-4D2D-B2DF-0928FB32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Suggestions for project focuses included: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Children and youth in our community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for the elderly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Environmental stewardship (e.g. tree planting, green-space creation)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43677C-596C-427B-AD31-9AEE6D49E0E4}"/>
              </a:ext>
            </a:extLst>
          </p:cNvPr>
          <p:cNvSpPr/>
          <p:nvPr/>
        </p:nvSpPr>
        <p:spPr>
          <a:xfrm>
            <a:off x="1612084" y="5293453"/>
            <a:ext cx="8967831" cy="1018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Project results should be published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206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C271FD-11E9-49DA-9896-74DCE221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Strategic Survey Review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1B4B4A-A704-4D64-BDB4-7CEC20244867}"/>
              </a:ext>
            </a:extLst>
          </p:cNvPr>
          <p:cNvSpPr/>
          <p:nvPr/>
        </p:nvSpPr>
        <p:spPr>
          <a:xfrm>
            <a:off x="1201928" y="2154179"/>
            <a:ext cx="4254330" cy="1738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Club Demographics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403A80-1512-4660-9615-1AA58F8E1F40}"/>
              </a:ext>
            </a:extLst>
          </p:cNvPr>
          <p:cNvSpPr/>
          <p:nvPr/>
        </p:nvSpPr>
        <p:spPr>
          <a:xfrm>
            <a:off x="6055021" y="4222057"/>
            <a:ext cx="4254330" cy="1738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Membership Engagement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11AE6-CE69-4BFB-B582-6EFB8FFC6BD6}"/>
              </a:ext>
            </a:extLst>
          </p:cNvPr>
          <p:cNvSpPr/>
          <p:nvPr/>
        </p:nvSpPr>
        <p:spPr>
          <a:xfrm>
            <a:off x="1201929" y="4222057"/>
            <a:ext cx="4254330" cy="1738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Institutional Value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F9054F-2D57-43E4-A6D0-F05E4ABEBBD2}"/>
              </a:ext>
            </a:extLst>
          </p:cNvPr>
          <p:cNvSpPr/>
          <p:nvPr/>
        </p:nvSpPr>
        <p:spPr>
          <a:xfrm>
            <a:off x="6055022" y="2154179"/>
            <a:ext cx="4254330" cy="1738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363849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390-EBC6-4FF4-8CF2-D254ACCF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27D0-ADD5-4658-A2DD-52E2BE74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5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390-EBC6-4FF4-8CF2-D254ACCF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27D0-ADD5-4658-A2DD-52E2BE74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Club Demographics</a:t>
            </a:r>
          </a:p>
        </p:txBody>
      </p:sp>
    </p:spTree>
    <p:extLst>
      <p:ext uri="{BB962C8B-B14F-4D97-AF65-F5344CB8AC3E}">
        <p14:creationId xmlns:p14="http://schemas.microsoft.com/office/powerpoint/2010/main" val="345470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Please indicate your age below:. Number of responses: 55 responses.">
            <a:extLst>
              <a:ext uri="{FF2B5EF4-FFF2-40B4-BE49-F238E27FC236}">
                <a16:creationId xmlns:a16="http://schemas.microsoft.com/office/drawing/2014/main" id="{F32BCDD6-F106-4C27-8AA9-3F5923781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1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228</Words>
  <Application>Microsoft Office PowerPoint</Application>
  <PresentationFormat>Widescreen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West Richmond Rotary Club</vt:lpstr>
      <vt:lpstr>Agenda</vt:lpstr>
      <vt:lpstr>Strategic committee is engaged in rejuvenating our club’s strategic vision</vt:lpstr>
      <vt:lpstr>Clear opportunities to enhance the way we manage and structure service projects </vt:lpstr>
      <vt:lpstr>Clear focus on the types of projects that would be engaging for our members </vt:lpstr>
      <vt:lpstr>Strategic Survey Review</vt:lpstr>
      <vt:lpstr>Survey Results</vt:lpstr>
      <vt:lpstr>Survey Results</vt:lpstr>
      <vt:lpstr>PowerPoint Presentation</vt:lpstr>
      <vt:lpstr>PowerPoint Presentation</vt:lpstr>
      <vt:lpstr>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Richmond Rotary Club</dc:title>
  <dc:creator>Chester Arnold</dc:creator>
  <cp:lastModifiedBy>Brad Nesheim</cp:lastModifiedBy>
  <cp:revision>3</cp:revision>
  <dcterms:created xsi:type="dcterms:W3CDTF">2021-08-17T19:54:31Z</dcterms:created>
  <dcterms:modified xsi:type="dcterms:W3CDTF">2021-09-10T14:06:14Z</dcterms:modified>
</cp:coreProperties>
</file>