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0" r:id="rId2"/>
    <p:sldId id="259" r:id="rId3"/>
    <p:sldId id="258" r:id="rId4"/>
    <p:sldId id="295" r:id="rId5"/>
    <p:sldId id="297" r:id="rId6"/>
    <p:sldId id="260" r:id="rId7"/>
    <p:sldId id="292" r:id="rId8"/>
    <p:sldId id="296" r:id="rId9"/>
    <p:sldId id="262" r:id="rId10"/>
    <p:sldId id="305" r:id="rId11"/>
    <p:sldId id="293" r:id="rId12"/>
    <p:sldId id="304" r:id="rId13"/>
    <p:sldId id="257" r:id="rId14"/>
    <p:sldId id="303" r:id="rId15"/>
    <p:sldId id="306" r:id="rId16"/>
    <p:sldId id="264" r:id="rId17"/>
    <p:sldId id="265" r:id="rId18"/>
    <p:sldId id="266" r:id="rId19"/>
    <p:sldId id="261" r:id="rId20"/>
    <p:sldId id="30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hu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27" autoAdjust="0"/>
  </p:normalViewPr>
  <p:slideViewPr>
    <p:cSldViewPr>
      <p:cViewPr varScale="1">
        <p:scale>
          <a:sx n="94" d="100"/>
          <a:sy n="94" d="100"/>
        </p:scale>
        <p:origin x="490" y="91"/>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51463-DD1C-4A9B-ADCB-C2FF94D0CFBD}" type="datetimeFigureOut">
              <a:rPr lang="en-CA" smtClean="0"/>
              <a:pPr/>
              <a:t>2020-06-01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BB396B-3484-47F6-AF12-670262196A32}" type="slidenum">
              <a:rPr lang="en-CA" smtClean="0"/>
              <a:pPr/>
              <a:t>‹#›</a:t>
            </a:fld>
            <a:endParaRPr lang="en-CA"/>
          </a:p>
        </p:txBody>
      </p:sp>
    </p:spTree>
    <p:extLst>
      <p:ext uri="{BB962C8B-B14F-4D97-AF65-F5344CB8AC3E}">
        <p14:creationId xmlns:p14="http://schemas.microsoft.com/office/powerpoint/2010/main" val="465301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CA" dirty="0"/>
          </a:p>
        </p:txBody>
      </p:sp>
      <p:sp>
        <p:nvSpPr>
          <p:cNvPr id="4" name="Slide Number Placeholder 3"/>
          <p:cNvSpPr>
            <a:spLocks noGrp="1"/>
          </p:cNvSpPr>
          <p:nvPr>
            <p:ph type="sldNum" sz="quarter" idx="10"/>
          </p:nvPr>
        </p:nvSpPr>
        <p:spPr/>
        <p:txBody>
          <a:bodyPr/>
          <a:lstStyle/>
          <a:p>
            <a:fld id="{CEBB396B-3484-47F6-AF12-670262196A32}" type="slidenum">
              <a:rPr lang="en-CA" smtClean="0"/>
              <a:pPr/>
              <a:t>7</a:t>
            </a:fld>
            <a:endParaRPr lang="en-CA"/>
          </a:p>
        </p:txBody>
      </p:sp>
    </p:spTree>
    <p:extLst>
      <p:ext uri="{BB962C8B-B14F-4D97-AF65-F5344CB8AC3E}">
        <p14:creationId xmlns:p14="http://schemas.microsoft.com/office/powerpoint/2010/main" val="127653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BB396B-3484-47F6-AF12-670262196A32}" type="slidenum">
              <a:rPr lang="en-CA" smtClean="0"/>
              <a:pPr/>
              <a:t>11</a:t>
            </a:fld>
            <a:endParaRPr lang="en-CA"/>
          </a:p>
        </p:txBody>
      </p:sp>
    </p:spTree>
    <p:extLst>
      <p:ext uri="{BB962C8B-B14F-4D97-AF65-F5344CB8AC3E}">
        <p14:creationId xmlns:p14="http://schemas.microsoft.com/office/powerpoint/2010/main" val="356223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F8FFF2B-46F0-4E9A-897B-9B68AF935DFA}" type="datetimeFigureOut">
              <a:rPr lang="en-CA" smtClean="0"/>
              <a:pPr/>
              <a:t>2020-06-01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102D26-EF5E-40D1-8223-0263454F04E2}" type="slidenum">
              <a:rPr lang="en-CA" smtClean="0"/>
              <a:pPr/>
              <a:t>‹#›</a:t>
            </a:fld>
            <a:endParaRPr lang="en-CA"/>
          </a:p>
        </p:txBody>
      </p:sp>
    </p:spTree>
    <p:extLst>
      <p:ext uri="{BB962C8B-B14F-4D97-AF65-F5344CB8AC3E}">
        <p14:creationId xmlns:p14="http://schemas.microsoft.com/office/powerpoint/2010/main" val="2052677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F8FFF2B-46F0-4E9A-897B-9B68AF935DFA}" type="datetimeFigureOut">
              <a:rPr lang="en-CA" smtClean="0"/>
              <a:pPr/>
              <a:t>2020-06-01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102D26-EF5E-40D1-8223-0263454F04E2}" type="slidenum">
              <a:rPr lang="en-CA" smtClean="0"/>
              <a:pPr/>
              <a:t>‹#›</a:t>
            </a:fld>
            <a:endParaRPr lang="en-CA"/>
          </a:p>
        </p:txBody>
      </p:sp>
    </p:spTree>
    <p:extLst>
      <p:ext uri="{BB962C8B-B14F-4D97-AF65-F5344CB8AC3E}">
        <p14:creationId xmlns:p14="http://schemas.microsoft.com/office/powerpoint/2010/main" val="26866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F8FFF2B-46F0-4E9A-897B-9B68AF935DFA}" type="datetimeFigureOut">
              <a:rPr lang="en-CA" smtClean="0"/>
              <a:pPr/>
              <a:t>2020-06-01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102D26-EF5E-40D1-8223-0263454F04E2}" type="slidenum">
              <a:rPr lang="en-CA" smtClean="0"/>
              <a:pPr/>
              <a:t>‹#›</a:t>
            </a:fld>
            <a:endParaRPr lang="en-CA"/>
          </a:p>
        </p:txBody>
      </p:sp>
    </p:spTree>
    <p:extLst>
      <p:ext uri="{BB962C8B-B14F-4D97-AF65-F5344CB8AC3E}">
        <p14:creationId xmlns:p14="http://schemas.microsoft.com/office/powerpoint/2010/main" val="217438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F8FFF2B-46F0-4E9A-897B-9B68AF935DFA}" type="datetimeFigureOut">
              <a:rPr lang="en-CA" smtClean="0"/>
              <a:pPr/>
              <a:t>2020-06-01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102D26-EF5E-40D1-8223-0263454F04E2}" type="slidenum">
              <a:rPr lang="en-CA" smtClean="0"/>
              <a:pPr/>
              <a:t>‹#›</a:t>
            </a:fld>
            <a:endParaRPr lang="en-CA"/>
          </a:p>
        </p:txBody>
      </p:sp>
    </p:spTree>
    <p:extLst>
      <p:ext uri="{BB962C8B-B14F-4D97-AF65-F5344CB8AC3E}">
        <p14:creationId xmlns:p14="http://schemas.microsoft.com/office/powerpoint/2010/main" val="307112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8FFF2B-46F0-4E9A-897B-9B68AF935DFA}" type="datetimeFigureOut">
              <a:rPr lang="en-CA" smtClean="0"/>
              <a:pPr/>
              <a:t>2020-06-01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102D26-EF5E-40D1-8223-0263454F04E2}" type="slidenum">
              <a:rPr lang="en-CA" smtClean="0"/>
              <a:pPr/>
              <a:t>‹#›</a:t>
            </a:fld>
            <a:endParaRPr lang="en-CA"/>
          </a:p>
        </p:txBody>
      </p:sp>
    </p:spTree>
    <p:extLst>
      <p:ext uri="{BB962C8B-B14F-4D97-AF65-F5344CB8AC3E}">
        <p14:creationId xmlns:p14="http://schemas.microsoft.com/office/powerpoint/2010/main" val="87526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F8FFF2B-46F0-4E9A-897B-9B68AF935DFA}" type="datetimeFigureOut">
              <a:rPr lang="en-CA" smtClean="0"/>
              <a:pPr/>
              <a:t>2020-06-01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102D26-EF5E-40D1-8223-0263454F04E2}" type="slidenum">
              <a:rPr lang="en-CA" smtClean="0"/>
              <a:pPr/>
              <a:t>‹#›</a:t>
            </a:fld>
            <a:endParaRPr lang="en-CA"/>
          </a:p>
        </p:txBody>
      </p:sp>
    </p:spTree>
    <p:extLst>
      <p:ext uri="{BB962C8B-B14F-4D97-AF65-F5344CB8AC3E}">
        <p14:creationId xmlns:p14="http://schemas.microsoft.com/office/powerpoint/2010/main" val="355252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F8FFF2B-46F0-4E9A-897B-9B68AF935DFA}" type="datetimeFigureOut">
              <a:rPr lang="en-CA" smtClean="0"/>
              <a:pPr/>
              <a:t>2020-06-01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D102D26-EF5E-40D1-8223-0263454F04E2}" type="slidenum">
              <a:rPr lang="en-CA" smtClean="0"/>
              <a:pPr/>
              <a:t>‹#›</a:t>
            </a:fld>
            <a:endParaRPr lang="en-CA"/>
          </a:p>
        </p:txBody>
      </p:sp>
    </p:spTree>
    <p:extLst>
      <p:ext uri="{BB962C8B-B14F-4D97-AF65-F5344CB8AC3E}">
        <p14:creationId xmlns:p14="http://schemas.microsoft.com/office/powerpoint/2010/main" val="96731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F8FFF2B-46F0-4E9A-897B-9B68AF935DFA}" type="datetimeFigureOut">
              <a:rPr lang="en-CA" smtClean="0"/>
              <a:pPr/>
              <a:t>2020-06-01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D102D26-EF5E-40D1-8223-0263454F04E2}" type="slidenum">
              <a:rPr lang="en-CA" smtClean="0"/>
              <a:pPr/>
              <a:t>‹#›</a:t>
            </a:fld>
            <a:endParaRPr lang="en-CA"/>
          </a:p>
        </p:txBody>
      </p:sp>
    </p:spTree>
    <p:extLst>
      <p:ext uri="{BB962C8B-B14F-4D97-AF65-F5344CB8AC3E}">
        <p14:creationId xmlns:p14="http://schemas.microsoft.com/office/powerpoint/2010/main" val="209566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FFF2B-46F0-4E9A-897B-9B68AF935DFA}" type="datetimeFigureOut">
              <a:rPr lang="en-CA" smtClean="0"/>
              <a:pPr/>
              <a:t>2020-06-01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D102D26-EF5E-40D1-8223-0263454F04E2}" type="slidenum">
              <a:rPr lang="en-CA" smtClean="0"/>
              <a:pPr/>
              <a:t>‹#›</a:t>
            </a:fld>
            <a:endParaRPr lang="en-CA"/>
          </a:p>
        </p:txBody>
      </p:sp>
    </p:spTree>
    <p:extLst>
      <p:ext uri="{BB962C8B-B14F-4D97-AF65-F5344CB8AC3E}">
        <p14:creationId xmlns:p14="http://schemas.microsoft.com/office/powerpoint/2010/main" val="350297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8FFF2B-46F0-4E9A-897B-9B68AF935DFA}" type="datetimeFigureOut">
              <a:rPr lang="en-CA" smtClean="0"/>
              <a:pPr/>
              <a:t>2020-06-01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102D26-EF5E-40D1-8223-0263454F04E2}" type="slidenum">
              <a:rPr lang="en-CA" smtClean="0"/>
              <a:pPr/>
              <a:t>‹#›</a:t>
            </a:fld>
            <a:endParaRPr lang="en-CA"/>
          </a:p>
        </p:txBody>
      </p:sp>
    </p:spTree>
    <p:extLst>
      <p:ext uri="{BB962C8B-B14F-4D97-AF65-F5344CB8AC3E}">
        <p14:creationId xmlns:p14="http://schemas.microsoft.com/office/powerpoint/2010/main" val="66792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8FFF2B-46F0-4E9A-897B-9B68AF935DFA}" type="datetimeFigureOut">
              <a:rPr lang="en-CA" smtClean="0"/>
              <a:pPr/>
              <a:t>2020-06-01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102D26-EF5E-40D1-8223-0263454F04E2}" type="slidenum">
              <a:rPr lang="en-CA" smtClean="0"/>
              <a:pPr/>
              <a:t>‹#›</a:t>
            </a:fld>
            <a:endParaRPr lang="en-CA"/>
          </a:p>
        </p:txBody>
      </p:sp>
    </p:spTree>
    <p:extLst>
      <p:ext uri="{BB962C8B-B14F-4D97-AF65-F5344CB8AC3E}">
        <p14:creationId xmlns:p14="http://schemas.microsoft.com/office/powerpoint/2010/main" val="330306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FFF2B-46F0-4E9A-897B-9B68AF935DFA}" type="datetimeFigureOut">
              <a:rPr lang="en-CA" smtClean="0"/>
              <a:pPr/>
              <a:t>2020-06-01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02D26-EF5E-40D1-8223-0263454F04E2}" type="slidenum">
              <a:rPr lang="en-CA" smtClean="0"/>
              <a:pPr/>
              <a:t>‹#›</a:t>
            </a:fld>
            <a:endParaRPr lang="en-CA"/>
          </a:p>
        </p:txBody>
      </p:sp>
    </p:spTree>
    <p:extLst>
      <p:ext uri="{BB962C8B-B14F-4D97-AF65-F5344CB8AC3E}">
        <p14:creationId xmlns:p14="http://schemas.microsoft.com/office/powerpoint/2010/main" val="4107661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jpeg"/><Relationship Id="rId7" Type="http://schemas.openxmlformats.org/officeDocument/2006/relationships/image" Target="../media/image33.gif"/><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6186309"/>
          </a:xfrm>
          <a:prstGeom prst="rect">
            <a:avLst/>
          </a:prstGeom>
          <a:noFill/>
        </p:spPr>
        <p:txBody>
          <a:bodyPr wrap="square" rtlCol="0">
            <a:spAutoFit/>
          </a:bodyPr>
          <a:lstStyle/>
          <a:p>
            <a:pPr algn="ctr"/>
            <a:r>
              <a:rPr lang="en-US" sz="4400" b="1" dirty="0">
                <a:latin typeface="Harlow Solid Italic" panose="04030604020F02020D02" pitchFamily="82" charset="0"/>
              </a:rPr>
              <a:t>A </a:t>
            </a:r>
            <a:r>
              <a:rPr lang="en-US" sz="4400" b="1" dirty="0" err="1">
                <a:latin typeface="Harlow Solid Italic" panose="04030604020F02020D02" pitchFamily="82" charset="0"/>
              </a:rPr>
              <a:t>Covid</a:t>
            </a:r>
            <a:r>
              <a:rPr lang="en-US" sz="4400" b="1" dirty="0">
                <a:latin typeface="Harlow Solid Italic" panose="04030604020F02020D02" pitchFamily="82" charset="0"/>
              </a:rPr>
              <a:t> 19 presentation to the Rotary </a:t>
            </a:r>
          </a:p>
          <a:p>
            <a:pPr algn="ctr"/>
            <a:r>
              <a:rPr lang="en-US" sz="4400" b="1" dirty="0">
                <a:latin typeface="Harlow Solid Italic" panose="04030604020F02020D02" pitchFamily="82" charset="0"/>
              </a:rPr>
              <a:t>Club of  Summit/New Providence – Monday, June 1</a:t>
            </a:r>
            <a:r>
              <a:rPr lang="en-US" sz="4400" b="1" baseline="30000" dirty="0">
                <a:latin typeface="Harlow Solid Italic" panose="04030604020F02020D02" pitchFamily="82" charset="0"/>
              </a:rPr>
              <a:t>st</a:t>
            </a:r>
            <a:r>
              <a:rPr lang="en-US" sz="4400" b="1" dirty="0">
                <a:latin typeface="Harlow Solid Italic" panose="04030604020F02020D02" pitchFamily="82" charset="0"/>
              </a:rPr>
              <a:t> 2020</a:t>
            </a:r>
          </a:p>
          <a:p>
            <a:pPr algn="ctr"/>
            <a:endParaRPr lang="en-US" sz="4400" b="1" dirty="0">
              <a:latin typeface="Harlow Solid Italic" panose="04030604020F02020D02" pitchFamily="82" charset="0"/>
            </a:endParaRPr>
          </a:p>
          <a:p>
            <a:pPr algn="ctr"/>
            <a:r>
              <a:rPr lang="en-US" sz="4400" b="1" dirty="0">
                <a:latin typeface="Harlow Solid Italic" panose="04030604020F02020D02" pitchFamily="82" charset="0"/>
              </a:rPr>
              <a:t>By Arthur </a:t>
            </a:r>
            <a:r>
              <a:rPr lang="en-US" sz="4400" b="1" dirty="0" err="1">
                <a:latin typeface="Harlow Solid Italic" panose="04030604020F02020D02" pitchFamily="82" charset="0"/>
              </a:rPr>
              <a:t>Retnakaran</a:t>
            </a:r>
            <a:r>
              <a:rPr lang="en-US" sz="4400" b="1" dirty="0">
                <a:latin typeface="Harlow Solid Italic" panose="04030604020F02020D02" pitchFamily="82" charset="0"/>
              </a:rPr>
              <a:t> from the</a:t>
            </a:r>
          </a:p>
          <a:p>
            <a:pPr algn="ctr"/>
            <a:endParaRPr lang="en-US" sz="4400" b="1" dirty="0">
              <a:latin typeface="Harlow Solid Italic" panose="04030604020F02020D02" pitchFamily="82" charset="0"/>
            </a:endParaRPr>
          </a:p>
          <a:p>
            <a:pPr algn="ctr"/>
            <a:r>
              <a:rPr lang="en-US" sz="4400" b="1" dirty="0">
                <a:latin typeface="Harlow Solid Italic" panose="04030604020F02020D02" pitchFamily="82" charset="0"/>
              </a:rPr>
              <a:t> Rotary club of North Scarborough (Toronto)</a:t>
            </a:r>
          </a:p>
          <a:p>
            <a:pPr algn="ctr"/>
            <a:endParaRPr lang="en-CA" sz="4400" b="1" dirty="0">
              <a:latin typeface="Harlow Solid Italic" panose="04030604020F02020D02" pitchFamily="82" charset="0"/>
            </a:endParaRPr>
          </a:p>
        </p:txBody>
      </p:sp>
    </p:spTree>
    <p:extLst>
      <p:ext uri="{BB962C8B-B14F-4D97-AF65-F5344CB8AC3E}">
        <p14:creationId xmlns:p14="http://schemas.microsoft.com/office/powerpoint/2010/main" val="77657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oured scanning electron micrograph of a blood clot"/>
          <p:cNvPicPr>
            <a:picLocks noChangeAspect="1" noChangeArrowheads="1"/>
          </p:cNvPicPr>
          <p:nvPr/>
        </p:nvPicPr>
        <p:blipFill>
          <a:blip r:embed="rId2" cstate="print"/>
          <a:srcRect/>
          <a:stretch>
            <a:fillRect/>
          </a:stretch>
        </p:blipFill>
        <p:spPr bwMode="auto">
          <a:xfrm>
            <a:off x="0" y="714356"/>
            <a:ext cx="1502871" cy="1129032"/>
          </a:xfrm>
          <a:prstGeom prst="rect">
            <a:avLst/>
          </a:prstGeom>
          <a:noFill/>
        </p:spPr>
      </p:pic>
      <p:sp>
        <p:nvSpPr>
          <p:cNvPr id="5" name="TextBox 4"/>
          <p:cNvSpPr txBox="1"/>
          <p:nvPr/>
        </p:nvSpPr>
        <p:spPr>
          <a:xfrm>
            <a:off x="1500166" y="142852"/>
            <a:ext cx="5429288" cy="369332"/>
          </a:xfrm>
          <a:prstGeom prst="rect">
            <a:avLst/>
          </a:prstGeom>
          <a:noFill/>
        </p:spPr>
        <p:txBody>
          <a:bodyPr wrap="square" rtlCol="0">
            <a:spAutoFit/>
          </a:bodyPr>
          <a:lstStyle/>
          <a:p>
            <a:pPr algn="ctr"/>
            <a:r>
              <a:rPr lang="en-US" b="1" dirty="0">
                <a:solidFill>
                  <a:srgbClr val="FF0000"/>
                </a:solidFill>
                <a:latin typeface="Arial" pitchFamily="34" charset="0"/>
                <a:cs typeface="Arial" pitchFamily="34" charset="0"/>
              </a:rPr>
              <a:t>Mystery of the blood clots caused by </a:t>
            </a:r>
            <a:r>
              <a:rPr lang="en-US" b="1" dirty="0">
                <a:solidFill>
                  <a:srgbClr val="FF0000"/>
                </a:solidFill>
              </a:rPr>
              <a:t>SARS-CoV-2</a:t>
            </a:r>
            <a:r>
              <a:rPr lang="en-US" b="1" dirty="0">
                <a:solidFill>
                  <a:srgbClr val="FF0000"/>
                </a:solidFill>
                <a:latin typeface="Arial" pitchFamily="34" charset="0"/>
                <a:cs typeface="Arial" pitchFamily="34" charset="0"/>
              </a:rPr>
              <a:t> </a:t>
            </a:r>
          </a:p>
        </p:txBody>
      </p:sp>
      <p:sp>
        <p:nvSpPr>
          <p:cNvPr id="6" name="TextBox 5"/>
          <p:cNvSpPr txBox="1"/>
          <p:nvPr/>
        </p:nvSpPr>
        <p:spPr>
          <a:xfrm>
            <a:off x="1614104" y="542906"/>
            <a:ext cx="7555017" cy="2031325"/>
          </a:xfrm>
          <a:prstGeom prst="rect">
            <a:avLst/>
          </a:prstGeom>
          <a:noFill/>
        </p:spPr>
        <p:txBody>
          <a:bodyPr wrap="none" rtlCol="0">
            <a:spAutoFit/>
          </a:bodyPr>
          <a:lstStyle/>
          <a:p>
            <a:r>
              <a:rPr lang="en-US" b="1" dirty="0"/>
              <a:t>The corona virus causes purple rashes, swollen legs,  red toes, clogged </a:t>
            </a:r>
          </a:p>
          <a:p>
            <a:r>
              <a:rPr lang="en-US" b="1" dirty="0"/>
              <a:t>catheters, blood clots and sudden death all related to blood problems. Many </a:t>
            </a:r>
          </a:p>
          <a:p>
            <a:r>
              <a:rPr lang="en-US" b="1" dirty="0"/>
              <a:t>are caused by a storm of blood clots especially  among hospitalized patients. </a:t>
            </a:r>
          </a:p>
          <a:p>
            <a:r>
              <a:rPr lang="en-US" b="1" dirty="0"/>
              <a:t>Strokes are caused by  blood clots in the brain. The virus destroys the </a:t>
            </a:r>
          </a:p>
          <a:p>
            <a:r>
              <a:rPr lang="en-US" b="1" dirty="0"/>
              <a:t>endothelial lining making the smooth lining rough enabling clotting; it </a:t>
            </a:r>
          </a:p>
          <a:p>
            <a:r>
              <a:rPr lang="en-US" b="1" dirty="0"/>
              <a:t>stimulates  the immune system to produce complement proteins that enable </a:t>
            </a:r>
          </a:p>
          <a:p>
            <a:r>
              <a:rPr lang="en-US" b="1" dirty="0"/>
              <a:t>clotting; there may be other mechanisms which we do not know. </a:t>
            </a:r>
          </a:p>
        </p:txBody>
      </p:sp>
      <p:pic>
        <p:nvPicPr>
          <p:cNvPr id="24578" name="Picture 2" descr="https://natfonline.org/wp-content/uploads/2017/07/Thrombosis-and-Heart-Banner-300x175.jpg"/>
          <p:cNvPicPr>
            <a:picLocks noChangeAspect="1" noChangeArrowheads="1"/>
          </p:cNvPicPr>
          <p:nvPr/>
        </p:nvPicPr>
        <p:blipFill>
          <a:blip r:embed="rId3"/>
          <a:srcRect/>
          <a:stretch>
            <a:fillRect/>
          </a:stretch>
        </p:blipFill>
        <p:spPr bwMode="auto">
          <a:xfrm>
            <a:off x="0" y="1838892"/>
            <a:ext cx="1500166" cy="1102689"/>
          </a:xfrm>
          <a:prstGeom prst="rect">
            <a:avLst/>
          </a:prstGeom>
          <a:noFill/>
        </p:spPr>
      </p:pic>
      <p:pic>
        <p:nvPicPr>
          <p:cNvPr id="2" name="Picture 2" descr="coagulation cascade"/>
          <p:cNvPicPr>
            <a:picLocks noChangeAspect="1" noChangeArrowheads="1"/>
          </p:cNvPicPr>
          <p:nvPr/>
        </p:nvPicPr>
        <p:blipFill>
          <a:blip r:embed="rId4"/>
          <a:srcRect l="1905" t="3509" r="1884"/>
          <a:stretch>
            <a:fillRect/>
          </a:stretch>
        </p:blipFill>
        <p:spPr bwMode="auto">
          <a:xfrm>
            <a:off x="1928762" y="2571744"/>
            <a:ext cx="7215238" cy="3929066"/>
          </a:xfrm>
          <a:prstGeom prst="rect">
            <a:avLst/>
          </a:prstGeom>
          <a:noFill/>
        </p:spPr>
      </p:pic>
      <p:sp>
        <p:nvSpPr>
          <p:cNvPr id="7" name="TextBox 6"/>
          <p:cNvSpPr txBox="1"/>
          <p:nvPr/>
        </p:nvSpPr>
        <p:spPr>
          <a:xfrm>
            <a:off x="0" y="2954192"/>
            <a:ext cx="1857356" cy="3785652"/>
          </a:xfrm>
          <a:prstGeom prst="rect">
            <a:avLst/>
          </a:prstGeom>
          <a:noFill/>
        </p:spPr>
        <p:txBody>
          <a:bodyPr wrap="square" rtlCol="0">
            <a:spAutoFit/>
          </a:bodyPr>
          <a:lstStyle/>
          <a:p>
            <a:r>
              <a:rPr lang="en-US" sz="1600" dirty="0">
                <a:latin typeface="Arial" pitchFamily="34" charset="0"/>
                <a:cs typeface="Arial" pitchFamily="34" charset="0"/>
              </a:rPr>
              <a:t>The clot is degraded by blood </a:t>
            </a:r>
            <a:r>
              <a:rPr lang="en-US" sz="1600" dirty="0" err="1">
                <a:latin typeface="Arial" pitchFamily="34" charset="0"/>
                <a:cs typeface="Arial" pitchFamily="34" charset="0"/>
              </a:rPr>
              <a:t>plasmin</a:t>
            </a:r>
            <a:r>
              <a:rPr lang="en-US" sz="1600" dirty="0">
                <a:latin typeface="Arial" pitchFamily="34" charset="0"/>
                <a:cs typeface="Arial" pitchFamily="34" charset="0"/>
              </a:rPr>
              <a:t> to form D-</a:t>
            </a:r>
            <a:r>
              <a:rPr lang="en-US" sz="1600" dirty="0" err="1">
                <a:latin typeface="Arial" pitchFamily="34" charset="0"/>
                <a:cs typeface="Arial" pitchFamily="34" charset="0"/>
              </a:rPr>
              <a:t>dimers</a:t>
            </a:r>
            <a:r>
              <a:rPr lang="en-US" sz="1600" dirty="0">
                <a:latin typeface="Arial" pitchFamily="34" charset="0"/>
                <a:cs typeface="Arial" pitchFamily="34" charset="0"/>
              </a:rPr>
              <a:t>. Presence of D- </a:t>
            </a:r>
            <a:r>
              <a:rPr lang="en-US" sz="1600" dirty="0" err="1">
                <a:latin typeface="Arial" pitchFamily="34" charset="0"/>
                <a:cs typeface="Arial" pitchFamily="34" charset="0"/>
              </a:rPr>
              <a:t>dimers</a:t>
            </a:r>
            <a:r>
              <a:rPr lang="en-US" sz="1600" dirty="0">
                <a:latin typeface="Arial" pitchFamily="34" charset="0"/>
                <a:cs typeface="Arial" pitchFamily="34" charset="0"/>
              </a:rPr>
              <a:t> indicates that you have had blood clots. Corona virus causes clots which can be determined by assaying for D-</a:t>
            </a:r>
            <a:r>
              <a:rPr lang="en-US" sz="1600" dirty="0" err="1">
                <a:latin typeface="Arial" pitchFamily="34" charset="0"/>
                <a:cs typeface="Arial" pitchFamily="34" charset="0"/>
              </a:rPr>
              <a:t>dimers</a:t>
            </a:r>
            <a:r>
              <a:rPr lang="en-US" sz="1600" dirty="0">
                <a:latin typeface="Arial" pitchFamily="34" charset="0"/>
                <a:cs typeface="Arial" pitchFamily="34" charset="0"/>
              </a:rPr>
              <a:t> in the blood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8" name="Group 1037"/>
          <p:cNvGrpSpPr/>
          <p:nvPr/>
        </p:nvGrpSpPr>
        <p:grpSpPr>
          <a:xfrm>
            <a:off x="99563" y="1907044"/>
            <a:ext cx="6412580" cy="4842899"/>
            <a:chOff x="381000" y="228600"/>
            <a:chExt cx="6412580" cy="4842899"/>
          </a:xfrm>
        </p:grpSpPr>
        <p:pic>
          <p:nvPicPr>
            <p:cNvPr id="1026" name="Picture 2" descr="Human Body Structure Sketch at PaintingValley.com | Explo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4038600" cy="4842899"/>
            </a:xfrm>
            <a:prstGeom prst="rect">
              <a:avLst/>
            </a:prstGeom>
            <a:noFill/>
            <a:extLst>
              <a:ext uri="{909E8E84-426E-40DD-AFC4-6F175D3DCCD1}">
                <a14:hiddenFill xmlns:a14="http://schemas.microsoft.com/office/drawing/2010/main">
                  <a:solidFill>
                    <a:srgbClr val="FFFFFF"/>
                  </a:solidFill>
                </a14:hiddenFill>
              </a:ext>
            </a:extLst>
          </p:spPr>
        </p:pic>
        <p:grpSp>
          <p:nvGrpSpPr>
            <p:cNvPr id="1037" name="Group 1036"/>
            <p:cNvGrpSpPr/>
            <p:nvPr/>
          </p:nvGrpSpPr>
          <p:grpSpPr>
            <a:xfrm>
              <a:off x="381000" y="471100"/>
              <a:ext cx="6412580" cy="4257765"/>
              <a:chOff x="381000" y="471100"/>
              <a:chExt cx="6412580" cy="4257765"/>
            </a:xfrm>
          </p:grpSpPr>
          <p:sp>
            <p:nvSpPr>
              <p:cNvPr id="14" name="TextBox 13"/>
              <p:cNvSpPr txBox="1"/>
              <p:nvPr/>
            </p:nvSpPr>
            <p:spPr>
              <a:xfrm>
                <a:off x="773249" y="533400"/>
                <a:ext cx="1501501" cy="461665"/>
              </a:xfrm>
              <a:prstGeom prst="rect">
                <a:avLst/>
              </a:prstGeom>
              <a:noFill/>
            </p:spPr>
            <p:txBody>
              <a:bodyPr wrap="none" rtlCol="0">
                <a:spAutoFit/>
              </a:bodyPr>
              <a:lstStyle/>
              <a:p>
                <a:r>
                  <a:rPr lang="en-US" sz="1200" b="1" dirty="0"/>
                  <a:t>Brain- inflammation </a:t>
                </a:r>
              </a:p>
              <a:p>
                <a:r>
                  <a:rPr lang="en-US" sz="1200" b="1" dirty="0"/>
                  <a:t>and confusion</a:t>
                </a:r>
                <a:endParaRPr lang="en-CA" sz="1200" b="1" dirty="0"/>
              </a:p>
            </p:txBody>
          </p:sp>
          <p:cxnSp>
            <p:nvCxnSpPr>
              <p:cNvPr id="16" name="Straight Connector 15"/>
              <p:cNvCxnSpPr/>
              <p:nvPr/>
            </p:nvCxnSpPr>
            <p:spPr>
              <a:xfrm flipV="1">
                <a:off x="3848100" y="609600"/>
                <a:ext cx="1181100" cy="5421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733800" y="1143000"/>
                <a:ext cx="1143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1" name="Straight Connector 20"/>
              <p:cNvCxnSpPr/>
              <p:nvPr/>
            </p:nvCxnSpPr>
            <p:spPr>
              <a:xfrm flipV="1">
                <a:off x="4000500" y="1143000"/>
                <a:ext cx="1181100" cy="65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29200" y="471100"/>
                <a:ext cx="1375633" cy="276999"/>
              </a:xfrm>
              <a:prstGeom prst="rect">
                <a:avLst/>
              </a:prstGeom>
              <a:noFill/>
            </p:spPr>
            <p:txBody>
              <a:bodyPr wrap="none" rtlCol="0">
                <a:spAutoFit/>
              </a:bodyPr>
              <a:lstStyle/>
              <a:p>
                <a:r>
                  <a:rPr lang="en-US" sz="1200" b="1" dirty="0"/>
                  <a:t>Eye - conjunctivitis</a:t>
                </a:r>
                <a:endParaRPr lang="en-CA" sz="1200" b="1" dirty="0"/>
              </a:p>
            </p:txBody>
          </p:sp>
          <p:sp>
            <p:nvSpPr>
              <p:cNvPr id="23" name="TextBox 22"/>
              <p:cNvSpPr txBox="1"/>
              <p:nvPr/>
            </p:nvSpPr>
            <p:spPr>
              <a:xfrm>
                <a:off x="5181600" y="944824"/>
                <a:ext cx="1611980" cy="461665"/>
              </a:xfrm>
              <a:prstGeom prst="rect">
                <a:avLst/>
              </a:prstGeom>
              <a:noFill/>
            </p:spPr>
            <p:txBody>
              <a:bodyPr wrap="none" rtlCol="0">
                <a:spAutoFit/>
              </a:bodyPr>
              <a:lstStyle/>
              <a:p>
                <a:r>
                  <a:rPr lang="en-US" sz="1200" b="1" dirty="0"/>
                  <a:t>Nose –source of entry,</a:t>
                </a:r>
              </a:p>
              <a:p>
                <a:r>
                  <a:rPr lang="en-US" sz="1200" b="1" dirty="0"/>
                  <a:t>Loss of smell</a:t>
                </a:r>
                <a:endParaRPr lang="en-CA" sz="1200" b="1" dirty="0"/>
              </a:p>
            </p:txBody>
          </p:sp>
          <p:cxnSp>
            <p:nvCxnSpPr>
              <p:cNvPr id="25" name="Straight Connector 24"/>
              <p:cNvCxnSpPr/>
              <p:nvPr/>
            </p:nvCxnSpPr>
            <p:spPr>
              <a:xfrm>
                <a:off x="4000500" y="1406490"/>
                <a:ext cx="1181100" cy="1175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22925" y="1385500"/>
                <a:ext cx="1529329" cy="276999"/>
              </a:xfrm>
              <a:prstGeom prst="rect">
                <a:avLst/>
              </a:prstGeom>
              <a:noFill/>
            </p:spPr>
            <p:txBody>
              <a:bodyPr wrap="none" rtlCol="0">
                <a:spAutoFit/>
              </a:bodyPr>
              <a:lstStyle/>
              <a:p>
                <a:r>
                  <a:rPr lang="en-US" sz="1200" b="1" dirty="0"/>
                  <a:t>Mouth – loss of taste</a:t>
                </a:r>
                <a:endParaRPr lang="en-CA" sz="1200" b="1" dirty="0"/>
              </a:p>
            </p:txBody>
          </p:sp>
          <p:sp>
            <p:nvSpPr>
              <p:cNvPr id="30" name="TextBox 29"/>
              <p:cNvSpPr txBox="1"/>
              <p:nvPr/>
            </p:nvSpPr>
            <p:spPr>
              <a:xfrm>
                <a:off x="5237641" y="1684270"/>
                <a:ext cx="1555939" cy="461665"/>
              </a:xfrm>
              <a:prstGeom prst="rect">
                <a:avLst/>
              </a:prstGeom>
              <a:noFill/>
            </p:spPr>
            <p:txBody>
              <a:bodyPr wrap="none" rtlCol="0">
                <a:spAutoFit/>
              </a:bodyPr>
              <a:lstStyle/>
              <a:p>
                <a:r>
                  <a:rPr lang="en-US" sz="1200" b="1" dirty="0"/>
                  <a:t>Heart-Blood clot,</a:t>
                </a:r>
              </a:p>
              <a:p>
                <a:r>
                  <a:rPr lang="en-US" sz="1200" b="1" dirty="0"/>
                  <a:t>Cardiac inflammation</a:t>
                </a:r>
                <a:endParaRPr lang="en-CA" sz="1200" b="1" dirty="0"/>
              </a:p>
            </p:txBody>
          </p:sp>
          <p:cxnSp>
            <p:nvCxnSpPr>
              <p:cNvPr id="1024" name="Straight Connector 1023"/>
              <p:cNvCxnSpPr/>
              <p:nvPr/>
            </p:nvCxnSpPr>
            <p:spPr>
              <a:xfrm>
                <a:off x="3790950" y="2661924"/>
                <a:ext cx="1479901" cy="8365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28" name="TextBox 1027"/>
              <p:cNvSpPr txBox="1"/>
              <p:nvPr/>
            </p:nvSpPr>
            <p:spPr>
              <a:xfrm>
                <a:off x="381000" y="1662498"/>
                <a:ext cx="1478482" cy="646331"/>
              </a:xfrm>
              <a:prstGeom prst="rect">
                <a:avLst/>
              </a:prstGeom>
              <a:noFill/>
            </p:spPr>
            <p:txBody>
              <a:bodyPr wrap="none" rtlCol="0">
                <a:spAutoFit/>
              </a:bodyPr>
              <a:lstStyle/>
              <a:p>
                <a:r>
                  <a:rPr lang="en-US" sz="1200" b="1" dirty="0"/>
                  <a:t>Lung – inflamed </a:t>
                </a:r>
              </a:p>
              <a:p>
                <a:r>
                  <a:rPr lang="en-US" sz="1200" b="1" dirty="0"/>
                  <a:t>Alveolus, dead cells,</a:t>
                </a:r>
              </a:p>
              <a:p>
                <a:r>
                  <a:rPr lang="en-US" sz="1200" b="1" dirty="0" err="1"/>
                  <a:t>Fluid,detritus</a:t>
                </a:r>
                <a:endParaRPr lang="en-CA" sz="1200" b="1" dirty="0"/>
              </a:p>
            </p:txBody>
          </p:sp>
          <p:sp>
            <p:nvSpPr>
              <p:cNvPr id="1029" name="TextBox 1028"/>
              <p:cNvSpPr txBox="1"/>
              <p:nvPr/>
            </p:nvSpPr>
            <p:spPr>
              <a:xfrm>
                <a:off x="583648" y="2465791"/>
                <a:ext cx="1329275" cy="461665"/>
              </a:xfrm>
              <a:prstGeom prst="rect">
                <a:avLst/>
              </a:prstGeom>
              <a:noFill/>
            </p:spPr>
            <p:txBody>
              <a:bodyPr wrap="none" rtlCol="0">
                <a:spAutoFit/>
              </a:bodyPr>
              <a:lstStyle/>
              <a:p>
                <a:r>
                  <a:rPr lang="en-US" sz="1200" b="1" dirty="0"/>
                  <a:t>Liver – depressed </a:t>
                </a:r>
              </a:p>
              <a:p>
                <a:r>
                  <a:rPr lang="en-US" sz="1200" b="1" dirty="0"/>
                  <a:t>enzyme levels</a:t>
                </a:r>
                <a:endParaRPr lang="en-CA" sz="1200" b="1" dirty="0"/>
              </a:p>
            </p:txBody>
          </p:sp>
          <p:sp>
            <p:nvSpPr>
              <p:cNvPr id="1030" name="TextBox 1029"/>
              <p:cNvSpPr txBox="1"/>
              <p:nvPr/>
            </p:nvSpPr>
            <p:spPr>
              <a:xfrm>
                <a:off x="5222925" y="3176396"/>
                <a:ext cx="1426801" cy="461665"/>
              </a:xfrm>
              <a:prstGeom prst="rect">
                <a:avLst/>
              </a:prstGeom>
              <a:noFill/>
            </p:spPr>
            <p:txBody>
              <a:bodyPr wrap="none" rtlCol="0">
                <a:spAutoFit/>
              </a:bodyPr>
              <a:lstStyle/>
              <a:p>
                <a:r>
                  <a:rPr lang="en-US" sz="1200" b="1" dirty="0"/>
                  <a:t>Kidney – Failure by </a:t>
                </a:r>
              </a:p>
              <a:p>
                <a:r>
                  <a:rPr lang="en-US" sz="1200" b="1" dirty="0"/>
                  <a:t>plummeting BP</a:t>
                </a:r>
                <a:endParaRPr lang="en-CA" sz="1200" b="1" dirty="0"/>
              </a:p>
            </p:txBody>
          </p:sp>
          <p:sp>
            <p:nvSpPr>
              <p:cNvPr id="1031" name="TextBox 1030"/>
              <p:cNvSpPr txBox="1"/>
              <p:nvPr/>
            </p:nvSpPr>
            <p:spPr>
              <a:xfrm>
                <a:off x="4926959" y="4267200"/>
                <a:ext cx="1580113" cy="461665"/>
              </a:xfrm>
              <a:prstGeom prst="rect">
                <a:avLst/>
              </a:prstGeom>
              <a:noFill/>
            </p:spPr>
            <p:txBody>
              <a:bodyPr wrap="none" rtlCol="0">
                <a:spAutoFit/>
              </a:bodyPr>
              <a:lstStyle/>
              <a:p>
                <a:r>
                  <a:rPr lang="en-US" sz="1200" b="1" dirty="0"/>
                  <a:t>Gastro-intestinal tract</a:t>
                </a:r>
              </a:p>
              <a:p>
                <a:r>
                  <a:rPr lang="en-US" sz="1200" b="1" dirty="0"/>
                  <a:t>- diarrhea</a:t>
                </a:r>
                <a:endParaRPr lang="en-CA" sz="1200" b="1" dirty="0"/>
              </a:p>
            </p:txBody>
          </p:sp>
          <p:cxnSp>
            <p:nvCxnSpPr>
              <p:cNvPr id="1033" name="Straight Connector 1032"/>
              <p:cNvCxnSpPr/>
              <p:nvPr/>
            </p:nvCxnSpPr>
            <p:spPr>
              <a:xfrm flipV="1">
                <a:off x="1687286" y="3274217"/>
                <a:ext cx="1624496" cy="18957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1039" name="Picture 4" descr="The Flu Influenza | Articles | Mount Nittany Health System"/>
          <p:cNvPicPr>
            <a:picLocks noChangeAspect="1" noChangeArrowheads="1"/>
          </p:cNvPicPr>
          <p:nvPr/>
        </p:nvPicPr>
        <p:blipFill rotWithShape="1">
          <a:blip r:embed="rId4">
            <a:extLst>
              <a:ext uri="{28A0092B-C50C-407E-A947-70E740481C1C}">
                <a14:useLocalDpi xmlns:a14="http://schemas.microsoft.com/office/drawing/2010/main" val="0"/>
              </a:ext>
            </a:extLst>
          </a:blip>
          <a:srcRect l="7621" t="2718" r="10241" b="36320"/>
          <a:stretch/>
        </p:blipFill>
        <p:spPr bwMode="auto">
          <a:xfrm>
            <a:off x="15639" y="0"/>
            <a:ext cx="1619382" cy="1632586"/>
          </a:xfrm>
          <a:prstGeom prst="rect">
            <a:avLst/>
          </a:prstGeom>
          <a:noFill/>
          <a:extLst>
            <a:ext uri="{909E8E84-426E-40DD-AFC4-6F175D3DCCD1}">
              <a14:hiddenFill xmlns:a14="http://schemas.microsoft.com/office/drawing/2010/main">
                <a:solidFill>
                  <a:srgbClr val="FFFFFF"/>
                </a:solidFill>
              </a14:hiddenFill>
            </a:ext>
          </a:extLst>
        </p:spPr>
      </p:pic>
      <p:sp>
        <p:nvSpPr>
          <p:cNvPr id="1040" name="TextBox 1039"/>
          <p:cNvSpPr txBox="1"/>
          <p:nvPr/>
        </p:nvSpPr>
        <p:spPr>
          <a:xfrm>
            <a:off x="3048000" y="11668"/>
            <a:ext cx="3692421" cy="400110"/>
          </a:xfrm>
          <a:prstGeom prst="rect">
            <a:avLst/>
          </a:prstGeom>
          <a:noFill/>
        </p:spPr>
        <p:txBody>
          <a:bodyPr wrap="none" rtlCol="0">
            <a:spAutoFit/>
          </a:bodyPr>
          <a:lstStyle/>
          <a:p>
            <a:r>
              <a:rPr lang="en-CA" sz="2000" b="1" dirty="0">
                <a:solidFill>
                  <a:srgbClr val="FF0000"/>
                </a:solidFill>
              </a:rPr>
              <a:t>PATHOPHYSIOLOGY OF COVID19</a:t>
            </a:r>
          </a:p>
        </p:txBody>
      </p:sp>
      <p:sp>
        <p:nvSpPr>
          <p:cNvPr id="1041" name="TextBox 1040"/>
          <p:cNvSpPr txBox="1"/>
          <p:nvPr/>
        </p:nvSpPr>
        <p:spPr>
          <a:xfrm>
            <a:off x="1641566" y="618644"/>
            <a:ext cx="1837491" cy="830997"/>
          </a:xfrm>
          <a:prstGeom prst="rect">
            <a:avLst/>
          </a:prstGeom>
          <a:noFill/>
        </p:spPr>
        <p:txBody>
          <a:bodyPr wrap="none" rtlCol="0">
            <a:spAutoFit/>
          </a:bodyPr>
          <a:lstStyle/>
          <a:p>
            <a:r>
              <a:rPr lang="en-US" sz="1200" b="1" dirty="0"/>
              <a:t>Nose &amp; throat rich </a:t>
            </a:r>
          </a:p>
          <a:p>
            <a:r>
              <a:rPr lang="en-US" sz="1200" b="1" dirty="0"/>
              <a:t>in ACE2.Hijacks the lining </a:t>
            </a:r>
          </a:p>
          <a:p>
            <a:r>
              <a:rPr lang="en-US" sz="1200" b="1" dirty="0"/>
              <a:t>cells machinery  and </a:t>
            </a:r>
          </a:p>
          <a:p>
            <a:r>
              <a:rPr lang="en-US" sz="1200" b="1" dirty="0"/>
              <a:t>makes myriads of copies</a:t>
            </a:r>
            <a:endParaRPr lang="en-CA" sz="1200" b="1" dirty="0"/>
          </a:p>
        </p:txBody>
      </p:sp>
      <p:sp>
        <p:nvSpPr>
          <p:cNvPr id="1042" name="TextBox 1041"/>
          <p:cNvSpPr txBox="1"/>
          <p:nvPr/>
        </p:nvSpPr>
        <p:spPr>
          <a:xfrm>
            <a:off x="3629811" y="689204"/>
            <a:ext cx="1359603" cy="646331"/>
          </a:xfrm>
          <a:prstGeom prst="rect">
            <a:avLst/>
          </a:prstGeom>
          <a:noFill/>
        </p:spPr>
        <p:txBody>
          <a:bodyPr wrap="none" rtlCol="0">
            <a:spAutoFit/>
          </a:bodyPr>
          <a:lstStyle/>
          <a:p>
            <a:r>
              <a:rPr lang="en-US" sz="1200" b="1" dirty="0"/>
              <a:t>Asymptomatic for </a:t>
            </a:r>
          </a:p>
          <a:p>
            <a:r>
              <a:rPr lang="en-US" sz="1200" b="1" dirty="0"/>
              <a:t>2-4 days(even14)</a:t>
            </a:r>
          </a:p>
          <a:p>
            <a:r>
              <a:rPr lang="en-US" sz="1200" b="1" dirty="0"/>
              <a:t> - Infectious</a:t>
            </a:r>
            <a:endParaRPr lang="en-CA" sz="1200" b="1" dirty="0"/>
          </a:p>
        </p:txBody>
      </p:sp>
      <p:sp>
        <p:nvSpPr>
          <p:cNvPr id="1043" name="Rectangle 1042"/>
          <p:cNvSpPr/>
          <p:nvPr/>
        </p:nvSpPr>
        <p:spPr>
          <a:xfrm>
            <a:off x="1661139" y="593465"/>
            <a:ext cx="1791224"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4" name="Rectangle 1043"/>
          <p:cNvSpPr/>
          <p:nvPr/>
        </p:nvSpPr>
        <p:spPr>
          <a:xfrm>
            <a:off x="3700013" y="593465"/>
            <a:ext cx="120015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8" name="TextBox 1047"/>
          <p:cNvSpPr txBox="1"/>
          <p:nvPr/>
        </p:nvSpPr>
        <p:spPr>
          <a:xfrm>
            <a:off x="5136149" y="727499"/>
            <a:ext cx="1805046" cy="646331"/>
          </a:xfrm>
          <a:prstGeom prst="rect">
            <a:avLst/>
          </a:prstGeom>
          <a:noFill/>
        </p:spPr>
        <p:txBody>
          <a:bodyPr wrap="none" rtlCol="0">
            <a:spAutoFit/>
          </a:bodyPr>
          <a:lstStyle/>
          <a:p>
            <a:r>
              <a:rPr lang="en-US" sz="1200" b="1" dirty="0"/>
              <a:t>Fever, dry cough, sore </a:t>
            </a:r>
          </a:p>
          <a:p>
            <a:r>
              <a:rPr lang="en-US" sz="1200" b="1" dirty="0"/>
              <a:t>throat,  Loss of smell &amp; </a:t>
            </a:r>
          </a:p>
          <a:p>
            <a:r>
              <a:rPr lang="en-US" sz="1200" b="1" dirty="0"/>
              <a:t>taste, Head &amp; body aches</a:t>
            </a:r>
            <a:endParaRPr lang="en-CA" sz="1200" b="1" dirty="0"/>
          </a:p>
        </p:txBody>
      </p:sp>
      <p:sp>
        <p:nvSpPr>
          <p:cNvPr id="1049" name="Rectangle 1048"/>
          <p:cNvSpPr/>
          <p:nvPr/>
        </p:nvSpPr>
        <p:spPr>
          <a:xfrm>
            <a:off x="5186106" y="593465"/>
            <a:ext cx="1793657"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0" name="TextBox 1049"/>
          <p:cNvSpPr txBox="1"/>
          <p:nvPr/>
        </p:nvSpPr>
        <p:spPr>
          <a:xfrm>
            <a:off x="7113810" y="704552"/>
            <a:ext cx="1976503" cy="646331"/>
          </a:xfrm>
          <a:prstGeom prst="rect">
            <a:avLst/>
          </a:prstGeom>
          <a:noFill/>
        </p:spPr>
        <p:txBody>
          <a:bodyPr wrap="none" rtlCol="0">
            <a:spAutoFit/>
          </a:bodyPr>
          <a:lstStyle/>
          <a:p>
            <a:r>
              <a:rPr lang="en-US" sz="1200" b="1" dirty="0"/>
              <a:t>Moves down wind-pipe to </a:t>
            </a:r>
          </a:p>
          <a:p>
            <a:r>
              <a:rPr lang="en-US" sz="1200" b="1" dirty="0"/>
              <a:t>lungs ,infects air sacs which </a:t>
            </a:r>
          </a:p>
          <a:p>
            <a:r>
              <a:rPr lang="en-US" sz="1200" b="1" dirty="0"/>
              <a:t>are rich in ACE2 </a:t>
            </a:r>
            <a:endParaRPr lang="en-CA" sz="1200" b="1" dirty="0"/>
          </a:p>
        </p:txBody>
      </p:sp>
      <p:sp>
        <p:nvSpPr>
          <p:cNvPr id="1051" name="Rectangle 1050"/>
          <p:cNvSpPr/>
          <p:nvPr/>
        </p:nvSpPr>
        <p:spPr>
          <a:xfrm>
            <a:off x="7108370" y="600368"/>
            <a:ext cx="1904999"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2" name="TextBox 1051"/>
          <p:cNvSpPr txBox="1"/>
          <p:nvPr/>
        </p:nvSpPr>
        <p:spPr>
          <a:xfrm>
            <a:off x="6641053" y="1657846"/>
            <a:ext cx="2372316" cy="1015663"/>
          </a:xfrm>
          <a:prstGeom prst="rect">
            <a:avLst/>
          </a:prstGeom>
          <a:noFill/>
        </p:spPr>
        <p:txBody>
          <a:bodyPr wrap="none" rtlCol="0">
            <a:spAutoFit/>
          </a:bodyPr>
          <a:lstStyle/>
          <a:p>
            <a:r>
              <a:rPr lang="en-US" sz="1200" b="1" dirty="0"/>
              <a:t>Immune cells invade, release</a:t>
            </a:r>
          </a:p>
          <a:p>
            <a:r>
              <a:rPr lang="en-US" sz="1200" b="1" dirty="0"/>
              <a:t>chemokines, kill virus infected</a:t>
            </a:r>
          </a:p>
          <a:p>
            <a:r>
              <a:rPr lang="en-US" sz="1200" b="1" dirty="0"/>
              <a:t>cells, fluid and dead cells </a:t>
            </a:r>
          </a:p>
          <a:p>
            <a:r>
              <a:rPr lang="en-US" sz="1200" b="1" dirty="0"/>
              <a:t>accumulate, disrupt O</a:t>
            </a:r>
            <a:r>
              <a:rPr lang="en-US" sz="1200" b="1" baseline="-25000" dirty="0"/>
              <a:t>2</a:t>
            </a:r>
            <a:r>
              <a:rPr lang="en-US" sz="1200" b="1" dirty="0"/>
              <a:t> transfer,</a:t>
            </a:r>
          </a:p>
          <a:p>
            <a:r>
              <a:rPr lang="en-US" sz="1200" b="1" dirty="0"/>
              <a:t>pneumonia, rapid shallow breaths</a:t>
            </a:r>
            <a:endParaRPr lang="en-CA" sz="1200" b="1" dirty="0"/>
          </a:p>
        </p:txBody>
      </p:sp>
      <p:sp>
        <p:nvSpPr>
          <p:cNvPr id="1053" name="Rectangle 1052"/>
          <p:cNvSpPr/>
          <p:nvPr/>
        </p:nvSpPr>
        <p:spPr>
          <a:xfrm>
            <a:off x="6672954" y="1718000"/>
            <a:ext cx="2308513"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4" name="TextBox 1053"/>
          <p:cNvSpPr txBox="1"/>
          <p:nvPr/>
        </p:nvSpPr>
        <p:spPr>
          <a:xfrm>
            <a:off x="6672954" y="2830236"/>
            <a:ext cx="2119683" cy="461665"/>
          </a:xfrm>
          <a:prstGeom prst="rect">
            <a:avLst/>
          </a:prstGeom>
          <a:noFill/>
        </p:spPr>
        <p:txBody>
          <a:bodyPr wrap="none" rtlCol="0">
            <a:spAutoFit/>
          </a:bodyPr>
          <a:lstStyle/>
          <a:p>
            <a:r>
              <a:rPr lang="en-US" sz="1200" b="1" dirty="0"/>
              <a:t>Some recover with O</a:t>
            </a:r>
            <a:r>
              <a:rPr lang="en-US" sz="1200" b="1" baseline="-25000" dirty="0"/>
              <a:t>2</a:t>
            </a:r>
            <a:r>
              <a:rPr lang="en-US" sz="1200" b="1" dirty="0"/>
              <a:t> through</a:t>
            </a:r>
          </a:p>
          <a:p>
            <a:r>
              <a:rPr lang="en-US" sz="1200" b="1" dirty="0"/>
              <a:t>nose.</a:t>
            </a:r>
            <a:endParaRPr lang="en-CA" sz="1200" b="1" dirty="0"/>
          </a:p>
        </p:txBody>
      </p:sp>
      <p:sp>
        <p:nvSpPr>
          <p:cNvPr id="1055" name="Rectangle 1054"/>
          <p:cNvSpPr/>
          <p:nvPr/>
        </p:nvSpPr>
        <p:spPr>
          <a:xfrm>
            <a:off x="6672953" y="2789229"/>
            <a:ext cx="2308513" cy="502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6" name="TextBox 1055"/>
          <p:cNvSpPr txBox="1"/>
          <p:nvPr/>
        </p:nvSpPr>
        <p:spPr>
          <a:xfrm>
            <a:off x="6683840" y="3455046"/>
            <a:ext cx="2491964" cy="1200329"/>
          </a:xfrm>
          <a:prstGeom prst="rect">
            <a:avLst/>
          </a:prstGeom>
          <a:noFill/>
        </p:spPr>
        <p:txBody>
          <a:bodyPr wrap="none" rtlCol="0">
            <a:spAutoFit/>
          </a:bodyPr>
          <a:lstStyle/>
          <a:p>
            <a:r>
              <a:rPr lang="en-US" sz="1200" b="1" dirty="0"/>
              <a:t>Others deteriorate, “Acute </a:t>
            </a:r>
          </a:p>
          <a:p>
            <a:r>
              <a:rPr lang="en-US" sz="1200" b="1" dirty="0"/>
              <a:t>Respiratory Distress Syndrome” </a:t>
            </a:r>
          </a:p>
          <a:p>
            <a:r>
              <a:rPr lang="en-US" sz="1200" b="1" dirty="0"/>
              <a:t>(ARDS). X-rays and Computerized </a:t>
            </a:r>
          </a:p>
          <a:p>
            <a:r>
              <a:rPr lang="en-US" sz="1200" b="1" dirty="0"/>
              <a:t>Tomography  reveal  lungs with</a:t>
            </a:r>
          </a:p>
          <a:p>
            <a:r>
              <a:rPr lang="en-US" sz="1200" b="1" dirty="0"/>
              <a:t>white opacities, alveoli filled with</a:t>
            </a:r>
          </a:p>
          <a:p>
            <a:r>
              <a:rPr lang="en-US" sz="1200" b="1" dirty="0"/>
              <a:t>fluid, dead cells, mucus and detritus</a:t>
            </a:r>
            <a:endParaRPr lang="en-CA" sz="1200" b="1" dirty="0"/>
          </a:p>
        </p:txBody>
      </p:sp>
      <p:sp>
        <p:nvSpPr>
          <p:cNvPr id="1057" name="Rectangle 1056"/>
          <p:cNvSpPr/>
          <p:nvPr/>
        </p:nvSpPr>
        <p:spPr>
          <a:xfrm>
            <a:off x="6683839" y="3510675"/>
            <a:ext cx="2406473" cy="11446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8" name="TextBox 1057"/>
          <p:cNvSpPr txBox="1"/>
          <p:nvPr/>
        </p:nvSpPr>
        <p:spPr>
          <a:xfrm>
            <a:off x="6202041" y="5181600"/>
            <a:ext cx="2931123" cy="1323439"/>
          </a:xfrm>
          <a:prstGeom prst="rect">
            <a:avLst/>
          </a:prstGeom>
          <a:solidFill>
            <a:schemeClr val="tx1"/>
          </a:solidFill>
        </p:spPr>
        <p:txBody>
          <a:bodyPr wrap="none" rtlCol="0">
            <a:spAutoFit/>
          </a:bodyPr>
          <a:lstStyle/>
          <a:p>
            <a:r>
              <a:rPr lang="en-US" sz="2000" b="1" dirty="0">
                <a:solidFill>
                  <a:srgbClr val="FFFF00"/>
                </a:solidFill>
              </a:rPr>
              <a:t>Globally confirmed cases </a:t>
            </a:r>
          </a:p>
          <a:p>
            <a:r>
              <a:rPr lang="en-US" sz="2000" b="1" dirty="0">
                <a:solidFill>
                  <a:srgbClr val="FFFF00"/>
                </a:solidFill>
              </a:rPr>
              <a:t>–6,057,853 infections and</a:t>
            </a:r>
          </a:p>
          <a:p>
            <a:r>
              <a:rPr lang="en-US" sz="2000" b="1" dirty="0">
                <a:solidFill>
                  <a:srgbClr val="FFFF00"/>
                </a:solidFill>
              </a:rPr>
              <a:t>371,166 deaths (June 1</a:t>
            </a:r>
            <a:r>
              <a:rPr lang="en-US" sz="2000" b="1" baseline="30000" dirty="0">
                <a:solidFill>
                  <a:srgbClr val="FFFF00"/>
                </a:solidFill>
              </a:rPr>
              <a:t>st</a:t>
            </a:r>
            <a:r>
              <a:rPr lang="en-US" sz="2000" b="1" dirty="0">
                <a:solidFill>
                  <a:srgbClr val="FFFF00"/>
                </a:solidFill>
              </a:rPr>
              <a:t> , </a:t>
            </a:r>
          </a:p>
          <a:p>
            <a:r>
              <a:rPr lang="en-US" sz="2000" b="1" dirty="0">
                <a:solidFill>
                  <a:srgbClr val="FFFF00"/>
                </a:solidFill>
              </a:rPr>
              <a:t>2020, CNN)</a:t>
            </a:r>
            <a:endParaRPr lang="en-CA" sz="2000" b="1" dirty="0">
              <a:solidFill>
                <a:srgbClr val="FFFF00"/>
              </a:solidFill>
            </a:endParaRPr>
          </a:p>
        </p:txBody>
      </p:sp>
    </p:spTree>
    <p:extLst>
      <p:ext uri="{BB962C8B-B14F-4D97-AF65-F5344CB8AC3E}">
        <p14:creationId xmlns:p14="http://schemas.microsoft.com/office/powerpoint/2010/main" val="320114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a:extLst>
              <a:ext uri="{FF2B5EF4-FFF2-40B4-BE49-F238E27FC236}">
                <a16:creationId xmlns:a16="http://schemas.microsoft.com/office/drawing/2014/main" id="{192939AE-D315-4550-91C8-D18BBF6F8FF1}"/>
              </a:ext>
            </a:extLst>
          </p:cNvPr>
          <p:cNvSpPr>
            <a:spLocks noChangeArrowheads="1"/>
          </p:cNvSpPr>
          <p:nvPr/>
        </p:nvSpPr>
        <p:spPr bwMode="auto">
          <a:xfrm>
            <a:off x="1531937" y="3355944"/>
            <a:ext cx="1117724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sp>
        <p:nvSpPr>
          <p:cNvPr id="13" name="Rectangle 14">
            <a:extLst>
              <a:ext uri="{FF2B5EF4-FFF2-40B4-BE49-F238E27FC236}">
                <a16:creationId xmlns:a16="http://schemas.microsoft.com/office/drawing/2014/main" id="{D58DCA3D-D3EB-4E51-973F-6FC2833C563F}"/>
              </a:ext>
            </a:extLst>
          </p:cNvPr>
          <p:cNvSpPr>
            <a:spLocks noChangeArrowheads="1"/>
          </p:cNvSpPr>
          <p:nvPr/>
        </p:nvSpPr>
        <p:spPr bwMode="auto">
          <a:xfrm>
            <a:off x="1531937" y="3770313"/>
            <a:ext cx="1117724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grpSp>
        <p:nvGrpSpPr>
          <p:cNvPr id="25" name="Group 24">
            <a:extLst>
              <a:ext uri="{FF2B5EF4-FFF2-40B4-BE49-F238E27FC236}">
                <a16:creationId xmlns:a16="http://schemas.microsoft.com/office/drawing/2014/main" id="{8A934828-B3F2-4B47-9425-DF91F7710D98}"/>
              </a:ext>
            </a:extLst>
          </p:cNvPr>
          <p:cNvGrpSpPr/>
          <p:nvPr/>
        </p:nvGrpSpPr>
        <p:grpSpPr>
          <a:xfrm>
            <a:off x="500034" y="500042"/>
            <a:ext cx="10945216" cy="7011772"/>
            <a:chOff x="84274" y="-99392"/>
            <a:chExt cx="10591664" cy="8359225"/>
          </a:xfrm>
        </p:grpSpPr>
        <p:pic>
          <p:nvPicPr>
            <p:cNvPr id="5" name="Picture 4" descr="A close up of a logo&#10;&#10;Description automatically generated">
              <a:extLst>
                <a:ext uri="{FF2B5EF4-FFF2-40B4-BE49-F238E27FC236}">
                  <a16:creationId xmlns:a16="http://schemas.microsoft.com/office/drawing/2014/main" id="{4AAD6458-B7AC-4763-A961-9DC06EAC02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8" r="198" b="8710"/>
            <a:stretch/>
          </p:blipFill>
          <p:spPr>
            <a:xfrm>
              <a:off x="84274" y="-99392"/>
              <a:ext cx="7920880" cy="6095735"/>
            </a:xfrm>
            <a:prstGeom prst="rect">
              <a:avLst/>
            </a:prstGeom>
          </p:spPr>
        </p:pic>
        <p:sp>
          <p:nvSpPr>
            <p:cNvPr id="9" name="Rectangle 6">
              <a:extLst>
                <a:ext uri="{FF2B5EF4-FFF2-40B4-BE49-F238E27FC236}">
                  <a16:creationId xmlns:a16="http://schemas.microsoft.com/office/drawing/2014/main" id="{2EA26AFB-97B9-487D-B2AF-47BB83D0A76F}"/>
                </a:ext>
              </a:extLst>
            </p:cNvPr>
            <p:cNvSpPr>
              <a:spLocks noChangeArrowheads="1"/>
            </p:cNvSpPr>
            <p:nvPr/>
          </p:nvSpPr>
          <p:spPr bwMode="auto">
            <a:xfrm>
              <a:off x="1531938" y="33131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0" name="Rectangle 7">
              <a:extLst>
                <a:ext uri="{FF2B5EF4-FFF2-40B4-BE49-F238E27FC236}">
                  <a16:creationId xmlns:a16="http://schemas.microsoft.com/office/drawing/2014/main" id="{585EEC4E-EC37-48B2-B339-21388C5A1A5A}"/>
                </a:ext>
              </a:extLst>
            </p:cNvPr>
            <p:cNvSpPr>
              <a:spLocks noChangeArrowheads="1"/>
            </p:cNvSpPr>
            <p:nvPr/>
          </p:nvSpPr>
          <p:spPr bwMode="auto">
            <a:xfrm>
              <a:off x="1531938" y="3770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pSp>
          <p:nvGrpSpPr>
            <p:cNvPr id="24" name="Group 23">
              <a:extLst>
                <a:ext uri="{FF2B5EF4-FFF2-40B4-BE49-F238E27FC236}">
                  <a16:creationId xmlns:a16="http://schemas.microsoft.com/office/drawing/2014/main" id="{CE80F6D6-851C-484B-A8C3-8D7FFC31F03A}"/>
                </a:ext>
              </a:extLst>
            </p:cNvPr>
            <p:cNvGrpSpPr/>
            <p:nvPr/>
          </p:nvGrpSpPr>
          <p:grpSpPr>
            <a:xfrm>
              <a:off x="251520" y="6222672"/>
              <a:ext cx="7714550" cy="2037161"/>
              <a:chOff x="251520" y="6222672"/>
              <a:chExt cx="7714550" cy="2037161"/>
            </a:xfrm>
          </p:grpSpPr>
          <p:sp>
            <p:nvSpPr>
              <p:cNvPr id="19" name="TextBox 18">
                <a:extLst>
                  <a:ext uri="{FF2B5EF4-FFF2-40B4-BE49-F238E27FC236}">
                    <a16:creationId xmlns:a16="http://schemas.microsoft.com/office/drawing/2014/main" id="{9AFA8308-046B-4451-9C6D-14DE17F42FBE}"/>
                  </a:ext>
                </a:extLst>
              </p:cNvPr>
              <p:cNvSpPr txBox="1"/>
              <p:nvPr/>
            </p:nvSpPr>
            <p:spPr>
              <a:xfrm>
                <a:off x="251520" y="6222672"/>
                <a:ext cx="1130425" cy="2037161"/>
              </a:xfrm>
              <a:prstGeom prst="rect">
                <a:avLst/>
              </a:prstGeom>
              <a:noFill/>
            </p:spPr>
            <p:txBody>
              <a:bodyPr wrap="square" rtlCol="0">
                <a:spAutoFit/>
              </a:bodyPr>
              <a:lstStyle/>
              <a:p>
                <a:r>
                  <a:rPr lang="en-US" dirty="0"/>
                  <a:t>Bacteria</a:t>
                </a:r>
              </a:p>
              <a:p>
                <a:r>
                  <a:rPr lang="en-US" dirty="0"/>
                  <a:t>and Fungi</a:t>
                </a:r>
                <a:endParaRPr lang="en-CA" dirty="0"/>
              </a:p>
            </p:txBody>
          </p:sp>
          <p:sp>
            <p:nvSpPr>
              <p:cNvPr id="20" name="TextBox 19">
                <a:extLst>
                  <a:ext uri="{FF2B5EF4-FFF2-40B4-BE49-F238E27FC236}">
                    <a16:creationId xmlns:a16="http://schemas.microsoft.com/office/drawing/2014/main" id="{76466231-0F20-4F05-96E3-7B7E3EC683C9}"/>
                  </a:ext>
                </a:extLst>
              </p:cNvPr>
              <p:cNvSpPr txBox="1"/>
              <p:nvPr/>
            </p:nvSpPr>
            <p:spPr>
              <a:xfrm>
                <a:off x="1907704" y="6254785"/>
                <a:ext cx="1099275" cy="646331"/>
              </a:xfrm>
              <a:prstGeom prst="rect">
                <a:avLst/>
              </a:prstGeom>
              <a:noFill/>
            </p:spPr>
            <p:txBody>
              <a:bodyPr wrap="none" rtlCol="0">
                <a:spAutoFit/>
              </a:bodyPr>
              <a:lstStyle/>
              <a:p>
                <a:r>
                  <a:rPr lang="en-US" dirty="0"/>
                  <a:t>Parasitic </a:t>
                </a:r>
              </a:p>
              <a:p>
                <a:r>
                  <a:rPr lang="en-US" dirty="0"/>
                  <a:t>infections</a:t>
                </a:r>
                <a:endParaRPr lang="en-CA" dirty="0"/>
              </a:p>
            </p:txBody>
          </p:sp>
          <p:sp>
            <p:nvSpPr>
              <p:cNvPr id="21" name="TextBox 20">
                <a:extLst>
                  <a:ext uri="{FF2B5EF4-FFF2-40B4-BE49-F238E27FC236}">
                    <a16:creationId xmlns:a16="http://schemas.microsoft.com/office/drawing/2014/main" id="{421FAED5-5734-402F-97A5-239DAB507082}"/>
                  </a:ext>
                </a:extLst>
              </p:cNvPr>
              <p:cNvSpPr txBox="1"/>
              <p:nvPr/>
            </p:nvSpPr>
            <p:spPr>
              <a:xfrm>
                <a:off x="3059832" y="6266049"/>
                <a:ext cx="1872208" cy="646331"/>
              </a:xfrm>
              <a:prstGeom prst="rect">
                <a:avLst/>
              </a:prstGeom>
              <a:noFill/>
            </p:spPr>
            <p:txBody>
              <a:bodyPr wrap="square" rtlCol="0">
                <a:spAutoFit/>
              </a:bodyPr>
              <a:lstStyle/>
              <a:p>
                <a:r>
                  <a:rPr lang="en-US" dirty="0"/>
                  <a:t>Allergic reactions-</a:t>
                </a:r>
              </a:p>
              <a:p>
                <a:r>
                  <a:rPr lang="en-US" dirty="0"/>
                  <a:t>histamines</a:t>
                </a:r>
                <a:endParaRPr lang="en-CA" dirty="0"/>
              </a:p>
            </p:txBody>
          </p:sp>
          <p:sp>
            <p:nvSpPr>
              <p:cNvPr id="23" name="TextBox 22">
                <a:extLst>
                  <a:ext uri="{FF2B5EF4-FFF2-40B4-BE49-F238E27FC236}">
                    <a16:creationId xmlns:a16="http://schemas.microsoft.com/office/drawing/2014/main" id="{84E65678-C5A4-4479-AFA8-AA418542845C}"/>
                  </a:ext>
                </a:extLst>
              </p:cNvPr>
              <p:cNvSpPr txBox="1"/>
              <p:nvPr/>
            </p:nvSpPr>
            <p:spPr>
              <a:xfrm>
                <a:off x="6718356" y="6266049"/>
                <a:ext cx="1247714" cy="369332"/>
              </a:xfrm>
              <a:prstGeom prst="rect">
                <a:avLst/>
              </a:prstGeom>
              <a:noFill/>
            </p:spPr>
            <p:txBody>
              <a:bodyPr wrap="none" rtlCol="0">
                <a:spAutoFit/>
              </a:bodyPr>
              <a:lstStyle/>
              <a:p>
                <a:r>
                  <a:rPr lang="en-US" dirty="0"/>
                  <a:t>Phagocytes</a:t>
                </a:r>
                <a:endParaRPr lang="en-CA" dirty="0"/>
              </a:p>
            </p:txBody>
          </p:sp>
        </p:grpSp>
      </p:grpSp>
      <p:sp>
        <p:nvSpPr>
          <p:cNvPr id="29" name="TextBox 28">
            <a:extLst>
              <a:ext uri="{FF2B5EF4-FFF2-40B4-BE49-F238E27FC236}">
                <a16:creationId xmlns:a16="http://schemas.microsoft.com/office/drawing/2014/main" id="{A115FB3D-49D1-4482-B1C1-65C89ED5F826}"/>
              </a:ext>
            </a:extLst>
          </p:cNvPr>
          <p:cNvSpPr txBox="1"/>
          <p:nvPr/>
        </p:nvSpPr>
        <p:spPr>
          <a:xfrm>
            <a:off x="5572132" y="5786454"/>
            <a:ext cx="1696298" cy="369332"/>
          </a:xfrm>
          <a:prstGeom prst="rect">
            <a:avLst/>
          </a:prstGeom>
          <a:noFill/>
        </p:spPr>
        <p:txBody>
          <a:bodyPr wrap="none" rtlCol="0">
            <a:spAutoFit/>
          </a:bodyPr>
          <a:lstStyle/>
          <a:p>
            <a:r>
              <a:rPr lang="en-US" dirty="0"/>
              <a:t>B-cells  &amp; T-cells</a:t>
            </a:r>
            <a:endParaRPr lang="en-CA" dirty="0"/>
          </a:p>
        </p:txBody>
      </p:sp>
      <p:sp>
        <p:nvSpPr>
          <p:cNvPr id="31" name="TextBox 30">
            <a:extLst>
              <a:ext uri="{FF2B5EF4-FFF2-40B4-BE49-F238E27FC236}">
                <a16:creationId xmlns:a16="http://schemas.microsoft.com/office/drawing/2014/main" id="{46574583-7E25-4B02-8C47-4FEB0B394262}"/>
              </a:ext>
            </a:extLst>
          </p:cNvPr>
          <p:cNvSpPr txBox="1"/>
          <p:nvPr/>
        </p:nvSpPr>
        <p:spPr>
          <a:xfrm>
            <a:off x="5487152" y="6020539"/>
            <a:ext cx="1102866" cy="830997"/>
          </a:xfrm>
          <a:prstGeom prst="rect">
            <a:avLst/>
          </a:prstGeom>
          <a:noFill/>
        </p:spPr>
        <p:txBody>
          <a:bodyPr wrap="none" rtlCol="0">
            <a:spAutoFit/>
          </a:bodyPr>
          <a:lstStyle/>
          <a:p>
            <a:r>
              <a:rPr lang="en-US" sz="1600" dirty="0"/>
              <a:t>Produce</a:t>
            </a:r>
          </a:p>
          <a:p>
            <a:r>
              <a:rPr lang="en-US" sz="1600" dirty="0"/>
              <a:t>antibodies </a:t>
            </a:r>
          </a:p>
          <a:p>
            <a:r>
              <a:rPr lang="en-US" sz="1600" dirty="0"/>
              <a:t>outside</a:t>
            </a:r>
            <a:endParaRPr lang="en-CA" sz="1600" dirty="0"/>
          </a:p>
        </p:txBody>
      </p:sp>
      <p:sp>
        <p:nvSpPr>
          <p:cNvPr id="3078" name="TextBox 3077">
            <a:extLst>
              <a:ext uri="{FF2B5EF4-FFF2-40B4-BE49-F238E27FC236}">
                <a16:creationId xmlns:a16="http://schemas.microsoft.com/office/drawing/2014/main" id="{40829ED9-4FFB-4DE7-8F4B-18794F47AEF7}"/>
              </a:ext>
            </a:extLst>
          </p:cNvPr>
          <p:cNvSpPr txBox="1"/>
          <p:nvPr/>
        </p:nvSpPr>
        <p:spPr>
          <a:xfrm>
            <a:off x="6590018" y="6046594"/>
            <a:ext cx="1289363" cy="830997"/>
          </a:xfrm>
          <a:prstGeom prst="rect">
            <a:avLst/>
          </a:prstGeom>
          <a:noFill/>
        </p:spPr>
        <p:txBody>
          <a:bodyPr wrap="square" rtlCol="0">
            <a:spAutoFit/>
          </a:bodyPr>
          <a:lstStyle/>
          <a:p>
            <a:r>
              <a:rPr lang="en-US" sz="1600" dirty="0"/>
              <a:t>Kill </a:t>
            </a:r>
          </a:p>
          <a:p>
            <a:r>
              <a:rPr lang="en-US" sz="1600" dirty="0"/>
              <a:t>pathogens</a:t>
            </a:r>
          </a:p>
          <a:p>
            <a:r>
              <a:rPr lang="en-US" sz="1600" dirty="0"/>
              <a:t>inside</a:t>
            </a:r>
            <a:endParaRPr lang="en-CA" sz="1600" dirty="0"/>
          </a:p>
        </p:txBody>
      </p:sp>
      <p:cxnSp>
        <p:nvCxnSpPr>
          <p:cNvPr id="17" name="Straight Arrow Connector 16"/>
          <p:cNvCxnSpPr/>
          <p:nvPr/>
        </p:nvCxnSpPr>
        <p:spPr>
          <a:xfrm rot="16200000" flipH="1">
            <a:off x="1143770" y="5714222"/>
            <a:ext cx="28575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2786844" y="5785660"/>
            <a:ext cx="28575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4358480" y="5714222"/>
            <a:ext cx="28575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787504" y="5785660"/>
            <a:ext cx="28575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6501620" y="5642784"/>
            <a:ext cx="285752" cy="1444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5893603" y="5679297"/>
            <a:ext cx="285752" cy="714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0" y="6488668"/>
            <a:ext cx="5500694" cy="338554"/>
          </a:xfrm>
          <a:prstGeom prst="rect">
            <a:avLst/>
          </a:prstGeom>
          <a:solidFill>
            <a:srgbClr val="92D050"/>
          </a:solidFill>
        </p:spPr>
        <p:txBody>
          <a:bodyPr wrap="square" rtlCol="0">
            <a:spAutoFit/>
          </a:bodyPr>
          <a:lstStyle/>
          <a:p>
            <a:r>
              <a:rPr lang="en-US" sz="1600" b="1" dirty="0"/>
              <a:t>Adaptive immunity (Lymphocytes), Innate immunity (The rest)</a:t>
            </a:r>
          </a:p>
        </p:txBody>
      </p:sp>
    </p:spTree>
    <p:extLst>
      <p:ext uri="{BB962C8B-B14F-4D97-AF65-F5344CB8AC3E}">
        <p14:creationId xmlns:p14="http://schemas.microsoft.com/office/powerpoint/2010/main" val="96089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ntibodies in Practice: Conjugated and Secondary Antibody Use ..."/>
          <p:cNvPicPr>
            <a:picLocks noChangeAspect="1" noChangeArrowheads="1"/>
          </p:cNvPicPr>
          <p:nvPr/>
        </p:nvPicPr>
        <p:blipFill rotWithShape="1">
          <a:blip r:embed="rId2">
            <a:extLst>
              <a:ext uri="{28A0092B-C50C-407E-A947-70E740481C1C}">
                <a14:useLocalDpi xmlns:a14="http://schemas.microsoft.com/office/drawing/2010/main" val="0"/>
              </a:ext>
            </a:extLst>
          </a:blip>
          <a:srcRect b="3534"/>
          <a:stretch/>
        </p:blipFill>
        <p:spPr bwMode="auto">
          <a:xfrm>
            <a:off x="93063" y="757134"/>
            <a:ext cx="4365340" cy="23997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y the coronavirus and most other viruses have no c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235"/>
          <a:stretch/>
        </p:blipFill>
        <p:spPr bwMode="auto">
          <a:xfrm rot="5400000">
            <a:off x="-8564" y="4231493"/>
            <a:ext cx="1622343" cy="16937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Why the coronavirus and most other viruses have no cure"/>
          <p:cNvPicPr>
            <a:picLocks noChangeAspect="1" noChangeArrowheads="1"/>
          </p:cNvPicPr>
          <p:nvPr/>
        </p:nvPicPr>
        <p:blipFill rotWithShape="1">
          <a:blip r:embed="rId4">
            <a:extLst>
              <a:ext uri="{28A0092B-C50C-407E-A947-70E740481C1C}">
                <a14:useLocalDpi xmlns:a14="http://schemas.microsoft.com/office/drawing/2010/main" val="0"/>
              </a:ext>
            </a:extLst>
          </a:blip>
          <a:srcRect t="47486" r="85042" b="45955"/>
          <a:stretch/>
        </p:blipFill>
        <p:spPr bwMode="auto">
          <a:xfrm rot="5400000">
            <a:off x="1677028" y="3543152"/>
            <a:ext cx="1306286" cy="3813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64971" y="3502970"/>
            <a:ext cx="1358642" cy="461665"/>
          </a:xfrm>
          <a:prstGeom prst="rect">
            <a:avLst/>
          </a:prstGeom>
          <a:noFill/>
        </p:spPr>
        <p:txBody>
          <a:bodyPr wrap="none" rtlCol="0">
            <a:spAutoFit/>
          </a:bodyPr>
          <a:lstStyle/>
          <a:p>
            <a:pPr algn="ctr"/>
            <a:r>
              <a:rPr lang="en-US" sz="1200" b="1" dirty="0"/>
              <a:t>Spike glycoprotein</a:t>
            </a:r>
          </a:p>
          <a:p>
            <a:pPr algn="ctr"/>
            <a:r>
              <a:rPr lang="en-US" sz="1200" b="1" dirty="0"/>
              <a:t>(Antigen)</a:t>
            </a:r>
            <a:endParaRPr lang="en-CA" sz="1200" b="1" dirty="0"/>
          </a:p>
        </p:txBody>
      </p:sp>
      <p:cxnSp>
        <p:nvCxnSpPr>
          <p:cNvPr id="7" name="Straight Arrow Connector 6"/>
          <p:cNvCxnSpPr/>
          <p:nvPr/>
        </p:nvCxnSpPr>
        <p:spPr>
          <a:xfrm flipV="1">
            <a:off x="1524000" y="3886200"/>
            <a:ext cx="751733" cy="68803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3430" y="0"/>
            <a:ext cx="2558457" cy="369332"/>
          </a:xfrm>
          <a:prstGeom prst="rect">
            <a:avLst/>
          </a:prstGeom>
          <a:noFill/>
        </p:spPr>
        <p:txBody>
          <a:bodyPr wrap="none" rtlCol="0">
            <a:spAutoFit/>
          </a:bodyPr>
          <a:lstStyle/>
          <a:p>
            <a:r>
              <a:rPr lang="en-US" b="1" dirty="0"/>
              <a:t>ANTIBODY ASSAY (ELISA)</a:t>
            </a:r>
            <a:endParaRPr lang="en-CA" b="1" dirty="0"/>
          </a:p>
        </p:txBody>
      </p:sp>
      <p:pic>
        <p:nvPicPr>
          <p:cNvPr id="16" name="Picture 8" descr="Reverse transcription polymerase chain reaction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838200"/>
            <a:ext cx="4800600" cy="255204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951514" y="44810"/>
            <a:ext cx="5105400" cy="369332"/>
          </a:xfrm>
          <a:prstGeom prst="rect">
            <a:avLst/>
          </a:prstGeom>
        </p:spPr>
        <p:txBody>
          <a:bodyPr wrap="square">
            <a:spAutoFit/>
          </a:bodyPr>
          <a:lstStyle/>
          <a:p>
            <a:r>
              <a:rPr lang="en-US" b="1" dirty="0"/>
              <a:t>RT-PCR assay of nasal swab extract of virus RNA</a:t>
            </a:r>
            <a:endParaRPr lang="en-CA" b="1" dirty="0"/>
          </a:p>
        </p:txBody>
      </p:sp>
      <p:sp>
        <p:nvSpPr>
          <p:cNvPr id="14" name="TextBox 13"/>
          <p:cNvSpPr txBox="1"/>
          <p:nvPr/>
        </p:nvSpPr>
        <p:spPr>
          <a:xfrm>
            <a:off x="166770" y="295469"/>
            <a:ext cx="3277116" cy="461665"/>
          </a:xfrm>
          <a:prstGeom prst="rect">
            <a:avLst/>
          </a:prstGeom>
          <a:noFill/>
        </p:spPr>
        <p:txBody>
          <a:bodyPr wrap="none" rtlCol="0">
            <a:spAutoFit/>
          </a:bodyPr>
          <a:lstStyle/>
          <a:p>
            <a:pPr algn="ctr"/>
            <a:r>
              <a:rPr lang="en-US" sz="1200" b="1" dirty="0"/>
              <a:t>(</a:t>
            </a:r>
            <a:r>
              <a:rPr lang="en-US" sz="1200" b="1" dirty="0">
                <a:solidFill>
                  <a:srgbClr val="FF0000"/>
                </a:solidFill>
              </a:rPr>
              <a:t>Detects antibodies formed by infection of virus</a:t>
            </a:r>
            <a:r>
              <a:rPr lang="en-US" sz="1200" b="1" dirty="0"/>
              <a:t>)</a:t>
            </a:r>
          </a:p>
          <a:p>
            <a:pPr algn="ctr"/>
            <a:r>
              <a:rPr lang="en-US" sz="1200" b="1" dirty="0"/>
              <a:t>(Enzyme Linked Immunosorbent Assay or ELISA)</a:t>
            </a:r>
            <a:endParaRPr lang="en-CA" sz="1200" b="1" dirty="0"/>
          </a:p>
        </p:txBody>
      </p:sp>
      <p:sp>
        <p:nvSpPr>
          <p:cNvPr id="15" name="TextBox 14"/>
          <p:cNvSpPr txBox="1"/>
          <p:nvPr/>
        </p:nvSpPr>
        <p:spPr>
          <a:xfrm>
            <a:off x="5280454" y="369332"/>
            <a:ext cx="1387046" cy="276999"/>
          </a:xfrm>
          <a:prstGeom prst="rect">
            <a:avLst/>
          </a:prstGeom>
          <a:noFill/>
        </p:spPr>
        <p:txBody>
          <a:bodyPr wrap="none" rtlCol="0">
            <a:spAutoFit/>
          </a:bodyPr>
          <a:lstStyle/>
          <a:p>
            <a:r>
              <a:rPr lang="en-US" sz="1200" b="1" dirty="0"/>
              <a:t>(</a:t>
            </a:r>
            <a:r>
              <a:rPr lang="en-US" sz="1200" b="1" dirty="0">
                <a:solidFill>
                  <a:srgbClr val="FF0000"/>
                </a:solidFill>
              </a:rPr>
              <a:t>Detects viral RNA</a:t>
            </a:r>
            <a:r>
              <a:rPr lang="en-US" sz="1200" b="1" dirty="0"/>
              <a:t>)</a:t>
            </a:r>
            <a:endParaRPr lang="en-CA" sz="1200" b="1" dirty="0"/>
          </a:p>
        </p:txBody>
      </p:sp>
      <p:cxnSp>
        <p:nvCxnSpPr>
          <p:cNvPr id="20" name="Straight Arrow Connector 19"/>
          <p:cNvCxnSpPr/>
          <p:nvPr/>
        </p:nvCxnSpPr>
        <p:spPr>
          <a:xfrm flipV="1">
            <a:off x="1067487" y="4997745"/>
            <a:ext cx="934797" cy="1"/>
          </a:xfrm>
          <a:prstGeom prst="straightConnector1">
            <a:avLst/>
          </a:prstGeom>
          <a:ln w="571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15093" y="4822940"/>
            <a:ext cx="997709" cy="338554"/>
          </a:xfrm>
          <a:prstGeom prst="rect">
            <a:avLst/>
          </a:prstGeom>
          <a:noFill/>
        </p:spPr>
        <p:txBody>
          <a:bodyPr wrap="none" rtlCol="0">
            <a:spAutoFit/>
          </a:bodyPr>
          <a:lstStyle/>
          <a:p>
            <a:r>
              <a:rPr lang="en-US" sz="1600" b="1" dirty="0"/>
              <a:t>Viral RNA</a:t>
            </a:r>
            <a:endParaRPr lang="en-CA" sz="1600" b="1" dirty="0"/>
          </a:p>
        </p:txBody>
      </p:sp>
      <p:pic>
        <p:nvPicPr>
          <p:cNvPr id="23" name="Picture 12" descr="Conventional PCR Clinisciences"/>
          <p:cNvPicPr>
            <a:picLocks noChangeAspect="1" noChangeArrowheads="1"/>
          </p:cNvPicPr>
          <p:nvPr/>
        </p:nvPicPr>
        <p:blipFill rotWithShape="1">
          <a:blip r:embed="rId6">
            <a:extLst>
              <a:ext uri="{28A0092B-C50C-407E-A947-70E740481C1C}">
                <a14:useLocalDpi xmlns:a14="http://schemas.microsoft.com/office/drawing/2010/main" val="0"/>
              </a:ext>
            </a:extLst>
          </a:blip>
          <a:srcRect b="2836"/>
          <a:stretch/>
        </p:blipFill>
        <p:spPr bwMode="auto">
          <a:xfrm>
            <a:off x="5486399" y="3287671"/>
            <a:ext cx="3110005" cy="358139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Polymerase Chain Reaction (PCR) Analysis Equipment | Laboratory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9755" y="3886200"/>
            <a:ext cx="1099389" cy="109939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895601" y="4939871"/>
            <a:ext cx="2590798" cy="1138773"/>
          </a:xfrm>
          <a:prstGeom prst="rect">
            <a:avLst/>
          </a:prstGeom>
          <a:noFill/>
        </p:spPr>
        <p:txBody>
          <a:bodyPr wrap="square" rtlCol="0">
            <a:spAutoFit/>
          </a:bodyPr>
          <a:lstStyle/>
          <a:p>
            <a:pPr algn="ctr"/>
            <a:r>
              <a:rPr lang="en-US" b="1" dirty="0"/>
              <a:t>Thermocycler or PCR machine </a:t>
            </a:r>
            <a:r>
              <a:rPr lang="en-US" sz="1400" b="1" dirty="0"/>
              <a:t>(Polymerase Chain </a:t>
            </a:r>
          </a:p>
          <a:p>
            <a:pPr algn="ctr"/>
            <a:r>
              <a:rPr lang="en-US" sz="1400" b="1" dirty="0"/>
              <a:t>Reaction)</a:t>
            </a:r>
          </a:p>
          <a:p>
            <a:endParaRPr lang="en-CA" b="1" dirty="0"/>
          </a:p>
        </p:txBody>
      </p:sp>
      <p:sp>
        <p:nvSpPr>
          <p:cNvPr id="21" name="TextBox 20"/>
          <p:cNvSpPr txBox="1"/>
          <p:nvPr/>
        </p:nvSpPr>
        <p:spPr>
          <a:xfrm>
            <a:off x="93063" y="6248400"/>
            <a:ext cx="5393336" cy="646331"/>
          </a:xfrm>
          <a:prstGeom prst="rect">
            <a:avLst/>
          </a:prstGeom>
          <a:noFill/>
        </p:spPr>
        <p:txBody>
          <a:bodyPr wrap="square" rtlCol="0">
            <a:spAutoFit/>
          </a:bodyPr>
          <a:lstStyle/>
          <a:p>
            <a:r>
              <a:rPr lang="en-US" b="1" dirty="0"/>
              <a:t>Universal and rapid testing is the key to containment</a:t>
            </a:r>
          </a:p>
          <a:p>
            <a:r>
              <a:rPr lang="en-US" b="1" dirty="0"/>
              <a:t>and tracking.</a:t>
            </a:r>
            <a:endParaRPr lang="en-CA" b="1" dirty="0"/>
          </a:p>
        </p:txBody>
      </p:sp>
      <p:cxnSp>
        <p:nvCxnSpPr>
          <p:cNvPr id="27" name="Straight Arrow Connector 26"/>
          <p:cNvCxnSpPr/>
          <p:nvPr/>
        </p:nvCxnSpPr>
        <p:spPr>
          <a:xfrm flipV="1">
            <a:off x="1479317" y="3944075"/>
            <a:ext cx="751733" cy="68803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A person wearing a suit and tie smiling at the camera&#10;&#10;Description automatically generated">
            <a:extLst>
              <a:ext uri="{FF2B5EF4-FFF2-40B4-BE49-F238E27FC236}">
                <a16:creationId xmlns:a16="http://schemas.microsoft.com/office/drawing/2014/main" id="{E6BD202C-EF32-4AED-9029-469DC307EC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1454" y="374935"/>
            <a:ext cx="798508" cy="1070000"/>
          </a:xfrm>
          <a:prstGeom prst="rect">
            <a:avLst/>
          </a:prstGeom>
        </p:spPr>
      </p:pic>
      <p:sp>
        <p:nvSpPr>
          <p:cNvPr id="6" name="TextBox 5">
            <a:extLst>
              <a:ext uri="{FF2B5EF4-FFF2-40B4-BE49-F238E27FC236}">
                <a16:creationId xmlns:a16="http://schemas.microsoft.com/office/drawing/2014/main" id="{15D880E8-C2DC-4E94-AC6E-68A5083D060C}"/>
              </a:ext>
            </a:extLst>
          </p:cNvPr>
          <p:cNvSpPr txBox="1"/>
          <p:nvPr/>
        </p:nvSpPr>
        <p:spPr>
          <a:xfrm>
            <a:off x="7186228" y="1458499"/>
            <a:ext cx="2048959" cy="769441"/>
          </a:xfrm>
          <a:prstGeom prst="rect">
            <a:avLst/>
          </a:prstGeom>
          <a:noFill/>
        </p:spPr>
        <p:txBody>
          <a:bodyPr wrap="none" rtlCol="0">
            <a:spAutoFit/>
          </a:bodyPr>
          <a:lstStyle/>
          <a:p>
            <a:r>
              <a:rPr lang="en-US" sz="1100" b="1" dirty="0"/>
              <a:t>Kary Mullis – 1944-2019 Nobel </a:t>
            </a:r>
          </a:p>
          <a:p>
            <a:r>
              <a:rPr lang="en-US" sz="1100" b="1" dirty="0"/>
              <a:t>Prize  in 1993. Heat Stable DNA </a:t>
            </a:r>
          </a:p>
          <a:p>
            <a:r>
              <a:rPr lang="en-US" sz="1100" b="1" dirty="0"/>
              <a:t>polymerase from  Yellow Stone </a:t>
            </a:r>
          </a:p>
          <a:p>
            <a:r>
              <a:rPr lang="en-US" sz="1100" b="1" dirty="0"/>
              <a:t>Hot springs bacterium.</a:t>
            </a:r>
          </a:p>
        </p:txBody>
      </p:sp>
    </p:spTree>
    <p:extLst>
      <p:ext uri="{BB962C8B-B14F-4D97-AF65-F5344CB8AC3E}">
        <p14:creationId xmlns:p14="http://schemas.microsoft.com/office/powerpoint/2010/main" val="14469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BA2C6E-E55F-481F-A60F-F5062EF5DA83}"/>
              </a:ext>
            </a:extLst>
          </p:cNvPr>
          <p:cNvSpPr txBox="1"/>
          <p:nvPr/>
        </p:nvSpPr>
        <p:spPr>
          <a:xfrm>
            <a:off x="107504" y="285728"/>
            <a:ext cx="9036496" cy="20108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New serological test developed by Roche</a:t>
            </a:r>
          </a:p>
          <a:p>
            <a:r>
              <a:rPr lang="en-US" sz="1600" b="1" dirty="0">
                <a:latin typeface="Arial" panose="020B0604020202020204" pitchFamily="34" charset="0"/>
                <a:cs typeface="Arial" panose="020B0604020202020204" pitchFamily="34" charset="0"/>
              </a:rPr>
              <a:t>The </a:t>
            </a:r>
            <a:r>
              <a:rPr lang="en-US" sz="1600" b="1" dirty="0" err="1">
                <a:latin typeface="Arial" panose="020B0604020202020204" pitchFamily="34" charset="0"/>
                <a:cs typeface="Arial" panose="020B0604020202020204" pitchFamily="34" charset="0"/>
              </a:rPr>
              <a:t>Elecsys</a:t>
            </a:r>
            <a:r>
              <a:rPr lang="en-US" sz="1600" b="1" baseline="30000"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 Anti-Sars-CoV-2 test –takes 18 minutes to conduct in a Cobas Analyzer made by Roche using 20 µl of serum + heparin and EDTA detects antibodies produced by the virus with 99.8% accuracy. Sensitivity is 65% from 0 – 6 days; 88% from 7 – 13 days; and 100% &gt; 14 days.</a:t>
            </a:r>
          </a:p>
          <a:p>
            <a:endParaRPr lang="en-US" sz="1400" b="1" dirty="0">
              <a:latin typeface="Arial" panose="020B0604020202020204" pitchFamily="34" charset="0"/>
              <a:cs typeface="Arial" panose="020B0604020202020204" pitchFamily="34" charset="0"/>
            </a:endParaRPr>
          </a:p>
          <a:p>
            <a:endParaRPr lang="en-US" sz="1400" b="1" baseline="30000" dirty="0">
              <a:latin typeface="Arial" panose="020B0604020202020204" pitchFamily="34" charset="0"/>
              <a:cs typeface="Arial" panose="020B0604020202020204" pitchFamily="34" charset="0"/>
            </a:endParaRPr>
          </a:p>
          <a:p>
            <a:r>
              <a:rPr lang="en-US" sz="1400" b="1" baseline="30000" dirty="0">
                <a:latin typeface="Arial" panose="020B0604020202020204" pitchFamily="34" charset="0"/>
                <a:cs typeface="Arial" panose="020B0604020202020204" pitchFamily="34" charset="0"/>
              </a:rPr>
              <a:t> </a:t>
            </a:r>
            <a:endParaRPr lang="en-CA" sz="1400" b="1" baseline="30000" dirty="0">
              <a:latin typeface="Arial" panose="020B0604020202020204" pitchFamily="34" charset="0"/>
              <a:cs typeface="Arial" panose="020B0604020202020204" pitchFamily="34" charset="0"/>
            </a:endParaRPr>
          </a:p>
        </p:txBody>
      </p:sp>
      <p:pic>
        <p:nvPicPr>
          <p:cNvPr id="1026" name="Picture 2" descr="cobas® 8000 modular analyzer series">
            <a:extLst>
              <a:ext uri="{FF2B5EF4-FFF2-40B4-BE49-F238E27FC236}">
                <a16:creationId xmlns:a16="http://schemas.microsoft.com/office/drawing/2014/main" id="{C751EF68-80A4-4221-B5C7-38A272C4E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1928802"/>
            <a:ext cx="2819142" cy="24014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599A86-1DB9-403B-A383-BCD504A86ED5}"/>
              </a:ext>
            </a:extLst>
          </p:cNvPr>
          <p:cNvSpPr txBox="1"/>
          <p:nvPr/>
        </p:nvSpPr>
        <p:spPr>
          <a:xfrm>
            <a:off x="0" y="4643446"/>
            <a:ext cx="3471848" cy="369332"/>
          </a:xfrm>
          <a:prstGeom prst="rect">
            <a:avLst/>
          </a:prstGeom>
          <a:noFill/>
        </p:spPr>
        <p:txBody>
          <a:bodyPr wrap="none" rtlCol="0">
            <a:spAutoFit/>
          </a:bodyPr>
          <a:lstStyle/>
          <a:p>
            <a:r>
              <a:rPr lang="en-US" b="1" dirty="0"/>
              <a:t>Cobas</a:t>
            </a:r>
            <a:r>
              <a:rPr lang="en-US" b="1" baseline="300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8000 Modular Analyzer</a:t>
            </a:r>
            <a:endParaRPr lang="en-CA" b="1" dirty="0"/>
          </a:p>
        </p:txBody>
      </p:sp>
      <p:pic>
        <p:nvPicPr>
          <p:cNvPr id="10" name="Picture 9" descr="A close up of a map&#10;&#10;Description automatically generated">
            <a:extLst>
              <a:ext uri="{FF2B5EF4-FFF2-40B4-BE49-F238E27FC236}">
                <a16:creationId xmlns:a16="http://schemas.microsoft.com/office/drawing/2014/main" id="{F6351288-597A-48D9-BC51-3F82FEE86F29}"/>
              </a:ext>
            </a:extLst>
          </p:cNvPr>
          <p:cNvPicPr>
            <a:picLocks noChangeAspect="1"/>
          </p:cNvPicPr>
          <p:nvPr/>
        </p:nvPicPr>
        <p:blipFill rotWithShape="1">
          <a:blip r:embed="rId3">
            <a:extLst>
              <a:ext uri="{28A0092B-C50C-407E-A947-70E740481C1C}">
                <a14:useLocalDpi xmlns:a14="http://schemas.microsoft.com/office/drawing/2010/main" val="0"/>
              </a:ext>
            </a:extLst>
          </a:blip>
          <a:srcRect t="2532" b="12998"/>
          <a:stretch/>
        </p:blipFill>
        <p:spPr>
          <a:xfrm>
            <a:off x="4480228" y="1772816"/>
            <a:ext cx="3672408" cy="4812257"/>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862A438C-DE56-441C-B59B-BC7848AD2A5E}"/>
              </a:ext>
            </a:extLst>
          </p:cNvPr>
          <p:cNvPicPr>
            <a:picLocks noChangeAspect="1"/>
          </p:cNvPicPr>
          <p:nvPr/>
        </p:nvPicPr>
        <p:blipFill rotWithShape="1">
          <a:blip r:embed="rId4">
            <a:extLst>
              <a:ext uri="{28A0092B-C50C-407E-A947-70E740481C1C}">
                <a14:useLocalDpi xmlns:a14="http://schemas.microsoft.com/office/drawing/2010/main" val="0"/>
              </a:ext>
            </a:extLst>
          </a:blip>
          <a:srcRect r="47329" b="56175"/>
          <a:stretch/>
        </p:blipFill>
        <p:spPr>
          <a:xfrm>
            <a:off x="3456190" y="4005064"/>
            <a:ext cx="1224136" cy="864096"/>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3F02A33C-D08A-43F3-A759-7B139725D768}"/>
              </a:ext>
            </a:extLst>
          </p:cNvPr>
          <p:cNvPicPr>
            <a:picLocks noChangeAspect="1"/>
          </p:cNvPicPr>
          <p:nvPr/>
        </p:nvPicPr>
        <p:blipFill rotWithShape="1">
          <a:blip r:embed="rId4">
            <a:extLst>
              <a:ext uri="{28A0092B-C50C-407E-A947-70E740481C1C}">
                <a14:useLocalDpi xmlns:a14="http://schemas.microsoft.com/office/drawing/2010/main" val="0"/>
              </a:ext>
            </a:extLst>
          </a:blip>
          <a:srcRect l="49573" b="50841"/>
          <a:stretch/>
        </p:blipFill>
        <p:spPr>
          <a:xfrm>
            <a:off x="7757677" y="3630388"/>
            <a:ext cx="1171972" cy="969264"/>
          </a:xfrm>
          <a:prstGeom prst="rect">
            <a:avLst/>
          </a:prstGeom>
        </p:spPr>
      </p:pic>
      <p:cxnSp>
        <p:nvCxnSpPr>
          <p:cNvPr id="17" name="Straight Arrow Connector 16">
            <a:extLst>
              <a:ext uri="{FF2B5EF4-FFF2-40B4-BE49-F238E27FC236}">
                <a16:creationId xmlns:a16="http://schemas.microsoft.com/office/drawing/2014/main" id="{ABCB1483-CD3D-4D37-B25F-4389F1CB7764}"/>
              </a:ext>
            </a:extLst>
          </p:cNvPr>
          <p:cNvCxnSpPr>
            <a:cxnSpLocks/>
          </p:cNvCxnSpPr>
          <p:nvPr/>
        </p:nvCxnSpPr>
        <p:spPr>
          <a:xfrm>
            <a:off x="4121480" y="4793462"/>
            <a:ext cx="649534" cy="3305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62BCCA1-23CA-4423-B885-D3A2C14FA136}"/>
              </a:ext>
            </a:extLst>
          </p:cNvPr>
          <p:cNvCxnSpPr>
            <a:cxnSpLocks/>
          </p:cNvCxnSpPr>
          <p:nvPr/>
        </p:nvCxnSpPr>
        <p:spPr>
          <a:xfrm flipH="1">
            <a:off x="7850037" y="4455584"/>
            <a:ext cx="422078" cy="5649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46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76" y="0"/>
            <a:ext cx="6918561" cy="461665"/>
          </a:xfrm>
          <a:prstGeom prst="rect">
            <a:avLst/>
          </a:prstGeom>
          <a:noFill/>
        </p:spPr>
        <p:txBody>
          <a:bodyPr wrap="none" rtlCol="0">
            <a:spAutoFit/>
          </a:bodyPr>
          <a:lstStyle/>
          <a:p>
            <a:r>
              <a:rPr lang="en-US" sz="2400" b="1" dirty="0">
                <a:solidFill>
                  <a:srgbClr val="FF0000"/>
                </a:solidFill>
                <a:latin typeface="Arial" pitchFamily="34" charset="0"/>
                <a:cs typeface="Arial" pitchFamily="34" charset="0"/>
              </a:rPr>
              <a:t>Tracking &amp; Tracing after relaxing self isolation</a:t>
            </a:r>
          </a:p>
        </p:txBody>
      </p:sp>
      <p:sp>
        <p:nvSpPr>
          <p:cNvPr id="5" name="TextBox 4"/>
          <p:cNvSpPr txBox="1"/>
          <p:nvPr/>
        </p:nvSpPr>
        <p:spPr>
          <a:xfrm>
            <a:off x="0" y="571480"/>
            <a:ext cx="9144000" cy="5632311"/>
          </a:xfrm>
          <a:prstGeom prst="rect">
            <a:avLst/>
          </a:prstGeom>
          <a:noFill/>
        </p:spPr>
        <p:txBody>
          <a:bodyPr wrap="square" rtlCol="0">
            <a:spAutoFit/>
          </a:bodyPr>
          <a:lstStyle/>
          <a:p>
            <a:pPr marL="342900" indent="-342900">
              <a:buAutoNum type="arabicPeriod"/>
            </a:pPr>
            <a:r>
              <a:rPr lang="en-US" b="1" dirty="0">
                <a:latin typeface="Arial" pitchFamily="34" charset="0"/>
                <a:cs typeface="Arial" pitchFamily="34" charset="0"/>
              </a:rPr>
              <a:t>Detecting new cases and identifying contacts are essential to snuffing out new outbreaks. In South Korea, one infected individual visiting several night clubs was traced using a cell phone app and the outbreak was contained.</a:t>
            </a:r>
          </a:p>
          <a:p>
            <a:pPr marL="342900" indent="-342900"/>
            <a:endParaRPr lang="en-US" b="1" dirty="0">
              <a:latin typeface="Arial" pitchFamily="34" charset="0"/>
              <a:cs typeface="Arial" pitchFamily="34" charset="0"/>
            </a:endParaRPr>
          </a:p>
          <a:p>
            <a:pPr marL="342900" indent="-342900"/>
            <a:r>
              <a:rPr lang="en-US" b="1" dirty="0">
                <a:latin typeface="Arial" pitchFamily="34" charset="0"/>
                <a:cs typeface="Arial" pitchFamily="34" charset="0"/>
              </a:rPr>
              <a:t>2.  A doctor who contracted the virus in Quebec and returned to New Brunswick which had no new Covid-19 cases infected 3 persons because she failed to quarantine herself.</a:t>
            </a:r>
          </a:p>
          <a:p>
            <a:pPr marL="342900" indent="-342900">
              <a:buAutoNum type="arabicPeriod"/>
            </a:pPr>
            <a:endParaRPr lang="en-US" b="1" dirty="0">
              <a:latin typeface="Arial" pitchFamily="34" charset="0"/>
              <a:cs typeface="Arial" pitchFamily="34" charset="0"/>
            </a:endParaRPr>
          </a:p>
          <a:p>
            <a:pPr marL="342900" indent="-342900"/>
            <a:r>
              <a:rPr lang="en-US" b="1" dirty="0">
                <a:latin typeface="Arial" pitchFamily="34" charset="0"/>
                <a:cs typeface="Arial" pitchFamily="34" charset="0"/>
              </a:rPr>
              <a:t>3.  Where it is not possible to conduct antibody or PCR tests, King's College (London) and Mass Gen Hospital team using artificial intelligence have created an app that can be used. It could predict with almost 80% accuracy  as shown in UK and USA whether or not an individual has COVID-19. The prediction is based on their age and sex, as well as a combination of four of the most common symptoms: (</a:t>
            </a:r>
            <a:r>
              <a:rPr lang="en-US" b="1" dirty="0" err="1">
                <a:latin typeface="Arial" pitchFamily="34" charset="0"/>
                <a:cs typeface="Arial" pitchFamily="34" charset="0"/>
              </a:rPr>
              <a:t>i</a:t>
            </a:r>
            <a:r>
              <a:rPr lang="en-US" b="1" dirty="0">
                <a:latin typeface="Arial" pitchFamily="34" charset="0"/>
                <a:cs typeface="Arial" pitchFamily="34" charset="0"/>
              </a:rPr>
              <a:t>) loss of smell (anosmia) or taste (ageusia), (ii) fatigue, (iii) persistent cough and (iv) loss of appetite. An app is available.</a:t>
            </a:r>
          </a:p>
          <a:p>
            <a:pPr marL="342900" indent="-342900"/>
            <a:endParaRPr lang="en-US" b="1" dirty="0">
              <a:latin typeface="Arial" pitchFamily="34" charset="0"/>
              <a:cs typeface="Arial" pitchFamily="34" charset="0"/>
            </a:endParaRPr>
          </a:p>
          <a:p>
            <a:pPr marL="342900" indent="-342900"/>
            <a:r>
              <a:rPr lang="en-US" b="1" dirty="0">
                <a:latin typeface="Arial" pitchFamily="34" charset="0"/>
                <a:cs typeface="Arial" pitchFamily="34" charset="0"/>
              </a:rPr>
              <a:t>     The Corona virus is going to be with us for quite a while and unless we are vigilant it will be extremely difficult to keep the infection under control. Social distancing, wearing masks, tracking and tracing are going to be important until a vaccine becomes available.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BC4C973-5C2A-41D5-8BA5-55184E2A1E6D}"/>
              </a:ext>
            </a:extLst>
          </p:cNvPr>
          <p:cNvSpPr>
            <a:spLocks noChangeArrowheads="1"/>
          </p:cNvSpPr>
          <p:nvPr/>
        </p:nvSpPr>
        <p:spPr bwMode="auto">
          <a:xfrm>
            <a:off x="3276600" y="361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a:extLst>
              <a:ext uri="{FF2B5EF4-FFF2-40B4-BE49-F238E27FC236}">
                <a16:creationId xmlns:a16="http://schemas.microsoft.com/office/drawing/2014/main" id="{B823277A-928A-4827-918B-30B73F95E2C8}"/>
              </a:ext>
            </a:extLst>
          </p:cNvPr>
          <p:cNvSpPr>
            <a:spLocks noChangeArrowheads="1"/>
          </p:cNvSpPr>
          <p:nvPr/>
        </p:nvSpPr>
        <p:spPr bwMode="auto">
          <a:xfrm>
            <a:off x="3276600" y="460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228600" y="152400"/>
            <a:ext cx="8915400" cy="2585323"/>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Newer Detection Systems for rapid detection and tracking are being developed</a:t>
            </a:r>
            <a:endParaRPr lang="en-CA" b="1" u="sng"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1. One of the main molecular detection methods in which the multiplication is carried out in isothermal condition and does not require thermocycler is Loop Mediated Isothermal Amplification (LAMP).This is faster  less complicated than the PCR system and is being developed for corona virus detection.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Corona virus-glycan recognition by the ACE2 of the cell is specific and is being developed as a detection method.</a:t>
            </a:r>
            <a:endParaRPr lang="en-CA" dirty="0">
              <a:latin typeface="Arial" panose="020B0604020202020204" pitchFamily="34" charset="0"/>
              <a:cs typeface="Arial" panose="020B0604020202020204" pitchFamily="34" charset="0"/>
            </a:endParaRPr>
          </a:p>
        </p:txBody>
      </p:sp>
      <p:pic>
        <p:nvPicPr>
          <p:cNvPr id="8194" name="Picture 2" descr="Dreaming of Cats | Cat Dream Meaning - Black Cats, Tigers, Lions ..."/>
          <p:cNvPicPr>
            <a:picLocks noChangeAspect="1" noChangeArrowheads="1"/>
          </p:cNvPicPr>
          <p:nvPr/>
        </p:nvPicPr>
        <p:blipFill>
          <a:blip r:embed="rId2"/>
          <a:srcRect/>
          <a:stretch>
            <a:fillRect/>
          </a:stretch>
        </p:blipFill>
        <p:spPr bwMode="auto">
          <a:xfrm>
            <a:off x="1571604" y="4286256"/>
            <a:ext cx="1500183" cy="15001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3214678" y="3143248"/>
            <a:ext cx="1004699" cy="369332"/>
          </a:xfrm>
          <a:prstGeom prst="rect">
            <a:avLst/>
          </a:prstGeom>
          <a:noFill/>
        </p:spPr>
        <p:txBody>
          <a:bodyPr wrap="none" rtlCol="0">
            <a:spAutoFit/>
          </a:bodyPr>
          <a:lstStyle/>
          <a:p>
            <a:r>
              <a:rPr lang="en-US" b="1" dirty="0" err="1"/>
              <a:t>Covid</a:t>
            </a:r>
            <a:r>
              <a:rPr lang="en-US" b="1" dirty="0"/>
              <a:t> 19</a:t>
            </a:r>
          </a:p>
        </p:txBody>
      </p:sp>
      <p:cxnSp>
        <p:nvCxnSpPr>
          <p:cNvPr id="8" name="Straight Arrow Connector 7"/>
          <p:cNvCxnSpPr/>
          <p:nvPr/>
        </p:nvCxnSpPr>
        <p:spPr>
          <a:xfrm rot="5400000">
            <a:off x="2821769" y="3679033"/>
            <a:ext cx="642942" cy="5715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3571868" y="3714752"/>
            <a:ext cx="857256" cy="5715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43570" y="5000636"/>
            <a:ext cx="92869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198" name="Picture 6" descr="Enter Washingtonian's 2020 Cutest Cat Photo Contest!"/>
          <p:cNvPicPr>
            <a:picLocks noChangeAspect="1" noChangeArrowheads="1"/>
          </p:cNvPicPr>
          <p:nvPr/>
        </p:nvPicPr>
        <p:blipFill>
          <a:blip r:embed="rId3"/>
          <a:srcRect b="12841"/>
          <a:stretch>
            <a:fillRect/>
          </a:stretch>
        </p:blipFill>
        <p:spPr bwMode="auto">
          <a:xfrm>
            <a:off x="6929455" y="4500570"/>
            <a:ext cx="1357322" cy="1285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8" name="Straight Arrow Connector 17"/>
          <p:cNvCxnSpPr/>
          <p:nvPr/>
        </p:nvCxnSpPr>
        <p:spPr>
          <a:xfrm rot="16200000" flipV="1">
            <a:off x="6786578" y="3857628"/>
            <a:ext cx="571504" cy="428628"/>
          </a:xfrm>
          <a:prstGeom prst="straightConnector1">
            <a:avLst/>
          </a:prstGeom>
          <a:ln w="38100">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8200" name="AutoShape 8" descr="Idris Elba named this year's Sexiest Man Alive by People magazin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2" name="AutoShape 10" descr="Idris Elba named this year's Sexiest Man Alive by People magazin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04" name="Picture 12" descr="www.gstatic.com/tv/thumb/persons/178333/178333_..."/>
          <p:cNvPicPr>
            <a:picLocks noChangeAspect="1" noChangeArrowheads="1"/>
          </p:cNvPicPr>
          <p:nvPr/>
        </p:nvPicPr>
        <p:blipFill>
          <a:blip r:embed="rId4" cstate="print"/>
          <a:srcRect/>
          <a:stretch>
            <a:fillRect/>
          </a:stretch>
        </p:blipFill>
        <p:spPr bwMode="auto">
          <a:xfrm>
            <a:off x="5857884" y="2714620"/>
            <a:ext cx="1017992" cy="11430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https://www.sciencealert.com/images/2020-04/processed/CanWeGetRonaFromPets_1024.jpg"/>
          <p:cNvPicPr/>
          <p:nvPr/>
        </p:nvPicPr>
        <p:blipFill>
          <a:blip r:embed="rId5"/>
          <a:srcRect l="25785" r="24045"/>
          <a:stretch>
            <a:fillRect/>
          </a:stretch>
        </p:blipFill>
        <p:spPr bwMode="auto">
          <a:xfrm>
            <a:off x="3714744" y="4500570"/>
            <a:ext cx="1678318" cy="1352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9" name="Straight Arrow Connector 18"/>
          <p:cNvCxnSpPr/>
          <p:nvPr/>
        </p:nvCxnSpPr>
        <p:spPr>
          <a:xfrm rot="10800000">
            <a:off x="4357686" y="3357562"/>
            <a:ext cx="128588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15206" y="3714752"/>
            <a:ext cx="1116139" cy="369332"/>
          </a:xfrm>
          <a:prstGeom prst="rect">
            <a:avLst/>
          </a:prstGeom>
          <a:noFill/>
        </p:spPr>
        <p:txBody>
          <a:bodyPr wrap="none" rtlCol="0">
            <a:spAutoFit/>
          </a:bodyPr>
          <a:lstStyle/>
          <a:p>
            <a:r>
              <a:rPr lang="en-US" b="1" dirty="0"/>
              <a:t>Unlikely ?</a:t>
            </a:r>
          </a:p>
        </p:txBody>
      </p:sp>
      <p:pic>
        <p:nvPicPr>
          <p:cNvPr id="4" name="Picture 2" descr="Golden Retievers vs Labrador Retrievers: Which Dog Is Right for You?"/>
          <p:cNvPicPr>
            <a:picLocks noChangeAspect="1" noChangeArrowheads="1"/>
          </p:cNvPicPr>
          <p:nvPr/>
        </p:nvPicPr>
        <p:blipFill>
          <a:blip r:embed="rId6" cstate="print"/>
          <a:srcRect l="8152" r="10323"/>
          <a:stretch>
            <a:fillRect/>
          </a:stretch>
        </p:blipFill>
        <p:spPr bwMode="auto">
          <a:xfrm>
            <a:off x="642910" y="2928934"/>
            <a:ext cx="1428760" cy="11723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2" name="Straight Arrow Connector 21"/>
          <p:cNvCxnSpPr/>
          <p:nvPr/>
        </p:nvCxnSpPr>
        <p:spPr>
          <a:xfrm rot="10800000">
            <a:off x="2281221" y="3357562"/>
            <a:ext cx="85725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2844" y="5929330"/>
            <a:ext cx="8709244" cy="369332"/>
          </a:xfrm>
          <a:prstGeom prst="rect">
            <a:avLst/>
          </a:prstGeom>
          <a:noFill/>
        </p:spPr>
        <p:txBody>
          <a:bodyPr wrap="none" rtlCol="0">
            <a:spAutoFit/>
          </a:bodyPr>
          <a:lstStyle/>
          <a:p>
            <a:r>
              <a:rPr lang="en-US" b="1" dirty="0"/>
              <a:t>Felines and canines have been infected by humans but the reverse has not happened yet!</a:t>
            </a:r>
          </a:p>
        </p:txBody>
      </p:sp>
    </p:spTree>
    <p:extLst>
      <p:ext uri="{BB962C8B-B14F-4D97-AF65-F5344CB8AC3E}">
        <p14:creationId xmlns:p14="http://schemas.microsoft.com/office/powerpoint/2010/main" val="69402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FDA16D-90FD-4AE2-8D24-3E4D5E5BACF3}"/>
              </a:ext>
            </a:extLst>
          </p:cNvPr>
          <p:cNvSpPr txBox="1"/>
          <p:nvPr/>
        </p:nvSpPr>
        <p:spPr>
          <a:xfrm>
            <a:off x="3352800" y="0"/>
            <a:ext cx="2098651" cy="461665"/>
          </a:xfrm>
          <a:prstGeom prst="rect">
            <a:avLst/>
          </a:prstGeom>
          <a:noFill/>
        </p:spPr>
        <p:txBody>
          <a:bodyPr wrap="none" rtlCol="0">
            <a:spAutoFit/>
          </a:bodyPr>
          <a:lstStyle/>
          <a:p>
            <a:r>
              <a:rPr lang="en-US" sz="2400" b="1" dirty="0">
                <a:solidFill>
                  <a:srgbClr val="FF0000"/>
                </a:solidFill>
              </a:rPr>
              <a:t>THERAPEUTICS</a:t>
            </a:r>
          </a:p>
        </p:txBody>
      </p:sp>
      <p:sp>
        <p:nvSpPr>
          <p:cNvPr id="6" name="TextBox 5">
            <a:extLst>
              <a:ext uri="{FF2B5EF4-FFF2-40B4-BE49-F238E27FC236}">
                <a16:creationId xmlns:a16="http://schemas.microsoft.com/office/drawing/2014/main" id="{BA8DB4E5-ECBB-44DA-9EE8-52B54AFEDEA9}"/>
              </a:ext>
            </a:extLst>
          </p:cNvPr>
          <p:cNvSpPr txBox="1"/>
          <p:nvPr/>
        </p:nvSpPr>
        <p:spPr>
          <a:xfrm>
            <a:off x="10886" y="461665"/>
            <a:ext cx="9302803" cy="6740307"/>
          </a:xfrm>
          <a:prstGeom prst="rect">
            <a:avLst/>
          </a:prstGeom>
          <a:noFill/>
        </p:spPr>
        <p:txBody>
          <a:bodyPr wrap="none" rtlCol="0">
            <a:spAutoFit/>
          </a:bodyPr>
          <a:lstStyle/>
          <a:p>
            <a:r>
              <a:rPr lang="en-US" dirty="0"/>
              <a:t>There have been numerous claims of drugs that can be used for treating covid19 infection but </a:t>
            </a:r>
          </a:p>
          <a:p>
            <a:r>
              <a:rPr lang="en-US" dirty="0"/>
              <a:t>none of them have undergone rigorous clinical trials to establish their activity and safety. </a:t>
            </a:r>
          </a:p>
          <a:p>
            <a:r>
              <a:rPr lang="en-US" dirty="0"/>
              <a:t>Currently many are undergoing tests. We probably will have treatments available soon.</a:t>
            </a:r>
          </a:p>
          <a:p>
            <a:endParaRPr lang="en-US" dirty="0"/>
          </a:p>
          <a:p>
            <a:pPr marL="342900" indent="-342900">
              <a:buAutoNum type="arabicPeriod"/>
            </a:pPr>
            <a:r>
              <a:rPr lang="en-US" dirty="0" err="1"/>
              <a:t>Remdesivir</a:t>
            </a:r>
            <a:r>
              <a:rPr lang="en-US" dirty="0"/>
              <a:t> – an antiviral drug has had a lot of promise and many severely sick individuals </a:t>
            </a:r>
          </a:p>
          <a:p>
            <a:r>
              <a:rPr lang="en-US" dirty="0"/>
              <a:t>      have recovered.  The US company, Gilead, is manufacturing it in Hyderabad, India.</a:t>
            </a:r>
          </a:p>
          <a:p>
            <a:pPr marL="342900" indent="-342900">
              <a:buAutoNum type="arabicPeriod" startAt="2"/>
            </a:pPr>
            <a:r>
              <a:rPr lang="en-US" dirty="0" err="1"/>
              <a:t>Favilavir</a:t>
            </a:r>
            <a:r>
              <a:rPr lang="en-US" dirty="0"/>
              <a:t> – an antiviral drug being developed in China and it is in an advanced state of testing</a:t>
            </a:r>
          </a:p>
          <a:p>
            <a:r>
              <a:rPr lang="en-US" dirty="0"/>
              <a:t>       and is showing great promise.</a:t>
            </a:r>
          </a:p>
          <a:p>
            <a:pPr marL="342900" indent="-342900">
              <a:buAutoNum type="arabicPeriod" startAt="3"/>
            </a:pPr>
            <a:r>
              <a:rPr lang="en-US" dirty="0"/>
              <a:t>Hydroxychloroquine – an antimalarial drug, also used for treating lupus and rheumatoid </a:t>
            </a:r>
          </a:p>
          <a:p>
            <a:pPr marL="342900" indent="-342900"/>
            <a:r>
              <a:rPr lang="en-US" dirty="0"/>
              <a:t>       arthritis has been touted as a great drug but has not lived up to its expectation.</a:t>
            </a:r>
          </a:p>
          <a:p>
            <a:pPr marL="342900" indent="-342900">
              <a:buAutoNum type="arabicPeriod" startAt="4"/>
            </a:pPr>
            <a:r>
              <a:rPr lang="en-CA" dirty="0" err="1"/>
              <a:t>Pluristem</a:t>
            </a:r>
            <a:r>
              <a:rPr lang="en-CA" dirty="0"/>
              <a:t> Therapeutics (Israel) uses placentas to grow smart cells, and programs them to </a:t>
            </a:r>
          </a:p>
          <a:p>
            <a:r>
              <a:rPr lang="en-CA" dirty="0"/>
              <a:t>       secrete therapeutic proteins in the bodies of sick people. It has just treated its first American </a:t>
            </a:r>
          </a:p>
          <a:p>
            <a:r>
              <a:rPr lang="en-CA" dirty="0"/>
              <a:t>       COVID-19 patient after treating seven Israelis. Their success rate is very high with the limited</a:t>
            </a:r>
          </a:p>
          <a:p>
            <a:r>
              <a:rPr lang="en-CA" dirty="0"/>
              <a:t>       number of patients.</a:t>
            </a:r>
          </a:p>
          <a:p>
            <a:pPr marL="342900" indent="-342900">
              <a:buAutoNum type="arabicPeriod" startAt="5"/>
            </a:pPr>
            <a:r>
              <a:rPr lang="en-CA" dirty="0"/>
              <a:t>Miscellaneous: AT-100 (Airways Therapeutics); TZLS Monoclonal (</a:t>
            </a:r>
            <a:r>
              <a:rPr lang="en-CA" dirty="0" err="1"/>
              <a:t>Tiziana</a:t>
            </a:r>
            <a:r>
              <a:rPr lang="en-CA" dirty="0"/>
              <a:t> Life Sciences);</a:t>
            </a:r>
          </a:p>
          <a:p>
            <a:r>
              <a:rPr lang="en-CA" dirty="0"/>
              <a:t>       OYA-1 (</a:t>
            </a:r>
            <a:r>
              <a:rPr lang="en-CA" dirty="0" err="1"/>
              <a:t>Oya</a:t>
            </a:r>
            <a:r>
              <a:rPr lang="en-CA" dirty="0"/>
              <a:t> Gen); BPI-002 (Beyond Spring); </a:t>
            </a:r>
            <a:r>
              <a:rPr lang="en-CA" dirty="0" err="1"/>
              <a:t>Ifenprodil</a:t>
            </a:r>
            <a:r>
              <a:rPr lang="en-CA" dirty="0"/>
              <a:t> (</a:t>
            </a:r>
            <a:r>
              <a:rPr lang="en-CA" dirty="0" err="1"/>
              <a:t>Algermon</a:t>
            </a:r>
            <a:r>
              <a:rPr lang="en-CA" dirty="0"/>
              <a:t>); BXT-25 (</a:t>
            </a:r>
            <a:r>
              <a:rPr lang="en-CA" dirty="0" err="1"/>
              <a:t>Bioxytran</a:t>
            </a:r>
            <a:r>
              <a:rPr lang="en-CA" dirty="0"/>
              <a:t>); </a:t>
            </a:r>
          </a:p>
          <a:p>
            <a:r>
              <a:rPr lang="en-CA" dirty="0"/>
              <a:t>       MERS vaccine (</a:t>
            </a:r>
            <a:r>
              <a:rPr lang="en-CA" dirty="0" err="1"/>
              <a:t>Novavax</a:t>
            </a:r>
            <a:r>
              <a:rPr lang="en-CA" dirty="0"/>
              <a:t>); Actemra (Roche); </a:t>
            </a:r>
            <a:r>
              <a:rPr lang="en-CA" dirty="0" err="1"/>
              <a:t>Galidesivir</a:t>
            </a:r>
            <a:r>
              <a:rPr lang="en-CA" dirty="0"/>
              <a:t> (</a:t>
            </a:r>
            <a:r>
              <a:rPr lang="en-CA" dirty="0" err="1"/>
              <a:t>Biocryst</a:t>
            </a:r>
            <a:r>
              <a:rPr lang="en-CA" dirty="0"/>
              <a:t>); REGN 3048 &amp; 3051 </a:t>
            </a:r>
          </a:p>
          <a:p>
            <a:r>
              <a:rPr lang="en-CA" dirty="0"/>
              <a:t>       (</a:t>
            </a:r>
            <a:r>
              <a:rPr lang="en-CA" dirty="0" err="1"/>
              <a:t>Kevzara</a:t>
            </a:r>
            <a:r>
              <a:rPr lang="en-CA" dirty="0"/>
              <a:t>); SNG-001 (</a:t>
            </a:r>
            <a:r>
              <a:rPr lang="en-CA" dirty="0" err="1"/>
              <a:t>Synairgen</a:t>
            </a:r>
            <a:r>
              <a:rPr lang="en-CA" dirty="0"/>
              <a:t>); </a:t>
            </a:r>
            <a:r>
              <a:rPr lang="en-CA" dirty="0" err="1"/>
              <a:t>Amnioboost</a:t>
            </a:r>
            <a:r>
              <a:rPr lang="en-CA" dirty="0"/>
              <a:t> (Lattice Biologics); A1 based therapeutic </a:t>
            </a:r>
          </a:p>
          <a:p>
            <a:r>
              <a:rPr lang="en-CA" dirty="0"/>
              <a:t>       (</a:t>
            </a:r>
            <a:r>
              <a:rPr lang="en-CA" dirty="0" err="1"/>
              <a:t>Mateon</a:t>
            </a:r>
            <a:r>
              <a:rPr lang="en-CA" dirty="0"/>
              <a:t>); Synthetic antibodies (</a:t>
            </a:r>
            <a:r>
              <a:rPr lang="en-CA" dirty="0" err="1"/>
              <a:t>Dr.Sidhu</a:t>
            </a:r>
            <a:r>
              <a:rPr lang="en-CA" dirty="0"/>
              <a:t> at Toronto Recombinant Antibody Centre)</a:t>
            </a:r>
          </a:p>
          <a:p>
            <a:endParaRPr lang="en-CA" dirty="0"/>
          </a:p>
          <a:p>
            <a:r>
              <a:rPr lang="en-CA" dirty="0"/>
              <a:t>With the advanced technology available using artificial intelligence and in silico designing, we </a:t>
            </a:r>
          </a:p>
          <a:p>
            <a:r>
              <a:rPr lang="en-CA" dirty="0"/>
              <a:t>will soon have drugs for covid19 treatment. </a:t>
            </a:r>
            <a:r>
              <a:rPr lang="en-CA" b="1" dirty="0">
                <a:solidFill>
                  <a:srgbClr val="FF0000"/>
                </a:solidFill>
              </a:rPr>
              <a:t>Development of a vaccine leading to herd immunity </a:t>
            </a:r>
          </a:p>
          <a:p>
            <a:r>
              <a:rPr lang="en-CA" b="1" dirty="0">
                <a:solidFill>
                  <a:srgbClr val="FF0000"/>
                </a:solidFill>
              </a:rPr>
              <a:t>(80 – 90% vaccinated) </a:t>
            </a:r>
            <a:r>
              <a:rPr lang="en-US" b="1" dirty="0">
                <a:solidFill>
                  <a:srgbClr val="FF0000"/>
                </a:solidFill>
              </a:rPr>
              <a:t>is however the ultimate solution.</a:t>
            </a:r>
            <a:endParaRPr lang="en-CA" b="1" dirty="0">
              <a:solidFill>
                <a:srgbClr val="FF0000"/>
              </a:solidFill>
            </a:endParaRPr>
          </a:p>
          <a:p>
            <a:endParaRPr lang="en-US" dirty="0"/>
          </a:p>
        </p:txBody>
      </p:sp>
    </p:spTree>
    <p:extLst>
      <p:ext uri="{BB962C8B-B14F-4D97-AF65-F5344CB8AC3E}">
        <p14:creationId xmlns:p14="http://schemas.microsoft.com/office/powerpoint/2010/main" val="3201144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7DEA240-2BAD-4CFE-81C8-72B7DA5D84EC}"/>
              </a:ext>
            </a:extLst>
          </p:cNvPr>
          <p:cNvSpPr txBox="1"/>
          <p:nvPr/>
        </p:nvSpPr>
        <p:spPr>
          <a:xfrm>
            <a:off x="3429000" y="0"/>
            <a:ext cx="1646989" cy="523220"/>
          </a:xfrm>
          <a:prstGeom prst="rect">
            <a:avLst/>
          </a:prstGeom>
          <a:noFill/>
        </p:spPr>
        <p:txBody>
          <a:bodyPr wrap="none" rtlCol="0">
            <a:spAutoFit/>
          </a:bodyPr>
          <a:lstStyle/>
          <a:p>
            <a:r>
              <a:rPr lang="en-US" sz="2800" b="1" dirty="0">
                <a:solidFill>
                  <a:srgbClr val="FF0000"/>
                </a:solidFill>
              </a:rPr>
              <a:t>VACCINES</a:t>
            </a:r>
          </a:p>
        </p:txBody>
      </p:sp>
      <p:sp>
        <p:nvSpPr>
          <p:cNvPr id="8" name="TextBox 7">
            <a:extLst>
              <a:ext uri="{FF2B5EF4-FFF2-40B4-BE49-F238E27FC236}">
                <a16:creationId xmlns:a16="http://schemas.microsoft.com/office/drawing/2014/main" id="{B263709C-D284-4F1C-A08D-A4C244B77ED7}"/>
              </a:ext>
            </a:extLst>
          </p:cNvPr>
          <p:cNvSpPr txBox="1"/>
          <p:nvPr/>
        </p:nvSpPr>
        <p:spPr>
          <a:xfrm>
            <a:off x="0" y="457200"/>
            <a:ext cx="9144000" cy="6463308"/>
          </a:xfrm>
          <a:prstGeom prst="rect">
            <a:avLst/>
          </a:prstGeom>
          <a:noFill/>
        </p:spPr>
        <p:txBody>
          <a:bodyPr wrap="square" rtlCol="0">
            <a:spAutoFit/>
          </a:bodyPr>
          <a:lstStyle/>
          <a:p>
            <a:r>
              <a:rPr lang="en-US" b="1" dirty="0"/>
              <a:t>We  really do not know how vaccines are going to pan out. The most optimistic view is that it will be like measles vaccine providing us with life-time protection. On the other hand, if it is like the Flu vaccine, it will  be short lived. With the panoply of vaccines under development, we can hope for the best. SARS-CoV-2, although an RNA virus, has shown limited amount of mutation which is a good sign. Several components of the corona virus19 have been used as antigens to make antibodies using animal and plant platforms  for mass production.  </a:t>
            </a:r>
          </a:p>
          <a:p>
            <a:endParaRPr lang="en-US" b="1" dirty="0"/>
          </a:p>
          <a:p>
            <a:r>
              <a:rPr lang="en-US" b="1" dirty="0"/>
              <a:t>List of vaccines under development: DNA vaccine (</a:t>
            </a:r>
            <a:r>
              <a:rPr lang="en-US" b="1" dirty="0" err="1"/>
              <a:t>Fusogenix</a:t>
            </a:r>
            <a:r>
              <a:rPr lang="en-US" b="1" dirty="0"/>
              <a:t>); </a:t>
            </a:r>
            <a:r>
              <a:rPr lang="en-US" b="1" dirty="0" err="1"/>
              <a:t>Chadox</a:t>
            </a:r>
            <a:r>
              <a:rPr lang="en-US" b="1" dirty="0"/>
              <a:t> vaccine (Oxford); </a:t>
            </a:r>
            <a:r>
              <a:rPr lang="en-US" b="1" dirty="0" err="1"/>
              <a:t>Adcovid</a:t>
            </a:r>
            <a:r>
              <a:rPr lang="en-US" b="1" dirty="0"/>
              <a:t> (</a:t>
            </a:r>
            <a:r>
              <a:rPr lang="en-US" b="1" dirty="0" err="1"/>
              <a:t>Altimex</a:t>
            </a:r>
            <a:r>
              <a:rPr lang="en-US" b="1" dirty="0"/>
              <a:t>); TJM2 (I-Mab Pharma); VLP (Medicago); Intranasal (</a:t>
            </a:r>
            <a:r>
              <a:rPr lang="en-US" b="1" dirty="0" err="1"/>
              <a:t>Altimmue</a:t>
            </a:r>
            <a:r>
              <a:rPr lang="en-US" b="1" dirty="0"/>
              <a:t>); INO-4800  and INO-4700 (</a:t>
            </a:r>
            <a:r>
              <a:rPr lang="en-US" b="1" dirty="0" err="1"/>
              <a:t>Inovio</a:t>
            </a:r>
            <a:r>
              <a:rPr lang="en-US" b="1" dirty="0"/>
              <a:t>); </a:t>
            </a:r>
            <a:r>
              <a:rPr lang="en-US" b="1" dirty="0" err="1"/>
              <a:t>HongKong</a:t>
            </a:r>
            <a:r>
              <a:rPr lang="en-US" b="1" dirty="0"/>
              <a:t> Vaccine (University of </a:t>
            </a:r>
            <a:r>
              <a:rPr lang="en-US" b="1" dirty="0" err="1"/>
              <a:t>HongKong</a:t>
            </a:r>
            <a:r>
              <a:rPr lang="en-US" b="1" dirty="0"/>
              <a:t>); Vaccine (</a:t>
            </a:r>
            <a:r>
              <a:rPr lang="en-US" b="1" dirty="0" err="1"/>
              <a:t>Generex</a:t>
            </a:r>
            <a:r>
              <a:rPr lang="en-US" b="1" dirty="0"/>
              <a:t>); </a:t>
            </a:r>
            <a:r>
              <a:rPr lang="en-US" b="1" dirty="0" err="1"/>
              <a:t>Vaccie</a:t>
            </a:r>
            <a:endParaRPr lang="en-US" b="1" dirty="0"/>
          </a:p>
          <a:p>
            <a:r>
              <a:rPr lang="en-US" b="1" dirty="0"/>
              <a:t>(Serum Institute of India); DNA vaccine (Zydus); Monoclonal Antibodies (</a:t>
            </a:r>
            <a:r>
              <a:rPr lang="en-US" b="1" dirty="0" err="1"/>
              <a:t>Vir</a:t>
            </a:r>
            <a:r>
              <a:rPr lang="en-US" b="1" dirty="0"/>
              <a:t> Biotech).</a:t>
            </a:r>
          </a:p>
          <a:p>
            <a:endParaRPr lang="en-US" b="1" dirty="0"/>
          </a:p>
          <a:p>
            <a:r>
              <a:rPr lang="en-US" b="1" dirty="0" err="1"/>
              <a:t>Moderna’s</a:t>
            </a:r>
            <a:r>
              <a:rPr lang="en-US" b="1" dirty="0"/>
              <a:t>  corona virus vaccine consisting of lipid mRNA particles of spike protein at dosages of 50 and 100 </a:t>
            </a:r>
            <a:r>
              <a:rPr lang="el-GR" b="1" dirty="0"/>
              <a:t>μ</a:t>
            </a:r>
            <a:r>
              <a:rPr lang="en-US" b="1" dirty="0"/>
              <a:t>g was safe and neutralized the virus in human volunteers and moves on to phase 2.</a:t>
            </a:r>
          </a:p>
          <a:p>
            <a:endParaRPr lang="en-US" b="1" dirty="0"/>
          </a:p>
          <a:p>
            <a:r>
              <a:rPr lang="en-CA" b="1" dirty="0"/>
              <a:t>The Chinese company, </a:t>
            </a:r>
            <a:r>
              <a:rPr lang="en-CA" b="1" dirty="0" err="1"/>
              <a:t>CanSino</a:t>
            </a:r>
            <a:r>
              <a:rPr lang="en-CA" b="1" dirty="0"/>
              <a:t> Biologics, is already conducting human clinical trials for its vaccine and the National Research Council of Canada is working with this company. </a:t>
            </a:r>
          </a:p>
          <a:p>
            <a:endParaRPr lang="en-US" b="1" dirty="0"/>
          </a:p>
          <a:p>
            <a:r>
              <a:rPr lang="en-US" b="1" dirty="0"/>
              <a:t>With the advanced state of vaccine technology and the numerous trials around the world, we should be able to get a vaccine that works. Vaccine development takes time and it will at least take a year before all of the safety tests and clinical trials are completed. </a:t>
            </a:r>
            <a:r>
              <a:rPr lang="en-US" b="1" dirty="0">
                <a:solidFill>
                  <a:srgbClr val="FF0000"/>
                </a:solidFill>
              </a:rPr>
              <a:t>But it is the ultimate solution leading to herd immunity (80 – 90% are </a:t>
            </a:r>
            <a:r>
              <a:rPr lang="en-US" b="1" dirty="0" err="1">
                <a:solidFill>
                  <a:srgbClr val="FF0000"/>
                </a:solidFill>
              </a:rPr>
              <a:t>immunised</a:t>
            </a:r>
            <a:r>
              <a:rPr lang="en-US" b="1" dirty="0">
                <a:solidFill>
                  <a:srgbClr val="FF0000"/>
                </a:solidFill>
              </a:rPr>
              <a:t>).</a:t>
            </a:r>
          </a:p>
        </p:txBody>
      </p:sp>
    </p:spTree>
    <p:extLst>
      <p:ext uri="{BB962C8B-B14F-4D97-AF65-F5344CB8AC3E}">
        <p14:creationId xmlns:p14="http://schemas.microsoft.com/office/powerpoint/2010/main" val="69402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1FF3D7-E7FD-4788-9BD4-0547BFA4F916}"/>
              </a:ext>
            </a:extLst>
          </p:cNvPr>
          <p:cNvSpPr txBox="1"/>
          <p:nvPr/>
        </p:nvSpPr>
        <p:spPr>
          <a:xfrm>
            <a:off x="1714480" y="-142900"/>
            <a:ext cx="5011949" cy="861774"/>
          </a:xfrm>
          <a:prstGeom prst="rect">
            <a:avLst/>
          </a:prstGeom>
          <a:noFill/>
        </p:spPr>
        <p:txBody>
          <a:bodyPr wrap="none" rtlCol="0">
            <a:spAutoFit/>
          </a:bodyPr>
          <a:lstStyle/>
          <a:p>
            <a:pPr algn="ctr"/>
            <a:r>
              <a:rPr lang="en-US" sz="3200" b="1" dirty="0">
                <a:solidFill>
                  <a:srgbClr val="FF0000"/>
                </a:solidFill>
              </a:rPr>
              <a:t>Pandemic Prognostication</a:t>
            </a:r>
          </a:p>
          <a:p>
            <a:pPr algn="ctr"/>
            <a:r>
              <a:rPr lang="en-US" b="1" dirty="0">
                <a:solidFill>
                  <a:srgbClr val="FF0000"/>
                </a:solidFill>
              </a:rPr>
              <a:t>(or Wishful thinking from a Canadian perspective!)</a:t>
            </a:r>
          </a:p>
        </p:txBody>
      </p:sp>
      <p:sp>
        <p:nvSpPr>
          <p:cNvPr id="9" name="TextBox 8">
            <a:extLst>
              <a:ext uri="{FF2B5EF4-FFF2-40B4-BE49-F238E27FC236}">
                <a16:creationId xmlns:a16="http://schemas.microsoft.com/office/drawing/2014/main" id="{04A69B9B-4EF5-4DED-A219-15E80D8C1C0B}"/>
              </a:ext>
            </a:extLst>
          </p:cNvPr>
          <p:cNvSpPr txBox="1"/>
          <p:nvPr/>
        </p:nvSpPr>
        <p:spPr>
          <a:xfrm>
            <a:off x="1854" y="693434"/>
            <a:ext cx="9138464" cy="6247864"/>
          </a:xfrm>
          <a:prstGeom prst="rect">
            <a:avLst/>
          </a:prstGeom>
          <a:noFill/>
        </p:spPr>
        <p:txBody>
          <a:bodyPr wrap="square" rtlCol="0">
            <a:spAutoFit/>
          </a:bodyPr>
          <a:lstStyle/>
          <a:p>
            <a:pPr marL="457200" indent="-457200">
              <a:buAutoNum type="arabicPeriod"/>
            </a:pPr>
            <a:r>
              <a:rPr lang="en-US" b="1" dirty="0"/>
              <a:t>Importance of a responsible, empathetic and trustworthy government will become paramount. Remember Jimmy Stewart in “Mr. Smith goes to Washington”!</a:t>
            </a:r>
          </a:p>
          <a:p>
            <a:endParaRPr lang="en-US" b="1" dirty="0"/>
          </a:p>
          <a:p>
            <a:r>
              <a:rPr lang="en-US" b="1" dirty="0"/>
              <a:t>2.     The plight of the “have-nots” has been sharply brought into focus and social </a:t>
            </a:r>
          </a:p>
          <a:p>
            <a:r>
              <a:rPr lang="en-US" b="1" dirty="0"/>
              <a:t>         changes to redress the situation will probably occur. </a:t>
            </a:r>
          </a:p>
          <a:p>
            <a:pPr marL="457200" indent="-457200">
              <a:buAutoNum type="arabicPeriod" startAt="2"/>
            </a:pPr>
            <a:endParaRPr lang="en-US" b="1" dirty="0"/>
          </a:p>
          <a:p>
            <a:r>
              <a:rPr lang="en-US" b="1" dirty="0"/>
              <a:t>3.      Self reliance for essential health care products will be addressed.</a:t>
            </a:r>
          </a:p>
          <a:p>
            <a:pPr marL="457200" indent="-457200">
              <a:buAutoNum type="arabicPeriod" startAt="2"/>
            </a:pPr>
            <a:endParaRPr lang="en-US" b="1" dirty="0"/>
          </a:p>
          <a:p>
            <a:r>
              <a:rPr lang="en-US" b="1" dirty="0"/>
              <a:t>4.       Quick response mechanism to any future pandemic will be in place.</a:t>
            </a:r>
          </a:p>
          <a:p>
            <a:pPr marL="457200" indent="-457200">
              <a:buAutoNum type="arabicPeriod" startAt="2"/>
            </a:pPr>
            <a:endParaRPr lang="en-US" b="1" dirty="0"/>
          </a:p>
          <a:p>
            <a:pPr marL="457200" indent="-457200">
              <a:buAutoNum type="arabicPeriod" startAt="5"/>
            </a:pPr>
            <a:r>
              <a:rPr lang="en-US" b="1" dirty="0"/>
              <a:t>There will be a trend towards democratic socialism similar to the Scandinavian </a:t>
            </a:r>
          </a:p>
          <a:p>
            <a:r>
              <a:rPr lang="en-US" b="1" dirty="0"/>
              <a:t>         countries.  Equitable taxes to eliminate homelessness, housing for everyone, </a:t>
            </a:r>
          </a:p>
          <a:p>
            <a:r>
              <a:rPr lang="en-US" b="1" dirty="0"/>
              <a:t>         subsidized well run affordable retirement homes, adequately funded education </a:t>
            </a:r>
          </a:p>
          <a:p>
            <a:r>
              <a:rPr lang="en-US" b="1" dirty="0"/>
              <a:t>         systems, health care that is expanded and well funded, guaranteed income and</a:t>
            </a:r>
          </a:p>
          <a:p>
            <a:r>
              <a:rPr lang="en-US" b="1" dirty="0"/>
              <a:t>         universal pensions to all are a few to be considered.</a:t>
            </a:r>
          </a:p>
          <a:p>
            <a:endParaRPr lang="en-US" b="1" dirty="0"/>
          </a:p>
          <a:p>
            <a:r>
              <a:rPr lang="en-US" b="1" dirty="0"/>
              <a:t>6.      Climate change will  be embraced universally and addressed fully.</a:t>
            </a:r>
          </a:p>
          <a:p>
            <a:endParaRPr lang="en-US" b="1" dirty="0"/>
          </a:p>
          <a:p>
            <a:r>
              <a:rPr lang="en-US" b="1" dirty="0"/>
              <a:t>7.     The NEW NORMAL will definitely be very different. Its never going to be like the</a:t>
            </a:r>
          </a:p>
          <a:p>
            <a:r>
              <a:rPr lang="en-US" b="1" dirty="0"/>
              <a:t>         good old times! The challenge will be to cheerfully adapt.</a:t>
            </a:r>
          </a:p>
          <a:p>
            <a:r>
              <a:rPr lang="en-US" sz="2000" b="1" dirty="0"/>
              <a:t>	</a:t>
            </a:r>
          </a:p>
          <a:p>
            <a:pPr marL="457200" indent="-457200">
              <a:buAutoNum type="arabicPeriod" startAt="2"/>
            </a:pPr>
            <a:endParaRPr lang="en-US" sz="2000" b="1" dirty="0"/>
          </a:p>
        </p:txBody>
      </p:sp>
      <p:sp>
        <p:nvSpPr>
          <p:cNvPr id="5" name="TextBox 4"/>
          <p:cNvSpPr txBox="1"/>
          <p:nvPr/>
        </p:nvSpPr>
        <p:spPr>
          <a:xfrm>
            <a:off x="0" y="6286520"/>
            <a:ext cx="9144000" cy="584775"/>
          </a:xfrm>
          <a:prstGeom prst="rect">
            <a:avLst/>
          </a:prstGeom>
          <a:noFill/>
        </p:spPr>
        <p:txBody>
          <a:bodyPr wrap="square" rtlCol="0">
            <a:spAutoFit/>
          </a:bodyPr>
          <a:lstStyle/>
          <a:p>
            <a:pPr algn="ctr"/>
            <a:r>
              <a:rPr lang="en-US" sz="1600" b="1" dirty="0">
                <a:solidFill>
                  <a:srgbClr val="FF0000"/>
                </a:solidFill>
              </a:rPr>
              <a:t>“The old order </a:t>
            </a:r>
            <a:r>
              <a:rPr lang="en-US" sz="1600" b="1" dirty="0" err="1">
                <a:solidFill>
                  <a:srgbClr val="FF0000"/>
                </a:solidFill>
              </a:rPr>
              <a:t>changeth</a:t>
            </a:r>
            <a:r>
              <a:rPr lang="en-US" sz="1600" b="1" dirty="0">
                <a:solidFill>
                  <a:srgbClr val="FF0000"/>
                </a:solidFill>
              </a:rPr>
              <a:t> yielding place to new, lest one good custom should corrupt the world” - Tennyson</a:t>
            </a:r>
          </a:p>
          <a:p>
            <a:pPr algn="ctr"/>
            <a:r>
              <a:rPr lang="en-US" sz="1600" b="1" dirty="0">
                <a:solidFill>
                  <a:srgbClr val="0070C0"/>
                </a:solidFill>
              </a:rPr>
              <a:t>THANK YOU</a:t>
            </a:r>
          </a:p>
        </p:txBody>
      </p:sp>
    </p:spTree>
    <p:extLst>
      <p:ext uri="{BB962C8B-B14F-4D97-AF65-F5344CB8AC3E}">
        <p14:creationId xmlns:p14="http://schemas.microsoft.com/office/powerpoint/2010/main" val="320114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clouds in the background&#10;&#10;Description automatically generated">
            <a:extLst>
              <a:ext uri="{FF2B5EF4-FFF2-40B4-BE49-F238E27FC236}">
                <a16:creationId xmlns:a16="http://schemas.microsoft.com/office/drawing/2014/main" id="{19039288-7F16-4DF1-83B3-48089F34A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2"/>
            <a:ext cx="9223414" cy="6860822"/>
          </a:xfrm>
          <a:prstGeom prst="rect">
            <a:avLst/>
          </a:prstGeom>
        </p:spPr>
      </p:pic>
      <p:sp>
        <p:nvSpPr>
          <p:cNvPr id="9" name="TextBox 8">
            <a:extLst>
              <a:ext uri="{FF2B5EF4-FFF2-40B4-BE49-F238E27FC236}">
                <a16:creationId xmlns:a16="http://schemas.microsoft.com/office/drawing/2014/main" id="{7C79DC40-77A7-4F7D-988A-1B4E87254905}"/>
              </a:ext>
            </a:extLst>
          </p:cNvPr>
          <p:cNvSpPr txBox="1"/>
          <p:nvPr/>
        </p:nvSpPr>
        <p:spPr>
          <a:xfrm>
            <a:off x="76200" y="3581400"/>
            <a:ext cx="9415231" cy="1538883"/>
          </a:xfrm>
          <a:prstGeom prst="rect">
            <a:avLst/>
          </a:prstGeom>
          <a:noFill/>
        </p:spPr>
        <p:txBody>
          <a:bodyPr wrap="square" rtlCol="0">
            <a:spAutoFit/>
          </a:bodyPr>
          <a:lstStyle/>
          <a:p>
            <a:pPr algn="ctr"/>
            <a:r>
              <a:rPr lang="en-US" sz="6600" b="1" dirty="0">
                <a:solidFill>
                  <a:srgbClr val="FF0000"/>
                </a:solidFill>
                <a:latin typeface="HGSoeiKakugothicUB" panose="020B0400000000000000" pitchFamily="49" charset="-128"/>
                <a:ea typeface="HGSoeiKakugothicUB" panose="020B0400000000000000" pitchFamily="49" charset="-128"/>
              </a:rPr>
              <a:t>Quo </a:t>
            </a:r>
            <a:r>
              <a:rPr lang="en-US" sz="6600" b="1" dirty="0" err="1">
                <a:solidFill>
                  <a:srgbClr val="FF0000"/>
                </a:solidFill>
                <a:latin typeface="HGSoeiKakugothicUB" panose="020B0400000000000000" pitchFamily="49" charset="-128"/>
                <a:ea typeface="HGSoeiKakugothicUB" panose="020B0400000000000000" pitchFamily="49" charset="-128"/>
              </a:rPr>
              <a:t>vadis</a:t>
            </a:r>
            <a:r>
              <a:rPr lang="en-US" sz="6600" b="1" dirty="0">
                <a:solidFill>
                  <a:srgbClr val="FF0000"/>
                </a:solidFill>
                <a:latin typeface="HGSoeiKakugothicUB" panose="020B0400000000000000" pitchFamily="49" charset="-128"/>
                <a:ea typeface="HGSoeiKakugothicUB" panose="020B0400000000000000" pitchFamily="49" charset="-128"/>
              </a:rPr>
              <a:t> Covid19?</a:t>
            </a:r>
          </a:p>
          <a:p>
            <a:pPr algn="ctr"/>
            <a:r>
              <a:rPr lang="en-US" sz="2800" b="1" dirty="0">
                <a:solidFill>
                  <a:srgbClr val="FF0000"/>
                </a:solidFill>
                <a:latin typeface="+mj-lt"/>
                <a:ea typeface="HGSoeiKakugothicUB" panose="020B0400000000000000" pitchFamily="49" charset="-128"/>
              </a:rPr>
              <a:t>A devastating pandemic  with asymptomatic transmission</a:t>
            </a:r>
          </a:p>
        </p:txBody>
      </p:sp>
      <p:sp>
        <p:nvSpPr>
          <p:cNvPr id="11" name="TextBox 10">
            <a:extLst>
              <a:ext uri="{FF2B5EF4-FFF2-40B4-BE49-F238E27FC236}">
                <a16:creationId xmlns:a16="http://schemas.microsoft.com/office/drawing/2014/main" id="{98F54C9B-B84A-488B-A584-F42602C80969}"/>
              </a:ext>
            </a:extLst>
          </p:cNvPr>
          <p:cNvSpPr txBox="1"/>
          <p:nvPr/>
        </p:nvSpPr>
        <p:spPr>
          <a:xfrm>
            <a:off x="2224687" y="5508978"/>
            <a:ext cx="4496937" cy="1200329"/>
          </a:xfrm>
          <a:prstGeom prst="rect">
            <a:avLst/>
          </a:prstGeom>
          <a:noFill/>
        </p:spPr>
        <p:txBody>
          <a:bodyPr wrap="none" rtlCol="0">
            <a:spAutoFit/>
          </a:bodyPr>
          <a:lstStyle/>
          <a:p>
            <a:pPr algn="ctr"/>
            <a:r>
              <a:rPr lang="en-US" sz="2400" b="1" dirty="0">
                <a:solidFill>
                  <a:srgbClr val="FF0000"/>
                </a:solidFill>
              </a:rPr>
              <a:t>Arthur Retnakaran</a:t>
            </a:r>
          </a:p>
          <a:p>
            <a:pPr algn="ctr"/>
            <a:r>
              <a:rPr lang="en-US" sz="2400" b="1" dirty="0">
                <a:solidFill>
                  <a:srgbClr val="FF0000"/>
                </a:solidFill>
              </a:rPr>
              <a:t>Rotary Club of North Scarborough</a:t>
            </a:r>
          </a:p>
          <a:p>
            <a:pPr algn="ctr"/>
            <a:r>
              <a:rPr lang="en-US" sz="2400" b="1" dirty="0">
                <a:solidFill>
                  <a:srgbClr val="FF0000"/>
                </a:solidFill>
              </a:rPr>
              <a:t>(June 1</a:t>
            </a:r>
            <a:r>
              <a:rPr lang="en-US" sz="2400" b="1" baseline="30000" dirty="0">
                <a:solidFill>
                  <a:srgbClr val="FF0000"/>
                </a:solidFill>
              </a:rPr>
              <a:t>st</a:t>
            </a:r>
            <a:r>
              <a:rPr lang="en-US" sz="2400" b="1" dirty="0">
                <a:solidFill>
                  <a:srgbClr val="FF0000"/>
                </a:solidFill>
              </a:rPr>
              <a:t> 2020)</a:t>
            </a:r>
          </a:p>
        </p:txBody>
      </p:sp>
    </p:spTree>
    <p:extLst>
      <p:ext uri="{BB962C8B-B14F-4D97-AF65-F5344CB8AC3E}">
        <p14:creationId xmlns:p14="http://schemas.microsoft.com/office/powerpoint/2010/main" val="320114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ronto Skyline at Night and Reflection Wall Mural • Pixers® - We ..."/>
          <p:cNvPicPr>
            <a:picLocks noChangeAspect="1" noChangeArrowheads="1"/>
          </p:cNvPicPr>
          <p:nvPr/>
        </p:nvPicPr>
        <p:blipFill>
          <a:blip r:embed="rId2"/>
          <a:srcRect r="25990"/>
          <a:stretch>
            <a:fillRect/>
          </a:stretch>
        </p:blipFill>
        <p:spPr bwMode="auto">
          <a:xfrm>
            <a:off x="0" y="0"/>
            <a:ext cx="9144000" cy="6907848"/>
          </a:xfrm>
          <a:prstGeom prst="rect">
            <a:avLst/>
          </a:prstGeom>
          <a:noFill/>
        </p:spPr>
      </p:pic>
      <p:sp>
        <p:nvSpPr>
          <p:cNvPr id="5" name="TextBox 4"/>
          <p:cNvSpPr txBox="1"/>
          <p:nvPr/>
        </p:nvSpPr>
        <p:spPr>
          <a:xfrm>
            <a:off x="2786050" y="4929198"/>
            <a:ext cx="3591048" cy="1323439"/>
          </a:xfrm>
          <a:prstGeom prst="rect">
            <a:avLst/>
          </a:prstGeom>
          <a:noFill/>
        </p:spPr>
        <p:txBody>
          <a:bodyPr wrap="none" rtlCol="0">
            <a:spAutoFit/>
          </a:bodyPr>
          <a:lstStyle/>
          <a:p>
            <a:r>
              <a:rPr lang="en-US" sz="8000" b="1" dirty="0">
                <a:solidFill>
                  <a:srgbClr val="FFC000"/>
                </a:solidFill>
              </a:rPr>
              <a:t>The End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nimal, old, man, lot&#10;&#10;Description automatically generated">
            <a:extLst>
              <a:ext uri="{FF2B5EF4-FFF2-40B4-BE49-F238E27FC236}">
                <a16:creationId xmlns:a16="http://schemas.microsoft.com/office/drawing/2014/main" id="{FED97F74-654A-4514-AF3F-CAC92464E570}"/>
              </a:ext>
            </a:extLst>
          </p:cNvPr>
          <p:cNvPicPr>
            <a:picLocks noChangeAspect="1"/>
          </p:cNvPicPr>
          <p:nvPr/>
        </p:nvPicPr>
        <p:blipFill rotWithShape="1">
          <a:blip r:embed="rId2">
            <a:extLst>
              <a:ext uri="{28A0092B-C50C-407E-A947-70E740481C1C}">
                <a14:useLocalDpi xmlns:a14="http://schemas.microsoft.com/office/drawing/2010/main" val="0"/>
              </a:ext>
            </a:extLst>
          </a:blip>
          <a:srcRect t="16068" b="15879"/>
          <a:stretch/>
        </p:blipFill>
        <p:spPr>
          <a:xfrm>
            <a:off x="0" y="2286000"/>
            <a:ext cx="5080000" cy="4572000"/>
          </a:xfrm>
          <a:prstGeom prst="rect">
            <a:avLst/>
          </a:prstGeom>
        </p:spPr>
      </p:pic>
      <p:sp>
        <p:nvSpPr>
          <p:cNvPr id="5" name="TextBox 4">
            <a:extLst>
              <a:ext uri="{FF2B5EF4-FFF2-40B4-BE49-F238E27FC236}">
                <a16:creationId xmlns:a16="http://schemas.microsoft.com/office/drawing/2014/main" id="{82CF8AAD-E8BE-4507-8066-3D942A9B5FAE}"/>
              </a:ext>
            </a:extLst>
          </p:cNvPr>
          <p:cNvSpPr txBox="1"/>
          <p:nvPr/>
        </p:nvSpPr>
        <p:spPr>
          <a:xfrm>
            <a:off x="2745218" y="0"/>
            <a:ext cx="3653564" cy="523220"/>
          </a:xfrm>
          <a:prstGeom prst="rect">
            <a:avLst/>
          </a:prstGeom>
          <a:noFill/>
        </p:spPr>
        <p:txBody>
          <a:bodyPr wrap="none" rtlCol="0">
            <a:spAutoFit/>
          </a:bodyPr>
          <a:lstStyle/>
          <a:p>
            <a:r>
              <a:rPr lang="en-US" sz="2800" b="1" dirty="0"/>
              <a:t>Viruses and their origin</a:t>
            </a:r>
          </a:p>
        </p:txBody>
      </p:sp>
      <p:sp>
        <p:nvSpPr>
          <p:cNvPr id="6" name="TextBox 5">
            <a:extLst>
              <a:ext uri="{FF2B5EF4-FFF2-40B4-BE49-F238E27FC236}">
                <a16:creationId xmlns:a16="http://schemas.microsoft.com/office/drawing/2014/main" id="{1956FF92-761C-4527-B18D-F8FE1531C253}"/>
              </a:ext>
            </a:extLst>
          </p:cNvPr>
          <p:cNvSpPr txBox="1"/>
          <p:nvPr/>
        </p:nvSpPr>
        <p:spPr>
          <a:xfrm>
            <a:off x="76200" y="534410"/>
            <a:ext cx="9151480" cy="1477328"/>
          </a:xfrm>
          <a:prstGeom prst="rect">
            <a:avLst/>
          </a:prstGeom>
          <a:noFill/>
        </p:spPr>
        <p:txBody>
          <a:bodyPr wrap="none" rtlCol="0">
            <a:spAutoFit/>
          </a:bodyPr>
          <a:lstStyle/>
          <a:p>
            <a:r>
              <a:rPr lang="en-US" b="1" dirty="0"/>
              <a:t>Viruses are the simplest form of life and can live only within living cells (Obligate parasites). </a:t>
            </a:r>
          </a:p>
          <a:p>
            <a:r>
              <a:rPr lang="en-US" b="1" dirty="0"/>
              <a:t>They have a basic genome (DNA or RNA) wrapped in a protein vesicle. They use the host cell’s </a:t>
            </a:r>
          </a:p>
          <a:p>
            <a:r>
              <a:rPr lang="en-US" b="1" dirty="0"/>
              <a:t>machinery to reproduce and propagate. Viruses are supposed to have originated in vesicles </a:t>
            </a:r>
          </a:p>
          <a:p>
            <a:r>
              <a:rPr lang="en-US" b="1" dirty="0"/>
              <a:t>near the hydrothermal vents in the primordial ocean floor along side the hypothetical Last </a:t>
            </a:r>
          </a:p>
          <a:p>
            <a:r>
              <a:rPr lang="en-US" b="1" dirty="0"/>
              <a:t>Universal Common Ancestor (LUCA). Coevolution is the logical explanation.</a:t>
            </a:r>
          </a:p>
        </p:txBody>
      </p:sp>
      <p:sp>
        <p:nvSpPr>
          <p:cNvPr id="9" name="Oval 8">
            <a:extLst>
              <a:ext uri="{FF2B5EF4-FFF2-40B4-BE49-F238E27FC236}">
                <a16:creationId xmlns:a16="http://schemas.microsoft.com/office/drawing/2014/main" id="{50F52785-8FF3-4845-A280-97363CD22E00}"/>
              </a:ext>
            </a:extLst>
          </p:cNvPr>
          <p:cNvSpPr/>
          <p:nvPr/>
        </p:nvSpPr>
        <p:spPr>
          <a:xfrm>
            <a:off x="5257801" y="2286000"/>
            <a:ext cx="1295400" cy="1295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0C78D13-7F5B-4464-9004-8D6DEC04AE8C}"/>
              </a:ext>
            </a:extLst>
          </p:cNvPr>
          <p:cNvSpPr/>
          <p:nvPr/>
        </p:nvSpPr>
        <p:spPr>
          <a:xfrm>
            <a:off x="6934200" y="1752600"/>
            <a:ext cx="2104963" cy="2133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map&#10;&#10;Description automatically generated">
            <a:extLst>
              <a:ext uri="{FF2B5EF4-FFF2-40B4-BE49-F238E27FC236}">
                <a16:creationId xmlns:a16="http://schemas.microsoft.com/office/drawing/2014/main" id="{11670A61-784D-4CCA-9B3E-59A831EA9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167" t="-1185" r="41111" b="33701"/>
          <a:stretch/>
        </p:blipFill>
        <p:spPr>
          <a:xfrm>
            <a:off x="7306787" y="1995124"/>
            <a:ext cx="1359787" cy="1586276"/>
          </a:xfrm>
          <a:prstGeom prst="rect">
            <a:avLst/>
          </a:prstGeom>
        </p:spPr>
      </p:pic>
      <p:pic>
        <p:nvPicPr>
          <p:cNvPr id="14" name="Picture 13" descr="A drawing of a person&#10;&#10;Description automatically generated">
            <a:extLst>
              <a:ext uri="{FF2B5EF4-FFF2-40B4-BE49-F238E27FC236}">
                <a16:creationId xmlns:a16="http://schemas.microsoft.com/office/drawing/2014/main" id="{2C80D0EE-8587-42F8-9F76-2934D75AF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3143" y="2573298"/>
            <a:ext cx="751342" cy="751342"/>
          </a:xfrm>
          <a:prstGeom prst="rect">
            <a:avLst/>
          </a:prstGeom>
        </p:spPr>
      </p:pic>
      <p:cxnSp>
        <p:nvCxnSpPr>
          <p:cNvPr id="18" name="Straight Arrow Connector 17">
            <a:extLst>
              <a:ext uri="{FF2B5EF4-FFF2-40B4-BE49-F238E27FC236}">
                <a16:creationId xmlns:a16="http://schemas.microsoft.com/office/drawing/2014/main" id="{CBCD1E31-933C-4536-BF46-8724880336DF}"/>
              </a:ext>
            </a:extLst>
          </p:cNvPr>
          <p:cNvCxnSpPr>
            <a:cxnSpLocks/>
          </p:cNvCxnSpPr>
          <p:nvPr/>
        </p:nvCxnSpPr>
        <p:spPr>
          <a:xfrm>
            <a:off x="6299885" y="2948969"/>
            <a:ext cx="100690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8BB27D3-1FBA-4190-8CC5-F959E3A5B103}"/>
              </a:ext>
            </a:extLst>
          </p:cNvPr>
          <p:cNvSpPr txBox="1"/>
          <p:nvPr/>
        </p:nvSpPr>
        <p:spPr>
          <a:xfrm>
            <a:off x="5407021" y="4077205"/>
            <a:ext cx="1396315" cy="369332"/>
          </a:xfrm>
          <a:prstGeom prst="rect">
            <a:avLst/>
          </a:prstGeom>
          <a:noFill/>
        </p:spPr>
        <p:txBody>
          <a:bodyPr wrap="square" rtlCol="0">
            <a:spAutoFit/>
          </a:bodyPr>
          <a:lstStyle/>
          <a:p>
            <a:r>
              <a:rPr lang="en-US" b="1" dirty="0"/>
              <a:t>First virus</a:t>
            </a:r>
          </a:p>
        </p:txBody>
      </p:sp>
      <p:sp>
        <p:nvSpPr>
          <p:cNvPr id="28" name="TextBox 27">
            <a:extLst>
              <a:ext uri="{FF2B5EF4-FFF2-40B4-BE49-F238E27FC236}">
                <a16:creationId xmlns:a16="http://schemas.microsoft.com/office/drawing/2014/main" id="{2018BA05-0447-4C92-82E9-B08586E37478}"/>
              </a:ext>
            </a:extLst>
          </p:cNvPr>
          <p:cNvSpPr txBox="1"/>
          <p:nvPr/>
        </p:nvSpPr>
        <p:spPr>
          <a:xfrm>
            <a:off x="7229707" y="4059702"/>
            <a:ext cx="1672446" cy="369332"/>
          </a:xfrm>
          <a:prstGeom prst="rect">
            <a:avLst/>
          </a:prstGeom>
          <a:noFill/>
        </p:spPr>
        <p:txBody>
          <a:bodyPr wrap="none" rtlCol="0">
            <a:spAutoFit/>
          </a:bodyPr>
          <a:lstStyle/>
          <a:p>
            <a:r>
              <a:rPr lang="en-US" b="1" dirty="0"/>
              <a:t>First cell (LUCA)</a:t>
            </a:r>
          </a:p>
        </p:txBody>
      </p:sp>
      <p:sp>
        <p:nvSpPr>
          <p:cNvPr id="31" name="TextBox 30">
            <a:extLst>
              <a:ext uri="{FF2B5EF4-FFF2-40B4-BE49-F238E27FC236}">
                <a16:creationId xmlns:a16="http://schemas.microsoft.com/office/drawing/2014/main" id="{F48E8265-1CEA-4C96-BAA1-035E0331A8C1}"/>
              </a:ext>
            </a:extLst>
          </p:cNvPr>
          <p:cNvSpPr txBox="1"/>
          <p:nvPr/>
        </p:nvSpPr>
        <p:spPr>
          <a:xfrm>
            <a:off x="5130293" y="4816361"/>
            <a:ext cx="4029629" cy="2031325"/>
          </a:xfrm>
          <a:prstGeom prst="rect">
            <a:avLst/>
          </a:prstGeom>
          <a:noFill/>
        </p:spPr>
        <p:txBody>
          <a:bodyPr wrap="none" rtlCol="0">
            <a:spAutoFit/>
          </a:bodyPr>
          <a:lstStyle/>
          <a:p>
            <a:r>
              <a:rPr lang="en-CA" b="1" dirty="0"/>
              <a:t>Since then the viruses have coevolved</a:t>
            </a:r>
          </a:p>
          <a:p>
            <a:r>
              <a:rPr lang="en-CA" b="1" dirty="0"/>
              <a:t>with every form of life from bacteria to </a:t>
            </a:r>
          </a:p>
          <a:p>
            <a:r>
              <a:rPr lang="en-CA" b="1" dirty="0"/>
              <a:t>plants and all animal forms. They are so </a:t>
            </a:r>
          </a:p>
          <a:p>
            <a:r>
              <a:rPr lang="en-CA" b="1" dirty="0"/>
              <a:t>abundant and found everywhere.  </a:t>
            </a:r>
          </a:p>
          <a:p>
            <a:r>
              <a:rPr lang="en-CA" b="1" dirty="0"/>
              <a:t>“If all the 1 × 10</a:t>
            </a:r>
            <a:r>
              <a:rPr lang="en-CA" b="1" baseline="30000" dirty="0"/>
              <a:t>31</a:t>
            </a:r>
            <a:r>
              <a:rPr lang="en-CA" b="1" dirty="0"/>
              <a:t> viruses on Earth were </a:t>
            </a:r>
          </a:p>
          <a:p>
            <a:r>
              <a:rPr lang="en-CA" b="1" dirty="0"/>
              <a:t>laid end to end, they would stretch for </a:t>
            </a:r>
          </a:p>
          <a:p>
            <a:r>
              <a:rPr lang="en-CA" b="1" dirty="0"/>
              <a:t>100 million light years.”   </a:t>
            </a:r>
          </a:p>
        </p:txBody>
      </p:sp>
    </p:spTree>
    <p:extLst>
      <p:ext uri="{BB962C8B-B14F-4D97-AF65-F5344CB8AC3E}">
        <p14:creationId xmlns:p14="http://schemas.microsoft.com/office/powerpoint/2010/main" val="69402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qph.fs.quoracdn.net/main-qimg-eee77f2b58be05c964ce0c04756f2cfb"/>
          <p:cNvPicPr>
            <a:picLocks noChangeAspect="1" noChangeArrowheads="1"/>
          </p:cNvPicPr>
          <p:nvPr/>
        </p:nvPicPr>
        <p:blipFill rotWithShape="1">
          <a:blip r:embed="rId2">
            <a:extLst>
              <a:ext uri="{28A0092B-C50C-407E-A947-70E740481C1C}">
                <a14:useLocalDpi xmlns:a14="http://schemas.microsoft.com/office/drawing/2010/main" val="0"/>
              </a:ext>
            </a:extLst>
          </a:blip>
          <a:srcRect t="-6225"/>
          <a:stretch/>
        </p:blipFill>
        <p:spPr bwMode="auto">
          <a:xfrm>
            <a:off x="-142908" y="1285860"/>
            <a:ext cx="4038600" cy="39011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457" y="292594"/>
            <a:ext cx="9064196" cy="400110"/>
          </a:xfrm>
          <a:prstGeom prst="rect">
            <a:avLst/>
          </a:prstGeom>
          <a:noFill/>
        </p:spPr>
        <p:txBody>
          <a:bodyPr wrap="square" rtlCol="0">
            <a:spAutoFit/>
          </a:bodyPr>
          <a:lstStyle/>
          <a:p>
            <a:r>
              <a:rPr lang="en-US" sz="2000" b="1" dirty="0">
                <a:solidFill>
                  <a:srgbClr val="FF0000"/>
                </a:solidFill>
              </a:rPr>
              <a:t>        SOME BASIC TERMINOLOGY -  CENTRAL DOGMA OF ALL LIFE FORMS</a:t>
            </a:r>
            <a:endParaRPr lang="en-CA" sz="2000" b="1" dirty="0">
              <a:solidFill>
                <a:srgbClr val="FF0000"/>
              </a:solidFill>
            </a:endParaRPr>
          </a:p>
        </p:txBody>
      </p:sp>
      <p:grpSp>
        <p:nvGrpSpPr>
          <p:cNvPr id="3" name="Group 2">
            <a:extLst>
              <a:ext uri="{FF2B5EF4-FFF2-40B4-BE49-F238E27FC236}">
                <a16:creationId xmlns:a16="http://schemas.microsoft.com/office/drawing/2014/main" id="{5247EF9F-320C-4AFC-9155-02C8CA539345}"/>
              </a:ext>
            </a:extLst>
          </p:cNvPr>
          <p:cNvGrpSpPr/>
          <p:nvPr/>
        </p:nvGrpSpPr>
        <p:grpSpPr>
          <a:xfrm>
            <a:off x="1050635" y="1770737"/>
            <a:ext cx="3010554" cy="3018974"/>
            <a:chOff x="1058587" y="1452815"/>
            <a:chExt cx="3010554" cy="3018974"/>
          </a:xfrm>
        </p:grpSpPr>
        <p:sp>
          <p:nvSpPr>
            <p:cNvPr id="5" name="TextBox 4"/>
            <p:cNvSpPr txBox="1"/>
            <p:nvPr/>
          </p:nvSpPr>
          <p:spPr>
            <a:xfrm>
              <a:off x="2542764" y="1452815"/>
              <a:ext cx="827214" cy="369332"/>
            </a:xfrm>
            <a:prstGeom prst="rect">
              <a:avLst/>
            </a:prstGeom>
            <a:noFill/>
          </p:spPr>
          <p:txBody>
            <a:bodyPr wrap="none" rtlCol="0">
              <a:spAutoFit/>
            </a:bodyPr>
            <a:lstStyle/>
            <a:p>
              <a:r>
                <a:rPr lang="en-US" b="1" dirty="0"/>
                <a:t>(</a:t>
              </a:r>
              <a:r>
                <a:rPr lang="en-US" b="1" dirty="0">
                  <a:solidFill>
                    <a:srgbClr val="0070C0"/>
                  </a:solidFill>
                </a:rPr>
                <a:t>A</a:t>
              </a:r>
              <a:r>
                <a:rPr lang="en-US" b="1" dirty="0">
                  <a:solidFill>
                    <a:srgbClr val="FF0000"/>
                  </a:solidFill>
                </a:rPr>
                <a:t>T</a:t>
              </a:r>
              <a:r>
                <a:rPr lang="en-US" b="1" dirty="0">
                  <a:solidFill>
                    <a:srgbClr val="0070C0"/>
                  </a:solidFill>
                </a:rPr>
                <a:t>GC</a:t>
              </a:r>
              <a:r>
                <a:rPr lang="en-US" b="1" dirty="0"/>
                <a:t>)</a:t>
              </a:r>
              <a:endParaRPr lang="en-CA" b="1" dirty="0"/>
            </a:p>
          </p:txBody>
        </p:sp>
        <p:sp>
          <p:nvSpPr>
            <p:cNvPr id="6" name="TextBox 5"/>
            <p:cNvSpPr txBox="1"/>
            <p:nvPr/>
          </p:nvSpPr>
          <p:spPr>
            <a:xfrm>
              <a:off x="1058587" y="2971800"/>
              <a:ext cx="884409" cy="646331"/>
            </a:xfrm>
            <a:prstGeom prst="rect">
              <a:avLst/>
            </a:prstGeom>
            <a:noFill/>
          </p:spPr>
          <p:txBody>
            <a:bodyPr wrap="none" rtlCol="0">
              <a:spAutoFit/>
            </a:bodyPr>
            <a:lstStyle/>
            <a:p>
              <a:r>
                <a:rPr lang="en-US" b="1" dirty="0"/>
                <a:t>(</a:t>
              </a:r>
              <a:r>
                <a:rPr lang="en-US" b="1" dirty="0">
                  <a:solidFill>
                    <a:srgbClr val="0070C0"/>
                  </a:solidFill>
                </a:rPr>
                <a:t>A</a:t>
              </a:r>
              <a:r>
                <a:rPr lang="en-US" b="1" dirty="0">
                  <a:solidFill>
                    <a:srgbClr val="FF0000"/>
                  </a:solidFill>
                </a:rPr>
                <a:t>U</a:t>
              </a:r>
              <a:r>
                <a:rPr lang="en-US" b="1" dirty="0">
                  <a:solidFill>
                    <a:srgbClr val="0070C0"/>
                  </a:solidFill>
                </a:rPr>
                <a:t>GC</a:t>
              </a:r>
              <a:r>
                <a:rPr lang="en-US" b="1" dirty="0"/>
                <a:t>)</a:t>
              </a:r>
              <a:endParaRPr lang="en-CA" b="1" dirty="0"/>
            </a:p>
            <a:p>
              <a:endParaRPr lang="en-CA" dirty="0"/>
            </a:p>
          </p:txBody>
        </p:sp>
        <p:sp>
          <p:nvSpPr>
            <p:cNvPr id="7" name="TextBox 6"/>
            <p:cNvSpPr txBox="1"/>
            <p:nvPr/>
          </p:nvSpPr>
          <p:spPr>
            <a:xfrm>
              <a:off x="2008184" y="3539706"/>
              <a:ext cx="1779654" cy="369332"/>
            </a:xfrm>
            <a:prstGeom prst="rect">
              <a:avLst/>
            </a:prstGeom>
            <a:noFill/>
          </p:spPr>
          <p:txBody>
            <a:bodyPr wrap="none" rtlCol="0">
              <a:spAutoFit/>
            </a:bodyPr>
            <a:lstStyle/>
            <a:p>
              <a:r>
                <a:rPr lang="en-US" b="1" dirty="0"/>
                <a:t>(21 Amino acids)</a:t>
              </a:r>
              <a:endParaRPr lang="en-CA" b="1" dirty="0"/>
            </a:p>
          </p:txBody>
        </p:sp>
        <p:sp>
          <p:nvSpPr>
            <p:cNvPr id="8" name="TextBox 7"/>
            <p:cNvSpPr txBox="1"/>
            <p:nvPr/>
          </p:nvSpPr>
          <p:spPr>
            <a:xfrm>
              <a:off x="2079622" y="3825458"/>
              <a:ext cx="1989519" cy="646331"/>
            </a:xfrm>
            <a:prstGeom prst="rect">
              <a:avLst/>
            </a:prstGeom>
            <a:noFill/>
          </p:spPr>
          <p:txBody>
            <a:bodyPr wrap="none" rtlCol="0">
              <a:spAutoFit/>
            </a:bodyPr>
            <a:lstStyle/>
            <a:p>
              <a:r>
                <a:rPr lang="en-US" b="1" dirty="0"/>
                <a:t>Triplet code</a:t>
              </a:r>
            </a:p>
            <a:p>
              <a:r>
                <a:rPr lang="en-US" b="1" dirty="0"/>
                <a:t>(E.g. GGU=Glycine)</a:t>
              </a:r>
              <a:endParaRPr lang="en-CA" b="1" dirty="0"/>
            </a:p>
          </p:txBody>
        </p:sp>
      </p:grpSp>
      <p:sp>
        <p:nvSpPr>
          <p:cNvPr id="9" name="AutoShape 4" descr="Antisense R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8" name="Picture 6" descr="https://www.biology-pages.info/S/SenseStra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743" y="1969759"/>
            <a:ext cx="5090453" cy="167198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ouble Helix DNA Stran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089" b="13101"/>
          <a:stretch/>
        </p:blipFill>
        <p:spPr bwMode="auto">
          <a:xfrm rot="21051224">
            <a:off x="4193292" y="1152783"/>
            <a:ext cx="1401826" cy="6232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72200" y="1288366"/>
            <a:ext cx="1912703" cy="369332"/>
          </a:xfrm>
          <a:prstGeom prst="rect">
            <a:avLst/>
          </a:prstGeom>
          <a:noFill/>
        </p:spPr>
        <p:txBody>
          <a:bodyPr wrap="none" rtlCol="0">
            <a:spAutoFit/>
          </a:bodyPr>
          <a:lstStyle/>
          <a:p>
            <a:r>
              <a:rPr lang="en-US" b="1" dirty="0"/>
              <a:t>DNA-Double Helix</a:t>
            </a:r>
            <a:endParaRPr lang="en-CA" b="1" dirty="0"/>
          </a:p>
        </p:txBody>
      </p:sp>
      <p:sp>
        <p:nvSpPr>
          <p:cNvPr id="12" name="TextBox 11"/>
          <p:cNvSpPr txBox="1"/>
          <p:nvPr/>
        </p:nvSpPr>
        <p:spPr>
          <a:xfrm>
            <a:off x="7681342" y="2707064"/>
            <a:ext cx="1229824" cy="338554"/>
          </a:xfrm>
          <a:prstGeom prst="rect">
            <a:avLst/>
          </a:prstGeom>
          <a:noFill/>
        </p:spPr>
        <p:txBody>
          <a:bodyPr wrap="none" rtlCol="0">
            <a:spAutoFit/>
          </a:bodyPr>
          <a:lstStyle/>
          <a:p>
            <a:r>
              <a:rPr lang="en-US" sz="1600" b="1" dirty="0">
                <a:solidFill>
                  <a:srgbClr val="00B0F0"/>
                </a:solidFill>
              </a:rPr>
              <a:t>(Sense RNA)</a:t>
            </a:r>
            <a:endParaRPr lang="en-CA" sz="1600" b="1" dirty="0">
              <a:solidFill>
                <a:srgbClr val="00B0F0"/>
              </a:solidFill>
            </a:endParaRPr>
          </a:p>
        </p:txBody>
      </p:sp>
      <p:sp>
        <p:nvSpPr>
          <p:cNvPr id="2" name="TextBox 1"/>
          <p:cNvSpPr txBox="1"/>
          <p:nvPr/>
        </p:nvSpPr>
        <p:spPr>
          <a:xfrm>
            <a:off x="-44072" y="5380860"/>
            <a:ext cx="9044207" cy="1477328"/>
          </a:xfrm>
          <a:prstGeom prst="rect">
            <a:avLst/>
          </a:prstGeom>
          <a:noFill/>
        </p:spPr>
        <p:txBody>
          <a:bodyPr wrap="none" rtlCol="0">
            <a:spAutoFit/>
          </a:bodyPr>
          <a:lstStyle/>
          <a:p>
            <a:r>
              <a:rPr lang="en-US" b="1" dirty="0"/>
              <a:t>SARS-CoV-2 is an RNA virus and has a single sense strand.  RNA is highly unstable and can be </a:t>
            </a:r>
          </a:p>
          <a:p>
            <a:r>
              <a:rPr lang="en-US" b="1" dirty="0"/>
              <a:t>easily  destroyed during extraction. RNA viruses are generally unstable and mutate into </a:t>
            </a:r>
          </a:p>
          <a:p>
            <a:r>
              <a:rPr lang="en-US" b="1" dirty="0"/>
              <a:t>different strains. Fortunately, SARS-CoV-2  is relatively stable and therefore we can expect to </a:t>
            </a:r>
          </a:p>
          <a:p>
            <a:r>
              <a:rPr lang="en-US" b="1" dirty="0"/>
              <a:t>make a specific vaccine. The flu virus, on the other hand, mutates so much that every year a </a:t>
            </a:r>
          </a:p>
          <a:p>
            <a:r>
              <a:rPr lang="en-US" b="1" dirty="0"/>
              <a:t>new vaccine has to be made.</a:t>
            </a:r>
            <a:endParaRPr lang="en-CA" b="1" dirty="0"/>
          </a:p>
        </p:txBody>
      </p:sp>
      <p:cxnSp>
        <p:nvCxnSpPr>
          <p:cNvPr id="10" name="Straight Arrow Connector 9"/>
          <p:cNvCxnSpPr/>
          <p:nvPr/>
        </p:nvCxnSpPr>
        <p:spPr>
          <a:xfrm flipH="1" flipV="1">
            <a:off x="3754106" y="2368748"/>
            <a:ext cx="1" cy="315885"/>
          </a:xfrm>
          <a:prstGeom prst="straightConnector1">
            <a:avLst/>
          </a:prstGeom>
          <a:ln w="381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59751" y="2376856"/>
            <a:ext cx="1767600" cy="307777"/>
          </a:xfrm>
          <a:prstGeom prst="rect">
            <a:avLst/>
          </a:prstGeom>
          <a:noFill/>
        </p:spPr>
        <p:txBody>
          <a:bodyPr wrap="none" rtlCol="0">
            <a:spAutoFit/>
          </a:bodyPr>
          <a:lstStyle/>
          <a:p>
            <a:r>
              <a:rPr lang="en-US" sz="1400" b="1" dirty="0">
                <a:solidFill>
                  <a:srgbClr val="7030A0"/>
                </a:solidFill>
              </a:rPr>
              <a:t>Reverse transcription</a:t>
            </a:r>
            <a:endParaRPr lang="en-CA" sz="1400" b="1" dirty="0">
              <a:solidFill>
                <a:srgbClr val="7030A0"/>
              </a:solidFill>
            </a:endParaRPr>
          </a:p>
        </p:txBody>
      </p:sp>
      <p:sp>
        <p:nvSpPr>
          <p:cNvPr id="13" name="TextBox 12">
            <a:extLst>
              <a:ext uri="{FF2B5EF4-FFF2-40B4-BE49-F238E27FC236}">
                <a16:creationId xmlns:a16="http://schemas.microsoft.com/office/drawing/2014/main" id="{0ABB5693-DF90-4412-B8DC-9C173FB06068}"/>
              </a:ext>
            </a:extLst>
          </p:cNvPr>
          <p:cNvSpPr txBox="1"/>
          <p:nvPr/>
        </p:nvSpPr>
        <p:spPr>
          <a:xfrm>
            <a:off x="7944961" y="2395003"/>
            <a:ext cx="1338872" cy="338554"/>
          </a:xfrm>
          <a:prstGeom prst="rect">
            <a:avLst/>
          </a:prstGeom>
          <a:noFill/>
        </p:spPr>
        <p:txBody>
          <a:bodyPr wrap="square" rtlCol="0">
            <a:spAutoFit/>
          </a:bodyPr>
          <a:lstStyle/>
          <a:p>
            <a:r>
              <a:rPr lang="en-US" sz="1600" b="1" dirty="0">
                <a:solidFill>
                  <a:srgbClr val="FF0000"/>
                </a:solidFill>
              </a:rPr>
              <a:t> - into RNA</a:t>
            </a:r>
          </a:p>
        </p:txBody>
      </p:sp>
      <p:sp>
        <p:nvSpPr>
          <p:cNvPr id="14" name="TextBox 13">
            <a:extLst>
              <a:ext uri="{FF2B5EF4-FFF2-40B4-BE49-F238E27FC236}">
                <a16:creationId xmlns:a16="http://schemas.microsoft.com/office/drawing/2014/main" id="{7008A9F6-EFFC-4C81-B105-51F353052CC9}"/>
              </a:ext>
            </a:extLst>
          </p:cNvPr>
          <p:cNvSpPr txBox="1"/>
          <p:nvPr/>
        </p:nvSpPr>
        <p:spPr>
          <a:xfrm>
            <a:off x="7117262" y="2956241"/>
            <a:ext cx="2635584" cy="584775"/>
          </a:xfrm>
          <a:prstGeom prst="rect">
            <a:avLst/>
          </a:prstGeom>
          <a:noFill/>
        </p:spPr>
        <p:txBody>
          <a:bodyPr wrap="square" rtlCol="0">
            <a:spAutoFit/>
          </a:bodyPr>
          <a:lstStyle/>
          <a:p>
            <a:r>
              <a:rPr lang="en-US" sz="1600" b="1" dirty="0">
                <a:solidFill>
                  <a:srgbClr val="FF0000"/>
                </a:solidFill>
              </a:rPr>
              <a:t>- Into amino acids to </a:t>
            </a:r>
          </a:p>
          <a:p>
            <a:r>
              <a:rPr lang="en-US" sz="1600" b="1" dirty="0">
                <a:solidFill>
                  <a:srgbClr val="FF0000"/>
                </a:solidFill>
              </a:rPr>
              <a:t>   form peptide</a:t>
            </a:r>
          </a:p>
        </p:txBody>
      </p:sp>
      <p:sp>
        <p:nvSpPr>
          <p:cNvPr id="19" name="TextBox 18"/>
          <p:cNvSpPr txBox="1"/>
          <p:nvPr/>
        </p:nvSpPr>
        <p:spPr>
          <a:xfrm>
            <a:off x="3963552" y="3721538"/>
            <a:ext cx="5180448" cy="1200329"/>
          </a:xfrm>
          <a:prstGeom prst="rect">
            <a:avLst/>
          </a:prstGeom>
          <a:solidFill>
            <a:srgbClr val="FF0000"/>
          </a:solidFill>
        </p:spPr>
        <p:txBody>
          <a:bodyPr wrap="square" rtlCol="0">
            <a:spAutoFit/>
          </a:bodyPr>
          <a:lstStyle/>
          <a:p>
            <a:pPr marL="342900" indent="-342900">
              <a:buAutoNum type="arabicPeriod"/>
            </a:pPr>
            <a:r>
              <a:rPr lang="en-US" b="1" dirty="0">
                <a:solidFill>
                  <a:srgbClr val="FFFF00"/>
                </a:solidFill>
              </a:rPr>
              <a:t>DNA- transcription –RNA – translation – Protein</a:t>
            </a:r>
          </a:p>
          <a:p>
            <a:pPr marL="342900" indent="-342900">
              <a:buAutoNum type="arabicPeriod"/>
            </a:pPr>
            <a:r>
              <a:rPr lang="en-US" b="1" dirty="0">
                <a:solidFill>
                  <a:srgbClr val="FFFF00"/>
                </a:solidFill>
              </a:rPr>
              <a:t>Reverse transcription – RNA to DNA</a:t>
            </a:r>
          </a:p>
          <a:p>
            <a:pPr marL="342900" indent="-342900">
              <a:buAutoNum type="arabicPeriod"/>
            </a:pPr>
            <a:r>
              <a:rPr lang="en-US" b="1" dirty="0">
                <a:solidFill>
                  <a:srgbClr val="FFFF00"/>
                </a:solidFill>
              </a:rPr>
              <a:t>Corona virus – Single stranded RNA (Sense strand)</a:t>
            </a:r>
          </a:p>
        </p:txBody>
      </p:sp>
    </p:spTree>
    <p:extLst>
      <p:ext uri="{BB962C8B-B14F-4D97-AF65-F5344CB8AC3E}">
        <p14:creationId xmlns:p14="http://schemas.microsoft.com/office/powerpoint/2010/main" val="320114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Wuhan City, People's Republic Of ChinaWuhan City, Peopl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13266"/>
            <a:ext cx="2713341" cy="16280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2125018"/>
            <a:ext cx="2713341" cy="523220"/>
          </a:xfrm>
          <a:prstGeom prst="rect">
            <a:avLst/>
          </a:prstGeom>
          <a:noFill/>
        </p:spPr>
        <p:txBody>
          <a:bodyPr wrap="square" rtlCol="0">
            <a:spAutoFit/>
          </a:bodyPr>
          <a:lstStyle/>
          <a:p>
            <a:r>
              <a:rPr lang="en-US" sz="1400" b="1" dirty="0"/>
              <a:t>Accidental release of virus from Virus Lab(conspiracy theory?)</a:t>
            </a:r>
            <a:endParaRPr lang="en-CA" sz="1400" b="1" dirty="0"/>
          </a:p>
        </p:txBody>
      </p:sp>
      <p:sp>
        <p:nvSpPr>
          <p:cNvPr id="5" name="TextBox 4"/>
          <p:cNvSpPr txBox="1"/>
          <p:nvPr/>
        </p:nvSpPr>
        <p:spPr>
          <a:xfrm>
            <a:off x="4288971" y="2127322"/>
            <a:ext cx="2220544" cy="523220"/>
          </a:xfrm>
          <a:prstGeom prst="rect">
            <a:avLst/>
          </a:prstGeom>
          <a:noFill/>
        </p:spPr>
        <p:txBody>
          <a:bodyPr wrap="none" rtlCol="0">
            <a:spAutoFit/>
          </a:bodyPr>
          <a:lstStyle/>
          <a:p>
            <a:r>
              <a:rPr lang="en-US" sz="1400" b="1" dirty="0"/>
              <a:t>Virus infected bat from wet</a:t>
            </a:r>
          </a:p>
          <a:p>
            <a:r>
              <a:rPr lang="en-US" sz="1400" b="1" dirty="0"/>
              <a:t> market infected workers ?</a:t>
            </a:r>
            <a:endParaRPr lang="en-CA" sz="1400" b="1" dirty="0"/>
          </a:p>
        </p:txBody>
      </p:sp>
      <p:sp>
        <p:nvSpPr>
          <p:cNvPr id="13" name="TextBox 12"/>
          <p:cNvSpPr txBox="1"/>
          <p:nvPr/>
        </p:nvSpPr>
        <p:spPr>
          <a:xfrm>
            <a:off x="1524000" y="2713990"/>
            <a:ext cx="5155514" cy="523220"/>
          </a:xfrm>
          <a:prstGeom prst="rect">
            <a:avLst/>
          </a:prstGeom>
          <a:noFill/>
        </p:spPr>
        <p:txBody>
          <a:bodyPr wrap="none" rtlCol="0">
            <a:spAutoFit/>
          </a:bodyPr>
          <a:lstStyle/>
          <a:p>
            <a:pPr marL="342900" indent="-342900">
              <a:buAutoNum type="arabicPeriod"/>
            </a:pPr>
            <a:r>
              <a:rPr lang="en-US" sz="1400" b="1" dirty="0"/>
              <a:t>Sequence similarity between bat corona virus and SARS-CoV-2</a:t>
            </a:r>
          </a:p>
          <a:p>
            <a:pPr marL="342900" indent="-342900">
              <a:buAutoNum type="arabicPeriod"/>
            </a:pPr>
            <a:r>
              <a:rPr lang="en-US" sz="1400" b="1" dirty="0"/>
              <a:t>ACE2 receptor present in both bats and humans</a:t>
            </a:r>
            <a:endParaRPr lang="en-CA" sz="1400" b="1" dirty="0"/>
          </a:p>
        </p:txBody>
      </p:sp>
      <p:pic>
        <p:nvPicPr>
          <p:cNvPr id="5128" name="Picture 8" descr="COVID-19: what has been learned and to be learned about the nove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76" y="3286124"/>
            <a:ext cx="6583177" cy="304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506192" y="43934"/>
            <a:ext cx="2486322" cy="369332"/>
          </a:xfrm>
          <a:prstGeom prst="rect">
            <a:avLst/>
          </a:prstGeom>
          <a:noFill/>
        </p:spPr>
        <p:txBody>
          <a:bodyPr wrap="none" rtlCol="0">
            <a:spAutoFit/>
          </a:bodyPr>
          <a:lstStyle/>
          <a:p>
            <a:r>
              <a:rPr lang="en-CA" b="1" dirty="0">
                <a:solidFill>
                  <a:srgbClr val="FF0000"/>
                </a:solidFill>
              </a:rPr>
              <a:t>ORIGIN OF </a:t>
            </a:r>
            <a:r>
              <a:rPr lang="en-US" b="1" dirty="0">
                <a:solidFill>
                  <a:srgbClr val="FF0000"/>
                </a:solidFill>
              </a:rPr>
              <a:t>SARS-CoV-2 </a:t>
            </a:r>
            <a:r>
              <a:rPr lang="en-CA" b="1" dirty="0">
                <a:solidFill>
                  <a:srgbClr val="FF0000"/>
                </a:solidFill>
              </a:rPr>
              <a:t> </a:t>
            </a:r>
          </a:p>
        </p:txBody>
      </p:sp>
      <p:sp>
        <p:nvSpPr>
          <p:cNvPr id="21" name="TextBox 20"/>
          <p:cNvSpPr txBox="1"/>
          <p:nvPr/>
        </p:nvSpPr>
        <p:spPr>
          <a:xfrm>
            <a:off x="1032519" y="461104"/>
            <a:ext cx="982961" cy="369332"/>
          </a:xfrm>
          <a:prstGeom prst="rect">
            <a:avLst/>
          </a:prstGeom>
          <a:noFill/>
        </p:spPr>
        <p:txBody>
          <a:bodyPr wrap="none" rtlCol="0">
            <a:spAutoFit/>
          </a:bodyPr>
          <a:lstStyle/>
          <a:p>
            <a:r>
              <a:rPr lang="en-US" b="1" dirty="0">
                <a:solidFill>
                  <a:schemeClr val="bg1"/>
                </a:solidFill>
              </a:rPr>
              <a:t>WUHAN</a:t>
            </a:r>
            <a:endParaRPr lang="en-CA" b="1" dirty="0">
              <a:solidFill>
                <a:schemeClr val="bg1"/>
              </a:solidFill>
            </a:endParaRPr>
          </a:p>
        </p:txBody>
      </p:sp>
      <p:sp>
        <p:nvSpPr>
          <p:cNvPr id="2" name="TextBox 1"/>
          <p:cNvSpPr txBox="1"/>
          <p:nvPr/>
        </p:nvSpPr>
        <p:spPr>
          <a:xfrm>
            <a:off x="3773993" y="1071546"/>
            <a:ext cx="389850" cy="369332"/>
          </a:xfrm>
          <a:prstGeom prst="rect">
            <a:avLst/>
          </a:prstGeom>
          <a:noFill/>
        </p:spPr>
        <p:txBody>
          <a:bodyPr wrap="none" rtlCol="0">
            <a:spAutoFit/>
          </a:bodyPr>
          <a:lstStyle/>
          <a:p>
            <a:r>
              <a:rPr lang="en-US" b="1" dirty="0"/>
              <a:t>or</a:t>
            </a:r>
            <a:endParaRPr lang="en-CA" b="1" dirty="0"/>
          </a:p>
        </p:txBody>
      </p:sp>
      <p:sp>
        <p:nvSpPr>
          <p:cNvPr id="3" name="TextBox 2"/>
          <p:cNvSpPr txBox="1"/>
          <p:nvPr/>
        </p:nvSpPr>
        <p:spPr>
          <a:xfrm>
            <a:off x="6599640" y="1071546"/>
            <a:ext cx="389850" cy="646331"/>
          </a:xfrm>
          <a:prstGeom prst="rect">
            <a:avLst/>
          </a:prstGeom>
          <a:noFill/>
        </p:spPr>
        <p:txBody>
          <a:bodyPr wrap="none" rtlCol="0">
            <a:spAutoFit/>
          </a:bodyPr>
          <a:lstStyle/>
          <a:p>
            <a:r>
              <a:rPr lang="en-US" b="1" dirty="0"/>
              <a:t>or</a:t>
            </a:r>
            <a:endParaRPr lang="en-CA" b="1" dirty="0"/>
          </a:p>
          <a:p>
            <a:endParaRPr lang="en-CA" dirty="0"/>
          </a:p>
        </p:txBody>
      </p:sp>
      <p:sp>
        <p:nvSpPr>
          <p:cNvPr id="6" name="AutoShape 2" descr="Pangolin | Species | WW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4" descr="Pangolin | Species | WW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0" name="Picture 6" descr="Pangolin | Species | WWF"/>
          <p:cNvPicPr>
            <a:picLocks noChangeAspect="1" noChangeArrowheads="1"/>
          </p:cNvPicPr>
          <p:nvPr/>
        </p:nvPicPr>
        <p:blipFill rotWithShape="1">
          <a:blip r:embed="rId4">
            <a:extLst>
              <a:ext uri="{28A0092B-C50C-407E-A947-70E740481C1C}">
                <a14:useLocalDpi xmlns:a14="http://schemas.microsoft.com/office/drawing/2010/main" val="0"/>
              </a:ext>
            </a:extLst>
          </a:blip>
          <a:srcRect l="4457" r="15145"/>
          <a:stretch/>
        </p:blipFill>
        <p:spPr bwMode="auto">
          <a:xfrm>
            <a:off x="7138990" y="497014"/>
            <a:ext cx="1883229" cy="16634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39000" y="2235043"/>
            <a:ext cx="1783219" cy="307777"/>
          </a:xfrm>
          <a:prstGeom prst="rect">
            <a:avLst/>
          </a:prstGeom>
          <a:noFill/>
        </p:spPr>
        <p:txBody>
          <a:bodyPr wrap="square" rtlCol="0">
            <a:spAutoFit/>
          </a:bodyPr>
          <a:lstStyle/>
          <a:p>
            <a:r>
              <a:rPr lang="en-US" sz="1400" b="1" dirty="0"/>
              <a:t>Pangolin (Ant eater)?</a:t>
            </a:r>
            <a:endParaRPr lang="en-CA" sz="1400" b="1" dirty="0"/>
          </a:p>
        </p:txBody>
      </p:sp>
      <p:sp>
        <p:nvSpPr>
          <p:cNvPr id="9" name="TextBox 8"/>
          <p:cNvSpPr txBox="1"/>
          <p:nvPr/>
        </p:nvSpPr>
        <p:spPr>
          <a:xfrm>
            <a:off x="53208" y="6399311"/>
            <a:ext cx="9082807" cy="338554"/>
          </a:xfrm>
          <a:prstGeom prst="rect">
            <a:avLst/>
          </a:prstGeom>
          <a:noFill/>
        </p:spPr>
        <p:txBody>
          <a:bodyPr wrap="none" rtlCol="0">
            <a:spAutoFit/>
          </a:bodyPr>
          <a:lstStyle/>
          <a:p>
            <a:r>
              <a:rPr lang="en-US" sz="1600" b="1" dirty="0"/>
              <a:t>It is a zoonotic virus that jumped from bats into humans but we do not know  how exactly this happened</a:t>
            </a:r>
            <a:endParaRPr lang="en-CA" sz="1600" b="1" dirty="0"/>
          </a:p>
        </p:txBody>
      </p:sp>
      <p:pic>
        <p:nvPicPr>
          <p:cNvPr id="15362" name="Picture 2" descr="China bans wildlife trade, consumption because of coronavirus ..."/>
          <p:cNvPicPr>
            <a:picLocks noChangeAspect="1" noChangeArrowheads="1"/>
          </p:cNvPicPr>
          <p:nvPr/>
        </p:nvPicPr>
        <p:blipFill>
          <a:blip r:embed="rId5"/>
          <a:srcRect t="30714" r="33401"/>
          <a:stretch>
            <a:fillRect/>
          </a:stretch>
        </p:blipFill>
        <p:spPr bwMode="auto">
          <a:xfrm>
            <a:off x="4286248" y="428604"/>
            <a:ext cx="2143140" cy="1672206"/>
          </a:xfrm>
          <a:prstGeom prst="rect">
            <a:avLst/>
          </a:prstGeom>
          <a:noFill/>
        </p:spPr>
      </p:pic>
      <p:sp>
        <p:nvSpPr>
          <p:cNvPr id="15364" name="AutoShape 4" descr="What Is 'Covid Toe'? Maybe a Strange Sign of Coronavirus Infecti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Rectangle 17"/>
          <p:cNvSpPr/>
          <p:nvPr/>
        </p:nvSpPr>
        <p:spPr>
          <a:xfrm>
            <a:off x="5286380" y="3500438"/>
            <a:ext cx="1357322"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Possible mode of entry into humans</a:t>
            </a:r>
          </a:p>
        </p:txBody>
      </p:sp>
    </p:spTree>
    <p:extLst>
      <p:ext uri="{BB962C8B-B14F-4D97-AF65-F5344CB8AC3E}">
        <p14:creationId xmlns:p14="http://schemas.microsoft.com/office/powerpoint/2010/main" val="320114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45C8EF6-7E6F-42A6-A929-27DFA58D4A4B}"/>
              </a:ext>
            </a:extLst>
          </p:cNvPr>
          <p:cNvPicPr>
            <a:picLocks noChangeAspect="1"/>
          </p:cNvPicPr>
          <p:nvPr/>
        </p:nvPicPr>
        <p:blipFill rotWithShape="1">
          <a:blip r:embed="rId2">
            <a:extLst>
              <a:ext uri="{28A0092B-C50C-407E-A947-70E740481C1C}">
                <a14:useLocalDpi xmlns:a14="http://schemas.microsoft.com/office/drawing/2010/main" val="0"/>
              </a:ext>
            </a:extLst>
          </a:blip>
          <a:srcRect l="18333" t="-371" r="10001" b="4074"/>
          <a:stretch/>
        </p:blipFill>
        <p:spPr>
          <a:xfrm>
            <a:off x="5644" y="1873956"/>
            <a:ext cx="6553200" cy="4953000"/>
          </a:xfrm>
          <a:prstGeom prst="rect">
            <a:avLst/>
          </a:prstGeom>
        </p:spPr>
      </p:pic>
      <p:sp>
        <p:nvSpPr>
          <p:cNvPr id="6" name="Rectangle 5">
            <a:extLst>
              <a:ext uri="{FF2B5EF4-FFF2-40B4-BE49-F238E27FC236}">
                <a16:creationId xmlns:a16="http://schemas.microsoft.com/office/drawing/2014/main" id="{07A894D3-B7F1-4CF3-898A-247F1B3FBF9C}"/>
              </a:ext>
            </a:extLst>
          </p:cNvPr>
          <p:cNvSpPr/>
          <p:nvPr/>
        </p:nvSpPr>
        <p:spPr>
          <a:xfrm>
            <a:off x="152400" y="152400"/>
            <a:ext cx="3428999" cy="984885"/>
          </a:xfrm>
          <a:prstGeom prst="rect">
            <a:avLst/>
          </a:prstGeom>
        </p:spPr>
        <p:txBody>
          <a:bodyPr wrap="square">
            <a:spAutoFit/>
          </a:bodyPr>
          <a:lstStyle/>
          <a:p>
            <a:r>
              <a:rPr lang="en-US" sz="4000" dirty="0">
                <a:solidFill>
                  <a:schemeClr val="accent2">
                    <a:lumMod val="75000"/>
                  </a:schemeClr>
                </a:solidFill>
                <a:latin typeface="Showcard Gothic" panose="04020904020102020604" pitchFamily="82" charset="0"/>
              </a:rPr>
              <a:t>Covid19</a:t>
            </a:r>
            <a:endParaRPr lang="en-CA" sz="4000" dirty="0">
              <a:solidFill>
                <a:schemeClr val="accent2">
                  <a:lumMod val="75000"/>
                </a:schemeClr>
              </a:solidFill>
              <a:latin typeface="Showcard Gothic" panose="04020904020102020604" pitchFamily="82" charset="0"/>
            </a:endParaRPr>
          </a:p>
          <a:p>
            <a:endParaRPr lang="en-CA" dirty="0">
              <a:solidFill>
                <a:schemeClr val="accent2">
                  <a:lumMod val="75000"/>
                </a:schemeClr>
              </a:solidFill>
              <a:latin typeface="Showcard Gothic" panose="04020904020102020604" pitchFamily="82" charset="0"/>
            </a:endParaRPr>
          </a:p>
        </p:txBody>
      </p:sp>
      <p:sp>
        <p:nvSpPr>
          <p:cNvPr id="7" name="Rectangle 6">
            <a:extLst>
              <a:ext uri="{FF2B5EF4-FFF2-40B4-BE49-F238E27FC236}">
                <a16:creationId xmlns:a16="http://schemas.microsoft.com/office/drawing/2014/main" id="{C99B99B8-19DE-4744-AB82-3B3FE78D7340}"/>
              </a:ext>
            </a:extLst>
          </p:cNvPr>
          <p:cNvSpPr/>
          <p:nvPr/>
        </p:nvSpPr>
        <p:spPr>
          <a:xfrm>
            <a:off x="2362200" y="121919"/>
            <a:ext cx="6728178" cy="2031325"/>
          </a:xfrm>
          <a:prstGeom prst="rect">
            <a:avLst/>
          </a:prstGeom>
        </p:spPr>
        <p:txBody>
          <a:bodyPr wrap="square">
            <a:spAutoFit/>
          </a:bodyPr>
          <a:lstStyle/>
          <a:p>
            <a:r>
              <a:rPr lang="en-US" b="1" dirty="0"/>
              <a:t>Corona viruses are a large group of viruses that infect the </a:t>
            </a:r>
          </a:p>
          <a:p>
            <a:r>
              <a:rPr lang="en-US" b="1" dirty="0"/>
              <a:t>respiratory tract and range from mild cold virus (in addition to </a:t>
            </a:r>
          </a:p>
          <a:p>
            <a:r>
              <a:rPr lang="en-US" b="1" dirty="0"/>
              <a:t>Rhinovirus) to deadly SARS, MERS and SARS-CoV-2. They all have</a:t>
            </a:r>
          </a:p>
          <a:p>
            <a:r>
              <a:rPr lang="en-US" b="1" dirty="0"/>
              <a:t>a “Corona” or crown-like appearance. </a:t>
            </a:r>
            <a:r>
              <a:rPr lang="en-CA" b="1" dirty="0"/>
              <a:t>The official name of the virus is </a:t>
            </a:r>
            <a:r>
              <a:rPr lang="en-CA" b="1" dirty="0">
                <a:solidFill>
                  <a:srgbClr val="FF0000"/>
                </a:solidFill>
              </a:rPr>
              <a:t>severe acute respiratory syndrome coronavirus 2</a:t>
            </a:r>
            <a:r>
              <a:rPr lang="en-CA" b="1" dirty="0"/>
              <a:t> (SARS-CoV-2) and the disease it causes is </a:t>
            </a:r>
            <a:r>
              <a:rPr lang="en-CA" b="1" dirty="0">
                <a:solidFill>
                  <a:srgbClr val="7030A0"/>
                </a:solidFill>
              </a:rPr>
              <a:t>corona virus disease of 2019 </a:t>
            </a:r>
            <a:r>
              <a:rPr lang="en-CA" b="1" dirty="0"/>
              <a:t>(COVID-19)</a:t>
            </a:r>
          </a:p>
          <a:p>
            <a:endParaRPr lang="en-US" b="1" dirty="0"/>
          </a:p>
        </p:txBody>
      </p:sp>
      <p:sp>
        <p:nvSpPr>
          <p:cNvPr id="9" name="TextBox 8">
            <a:extLst>
              <a:ext uri="{FF2B5EF4-FFF2-40B4-BE49-F238E27FC236}">
                <a16:creationId xmlns:a16="http://schemas.microsoft.com/office/drawing/2014/main" id="{C33A3F16-36C4-4A75-8F03-B3DFBFDD76AA}"/>
              </a:ext>
            </a:extLst>
          </p:cNvPr>
          <p:cNvSpPr txBox="1"/>
          <p:nvPr/>
        </p:nvSpPr>
        <p:spPr>
          <a:xfrm>
            <a:off x="6968067" y="4648200"/>
            <a:ext cx="2514600" cy="584775"/>
          </a:xfrm>
          <a:prstGeom prst="rect">
            <a:avLst/>
          </a:prstGeom>
          <a:noFill/>
        </p:spPr>
        <p:txBody>
          <a:bodyPr wrap="square" rtlCol="0">
            <a:spAutoFit/>
          </a:bodyPr>
          <a:lstStyle/>
          <a:p>
            <a:r>
              <a:rPr lang="en-US" sz="1600" b="1" dirty="0"/>
              <a:t>Sense RNA enclosed in a</a:t>
            </a:r>
          </a:p>
          <a:p>
            <a:r>
              <a:rPr lang="en-US" sz="1600" b="1" dirty="0"/>
              <a:t>protein</a:t>
            </a:r>
          </a:p>
        </p:txBody>
      </p:sp>
      <p:sp>
        <p:nvSpPr>
          <p:cNvPr id="10" name="TextBox 9">
            <a:extLst>
              <a:ext uri="{FF2B5EF4-FFF2-40B4-BE49-F238E27FC236}">
                <a16:creationId xmlns:a16="http://schemas.microsoft.com/office/drawing/2014/main" id="{EE2EB2C8-1AE7-4AC7-871B-8CF1594E5DD8}"/>
              </a:ext>
            </a:extLst>
          </p:cNvPr>
          <p:cNvSpPr txBox="1"/>
          <p:nvPr/>
        </p:nvSpPr>
        <p:spPr>
          <a:xfrm>
            <a:off x="6970182" y="5807824"/>
            <a:ext cx="2120196" cy="338554"/>
          </a:xfrm>
          <a:prstGeom prst="rect">
            <a:avLst/>
          </a:prstGeom>
          <a:noFill/>
        </p:spPr>
        <p:txBody>
          <a:bodyPr wrap="none" rtlCol="0">
            <a:spAutoFit/>
          </a:bodyPr>
          <a:lstStyle/>
          <a:p>
            <a:r>
              <a:rPr lang="en-US" sz="1600" b="1" dirty="0"/>
              <a:t>Soap destroys the lipid</a:t>
            </a:r>
          </a:p>
        </p:txBody>
      </p:sp>
      <p:sp>
        <p:nvSpPr>
          <p:cNvPr id="14" name="TextBox 13">
            <a:extLst>
              <a:ext uri="{FF2B5EF4-FFF2-40B4-BE49-F238E27FC236}">
                <a16:creationId xmlns:a16="http://schemas.microsoft.com/office/drawing/2014/main" id="{25469BBD-7DB5-40D6-AC46-A6C4D4649B21}"/>
              </a:ext>
            </a:extLst>
          </p:cNvPr>
          <p:cNvSpPr txBox="1"/>
          <p:nvPr/>
        </p:nvSpPr>
        <p:spPr>
          <a:xfrm>
            <a:off x="6959225" y="4322614"/>
            <a:ext cx="2168286" cy="338554"/>
          </a:xfrm>
          <a:prstGeom prst="rect">
            <a:avLst/>
          </a:prstGeom>
          <a:noFill/>
        </p:spPr>
        <p:txBody>
          <a:bodyPr wrap="none" rtlCol="0">
            <a:spAutoFit/>
          </a:bodyPr>
          <a:lstStyle/>
          <a:p>
            <a:r>
              <a:rPr lang="en-US" sz="1600" b="1" dirty="0"/>
              <a:t>Used as an antigen(SP) </a:t>
            </a:r>
          </a:p>
        </p:txBody>
      </p:sp>
      <p:cxnSp>
        <p:nvCxnSpPr>
          <p:cNvPr id="16" name="Straight Connector 15">
            <a:extLst>
              <a:ext uri="{FF2B5EF4-FFF2-40B4-BE49-F238E27FC236}">
                <a16:creationId xmlns:a16="http://schemas.microsoft.com/office/drawing/2014/main" id="{2034A8ED-507B-46BC-842C-0550ADEE0FF1}"/>
              </a:ext>
            </a:extLst>
          </p:cNvPr>
          <p:cNvCxnSpPr>
            <a:cxnSpLocks/>
            <a:stCxn id="9" idx="1"/>
          </p:cNvCxnSpPr>
          <p:nvPr/>
        </p:nvCxnSpPr>
        <p:spPr>
          <a:xfrm flipH="1">
            <a:off x="6547743" y="4940588"/>
            <a:ext cx="420324" cy="64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6EBEA3-48E8-4454-A1E2-6CC2F032E079}"/>
              </a:ext>
            </a:extLst>
          </p:cNvPr>
          <p:cNvCxnSpPr>
            <a:cxnSpLocks/>
          </p:cNvCxnSpPr>
          <p:nvPr/>
        </p:nvCxnSpPr>
        <p:spPr>
          <a:xfrm flipH="1">
            <a:off x="6331750" y="5999679"/>
            <a:ext cx="6274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1752B46-48DB-4EFD-A5F0-B76448C294B2}"/>
              </a:ext>
            </a:extLst>
          </p:cNvPr>
          <p:cNvCxnSpPr>
            <a:cxnSpLocks/>
          </p:cNvCxnSpPr>
          <p:nvPr/>
        </p:nvCxnSpPr>
        <p:spPr>
          <a:xfrm flipH="1">
            <a:off x="6117872" y="4519526"/>
            <a:ext cx="8819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D16713-F729-450C-BA13-1C45B7F65E4C}"/>
              </a:ext>
            </a:extLst>
          </p:cNvPr>
          <p:cNvSpPr txBox="1"/>
          <p:nvPr/>
        </p:nvSpPr>
        <p:spPr>
          <a:xfrm>
            <a:off x="3471333" y="2192869"/>
            <a:ext cx="2734788" cy="307777"/>
          </a:xfrm>
          <a:prstGeom prst="rect">
            <a:avLst/>
          </a:prstGeom>
          <a:noFill/>
        </p:spPr>
        <p:txBody>
          <a:bodyPr wrap="none" rtlCol="0">
            <a:spAutoFit/>
          </a:bodyPr>
          <a:lstStyle/>
          <a:p>
            <a:r>
              <a:rPr lang="en-US" sz="1400" b="1" dirty="0"/>
              <a:t>Hemagglutinin esterase dimer(HE)</a:t>
            </a:r>
          </a:p>
        </p:txBody>
      </p:sp>
      <p:cxnSp>
        <p:nvCxnSpPr>
          <p:cNvPr id="30" name="Straight Connector 29">
            <a:extLst>
              <a:ext uri="{FF2B5EF4-FFF2-40B4-BE49-F238E27FC236}">
                <a16:creationId xmlns:a16="http://schemas.microsoft.com/office/drawing/2014/main" id="{700A7FCF-4579-4199-B4CE-ED02C4834D74}"/>
              </a:ext>
            </a:extLst>
          </p:cNvPr>
          <p:cNvCxnSpPr>
            <a:cxnSpLocks/>
          </p:cNvCxnSpPr>
          <p:nvPr/>
        </p:nvCxnSpPr>
        <p:spPr>
          <a:xfrm flipV="1">
            <a:off x="3197633" y="2414492"/>
            <a:ext cx="318856" cy="3132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EBEE768-AC55-4591-B8BB-B440B63AEC62}"/>
              </a:ext>
            </a:extLst>
          </p:cNvPr>
          <p:cNvGrpSpPr/>
          <p:nvPr/>
        </p:nvGrpSpPr>
        <p:grpSpPr>
          <a:xfrm>
            <a:off x="818442" y="1857024"/>
            <a:ext cx="3962400" cy="370545"/>
            <a:chOff x="1818304" y="10455"/>
            <a:chExt cx="3962400" cy="370545"/>
          </a:xfrm>
        </p:grpSpPr>
        <p:cxnSp>
          <p:nvCxnSpPr>
            <p:cNvPr id="35" name="Straight Arrow Connector 34">
              <a:extLst>
                <a:ext uri="{FF2B5EF4-FFF2-40B4-BE49-F238E27FC236}">
                  <a16:creationId xmlns:a16="http://schemas.microsoft.com/office/drawing/2014/main" id="{82D138A1-A4C6-41C8-8B6E-3889F85DDD8D}"/>
                </a:ext>
              </a:extLst>
            </p:cNvPr>
            <p:cNvCxnSpPr>
              <a:cxnSpLocks/>
            </p:cNvCxnSpPr>
            <p:nvPr/>
          </p:nvCxnSpPr>
          <p:spPr>
            <a:xfrm>
              <a:off x="1818304" y="195727"/>
              <a:ext cx="39624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Rounded Rectangle 19">
              <a:extLst>
                <a:ext uri="{FF2B5EF4-FFF2-40B4-BE49-F238E27FC236}">
                  <a16:creationId xmlns:a16="http://schemas.microsoft.com/office/drawing/2014/main" id="{BAD03B85-E3BC-4281-9C29-4F9A4FFDFDE5}"/>
                </a:ext>
              </a:extLst>
            </p:cNvPr>
            <p:cNvSpPr/>
            <p:nvPr/>
          </p:nvSpPr>
          <p:spPr>
            <a:xfrm>
              <a:off x="2808526" y="10455"/>
              <a:ext cx="2242457" cy="3705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 nm (0.0001 mm)</a:t>
              </a:r>
              <a:endParaRPr lang="en-CA" dirty="0">
                <a:solidFill>
                  <a:schemeClr val="tx1"/>
                </a:solidFill>
              </a:endParaRPr>
            </a:p>
          </p:txBody>
        </p:sp>
      </p:grpSp>
    </p:spTree>
    <p:extLst>
      <p:ext uri="{BB962C8B-B14F-4D97-AF65-F5344CB8AC3E}">
        <p14:creationId xmlns:p14="http://schemas.microsoft.com/office/powerpoint/2010/main" val="694021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ymptoms of COVID-19"/>
          <p:cNvPicPr>
            <a:picLocks noChangeAspect="1" noChangeArrowheads="1"/>
          </p:cNvPicPr>
          <p:nvPr/>
        </p:nvPicPr>
        <p:blipFill rotWithShape="1">
          <a:blip r:embed="rId3">
            <a:extLst>
              <a:ext uri="{28A0092B-C50C-407E-A947-70E740481C1C}">
                <a14:useLocalDpi xmlns:a14="http://schemas.microsoft.com/office/drawing/2010/main" val="0"/>
              </a:ext>
            </a:extLst>
          </a:blip>
          <a:srcRect l="6553" t="9478" r="8267" b="12080"/>
          <a:stretch/>
        </p:blipFill>
        <p:spPr bwMode="auto">
          <a:xfrm>
            <a:off x="504828" y="10886"/>
            <a:ext cx="8347143" cy="43250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7825" y="2878496"/>
            <a:ext cx="2656818" cy="1323439"/>
          </a:xfrm>
          <a:prstGeom prst="rect">
            <a:avLst/>
          </a:prstGeom>
          <a:noFill/>
        </p:spPr>
        <p:txBody>
          <a:bodyPr wrap="none" rtlCol="0">
            <a:spAutoFit/>
          </a:bodyPr>
          <a:lstStyle/>
          <a:p>
            <a:r>
              <a:rPr lang="en-US" sz="1600" b="1" dirty="0">
                <a:solidFill>
                  <a:schemeClr val="accent1">
                    <a:lumMod val="75000"/>
                  </a:schemeClr>
                </a:solidFill>
              </a:rPr>
              <a:t>Also loss of smell and taste;</a:t>
            </a:r>
          </a:p>
          <a:p>
            <a:r>
              <a:rPr lang="en-US" sz="1600" b="1" dirty="0">
                <a:solidFill>
                  <a:schemeClr val="accent1">
                    <a:lumMod val="75000"/>
                  </a:schemeClr>
                </a:solidFill>
              </a:rPr>
              <a:t>Blueish red lesions on toes </a:t>
            </a:r>
          </a:p>
          <a:p>
            <a:r>
              <a:rPr lang="en-US" sz="1600" b="1" dirty="0">
                <a:solidFill>
                  <a:schemeClr val="accent1">
                    <a:lumMod val="75000"/>
                  </a:schemeClr>
                </a:solidFill>
              </a:rPr>
              <a:t>and fingers; Inflammation of </a:t>
            </a:r>
          </a:p>
          <a:p>
            <a:r>
              <a:rPr lang="en-US" sz="1600" b="1" dirty="0">
                <a:solidFill>
                  <a:schemeClr val="accent1">
                    <a:lumMod val="75000"/>
                  </a:schemeClr>
                </a:solidFill>
              </a:rPr>
              <a:t>blood vessels in children</a:t>
            </a:r>
          </a:p>
          <a:p>
            <a:r>
              <a:rPr lang="en-US" sz="1600" b="1" dirty="0">
                <a:solidFill>
                  <a:schemeClr val="accent1">
                    <a:lumMod val="75000"/>
                  </a:schemeClr>
                </a:solidFill>
              </a:rPr>
              <a:t>(Kawasaki syndrome)</a:t>
            </a:r>
            <a:endParaRPr lang="en-CA" sz="1600" b="1" dirty="0">
              <a:solidFill>
                <a:schemeClr val="accent1">
                  <a:lumMod val="75000"/>
                </a:schemeClr>
              </a:solidFill>
            </a:endParaRPr>
          </a:p>
        </p:txBody>
      </p:sp>
      <p:pic>
        <p:nvPicPr>
          <p:cNvPr id="6148" name="Picture 4" descr="Coronavirus: Severity of Cases"/>
          <p:cNvPicPr>
            <a:picLocks noChangeAspect="1" noChangeArrowheads="1"/>
          </p:cNvPicPr>
          <p:nvPr/>
        </p:nvPicPr>
        <p:blipFill rotWithShape="1">
          <a:blip r:embed="rId4">
            <a:extLst>
              <a:ext uri="{28A0092B-C50C-407E-A947-70E740481C1C}">
                <a14:useLocalDpi xmlns:a14="http://schemas.microsoft.com/office/drawing/2010/main" val="0"/>
              </a:ext>
            </a:extLst>
          </a:blip>
          <a:srcRect l="9663" t="13427" r="6354" b="11944"/>
          <a:stretch/>
        </p:blipFill>
        <p:spPr bwMode="auto">
          <a:xfrm>
            <a:off x="5072066" y="4286256"/>
            <a:ext cx="3777858" cy="188892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vidence Of Coronavirus Outbreak In Chinese Bathhouse Suggests ..."/>
          <p:cNvPicPr>
            <a:picLocks noChangeAspect="1" noChangeArrowheads="1"/>
          </p:cNvPicPr>
          <p:nvPr/>
        </p:nvPicPr>
        <p:blipFill rotWithShape="1">
          <a:blip r:embed="rId5">
            <a:extLst>
              <a:ext uri="{28A0092B-C50C-407E-A947-70E740481C1C}">
                <a14:useLocalDpi xmlns:a14="http://schemas.microsoft.com/office/drawing/2010/main" val="0"/>
              </a:ext>
            </a:extLst>
          </a:blip>
          <a:srcRect t="9571" b="4854"/>
          <a:stretch/>
        </p:blipFill>
        <p:spPr bwMode="auto">
          <a:xfrm>
            <a:off x="0" y="4214818"/>
            <a:ext cx="5181600" cy="2382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57752" y="3357562"/>
            <a:ext cx="3828549" cy="646331"/>
          </a:xfrm>
          <a:prstGeom prst="rect">
            <a:avLst/>
          </a:prstGeom>
          <a:solidFill>
            <a:schemeClr val="tx1"/>
          </a:solidFill>
        </p:spPr>
        <p:txBody>
          <a:bodyPr wrap="none" rtlCol="0">
            <a:spAutoFit/>
          </a:bodyPr>
          <a:lstStyle/>
          <a:p>
            <a:pPr algn="ctr"/>
            <a:r>
              <a:rPr lang="en-US" b="1" dirty="0">
                <a:solidFill>
                  <a:srgbClr val="FF0000"/>
                </a:solidFill>
              </a:rPr>
              <a:t>SYMPTOMS OF CORONA VIRUS </a:t>
            </a:r>
          </a:p>
          <a:p>
            <a:pPr algn="ctr"/>
            <a:r>
              <a:rPr lang="en-CA" b="1" dirty="0">
                <a:solidFill>
                  <a:srgbClr val="FF0000"/>
                </a:solidFill>
              </a:rPr>
              <a:t>COMPARED WITH FLU AND ALLERGIES</a:t>
            </a:r>
          </a:p>
        </p:txBody>
      </p:sp>
      <p:sp>
        <p:nvSpPr>
          <p:cNvPr id="7" name="TextBox 6"/>
          <p:cNvSpPr txBox="1"/>
          <p:nvPr/>
        </p:nvSpPr>
        <p:spPr>
          <a:xfrm>
            <a:off x="456" y="6400800"/>
            <a:ext cx="9132658" cy="584775"/>
          </a:xfrm>
          <a:prstGeom prst="rect">
            <a:avLst/>
          </a:prstGeom>
          <a:solidFill>
            <a:schemeClr val="tx1"/>
          </a:solidFill>
        </p:spPr>
        <p:txBody>
          <a:bodyPr wrap="square" rtlCol="0">
            <a:spAutoFit/>
          </a:bodyPr>
          <a:lstStyle/>
          <a:p>
            <a:pPr algn="ctr"/>
            <a:r>
              <a:rPr lang="en-US" sz="1600" b="1" dirty="0">
                <a:solidFill>
                  <a:srgbClr val="FF0000"/>
                </a:solidFill>
              </a:rPr>
              <a:t>An infected person showing no symptoms (2-4 days, </a:t>
            </a:r>
            <a:r>
              <a:rPr lang="en-US" sz="1600" b="1" dirty="0" err="1">
                <a:solidFill>
                  <a:srgbClr val="FF0000"/>
                </a:solidFill>
              </a:rPr>
              <a:t>upto</a:t>
            </a:r>
            <a:r>
              <a:rPr lang="en-US" sz="1600" b="1" dirty="0">
                <a:solidFill>
                  <a:srgbClr val="FF0000"/>
                </a:solidFill>
              </a:rPr>
              <a:t> 2 weeks)can spread the virus              (Asymptomatic </a:t>
            </a:r>
            <a:r>
              <a:rPr lang="en-US" sz="1600" b="1" dirty="0" err="1">
                <a:solidFill>
                  <a:srgbClr val="FF0000"/>
                </a:solidFill>
              </a:rPr>
              <a:t>Transmissiom</a:t>
            </a:r>
            <a:r>
              <a:rPr lang="en-US" sz="1600" b="1" dirty="0">
                <a:solidFill>
                  <a:srgbClr val="FF0000"/>
                </a:solidFill>
              </a:rPr>
              <a:t>)</a:t>
            </a:r>
            <a:endParaRPr lang="en-CA" sz="1600" b="1" dirty="0">
              <a:solidFill>
                <a:srgbClr val="FF0000"/>
              </a:solidFill>
            </a:endParaRPr>
          </a:p>
        </p:txBody>
      </p:sp>
      <p:sp>
        <p:nvSpPr>
          <p:cNvPr id="14338" name="AutoShape 2" descr="What Is 'Covid Toe'? Maybe a Strange Sign of Coronavirus Infecti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0" name="Picture 4" descr="Chilblains - Wikipedia"/>
          <p:cNvPicPr>
            <a:picLocks noChangeAspect="1" noChangeArrowheads="1"/>
          </p:cNvPicPr>
          <p:nvPr/>
        </p:nvPicPr>
        <p:blipFill>
          <a:blip r:embed="rId6" cstate="print"/>
          <a:srcRect l="6992" t="20891"/>
          <a:stretch>
            <a:fillRect/>
          </a:stretch>
        </p:blipFill>
        <p:spPr bwMode="auto">
          <a:xfrm>
            <a:off x="3357554" y="3286124"/>
            <a:ext cx="1329375" cy="832587"/>
          </a:xfrm>
          <a:prstGeom prst="rect">
            <a:avLst/>
          </a:prstGeom>
          <a:noFill/>
        </p:spPr>
      </p:pic>
      <p:sp>
        <p:nvSpPr>
          <p:cNvPr id="10" name="Rectangle 9"/>
          <p:cNvSpPr/>
          <p:nvPr/>
        </p:nvSpPr>
        <p:spPr>
          <a:xfrm>
            <a:off x="571472" y="4371830"/>
            <a:ext cx="4500594"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SARS-CoV-2, the virus that causes </a:t>
            </a:r>
          </a:p>
          <a:p>
            <a:pPr algn="ctr"/>
            <a:r>
              <a:rPr lang="en-US" b="1" dirty="0">
                <a:solidFill>
                  <a:schemeClr val="tx1"/>
                </a:solidFill>
              </a:rPr>
              <a:t>COVID 19, is transmitted as micro-droplets</a:t>
            </a:r>
          </a:p>
          <a:p>
            <a:pPr algn="ctr"/>
            <a:endParaRPr lang="en-US" dirty="0"/>
          </a:p>
        </p:txBody>
      </p:sp>
    </p:spTree>
    <p:extLst>
      <p:ext uri="{BB962C8B-B14F-4D97-AF65-F5344CB8AC3E}">
        <p14:creationId xmlns:p14="http://schemas.microsoft.com/office/powerpoint/2010/main" val="69402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vid 19, Corona Replication"/>
          <p:cNvPicPr>
            <a:picLocks noChangeAspect="1" noChangeArrowheads="1"/>
          </p:cNvPicPr>
          <p:nvPr/>
        </p:nvPicPr>
        <p:blipFill rotWithShape="1">
          <a:blip r:embed="rId2">
            <a:extLst>
              <a:ext uri="{28A0092B-C50C-407E-A947-70E740481C1C}">
                <a14:useLocalDpi xmlns:a14="http://schemas.microsoft.com/office/drawing/2010/main" val="0"/>
              </a:ext>
            </a:extLst>
          </a:blip>
          <a:srcRect l="968" t="-1" r="41806" b="48913"/>
          <a:stretch/>
        </p:blipFill>
        <p:spPr bwMode="auto">
          <a:xfrm>
            <a:off x="765175" y="614590"/>
            <a:ext cx="7696199" cy="457764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Lung epithelium model being tested as a platform for COVID-19 resear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6" descr="Lung epithelium model being tested as a platform for COVID-19 resear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8" descr="Lung epithelium model being tested as a platform for COVID-19 resear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10" descr="Lung epithelium model being tested as a platform for COVID-19 researc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108" name="Picture 12" descr="artist impression of the anatomy of the lungs with bronchi and bronchioles highlighted in 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419600"/>
            <a:ext cx="3048000" cy="203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419" y="51128"/>
            <a:ext cx="9148979" cy="523220"/>
          </a:xfrm>
          <a:prstGeom prst="rect">
            <a:avLst/>
          </a:prstGeom>
          <a:noFill/>
        </p:spPr>
        <p:txBody>
          <a:bodyPr wrap="none" rtlCol="0">
            <a:spAutoFit/>
          </a:bodyPr>
          <a:lstStyle/>
          <a:p>
            <a:r>
              <a:rPr lang="en-US" sz="2800" b="1" dirty="0">
                <a:solidFill>
                  <a:srgbClr val="FF0000"/>
                </a:solidFill>
              </a:rPr>
              <a:t>Infection by inhalation of micro-droplets containing the virus</a:t>
            </a:r>
            <a:endParaRPr lang="en-CA" sz="2800" b="1" dirty="0">
              <a:solidFill>
                <a:srgbClr val="FF0000"/>
              </a:solidFill>
            </a:endParaRPr>
          </a:p>
        </p:txBody>
      </p:sp>
      <p:sp>
        <p:nvSpPr>
          <p:cNvPr id="7" name="Rectangle 6"/>
          <p:cNvSpPr/>
          <p:nvPr/>
        </p:nvSpPr>
        <p:spPr>
          <a:xfrm>
            <a:off x="765175" y="682852"/>
            <a:ext cx="104820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048000" y="636361"/>
            <a:ext cx="472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Spike protein of </a:t>
            </a:r>
            <a:r>
              <a:rPr lang="en-US" b="1" dirty="0" err="1"/>
              <a:t>virs</a:t>
            </a:r>
            <a:endParaRPr lang="en-CA" b="1" dirty="0"/>
          </a:p>
        </p:txBody>
      </p:sp>
      <p:sp>
        <p:nvSpPr>
          <p:cNvPr id="9" name="TextBox 8"/>
          <p:cNvSpPr txBox="1"/>
          <p:nvPr/>
        </p:nvSpPr>
        <p:spPr>
          <a:xfrm>
            <a:off x="3391689" y="578444"/>
            <a:ext cx="5646289" cy="923330"/>
          </a:xfrm>
          <a:prstGeom prst="rect">
            <a:avLst/>
          </a:prstGeom>
          <a:noFill/>
        </p:spPr>
        <p:txBody>
          <a:bodyPr wrap="none" rtlCol="0">
            <a:spAutoFit/>
          </a:bodyPr>
          <a:lstStyle/>
          <a:p>
            <a:r>
              <a:rPr lang="en-US" b="1" dirty="0"/>
              <a:t>Spike protein of the virus fuses with ACE2 receptors on </a:t>
            </a:r>
          </a:p>
          <a:p>
            <a:r>
              <a:rPr lang="en-US" b="1" dirty="0"/>
              <a:t>lung cells and by endocytosis enters the cell and releases </a:t>
            </a:r>
          </a:p>
          <a:p>
            <a:r>
              <a:rPr lang="en-US" b="1" dirty="0"/>
              <a:t>the viral RNA</a:t>
            </a:r>
            <a:endParaRPr lang="en-CA" b="1" dirty="0"/>
          </a:p>
        </p:txBody>
      </p:sp>
      <p:cxnSp>
        <p:nvCxnSpPr>
          <p:cNvPr id="11" name="Straight Arrow Connector 10"/>
          <p:cNvCxnSpPr/>
          <p:nvPr/>
        </p:nvCxnSpPr>
        <p:spPr>
          <a:xfrm>
            <a:off x="990600" y="1267627"/>
            <a:ext cx="1371600" cy="7403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1521" y="682852"/>
            <a:ext cx="1688860" cy="584775"/>
          </a:xfrm>
          <a:prstGeom prst="rect">
            <a:avLst/>
          </a:prstGeom>
          <a:noFill/>
        </p:spPr>
        <p:txBody>
          <a:bodyPr wrap="none" rtlCol="0">
            <a:spAutoFit/>
          </a:bodyPr>
          <a:lstStyle/>
          <a:p>
            <a:r>
              <a:rPr lang="en-US" sz="1600" b="1" dirty="0"/>
              <a:t>Spike protein (SP)</a:t>
            </a:r>
          </a:p>
          <a:p>
            <a:r>
              <a:rPr lang="en-US" sz="1600" b="1" dirty="0"/>
              <a:t>fusing with ACE2</a:t>
            </a:r>
            <a:endParaRPr lang="en-CA" sz="1600" b="1" dirty="0"/>
          </a:p>
        </p:txBody>
      </p:sp>
      <p:pic>
        <p:nvPicPr>
          <p:cNvPr id="4110" name="Picture 14" descr="https://www.frontiersin.org/files/Articles/32573/fmicb-03-00346-HTML/image_m/fmicb-03-00346-g001.jpg"/>
          <p:cNvPicPr>
            <a:picLocks noChangeAspect="1" noChangeArrowheads="1"/>
          </p:cNvPicPr>
          <p:nvPr/>
        </p:nvPicPr>
        <p:blipFill rotWithShape="1">
          <a:blip r:embed="rId4">
            <a:extLst>
              <a:ext uri="{28A0092B-C50C-407E-A947-70E740481C1C}">
                <a14:useLocalDpi xmlns:a14="http://schemas.microsoft.com/office/drawing/2010/main" val="0"/>
              </a:ext>
            </a:extLst>
          </a:blip>
          <a:srcRect t="-39275" b="133296"/>
          <a:stretch/>
        </p:blipFill>
        <p:spPr bwMode="auto">
          <a:xfrm>
            <a:off x="7467600" y="-133576"/>
            <a:ext cx="3853996" cy="293914"/>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s://www.frontiersin.org/files/Articles/32573/fmicb-03-00346-HTML/image_m/fmicb-03-00346-g001.jpg"/>
          <p:cNvPicPr>
            <a:picLocks noChangeAspect="1" noChangeArrowheads="1"/>
          </p:cNvPicPr>
          <p:nvPr/>
        </p:nvPicPr>
        <p:blipFill rotWithShape="1">
          <a:blip r:embed="rId4">
            <a:extLst>
              <a:ext uri="{28A0092B-C50C-407E-A947-70E740481C1C}">
                <a14:useLocalDpi xmlns:a14="http://schemas.microsoft.com/office/drawing/2010/main" val="0"/>
              </a:ext>
            </a:extLst>
          </a:blip>
          <a:srcRect b="63966"/>
          <a:stretch/>
        </p:blipFill>
        <p:spPr bwMode="auto">
          <a:xfrm>
            <a:off x="2209800" y="5318798"/>
            <a:ext cx="3348730" cy="1539202"/>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rot="19878830">
            <a:off x="2899040" y="5269352"/>
            <a:ext cx="730896" cy="390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14" name="Picture 18" descr="https://www.marlerblog.com/files/2020/03/banner-300x13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6873"/>
          <a:stretch/>
        </p:blipFill>
        <p:spPr bwMode="auto">
          <a:xfrm>
            <a:off x="3581400" y="5328666"/>
            <a:ext cx="449203" cy="4826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flipH="1" flipV="1">
            <a:off x="4030603" y="5569966"/>
            <a:ext cx="3055997" cy="2413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057400" y="5318798"/>
            <a:ext cx="3657600" cy="140686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BF4AA9CB-3733-4DF5-A3A2-C4EBB46FE51D}"/>
              </a:ext>
            </a:extLst>
          </p:cNvPr>
          <p:cNvSpPr/>
          <p:nvPr/>
        </p:nvSpPr>
        <p:spPr>
          <a:xfrm rot="10800000" flipH="1" flipV="1">
            <a:off x="5445818" y="1637794"/>
            <a:ext cx="3167956" cy="540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Angiotensin Converting Enzyme (</a:t>
            </a:r>
            <a:r>
              <a:rPr lang="en-US" b="1" dirty="0">
                <a:solidFill>
                  <a:schemeClr val="tx2">
                    <a:lumMod val="75000"/>
                  </a:schemeClr>
                </a:solidFill>
              </a:rPr>
              <a:t>ACE2</a:t>
            </a:r>
            <a:r>
              <a:rPr lang="en-US" b="1" dirty="0">
                <a:solidFill>
                  <a:srgbClr val="FF0000"/>
                </a:solidFill>
              </a:rPr>
              <a:t>) Receptor</a:t>
            </a:r>
          </a:p>
        </p:txBody>
      </p:sp>
      <p:cxnSp>
        <p:nvCxnSpPr>
          <p:cNvPr id="17" name="Straight Arrow Connector 16">
            <a:extLst>
              <a:ext uri="{FF2B5EF4-FFF2-40B4-BE49-F238E27FC236}">
                <a16:creationId xmlns:a16="http://schemas.microsoft.com/office/drawing/2014/main" id="{9773CEF4-0CFD-4D15-92AF-B997768DD84A}"/>
              </a:ext>
            </a:extLst>
          </p:cNvPr>
          <p:cNvCxnSpPr>
            <a:cxnSpLocks/>
          </p:cNvCxnSpPr>
          <p:nvPr/>
        </p:nvCxnSpPr>
        <p:spPr>
          <a:xfrm flipH="1">
            <a:off x="5468588" y="1913718"/>
            <a:ext cx="38099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02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at covid-19 does to your body">
            <a:extLst>
              <a:ext uri="{FF2B5EF4-FFF2-40B4-BE49-F238E27FC236}">
                <a16:creationId xmlns:a16="http://schemas.microsoft.com/office/drawing/2014/main" id="{450726FA-4998-405B-8071-1086822B23F9}"/>
              </a:ext>
            </a:extLst>
          </p:cNvPr>
          <p:cNvPicPr/>
          <p:nvPr/>
        </p:nvPicPr>
        <p:blipFill rotWithShape="1">
          <a:blip r:embed="rId2"/>
          <a:srcRect l="48871" t="3425" r="8333" b="64046"/>
          <a:stretch/>
        </p:blipFill>
        <p:spPr bwMode="auto">
          <a:xfrm>
            <a:off x="0" y="565420"/>
            <a:ext cx="5562600" cy="2819400"/>
          </a:xfrm>
          <a:prstGeom prst="rect">
            <a:avLst/>
          </a:prstGeom>
          <a:noFill/>
          <a:ln w="9525">
            <a:noFill/>
            <a:miter lim="800000"/>
            <a:headEnd/>
            <a:tailEnd/>
          </a:ln>
        </p:spPr>
      </p:pic>
      <p:pic>
        <p:nvPicPr>
          <p:cNvPr id="6" name="Picture 5" descr="what covid-19 does to your body">
            <a:extLst>
              <a:ext uri="{FF2B5EF4-FFF2-40B4-BE49-F238E27FC236}">
                <a16:creationId xmlns:a16="http://schemas.microsoft.com/office/drawing/2014/main" id="{613D7916-43AE-429E-B69D-180F11C71202}"/>
              </a:ext>
            </a:extLst>
          </p:cNvPr>
          <p:cNvPicPr/>
          <p:nvPr/>
        </p:nvPicPr>
        <p:blipFill rotWithShape="1">
          <a:blip r:embed="rId2"/>
          <a:srcRect l="47160" t="35300" r="33333" b="30400"/>
          <a:stretch/>
        </p:blipFill>
        <p:spPr bwMode="auto">
          <a:xfrm>
            <a:off x="16406" y="3178105"/>
            <a:ext cx="2769704" cy="3047999"/>
          </a:xfrm>
          <a:prstGeom prst="rect">
            <a:avLst/>
          </a:prstGeom>
          <a:noFill/>
          <a:ln w="9525">
            <a:noFill/>
            <a:miter lim="800000"/>
            <a:headEnd/>
            <a:tailEnd/>
          </a:ln>
        </p:spPr>
      </p:pic>
      <p:pic>
        <p:nvPicPr>
          <p:cNvPr id="7" name="Picture 6" descr="what covid-19 does to your body">
            <a:extLst>
              <a:ext uri="{FF2B5EF4-FFF2-40B4-BE49-F238E27FC236}">
                <a16:creationId xmlns:a16="http://schemas.microsoft.com/office/drawing/2014/main" id="{AFCC976A-C42E-4E0A-BCF2-48BD06E014AC}"/>
              </a:ext>
            </a:extLst>
          </p:cNvPr>
          <p:cNvPicPr/>
          <p:nvPr/>
        </p:nvPicPr>
        <p:blipFill rotWithShape="1">
          <a:blip r:embed="rId2"/>
          <a:srcRect l="50000" t="74500" r="27004"/>
          <a:stretch/>
        </p:blipFill>
        <p:spPr bwMode="auto">
          <a:xfrm>
            <a:off x="2423744" y="3369108"/>
            <a:ext cx="3884544" cy="2665992"/>
          </a:xfrm>
          <a:prstGeom prst="rect">
            <a:avLst/>
          </a:prstGeom>
          <a:noFill/>
          <a:ln w="9525">
            <a:noFill/>
            <a:miter lim="800000"/>
            <a:headEnd/>
            <a:tailEnd/>
          </a:ln>
        </p:spPr>
      </p:pic>
      <p:sp>
        <p:nvSpPr>
          <p:cNvPr id="10" name="TextBox 9">
            <a:extLst>
              <a:ext uri="{FF2B5EF4-FFF2-40B4-BE49-F238E27FC236}">
                <a16:creationId xmlns:a16="http://schemas.microsoft.com/office/drawing/2014/main" id="{3CB7A4C7-F75C-46CC-AFF6-B14D6457DE30}"/>
              </a:ext>
            </a:extLst>
          </p:cNvPr>
          <p:cNvSpPr txBox="1"/>
          <p:nvPr/>
        </p:nvSpPr>
        <p:spPr>
          <a:xfrm>
            <a:off x="6326331" y="712887"/>
            <a:ext cx="2893869" cy="5078313"/>
          </a:xfrm>
          <a:prstGeom prst="rect">
            <a:avLst/>
          </a:prstGeom>
          <a:noFill/>
        </p:spPr>
        <p:txBody>
          <a:bodyPr wrap="none" rtlCol="0">
            <a:spAutoFit/>
          </a:bodyPr>
          <a:lstStyle/>
          <a:p>
            <a:r>
              <a:rPr lang="en-US" b="1" dirty="0">
                <a:solidFill>
                  <a:srgbClr val="0070C0"/>
                </a:solidFill>
              </a:rPr>
              <a:t>SEQUENCE OF EVENTS IN </a:t>
            </a:r>
          </a:p>
          <a:p>
            <a:r>
              <a:rPr lang="en-US" b="1" dirty="0">
                <a:solidFill>
                  <a:srgbClr val="0070C0"/>
                </a:solidFill>
              </a:rPr>
              <a:t>THE AIR SACS (ALVEOLI)</a:t>
            </a:r>
            <a:endParaRPr lang="en-US" sz="1600" b="1" dirty="0"/>
          </a:p>
          <a:p>
            <a:r>
              <a:rPr lang="en-US" sz="1600" b="1" dirty="0"/>
              <a:t>INFECTION OF ALVEOLAR CELL,</a:t>
            </a:r>
          </a:p>
          <a:p>
            <a:r>
              <a:rPr lang="en-US" sz="1600" b="1" dirty="0"/>
              <a:t>INFLAMMATORY SIGNALS</a:t>
            </a:r>
          </a:p>
          <a:p>
            <a:r>
              <a:rPr lang="en-US" sz="1600" b="1" dirty="0"/>
              <a:t>RECRUIT MACROPHAGES THAT </a:t>
            </a:r>
          </a:p>
          <a:p>
            <a:r>
              <a:rPr lang="en-US" sz="1600" b="1" dirty="0"/>
              <a:t>RELEASE CYTOKINES THAT </a:t>
            </a:r>
          </a:p>
          <a:p>
            <a:r>
              <a:rPr lang="en-US" sz="1600" b="1" dirty="0"/>
              <a:t>CAUSE VASODILATION.</a:t>
            </a:r>
          </a:p>
          <a:p>
            <a:r>
              <a:rPr lang="en-US" sz="1600" b="1" dirty="0">
                <a:solidFill>
                  <a:srgbClr val="FF0000"/>
                </a:solidFill>
              </a:rPr>
              <a:t>FEVER, COUGH</a:t>
            </a:r>
          </a:p>
          <a:p>
            <a:r>
              <a:rPr lang="en-US" sz="1600" b="1" dirty="0"/>
              <a:t>MORE IMMUNE CELLS ARRIVE,</a:t>
            </a:r>
          </a:p>
          <a:p>
            <a:r>
              <a:rPr lang="en-US" sz="1600" b="1" dirty="0"/>
              <a:t>FLUID ACCUMULATES WHICH</a:t>
            </a:r>
          </a:p>
          <a:p>
            <a:r>
              <a:rPr lang="en-US" sz="1600" b="1" dirty="0"/>
              <a:t>DILUTES SURFACTANT LEADING</a:t>
            </a:r>
          </a:p>
          <a:p>
            <a:r>
              <a:rPr lang="en-US" sz="1600" b="1" dirty="0"/>
              <a:t>TO COLLAPSE OF ALVEOLUS</a:t>
            </a:r>
          </a:p>
          <a:p>
            <a:r>
              <a:rPr lang="en-US" sz="1600" b="1" dirty="0"/>
              <a:t>DECREASING GAS EXCHANGE.</a:t>
            </a:r>
          </a:p>
          <a:p>
            <a:r>
              <a:rPr lang="en-US" sz="1600" b="1" dirty="0">
                <a:solidFill>
                  <a:srgbClr val="FF0000"/>
                </a:solidFill>
              </a:rPr>
              <a:t>SHORTNESS OF BREATH</a:t>
            </a:r>
          </a:p>
          <a:p>
            <a:r>
              <a:rPr lang="en-US" sz="1600" b="1" dirty="0"/>
              <a:t>NEUTROPHILS RECRUITED THAT</a:t>
            </a:r>
          </a:p>
          <a:p>
            <a:r>
              <a:rPr lang="en-US" sz="1600" b="1" dirty="0"/>
              <a:t>RELEASE REACTIVE OXYGEN </a:t>
            </a:r>
          </a:p>
          <a:p>
            <a:r>
              <a:rPr lang="en-US" sz="1600" b="1" dirty="0"/>
              <a:t>THAT DESTROYS INFECTED CELL.</a:t>
            </a:r>
          </a:p>
          <a:p>
            <a:r>
              <a:rPr lang="en-US" sz="1600" b="1" dirty="0">
                <a:solidFill>
                  <a:srgbClr val="FF0000"/>
                </a:solidFill>
              </a:rPr>
              <a:t>VENTILATOR</a:t>
            </a:r>
          </a:p>
          <a:p>
            <a:r>
              <a:rPr lang="en-US" sz="1600" b="1" dirty="0"/>
              <a:t>ACUTE RESPIRATORY DISTRESS</a:t>
            </a:r>
          </a:p>
          <a:p>
            <a:r>
              <a:rPr lang="en-US" sz="1600" b="1" dirty="0"/>
              <a:t>SYNDROME (ARDS)</a:t>
            </a:r>
          </a:p>
        </p:txBody>
      </p:sp>
      <p:sp>
        <p:nvSpPr>
          <p:cNvPr id="14" name="TextBox 13">
            <a:extLst>
              <a:ext uri="{FF2B5EF4-FFF2-40B4-BE49-F238E27FC236}">
                <a16:creationId xmlns:a16="http://schemas.microsoft.com/office/drawing/2014/main" id="{D7766747-4E30-4995-AF2C-7033013A44FD}"/>
              </a:ext>
            </a:extLst>
          </p:cNvPr>
          <p:cNvSpPr txBox="1"/>
          <p:nvPr/>
        </p:nvSpPr>
        <p:spPr>
          <a:xfrm>
            <a:off x="1626484" y="35000"/>
            <a:ext cx="5479320" cy="400110"/>
          </a:xfrm>
          <a:prstGeom prst="rect">
            <a:avLst/>
          </a:prstGeom>
          <a:noFill/>
        </p:spPr>
        <p:txBody>
          <a:bodyPr wrap="none" rtlCol="0">
            <a:spAutoFit/>
          </a:bodyPr>
          <a:lstStyle/>
          <a:p>
            <a:r>
              <a:rPr lang="en-US" sz="2000" b="1" dirty="0">
                <a:solidFill>
                  <a:srgbClr val="FF0000"/>
                </a:solidFill>
              </a:rPr>
              <a:t>HOW THE CORONA VIRUS DESTROYS THE ALVEOLI</a:t>
            </a:r>
          </a:p>
        </p:txBody>
      </p:sp>
      <p:sp>
        <p:nvSpPr>
          <p:cNvPr id="8" name="TextBox 7"/>
          <p:cNvSpPr txBox="1"/>
          <p:nvPr/>
        </p:nvSpPr>
        <p:spPr>
          <a:xfrm>
            <a:off x="0" y="6215082"/>
            <a:ext cx="9144000" cy="523220"/>
          </a:xfrm>
          <a:prstGeom prst="rect">
            <a:avLst/>
          </a:prstGeom>
          <a:noFill/>
        </p:spPr>
        <p:txBody>
          <a:bodyPr wrap="square" rtlCol="0">
            <a:spAutoFit/>
          </a:bodyPr>
          <a:lstStyle/>
          <a:p>
            <a:r>
              <a:rPr lang="en-US" sz="1400" b="1" dirty="0"/>
              <a:t>Cytokines are chemical communication signals between cells and corona virus induces a “cytokine storm” of pro -inflammatory signals that result in massive destruction of infected cells </a:t>
            </a:r>
          </a:p>
        </p:txBody>
      </p:sp>
    </p:spTree>
    <p:extLst>
      <p:ext uri="{BB962C8B-B14F-4D97-AF65-F5344CB8AC3E}">
        <p14:creationId xmlns:p14="http://schemas.microsoft.com/office/powerpoint/2010/main" val="694021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7774</TotalTime>
  <Words>2474</Words>
  <Application>Microsoft Office PowerPoint</Application>
  <PresentationFormat>On-screen Show (4:3)</PresentationFormat>
  <Paragraphs>282</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HGSoeiKakugothicUB</vt:lpstr>
      <vt:lpstr>Arial</vt:lpstr>
      <vt:lpstr>Calibri</vt:lpstr>
      <vt:lpstr>Harlow Solid Italic</vt:lpstr>
      <vt:lpstr>Showcard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artur</dc:creator>
  <cp:lastModifiedBy>Jim Fleischmann</cp:lastModifiedBy>
  <cp:revision>283</cp:revision>
  <dcterms:created xsi:type="dcterms:W3CDTF">2020-04-17T16:22:23Z</dcterms:created>
  <dcterms:modified xsi:type="dcterms:W3CDTF">2020-06-01T17:54:59Z</dcterms:modified>
</cp:coreProperties>
</file>