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36" r:id="rId2"/>
    <p:sldId id="267" r:id="rId3"/>
    <p:sldId id="268" r:id="rId4"/>
    <p:sldId id="302" r:id="rId5"/>
    <p:sldId id="317" r:id="rId6"/>
    <p:sldId id="306" r:id="rId7"/>
    <p:sldId id="322" r:id="rId8"/>
    <p:sldId id="323" r:id="rId9"/>
    <p:sldId id="307" r:id="rId10"/>
    <p:sldId id="308" r:id="rId11"/>
    <p:sldId id="319" r:id="rId12"/>
    <p:sldId id="264" r:id="rId13"/>
    <p:sldId id="311" r:id="rId14"/>
    <p:sldId id="325" r:id="rId15"/>
    <p:sldId id="312" r:id="rId16"/>
    <p:sldId id="301" r:id="rId17"/>
    <p:sldId id="282" r:id="rId18"/>
    <p:sldId id="315" r:id="rId19"/>
    <p:sldId id="329" r:id="rId20"/>
    <p:sldId id="330" r:id="rId21"/>
    <p:sldId id="298" r:id="rId22"/>
    <p:sldId id="287" r:id="rId23"/>
    <p:sldId id="292" r:id="rId24"/>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2683F50A-9AB4-4CFC-82D1-EE0015F369E5}">
          <p14:sldIdLst>
            <p14:sldId id="336"/>
            <p14:sldId id="267"/>
            <p14:sldId id="268"/>
          </p14:sldIdLst>
        </p14:section>
        <p14:section name="Online Tools" id="{86480E93-78D8-4510-A2C8-25AF5F1AA10F}">
          <p14:sldIdLst>
            <p14:sldId id="302"/>
            <p14:sldId id="317"/>
            <p14:sldId id="306"/>
            <p14:sldId id="322"/>
            <p14:sldId id="323"/>
            <p14:sldId id="307"/>
            <p14:sldId id="308"/>
          </p14:sldIdLst>
        </p14:section>
        <p14:section name="Screen Share" id="{5EF3C74A-1610-4144-9ADE-FEB70E37E5A3}">
          <p14:sldIdLst>
            <p14:sldId id="319"/>
            <p14:sldId id="264"/>
            <p14:sldId id="311"/>
            <p14:sldId id="325"/>
            <p14:sldId id="312"/>
          </p14:sldIdLst>
        </p14:section>
        <p14:section name="Breakout Rooms" id="{C8634991-0F21-44E9-AD70-5F027D58722C}">
          <p14:sldIdLst>
            <p14:sldId id="301"/>
            <p14:sldId id="282"/>
            <p14:sldId id="315"/>
            <p14:sldId id="329"/>
          </p14:sldIdLst>
        </p14:section>
        <p14:section name="Gallery View for Facilitation" id="{EB5CD278-62D5-42CD-9003-88261C67C109}">
          <p14:sldIdLst>
            <p14:sldId id="330"/>
          </p14:sldIdLst>
        </p14:section>
        <p14:section name="Chat and how to use" id="{4A7E7E31-D95E-4B54-9EF4-8BB25C166AA8}">
          <p14:sldIdLst>
            <p14:sldId id="298"/>
            <p14:sldId id="287"/>
            <p14:sldId id="292"/>
          </p14:sldIdLst>
        </p14:section>
        <p14:section name="Summary" id="{81660671-19A3-4B60-A7C6-D1C06BE2B01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 Edwards." initials="DE" lastIdx="1" clrIdx="0">
    <p:extLst>
      <p:ext uri="{19B8F6BF-5375-455C-9EA6-DF929625EA0E}">
        <p15:presenceInfo xmlns:p15="http://schemas.microsoft.com/office/powerpoint/2012/main" userId="0ca69c8aaf1b86e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2923" autoAdjust="0"/>
  </p:normalViewPr>
  <p:slideViewPr>
    <p:cSldViewPr snapToGrid="0">
      <p:cViewPr varScale="1">
        <p:scale>
          <a:sx n="95" d="100"/>
          <a:sy n="95" d="100"/>
        </p:scale>
        <p:origin x="1194" y="7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4" d="100"/>
          <a:sy n="84" d="100"/>
        </p:scale>
        <p:origin x="96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06T08:35:37.372" idx="1">
    <p:pos x="7171" y="749"/>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F4B88231-0801-4239-BD29-A29C303C3A43}" type="datetimeFigureOut">
              <a:rPr lang="en-US" smtClean="0"/>
              <a:t>11/4/2020</a:t>
            </a:fld>
            <a:endParaRPr lang="en-US" dirty="0"/>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6A4F02FE-63FE-44C3-A908-6742997A9F21}" type="slidenum">
              <a:rPr lang="en-US" smtClean="0"/>
              <a:t>‹#›</a:t>
            </a:fld>
            <a:endParaRPr lang="en-US" dirty="0"/>
          </a:p>
        </p:txBody>
      </p:sp>
    </p:spTree>
    <p:extLst>
      <p:ext uri="{BB962C8B-B14F-4D97-AF65-F5344CB8AC3E}">
        <p14:creationId xmlns:p14="http://schemas.microsoft.com/office/powerpoint/2010/main" val="2523264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latin typeface="Arial Narrow" panose="020B0606020202030204" pitchFamily="34" charset="0"/>
              </a:rPr>
              <a:t>1:30pm – </a:t>
            </a:r>
            <a:endParaRPr lang="en-US" sz="16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827055-821E-4F6B-AAA9-2685E1493D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1020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Continues . . .</a:t>
            </a:r>
          </a:p>
          <a:p>
            <a:r>
              <a:rPr lang="en-US" dirty="0"/>
              <a:t>Mute/unmute . . Video – Gallery/Speaker View . . . . Use chat box . . .  . . .Reaction Icon . . . </a:t>
            </a:r>
          </a:p>
          <a:p>
            <a:endParaRPr lang="en-US" dirty="0"/>
          </a:p>
        </p:txBody>
      </p:sp>
      <p:sp>
        <p:nvSpPr>
          <p:cNvPr id="4" name="Slide Number Placeholder 3"/>
          <p:cNvSpPr>
            <a:spLocks noGrp="1"/>
          </p:cNvSpPr>
          <p:nvPr>
            <p:ph type="sldNum" sz="quarter" idx="5"/>
          </p:nvPr>
        </p:nvSpPr>
        <p:spPr/>
        <p:txBody>
          <a:bodyPr/>
          <a:lstStyle/>
          <a:p>
            <a:fld id="{6A4F02FE-63FE-44C3-A908-6742997A9F21}" type="slidenum">
              <a:rPr lang="en-US" smtClean="0"/>
              <a:t>10</a:t>
            </a:fld>
            <a:endParaRPr lang="en-US" dirty="0"/>
          </a:p>
        </p:txBody>
      </p:sp>
    </p:spTree>
    <p:extLst>
      <p:ext uri="{BB962C8B-B14F-4D97-AF65-F5344CB8AC3E}">
        <p14:creationId xmlns:p14="http://schemas.microsoft.com/office/powerpoint/2010/main" val="2180985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continues . . .</a:t>
            </a:r>
          </a:p>
          <a:p>
            <a:r>
              <a:rPr lang="en-US" dirty="0"/>
              <a:t>Participant Pane Options . . .  Create Virtual Table Tent . . .Raise Hand . . .  Yes/No . . .  Thumbs Up/Down . . .More . . .</a:t>
            </a:r>
          </a:p>
          <a:p>
            <a:r>
              <a:rPr lang="en-US" dirty="0"/>
              <a:t>Practice  . . .</a:t>
            </a:r>
          </a:p>
        </p:txBody>
      </p:sp>
      <p:sp>
        <p:nvSpPr>
          <p:cNvPr id="4" name="Slide Number Placeholder 3"/>
          <p:cNvSpPr>
            <a:spLocks noGrp="1"/>
          </p:cNvSpPr>
          <p:nvPr>
            <p:ph type="sldNum" sz="quarter" idx="5"/>
          </p:nvPr>
        </p:nvSpPr>
        <p:spPr/>
        <p:txBody>
          <a:bodyPr/>
          <a:lstStyle/>
          <a:p>
            <a:fld id="{6A4F02FE-63FE-44C3-A908-6742997A9F21}" type="slidenum">
              <a:rPr lang="en-US" smtClean="0"/>
              <a:t>11</a:t>
            </a:fld>
            <a:endParaRPr lang="en-US" dirty="0"/>
          </a:p>
        </p:txBody>
      </p:sp>
    </p:spTree>
    <p:extLst>
      <p:ext uri="{BB962C8B-B14F-4D97-AF65-F5344CB8AC3E}">
        <p14:creationId xmlns:p14="http://schemas.microsoft.com/office/powerpoint/2010/main" val="2563968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person has tent card with club name – so we want that during this online version</a:t>
            </a:r>
          </a:p>
          <a:p>
            <a:r>
              <a:rPr lang="en-US" dirty="0"/>
              <a:t>Everyone renames to include full name and club name</a:t>
            </a:r>
          </a:p>
          <a:p>
            <a:endParaRPr lang="en-US" dirty="0"/>
          </a:p>
          <a:p>
            <a:endParaRPr lang="en-US" b="1" dirty="0"/>
          </a:p>
        </p:txBody>
      </p:sp>
      <p:sp>
        <p:nvSpPr>
          <p:cNvPr id="4" name="Slide Number Placeholder 3"/>
          <p:cNvSpPr>
            <a:spLocks noGrp="1"/>
          </p:cNvSpPr>
          <p:nvPr>
            <p:ph type="sldNum" sz="quarter" idx="5"/>
          </p:nvPr>
        </p:nvSpPr>
        <p:spPr/>
        <p:txBody>
          <a:bodyPr/>
          <a:lstStyle/>
          <a:p>
            <a:fld id="{E8D5082B-8599-42A9-B71E-782958A72C16}" type="slidenum">
              <a:rPr lang="en-US" smtClean="0"/>
              <a:t>12</a:t>
            </a:fld>
            <a:endParaRPr lang="en-US"/>
          </a:p>
        </p:txBody>
      </p:sp>
    </p:spTree>
    <p:extLst>
      <p:ext uri="{BB962C8B-B14F-4D97-AF65-F5344CB8AC3E}">
        <p14:creationId xmlns:p14="http://schemas.microsoft.com/office/powerpoint/2010/main" val="3328608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1923"/>
            <a:fld id="{6A4F02FE-63FE-44C3-A908-6742997A9F21}" type="slidenum">
              <a:rPr lang="en-US">
                <a:solidFill>
                  <a:prstClr val="black"/>
                </a:solidFill>
                <a:latin typeface="Calibri" panose="020F0502020204030204"/>
              </a:rPr>
              <a:pPr defTabSz="941923"/>
              <a:t>13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861897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 Practice a quick response to a “straw poll” in the participant pane.</a:t>
            </a:r>
          </a:p>
          <a:p>
            <a:r>
              <a:rPr lang="en-US" dirty="0"/>
              <a:t>Notice tally of responses above symbols.</a:t>
            </a:r>
          </a:p>
          <a:p>
            <a:endParaRPr lang="en-US" dirty="0"/>
          </a:p>
          <a:p>
            <a:endParaRPr lang="en-US" dirty="0"/>
          </a:p>
        </p:txBody>
      </p:sp>
      <p:sp>
        <p:nvSpPr>
          <p:cNvPr id="4" name="Slide Number Placeholder 3"/>
          <p:cNvSpPr>
            <a:spLocks noGrp="1"/>
          </p:cNvSpPr>
          <p:nvPr>
            <p:ph type="sldNum" sz="quarter" idx="5"/>
          </p:nvPr>
        </p:nvSpPr>
        <p:spPr/>
        <p:txBody>
          <a:bodyPr/>
          <a:lstStyle/>
          <a:p>
            <a:fld id="{6A4F02FE-63FE-44C3-A908-6742997A9F21}" type="slidenum">
              <a:rPr lang="en-US" smtClean="0"/>
              <a:t>14</a:t>
            </a:fld>
            <a:endParaRPr lang="en-US" dirty="0"/>
          </a:p>
        </p:txBody>
      </p:sp>
    </p:spTree>
    <p:extLst>
      <p:ext uri="{BB962C8B-B14F-4D97-AF65-F5344CB8AC3E}">
        <p14:creationId xmlns:p14="http://schemas.microsoft.com/office/powerpoint/2010/main" val="2371398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Polls can be created in advance of meeting by anyone authorized to access the meeting set up on the Zoom account.</a:t>
            </a:r>
            <a:br>
              <a:rPr lang="en-US" dirty="0"/>
            </a:br>
            <a:r>
              <a:rPr lang="en-US" dirty="0"/>
              <a:t>Polls can only be launched by the host.</a:t>
            </a:r>
            <a:br>
              <a:rPr lang="en-US" dirty="0"/>
            </a:br>
            <a:r>
              <a:rPr lang="en-US" dirty="0"/>
              <a:t>Practice with a Poll that should appear on your screen</a:t>
            </a:r>
          </a:p>
        </p:txBody>
      </p:sp>
      <p:sp>
        <p:nvSpPr>
          <p:cNvPr id="4" name="Slide Number Placeholder 3"/>
          <p:cNvSpPr>
            <a:spLocks noGrp="1"/>
          </p:cNvSpPr>
          <p:nvPr>
            <p:ph type="sldNum" sz="quarter" idx="5"/>
          </p:nvPr>
        </p:nvSpPr>
        <p:spPr/>
        <p:txBody>
          <a:bodyPr/>
          <a:lstStyle/>
          <a:p>
            <a:fld id="{6A4F02FE-63FE-44C3-A908-6742997A9F21}" type="slidenum">
              <a:rPr lang="en-US" smtClean="0"/>
              <a:t>15</a:t>
            </a:fld>
            <a:endParaRPr lang="en-US" dirty="0"/>
          </a:p>
        </p:txBody>
      </p:sp>
    </p:spTree>
    <p:extLst>
      <p:ext uri="{BB962C8B-B14F-4D97-AF65-F5344CB8AC3E}">
        <p14:creationId xmlns:p14="http://schemas.microsoft.com/office/powerpoint/2010/main" val="2479675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sample of a poll .. . Mark your choice and then click submit</a:t>
            </a:r>
          </a:p>
          <a:p>
            <a:endParaRPr lang="en-US" dirty="0"/>
          </a:p>
          <a:p>
            <a:r>
              <a:rPr lang="en-US" dirty="0"/>
              <a:t>Try out a sample – “My comfort level with Zoom is: High / Medium / Low” – (ask Host to launch the poll </a:t>
            </a:r>
            <a:r>
              <a:rPr lang="en-US"/>
              <a:t>and summarize)</a:t>
            </a:r>
          </a:p>
        </p:txBody>
      </p:sp>
      <p:sp>
        <p:nvSpPr>
          <p:cNvPr id="4" name="Slide Number Placeholder 3"/>
          <p:cNvSpPr>
            <a:spLocks noGrp="1"/>
          </p:cNvSpPr>
          <p:nvPr>
            <p:ph type="sldNum" sz="quarter" idx="5"/>
          </p:nvPr>
        </p:nvSpPr>
        <p:spPr/>
        <p:txBody>
          <a:bodyPr/>
          <a:lstStyle/>
          <a:p>
            <a:fld id="{E8D5082B-8599-42A9-B71E-782958A72C16}" type="slidenum">
              <a:rPr lang="en-US" smtClean="0"/>
              <a:t>16</a:t>
            </a:fld>
            <a:endParaRPr lang="en-US" dirty="0"/>
          </a:p>
        </p:txBody>
      </p:sp>
    </p:spTree>
    <p:extLst>
      <p:ext uri="{BB962C8B-B14F-4D97-AF65-F5344CB8AC3E}">
        <p14:creationId xmlns:p14="http://schemas.microsoft.com/office/powerpoint/2010/main" val="2615238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Breakout Rooms – Wonderful way to connect participants in a smaller grouping.</a:t>
            </a:r>
          </a:p>
        </p:txBody>
      </p:sp>
      <p:sp>
        <p:nvSpPr>
          <p:cNvPr id="4" name="Slide Number Placeholder 3"/>
          <p:cNvSpPr>
            <a:spLocks noGrp="1"/>
          </p:cNvSpPr>
          <p:nvPr>
            <p:ph type="sldNum" sz="quarter" idx="5"/>
          </p:nvPr>
        </p:nvSpPr>
        <p:spPr/>
        <p:txBody>
          <a:bodyPr/>
          <a:lstStyle/>
          <a:p>
            <a:pPr defTabSz="941923"/>
            <a:fld id="{6A4F02FE-63FE-44C3-A908-6742997A9F21}" type="slidenum">
              <a:rPr lang="en-US">
                <a:solidFill>
                  <a:prstClr val="black"/>
                </a:solidFill>
                <a:latin typeface="Calibri" panose="020F0502020204030204"/>
              </a:rPr>
              <a:pPr defTabSz="941923"/>
              <a:t>17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62132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Host will send you to a breakout room</a:t>
            </a:r>
          </a:p>
        </p:txBody>
      </p:sp>
      <p:sp>
        <p:nvSpPr>
          <p:cNvPr id="4" name="Slide Number Placeholder 3"/>
          <p:cNvSpPr>
            <a:spLocks noGrp="1"/>
          </p:cNvSpPr>
          <p:nvPr>
            <p:ph type="sldNum" sz="quarter" idx="5"/>
          </p:nvPr>
        </p:nvSpPr>
        <p:spPr/>
        <p:txBody>
          <a:bodyPr/>
          <a:lstStyle/>
          <a:p>
            <a:fld id="{6A4F02FE-63FE-44C3-A908-6742997A9F21}" type="slidenum">
              <a:rPr lang="en-US" smtClean="0"/>
              <a:t>18</a:t>
            </a:fld>
            <a:endParaRPr lang="en-US" dirty="0"/>
          </a:p>
        </p:txBody>
      </p:sp>
    </p:spTree>
    <p:extLst>
      <p:ext uri="{BB962C8B-B14F-4D97-AF65-F5344CB8AC3E}">
        <p14:creationId xmlns:p14="http://schemas.microsoft.com/office/powerpoint/2010/main" val="941101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will have the chance to practice this in the next activity we will do</a:t>
            </a:r>
          </a:p>
        </p:txBody>
      </p:sp>
      <p:sp>
        <p:nvSpPr>
          <p:cNvPr id="4" name="Slide Number Placeholder 3"/>
          <p:cNvSpPr>
            <a:spLocks noGrp="1"/>
          </p:cNvSpPr>
          <p:nvPr>
            <p:ph type="sldNum" sz="quarter" idx="5"/>
          </p:nvPr>
        </p:nvSpPr>
        <p:spPr/>
        <p:txBody>
          <a:bodyPr/>
          <a:lstStyle/>
          <a:p>
            <a:fld id="{E8D5082B-8599-42A9-B71E-782958A72C16}" type="slidenum">
              <a:rPr lang="en-US" smtClean="0"/>
              <a:t>19</a:t>
            </a:fld>
            <a:endParaRPr lang="en-US" dirty="0"/>
          </a:p>
        </p:txBody>
      </p:sp>
    </p:spTree>
    <p:extLst>
      <p:ext uri="{BB962C8B-B14F-4D97-AF65-F5344CB8AC3E}">
        <p14:creationId xmlns:p14="http://schemas.microsoft.com/office/powerpoint/2010/main" val="185554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Self-introduction and Welcome everyone . . . </a:t>
            </a:r>
          </a:p>
          <a:p>
            <a:r>
              <a:rPr lang="en-US" dirty="0"/>
              <a:t>We will be giving you more information about use of the Zoom platform, but for right now please be sure that your sound is on “mute.”  Also, you can use the chat box as we go along, so we capture all questions and can respond to them during the open mic time at end of the meeting . . .</a:t>
            </a:r>
          </a:p>
        </p:txBody>
      </p:sp>
      <p:sp>
        <p:nvSpPr>
          <p:cNvPr id="4" name="Slide Number Placeholder 3"/>
          <p:cNvSpPr>
            <a:spLocks noGrp="1"/>
          </p:cNvSpPr>
          <p:nvPr>
            <p:ph type="sldNum" sz="quarter" idx="5"/>
          </p:nvPr>
        </p:nvSpPr>
        <p:spPr/>
        <p:txBody>
          <a:bodyPr/>
          <a:lstStyle/>
          <a:p>
            <a:fld id="{7E6B0099-946D-4735-9B23-CCFEE92343BC}" type="slidenum">
              <a:rPr lang="en-US" smtClean="0"/>
              <a:t>2</a:t>
            </a:fld>
            <a:endParaRPr lang="en-US" dirty="0"/>
          </a:p>
        </p:txBody>
      </p:sp>
    </p:spTree>
    <p:extLst>
      <p:ext uri="{BB962C8B-B14F-4D97-AF65-F5344CB8AC3E}">
        <p14:creationId xmlns:p14="http://schemas.microsoft.com/office/powerpoint/2010/main" val="2048079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a:p>
            <a:r>
              <a:rPr lang="en-US" dirty="0"/>
              <a:t>Breakout activity follows. . For getting to know one another</a:t>
            </a:r>
          </a:p>
        </p:txBody>
      </p:sp>
      <p:sp>
        <p:nvSpPr>
          <p:cNvPr id="4" name="Slide Number Placeholder 3"/>
          <p:cNvSpPr>
            <a:spLocks noGrp="1"/>
          </p:cNvSpPr>
          <p:nvPr>
            <p:ph type="sldNum" sz="quarter" idx="5"/>
          </p:nvPr>
        </p:nvSpPr>
        <p:spPr/>
        <p:txBody>
          <a:bodyPr/>
          <a:lstStyle/>
          <a:p>
            <a:fld id="{E8D5082B-8599-42A9-B71E-782958A72C16}" type="slidenum">
              <a:rPr lang="en-US" smtClean="0"/>
              <a:t>20</a:t>
            </a:fld>
            <a:endParaRPr lang="en-US" dirty="0"/>
          </a:p>
        </p:txBody>
      </p:sp>
    </p:spTree>
    <p:extLst>
      <p:ext uri="{BB962C8B-B14F-4D97-AF65-F5344CB8AC3E}">
        <p14:creationId xmlns:p14="http://schemas.microsoft.com/office/powerpoint/2010/main" val="1088189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1923"/>
            <a:fld id="{6A4F02FE-63FE-44C3-A908-6742997A9F21}" type="slidenum">
              <a:rPr lang="en-US">
                <a:solidFill>
                  <a:prstClr val="black"/>
                </a:solidFill>
                <a:latin typeface="Calibri" panose="020F0502020204030204"/>
              </a:rPr>
              <a:pPr defTabSz="941923"/>
              <a:t>21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062630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1923">
              <a:defRPr/>
            </a:pPr>
            <a:r>
              <a:rPr lang="en-US" dirty="0"/>
              <a:t>Tip:  Zoom Chat allows users to post comments, questions, technical issues, etc. to everyone or an individual.   </a:t>
            </a:r>
          </a:p>
          <a:p>
            <a:pPr defTabSz="941923">
              <a:defRPr/>
            </a:pPr>
            <a:endParaRPr lang="en-US" dirty="0"/>
          </a:p>
          <a:p>
            <a:pPr defTabSz="941923">
              <a:defRPr/>
            </a:pPr>
            <a:r>
              <a:rPr lang="en-US" dirty="0"/>
              <a:t>Let’s practice the “chat” feature.  Open Chat and tell us the name of the town you grew up in.</a:t>
            </a:r>
          </a:p>
          <a:p>
            <a:pPr defTabSz="941923">
              <a:defRPr/>
            </a:pPr>
            <a:endParaRPr lang="en-US" dirty="0"/>
          </a:p>
        </p:txBody>
      </p:sp>
      <p:sp>
        <p:nvSpPr>
          <p:cNvPr id="4" name="Slide Number Placeholder 3"/>
          <p:cNvSpPr>
            <a:spLocks noGrp="1"/>
          </p:cNvSpPr>
          <p:nvPr>
            <p:ph type="sldNum" sz="quarter" idx="5"/>
          </p:nvPr>
        </p:nvSpPr>
        <p:spPr/>
        <p:txBody>
          <a:bodyPr/>
          <a:lstStyle/>
          <a:p>
            <a:pPr defTabSz="941923">
              <a:defRPr/>
            </a:pPr>
            <a:fld id="{6A4F02FE-63FE-44C3-A908-6742997A9F21}" type="slidenum">
              <a:rPr lang="en-US">
                <a:solidFill>
                  <a:prstClr val="black"/>
                </a:solidFill>
                <a:latin typeface="Calibri" panose="020F0502020204030204"/>
              </a:rPr>
              <a:pPr defTabSz="941923">
                <a:defRPr/>
              </a:pPr>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0522747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 &amp; A</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E6B0099-946D-4735-9B23-CCFEE92343B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4951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purpose of meeting] ~ to make you comfortable using the Zoom platform and encourage you to engage and learn from the sessions using the tools provided…. </a:t>
            </a:r>
          </a:p>
          <a:p>
            <a:endParaRPr lang="en-US" dirty="0"/>
          </a:p>
        </p:txBody>
      </p:sp>
      <p:sp>
        <p:nvSpPr>
          <p:cNvPr id="4" name="Slide Number Placeholder 3"/>
          <p:cNvSpPr>
            <a:spLocks noGrp="1"/>
          </p:cNvSpPr>
          <p:nvPr>
            <p:ph type="sldNum" sz="quarter" idx="5"/>
          </p:nvPr>
        </p:nvSpPr>
        <p:spPr/>
        <p:txBody>
          <a:bodyPr/>
          <a:lstStyle/>
          <a:p>
            <a:fld id="{6A4F02FE-63FE-44C3-A908-6742997A9F21}" type="slidenum">
              <a:rPr lang="en-US" smtClean="0"/>
              <a:t>3</a:t>
            </a:fld>
            <a:endParaRPr lang="en-US" dirty="0"/>
          </a:p>
        </p:txBody>
      </p:sp>
    </p:spTree>
    <p:extLst>
      <p:ext uri="{BB962C8B-B14F-4D97-AF65-F5344CB8AC3E}">
        <p14:creationId xmlns:p14="http://schemas.microsoft.com/office/powerpoint/2010/main" val="2234186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continues . . .</a:t>
            </a:r>
          </a:p>
          <a:p>
            <a:endParaRPr lang="en-US" dirty="0"/>
          </a:p>
          <a:p>
            <a:r>
              <a:rPr lang="en-US" dirty="0"/>
              <a:t>An online facilitator does exactly what we do during an in-person training session – we ask thought-provoking questions, encourage small group collaboration, and involve all of our participants in the here and now – and encourage engagement . . </a:t>
            </a:r>
          </a:p>
          <a:p>
            <a:endParaRPr lang="en-US" dirty="0"/>
          </a:p>
          <a:p>
            <a:r>
              <a:rPr lang="en-US" dirty="0"/>
              <a:t>BUT . . .HOW?</a:t>
            </a:r>
          </a:p>
        </p:txBody>
      </p:sp>
      <p:sp>
        <p:nvSpPr>
          <p:cNvPr id="4" name="Slide Number Placeholder 3"/>
          <p:cNvSpPr>
            <a:spLocks noGrp="1"/>
          </p:cNvSpPr>
          <p:nvPr>
            <p:ph type="sldNum" sz="quarter" idx="5"/>
          </p:nvPr>
        </p:nvSpPr>
        <p:spPr/>
        <p:txBody>
          <a:bodyPr/>
          <a:lstStyle/>
          <a:p>
            <a:fld id="{6A4F02FE-63FE-44C3-A908-6742997A9F21}" type="slidenum">
              <a:rPr lang="en-US" smtClean="0"/>
              <a:t>4</a:t>
            </a:fld>
            <a:endParaRPr lang="en-US" dirty="0"/>
          </a:p>
        </p:txBody>
      </p:sp>
    </p:spTree>
    <p:extLst>
      <p:ext uri="{BB962C8B-B14F-4D97-AF65-F5344CB8AC3E}">
        <p14:creationId xmlns:p14="http://schemas.microsoft.com/office/powerpoint/2010/main" val="4197843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Online learning expands  content options and accommodates different learning styles . .  This platform allows the facilitator to take advantage of that!</a:t>
            </a:r>
          </a:p>
          <a:p>
            <a:endParaRPr lang="en-US" dirty="0"/>
          </a:p>
          <a:p>
            <a:r>
              <a:rPr lang="en-US" dirty="0"/>
              <a:t>Videos, articles, podcasts, infographics, games, and other creative formats. </a:t>
            </a:r>
          </a:p>
          <a:p>
            <a:endParaRPr lang="en-US" dirty="0"/>
          </a:p>
          <a:p>
            <a:r>
              <a:rPr lang="en-US" dirty="0"/>
              <a:t>We will discuss some of these tools during this training.</a:t>
            </a:r>
          </a:p>
          <a:p>
            <a:endParaRPr lang="en-US" dirty="0"/>
          </a:p>
        </p:txBody>
      </p:sp>
      <p:sp>
        <p:nvSpPr>
          <p:cNvPr id="4" name="Slide Number Placeholder 3"/>
          <p:cNvSpPr>
            <a:spLocks noGrp="1"/>
          </p:cNvSpPr>
          <p:nvPr>
            <p:ph type="sldNum" sz="quarter" idx="5"/>
          </p:nvPr>
        </p:nvSpPr>
        <p:spPr/>
        <p:txBody>
          <a:bodyPr/>
          <a:lstStyle/>
          <a:p>
            <a:pPr defTabSz="941923"/>
            <a:fld id="{6A4F02FE-63FE-44C3-A908-6742997A9F21}" type="slidenum">
              <a:rPr lang="en-US">
                <a:solidFill>
                  <a:prstClr val="black"/>
                </a:solidFill>
                <a:latin typeface="Calibri" panose="020F0502020204030204"/>
              </a:rPr>
              <a:pPr defTabSz="941923"/>
              <a:t>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268096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Preparing for An Effective Zoom Meeting</a:t>
            </a:r>
          </a:p>
        </p:txBody>
      </p:sp>
      <p:sp>
        <p:nvSpPr>
          <p:cNvPr id="4" name="Slide Number Placeholder 3"/>
          <p:cNvSpPr>
            <a:spLocks noGrp="1"/>
          </p:cNvSpPr>
          <p:nvPr>
            <p:ph type="sldNum" sz="quarter" idx="5"/>
          </p:nvPr>
        </p:nvSpPr>
        <p:spPr/>
        <p:txBody>
          <a:bodyPr/>
          <a:lstStyle/>
          <a:p>
            <a:pPr defTabSz="941923"/>
            <a:fld id="{6A4F02FE-63FE-44C3-A908-6742997A9F21}" type="slidenum">
              <a:rPr lang="en-US">
                <a:solidFill>
                  <a:prstClr val="black"/>
                </a:solidFill>
                <a:latin typeface="Calibri" panose="020F0502020204030204"/>
              </a:rPr>
              <a:pPr defTabSz="941923"/>
              <a:t>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877211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 high-quality web camera and microphone or headset</a:t>
            </a:r>
          </a:p>
          <a:p>
            <a:r>
              <a:rPr lang="en-US" dirty="0"/>
              <a:t>Laptop or desktop required</a:t>
            </a:r>
          </a:p>
        </p:txBody>
      </p:sp>
      <p:sp>
        <p:nvSpPr>
          <p:cNvPr id="4" name="Slide Number Placeholder 3"/>
          <p:cNvSpPr>
            <a:spLocks noGrp="1"/>
          </p:cNvSpPr>
          <p:nvPr>
            <p:ph type="sldNum" sz="quarter" idx="5"/>
          </p:nvPr>
        </p:nvSpPr>
        <p:spPr/>
        <p:txBody>
          <a:bodyPr/>
          <a:lstStyle/>
          <a:p>
            <a:pPr defTabSz="914674">
              <a:defRPr/>
            </a:pPr>
            <a:fld id="{6A4F02FE-63FE-44C3-A908-6742997A9F21}" type="slidenum">
              <a:rPr lang="en-US">
                <a:solidFill>
                  <a:prstClr val="black"/>
                </a:solidFill>
                <a:latin typeface="Calibri" panose="020F0502020204030204"/>
              </a:rPr>
              <a:pPr defTabSz="914674">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588411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Practice speaking to the camera and not the screen</a:t>
            </a:r>
          </a:p>
          <a:p>
            <a:r>
              <a:rPr lang="en-US" dirty="0"/>
              <a:t>Ensure light source is in front of you</a:t>
            </a:r>
          </a:p>
          <a:p>
            <a:r>
              <a:rPr lang="en-US" dirty="0"/>
              <a:t>Pay attention to your background and ambient noise</a:t>
            </a:r>
          </a:p>
          <a:p>
            <a:r>
              <a:rPr lang="en-US" dirty="0"/>
              <a:t>Virtual backgrounds available at Brand Center</a:t>
            </a:r>
          </a:p>
        </p:txBody>
      </p:sp>
      <p:sp>
        <p:nvSpPr>
          <p:cNvPr id="4" name="Slide Number Placeholder 3"/>
          <p:cNvSpPr>
            <a:spLocks noGrp="1"/>
          </p:cNvSpPr>
          <p:nvPr>
            <p:ph type="sldNum" sz="quarter" idx="5"/>
          </p:nvPr>
        </p:nvSpPr>
        <p:spPr/>
        <p:txBody>
          <a:bodyPr/>
          <a:lstStyle/>
          <a:p>
            <a:pPr defTabSz="914674">
              <a:defRPr/>
            </a:pPr>
            <a:fld id="{6A4F02FE-63FE-44C3-A908-6742997A9F21}" type="slidenum">
              <a:rPr lang="en-US">
                <a:solidFill>
                  <a:prstClr val="black"/>
                </a:solidFill>
                <a:latin typeface="Calibri" panose="020F0502020204030204"/>
              </a:rPr>
              <a:pPr defTabSz="914674">
                <a:defRPr/>
              </a:pPr>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975741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Be sure your have installed the latest Zoom update to your device!</a:t>
            </a:r>
          </a:p>
          <a:p>
            <a:endParaRPr lang="en-US" dirty="0"/>
          </a:p>
          <a:p>
            <a:r>
              <a:rPr lang="en-US" dirty="0"/>
              <a:t>So we’ll start out with some of the basics of zoom so we are all on the same page and familiar with the Zoom Tools that facilitators may use during the sessions you will attend.</a:t>
            </a:r>
          </a:p>
          <a:p>
            <a:endParaRPr lang="en-US" dirty="0"/>
          </a:p>
        </p:txBody>
      </p:sp>
      <p:sp>
        <p:nvSpPr>
          <p:cNvPr id="4" name="Slide Number Placeholder 3"/>
          <p:cNvSpPr>
            <a:spLocks noGrp="1"/>
          </p:cNvSpPr>
          <p:nvPr>
            <p:ph type="sldNum" sz="quarter" idx="5"/>
          </p:nvPr>
        </p:nvSpPr>
        <p:spPr/>
        <p:txBody>
          <a:bodyPr/>
          <a:lstStyle/>
          <a:p>
            <a:pPr defTabSz="941923"/>
            <a:fld id="{6A4F02FE-63FE-44C3-A908-6742997A9F21}" type="slidenum">
              <a:rPr lang="en-US">
                <a:solidFill>
                  <a:prstClr val="black"/>
                </a:solidFill>
                <a:latin typeface="Calibri" panose="020F0502020204030204"/>
              </a:rPr>
              <a:pPr defTabSz="941923"/>
              <a:t>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8121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ADE7-CC23-4774-961E-97A7F7A312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D25E02-F6B7-43D9-8DAF-39154D4FD6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973094-C89C-49A9-BE83-D921C24E5AE7}"/>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5" name="Footer Placeholder 4">
            <a:extLst>
              <a:ext uri="{FF2B5EF4-FFF2-40B4-BE49-F238E27FC236}">
                <a16:creationId xmlns:a16="http://schemas.microsoft.com/office/drawing/2014/main" id="{9103BA58-0A5D-4FAF-A7D4-0EFAC4A12F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8CA8FE-93FC-468D-A4BA-B93C21ACA1BE}"/>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485685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7E4E-725E-4326-924F-A4C17F0F2E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577A88-5EE3-4B31-815D-205DEE3A24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4991FA-4E3F-4566-98D5-B39DF0FFE067}"/>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5" name="Footer Placeholder 4">
            <a:extLst>
              <a:ext uri="{FF2B5EF4-FFF2-40B4-BE49-F238E27FC236}">
                <a16:creationId xmlns:a16="http://schemas.microsoft.com/office/drawing/2014/main" id="{9CEA3E84-B3D5-4CA1-BEB3-531A54F101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ED9EFA-60D8-47DF-A78C-09F4D2B7BDC9}"/>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954222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C51CF4-BD52-403F-84AF-8A69037BF6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E2B605-37CB-4EEC-91E8-D6EBC122CA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2AA297-FBE0-41AC-B9ED-F5CEBDA009B8}"/>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5" name="Footer Placeholder 4">
            <a:extLst>
              <a:ext uri="{FF2B5EF4-FFF2-40B4-BE49-F238E27FC236}">
                <a16:creationId xmlns:a16="http://schemas.microsoft.com/office/drawing/2014/main" id="{503DD2E5-A695-461B-98E0-C034843D75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70EA85-4AC6-4FA5-9C2E-EE9B9FACC911}"/>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2153311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455BA-D423-45AA-98F1-94F6F0A95E2C}"/>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D8EB617A-6C78-4653-A75B-F0DC5B9AC9A5}"/>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27775-8E31-4494-A290-881BF71B0059}"/>
              </a:ext>
            </a:extLst>
          </p:cNvPr>
          <p:cNvSpPr>
            <a:spLocks noGrp="1"/>
          </p:cNvSpPr>
          <p:nvPr>
            <p:ph type="dt" sz="half" idx="10"/>
          </p:nvPr>
        </p:nvSpPr>
        <p:spPr/>
        <p:txBody>
          <a:bodyPr/>
          <a:lstStyle/>
          <a:p>
            <a:fld id="{189C83B8-C286-4FD8-B4FE-186291678123}" type="datetimeFigureOut">
              <a:rPr lang="en-US" smtClean="0"/>
              <a:t>11/4/2020</a:t>
            </a:fld>
            <a:endParaRPr lang="en-US" dirty="0"/>
          </a:p>
        </p:txBody>
      </p:sp>
      <p:sp>
        <p:nvSpPr>
          <p:cNvPr id="5" name="Footer Placeholder 4">
            <a:extLst>
              <a:ext uri="{FF2B5EF4-FFF2-40B4-BE49-F238E27FC236}">
                <a16:creationId xmlns:a16="http://schemas.microsoft.com/office/drawing/2014/main" id="{00F0BEE2-2805-4245-9A70-7A5DF77CB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2CB027-69DB-4382-8EBD-8DEB1D18D9F7}"/>
              </a:ext>
            </a:extLst>
          </p:cNvPr>
          <p:cNvSpPr>
            <a:spLocks noGrp="1"/>
          </p:cNvSpPr>
          <p:nvPr>
            <p:ph type="sldNum" sz="quarter" idx="12"/>
          </p:nvPr>
        </p:nvSpPr>
        <p:spPr/>
        <p:txBody>
          <a:bodyPr/>
          <a:lstStyle/>
          <a:p>
            <a:fld id="{E185E350-6FA0-4165-93CA-585D718A19D7}" type="slidenum">
              <a:rPr lang="en-US" smtClean="0"/>
              <a:t>‹#›</a:t>
            </a:fld>
            <a:endParaRPr lang="en-US" dirty="0"/>
          </a:p>
        </p:txBody>
      </p:sp>
    </p:spTree>
    <p:extLst>
      <p:ext uri="{BB962C8B-B14F-4D97-AF65-F5344CB8AC3E}">
        <p14:creationId xmlns:p14="http://schemas.microsoft.com/office/powerpoint/2010/main" val="368220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A2D2D-D561-4DDA-A9F5-C06FB5DBE7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49FD02-FFB7-4A66-8503-56F4DA5563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F3451-FA80-4938-9752-5B7A6F97698A}"/>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5" name="Footer Placeholder 4">
            <a:extLst>
              <a:ext uri="{FF2B5EF4-FFF2-40B4-BE49-F238E27FC236}">
                <a16:creationId xmlns:a16="http://schemas.microsoft.com/office/drawing/2014/main" id="{47459C4F-30E5-41B8-AD8F-53DEF33179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04B5E6-E412-4DFA-9477-D57B9EB82C16}"/>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373753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14956-6068-446D-92DB-B6A84F2A4E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90E689-38DB-494B-96A1-D357540E35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64F7A2-DBF6-46D3-B87D-EFEF7D4DBC15}"/>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5" name="Footer Placeholder 4">
            <a:extLst>
              <a:ext uri="{FF2B5EF4-FFF2-40B4-BE49-F238E27FC236}">
                <a16:creationId xmlns:a16="http://schemas.microsoft.com/office/drawing/2014/main" id="{10DF2815-ED6A-4B82-99BD-6C21C9C9B2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2E5052-16DB-45DB-9EBA-E7950A2EA959}"/>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169738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52B26-F591-4EC2-A32B-A2E05E9353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D5A79A-1B87-4178-80B9-C38A5B9B2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E78AEA-A7CC-4C0E-8330-1213E780B0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74FFAE-500C-41D1-88F9-C2A9696D71C1}"/>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6" name="Footer Placeholder 5">
            <a:extLst>
              <a:ext uri="{FF2B5EF4-FFF2-40B4-BE49-F238E27FC236}">
                <a16:creationId xmlns:a16="http://schemas.microsoft.com/office/drawing/2014/main" id="{AD5E09B5-7D9F-4811-A56D-147483ADE3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886533-8CB5-4A79-A056-7477DAA68B6A}"/>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78705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B741-DE85-4C92-8585-38487FBD75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3F2257-B23A-47BD-82FA-3A47BD81DD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37B8A1-0250-43CD-AD20-50A47A45BB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24B473-B0CC-4BC0-B78F-BABE2D9B97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6924B4-14EC-46F4-8E3D-B8B5A5CF4B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484ABF-0D67-4912-8427-B2D2897BA039}"/>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8" name="Footer Placeholder 7">
            <a:extLst>
              <a:ext uri="{FF2B5EF4-FFF2-40B4-BE49-F238E27FC236}">
                <a16:creationId xmlns:a16="http://schemas.microsoft.com/office/drawing/2014/main" id="{A1E02855-A8B1-4747-B749-BC8214D2204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8008AA9-964F-408D-85BC-3A99B9BCEC95}"/>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35328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9D1B-F932-49CB-9D86-48DD326C8C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E174F5-111D-40D9-8085-A0510721478B}"/>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4" name="Footer Placeholder 3">
            <a:extLst>
              <a:ext uri="{FF2B5EF4-FFF2-40B4-BE49-F238E27FC236}">
                <a16:creationId xmlns:a16="http://schemas.microsoft.com/office/drawing/2014/main" id="{5A552435-BE85-4CC4-AFB8-C65BB2926E6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2D3F481-93E7-4EA6-A0C6-DE6DC265E804}"/>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3867427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664FE3-0CD5-4E48-8A56-6AE4321B12F9}"/>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3" name="Footer Placeholder 2">
            <a:extLst>
              <a:ext uri="{FF2B5EF4-FFF2-40B4-BE49-F238E27FC236}">
                <a16:creationId xmlns:a16="http://schemas.microsoft.com/office/drawing/2014/main" id="{2E5F1A2A-9627-490E-B501-5DE29397C32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EC70F22-6683-437E-9257-8D89EE2A507C}"/>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274519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557DF-4CD9-485B-83AB-F6A3799F5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B6AA02-D473-4037-8FCA-FE31332227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0C4545-EA78-4F2B-913A-D35CB25D0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E0D088-ECD5-46E8-BC09-236B0E985929}"/>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6" name="Footer Placeholder 5">
            <a:extLst>
              <a:ext uri="{FF2B5EF4-FFF2-40B4-BE49-F238E27FC236}">
                <a16:creationId xmlns:a16="http://schemas.microsoft.com/office/drawing/2014/main" id="{2BD7588F-1451-4E79-8E3A-8E8530E7BD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B92641-AAB2-427F-BDB9-254F6D2CE9DA}"/>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419139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E55A4-1271-4014-B992-EBEAF66FD3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788F64-6497-424D-B655-F353FF73EC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45E520B-A2AF-4935-AB8B-B9BC8F5B48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A4300B-4F68-421F-A7EC-8D662DD78D4F}"/>
              </a:ext>
            </a:extLst>
          </p:cNvPr>
          <p:cNvSpPr>
            <a:spLocks noGrp="1"/>
          </p:cNvSpPr>
          <p:nvPr>
            <p:ph type="dt" sz="half" idx="10"/>
          </p:nvPr>
        </p:nvSpPr>
        <p:spPr/>
        <p:txBody>
          <a:bodyPr/>
          <a:lstStyle/>
          <a:p>
            <a:fld id="{DF1A0318-D761-45CA-830D-C4F683E82AF7}" type="datetimeFigureOut">
              <a:rPr lang="en-US" smtClean="0"/>
              <a:t>11/4/2020</a:t>
            </a:fld>
            <a:endParaRPr lang="en-US" dirty="0"/>
          </a:p>
        </p:txBody>
      </p:sp>
      <p:sp>
        <p:nvSpPr>
          <p:cNvPr id="6" name="Footer Placeholder 5">
            <a:extLst>
              <a:ext uri="{FF2B5EF4-FFF2-40B4-BE49-F238E27FC236}">
                <a16:creationId xmlns:a16="http://schemas.microsoft.com/office/drawing/2014/main" id="{874986A3-57EE-4818-8ECF-14CDC9FC42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933E322-D828-42EF-B13A-53928632F366}"/>
              </a:ext>
            </a:extLst>
          </p:cNvPr>
          <p:cNvSpPr>
            <a:spLocks noGrp="1"/>
          </p:cNvSpPr>
          <p:nvPr>
            <p:ph type="sldNum" sz="quarter" idx="12"/>
          </p:nvPr>
        </p:nvSpPr>
        <p:spPr/>
        <p:txBody>
          <a:bodyPr/>
          <a:lstStyle/>
          <a:p>
            <a:fld id="{837641A2-5553-43C2-A98E-54EB693B890E}" type="slidenum">
              <a:rPr lang="en-US" smtClean="0"/>
              <a:t>‹#›</a:t>
            </a:fld>
            <a:endParaRPr lang="en-US" dirty="0"/>
          </a:p>
        </p:txBody>
      </p:sp>
    </p:spTree>
    <p:extLst>
      <p:ext uri="{BB962C8B-B14F-4D97-AF65-F5344CB8AC3E}">
        <p14:creationId xmlns:p14="http://schemas.microsoft.com/office/powerpoint/2010/main" val="73262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A105BF-A63B-4A60-8B77-4FF4F2DD46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5BD402-B4CF-4730-B88E-D28E8B0DD4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2472AB-E263-4BAB-8F38-0B9C61CD54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A0318-D761-45CA-830D-C4F683E82AF7}" type="datetimeFigureOut">
              <a:rPr lang="en-US" smtClean="0"/>
              <a:t>11/4/2020</a:t>
            </a:fld>
            <a:endParaRPr lang="en-US" dirty="0"/>
          </a:p>
        </p:txBody>
      </p:sp>
      <p:sp>
        <p:nvSpPr>
          <p:cNvPr id="5" name="Footer Placeholder 4">
            <a:extLst>
              <a:ext uri="{FF2B5EF4-FFF2-40B4-BE49-F238E27FC236}">
                <a16:creationId xmlns:a16="http://schemas.microsoft.com/office/drawing/2014/main" id="{132F1766-4E98-49F9-BD75-D13DBB7E74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C28612C-46DE-47DC-9C40-EE5E409499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641A2-5553-43C2-A98E-54EB693B890E}" type="slidenum">
              <a:rPr lang="en-US" smtClean="0"/>
              <a:t>‹#›</a:t>
            </a:fld>
            <a:endParaRPr lang="en-US" dirty="0"/>
          </a:p>
        </p:txBody>
      </p:sp>
    </p:spTree>
    <p:extLst>
      <p:ext uri="{BB962C8B-B14F-4D97-AF65-F5344CB8AC3E}">
        <p14:creationId xmlns:p14="http://schemas.microsoft.com/office/powerpoint/2010/main" val="845766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948EFA9-C538-448B-BEA1-0E37B80141B7}"/>
              </a:ext>
            </a:extLst>
          </p:cNvPr>
          <p:cNvSpPr>
            <a:spLocks noGrp="1"/>
          </p:cNvSpPr>
          <p:nvPr>
            <p:ph type="title"/>
          </p:nvPr>
        </p:nvSpPr>
        <p:spPr/>
        <p:txBody>
          <a:bodyPr/>
          <a:lstStyle/>
          <a:p>
            <a:endParaRPr lang="en-US"/>
          </a:p>
        </p:txBody>
      </p:sp>
      <p:sp>
        <p:nvSpPr>
          <p:cNvPr id="16" name="Rectangle 15">
            <a:extLst>
              <a:ext uri="{FF2B5EF4-FFF2-40B4-BE49-F238E27FC236}">
                <a16:creationId xmlns:a16="http://schemas.microsoft.com/office/drawing/2014/main" id="{C2378829-8AE1-4853-B609-7A768569B1B7}"/>
              </a:ext>
            </a:extLst>
          </p:cNvPr>
          <p:cNvSpPr/>
          <p:nvPr/>
        </p:nvSpPr>
        <p:spPr>
          <a:xfrm>
            <a:off x="-22201" y="365125"/>
            <a:ext cx="12192000" cy="59256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1">
            <a:extLst>
              <a:ext uri="{FF2B5EF4-FFF2-40B4-BE49-F238E27FC236}">
                <a16:creationId xmlns:a16="http://schemas.microsoft.com/office/drawing/2014/main" id="{69880F7C-2AFB-4081-B346-4D627B5E37C3}"/>
              </a:ext>
            </a:extLst>
          </p:cNvPr>
          <p:cNvGrpSpPr/>
          <p:nvPr/>
        </p:nvGrpSpPr>
        <p:grpSpPr>
          <a:xfrm>
            <a:off x="711232" y="1245350"/>
            <a:ext cx="11099768" cy="4734523"/>
            <a:chOff x="1053403" y="1717765"/>
            <a:chExt cx="11099768" cy="4734523"/>
          </a:xfrm>
        </p:grpSpPr>
        <p:pic>
          <p:nvPicPr>
            <p:cNvPr id="17" name="Picture 16" descr="A screenshot of a cell phone&#10;&#10;Description automatically generated">
              <a:extLst>
                <a:ext uri="{FF2B5EF4-FFF2-40B4-BE49-F238E27FC236}">
                  <a16:creationId xmlns:a16="http://schemas.microsoft.com/office/drawing/2014/main" id="{2A50A50E-60C7-4CC8-ACEB-2AC0FF964BD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798628" y="1717765"/>
              <a:ext cx="8354543" cy="4286848"/>
            </a:xfrm>
            <a:prstGeom prst="rect">
              <a:avLst/>
            </a:prstGeom>
          </p:spPr>
        </p:pic>
        <p:sp>
          <p:nvSpPr>
            <p:cNvPr id="18" name="Rectangle 17">
              <a:extLst>
                <a:ext uri="{FF2B5EF4-FFF2-40B4-BE49-F238E27FC236}">
                  <a16:creationId xmlns:a16="http://schemas.microsoft.com/office/drawing/2014/main" id="{1051CC74-0571-4AFC-BF77-E53D7D6B2C9B}"/>
                </a:ext>
              </a:extLst>
            </p:cNvPr>
            <p:cNvSpPr/>
            <p:nvPr/>
          </p:nvSpPr>
          <p:spPr>
            <a:xfrm>
              <a:off x="4349249" y="1938911"/>
              <a:ext cx="2481943" cy="827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9C075F1A-C02E-4778-A602-7CEE4893A180}"/>
                </a:ext>
              </a:extLst>
            </p:cNvPr>
            <p:cNvSpPr txBox="1"/>
            <p:nvPr/>
          </p:nvSpPr>
          <p:spPr>
            <a:xfrm>
              <a:off x="1053403" y="3736026"/>
              <a:ext cx="2024743"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9092B"/>
                  </a:solidFill>
                  <a:effectLst/>
                  <a:uLnTx/>
                  <a:uFillTx/>
                  <a:latin typeface="Arial" panose="020B0604020202020204" pitchFamily="34" charset="0"/>
                  <a:ea typeface="+mn-ea"/>
                  <a:cs typeface="Arial" panose="020B0604020202020204" pitchFamily="34" charset="0"/>
                </a:rPr>
                <a:t>Rename yourself with first, last name, and title / Club or District</a:t>
              </a:r>
            </a:p>
          </p:txBody>
        </p:sp>
        <p:sp>
          <p:nvSpPr>
            <p:cNvPr id="20" name="TextBox 19">
              <a:extLst>
                <a:ext uri="{FF2B5EF4-FFF2-40B4-BE49-F238E27FC236}">
                  <a16:creationId xmlns:a16="http://schemas.microsoft.com/office/drawing/2014/main" id="{5CF55006-145F-4A9E-9256-3642267F9845}"/>
                </a:ext>
              </a:extLst>
            </p:cNvPr>
            <p:cNvSpPr txBox="1"/>
            <p:nvPr/>
          </p:nvSpPr>
          <p:spPr>
            <a:xfrm>
              <a:off x="2344656" y="5251959"/>
              <a:ext cx="283028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19092B"/>
                  </a:solidFill>
                  <a:effectLst/>
                  <a:uLnTx/>
                  <a:uFillTx/>
                  <a:latin typeface="Arial" panose="020B0604020202020204" pitchFamily="34" charset="0"/>
                  <a:ea typeface="+mn-ea"/>
                  <a:cs typeface="Arial" panose="020B0604020202020204" pitchFamily="34" charset="0"/>
                </a:rPr>
                <a:t>Use the chat function to communicate questions and comments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9092B"/>
                </a:solidFill>
                <a:effectLst/>
                <a:uLnTx/>
                <a:uFillTx/>
                <a:latin typeface="Arial" panose="020B0604020202020204" pitchFamily="34" charset="0"/>
                <a:ea typeface="+mn-ea"/>
                <a:cs typeface="Arial" panose="020B0604020202020204" pitchFamily="34" charset="0"/>
              </a:endParaRPr>
            </a:p>
          </p:txBody>
        </p:sp>
        <p:sp>
          <p:nvSpPr>
            <p:cNvPr id="23" name="Shape 2536">
              <a:extLst>
                <a:ext uri="{FF2B5EF4-FFF2-40B4-BE49-F238E27FC236}">
                  <a16:creationId xmlns:a16="http://schemas.microsoft.com/office/drawing/2014/main" id="{C705737B-1B04-4BE7-B7C1-57FC0D069093}"/>
                </a:ext>
              </a:extLst>
            </p:cNvPr>
            <p:cNvSpPr/>
            <p:nvPr/>
          </p:nvSpPr>
          <p:spPr>
            <a:xfrm>
              <a:off x="3339476" y="4211336"/>
              <a:ext cx="849404" cy="923330"/>
            </a:xfrm>
            <a:custGeom>
              <a:avLst/>
              <a:gdLst/>
              <a:ahLst/>
              <a:cxnLst>
                <a:cxn ang="0">
                  <a:pos x="wd2" y="hd2"/>
                </a:cxn>
                <a:cxn ang="5400000">
                  <a:pos x="wd2" y="hd2"/>
                </a:cxn>
                <a:cxn ang="10800000">
                  <a:pos x="wd2" y="hd2"/>
                </a:cxn>
                <a:cxn ang="16200000">
                  <a:pos x="wd2" y="hd2"/>
                </a:cxn>
              </a:cxnLst>
              <a:rect l="0" t="0" r="r" b="b"/>
              <a:pathLst>
                <a:path w="21600" h="21600" extrusionOk="0">
                  <a:moveTo>
                    <a:pt x="4418" y="11782"/>
                  </a:moveTo>
                  <a:lnTo>
                    <a:pt x="14236" y="11782"/>
                  </a:lnTo>
                  <a:cubicBezTo>
                    <a:pt x="14507" y="11782"/>
                    <a:pt x="14727" y="11562"/>
                    <a:pt x="14727" y="11291"/>
                  </a:cubicBezTo>
                  <a:cubicBezTo>
                    <a:pt x="14727" y="11020"/>
                    <a:pt x="14507" y="10800"/>
                    <a:pt x="14236" y="10800"/>
                  </a:cubicBezTo>
                  <a:lnTo>
                    <a:pt x="4418" y="10800"/>
                  </a:lnTo>
                  <a:cubicBezTo>
                    <a:pt x="4147" y="10800"/>
                    <a:pt x="3927" y="11020"/>
                    <a:pt x="3927" y="11291"/>
                  </a:cubicBezTo>
                  <a:cubicBezTo>
                    <a:pt x="3927" y="11562"/>
                    <a:pt x="4147" y="11782"/>
                    <a:pt x="4418" y="11782"/>
                  </a:cubicBezTo>
                  <a:moveTo>
                    <a:pt x="20618" y="20618"/>
                  </a:moveTo>
                  <a:lnTo>
                    <a:pt x="5891" y="20618"/>
                  </a:lnTo>
                  <a:lnTo>
                    <a:pt x="5891" y="16200"/>
                  </a:lnTo>
                  <a:cubicBezTo>
                    <a:pt x="5891" y="15929"/>
                    <a:pt x="5671" y="15709"/>
                    <a:pt x="5400" y="15709"/>
                  </a:cubicBezTo>
                  <a:lnTo>
                    <a:pt x="982" y="15709"/>
                  </a:lnTo>
                  <a:lnTo>
                    <a:pt x="982" y="982"/>
                  </a:lnTo>
                  <a:lnTo>
                    <a:pt x="20618" y="982"/>
                  </a:lnTo>
                  <a:cubicBezTo>
                    <a:pt x="20618" y="982"/>
                    <a:pt x="20618" y="20618"/>
                    <a:pt x="20618" y="20618"/>
                  </a:cubicBezTo>
                  <a:close/>
                  <a:moveTo>
                    <a:pt x="4909" y="20127"/>
                  </a:moveTo>
                  <a:lnTo>
                    <a:pt x="1473" y="16691"/>
                  </a:lnTo>
                  <a:lnTo>
                    <a:pt x="4909" y="16691"/>
                  </a:lnTo>
                  <a:cubicBezTo>
                    <a:pt x="4909" y="16691"/>
                    <a:pt x="4909" y="20127"/>
                    <a:pt x="4909" y="20127"/>
                  </a:cubicBezTo>
                  <a:close/>
                  <a:moveTo>
                    <a:pt x="20618" y="0"/>
                  </a:moveTo>
                  <a:lnTo>
                    <a:pt x="982" y="0"/>
                  </a:lnTo>
                  <a:cubicBezTo>
                    <a:pt x="440" y="0"/>
                    <a:pt x="0" y="440"/>
                    <a:pt x="0" y="982"/>
                  </a:cubicBezTo>
                  <a:lnTo>
                    <a:pt x="0" y="16691"/>
                  </a:lnTo>
                  <a:lnTo>
                    <a:pt x="4909" y="21600"/>
                  </a:lnTo>
                  <a:lnTo>
                    <a:pt x="20618" y="21600"/>
                  </a:lnTo>
                  <a:cubicBezTo>
                    <a:pt x="21160" y="21600"/>
                    <a:pt x="21600" y="21161"/>
                    <a:pt x="21600" y="20618"/>
                  </a:cubicBezTo>
                  <a:lnTo>
                    <a:pt x="21600" y="982"/>
                  </a:lnTo>
                  <a:cubicBezTo>
                    <a:pt x="21600" y="440"/>
                    <a:pt x="21160" y="0"/>
                    <a:pt x="20618" y="0"/>
                  </a:cubicBezTo>
                  <a:moveTo>
                    <a:pt x="4418" y="8836"/>
                  </a:moveTo>
                  <a:lnTo>
                    <a:pt x="17182" y="8836"/>
                  </a:lnTo>
                  <a:cubicBezTo>
                    <a:pt x="17453" y="8836"/>
                    <a:pt x="17673" y="8617"/>
                    <a:pt x="17673" y="8345"/>
                  </a:cubicBezTo>
                  <a:cubicBezTo>
                    <a:pt x="17673" y="8075"/>
                    <a:pt x="17453" y="7855"/>
                    <a:pt x="17182" y="7855"/>
                  </a:cubicBezTo>
                  <a:lnTo>
                    <a:pt x="4418" y="7855"/>
                  </a:lnTo>
                  <a:cubicBezTo>
                    <a:pt x="4147" y="7855"/>
                    <a:pt x="3927" y="8075"/>
                    <a:pt x="3927" y="8345"/>
                  </a:cubicBezTo>
                  <a:cubicBezTo>
                    <a:pt x="3927" y="8617"/>
                    <a:pt x="4147" y="8836"/>
                    <a:pt x="4418" y="8836"/>
                  </a:cubicBezTo>
                  <a:moveTo>
                    <a:pt x="4418" y="5891"/>
                  </a:moveTo>
                  <a:lnTo>
                    <a:pt x="10309" y="5891"/>
                  </a:lnTo>
                  <a:cubicBezTo>
                    <a:pt x="10580" y="5891"/>
                    <a:pt x="10800" y="5672"/>
                    <a:pt x="10800" y="5400"/>
                  </a:cubicBezTo>
                  <a:cubicBezTo>
                    <a:pt x="10800" y="5129"/>
                    <a:pt x="10580" y="4909"/>
                    <a:pt x="10309" y="4909"/>
                  </a:cubicBezTo>
                  <a:lnTo>
                    <a:pt x="4418" y="4909"/>
                  </a:lnTo>
                  <a:cubicBezTo>
                    <a:pt x="4147" y="4909"/>
                    <a:pt x="3927" y="5129"/>
                    <a:pt x="3927" y="5400"/>
                  </a:cubicBezTo>
                  <a:cubicBezTo>
                    <a:pt x="3927" y="5672"/>
                    <a:pt x="4147" y="5891"/>
                    <a:pt x="4418" y="5891"/>
                  </a:cubicBezTo>
                </a:path>
              </a:pathLst>
            </a:custGeom>
            <a:solidFill>
              <a:srgbClr val="1D4999"/>
            </a:solidFill>
            <a:ln w="12700">
              <a:noFill/>
              <a:miter lim="400000"/>
            </a:ln>
            <a:effectLst>
              <a:outerShdw blurRad="50800" dist="38100" dir="2700000" algn="tl" rotWithShape="0">
                <a:prstClr val="black">
                  <a:alpha val="40000"/>
                </a:prstClr>
              </a:outerShdw>
            </a:effectLst>
          </p:spPr>
          <p:txBody>
            <a:bodyPr lIns="14284" tIns="14284" rIns="14284" bIns="14284" anchor="ctr"/>
            <a:lstStyle/>
            <a:p>
              <a:pPr marL="0" marR="0" lvl="0" indent="0" algn="l" defTabSz="171399" rtl="0" eaLnBrk="1" fontAlgn="auto" latinLnBrk="0" hangingPunct="1">
                <a:lnSpc>
                  <a:spcPct val="100000"/>
                </a:lnSpc>
                <a:spcBef>
                  <a:spcPts val="0"/>
                </a:spcBef>
                <a:spcAft>
                  <a:spcPts val="0"/>
                </a:spcAft>
                <a:buClrTx/>
                <a:buSzTx/>
                <a:buFontTx/>
                <a:buNone/>
                <a:tabLst/>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125" b="0"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Gill Sans"/>
                <a:ea typeface="Calibri" charset="0"/>
                <a:cs typeface="Calibri" charset="0"/>
                <a:sym typeface="Gill Sans"/>
              </a:endParaRPr>
            </a:p>
          </p:txBody>
        </p:sp>
        <p:sp>
          <p:nvSpPr>
            <p:cNvPr id="24" name="Freeform 213">
              <a:extLst>
                <a:ext uri="{FF2B5EF4-FFF2-40B4-BE49-F238E27FC236}">
                  <a16:creationId xmlns:a16="http://schemas.microsoft.com/office/drawing/2014/main" id="{E5344D0D-CA5B-4842-9A6C-5BC28A08601F}"/>
                </a:ext>
              </a:extLst>
            </p:cNvPr>
            <p:cNvSpPr>
              <a:spLocks noChangeArrowheads="1"/>
            </p:cNvSpPr>
            <p:nvPr/>
          </p:nvSpPr>
          <p:spPr bwMode="auto">
            <a:xfrm>
              <a:off x="1643207" y="2827322"/>
              <a:ext cx="845134" cy="820588"/>
            </a:xfrm>
            <a:custGeom>
              <a:avLst/>
              <a:gdLst>
                <a:gd name="T0" fmla="*/ 589 w 634"/>
                <a:gd name="T1" fmla="*/ 236 h 619"/>
                <a:gd name="T2" fmla="*/ 589 w 634"/>
                <a:gd name="T3" fmla="*/ 236 h 619"/>
                <a:gd name="T4" fmla="*/ 589 w 634"/>
                <a:gd name="T5" fmla="*/ 545 h 619"/>
                <a:gd name="T6" fmla="*/ 545 w 634"/>
                <a:gd name="T7" fmla="*/ 589 h 619"/>
                <a:gd name="T8" fmla="*/ 89 w 634"/>
                <a:gd name="T9" fmla="*/ 589 h 619"/>
                <a:gd name="T10" fmla="*/ 45 w 634"/>
                <a:gd name="T11" fmla="*/ 545 h 619"/>
                <a:gd name="T12" fmla="*/ 45 w 634"/>
                <a:gd name="T13" fmla="*/ 74 h 619"/>
                <a:gd name="T14" fmla="*/ 89 w 634"/>
                <a:gd name="T15" fmla="*/ 29 h 619"/>
                <a:gd name="T16" fmla="*/ 398 w 634"/>
                <a:gd name="T17" fmla="*/ 29 h 619"/>
                <a:gd name="T18" fmla="*/ 398 w 634"/>
                <a:gd name="T19" fmla="*/ 0 h 619"/>
                <a:gd name="T20" fmla="*/ 89 w 634"/>
                <a:gd name="T21" fmla="*/ 0 h 619"/>
                <a:gd name="T22" fmla="*/ 0 w 634"/>
                <a:gd name="T23" fmla="*/ 74 h 619"/>
                <a:gd name="T24" fmla="*/ 0 w 634"/>
                <a:gd name="T25" fmla="*/ 545 h 619"/>
                <a:gd name="T26" fmla="*/ 89 w 634"/>
                <a:gd name="T27" fmla="*/ 618 h 619"/>
                <a:gd name="T28" fmla="*/ 545 w 634"/>
                <a:gd name="T29" fmla="*/ 618 h 619"/>
                <a:gd name="T30" fmla="*/ 633 w 634"/>
                <a:gd name="T31" fmla="*/ 545 h 619"/>
                <a:gd name="T32" fmla="*/ 633 w 634"/>
                <a:gd name="T33" fmla="*/ 236 h 619"/>
                <a:gd name="T34" fmla="*/ 589 w 634"/>
                <a:gd name="T35" fmla="*/ 236 h 619"/>
                <a:gd name="T36" fmla="*/ 162 w 634"/>
                <a:gd name="T37" fmla="*/ 354 h 619"/>
                <a:gd name="T38" fmla="*/ 162 w 634"/>
                <a:gd name="T39" fmla="*/ 354 h 619"/>
                <a:gd name="T40" fmla="*/ 74 w 634"/>
                <a:gd name="T41" fmla="*/ 516 h 619"/>
                <a:gd name="T42" fmla="*/ 103 w 634"/>
                <a:gd name="T43" fmla="*/ 545 h 619"/>
                <a:gd name="T44" fmla="*/ 280 w 634"/>
                <a:gd name="T45" fmla="*/ 457 h 619"/>
                <a:gd name="T46" fmla="*/ 295 w 634"/>
                <a:gd name="T47" fmla="*/ 457 h 619"/>
                <a:gd name="T48" fmla="*/ 604 w 634"/>
                <a:gd name="T49" fmla="*/ 147 h 619"/>
                <a:gd name="T50" fmla="*/ 604 w 634"/>
                <a:gd name="T51" fmla="*/ 88 h 619"/>
                <a:gd name="T52" fmla="*/ 530 w 634"/>
                <a:gd name="T53" fmla="*/ 29 h 619"/>
                <a:gd name="T54" fmla="*/ 471 w 634"/>
                <a:gd name="T55" fmla="*/ 29 h 619"/>
                <a:gd name="T56" fmla="*/ 177 w 634"/>
                <a:gd name="T57" fmla="*/ 324 h 619"/>
                <a:gd name="T58" fmla="*/ 162 w 634"/>
                <a:gd name="T59" fmla="*/ 354 h 619"/>
                <a:gd name="T60" fmla="*/ 486 w 634"/>
                <a:gd name="T61" fmla="*/ 74 h 619"/>
                <a:gd name="T62" fmla="*/ 486 w 634"/>
                <a:gd name="T63" fmla="*/ 74 h 619"/>
                <a:gd name="T64" fmla="*/ 516 w 634"/>
                <a:gd name="T65" fmla="*/ 74 h 619"/>
                <a:gd name="T66" fmla="*/ 560 w 634"/>
                <a:gd name="T67" fmla="*/ 103 h 619"/>
                <a:gd name="T68" fmla="*/ 560 w 634"/>
                <a:gd name="T69" fmla="*/ 133 h 619"/>
                <a:gd name="T70" fmla="*/ 516 w 634"/>
                <a:gd name="T71" fmla="*/ 177 h 619"/>
                <a:gd name="T72" fmla="*/ 457 w 634"/>
                <a:gd name="T73" fmla="*/ 103 h 619"/>
                <a:gd name="T74" fmla="*/ 486 w 634"/>
                <a:gd name="T75" fmla="*/ 74 h 619"/>
                <a:gd name="T76" fmla="*/ 428 w 634"/>
                <a:gd name="T77" fmla="*/ 133 h 619"/>
                <a:gd name="T78" fmla="*/ 428 w 634"/>
                <a:gd name="T79" fmla="*/ 133 h 619"/>
                <a:gd name="T80" fmla="*/ 486 w 634"/>
                <a:gd name="T81" fmla="*/ 206 h 619"/>
                <a:gd name="T82" fmla="*/ 266 w 634"/>
                <a:gd name="T83" fmla="*/ 427 h 619"/>
                <a:gd name="T84" fmla="*/ 207 w 634"/>
                <a:gd name="T85" fmla="*/ 354 h 619"/>
                <a:gd name="T86" fmla="*/ 428 w 634"/>
                <a:gd name="T87" fmla="*/ 133 h 619"/>
                <a:gd name="T88" fmla="*/ 236 w 634"/>
                <a:gd name="T89" fmla="*/ 442 h 619"/>
                <a:gd name="T90" fmla="*/ 236 w 634"/>
                <a:gd name="T91" fmla="*/ 442 h 619"/>
                <a:gd name="T92" fmla="*/ 133 w 634"/>
                <a:gd name="T93" fmla="*/ 516 h 619"/>
                <a:gd name="T94" fmla="*/ 118 w 634"/>
                <a:gd name="T95" fmla="*/ 501 h 619"/>
                <a:gd name="T96" fmla="*/ 177 w 634"/>
                <a:gd name="T97" fmla="*/ 398 h 619"/>
                <a:gd name="T98" fmla="*/ 236 w 634"/>
                <a:gd name="T99" fmla="*/ 442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34" h="619">
                  <a:moveTo>
                    <a:pt x="589" y="236"/>
                  </a:moveTo>
                  <a:lnTo>
                    <a:pt x="589" y="236"/>
                  </a:lnTo>
                  <a:cubicBezTo>
                    <a:pt x="589" y="545"/>
                    <a:pt x="589" y="545"/>
                    <a:pt x="589" y="545"/>
                  </a:cubicBezTo>
                  <a:cubicBezTo>
                    <a:pt x="589" y="559"/>
                    <a:pt x="575" y="589"/>
                    <a:pt x="545" y="589"/>
                  </a:cubicBezTo>
                  <a:cubicBezTo>
                    <a:pt x="89" y="589"/>
                    <a:pt x="89" y="589"/>
                    <a:pt x="89" y="589"/>
                  </a:cubicBezTo>
                  <a:cubicBezTo>
                    <a:pt x="59" y="589"/>
                    <a:pt x="45" y="559"/>
                    <a:pt x="45" y="545"/>
                  </a:cubicBezTo>
                  <a:cubicBezTo>
                    <a:pt x="45" y="74"/>
                    <a:pt x="45" y="74"/>
                    <a:pt x="45" y="74"/>
                  </a:cubicBezTo>
                  <a:cubicBezTo>
                    <a:pt x="45" y="59"/>
                    <a:pt x="59" y="29"/>
                    <a:pt x="89" y="29"/>
                  </a:cubicBezTo>
                  <a:cubicBezTo>
                    <a:pt x="398" y="29"/>
                    <a:pt x="398" y="29"/>
                    <a:pt x="398" y="29"/>
                  </a:cubicBezTo>
                  <a:cubicBezTo>
                    <a:pt x="398" y="0"/>
                    <a:pt x="398" y="0"/>
                    <a:pt x="398" y="0"/>
                  </a:cubicBezTo>
                  <a:cubicBezTo>
                    <a:pt x="89" y="0"/>
                    <a:pt x="89" y="0"/>
                    <a:pt x="89" y="0"/>
                  </a:cubicBezTo>
                  <a:cubicBezTo>
                    <a:pt x="45" y="0"/>
                    <a:pt x="0" y="29"/>
                    <a:pt x="0" y="74"/>
                  </a:cubicBezTo>
                  <a:cubicBezTo>
                    <a:pt x="0" y="545"/>
                    <a:pt x="0" y="545"/>
                    <a:pt x="0" y="545"/>
                  </a:cubicBezTo>
                  <a:cubicBezTo>
                    <a:pt x="0" y="589"/>
                    <a:pt x="45" y="618"/>
                    <a:pt x="89" y="618"/>
                  </a:cubicBezTo>
                  <a:cubicBezTo>
                    <a:pt x="545" y="618"/>
                    <a:pt x="545" y="618"/>
                    <a:pt x="545" y="618"/>
                  </a:cubicBezTo>
                  <a:cubicBezTo>
                    <a:pt x="589" y="618"/>
                    <a:pt x="633" y="589"/>
                    <a:pt x="633" y="545"/>
                  </a:cubicBezTo>
                  <a:cubicBezTo>
                    <a:pt x="633" y="236"/>
                    <a:pt x="633" y="236"/>
                    <a:pt x="633" y="236"/>
                  </a:cubicBezTo>
                  <a:lnTo>
                    <a:pt x="589" y="236"/>
                  </a:lnTo>
                  <a:close/>
                  <a:moveTo>
                    <a:pt x="162" y="354"/>
                  </a:moveTo>
                  <a:lnTo>
                    <a:pt x="162" y="354"/>
                  </a:lnTo>
                  <a:cubicBezTo>
                    <a:pt x="74" y="516"/>
                    <a:pt x="74" y="516"/>
                    <a:pt x="74" y="516"/>
                  </a:cubicBezTo>
                  <a:cubicBezTo>
                    <a:pt x="74" y="545"/>
                    <a:pt x="89" y="559"/>
                    <a:pt x="103" y="545"/>
                  </a:cubicBezTo>
                  <a:cubicBezTo>
                    <a:pt x="280" y="457"/>
                    <a:pt x="280" y="457"/>
                    <a:pt x="280" y="457"/>
                  </a:cubicBezTo>
                  <a:lnTo>
                    <a:pt x="295" y="457"/>
                  </a:lnTo>
                  <a:cubicBezTo>
                    <a:pt x="604" y="147"/>
                    <a:pt x="604" y="147"/>
                    <a:pt x="604" y="147"/>
                  </a:cubicBezTo>
                  <a:cubicBezTo>
                    <a:pt x="619" y="133"/>
                    <a:pt x="619" y="103"/>
                    <a:pt x="604" y="88"/>
                  </a:cubicBezTo>
                  <a:cubicBezTo>
                    <a:pt x="530" y="29"/>
                    <a:pt x="530" y="29"/>
                    <a:pt x="530" y="29"/>
                  </a:cubicBezTo>
                  <a:cubicBezTo>
                    <a:pt x="516" y="15"/>
                    <a:pt x="486" y="15"/>
                    <a:pt x="471" y="29"/>
                  </a:cubicBezTo>
                  <a:cubicBezTo>
                    <a:pt x="177" y="324"/>
                    <a:pt x="177" y="324"/>
                    <a:pt x="177" y="324"/>
                  </a:cubicBezTo>
                  <a:cubicBezTo>
                    <a:pt x="162" y="339"/>
                    <a:pt x="162" y="339"/>
                    <a:pt x="162" y="354"/>
                  </a:cubicBezTo>
                  <a:close/>
                  <a:moveTo>
                    <a:pt x="486" y="74"/>
                  </a:moveTo>
                  <a:lnTo>
                    <a:pt x="486" y="74"/>
                  </a:lnTo>
                  <a:cubicBezTo>
                    <a:pt x="501" y="59"/>
                    <a:pt x="516" y="59"/>
                    <a:pt x="516" y="74"/>
                  </a:cubicBezTo>
                  <a:cubicBezTo>
                    <a:pt x="560" y="103"/>
                    <a:pt x="560" y="103"/>
                    <a:pt x="560" y="103"/>
                  </a:cubicBezTo>
                  <a:cubicBezTo>
                    <a:pt x="575" y="118"/>
                    <a:pt x="575" y="133"/>
                    <a:pt x="560" y="133"/>
                  </a:cubicBezTo>
                  <a:cubicBezTo>
                    <a:pt x="516" y="177"/>
                    <a:pt x="516" y="177"/>
                    <a:pt x="516" y="177"/>
                  </a:cubicBezTo>
                  <a:cubicBezTo>
                    <a:pt x="457" y="103"/>
                    <a:pt x="457" y="103"/>
                    <a:pt x="457" y="103"/>
                  </a:cubicBezTo>
                  <a:lnTo>
                    <a:pt x="486" y="74"/>
                  </a:lnTo>
                  <a:close/>
                  <a:moveTo>
                    <a:pt x="428" y="133"/>
                  </a:moveTo>
                  <a:lnTo>
                    <a:pt x="428" y="133"/>
                  </a:lnTo>
                  <a:cubicBezTo>
                    <a:pt x="486" y="206"/>
                    <a:pt x="486" y="206"/>
                    <a:pt x="486" y="206"/>
                  </a:cubicBezTo>
                  <a:cubicBezTo>
                    <a:pt x="266" y="427"/>
                    <a:pt x="266" y="427"/>
                    <a:pt x="266" y="427"/>
                  </a:cubicBezTo>
                  <a:cubicBezTo>
                    <a:pt x="251" y="398"/>
                    <a:pt x="207" y="368"/>
                    <a:pt x="207" y="354"/>
                  </a:cubicBezTo>
                  <a:lnTo>
                    <a:pt x="428" y="133"/>
                  </a:lnTo>
                  <a:close/>
                  <a:moveTo>
                    <a:pt x="236" y="442"/>
                  </a:moveTo>
                  <a:lnTo>
                    <a:pt x="236" y="442"/>
                  </a:lnTo>
                  <a:cubicBezTo>
                    <a:pt x="133" y="516"/>
                    <a:pt x="133" y="516"/>
                    <a:pt x="133" y="516"/>
                  </a:cubicBezTo>
                  <a:cubicBezTo>
                    <a:pt x="118" y="516"/>
                    <a:pt x="118" y="501"/>
                    <a:pt x="118" y="501"/>
                  </a:cubicBezTo>
                  <a:cubicBezTo>
                    <a:pt x="177" y="398"/>
                    <a:pt x="177" y="398"/>
                    <a:pt x="177" y="398"/>
                  </a:cubicBezTo>
                  <a:lnTo>
                    <a:pt x="236" y="442"/>
                  </a:lnTo>
                  <a:close/>
                </a:path>
              </a:pathLst>
            </a:custGeom>
            <a:solidFill>
              <a:srgbClr val="1D4999"/>
            </a:solidFill>
            <a:ln>
              <a:noFill/>
            </a:ln>
            <a:effectLst>
              <a:outerShdw blurRad="50800" dist="38100" dir="2700000" algn="tl" rotWithShape="0">
                <a:prstClr val="black">
                  <a:alpha val="40000"/>
                </a:prstClr>
              </a:outerShdw>
            </a:effectLst>
            <a:extLst>
              <a:ext uri="{91240B29-F687-4f45-9708-019B960494DF}"/>
              <a:ext uri="{AF507438-7753-43e0-B8FC-AC1667EBCBE1}"/>
            </a:extLst>
          </p:spPr>
          <p:txBody>
            <a:bodyPr wrap="none" lIns="91431" tIns="45716" rIns="91431" bIns="45716"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 name="TextBox 2">
            <a:extLst>
              <a:ext uri="{FF2B5EF4-FFF2-40B4-BE49-F238E27FC236}">
                <a16:creationId xmlns:a16="http://schemas.microsoft.com/office/drawing/2014/main" id="{C19B118F-E0B2-0D4B-B7A0-CD871A867FAF}"/>
              </a:ext>
            </a:extLst>
          </p:cNvPr>
          <p:cNvSpPr txBox="1"/>
          <p:nvPr/>
        </p:nvSpPr>
        <p:spPr>
          <a:xfrm>
            <a:off x="357878" y="481402"/>
            <a:ext cx="11431841" cy="14157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prstClr val="black"/>
                </a:solidFill>
                <a:latin typeface="Felix Titling" panose="04060505060202020A04" pitchFamily="82" charset="0"/>
              </a:rPr>
              <a:t>Virtual</a:t>
            </a:r>
            <a:r>
              <a:rPr lang="en-US" sz="3200" b="1" dirty="0">
                <a:solidFill>
                  <a:prstClr val="black"/>
                </a:solidFill>
                <a:latin typeface="Calibri" panose="020F0502020204030204"/>
              </a:rPr>
              <a:t> Rotary - 2020</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1" name="Rectangle 20">
            <a:extLst>
              <a:ext uri="{FF2B5EF4-FFF2-40B4-BE49-F238E27FC236}">
                <a16:creationId xmlns:a16="http://schemas.microsoft.com/office/drawing/2014/main" id="{09BF6038-2F97-49D3-9C00-C3AFA519A701}"/>
              </a:ext>
            </a:extLst>
          </p:cNvPr>
          <p:cNvSpPr/>
          <p:nvPr/>
        </p:nvSpPr>
        <p:spPr>
          <a:xfrm>
            <a:off x="-37650" y="1556246"/>
            <a:ext cx="7772400" cy="547190"/>
          </a:xfrm>
          <a:prstGeom prst="rect">
            <a:avLst/>
          </a:prstGeom>
          <a:ln>
            <a:solidFill>
              <a:srgbClr val="164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D1B593F2-AD41-47B4-BB16-542C155B8D10}"/>
              </a:ext>
            </a:extLst>
          </p:cNvPr>
          <p:cNvSpPr txBox="1"/>
          <p:nvPr/>
        </p:nvSpPr>
        <p:spPr>
          <a:xfrm>
            <a:off x="205145" y="1580119"/>
            <a:ext cx="462946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Frutiger" panose="00000400000000000000" pitchFamily="2" charset="0"/>
                <a:ea typeface="+mn-ea"/>
                <a:cs typeface="+mn-cs"/>
              </a:rPr>
              <a:t>Before We Start</a:t>
            </a:r>
          </a:p>
        </p:txBody>
      </p:sp>
    </p:spTree>
    <p:custDataLst>
      <p:tags r:id="rId1"/>
    </p:custDataLst>
    <p:extLst>
      <p:ext uri="{BB962C8B-B14F-4D97-AF65-F5344CB8AC3E}">
        <p14:creationId xmlns:p14="http://schemas.microsoft.com/office/powerpoint/2010/main" val="506204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F03F-96B3-43AF-9052-02AE38493DEF}"/>
              </a:ext>
            </a:extLst>
          </p:cNvPr>
          <p:cNvSpPr>
            <a:spLocks noGrp="1"/>
          </p:cNvSpPr>
          <p:nvPr>
            <p:ph type="title"/>
          </p:nvPr>
        </p:nvSpPr>
        <p:spPr>
          <a:xfrm>
            <a:off x="838200" y="365125"/>
            <a:ext cx="10515600" cy="153035"/>
          </a:xfrm>
        </p:spPr>
        <p:txBody>
          <a:bodyPr>
            <a:normAutofit fontScale="90000"/>
          </a:bodyPr>
          <a:lstStyle/>
          <a:p>
            <a:endParaRPr lang="en-US" dirty="0"/>
          </a:p>
        </p:txBody>
      </p:sp>
      <p:sp>
        <p:nvSpPr>
          <p:cNvPr id="3" name="Text Placeholder 2">
            <a:extLst>
              <a:ext uri="{FF2B5EF4-FFF2-40B4-BE49-F238E27FC236}">
                <a16:creationId xmlns:a16="http://schemas.microsoft.com/office/drawing/2014/main" id="{610F7508-5E46-48AA-BF50-6B0A852B59BA}"/>
              </a:ext>
            </a:extLst>
          </p:cNvPr>
          <p:cNvSpPr>
            <a:spLocks noGrp="1"/>
          </p:cNvSpPr>
          <p:nvPr>
            <p:ph type="body" idx="1"/>
          </p:nvPr>
        </p:nvSpPr>
        <p:spPr>
          <a:xfrm>
            <a:off x="838200" y="1148080"/>
            <a:ext cx="10515600" cy="5832475"/>
          </a:xfrm>
        </p:spPr>
        <p:txBody>
          <a:bodyPr>
            <a:normAutofit/>
          </a:bodyPr>
          <a:lstStyle/>
          <a:p>
            <a:r>
              <a:rPr lang="en-US" sz="4000" dirty="0">
                <a:latin typeface="Arial" panose="020B0604020202020204" pitchFamily="34" charset="0"/>
                <a:cs typeface="Arial" panose="020B0604020202020204" pitchFamily="34" charset="0"/>
              </a:rPr>
              <a:t>Mute/Unmute (</a:t>
            </a:r>
            <a:r>
              <a:rPr lang="en-US" sz="4000" dirty="0" err="1">
                <a:latin typeface="Arial" panose="020B0604020202020204" pitchFamily="34" charset="0"/>
                <a:cs typeface="Arial" panose="020B0604020202020204" pitchFamily="34" charset="0"/>
              </a:rPr>
              <a:t>Alt+A</a:t>
            </a:r>
            <a:r>
              <a:rPr lang="en-US" sz="4000" dirty="0">
                <a:latin typeface="Arial" panose="020B0604020202020204" pitchFamily="34" charset="0"/>
                <a:cs typeface="Arial" panose="020B0604020202020204" pitchFamily="34" charset="0"/>
              </a:rPr>
              <a:t> on PC keyboard, </a:t>
            </a:r>
            <a:r>
              <a:rPr lang="en-US" sz="4000" dirty="0" err="1">
                <a:latin typeface="Arial" panose="020B0604020202020204" pitchFamily="34" charset="0"/>
                <a:cs typeface="Arial" panose="020B0604020202020204" pitchFamily="34" charset="0"/>
              </a:rPr>
              <a:t>Cmd+Shift+A</a:t>
            </a:r>
            <a:r>
              <a:rPr lang="en-US" sz="4000" dirty="0">
                <a:latin typeface="Arial" panose="020B0604020202020204" pitchFamily="34" charset="0"/>
                <a:cs typeface="Arial" panose="020B0604020202020204" pitchFamily="34" charset="0"/>
              </a:rPr>
              <a:t> on Mac)</a:t>
            </a:r>
          </a:p>
          <a:p>
            <a:r>
              <a:rPr lang="en-US" sz="4000" dirty="0">
                <a:latin typeface="Arial" panose="020B0604020202020204" pitchFamily="34" charset="0"/>
                <a:cs typeface="Arial" panose="020B0604020202020204" pitchFamily="34" charset="0"/>
              </a:rPr>
              <a:t>Video On/Off ~ Gallery/Speaker View</a:t>
            </a:r>
          </a:p>
          <a:p>
            <a:r>
              <a:rPr lang="en-US" sz="4000" dirty="0">
                <a:latin typeface="Arial" panose="020B0604020202020204" pitchFamily="34" charset="0"/>
                <a:cs typeface="Arial" panose="020B0604020202020204" pitchFamily="34" charset="0"/>
              </a:rPr>
              <a:t>Chat Box ~ To Everyone  or   Private Chat (but not totally private)</a:t>
            </a:r>
          </a:p>
          <a:p>
            <a:r>
              <a:rPr lang="en-US" sz="4000" dirty="0">
                <a:latin typeface="Arial" panose="020B0604020202020204" pitchFamily="34" charset="0"/>
                <a:cs typeface="Arial" panose="020B0604020202020204" pitchFamily="34" charset="0"/>
              </a:rPr>
              <a:t>Reaction Icon (Applaud/Thumbs Up/Recent Additions)</a:t>
            </a:r>
          </a:p>
          <a:p>
            <a:r>
              <a:rPr lang="en-US" sz="4000" dirty="0">
                <a:latin typeface="Arial" panose="020B0604020202020204" pitchFamily="34" charset="0"/>
                <a:cs typeface="Arial" panose="020B0604020202020204" pitchFamily="34" charset="0"/>
              </a:rPr>
              <a:t>Participant Pane Reactions</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Yes/No . . .  Raise Hand</a:t>
            </a:r>
          </a:p>
          <a:p>
            <a:pPr marL="0" indent="0">
              <a:buNone/>
            </a:pPr>
            <a:endParaRPr lang="en-US" sz="4400" dirty="0"/>
          </a:p>
          <a:p>
            <a:endParaRPr lang="en-US" dirty="0"/>
          </a:p>
        </p:txBody>
      </p:sp>
    </p:spTree>
    <p:extLst>
      <p:ext uri="{BB962C8B-B14F-4D97-AF65-F5344CB8AC3E}">
        <p14:creationId xmlns:p14="http://schemas.microsoft.com/office/powerpoint/2010/main" val="342157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F03F-96B3-43AF-9052-02AE38493DEF}"/>
              </a:ext>
            </a:extLst>
          </p:cNvPr>
          <p:cNvSpPr>
            <a:spLocks noGrp="1"/>
          </p:cNvSpPr>
          <p:nvPr>
            <p:ph type="title"/>
          </p:nvPr>
        </p:nvSpPr>
        <p:spPr>
          <a:xfrm>
            <a:off x="838200" y="365125"/>
            <a:ext cx="10515600" cy="153035"/>
          </a:xfrm>
        </p:spPr>
        <p:txBody>
          <a:bodyPr>
            <a:normAutofit fontScale="90000"/>
          </a:bodyPr>
          <a:lstStyle/>
          <a:p>
            <a:endParaRPr lang="en-US" dirty="0"/>
          </a:p>
        </p:txBody>
      </p:sp>
      <p:sp>
        <p:nvSpPr>
          <p:cNvPr id="3" name="Text Placeholder 2">
            <a:extLst>
              <a:ext uri="{FF2B5EF4-FFF2-40B4-BE49-F238E27FC236}">
                <a16:creationId xmlns:a16="http://schemas.microsoft.com/office/drawing/2014/main" id="{610F7508-5E46-48AA-BF50-6B0A852B59BA}"/>
              </a:ext>
            </a:extLst>
          </p:cNvPr>
          <p:cNvSpPr>
            <a:spLocks noGrp="1"/>
          </p:cNvSpPr>
          <p:nvPr>
            <p:ph type="body" idx="1"/>
          </p:nvPr>
        </p:nvSpPr>
        <p:spPr>
          <a:xfrm>
            <a:off x="838200" y="660400"/>
            <a:ext cx="10515600" cy="5516563"/>
          </a:xfrm>
        </p:spPr>
        <p:txBody>
          <a:bodyPr/>
          <a:lstStyle/>
          <a:p>
            <a:endParaRPr lang="en-US" sz="4400" dirty="0"/>
          </a:p>
          <a:p>
            <a:r>
              <a:rPr lang="en-US" sz="4400" dirty="0"/>
              <a:t>Participant Pane</a:t>
            </a:r>
          </a:p>
          <a:p>
            <a:pPr marL="0" indent="0">
              <a:buNone/>
            </a:pPr>
            <a:r>
              <a:rPr lang="en-US" sz="4400" dirty="0"/>
              <a:t>       User Rename </a:t>
            </a:r>
          </a:p>
          <a:p>
            <a:pPr marL="0" indent="0">
              <a:buNone/>
            </a:pPr>
            <a:r>
              <a:rPr lang="en-US" sz="4400" dirty="0"/>
              <a:t>       Raise Hand</a:t>
            </a:r>
          </a:p>
          <a:p>
            <a:pPr marL="0" indent="0">
              <a:buNone/>
            </a:pPr>
            <a:r>
              <a:rPr lang="en-US" sz="4400" dirty="0"/>
              <a:t>       Yes/No/Thumbs Up/Thumbs Down, etc.</a:t>
            </a:r>
          </a:p>
          <a:p>
            <a:endParaRPr lang="en-US" dirty="0"/>
          </a:p>
        </p:txBody>
      </p:sp>
    </p:spTree>
    <p:extLst>
      <p:ext uri="{BB962C8B-B14F-4D97-AF65-F5344CB8AC3E}">
        <p14:creationId xmlns:p14="http://schemas.microsoft.com/office/powerpoint/2010/main" val="635845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52A6D4-0DC3-4B76-B39E-19E0691D365E}"/>
              </a:ext>
            </a:extLst>
          </p:cNvPr>
          <p:cNvSpPr/>
          <p:nvPr/>
        </p:nvSpPr>
        <p:spPr>
          <a:xfrm>
            <a:off x="1203960" y="2616223"/>
            <a:ext cx="10515599" cy="3908762"/>
          </a:xfrm>
          <a:prstGeom prst="rect">
            <a:avLst/>
          </a:prstGeom>
        </p:spPr>
        <p:txBody>
          <a:bodyPr wrap="square">
            <a:spAutoFit/>
          </a:bodyPr>
          <a:lstStyle/>
          <a:p>
            <a:r>
              <a:rPr lang="en-US" sz="2800" dirty="0">
                <a:solidFill>
                  <a:srgbClr val="074D70"/>
                </a:solidFill>
                <a:latin typeface="Arial" panose="020B0604020202020204" pitchFamily="34" charset="0"/>
                <a:cs typeface="Arial" panose="020B0604020202020204" pitchFamily="34" charset="0"/>
              </a:rPr>
              <a:t>To change your own name that is displayed, hover over your name in the participants list and click </a:t>
            </a:r>
            <a:r>
              <a:rPr lang="en-US" sz="2800" b="1" dirty="0">
                <a:solidFill>
                  <a:srgbClr val="074D70"/>
                </a:solidFill>
                <a:latin typeface="Arial" panose="020B0604020202020204" pitchFamily="34" charset="0"/>
                <a:cs typeface="Arial" panose="020B0604020202020204" pitchFamily="34" charset="0"/>
              </a:rPr>
              <a:t>Rename</a:t>
            </a:r>
          </a:p>
          <a:p>
            <a:r>
              <a:rPr lang="en-US" sz="2800" b="1" dirty="0">
                <a:solidFill>
                  <a:srgbClr val="074D70"/>
                </a:solidFill>
                <a:latin typeface="Arial" panose="020B0604020202020204" pitchFamily="34" charset="0"/>
                <a:cs typeface="Arial" panose="020B0604020202020204" pitchFamily="34" charset="0"/>
              </a:rPr>
              <a:t>OR</a:t>
            </a:r>
          </a:p>
          <a:p>
            <a:r>
              <a:rPr lang="en-US" sz="2800" dirty="0">
                <a:solidFill>
                  <a:srgbClr val="074D70"/>
                </a:solidFill>
                <a:latin typeface="Arial" panose="020B0604020202020204" pitchFamily="34" charset="0"/>
                <a:cs typeface="Arial" panose="020B0604020202020204" pitchFamily="34" charset="0"/>
              </a:rPr>
              <a:t>Hover over three dots … in the upper right corner of your video tile to click on dropdown choice to </a:t>
            </a:r>
            <a:r>
              <a:rPr lang="en-US" sz="2800" b="1" dirty="0">
                <a:solidFill>
                  <a:srgbClr val="074D70"/>
                </a:solidFill>
                <a:latin typeface="Arial" panose="020B0604020202020204" pitchFamily="34" charset="0"/>
                <a:cs typeface="Arial" panose="020B0604020202020204" pitchFamily="34" charset="0"/>
              </a:rPr>
              <a:t>Rename</a:t>
            </a:r>
          </a:p>
          <a:p>
            <a:r>
              <a:rPr lang="en-US" sz="2800" b="1" dirty="0">
                <a:solidFill>
                  <a:srgbClr val="074D70"/>
                </a:solidFill>
                <a:highlight>
                  <a:srgbClr val="FFFF00"/>
                </a:highlight>
                <a:latin typeface="Arial" panose="020B0604020202020204" pitchFamily="34" charset="0"/>
                <a:cs typeface="Arial" panose="020B0604020202020204" pitchFamily="34" charset="0"/>
              </a:rPr>
              <a:t>Or right click on your video thumbnail</a:t>
            </a:r>
          </a:p>
          <a:p>
            <a:r>
              <a:rPr lang="en-US" sz="4000" b="1" dirty="0">
                <a:solidFill>
                  <a:srgbClr val="074D70"/>
                </a:solidFill>
                <a:latin typeface="Arial" panose="020B0604020202020204" pitchFamily="34" charset="0"/>
                <a:cs typeface="Arial" panose="020B0604020202020204" pitchFamily="34" charset="0"/>
              </a:rPr>
              <a:t>Please rename yourself to show your full name and your club name now.</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700B025F-E76F-44B9-AF43-3B67ACD6C808}"/>
              </a:ext>
            </a:extLst>
          </p:cNvPr>
          <p:cNvGrpSpPr/>
          <p:nvPr/>
        </p:nvGrpSpPr>
        <p:grpSpPr>
          <a:xfrm rot="20962314">
            <a:off x="553156" y="358468"/>
            <a:ext cx="4097867" cy="2264412"/>
            <a:chOff x="756356" y="563455"/>
            <a:chExt cx="4097867" cy="2264412"/>
          </a:xfrm>
        </p:grpSpPr>
        <p:sp>
          <p:nvSpPr>
            <p:cNvPr id="3" name="Oval 2">
              <a:extLst>
                <a:ext uri="{FF2B5EF4-FFF2-40B4-BE49-F238E27FC236}">
                  <a16:creationId xmlns:a16="http://schemas.microsoft.com/office/drawing/2014/main" id="{8F175823-1717-4AC1-A35C-9B089C84BE5A}"/>
                </a:ext>
              </a:extLst>
            </p:cNvPr>
            <p:cNvSpPr/>
            <p:nvPr/>
          </p:nvSpPr>
          <p:spPr>
            <a:xfrm>
              <a:off x="756356" y="563455"/>
              <a:ext cx="4097867" cy="2264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Name Tent Clipart">
              <a:extLst>
                <a:ext uri="{FF2B5EF4-FFF2-40B4-BE49-F238E27FC236}">
                  <a16:creationId xmlns:a16="http://schemas.microsoft.com/office/drawing/2014/main" id="{A56998B4-8FDB-48DB-9049-073098CEC3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809" y="893890"/>
              <a:ext cx="2244959" cy="1603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grpSp>
      <p:sp>
        <p:nvSpPr>
          <p:cNvPr id="7" name="Title 6">
            <a:extLst>
              <a:ext uri="{FF2B5EF4-FFF2-40B4-BE49-F238E27FC236}">
                <a16:creationId xmlns:a16="http://schemas.microsoft.com/office/drawing/2014/main" id="{D1184213-9A2C-46F5-9947-A98A0C5C4ADF}"/>
              </a:ext>
            </a:extLst>
          </p:cNvPr>
          <p:cNvSpPr>
            <a:spLocks noGrp="1"/>
          </p:cNvSpPr>
          <p:nvPr>
            <p:ph type="title"/>
          </p:nvPr>
        </p:nvSpPr>
        <p:spPr/>
        <p:txBody>
          <a:bodyPr>
            <a:normAutofit fontScale="90000"/>
          </a:bodyPr>
          <a:lstStyle/>
          <a:p>
            <a:pPr algn="r"/>
            <a:r>
              <a:rPr lang="en-US" sz="5400" b="1" dirty="0">
                <a:latin typeface="Arial" panose="020B0604020202020204" pitchFamily="34" charset="0"/>
                <a:cs typeface="Arial" panose="020B0604020202020204" pitchFamily="34" charset="0"/>
              </a:rPr>
              <a:t>A Virtual Table Tent</a:t>
            </a:r>
            <a:br>
              <a:rPr lang="en-US" dirty="0"/>
            </a:br>
            <a:endParaRPr lang="en-US" dirty="0"/>
          </a:p>
        </p:txBody>
      </p:sp>
      <p:sp>
        <p:nvSpPr>
          <p:cNvPr id="6" name="Slide Number Placeholder 5">
            <a:extLst>
              <a:ext uri="{FF2B5EF4-FFF2-40B4-BE49-F238E27FC236}">
                <a16:creationId xmlns:a16="http://schemas.microsoft.com/office/drawing/2014/main" id="{184D8301-455A-4B85-ACAF-721C6FF864D9}"/>
              </a:ext>
            </a:extLst>
          </p:cNvPr>
          <p:cNvSpPr>
            <a:spLocks noGrp="1"/>
          </p:cNvSpPr>
          <p:nvPr>
            <p:ph type="sldNum" sz="quarter" idx="12"/>
          </p:nvPr>
        </p:nvSpPr>
        <p:spPr/>
        <p:txBody>
          <a:bodyPr/>
          <a:lstStyle/>
          <a:p>
            <a:fld id="{837641A2-5553-43C2-A98E-54EB693B890E}" type="slidenum">
              <a:rPr lang="en-US" smtClean="0"/>
              <a:t>12</a:t>
            </a:fld>
            <a:endParaRPr lang="en-US" dirty="0"/>
          </a:p>
        </p:txBody>
      </p:sp>
    </p:spTree>
    <p:extLst>
      <p:ext uri="{BB962C8B-B14F-4D97-AF65-F5344CB8AC3E}">
        <p14:creationId xmlns:p14="http://schemas.microsoft.com/office/powerpoint/2010/main" val="3617352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9" name="Group 8">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0" name="Picture 9">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1" name="Oval 10">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8" name="TextBox 7">
            <a:extLst>
              <a:ext uri="{FF2B5EF4-FFF2-40B4-BE49-F238E27FC236}">
                <a16:creationId xmlns:a16="http://schemas.microsoft.com/office/drawing/2014/main" id="{583491CC-4BE2-422F-B8D5-CAA803E0F2EE}"/>
              </a:ext>
            </a:extLst>
          </p:cNvPr>
          <p:cNvSpPr txBox="1"/>
          <p:nvPr/>
        </p:nvSpPr>
        <p:spPr>
          <a:xfrm>
            <a:off x="1179226" y="3049325"/>
            <a:ext cx="9833548" cy="294557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lang="en-US" sz="4400" b="1" dirty="0">
                <a:solidFill>
                  <a:srgbClr val="FFFFFF"/>
                </a:solidFill>
                <a:latin typeface="Calibri" panose="020F0502020204030204"/>
              </a:rPr>
              <a:t>Participating in Polls</a:t>
            </a:r>
            <a:endParaRPr kumimoji="0" lang="en-US" sz="4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R="0" lvl="0" algn="ctr" defTabSz="914400" rtl="0" eaLnBrk="1" fontAlgn="auto" latinLnBrk="0" hangingPunct="1">
              <a:lnSpc>
                <a:spcPct val="90000"/>
              </a:lnSpc>
              <a:spcBef>
                <a:spcPts val="0"/>
              </a:spcBef>
              <a:spcAft>
                <a:spcPts val="600"/>
              </a:spcAft>
              <a:buClrTx/>
              <a:buSzTx/>
              <a:tabLst/>
              <a:defRPr/>
            </a:pPr>
            <a:endParaRPr kumimoji="0" lang="en-US" sz="40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25999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A8D3B6DA-0495-4029-B287-DFE1BCA6B958">
            <a:extLst>
              <a:ext uri="{FF2B5EF4-FFF2-40B4-BE49-F238E27FC236}">
                <a16:creationId xmlns:a16="http://schemas.microsoft.com/office/drawing/2014/main" id="{25CCBB5C-C1B0-4B25-A9BD-A6882A7602D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18682" y="643467"/>
            <a:ext cx="4554635" cy="5571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ACE88710-3E2A-4C93-B411-0A19F1A62049}"/>
              </a:ext>
            </a:extLst>
          </p:cNvPr>
          <p:cNvSpPr>
            <a:spLocks noGrp="1"/>
          </p:cNvSpPr>
          <p:nvPr>
            <p:ph type="ftr" sz="quarter" idx="11"/>
          </p:nvPr>
        </p:nvSpPr>
        <p:spPr/>
        <p:txBody>
          <a:bodyPr/>
          <a:lstStyle/>
          <a:p>
            <a:endParaRPr lang="en-US" dirty="0"/>
          </a:p>
        </p:txBody>
      </p:sp>
      <p:sp>
        <p:nvSpPr>
          <p:cNvPr id="3" name="Slide Number Placeholder 2">
            <a:extLst>
              <a:ext uri="{FF2B5EF4-FFF2-40B4-BE49-F238E27FC236}">
                <a16:creationId xmlns:a16="http://schemas.microsoft.com/office/drawing/2014/main" id="{F387FD2F-6E4C-418D-B18D-A650F31647F7}"/>
              </a:ext>
            </a:extLst>
          </p:cNvPr>
          <p:cNvSpPr>
            <a:spLocks noGrp="1"/>
          </p:cNvSpPr>
          <p:nvPr>
            <p:ph type="sldNum" sz="quarter" idx="12"/>
          </p:nvPr>
        </p:nvSpPr>
        <p:spPr/>
        <p:txBody>
          <a:bodyPr/>
          <a:lstStyle/>
          <a:p>
            <a:fld id="{837641A2-5553-43C2-A98E-54EB693B890E}" type="slidenum">
              <a:rPr lang="en-US" smtClean="0"/>
              <a:t>14</a:t>
            </a:fld>
            <a:endParaRPr lang="en-US" dirty="0"/>
          </a:p>
        </p:txBody>
      </p:sp>
    </p:spTree>
    <p:extLst>
      <p:ext uri="{BB962C8B-B14F-4D97-AF65-F5344CB8AC3E}">
        <p14:creationId xmlns:p14="http://schemas.microsoft.com/office/powerpoint/2010/main" val="2812218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E6130-FEC5-4843-803B-DB90591A1310}"/>
              </a:ext>
            </a:extLst>
          </p:cNvPr>
          <p:cNvSpPr>
            <a:spLocks noGrp="1"/>
          </p:cNvSpPr>
          <p:nvPr>
            <p:ph type="title"/>
          </p:nvPr>
        </p:nvSpPr>
        <p:spPr>
          <a:xfrm>
            <a:off x="838200" y="519748"/>
            <a:ext cx="10515600" cy="161290"/>
          </a:xfrm>
        </p:spPr>
        <p:txBody>
          <a:bodyPr>
            <a:normAutofit fontScale="90000"/>
          </a:bodyPr>
          <a:lstStyle/>
          <a:p>
            <a:endParaRPr lang="en-US" dirty="0"/>
          </a:p>
        </p:txBody>
      </p:sp>
      <p:sp>
        <p:nvSpPr>
          <p:cNvPr id="3" name="Text Placeholder 2">
            <a:extLst>
              <a:ext uri="{FF2B5EF4-FFF2-40B4-BE49-F238E27FC236}">
                <a16:creationId xmlns:a16="http://schemas.microsoft.com/office/drawing/2014/main" id="{4C67B5F9-49A8-4A6C-BD18-5C031BBF02C6}"/>
              </a:ext>
            </a:extLst>
          </p:cNvPr>
          <p:cNvSpPr>
            <a:spLocks noGrp="1"/>
          </p:cNvSpPr>
          <p:nvPr>
            <p:ph type="body" idx="1"/>
          </p:nvPr>
        </p:nvSpPr>
        <p:spPr>
          <a:xfrm>
            <a:off x="838200" y="1139824"/>
            <a:ext cx="10515600" cy="5337175"/>
          </a:xfrm>
        </p:spPr>
        <p:txBody>
          <a:bodyPr>
            <a:noAutofit/>
          </a:bodyPr>
          <a:lstStyle/>
          <a:p>
            <a:endParaRPr lang="en-US" sz="4400" dirty="0"/>
          </a:p>
          <a:p>
            <a:r>
              <a:rPr lang="en-US" sz="4400" dirty="0"/>
              <a:t>Practice with a Poll Launched by Meeting Host</a:t>
            </a:r>
          </a:p>
        </p:txBody>
      </p:sp>
    </p:spTree>
    <p:extLst>
      <p:ext uri="{BB962C8B-B14F-4D97-AF65-F5344CB8AC3E}">
        <p14:creationId xmlns:p14="http://schemas.microsoft.com/office/powerpoint/2010/main" val="602391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olling in a Zoom meeting - Library - University of Queensland">
            <a:extLst>
              <a:ext uri="{FF2B5EF4-FFF2-40B4-BE49-F238E27FC236}">
                <a16:creationId xmlns:a16="http://schemas.microsoft.com/office/drawing/2014/main" id="{15AF15C6-B0D2-446B-9EC2-468C4751C11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15518" y="990691"/>
            <a:ext cx="3723616" cy="5044349"/>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192123BF-A184-4FE3-A048-B969647D99A6}"/>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837641A2-5553-43C2-A98E-54EB693B890E}" type="slidenum">
              <a:rPr lang="en-US">
                <a:solidFill>
                  <a:schemeClr val="bg1"/>
                </a:solidFill>
              </a:rPr>
              <a:pPr algn="ctr">
                <a:spcAft>
                  <a:spcPts val="600"/>
                </a:spcAft>
              </a:pPr>
              <a:t>16</a:t>
            </a:fld>
            <a:endParaRPr lang="en-US">
              <a:solidFill>
                <a:schemeClr val="bg1"/>
              </a:solidFill>
            </a:endParaRPr>
          </a:p>
        </p:txBody>
      </p:sp>
    </p:spTree>
    <p:extLst>
      <p:ext uri="{BB962C8B-B14F-4D97-AF65-F5344CB8AC3E}">
        <p14:creationId xmlns:p14="http://schemas.microsoft.com/office/powerpoint/2010/main" val="993951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9" name="Group 8">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0" name="Picture 9">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1" name="Oval 10">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8" name="TextBox 7">
            <a:extLst>
              <a:ext uri="{FF2B5EF4-FFF2-40B4-BE49-F238E27FC236}">
                <a16:creationId xmlns:a16="http://schemas.microsoft.com/office/drawing/2014/main" id="{583491CC-4BE2-422F-B8D5-CAA803E0F2EE}"/>
              </a:ext>
            </a:extLst>
          </p:cNvPr>
          <p:cNvSpPr txBox="1"/>
          <p:nvPr/>
        </p:nvSpPr>
        <p:spPr>
          <a:xfrm>
            <a:off x="1179226" y="3049325"/>
            <a:ext cx="9833548" cy="294557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lang="en-US" sz="4400" b="1" dirty="0">
                <a:solidFill>
                  <a:srgbClr val="FFFFFF"/>
                </a:solidFill>
                <a:latin typeface="Calibri" panose="020F0502020204030204"/>
              </a:rPr>
              <a:t>Breakout Rooms</a:t>
            </a:r>
            <a:endParaRPr kumimoji="0" lang="en-US" sz="44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0"/>
              </a:spcBef>
              <a:spcAft>
                <a:spcPts val="600"/>
              </a:spcAft>
              <a:buClrTx/>
              <a:buSzTx/>
              <a:buFontTx/>
              <a:buNone/>
              <a:tabLst/>
              <a:defRPr/>
            </a:pPr>
            <a:endParaRPr kumimoji="0" lang="en-US" sz="36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R="0" lvl="0" algn="ctr" defTabSz="914400" rtl="0" eaLnBrk="1" fontAlgn="auto" latinLnBrk="0" hangingPunct="1">
              <a:lnSpc>
                <a:spcPct val="90000"/>
              </a:lnSpc>
              <a:spcBef>
                <a:spcPts val="0"/>
              </a:spcBef>
              <a:spcAft>
                <a:spcPts val="600"/>
              </a:spcAft>
              <a:buClrTx/>
              <a:buSzTx/>
              <a:tabLst/>
              <a:defRPr/>
            </a:pPr>
            <a:endParaRPr kumimoji="0" lang="en-US" sz="40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955960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F63A84-4D94-4AAD-BC0F-BA1E6AA4A1E6}"/>
              </a:ext>
            </a:extLst>
          </p:cNvPr>
          <p:cNvSpPr>
            <a:spLocks noGrp="1"/>
          </p:cNvSpPr>
          <p:nvPr>
            <p:ph type="body" idx="1"/>
          </p:nvPr>
        </p:nvSpPr>
        <p:spPr>
          <a:xfrm>
            <a:off x="691055" y="904240"/>
            <a:ext cx="10515600" cy="8544560"/>
          </a:xfrm>
        </p:spPr>
        <p:txBody>
          <a:bodyPr>
            <a:noAutofit/>
          </a:bodyPr>
          <a:lstStyle/>
          <a:p>
            <a:r>
              <a:rPr lang="en-US" sz="4400" dirty="0"/>
              <a:t>You will be prompted to join a breakout room.</a:t>
            </a:r>
          </a:p>
          <a:p>
            <a:r>
              <a:rPr lang="en-US" sz="4400" dirty="0"/>
              <a:t>Often there will be a facilitator assigned to the room to lead discussion.</a:t>
            </a:r>
          </a:p>
          <a:p>
            <a:r>
              <a:rPr lang="en-US" sz="4400" dirty="0"/>
              <a:t>All participants will be brought back to the main room automatically.</a:t>
            </a:r>
          </a:p>
        </p:txBody>
      </p:sp>
    </p:spTree>
    <p:extLst>
      <p:ext uri="{BB962C8B-B14F-4D97-AF65-F5344CB8AC3E}">
        <p14:creationId xmlns:p14="http://schemas.microsoft.com/office/powerpoint/2010/main" val="3763100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56237-F2A8-4B05-9AB5-A43D605132F2}"/>
              </a:ext>
            </a:extLst>
          </p:cNvPr>
          <p:cNvSpPr/>
          <p:nvPr/>
        </p:nvSpPr>
        <p:spPr>
          <a:xfrm>
            <a:off x="1469923" y="562323"/>
            <a:ext cx="6287629" cy="1846659"/>
          </a:xfrm>
          <a:prstGeom prst="rect">
            <a:avLst/>
          </a:prstGeom>
        </p:spPr>
        <p:txBody>
          <a:bodyPr wrap="square">
            <a:spAutoFit/>
          </a:bodyPr>
          <a:lstStyle/>
          <a:p>
            <a:r>
              <a:rPr lang="en-US" b="1" dirty="0">
                <a:latin typeface="Lucida Grande"/>
              </a:rPr>
              <a:t>Joining a breakout room</a:t>
            </a:r>
          </a:p>
          <a:p>
            <a:endParaRPr lang="en-US" b="1" dirty="0">
              <a:latin typeface="Lucida Grande"/>
            </a:endParaRPr>
          </a:p>
          <a:p>
            <a:pPr marL="344488" indent="-344488">
              <a:buFont typeface="+mj-lt"/>
              <a:buAutoNum type="arabicPeriod"/>
            </a:pPr>
            <a:r>
              <a:rPr lang="en-US" sz="2000" dirty="0">
                <a:latin typeface="Lucida Grande"/>
              </a:rPr>
              <a:t>The host will invite you to join the breakout room.</a:t>
            </a:r>
          </a:p>
          <a:p>
            <a:pPr marL="344488" indent="-344488">
              <a:buFont typeface="+mj-lt"/>
              <a:buAutoNum type="arabicPeriod"/>
            </a:pPr>
            <a:r>
              <a:rPr lang="en-US" sz="2000" dirty="0">
                <a:latin typeface="Lucida Grande"/>
              </a:rPr>
              <a:t>Click </a:t>
            </a:r>
            <a:r>
              <a:rPr lang="en-US" sz="2000" b="1" dirty="0">
                <a:latin typeface="Lucida Grande"/>
              </a:rPr>
              <a:t>Join</a:t>
            </a:r>
            <a:r>
              <a:rPr lang="en-US" sz="2000" dirty="0">
                <a:latin typeface="Lucida Grande"/>
              </a:rPr>
              <a:t>.</a:t>
            </a:r>
          </a:p>
          <a:p>
            <a:pPr marL="344488" indent="-344488">
              <a:buFont typeface="+mj-lt"/>
              <a:buAutoNum type="arabicPeriod"/>
            </a:pPr>
            <a:r>
              <a:rPr lang="en-US" sz="2000" dirty="0">
                <a:latin typeface="Lucida Grande"/>
              </a:rPr>
              <a:t>Click </a:t>
            </a:r>
            <a:r>
              <a:rPr lang="en-US" sz="2000" b="1" dirty="0">
                <a:latin typeface="Lucida Grande"/>
              </a:rPr>
              <a:t>Join Breakout Room</a:t>
            </a:r>
          </a:p>
          <a:p>
            <a:pPr>
              <a:buFont typeface="+mj-lt"/>
              <a:buAutoNum type="arabicPeriod"/>
            </a:pPr>
            <a:endParaRPr lang="en-US" dirty="0">
              <a:solidFill>
                <a:srgbClr val="074D70"/>
              </a:solidFill>
              <a:latin typeface="Lucida Grande"/>
            </a:endParaRPr>
          </a:p>
        </p:txBody>
      </p:sp>
      <p:pic>
        <p:nvPicPr>
          <p:cNvPr id="7172" name="Picture 4">
            <a:extLst>
              <a:ext uri="{FF2B5EF4-FFF2-40B4-BE49-F238E27FC236}">
                <a16:creationId xmlns:a16="http://schemas.microsoft.com/office/drawing/2014/main" id="{02D8DDE0-36B7-4FD9-A483-400B18ECED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0109" y="984579"/>
            <a:ext cx="4032834" cy="15606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7B21399-7C9F-4EB1-BBC3-E1FF49A63C8A}"/>
              </a:ext>
            </a:extLst>
          </p:cNvPr>
          <p:cNvSpPr/>
          <p:nvPr/>
        </p:nvSpPr>
        <p:spPr>
          <a:xfrm>
            <a:off x="1469923" y="2463167"/>
            <a:ext cx="6399506" cy="2308324"/>
          </a:xfrm>
          <a:prstGeom prst="rect">
            <a:avLst/>
          </a:prstGeom>
        </p:spPr>
        <p:txBody>
          <a:bodyPr wrap="square">
            <a:spAutoFit/>
          </a:bodyPr>
          <a:lstStyle/>
          <a:p>
            <a:r>
              <a:rPr lang="en-US" b="1" dirty="0">
                <a:latin typeface="Lucida Grande"/>
              </a:rPr>
              <a:t>Asking for help.</a:t>
            </a:r>
          </a:p>
          <a:p>
            <a:endParaRPr lang="en-US" b="1" dirty="0">
              <a:latin typeface="Lucida Grande"/>
            </a:endParaRPr>
          </a:p>
          <a:p>
            <a:pPr>
              <a:buFont typeface="+mj-lt"/>
              <a:buAutoNum type="arabicPeriod"/>
            </a:pPr>
            <a:r>
              <a:rPr lang="en-US" dirty="0">
                <a:latin typeface="Lucida Grande"/>
              </a:rPr>
              <a:t> Click </a:t>
            </a:r>
            <a:r>
              <a:rPr lang="en-US" b="1" dirty="0">
                <a:latin typeface="Lucida Grande"/>
              </a:rPr>
              <a:t>Ask for Help</a:t>
            </a:r>
            <a:r>
              <a:rPr lang="en-US" dirty="0">
                <a:latin typeface="Lucida Grande"/>
              </a:rPr>
              <a:t> in the meeting controls.</a:t>
            </a:r>
          </a:p>
          <a:p>
            <a:endParaRPr lang="en-US" dirty="0">
              <a:latin typeface="Lucida Grande"/>
            </a:endParaRPr>
          </a:p>
          <a:p>
            <a:r>
              <a:rPr lang="en-US" dirty="0">
                <a:latin typeface="Lucida Grande"/>
              </a:rPr>
              <a:t>If you click </a:t>
            </a:r>
            <a:r>
              <a:rPr lang="en-US" b="1" dirty="0">
                <a:latin typeface="Lucida Grande"/>
              </a:rPr>
              <a:t>Ask for Help</a:t>
            </a:r>
            <a:r>
              <a:rPr lang="en-US" dirty="0">
                <a:latin typeface="Lucida Grande"/>
              </a:rPr>
              <a:t>, it will notify the meeting host that you need assistance and they will be asked to join your breakout room.</a:t>
            </a:r>
          </a:p>
          <a:p>
            <a:pPr>
              <a:buFont typeface="+mj-lt"/>
              <a:buAutoNum type="arabicPeriod"/>
            </a:pPr>
            <a:endParaRPr lang="en-US" dirty="0">
              <a:solidFill>
                <a:srgbClr val="074D70"/>
              </a:solidFill>
              <a:latin typeface="Lucida Grande"/>
            </a:endParaRPr>
          </a:p>
        </p:txBody>
      </p:sp>
      <p:pic>
        <p:nvPicPr>
          <p:cNvPr id="7174" name="Picture 6">
            <a:extLst>
              <a:ext uri="{FF2B5EF4-FFF2-40B4-BE49-F238E27FC236}">
                <a16:creationId xmlns:a16="http://schemas.microsoft.com/office/drawing/2014/main" id="{D3A9BF4A-A9D1-459A-A9E7-F0BB1690EF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2758" y="4747833"/>
            <a:ext cx="7339993" cy="4128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7">
            <a:extLst>
              <a:ext uri="{FF2B5EF4-FFF2-40B4-BE49-F238E27FC236}">
                <a16:creationId xmlns:a16="http://schemas.microsoft.com/office/drawing/2014/main" id="{BC59AB9B-7327-4F83-A21A-F62B5CC217BB}"/>
              </a:ext>
            </a:extLst>
          </p:cNvPr>
          <p:cNvSpPr>
            <a:spLocks noChangeArrowheads="1"/>
          </p:cNvSpPr>
          <p:nvPr/>
        </p:nvSpPr>
        <p:spPr bwMode="auto">
          <a:xfrm>
            <a:off x="1812758" y="5227090"/>
            <a:ext cx="4658904" cy="12926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effectLst/>
                <a:latin typeface="Lucida Grande"/>
              </a:rPr>
              <a:t>Confirm that you would like assistance by clicking Invite Host.</a:t>
            </a:r>
            <a:br>
              <a:rPr kumimoji="0" lang="en-US" altLang="en-US" sz="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66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pic>
        <p:nvPicPr>
          <p:cNvPr id="7176" name="Picture 8">
            <a:extLst>
              <a:ext uri="{FF2B5EF4-FFF2-40B4-BE49-F238E27FC236}">
                <a16:creationId xmlns:a16="http://schemas.microsoft.com/office/drawing/2014/main" id="{EF1A68CA-63E9-45CF-8D44-13F497360C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0898" y="5160708"/>
            <a:ext cx="3873708" cy="148469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A9523095-CB77-4BAD-A941-821E2BCE77CF}"/>
              </a:ext>
            </a:extLst>
          </p:cNvPr>
          <p:cNvSpPr>
            <a:spLocks noGrp="1"/>
          </p:cNvSpPr>
          <p:nvPr>
            <p:ph type="sldNum" sz="quarter" idx="12"/>
          </p:nvPr>
        </p:nvSpPr>
        <p:spPr/>
        <p:txBody>
          <a:bodyPr/>
          <a:lstStyle/>
          <a:p>
            <a:fld id="{837641A2-5553-43C2-A98E-54EB693B890E}" type="slidenum">
              <a:rPr lang="en-US" smtClean="0"/>
              <a:t>19</a:t>
            </a:fld>
            <a:endParaRPr lang="en-US" dirty="0"/>
          </a:p>
        </p:txBody>
      </p:sp>
    </p:spTree>
    <p:extLst>
      <p:ext uri="{BB962C8B-B14F-4D97-AF65-F5344CB8AC3E}">
        <p14:creationId xmlns:p14="http://schemas.microsoft.com/office/powerpoint/2010/main" val="4125332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FD483-1065-4988-A8C1-681F6BAC2C53}"/>
              </a:ext>
            </a:extLst>
          </p:cNvPr>
          <p:cNvSpPr>
            <a:spLocks noGrp="1"/>
          </p:cNvSpPr>
          <p:nvPr>
            <p:ph type="title"/>
          </p:nvPr>
        </p:nvSpPr>
        <p:spPr>
          <a:xfrm>
            <a:off x="535968" y="2627312"/>
            <a:ext cx="11424920" cy="2613976"/>
          </a:xfrm>
        </p:spPr>
        <p:txBody>
          <a:bodyPr vert="horz" lIns="91440" tIns="45720" rIns="91440" bIns="45720" rtlCol="0" anchor="b">
            <a:normAutofit/>
          </a:bodyPr>
          <a:lstStyle/>
          <a:p>
            <a:pPr marR="0"/>
            <a:r>
              <a:rPr lang="en-US" sz="3000" b="1" dirty="0" err="1">
                <a:solidFill>
                  <a:srgbClr val="FFFFFF"/>
                </a:solidFill>
              </a:rPr>
              <a:t>ell,</a:t>
            </a:r>
            <a:r>
              <a:rPr lang="en-US" sz="6000" b="1" dirty="0" err="1">
                <a:latin typeface="Arial" panose="020B0604020202020204" pitchFamily="34" charset="0"/>
                <a:cs typeface="Arial" panose="020B0604020202020204" pitchFamily="34" charset="0"/>
              </a:rPr>
              <a:t>Getting</a:t>
            </a:r>
            <a:r>
              <a:rPr lang="en-US" sz="6000" b="1" dirty="0">
                <a:latin typeface="Arial" panose="020B0604020202020204" pitchFamily="34" charset="0"/>
                <a:cs typeface="Arial" panose="020B0604020202020204" pitchFamily="34" charset="0"/>
              </a:rPr>
              <a:t> the Most From Your   </a:t>
            </a:r>
            <a:br>
              <a:rPr lang="en-US" sz="6000" b="1" dirty="0">
                <a:latin typeface="Arial" panose="020B0604020202020204" pitchFamily="34" charset="0"/>
                <a:cs typeface="Arial" panose="020B0604020202020204" pitchFamily="34" charset="0"/>
              </a:rPr>
            </a:br>
            <a:r>
              <a:rPr lang="en-US" sz="6000" b="1" dirty="0">
                <a:latin typeface="Arial" panose="020B0604020202020204" pitchFamily="34" charset="0"/>
                <a:cs typeface="Arial" panose="020B0604020202020204" pitchFamily="34" charset="0"/>
              </a:rPr>
              <a:t>      Participation on Zoom</a:t>
            </a:r>
            <a:r>
              <a:rPr lang="en-US" sz="6000" b="1" dirty="0">
                <a:solidFill>
                  <a:srgbClr val="FFFFFF"/>
                </a:solidFill>
                <a:latin typeface="Arial" panose="020B0604020202020204" pitchFamily="34" charset="0"/>
                <a:cs typeface="Arial" panose="020B0604020202020204" pitchFamily="34" charset="0"/>
              </a:rPr>
              <a:t> </a:t>
            </a:r>
            <a:r>
              <a:rPr lang="en-US" sz="6000" b="1" dirty="0">
                <a:solidFill>
                  <a:srgbClr val="FFFFFF"/>
                </a:solidFill>
              </a:rPr>
              <a:t>to </a:t>
            </a:r>
            <a:r>
              <a:rPr lang="en-US" sz="3000" b="1" dirty="0">
                <a:solidFill>
                  <a:srgbClr val="FFFFFF"/>
                </a:solidFill>
              </a:rPr>
              <a:t>Know about Online Facilitation</a:t>
            </a:r>
            <a:endParaRPr lang="en-US" sz="3000" b="1" i="0" u="none" strike="noStrike" dirty="0">
              <a:solidFill>
                <a:srgbClr val="FFFFFF"/>
              </a:solidFill>
            </a:endParaRPr>
          </a:p>
        </p:txBody>
      </p:sp>
      <p:sp>
        <p:nvSpPr>
          <p:cNvPr id="3" name="Text Placeholder 2">
            <a:extLst>
              <a:ext uri="{FF2B5EF4-FFF2-40B4-BE49-F238E27FC236}">
                <a16:creationId xmlns:a16="http://schemas.microsoft.com/office/drawing/2014/main" id="{8485837C-1C21-40D9-8B5D-150D0575A559}"/>
              </a:ext>
            </a:extLst>
          </p:cNvPr>
          <p:cNvSpPr>
            <a:spLocks noGrp="1"/>
          </p:cNvSpPr>
          <p:nvPr>
            <p:ph idx="1"/>
          </p:nvPr>
        </p:nvSpPr>
        <p:spPr>
          <a:xfrm>
            <a:off x="782156" y="964109"/>
            <a:ext cx="10515600" cy="4351338"/>
          </a:xfrm>
        </p:spPr>
        <p:txBody>
          <a:bodyPr vert="horz" lIns="91440" tIns="45720" rIns="91440" bIns="45720" rtlCol="0">
            <a:normAutofit/>
          </a:bodyPr>
          <a:lstStyle/>
          <a:p>
            <a:pPr marL="0" indent="0" algn="ctr">
              <a:buNone/>
            </a:pPr>
            <a:endParaRPr lang="en-US" sz="2000" b="1" dirty="0">
              <a:solidFill>
                <a:schemeClr val="accent5">
                  <a:lumMod val="60000"/>
                  <a:lumOff val="40000"/>
                </a:schemeClr>
              </a:solidFill>
            </a:endParaRPr>
          </a:p>
          <a:p>
            <a:pPr marL="0" indent="0" algn="ctr">
              <a:buNone/>
            </a:pPr>
            <a:endParaRPr lang="en-US" sz="2000" b="1" dirty="0">
              <a:solidFill>
                <a:schemeClr val="accent5">
                  <a:lumMod val="60000"/>
                  <a:lumOff val="40000"/>
                </a:schemeClr>
              </a:solidFill>
            </a:endParaRPr>
          </a:p>
          <a:p>
            <a:pPr marL="0" indent="0" algn="ctr">
              <a:buNone/>
            </a:pPr>
            <a:endParaRPr lang="en-US" sz="2000" b="1" dirty="0">
              <a:solidFill>
                <a:schemeClr val="accent5">
                  <a:lumMod val="60000"/>
                  <a:lumOff val="40000"/>
                </a:schemeClr>
              </a:solidFill>
            </a:endParaRPr>
          </a:p>
        </p:txBody>
      </p:sp>
      <p:pic>
        <p:nvPicPr>
          <p:cNvPr id="6" name="Picture 5" descr="A close up of a sign&#10;&#10;Description automatically generated">
            <a:extLst>
              <a:ext uri="{FF2B5EF4-FFF2-40B4-BE49-F238E27FC236}">
                <a16:creationId xmlns:a16="http://schemas.microsoft.com/office/drawing/2014/main" id="{8F3DEBCE-C47C-4CDD-B08A-3932693F1D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432" y="825660"/>
            <a:ext cx="9825048" cy="1399380"/>
          </a:xfrm>
          <a:prstGeom prst="rect">
            <a:avLst/>
          </a:prstGeom>
        </p:spPr>
      </p:pic>
    </p:spTree>
    <p:extLst>
      <p:ext uri="{BB962C8B-B14F-4D97-AF65-F5344CB8AC3E}">
        <p14:creationId xmlns:p14="http://schemas.microsoft.com/office/powerpoint/2010/main" val="2952206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BAD608-4BFA-49CA-A8DA-B1AAC5BC32D4}"/>
              </a:ext>
            </a:extLst>
          </p:cNvPr>
          <p:cNvSpPr/>
          <p:nvPr/>
        </p:nvSpPr>
        <p:spPr>
          <a:xfrm>
            <a:off x="1620253" y="504329"/>
            <a:ext cx="8556900" cy="1754326"/>
          </a:xfrm>
          <a:prstGeom prst="rect">
            <a:avLst/>
          </a:prstGeom>
        </p:spPr>
        <p:txBody>
          <a:bodyPr wrap="square">
            <a:spAutoFit/>
          </a:bodyPr>
          <a:lstStyle/>
          <a:p>
            <a:r>
              <a:rPr lang="en-US" b="1" dirty="0">
                <a:solidFill>
                  <a:srgbClr val="074D70"/>
                </a:solidFill>
                <a:latin typeface="Lucida Grande"/>
              </a:rPr>
              <a:t>Leaving the breakout room</a:t>
            </a:r>
          </a:p>
          <a:p>
            <a:endParaRPr lang="en-US" b="1" dirty="0">
              <a:solidFill>
                <a:srgbClr val="074D70"/>
              </a:solidFill>
              <a:latin typeface="Lucida Grande"/>
            </a:endParaRPr>
          </a:p>
          <a:p>
            <a:r>
              <a:rPr lang="en-US" dirty="0">
                <a:solidFill>
                  <a:srgbClr val="074D70"/>
                </a:solidFill>
                <a:latin typeface="Lucida Grande"/>
              </a:rPr>
              <a:t>You can leave the breakout room and return to the main meeting session at any time, or you can leave the meeting entirely from the breakout room.</a:t>
            </a:r>
          </a:p>
          <a:p>
            <a:endParaRPr lang="en-US" dirty="0">
              <a:solidFill>
                <a:srgbClr val="074D70"/>
              </a:solidFill>
              <a:latin typeface="Lucida Grande"/>
            </a:endParaRPr>
          </a:p>
          <a:p>
            <a:pPr marL="285750" indent="-285750">
              <a:buFont typeface="+mj-lt"/>
              <a:buAutoNum type="arabicPeriod"/>
            </a:pPr>
            <a:r>
              <a:rPr lang="en-US" dirty="0">
                <a:solidFill>
                  <a:srgbClr val="074D70"/>
                </a:solidFill>
                <a:latin typeface="Lucida Grande"/>
              </a:rPr>
              <a:t>  Click </a:t>
            </a:r>
            <a:r>
              <a:rPr lang="en-US" b="1" dirty="0">
                <a:solidFill>
                  <a:srgbClr val="074D70"/>
                </a:solidFill>
                <a:latin typeface="Lucida Grande"/>
              </a:rPr>
              <a:t>Leave Breakout Room. </a:t>
            </a:r>
            <a:endParaRPr lang="en-US" dirty="0">
              <a:solidFill>
                <a:srgbClr val="074D70"/>
              </a:solidFill>
              <a:latin typeface="Lucida Grande"/>
            </a:endParaRPr>
          </a:p>
        </p:txBody>
      </p:sp>
      <p:pic>
        <p:nvPicPr>
          <p:cNvPr id="9218" name="Picture 2">
            <a:extLst>
              <a:ext uri="{FF2B5EF4-FFF2-40B4-BE49-F238E27FC236}">
                <a16:creationId xmlns:a16="http://schemas.microsoft.com/office/drawing/2014/main" id="{ABC1A245-75B6-43C7-9A7D-92B6367887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411" y="2491712"/>
            <a:ext cx="10403374" cy="60144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3828411E-3C3C-45BC-B5EF-11F0F551DE16}"/>
              </a:ext>
            </a:extLst>
          </p:cNvPr>
          <p:cNvSpPr/>
          <p:nvPr/>
        </p:nvSpPr>
        <p:spPr>
          <a:xfrm>
            <a:off x="1620253" y="3247425"/>
            <a:ext cx="8556900" cy="1477328"/>
          </a:xfrm>
          <a:prstGeom prst="rect">
            <a:avLst/>
          </a:prstGeom>
        </p:spPr>
        <p:txBody>
          <a:bodyPr wrap="square">
            <a:spAutoFit/>
          </a:bodyPr>
          <a:lstStyle/>
          <a:p>
            <a:endParaRPr lang="en-US" dirty="0">
              <a:solidFill>
                <a:srgbClr val="074D70"/>
              </a:solidFill>
              <a:latin typeface="Lucida Grande"/>
            </a:endParaRPr>
          </a:p>
          <a:p>
            <a:pPr marL="342900" indent="-342900">
              <a:buFont typeface="+mj-lt"/>
              <a:buAutoNum type="arabicPeriod" startAt="2"/>
            </a:pPr>
            <a:r>
              <a:rPr lang="en-US" dirty="0">
                <a:solidFill>
                  <a:srgbClr val="074D70"/>
                </a:solidFill>
                <a:latin typeface="Lucida Grande"/>
              </a:rPr>
              <a:t>Choose if you want to leave the breakout room or the entire meeting.</a:t>
            </a:r>
          </a:p>
          <a:p>
            <a:pPr marL="342900" indent="-342900">
              <a:buFont typeface="+mj-lt"/>
              <a:buAutoNum type="arabicPeriod" startAt="2"/>
            </a:pPr>
            <a:endParaRPr lang="en-US" dirty="0">
              <a:solidFill>
                <a:srgbClr val="074D70"/>
              </a:solidFill>
              <a:latin typeface="Lucida Grande"/>
            </a:endParaRPr>
          </a:p>
          <a:p>
            <a:pPr marL="342900" indent="-342900">
              <a:buFont typeface="+mj-lt"/>
              <a:buAutoNum type="arabicPeriod" startAt="2"/>
            </a:pPr>
            <a:r>
              <a:rPr lang="en-US" dirty="0">
                <a:solidFill>
                  <a:srgbClr val="074D70"/>
                </a:solidFill>
                <a:latin typeface="Lucida Grande"/>
              </a:rPr>
              <a:t>When the host ends the breakout rooms, you will be notified and given the option to return to the main room immediately, or in 60 seconds.</a:t>
            </a:r>
          </a:p>
        </p:txBody>
      </p:sp>
      <p:sp>
        <p:nvSpPr>
          <p:cNvPr id="4" name="Slide Number Placeholder 3">
            <a:extLst>
              <a:ext uri="{FF2B5EF4-FFF2-40B4-BE49-F238E27FC236}">
                <a16:creationId xmlns:a16="http://schemas.microsoft.com/office/drawing/2014/main" id="{0D84AB32-CCDB-4EC5-8A4B-FE5FC2CE934A}"/>
              </a:ext>
            </a:extLst>
          </p:cNvPr>
          <p:cNvSpPr>
            <a:spLocks noGrp="1"/>
          </p:cNvSpPr>
          <p:nvPr>
            <p:ph type="sldNum" sz="quarter" idx="12"/>
          </p:nvPr>
        </p:nvSpPr>
        <p:spPr/>
        <p:txBody>
          <a:bodyPr/>
          <a:lstStyle/>
          <a:p>
            <a:fld id="{837641A2-5553-43C2-A98E-54EB693B890E}" type="slidenum">
              <a:rPr lang="en-US" smtClean="0"/>
              <a:t>20</a:t>
            </a:fld>
            <a:endParaRPr lang="en-US" dirty="0"/>
          </a:p>
        </p:txBody>
      </p:sp>
    </p:spTree>
    <p:extLst>
      <p:ext uri="{BB962C8B-B14F-4D97-AF65-F5344CB8AC3E}">
        <p14:creationId xmlns:p14="http://schemas.microsoft.com/office/powerpoint/2010/main" val="2000565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9" name="Group 8">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0" name="Picture 9">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1" name="Oval 10">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8" name="TextBox 7">
            <a:extLst>
              <a:ext uri="{FF2B5EF4-FFF2-40B4-BE49-F238E27FC236}">
                <a16:creationId xmlns:a16="http://schemas.microsoft.com/office/drawing/2014/main" id="{583491CC-4BE2-422F-B8D5-CAA803E0F2EE}"/>
              </a:ext>
            </a:extLst>
          </p:cNvPr>
          <p:cNvSpPr txBox="1"/>
          <p:nvPr/>
        </p:nvSpPr>
        <p:spPr>
          <a:xfrm>
            <a:off x="1179226" y="3049325"/>
            <a:ext cx="9833548" cy="294557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lang="en-US" sz="4400" b="1" dirty="0">
                <a:solidFill>
                  <a:srgbClr val="FFFFFF"/>
                </a:solidFill>
                <a:latin typeface="Calibri" panose="020F0502020204030204"/>
              </a:rPr>
              <a:t>Chat Box</a:t>
            </a:r>
            <a:endParaRPr kumimoji="0" lang="en-US" sz="40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731986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FCD4B44-437B-5F47-93E8-AB9FD71B49A3}"/>
              </a:ext>
            </a:extLst>
          </p:cNvPr>
          <p:cNvSpPr/>
          <p:nvPr/>
        </p:nvSpPr>
        <p:spPr>
          <a:xfrm>
            <a:off x="5053087" y="301437"/>
            <a:ext cx="2556341"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Zoom Chat </a:t>
            </a:r>
          </a:p>
        </p:txBody>
      </p:sp>
      <p:pic>
        <p:nvPicPr>
          <p:cNvPr id="7" name="Picture 6">
            <a:extLst>
              <a:ext uri="{FF2B5EF4-FFF2-40B4-BE49-F238E27FC236}">
                <a16:creationId xmlns:a16="http://schemas.microsoft.com/office/drawing/2014/main" id="{9B542ECE-2952-9344-9990-18732EBB83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900" y="4271257"/>
            <a:ext cx="11760200" cy="685800"/>
          </a:xfrm>
          <a:prstGeom prst="rect">
            <a:avLst/>
          </a:prstGeom>
        </p:spPr>
      </p:pic>
      <p:sp>
        <p:nvSpPr>
          <p:cNvPr id="8" name="TextBox 7">
            <a:extLst>
              <a:ext uri="{FF2B5EF4-FFF2-40B4-BE49-F238E27FC236}">
                <a16:creationId xmlns:a16="http://schemas.microsoft.com/office/drawing/2014/main" id="{55A5464D-A774-C24D-B3AF-4868A193AFCF}"/>
              </a:ext>
            </a:extLst>
          </p:cNvPr>
          <p:cNvSpPr txBox="1"/>
          <p:nvPr/>
        </p:nvSpPr>
        <p:spPr>
          <a:xfrm>
            <a:off x="516625" y="1451860"/>
            <a:ext cx="11158751" cy="2246769"/>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Send chat messages  to all users</a:t>
            </a:r>
            <a:b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Send private chat messages to an individual</a:t>
            </a:r>
            <a:b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In-meeting Chat may be saved manually or automatically </a:t>
            </a:r>
          </a:p>
        </p:txBody>
      </p:sp>
    </p:spTree>
    <p:extLst>
      <p:ext uri="{BB962C8B-B14F-4D97-AF65-F5344CB8AC3E}">
        <p14:creationId xmlns:p14="http://schemas.microsoft.com/office/powerpoint/2010/main" val="1297995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4B0B-506F-4F96-8448-50F68BC6F8BC}"/>
              </a:ext>
            </a:extLst>
          </p:cNvPr>
          <p:cNvSpPr>
            <a:spLocks noGrp="1"/>
          </p:cNvSpPr>
          <p:nvPr>
            <p:ph type="title"/>
          </p:nvPr>
        </p:nvSpPr>
        <p:spPr>
          <a:xfrm>
            <a:off x="227484" y="1228630"/>
            <a:ext cx="5093883" cy="2901781"/>
          </a:xfrm>
        </p:spPr>
        <p:txBody>
          <a:bodyPr vert="horz" lIns="91440" tIns="45720" rIns="91440" bIns="45720" rtlCol="0" anchor="ctr">
            <a:normAutofit/>
          </a:bodyPr>
          <a:lstStyle/>
          <a:p>
            <a:pPr marR="0" algn="ctr"/>
            <a:r>
              <a:rPr lang="en-US" sz="7200" b="1" i="0" u="none" strike="noStrike" dirty="0"/>
              <a:t>QUESTIONS?</a:t>
            </a:r>
          </a:p>
        </p:txBody>
      </p:sp>
      <p:pic>
        <p:nvPicPr>
          <p:cNvPr id="1026" name="Picture 2" descr="24 Mic Clipart open mic Free Clip Art stock illustrations - Clip ...">
            <a:extLst>
              <a:ext uri="{FF2B5EF4-FFF2-40B4-BE49-F238E27FC236}">
                <a16:creationId xmlns:a16="http://schemas.microsoft.com/office/drawing/2014/main" id="{9F8EB844-D471-42E1-B605-7FFB76A187F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285" b="3924"/>
          <a:stretch/>
        </p:blipFill>
        <p:spPr bwMode="auto">
          <a:xfrm rot="21600000">
            <a:off x="5321367" y="684680"/>
            <a:ext cx="6174771" cy="5482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465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81368E21-D1D5-4454-9A5B-6953E039302B}"/>
              </a:ext>
            </a:extLst>
          </p:cNvPr>
          <p:cNvSpPr txBox="1"/>
          <p:nvPr/>
        </p:nvSpPr>
        <p:spPr>
          <a:xfrm>
            <a:off x="5166360" y="813683"/>
            <a:ext cx="6858000" cy="5230634"/>
          </a:xfrm>
          <a:prstGeom prst="rect">
            <a:avLst/>
          </a:prstGeom>
        </p:spPr>
        <p:txBody>
          <a:bodyPr vert="horz" lIns="91440" tIns="45720" rIns="91440" bIns="45720" rtlCol="0" anchor="ctr">
            <a:normAutofit/>
          </a:bodyPr>
          <a:lstStyle/>
          <a:p>
            <a:pPr algn="ctr">
              <a:lnSpc>
                <a:spcPct val="90000"/>
              </a:lnSpc>
              <a:spcAft>
                <a:spcPts val="600"/>
              </a:spcAft>
            </a:pPr>
            <a:r>
              <a:rPr lang="en-US" sz="4000" b="1" dirty="0">
                <a:solidFill>
                  <a:srgbClr val="000000"/>
                </a:solidFill>
                <a:latin typeface="Arial" panose="020B0604020202020204" pitchFamily="34" charset="0"/>
                <a:cs typeface="Arial" panose="020B0604020202020204" pitchFamily="34" charset="0"/>
              </a:rPr>
              <a:t>Attending Virtual Training in the Time of COVID-19</a:t>
            </a:r>
          </a:p>
          <a:p>
            <a:pPr algn="ctr">
              <a:lnSpc>
                <a:spcPct val="90000"/>
              </a:lnSpc>
              <a:spcAft>
                <a:spcPts val="600"/>
              </a:spcAft>
            </a:pPr>
            <a:endParaRPr lang="en-US" sz="2400" dirty="0">
              <a:solidFill>
                <a:srgbClr val="000000"/>
              </a:solidFill>
            </a:endParaRPr>
          </a:p>
          <a:p>
            <a:pPr>
              <a:lnSpc>
                <a:spcPct val="90000"/>
              </a:lnSpc>
              <a:spcAft>
                <a:spcPts val="600"/>
              </a:spcAft>
            </a:pPr>
            <a:r>
              <a:rPr lang="en-US" sz="2400" dirty="0">
                <a:solidFill>
                  <a:srgbClr val="000000"/>
                </a:solidFill>
                <a:latin typeface="Arial" panose="020B0604020202020204" pitchFamily="34" charset="0"/>
                <a:cs typeface="Arial" panose="020B0604020202020204" pitchFamily="34" charset="0"/>
              </a:rPr>
              <a:t>Zoom Platform may be new to you…  </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…but with the limitations of in-person meetings </a:t>
            </a:r>
          </a:p>
          <a:p>
            <a:pPr>
              <a:lnSpc>
                <a:spcPct val="90000"/>
              </a:lnSpc>
              <a:spcAft>
                <a:spcPts val="600"/>
              </a:spcAft>
            </a:pPr>
            <a:endParaRPr lang="en-US" sz="2400" dirty="0">
              <a:solidFill>
                <a:srgbClr val="000000"/>
              </a:solidFill>
            </a:endParaRPr>
          </a:p>
          <a:p>
            <a:pPr>
              <a:lnSpc>
                <a:spcPct val="90000"/>
              </a:lnSpc>
              <a:spcAft>
                <a:spcPts val="600"/>
              </a:spcAft>
            </a:pPr>
            <a:r>
              <a:rPr lang="en-US" sz="2400" dirty="0">
                <a:solidFill>
                  <a:srgbClr val="000000"/>
                </a:solidFill>
                <a:latin typeface="Arial" panose="020B0604020202020204" pitchFamily="34" charset="0"/>
                <a:cs typeface="Arial" panose="020B0604020202020204" pitchFamily="34" charset="0"/>
              </a:rPr>
              <a:t>      This is how we can keep </a:t>
            </a:r>
            <a:r>
              <a:rPr lang="en-US" sz="2400" b="1" dirty="0">
                <a:solidFill>
                  <a:srgbClr val="000000"/>
                </a:solidFill>
                <a:latin typeface="Arial" panose="020B0604020202020204" pitchFamily="34" charset="0"/>
                <a:cs typeface="Arial" panose="020B0604020202020204" pitchFamily="34" charset="0"/>
              </a:rPr>
              <a:t>Rotarians</a:t>
            </a:r>
            <a:r>
              <a:rPr lang="en-US" sz="2400" dirty="0">
                <a:solidFill>
                  <a:srgbClr val="000000"/>
                </a:solidFill>
                <a:latin typeface="Arial" panose="020B0604020202020204" pitchFamily="34" charset="0"/>
                <a:cs typeface="Arial" panose="020B0604020202020204" pitchFamily="34" charset="0"/>
              </a:rPr>
              <a:t> and   </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                        </a:t>
            </a:r>
            <a:r>
              <a:rPr lang="en-US" sz="2400" b="1" dirty="0" err="1">
                <a:solidFill>
                  <a:srgbClr val="000000"/>
                </a:solidFill>
                <a:latin typeface="Arial" panose="020B0604020202020204" pitchFamily="34" charset="0"/>
                <a:cs typeface="Arial" panose="020B0604020202020204" pitchFamily="34" charset="0"/>
              </a:rPr>
              <a:t>Rotaractors</a:t>
            </a:r>
            <a:endParaRPr lang="en-US" sz="2400" b="1" dirty="0">
              <a:solidFill>
                <a:srgbClr val="000000"/>
              </a:solidFill>
              <a:latin typeface="Arial" panose="020B0604020202020204" pitchFamily="34" charset="0"/>
              <a:cs typeface="Arial" panose="020B0604020202020204" pitchFamily="34" charset="0"/>
            </a:endParaRPr>
          </a:p>
          <a:p>
            <a:pPr algn="ctr">
              <a:lnSpc>
                <a:spcPct val="90000"/>
              </a:lnSpc>
              <a:spcAft>
                <a:spcPts val="600"/>
              </a:spcAft>
            </a:pPr>
            <a:r>
              <a:rPr lang="en-US" sz="4000" b="1" dirty="0">
                <a:solidFill>
                  <a:srgbClr val="FF0000"/>
                </a:solidFill>
                <a:latin typeface="Arial" panose="020B0604020202020204" pitchFamily="34" charset="0"/>
                <a:cs typeface="Arial" panose="020B0604020202020204" pitchFamily="34" charset="0"/>
              </a:rPr>
              <a:t>INFORMED AND ENGAGED</a:t>
            </a:r>
            <a:endParaRPr lang="en-US" sz="4000" dirty="0">
              <a:solidFill>
                <a:srgbClr val="000000"/>
              </a:solidFill>
              <a:latin typeface="Arial" panose="020B0604020202020204" pitchFamily="34" charset="0"/>
              <a:cs typeface="Arial" panose="020B0604020202020204" pitchFamily="34" charset="0"/>
            </a:endParaRPr>
          </a:p>
          <a:p>
            <a:pPr>
              <a:lnSpc>
                <a:spcPct val="90000"/>
              </a:lnSpc>
              <a:spcAft>
                <a:spcPts val="600"/>
              </a:spcAft>
            </a:pPr>
            <a:endParaRPr lang="en-US" sz="2400" dirty="0">
              <a:solidFill>
                <a:srgbClr val="000000"/>
              </a:solidFill>
            </a:endParaRPr>
          </a:p>
          <a:p>
            <a:pPr indent="-228600">
              <a:lnSpc>
                <a:spcPct val="90000"/>
              </a:lnSpc>
              <a:spcAft>
                <a:spcPts val="600"/>
              </a:spcAft>
              <a:buFont typeface="Arial" panose="020B0604020202020204" pitchFamily="34" charset="0"/>
              <a:buChar char="•"/>
            </a:pPr>
            <a:endParaRPr lang="en-US" sz="2400" dirty="0">
              <a:solidFill>
                <a:srgbClr val="000000"/>
              </a:solidFill>
            </a:endParaRPr>
          </a:p>
        </p:txBody>
      </p:sp>
    </p:spTree>
    <p:extLst>
      <p:ext uri="{BB962C8B-B14F-4D97-AF65-F5344CB8AC3E}">
        <p14:creationId xmlns:p14="http://schemas.microsoft.com/office/powerpoint/2010/main" val="406784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5"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6" name="Oval 15">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7"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9" name="Rectangle 18">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F88AB2C6-90D4-449C-8CB1-3BE990B9E113}"/>
              </a:ext>
            </a:extLst>
          </p:cNvPr>
          <p:cNvSpPr txBox="1"/>
          <p:nvPr/>
        </p:nvSpPr>
        <p:spPr>
          <a:xfrm>
            <a:off x="1076037" y="2776538"/>
            <a:ext cx="10039927" cy="1381188"/>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000" b="1" kern="1200" dirty="0">
                <a:solidFill>
                  <a:schemeClr val="bg2"/>
                </a:solidFill>
                <a:latin typeface="Arial" panose="020B0604020202020204" pitchFamily="34" charset="0"/>
                <a:ea typeface="Verdana" panose="020B0604030504040204" pitchFamily="34" charset="0"/>
                <a:cs typeface="Arial" panose="020B0604020202020204" pitchFamily="34" charset="0"/>
              </a:rPr>
              <a:t>What tools </a:t>
            </a:r>
            <a:r>
              <a:rPr lang="en-US" sz="4000" b="1" dirty="0">
                <a:solidFill>
                  <a:schemeClr val="bg2"/>
                </a:solidFill>
                <a:latin typeface="Arial" panose="020B0604020202020204" pitchFamily="34" charset="0"/>
                <a:ea typeface="Verdana" panose="020B0604030504040204" pitchFamily="34" charset="0"/>
                <a:cs typeface="Arial" panose="020B0604020202020204" pitchFamily="34" charset="0"/>
              </a:rPr>
              <a:t>can you expect a</a:t>
            </a:r>
            <a:r>
              <a:rPr lang="en-US" sz="4000" b="1" kern="1200" dirty="0">
                <a:solidFill>
                  <a:schemeClr val="bg2"/>
                </a:solidFill>
                <a:latin typeface="Arial" panose="020B0604020202020204" pitchFamily="34" charset="0"/>
                <a:ea typeface="Verdana" panose="020B0604030504040204" pitchFamily="34" charset="0"/>
                <a:cs typeface="Arial" panose="020B0604020202020204" pitchFamily="34" charset="0"/>
              </a:rPr>
              <a:t> facilitator  to use during your sessions?</a:t>
            </a:r>
          </a:p>
        </p:txBody>
      </p:sp>
    </p:spTree>
    <p:extLst>
      <p:ext uri="{BB962C8B-B14F-4D97-AF65-F5344CB8AC3E}">
        <p14:creationId xmlns:p14="http://schemas.microsoft.com/office/powerpoint/2010/main" val="399112625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9" name="Group 8">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0" name="Picture 9">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1" name="Oval 10">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8" name="TextBox 7">
            <a:extLst>
              <a:ext uri="{FF2B5EF4-FFF2-40B4-BE49-F238E27FC236}">
                <a16:creationId xmlns:a16="http://schemas.microsoft.com/office/drawing/2014/main" id="{583491CC-4BE2-422F-B8D5-CAA803E0F2EE}"/>
              </a:ext>
            </a:extLst>
          </p:cNvPr>
          <p:cNvSpPr txBox="1"/>
          <p:nvPr/>
        </p:nvSpPr>
        <p:spPr>
          <a:xfrm>
            <a:off x="381000" y="2429494"/>
            <a:ext cx="11811000" cy="4001785"/>
          </a:xfrm>
          <a:prstGeom prst="rect">
            <a:avLst/>
          </a:prstGeom>
        </p:spPr>
        <p:txBody>
          <a:bodyPr vert="horz" lIns="91440" tIns="45720" rIns="91440" bIns="45720" rtlCol="0" anchor="ctr">
            <a:normAutofit/>
          </a:bodyPr>
          <a:lstStyle/>
          <a:p>
            <a:pPr marL="571500" marR="0" lvl="0" indent="-5715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4400" b="1" dirty="0">
                <a:solidFill>
                  <a:srgbClr val="FFFFFF"/>
                </a:solidFill>
                <a:latin typeface="Arial" panose="020B0604020202020204" pitchFamily="34" charset="0"/>
                <a:cs typeface="Arial" panose="020B0604020202020204" pitchFamily="34" charset="0"/>
              </a:rPr>
              <a:t>Videos</a:t>
            </a:r>
          </a:p>
          <a:p>
            <a:pPr marL="571500" marR="0" lvl="0" indent="-5715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4400" b="1" dirty="0">
                <a:solidFill>
                  <a:srgbClr val="FFFFFF"/>
                </a:solidFill>
                <a:latin typeface="Arial" panose="020B0604020202020204" pitchFamily="34" charset="0"/>
                <a:cs typeface="Arial" panose="020B0604020202020204" pitchFamily="34" charset="0"/>
              </a:rPr>
              <a:t>PowerPoint Slides</a:t>
            </a:r>
          </a:p>
          <a:p>
            <a:pPr marL="571500" marR="0" lvl="0" indent="-5715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4400" b="1" dirty="0">
                <a:solidFill>
                  <a:srgbClr val="FFFFFF"/>
                </a:solidFill>
                <a:latin typeface="Arial" panose="020B0604020202020204" pitchFamily="34" charset="0"/>
                <a:cs typeface="Arial" panose="020B0604020202020204" pitchFamily="34" charset="0"/>
              </a:rPr>
              <a:t>Guests who join as subject experts</a:t>
            </a:r>
          </a:p>
          <a:p>
            <a:pPr marL="571500" marR="0" lvl="0" indent="-5715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4400" b="1" dirty="0">
                <a:solidFill>
                  <a:srgbClr val="FFFFFF"/>
                </a:solidFill>
                <a:latin typeface="Arial" panose="020B0604020202020204" pitchFamily="34" charset="0"/>
                <a:cs typeface="Arial" panose="020B0604020202020204" pitchFamily="34" charset="0"/>
              </a:rPr>
              <a:t>Polls and other interactive activities</a:t>
            </a:r>
            <a:endParaRPr kumimoji="0" lang="en-US" sz="44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F038CA3-133A-4A7F-B7C1-7768606FD7DC}"/>
              </a:ext>
            </a:extLst>
          </p:cNvPr>
          <p:cNvSpPr txBox="1"/>
          <p:nvPr/>
        </p:nvSpPr>
        <p:spPr>
          <a:xfrm>
            <a:off x="381000" y="391604"/>
            <a:ext cx="11399520" cy="1754326"/>
          </a:xfrm>
          <a:prstGeom prst="rect">
            <a:avLst/>
          </a:prstGeom>
          <a:noFill/>
        </p:spPr>
        <p:txBody>
          <a:bodyPr wrap="square" rtlCol="0">
            <a:spAutoFit/>
          </a:bodyPr>
          <a:lstStyle/>
          <a:p>
            <a:pPr algn="ctr"/>
            <a:r>
              <a:rPr lang="en-US" sz="5400" b="1" dirty="0">
                <a:solidFill>
                  <a:schemeClr val="bg1"/>
                </a:solidFill>
                <a:latin typeface="Arial" panose="020B0604020202020204" pitchFamily="34" charset="0"/>
                <a:cs typeface="Arial" panose="020B0604020202020204" pitchFamily="34" charset="0"/>
              </a:rPr>
              <a:t>Virtual Platforms Provide Opportunities to Vary the Pace</a:t>
            </a:r>
          </a:p>
        </p:txBody>
      </p:sp>
    </p:spTree>
    <p:extLst>
      <p:ext uri="{BB962C8B-B14F-4D97-AF65-F5344CB8AC3E}">
        <p14:creationId xmlns:p14="http://schemas.microsoft.com/office/powerpoint/2010/main" val="116542055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9" name="Group 8">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0" name="Picture 9">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1" name="Oval 10">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extBox 1">
            <a:extLst>
              <a:ext uri="{FF2B5EF4-FFF2-40B4-BE49-F238E27FC236}">
                <a16:creationId xmlns:a16="http://schemas.microsoft.com/office/drawing/2014/main" id="{B43E8318-254F-4B46-A1F9-EF2C7AF00297}"/>
              </a:ext>
            </a:extLst>
          </p:cNvPr>
          <p:cNvSpPr txBox="1"/>
          <p:nvPr/>
        </p:nvSpPr>
        <p:spPr>
          <a:xfrm>
            <a:off x="1179226" y="2682240"/>
            <a:ext cx="9833548" cy="331265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kumimoji="0" lang="en-US" sz="54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Preparing for an Effective Zoom Meeting</a:t>
            </a:r>
          </a:p>
          <a:p>
            <a:pPr marL="0" marR="0" lvl="0" indent="0" algn="ctr" defTabSz="914400" rtl="0" eaLnBrk="1" fontAlgn="auto" latinLnBrk="0" hangingPunct="1">
              <a:lnSpc>
                <a:spcPct val="90000"/>
              </a:lnSpc>
              <a:spcBef>
                <a:spcPts val="0"/>
              </a:spcBef>
              <a:spcAft>
                <a:spcPts val="600"/>
              </a:spcAft>
              <a:buClrTx/>
              <a:buSzTx/>
              <a:buFontTx/>
              <a:buNone/>
              <a:tabLst/>
              <a:defRPr/>
            </a:pPr>
            <a:endParaRPr kumimoji="0" lang="en-US" sz="36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R="0" lvl="0" algn="ctr" defTabSz="914400" rtl="0" eaLnBrk="1" fontAlgn="auto" latinLnBrk="0" hangingPunct="1">
              <a:lnSpc>
                <a:spcPct val="90000"/>
              </a:lnSpc>
              <a:spcBef>
                <a:spcPts val="0"/>
              </a:spcBef>
              <a:spcAft>
                <a:spcPts val="600"/>
              </a:spcAft>
              <a:buClrTx/>
              <a:buSzTx/>
              <a:tabLst/>
              <a:defRPr/>
            </a:pPr>
            <a:endParaRPr kumimoji="0" lang="en-US" sz="4000" b="1"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933307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10F7508-5E46-48AA-BF50-6B0A852B59BA}"/>
              </a:ext>
            </a:extLst>
          </p:cNvPr>
          <p:cNvSpPr>
            <a:spLocks noGrp="1"/>
          </p:cNvSpPr>
          <p:nvPr>
            <p:ph type="body" idx="1"/>
          </p:nvPr>
        </p:nvSpPr>
        <p:spPr>
          <a:xfrm>
            <a:off x="876647" y="1216485"/>
            <a:ext cx="6773833" cy="4351338"/>
          </a:xfrm>
        </p:spPr>
        <p:txBody>
          <a:bodyPr vert="horz" lIns="91440" tIns="45720" rIns="91440" bIns="45720" rtlCol="0">
            <a:normAutofit/>
          </a:bodyPr>
          <a:lstStyle/>
          <a:p>
            <a:r>
              <a:rPr lang="en-US" sz="3200" b="1" dirty="0">
                <a:latin typeface="Arial" panose="020B0604020202020204" pitchFamily="34" charset="0"/>
                <a:cs typeface="Arial" panose="020B0604020202020204" pitchFamily="34" charset="0"/>
              </a:rPr>
              <a:t>Use a high-quality web camera</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and microphone or headset</a:t>
            </a:r>
          </a:p>
          <a:p>
            <a:pPr marL="0"/>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Laptop or desktop preferred over Smart Phone or Tablet</a:t>
            </a:r>
          </a:p>
          <a:p>
            <a:endParaRPr lang="en-US" sz="3200" b="1" dirty="0">
              <a:latin typeface="Arial" panose="020B0604020202020204" pitchFamily="34" charset="0"/>
              <a:cs typeface="Arial" panose="020B0604020202020204" pitchFamily="34" charset="0"/>
            </a:endParaRPr>
          </a:p>
          <a:p>
            <a:pPr marL="0"/>
            <a:endParaRPr lang="en-US" dirty="0"/>
          </a:p>
          <a:p>
            <a:pPr marL="0"/>
            <a:endParaRPr lang="en-US" dirty="0"/>
          </a:p>
        </p:txBody>
      </p:sp>
      <p:pic>
        <p:nvPicPr>
          <p:cNvPr id="7" name="Graphic 6" descr="Laptop">
            <a:extLst>
              <a:ext uri="{FF2B5EF4-FFF2-40B4-BE49-F238E27FC236}">
                <a16:creationId xmlns:a16="http://schemas.microsoft.com/office/drawing/2014/main" id="{87785753-0EF9-4707-91FB-324854F4E0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 name="Footer Placeholder 1">
            <a:extLst>
              <a:ext uri="{FF2B5EF4-FFF2-40B4-BE49-F238E27FC236}">
                <a16:creationId xmlns:a16="http://schemas.microsoft.com/office/drawing/2014/main" id="{238F829E-4788-4585-BAB6-282F0CAE4C3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66FEF54-57DB-4513-A675-D70FF8A0ABC8}"/>
              </a:ext>
            </a:extLst>
          </p:cNvPr>
          <p:cNvSpPr>
            <a:spLocks noGrp="1"/>
          </p:cNvSpPr>
          <p:nvPr>
            <p:ph type="sldNum" sz="quarter" idx="12"/>
          </p:nvPr>
        </p:nvSpPr>
        <p:spPr/>
        <p:txBody>
          <a:bodyPr/>
          <a:lstStyle/>
          <a:p>
            <a:fld id="{E185E350-6FA0-4165-93CA-585D718A19D7}" type="slidenum">
              <a:rPr lang="en-US" smtClean="0"/>
              <a:t>7</a:t>
            </a:fld>
            <a:endParaRPr lang="en-US" dirty="0"/>
          </a:p>
        </p:txBody>
      </p:sp>
    </p:spTree>
    <p:extLst>
      <p:ext uri="{BB962C8B-B14F-4D97-AF65-F5344CB8AC3E}">
        <p14:creationId xmlns:p14="http://schemas.microsoft.com/office/powerpoint/2010/main" val="293115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Laptop">
            <a:extLst>
              <a:ext uri="{FF2B5EF4-FFF2-40B4-BE49-F238E27FC236}">
                <a16:creationId xmlns:a16="http://schemas.microsoft.com/office/drawing/2014/main" id="{87785753-0EF9-4707-91FB-324854F4E0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Text Placeholder 2">
            <a:extLst>
              <a:ext uri="{FF2B5EF4-FFF2-40B4-BE49-F238E27FC236}">
                <a16:creationId xmlns:a16="http://schemas.microsoft.com/office/drawing/2014/main" id="{610F7508-5E46-48AA-BF50-6B0A852B59BA}"/>
              </a:ext>
            </a:extLst>
          </p:cNvPr>
          <p:cNvSpPr>
            <a:spLocks noGrp="1"/>
          </p:cNvSpPr>
          <p:nvPr>
            <p:ph type="body" idx="1"/>
          </p:nvPr>
        </p:nvSpPr>
        <p:spPr>
          <a:xfrm>
            <a:off x="4815840" y="632178"/>
            <a:ext cx="6257738" cy="4884702"/>
          </a:xfrm>
        </p:spPr>
        <p:txBody>
          <a:bodyPr vert="horz" lIns="91440" tIns="45720" rIns="91440" bIns="45720" rtlCol="0" anchor="ctr">
            <a:normAutofit fontScale="47500" lnSpcReduction="20000"/>
          </a:bodyPr>
          <a:lstStyle/>
          <a:p>
            <a:pPr marL="0"/>
            <a:endParaRPr lang="en-US" sz="4800" dirty="0">
              <a:solidFill>
                <a:srgbClr val="000000"/>
              </a:solidFill>
              <a:latin typeface="Arial" panose="020B0604020202020204" pitchFamily="34" charset="0"/>
              <a:cs typeface="Arial" panose="020B0604020202020204" pitchFamily="34" charset="0"/>
            </a:endParaRPr>
          </a:p>
          <a:p>
            <a:r>
              <a:rPr lang="en-US" sz="4800" b="1" dirty="0">
                <a:solidFill>
                  <a:srgbClr val="000000"/>
                </a:solidFill>
                <a:latin typeface="Arial" panose="020B0604020202020204" pitchFamily="34" charset="0"/>
                <a:cs typeface="Arial" panose="020B0604020202020204" pitchFamily="34" charset="0"/>
              </a:rPr>
              <a:t>Practice speaking to camera and not screen</a:t>
            </a:r>
          </a:p>
          <a:p>
            <a:endParaRPr lang="en-US" sz="4800" b="1" dirty="0">
              <a:solidFill>
                <a:srgbClr val="000000"/>
              </a:solidFill>
              <a:latin typeface="Arial" panose="020B0604020202020204" pitchFamily="34" charset="0"/>
              <a:cs typeface="Arial" panose="020B0604020202020204" pitchFamily="34" charset="0"/>
            </a:endParaRPr>
          </a:p>
          <a:p>
            <a:r>
              <a:rPr lang="en-US" sz="4800" b="1" dirty="0">
                <a:solidFill>
                  <a:srgbClr val="000000"/>
                </a:solidFill>
                <a:latin typeface="Arial" panose="020B0604020202020204" pitchFamily="34" charset="0"/>
                <a:cs typeface="Arial" panose="020B0604020202020204" pitchFamily="34" charset="0"/>
              </a:rPr>
              <a:t>Ensure light source is in front of you</a:t>
            </a:r>
          </a:p>
          <a:p>
            <a:endParaRPr lang="en-US" sz="4800" b="1" dirty="0">
              <a:solidFill>
                <a:srgbClr val="000000"/>
              </a:solidFill>
              <a:latin typeface="Arial" panose="020B0604020202020204" pitchFamily="34" charset="0"/>
              <a:cs typeface="Arial" panose="020B0604020202020204" pitchFamily="34" charset="0"/>
            </a:endParaRPr>
          </a:p>
          <a:p>
            <a:r>
              <a:rPr lang="en-US" sz="4800" b="1" dirty="0">
                <a:solidFill>
                  <a:srgbClr val="000000"/>
                </a:solidFill>
                <a:latin typeface="Arial" panose="020B0604020202020204" pitchFamily="34" charset="0"/>
                <a:cs typeface="Arial" panose="020B0604020202020204" pitchFamily="34" charset="0"/>
              </a:rPr>
              <a:t>Pay attention to your background and to ambient noise</a:t>
            </a:r>
            <a:br>
              <a:rPr lang="en-US" sz="4800" b="1" dirty="0">
                <a:solidFill>
                  <a:srgbClr val="000000"/>
                </a:solidFill>
                <a:latin typeface="Arial" panose="020B0604020202020204" pitchFamily="34" charset="0"/>
                <a:cs typeface="Arial" panose="020B0604020202020204" pitchFamily="34" charset="0"/>
              </a:rPr>
            </a:br>
            <a:endParaRPr lang="en-US" sz="4800" b="1" dirty="0">
              <a:solidFill>
                <a:srgbClr val="000000"/>
              </a:solidFill>
              <a:latin typeface="Arial" panose="020B0604020202020204" pitchFamily="34" charset="0"/>
              <a:cs typeface="Arial" panose="020B0604020202020204" pitchFamily="34" charset="0"/>
            </a:endParaRPr>
          </a:p>
          <a:p>
            <a:r>
              <a:rPr lang="en-US" sz="4800" b="1" dirty="0">
                <a:solidFill>
                  <a:srgbClr val="000000"/>
                </a:solidFill>
                <a:latin typeface="Arial" panose="020B0604020202020204" pitchFamily="34" charset="0"/>
                <a:cs typeface="Arial" panose="020B0604020202020204" pitchFamily="34" charset="0"/>
              </a:rPr>
              <a:t>Try to have camera at eye level- not looking up or down at your face. A stack of books can help.</a:t>
            </a:r>
          </a:p>
          <a:p>
            <a:pPr marL="0" indent="0">
              <a:buNone/>
            </a:pPr>
            <a:endParaRPr lang="en-US" sz="4800" b="1" dirty="0">
              <a:solidFill>
                <a:srgbClr val="000000"/>
              </a:solidFill>
              <a:latin typeface="Arial" panose="020B0604020202020204" pitchFamily="34" charset="0"/>
              <a:cs typeface="Arial" panose="020B0604020202020204" pitchFamily="34" charset="0"/>
            </a:endParaRPr>
          </a:p>
          <a:p>
            <a:r>
              <a:rPr lang="en-US" sz="4800" b="1" dirty="0">
                <a:solidFill>
                  <a:srgbClr val="000000"/>
                </a:solidFill>
                <a:latin typeface="Arial" panose="020B0604020202020204" pitchFamily="34" charset="0"/>
                <a:cs typeface="Arial" panose="020B0604020202020204" pitchFamily="34" charset="0"/>
              </a:rPr>
              <a:t>Virtual Backgrounds Available </a:t>
            </a:r>
          </a:p>
          <a:p>
            <a:endParaRPr lang="en-US" sz="2000" dirty="0">
              <a:solidFill>
                <a:srgbClr val="000000"/>
              </a:solidFill>
            </a:endParaRPr>
          </a:p>
        </p:txBody>
      </p:sp>
      <p:sp>
        <p:nvSpPr>
          <p:cNvPr id="2" name="Footer Placeholder 1">
            <a:extLst>
              <a:ext uri="{FF2B5EF4-FFF2-40B4-BE49-F238E27FC236}">
                <a16:creationId xmlns:a16="http://schemas.microsoft.com/office/drawing/2014/main" id="{FA68B616-B5D6-4715-B977-68F4829A7E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757CC35-3354-4DC7-98A9-5C96E190E397}"/>
              </a:ext>
            </a:extLst>
          </p:cNvPr>
          <p:cNvSpPr>
            <a:spLocks noGrp="1"/>
          </p:cNvSpPr>
          <p:nvPr>
            <p:ph type="sldNum" sz="quarter" idx="12"/>
          </p:nvPr>
        </p:nvSpPr>
        <p:spPr/>
        <p:txBody>
          <a:bodyPr/>
          <a:lstStyle/>
          <a:p>
            <a:fld id="{E185E350-6FA0-4165-93CA-585D718A19D7}" type="slidenum">
              <a:rPr lang="en-US" smtClean="0"/>
              <a:t>8</a:t>
            </a:fld>
            <a:endParaRPr lang="en-US" dirty="0"/>
          </a:p>
        </p:txBody>
      </p:sp>
    </p:spTree>
    <p:extLst>
      <p:ext uri="{BB962C8B-B14F-4D97-AF65-F5344CB8AC3E}">
        <p14:creationId xmlns:p14="http://schemas.microsoft.com/office/powerpoint/2010/main" val="334245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9" name="Group 8">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0" name="Picture 9">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1" name="Oval 10">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extBox 1">
            <a:extLst>
              <a:ext uri="{FF2B5EF4-FFF2-40B4-BE49-F238E27FC236}">
                <a16:creationId xmlns:a16="http://schemas.microsoft.com/office/drawing/2014/main" id="{B43E8318-254F-4B46-A1F9-EF2C7AF00297}"/>
              </a:ext>
            </a:extLst>
          </p:cNvPr>
          <p:cNvSpPr txBox="1"/>
          <p:nvPr/>
        </p:nvSpPr>
        <p:spPr>
          <a:xfrm>
            <a:off x="1179226" y="3049325"/>
            <a:ext cx="9833548" cy="294557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lang="en-US" sz="5400" b="1" dirty="0">
                <a:solidFill>
                  <a:srgbClr val="FFFFFF"/>
                </a:solidFill>
                <a:latin typeface="Arial" panose="020B0604020202020204" pitchFamily="34" charset="0"/>
                <a:cs typeface="Arial" panose="020B0604020202020204" pitchFamily="34" charset="0"/>
              </a:rPr>
              <a:t>Zoom User Features</a:t>
            </a:r>
            <a:endParaRPr kumimoji="0" lang="en-US" sz="54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8" name="Picture 2" descr="Zoom Expands Communications Platform With End-to-End Features">
            <a:extLst>
              <a:ext uri="{FF2B5EF4-FFF2-40B4-BE49-F238E27FC236}">
                <a16:creationId xmlns:a16="http://schemas.microsoft.com/office/drawing/2014/main" id="{344362D5-06D9-4A7C-95F3-AAE9EC0D1AA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809786" y="6582"/>
            <a:ext cx="4572427" cy="3042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714053"/>
      </p:ext>
    </p:extLst>
  </p:cSld>
  <p:clrMapOvr>
    <a:overrideClrMapping bg1="dk1" tx1="lt1" bg2="dk2" tx2="lt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1238</Words>
  <Application>Microsoft Office PowerPoint</Application>
  <PresentationFormat>Widescreen</PresentationFormat>
  <Paragraphs>164</Paragraphs>
  <Slides>23</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Arial Narrow</vt:lpstr>
      <vt:lpstr>Calibri</vt:lpstr>
      <vt:lpstr>Calibri Light</vt:lpstr>
      <vt:lpstr>Felix Titling</vt:lpstr>
      <vt:lpstr>Frutiger</vt:lpstr>
      <vt:lpstr>Gill Sans</vt:lpstr>
      <vt:lpstr>Lucida Grande</vt:lpstr>
      <vt:lpstr>Wingdings</vt:lpstr>
      <vt:lpstr>Office Theme</vt:lpstr>
      <vt:lpstr>PowerPoint Presentation</vt:lpstr>
      <vt:lpstr>ell,Getting the Most From Your          Participation on Zoom to Know about Online Facilitation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Virtual Table Tent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(well, nearly) You Need to Know about Online Facilitation</dc:title>
  <dc:creator>Bobbe Barnes</dc:creator>
  <cp:lastModifiedBy>Jim Eberly</cp:lastModifiedBy>
  <cp:revision>73</cp:revision>
  <dcterms:created xsi:type="dcterms:W3CDTF">2020-04-08T02:01:15Z</dcterms:created>
  <dcterms:modified xsi:type="dcterms:W3CDTF">2020-11-05T00:51:09Z</dcterms:modified>
</cp:coreProperties>
</file>