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2" r:id="rId2"/>
  </p:sldMasterIdLst>
  <p:notesMasterIdLst>
    <p:notesMasterId r:id="rId36"/>
  </p:notesMasterIdLst>
  <p:sldIdLst>
    <p:sldId id="333" r:id="rId3"/>
    <p:sldId id="350" r:id="rId4"/>
    <p:sldId id="305" r:id="rId5"/>
    <p:sldId id="296" r:id="rId6"/>
    <p:sldId id="310" r:id="rId7"/>
    <p:sldId id="307" r:id="rId8"/>
    <p:sldId id="308" r:id="rId9"/>
    <p:sldId id="311" r:id="rId10"/>
    <p:sldId id="357" r:id="rId11"/>
    <p:sldId id="312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7" r:id="rId21"/>
    <p:sldId id="314" r:id="rId22"/>
    <p:sldId id="323" r:id="rId23"/>
    <p:sldId id="325" r:id="rId24"/>
    <p:sldId id="300" r:id="rId25"/>
    <p:sldId id="366" r:id="rId26"/>
    <p:sldId id="368" r:id="rId27"/>
    <p:sldId id="370" r:id="rId28"/>
    <p:sldId id="372" r:id="rId29"/>
    <p:sldId id="374" r:id="rId30"/>
    <p:sldId id="326" r:id="rId31"/>
    <p:sldId id="289" r:id="rId32"/>
    <p:sldId id="349" r:id="rId33"/>
    <p:sldId id="304" r:id="rId34"/>
    <p:sldId id="298" r:id="rId35"/>
  </p:sldIdLst>
  <p:sldSz cx="12399963" cy="664845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94">
          <p15:clr>
            <a:srgbClr val="A4A3A4"/>
          </p15:clr>
        </p15:guide>
        <p15:guide id="2" pos="39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DD0"/>
    <a:srgbClr val="FFFFFF"/>
    <a:srgbClr val="267CCF"/>
    <a:srgbClr val="FFBE10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6EF1A5-EA53-49FC-9AF2-9121377D3104}" v="8" dt="2023-08-14T19:09:08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0553" autoAdjust="0"/>
  </p:normalViewPr>
  <p:slideViewPr>
    <p:cSldViewPr snapToGrid="0">
      <p:cViewPr varScale="1">
        <p:scale>
          <a:sx n="64" d="100"/>
          <a:sy n="64" d="100"/>
        </p:scale>
        <p:origin x="828" y="66"/>
      </p:cViewPr>
      <p:guideLst>
        <p:guide orient="horz" pos="2094"/>
        <p:guide pos="39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24"/>
    </p:cViewPr>
  </p:sorterViewPr>
  <p:notesViewPr>
    <p:cSldViewPr snapToGrid="0">
      <p:cViewPr varScale="1">
        <p:scale>
          <a:sx n="86" d="100"/>
          <a:sy n="86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b Smith" userId="53a6bc8858423ac3" providerId="LiveId" clId="{9E6EF1A5-EA53-49FC-9AF2-9121377D3104}"/>
    <pc:docChg chg="custSel modSld">
      <pc:chgData name="Herb Smith" userId="53a6bc8858423ac3" providerId="LiveId" clId="{9E6EF1A5-EA53-49FC-9AF2-9121377D3104}" dt="2023-08-14T19:09:12.557" v="15" actId="1076"/>
      <pc:docMkLst>
        <pc:docMk/>
      </pc:docMkLst>
      <pc:sldChg chg="delSp modSp mod">
        <pc:chgData name="Herb Smith" userId="53a6bc8858423ac3" providerId="LiveId" clId="{9E6EF1A5-EA53-49FC-9AF2-9121377D3104}" dt="2023-08-03T11:15:21.040" v="11" actId="478"/>
        <pc:sldMkLst>
          <pc:docMk/>
          <pc:sldMk cId="1690449639" sldId="300"/>
        </pc:sldMkLst>
        <pc:spChg chg="mod">
          <ac:chgData name="Herb Smith" userId="53a6bc8858423ac3" providerId="LiveId" clId="{9E6EF1A5-EA53-49FC-9AF2-9121377D3104}" dt="2023-08-01T17:44:15.074" v="10" actId="20577"/>
          <ac:spMkLst>
            <pc:docMk/>
            <pc:sldMk cId="1690449639" sldId="300"/>
            <ac:spMk id="12" creationId="{3A5983C5-7882-425A-883E-A9952DF80BD4}"/>
          </ac:spMkLst>
        </pc:spChg>
        <pc:picChg chg="del">
          <ac:chgData name="Herb Smith" userId="53a6bc8858423ac3" providerId="LiveId" clId="{9E6EF1A5-EA53-49FC-9AF2-9121377D3104}" dt="2023-08-03T11:15:21.040" v="11" actId="478"/>
          <ac:picMkLst>
            <pc:docMk/>
            <pc:sldMk cId="1690449639" sldId="300"/>
            <ac:picMk id="3" creationId="{F32AF828-1EBC-75B2-E653-B5A041B1BC2F}"/>
          </ac:picMkLst>
        </pc:picChg>
      </pc:sldChg>
      <pc:sldChg chg="addSp delSp modSp mod">
        <pc:chgData name="Herb Smith" userId="53a6bc8858423ac3" providerId="LiveId" clId="{9E6EF1A5-EA53-49FC-9AF2-9121377D3104}" dt="2023-08-14T19:09:12.557" v="15" actId="1076"/>
        <pc:sldMkLst>
          <pc:docMk/>
          <pc:sldMk cId="3427141071" sldId="349"/>
        </pc:sldMkLst>
        <pc:picChg chg="add mod">
          <ac:chgData name="Herb Smith" userId="53a6bc8858423ac3" providerId="LiveId" clId="{9E6EF1A5-EA53-49FC-9AF2-9121377D3104}" dt="2023-08-14T19:09:12.557" v="15" actId="1076"/>
          <ac:picMkLst>
            <pc:docMk/>
            <pc:sldMk cId="3427141071" sldId="349"/>
            <ac:picMk id="2" creationId="{4CECBC04-C707-5A2D-0C35-CEB0992A2C34}"/>
          </ac:picMkLst>
        </pc:picChg>
        <pc:picChg chg="del">
          <ac:chgData name="Herb Smith" userId="53a6bc8858423ac3" providerId="LiveId" clId="{9E6EF1A5-EA53-49FC-9AF2-9121377D3104}" dt="2023-08-14T19:08:45.638" v="13" actId="478"/>
          <ac:picMkLst>
            <pc:docMk/>
            <pc:sldMk cId="3427141071" sldId="349"/>
            <ac:picMk id="7" creationId="{715A3142-9A2F-A875-1844-664E62EB9D14}"/>
          </ac:picMkLst>
        </pc:picChg>
      </pc:sldChg>
      <pc:sldChg chg="addSp modSp">
        <pc:chgData name="Herb Smith" userId="53a6bc8858423ac3" providerId="LiveId" clId="{9E6EF1A5-EA53-49FC-9AF2-9121377D3104}" dt="2023-08-03T11:17:51.134" v="12"/>
        <pc:sldMkLst>
          <pc:docMk/>
          <pc:sldMk cId="4142885782" sldId="366"/>
        </pc:sldMkLst>
        <pc:picChg chg="add mod">
          <ac:chgData name="Herb Smith" userId="53a6bc8858423ac3" providerId="LiveId" clId="{9E6EF1A5-EA53-49FC-9AF2-9121377D3104}" dt="2023-08-03T11:17:51.134" v="12"/>
          <ac:picMkLst>
            <pc:docMk/>
            <pc:sldMk cId="4142885782" sldId="366"/>
            <ac:picMk id="2" creationId="{94C17BD6-9EA4-0EBE-B30A-F02DEAE0AC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5F664B-B80E-4225-ADE3-1E952A88C0B3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9438" y="1162050"/>
            <a:ext cx="5851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C868A6-5811-4CA3-9874-25F3423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90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37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02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9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BCCC89-10A2-4137-9BEB-3D546ECE5AD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16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35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13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78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4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21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69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99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97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20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50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6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89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89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1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479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5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328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2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0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8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00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6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3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275" y="2065338"/>
            <a:ext cx="10539413" cy="1425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0550" y="3767138"/>
            <a:ext cx="8678863" cy="16986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57F4-0E04-409E-8FBC-FDF5037ED106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36769-5B61-49A4-8194-CD652D7867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77014-98CA-495C-BAC0-4064EF47C58F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FC3F-E88E-4A09-BDD1-1FDDCDF30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02713" y="266700"/>
            <a:ext cx="2794000" cy="5692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266700"/>
            <a:ext cx="8229600" cy="5692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64963-B89C-480A-A19F-7AE6A42C0480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5790D-ECE0-4587-B115-B4DCBC91F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275" y="2065338"/>
            <a:ext cx="10539413" cy="1425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0550" y="3767138"/>
            <a:ext cx="8678863" cy="16986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60FF-BC46-4752-BFCD-015F86CB02A6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A0E3-920C-4CED-A822-657D17FDE0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EAB5-E52D-488E-8DD8-D3BCF4E6B219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FE59-E771-4379-B4A3-58E365424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488" y="4271963"/>
            <a:ext cx="10539412" cy="13208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9488" y="2817813"/>
            <a:ext cx="10539412" cy="14541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662C3-B2F2-40D0-829C-C746F4A424C0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FF081-FAC7-4F28-9F21-6FFAB7598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571625"/>
            <a:ext cx="5502275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0" y="1571625"/>
            <a:ext cx="550386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3AE1-4D41-4414-AA80-8AF24305F337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477B-3F5F-46D7-9319-EDC52A027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13" y="1487488"/>
            <a:ext cx="5478462" cy="620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3" y="2108200"/>
            <a:ext cx="5478462" cy="3830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487488"/>
            <a:ext cx="5480050" cy="620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108200"/>
            <a:ext cx="5480050" cy="3830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5B5FF-66F8-40BB-8B5B-A6D439076A64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5B9B-60AD-4729-ACA9-FCAB6B753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B02E4-DA6B-46C3-BB0D-698EE2B61177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EF18-A646-4547-BE00-6BE05652C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FA52-8F13-407D-8487-E60BB0A78EEC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66A7-CBC2-4223-8CB2-DE0D33C94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265113"/>
            <a:ext cx="4078287" cy="1125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225" y="265113"/>
            <a:ext cx="6931025" cy="5673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713" y="1390650"/>
            <a:ext cx="4078287" cy="4548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D1AF5-088C-4268-8BF3-86C6084D47E2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8227E-71CA-45A8-9CBB-C8D95D7DD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5C72-984F-4D2A-9B85-F3F2F08D9C2A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7AA44-1AF8-493B-8B6B-03A14ECC2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463" y="4654550"/>
            <a:ext cx="7440612" cy="549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0463" y="593725"/>
            <a:ext cx="7440612" cy="3989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0463" y="5203825"/>
            <a:ext cx="7440612" cy="779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6990-20EB-40E4-8E4B-FF8D88815DB7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A257-D47E-4308-B1A8-595934EDE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BD9AF-15DF-4A0A-A4AE-68533D152DAC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9B5D-984E-40C8-8EA5-B4DA88FFA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02713" y="266700"/>
            <a:ext cx="2794000" cy="5692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266700"/>
            <a:ext cx="8229600" cy="5692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551C-1664-4FC0-BA72-C0CF00FF6E7A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7AE0-1B57-45E2-804D-B6EAE219F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488" y="4271963"/>
            <a:ext cx="10539412" cy="13208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9488" y="2817813"/>
            <a:ext cx="10539412" cy="14541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59A3A-97F2-44C1-B1FA-A77BA2F9D334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0FE1-0C65-448C-9D63-BF03859BD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571625"/>
            <a:ext cx="5502275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0" y="1571625"/>
            <a:ext cx="550386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BDF4-9BF8-4EF4-B613-E5308A5956F0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F5D98-168B-4AE1-84DF-D086572CD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13" y="1487488"/>
            <a:ext cx="5478462" cy="620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3" y="2108200"/>
            <a:ext cx="5478462" cy="3830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487488"/>
            <a:ext cx="5480050" cy="620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108200"/>
            <a:ext cx="5480050" cy="3830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A4B03-0123-483F-B1E9-3CEC6ED292A1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EC71-F27E-4070-B9AE-21A659DDBB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D773-4337-451F-A423-8CDD049CFF59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0E41-1A9E-4A4F-98C7-9766C1050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6BB44-E368-4525-AF3E-FBE7607C998A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98E37-0B3E-4692-8E67-C471AC21F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265113"/>
            <a:ext cx="4078287" cy="1125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225" y="265113"/>
            <a:ext cx="6931025" cy="5673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713" y="1390650"/>
            <a:ext cx="4078287" cy="4548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5889-F294-48C0-BCD1-10709B0BC4BE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DDE6-7D5A-4B41-B0DF-D3C0B02F7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463" y="4654550"/>
            <a:ext cx="7440612" cy="549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0463" y="593725"/>
            <a:ext cx="7440612" cy="3989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0463" y="5203825"/>
            <a:ext cx="7440612" cy="779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D79F3-BB5A-40C0-99DD-D4AE5EB64A9C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39FFA-BB50-4D93-ADE1-DDF4BCA13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0713" y="266700"/>
            <a:ext cx="111585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8175" y="1571625"/>
            <a:ext cx="111585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0713" y="6162675"/>
            <a:ext cx="2892425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C6EE13D-1781-4801-A458-F8F481DEFD92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625" y="6162675"/>
            <a:ext cx="3922713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6825" y="6162675"/>
            <a:ext cx="2892425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CE07380-1CC8-498D-ADB8-2258AC534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0713" y="266700"/>
            <a:ext cx="111585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8175" y="1571625"/>
            <a:ext cx="111585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0713" y="6162675"/>
            <a:ext cx="2892425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93DFFF92-3C77-4870-8354-19F23756A973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625" y="6162675"/>
            <a:ext cx="3922713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6825" y="6162675"/>
            <a:ext cx="2892425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0D63E4EE-E73E-45C3-89FF-9E30E2A1F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319" name="Picture 7" descr="Rotary_invTRANS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12738" y="5807075"/>
            <a:ext cx="1763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2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20.jpg"/><Relationship Id="rId9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8.jpg"/><Relationship Id="rId4" Type="http://schemas.openxmlformats.org/officeDocument/2006/relationships/image" Target="../media/image5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6.jpg"/><Relationship Id="rId4" Type="http://schemas.openxmlformats.org/officeDocument/2006/relationships/image" Target="../media/image5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3.jpg"/><Relationship Id="rId4" Type="http://schemas.openxmlformats.org/officeDocument/2006/relationships/image" Target="../media/image6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3" Type="http://schemas.openxmlformats.org/officeDocument/2006/relationships/image" Target="../media/image75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33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14240A-525A-4D16-A70C-184FD113FB58}"/>
              </a:ext>
            </a:extLst>
          </p:cNvPr>
          <p:cNvSpPr txBox="1"/>
          <p:nvPr/>
        </p:nvSpPr>
        <p:spPr>
          <a:xfrm>
            <a:off x="1246352" y="1335337"/>
            <a:ext cx="7915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Welcome to </a:t>
            </a:r>
            <a:r>
              <a:rPr lang="en-US" sz="4400" b="1" i="1" dirty="0">
                <a:solidFill>
                  <a:schemeClr val="bg1"/>
                </a:solidFill>
              </a:rPr>
              <a:t>This Is Rotary</a:t>
            </a:r>
          </a:p>
        </p:txBody>
      </p:sp>
      <p:pic>
        <p:nvPicPr>
          <p:cNvPr id="8" name="Picture 7" descr="A picture containing person, building, man, holding&#10;&#10;Description automatically generated">
            <a:extLst>
              <a:ext uri="{FF2B5EF4-FFF2-40B4-BE49-F238E27FC236}">
                <a16:creationId xmlns:a16="http://schemas.microsoft.com/office/drawing/2014/main" id="{4A87E09A-EC6B-4A5B-AE77-72F13A13E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533" y="2605738"/>
            <a:ext cx="4093458" cy="2838131"/>
          </a:xfrm>
          <a:prstGeom prst="rect">
            <a:avLst/>
          </a:prstGeom>
        </p:spPr>
      </p:pic>
      <p:pic>
        <p:nvPicPr>
          <p:cNvPr id="10" name="Picture 9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61551956-9515-4F0D-BEBE-C99738DAB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2" y="2595860"/>
            <a:ext cx="4215047" cy="2838131"/>
          </a:xfrm>
          <a:prstGeom prst="rect">
            <a:avLst/>
          </a:prstGeom>
        </p:spPr>
      </p:pic>
      <p:pic>
        <p:nvPicPr>
          <p:cNvPr id="14" name="Picture 13" descr="A group of people in a park&#10;&#10;Description automatically generated">
            <a:extLst>
              <a:ext uri="{FF2B5EF4-FFF2-40B4-BE49-F238E27FC236}">
                <a16:creationId xmlns:a16="http://schemas.microsoft.com/office/drawing/2014/main" id="{1C6494AB-09D8-49CD-9923-B2CF137EF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73" y="2600799"/>
            <a:ext cx="3985460" cy="2838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A58CB1-D0BD-46FA-AD9E-43649177E72F}"/>
              </a:ext>
            </a:extLst>
          </p:cNvPr>
          <p:cNvSpPr txBox="1"/>
          <p:nvPr/>
        </p:nvSpPr>
        <p:spPr>
          <a:xfrm>
            <a:off x="3466017" y="5624946"/>
            <a:ext cx="546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We are people of action</a:t>
            </a:r>
          </a:p>
        </p:txBody>
      </p:sp>
      <p:pic>
        <p:nvPicPr>
          <p:cNvPr id="12" name="Picture 11" descr="A close-up of a logo">
            <a:extLst>
              <a:ext uri="{FF2B5EF4-FFF2-40B4-BE49-F238E27FC236}">
                <a16:creationId xmlns:a16="http://schemas.microsoft.com/office/drawing/2014/main" id="{76BFD971-45CD-1E6C-7268-6198F1333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05" y="-380779"/>
            <a:ext cx="7053298" cy="21008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68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D10275-1D4D-4FAA-A59C-B1F33CAAA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51" y="311102"/>
            <a:ext cx="6873393" cy="4584553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AF54C5-329C-4A87-B96D-8183FD44F3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9" y="352198"/>
            <a:ext cx="4630451" cy="59440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71D495-2FEE-4E6F-BF78-9A07F35FD32C}"/>
              </a:ext>
            </a:extLst>
          </p:cNvPr>
          <p:cNvSpPr txBox="1"/>
          <p:nvPr/>
        </p:nvSpPr>
        <p:spPr>
          <a:xfrm>
            <a:off x="6580888" y="4184373"/>
            <a:ext cx="4630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Five Avenues of Service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281B9E-D475-4563-922D-8F86AEDD6268}"/>
              </a:ext>
            </a:extLst>
          </p:cNvPr>
          <p:cNvSpPr txBox="1"/>
          <p:nvPr/>
        </p:nvSpPr>
        <p:spPr>
          <a:xfrm>
            <a:off x="5568593" y="5465852"/>
            <a:ext cx="6000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Object of Rotary comes to life through Five Avenues of Service</a:t>
            </a:r>
          </a:p>
        </p:txBody>
      </p:sp>
    </p:spTree>
    <p:extLst>
      <p:ext uri="{BB962C8B-B14F-4D97-AF65-F5344CB8AC3E}">
        <p14:creationId xmlns:p14="http://schemas.microsoft.com/office/powerpoint/2010/main" val="163447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4672A3-B140-4053-9516-EB99E839D969}"/>
              </a:ext>
            </a:extLst>
          </p:cNvPr>
          <p:cNvSpPr txBox="1"/>
          <p:nvPr/>
        </p:nvSpPr>
        <p:spPr>
          <a:xfrm>
            <a:off x="3228180" y="262724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Five Avenues of Service In Action</a:t>
            </a:r>
          </a:p>
        </p:txBody>
      </p:sp>
      <p:pic>
        <p:nvPicPr>
          <p:cNvPr id="20" name="Picture 19" descr="A group of people in a park&#10;&#10;Description automatically generated">
            <a:extLst>
              <a:ext uri="{FF2B5EF4-FFF2-40B4-BE49-F238E27FC236}">
                <a16:creationId xmlns:a16="http://schemas.microsoft.com/office/drawing/2014/main" id="{0550035E-F85C-4442-A3BC-0ECAA394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98" y="966325"/>
            <a:ext cx="3185369" cy="22683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55B5A06-03BC-4E99-B4EA-7AC33D6091AA}"/>
              </a:ext>
            </a:extLst>
          </p:cNvPr>
          <p:cNvSpPr txBox="1"/>
          <p:nvPr/>
        </p:nvSpPr>
        <p:spPr>
          <a:xfrm>
            <a:off x="1461053" y="3230205"/>
            <a:ext cx="1580321" cy="369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Club Service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E72CB4-CFA0-4E07-8858-8200FF28A9EE}"/>
              </a:ext>
            </a:extLst>
          </p:cNvPr>
          <p:cNvSpPr txBox="1"/>
          <p:nvPr/>
        </p:nvSpPr>
        <p:spPr>
          <a:xfrm>
            <a:off x="5031304" y="3326140"/>
            <a:ext cx="220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Vocational Service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46968A-D966-44A7-B871-76B34B76CC96}"/>
              </a:ext>
            </a:extLst>
          </p:cNvPr>
          <p:cNvSpPr txBox="1"/>
          <p:nvPr/>
        </p:nvSpPr>
        <p:spPr>
          <a:xfrm>
            <a:off x="8744106" y="3366271"/>
            <a:ext cx="25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Community Service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5E4568-2D29-471B-B65D-D32E1B8368AD}"/>
              </a:ext>
            </a:extLst>
          </p:cNvPr>
          <p:cNvSpPr txBox="1"/>
          <p:nvPr/>
        </p:nvSpPr>
        <p:spPr>
          <a:xfrm>
            <a:off x="2456153" y="6124116"/>
            <a:ext cx="247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International Service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C04C33-0092-4327-B34B-FBF704DF754E}"/>
              </a:ext>
            </a:extLst>
          </p:cNvPr>
          <p:cNvSpPr txBox="1"/>
          <p:nvPr/>
        </p:nvSpPr>
        <p:spPr>
          <a:xfrm>
            <a:off x="7898009" y="6166162"/>
            <a:ext cx="169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Youth Service</a:t>
            </a:r>
          </a:p>
        </p:txBody>
      </p:sp>
      <p:pic>
        <p:nvPicPr>
          <p:cNvPr id="1026" name="Picture 2" descr="May be an image of one or more people and people standing">
            <a:extLst>
              <a:ext uri="{FF2B5EF4-FFF2-40B4-BE49-F238E27FC236}">
                <a16:creationId xmlns:a16="http://schemas.microsoft.com/office/drawing/2014/main" id="{D05E568F-49B2-DB70-DC3F-14BCC9E5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96" y="966325"/>
            <a:ext cx="2975416" cy="22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FAD067E6-6333-C8B9-567C-27CB0068C0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6788" y="3171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picture containing person, tree, outdoor, power saw&#10;&#10;Description automatically generated">
            <a:extLst>
              <a:ext uri="{FF2B5EF4-FFF2-40B4-BE49-F238E27FC236}">
                <a16:creationId xmlns:a16="http://schemas.microsoft.com/office/drawing/2014/main" id="{8D68E7E0-451C-AEBD-6716-E3C0A2843C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657" y="970019"/>
            <a:ext cx="3336261" cy="2224174"/>
          </a:xfrm>
          <a:prstGeom prst="rect">
            <a:avLst/>
          </a:prstGeom>
        </p:spPr>
      </p:pic>
      <p:pic>
        <p:nvPicPr>
          <p:cNvPr id="7" name="Picture 6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436A2806-700F-E4BE-521C-F997B23886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79" y="3922185"/>
            <a:ext cx="3267594" cy="2205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1752CA-7D57-D268-D679-BB0EA7DF5C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93" y="3918490"/>
            <a:ext cx="3308439" cy="22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65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38FD1-ED99-40B9-8AF9-9C3DA490198D}"/>
              </a:ext>
            </a:extLst>
          </p:cNvPr>
          <p:cNvSpPr txBox="1"/>
          <p:nvPr/>
        </p:nvSpPr>
        <p:spPr>
          <a:xfrm>
            <a:off x="3501232" y="206194"/>
            <a:ext cx="513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Seven Areas of Focus</a:t>
            </a:r>
          </a:p>
        </p:txBody>
      </p: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CFCBE499-2C21-489D-A69C-810129019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7" y="1105382"/>
            <a:ext cx="2371318" cy="1693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89C157-CEFA-49A7-AD39-A041BD7556E5}"/>
              </a:ext>
            </a:extLst>
          </p:cNvPr>
          <p:cNvSpPr txBox="1"/>
          <p:nvPr/>
        </p:nvSpPr>
        <p:spPr>
          <a:xfrm>
            <a:off x="716827" y="2780217"/>
            <a:ext cx="2540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Peacebuilding &amp; Conflict</a:t>
            </a:r>
          </a:p>
          <a:p>
            <a:r>
              <a:rPr lang="en-US" sz="1600" dirty="0">
                <a:solidFill>
                  <a:schemeClr val="bg1"/>
                </a:solidFill>
              </a:rPr>
              <a:t>Prevention</a:t>
            </a:r>
          </a:p>
        </p:txBody>
      </p:sp>
      <p:pic>
        <p:nvPicPr>
          <p:cNvPr id="9" name="Picture 8" descr="A person in a blue shirt&#10;&#10;Description automatically generated">
            <a:extLst>
              <a:ext uri="{FF2B5EF4-FFF2-40B4-BE49-F238E27FC236}">
                <a16:creationId xmlns:a16="http://schemas.microsoft.com/office/drawing/2014/main" id="{E78E1456-300C-4E35-867B-7E964EBBE2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29" y="1138914"/>
            <a:ext cx="2371319" cy="1693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2A8ECE-1DCD-4DE0-949E-FDFF08D44636}"/>
              </a:ext>
            </a:extLst>
          </p:cNvPr>
          <p:cNvSpPr txBox="1"/>
          <p:nvPr/>
        </p:nvSpPr>
        <p:spPr>
          <a:xfrm>
            <a:off x="3902387" y="2774646"/>
            <a:ext cx="237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Disease Prevention &amp;</a:t>
            </a:r>
          </a:p>
          <a:p>
            <a:r>
              <a:rPr lang="en-US" sz="1600" dirty="0">
                <a:solidFill>
                  <a:schemeClr val="bg1"/>
                </a:solidFill>
              </a:rPr>
              <a:t>Treatment</a:t>
            </a:r>
          </a:p>
        </p:txBody>
      </p:sp>
      <p:pic>
        <p:nvPicPr>
          <p:cNvPr id="12" name="Picture 11" descr="A picture containing grass, outdoor, person, green&#10;&#10;Description automatically generated">
            <a:extLst>
              <a:ext uri="{FF2B5EF4-FFF2-40B4-BE49-F238E27FC236}">
                <a16:creationId xmlns:a16="http://schemas.microsoft.com/office/drawing/2014/main" id="{169DA2D3-3185-4B67-9538-42596E5066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04" y="1138914"/>
            <a:ext cx="2247783" cy="16055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DB8836-E602-4D96-9009-727437B47F19}"/>
              </a:ext>
            </a:extLst>
          </p:cNvPr>
          <p:cNvSpPr txBox="1"/>
          <p:nvPr/>
        </p:nvSpPr>
        <p:spPr>
          <a:xfrm>
            <a:off x="7072703" y="2692554"/>
            <a:ext cx="1916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Water, Sanitation &amp;</a:t>
            </a:r>
          </a:p>
          <a:p>
            <a:r>
              <a:rPr lang="en-US" sz="1600" dirty="0">
                <a:solidFill>
                  <a:schemeClr val="bg1"/>
                </a:solidFill>
              </a:rPr>
              <a:t>Hygiene</a:t>
            </a:r>
          </a:p>
        </p:txBody>
      </p:sp>
      <p:pic>
        <p:nvPicPr>
          <p:cNvPr id="15" name="Picture 14" descr="A small child sitting on a bench&#10;&#10;Description automatically generated">
            <a:extLst>
              <a:ext uri="{FF2B5EF4-FFF2-40B4-BE49-F238E27FC236}">
                <a16:creationId xmlns:a16="http://schemas.microsoft.com/office/drawing/2014/main" id="{15D44FC6-4544-4246-90BA-9B294413D2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90" y="1138914"/>
            <a:ext cx="2097274" cy="14980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6AC07D-0D6D-48EB-9E1B-C40657D16CA5}"/>
              </a:ext>
            </a:extLst>
          </p:cNvPr>
          <p:cNvSpPr txBox="1"/>
          <p:nvPr/>
        </p:nvSpPr>
        <p:spPr>
          <a:xfrm>
            <a:off x="9643069" y="2629904"/>
            <a:ext cx="2679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Maternal &amp; Child Health</a:t>
            </a:r>
          </a:p>
        </p:txBody>
      </p:sp>
      <p:pic>
        <p:nvPicPr>
          <p:cNvPr id="26" name="Picture 25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E0BAF84E-DCF1-45BD-899B-0B67CDDE03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5" y="3829272"/>
            <a:ext cx="3061592" cy="199311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095DC03-BB7E-4B2A-A880-A1BC8E1128B1}"/>
              </a:ext>
            </a:extLst>
          </p:cNvPr>
          <p:cNvSpPr txBox="1"/>
          <p:nvPr/>
        </p:nvSpPr>
        <p:spPr>
          <a:xfrm>
            <a:off x="1007060" y="5822389"/>
            <a:ext cx="3061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Basic Education &amp; Literacy</a:t>
            </a:r>
          </a:p>
        </p:txBody>
      </p:sp>
      <p:pic>
        <p:nvPicPr>
          <p:cNvPr id="29" name="Picture 28" descr="A picture containing person, table, indoor, food&#10;&#10;Description automatically generated">
            <a:extLst>
              <a:ext uri="{FF2B5EF4-FFF2-40B4-BE49-F238E27FC236}">
                <a16:creationId xmlns:a16="http://schemas.microsoft.com/office/drawing/2014/main" id="{CBA00C50-CE38-4168-A782-26050BC7A9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88" y="3795100"/>
            <a:ext cx="2886043" cy="206145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BD1E43E-B05D-40B6-B25B-9B2A56F8FEB1}"/>
              </a:ext>
            </a:extLst>
          </p:cNvPr>
          <p:cNvSpPr txBox="1"/>
          <p:nvPr/>
        </p:nvSpPr>
        <p:spPr>
          <a:xfrm>
            <a:off x="4985988" y="5857481"/>
            <a:ext cx="333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Community &amp; Economic Development</a:t>
            </a:r>
          </a:p>
        </p:txBody>
      </p:sp>
      <p:pic>
        <p:nvPicPr>
          <p:cNvPr id="6" name="Picture 5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3DE63EAC-DE16-4443-8D60-7790188CB7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36" y="3760930"/>
            <a:ext cx="2714255" cy="2061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61D7B-84B6-4109-AAA5-B2D703987ED5}"/>
              </a:ext>
            </a:extLst>
          </p:cNvPr>
          <p:cNvSpPr txBox="1"/>
          <p:nvPr/>
        </p:nvSpPr>
        <p:spPr>
          <a:xfrm>
            <a:off x="8634736" y="5889389"/>
            <a:ext cx="2821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Supporting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12496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FFEC27C-95D7-456D-90D6-C2DF81DAB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" y="369870"/>
            <a:ext cx="3396839" cy="3396839"/>
          </a:xfrm>
          <a:prstGeom prst="rect">
            <a:avLst/>
          </a:prstGeom>
        </p:spPr>
      </p:pic>
      <p:pic>
        <p:nvPicPr>
          <p:cNvPr id="5" name="Picture 4" descr="A picture containing person, grass, outdoor, boy&#10;&#10;Description automatically generated">
            <a:extLst>
              <a:ext uri="{FF2B5EF4-FFF2-40B4-BE49-F238E27FC236}">
                <a16:creationId xmlns:a16="http://schemas.microsoft.com/office/drawing/2014/main" id="{66C402C8-7AF1-4841-A921-4EA079A43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77" y="3191089"/>
            <a:ext cx="3087491" cy="3087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992430-A1A7-4918-A224-04A219A4C170}"/>
              </a:ext>
            </a:extLst>
          </p:cNvPr>
          <p:cNvSpPr txBox="1"/>
          <p:nvPr/>
        </p:nvSpPr>
        <p:spPr>
          <a:xfrm>
            <a:off x="5383660" y="791110"/>
            <a:ext cx="5921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Peace &amp; Conflict Prevention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54DED3-16B0-4E2E-B5DA-314085E01E6A}"/>
              </a:ext>
            </a:extLst>
          </p:cNvPr>
          <p:cNvSpPr txBox="1"/>
          <p:nvPr/>
        </p:nvSpPr>
        <p:spPr>
          <a:xfrm>
            <a:off x="5383660" y="2260316"/>
            <a:ext cx="6072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70 Million People Displaced…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Half are children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Rotarians refuse to accept conflict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as </a:t>
            </a:r>
            <a:r>
              <a:rPr lang="en-US" sz="2800">
                <a:solidFill>
                  <a:schemeClr val="bg1"/>
                </a:solidFill>
              </a:rPr>
              <a:t>a way </a:t>
            </a:r>
            <a:r>
              <a:rPr lang="en-US" sz="2800" dirty="0">
                <a:solidFill>
                  <a:schemeClr val="bg1"/>
                </a:solidFill>
              </a:rPr>
              <a:t>of life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D87894-59FF-ED9A-3265-AF97A5BF7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071" y="4734834"/>
            <a:ext cx="4873289" cy="14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23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A group of people walking down the street&#10;&#10;Description automatically generat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546100"/>
            <a:ext cx="3629025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6" descr="A picture containing person, man, brushing, teeth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0350" y="546100"/>
            <a:ext cx="42100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Box 7"/>
          <p:cNvSpPr txBox="1">
            <a:spLocks noChangeArrowheads="1"/>
          </p:cNvSpPr>
          <p:nvPr/>
        </p:nvSpPr>
        <p:spPr bwMode="auto">
          <a:xfrm>
            <a:off x="388938" y="4286250"/>
            <a:ext cx="36290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$60 million in grants was given last year to fight disease.</a:t>
            </a:r>
          </a:p>
        </p:txBody>
      </p:sp>
      <p:sp>
        <p:nvSpPr>
          <p:cNvPr id="55300" name="TextBox 8"/>
          <p:cNvSpPr txBox="1">
            <a:spLocks noChangeArrowheads="1"/>
          </p:cNvSpPr>
          <p:nvPr/>
        </p:nvSpPr>
        <p:spPr bwMode="auto">
          <a:xfrm>
            <a:off x="4135438" y="873125"/>
            <a:ext cx="3627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Fighting Disease</a:t>
            </a:r>
          </a:p>
        </p:txBody>
      </p:sp>
      <p:sp>
        <p:nvSpPr>
          <p:cNvPr id="55301" name="TextBox 12"/>
          <p:cNvSpPr txBox="1">
            <a:spLocks noChangeArrowheads="1"/>
          </p:cNvSpPr>
          <p:nvPr/>
        </p:nvSpPr>
        <p:spPr bwMode="auto">
          <a:xfrm>
            <a:off x="7880350" y="3324225"/>
            <a:ext cx="42100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99.9% reduction in polio cases since our program started in 1985.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EB18B8-B0D0-994F-513C-C85AEE092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431" y="4946780"/>
            <a:ext cx="4873289" cy="14489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little, young&#10;&#10;Description automatically generated">
            <a:extLst>
              <a:ext uri="{FF2B5EF4-FFF2-40B4-BE49-F238E27FC236}">
                <a16:creationId xmlns:a16="http://schemas.microsoft.com/office/drawing/2014/main" id="{BDBEB6E0-B3DC-4CEF-841F-B68020A9D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59" y="3673814"/>
            <a:ext cx="3578225" cy="2667000"/>
          </a:xfrm>
          <a:prstGeom prst="rect">
            <a:avLst/>
          </a:prstGeom>
        </p:spPr>
      </p:pic>
      <p:pic>
        <p:nvPicPr>
          <p:cNvPr id="5" name="Picture 4" descr="A picture containing smiling, young, boy, people&#10;&#10;Description automatically generated">
            <a:extLst>
              <a:ext uri="{FF2B5EF4-FFF2-40B4-BE49-F238E27FC236}">
                <a16:creationId xmlns:a16="http://schemas.microsoft.com/office/drawing/2014/main" id="{DF1DC985-FCDD-4360-AF32-75BF29137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5" y="166543"/>
            <a:ext cx="3869551" cy="2332307"/>
          </a:xfrm>
          <a:prstGeom prst="rect">
            <a:avLst/>
          </a:prstGeom>
        </p:spPr>
      </p:pic>
      <p:pic>
        <p:nvPicPr>
          <p:cNvPr id="7" name="Picture 6" descr="A close up of a mans face&#10;&#10;Description automatically generated">
            <a:extLst>
              <a:ext uri="{FF2B5EF4-FFF2-40B4-BE49-F238E27FC236}">
                <a16:creationId xmlns:a16="http://schemas.microsoft.com/office/drawing/2014/main" id="{71931D25-7701-45F1-902E-A9910CB55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21" y="2045825"/>
            <a:ext cx="4424843" cy="21037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E19DC6-5549-43C6-BE53-7BAB4E31A5B3}"/>
              </a:ext>
            </a:extLst>
          </p:cNvPr>
          <p:cNvSpPr txBox="1"/>
          <p:nvPr/>
        </p:nvSpPr>
        <p:spPr>
          <a:xfrm>
            <a:off x="7243280" y="307636"/>
            <a:ext cx="3578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Water &amp; Sanitation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AFB0F-AE7D-4190-BDD1-C746C8547DF9}"/>
              </a:ext>
            </a:extLst>
          </p:cNvPr>
          <p:cNvSpPr txBox="1"/>
          <p:nvPr/>
        </p:nvSpPr>
        <p:spPr>
          <a:xfrm>
            <a:off x="9032392" y="1281831"/>
            <a:ext cx="27950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$24 is all it takes to provide one person with safe water.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EDAA20-1891-4EDE-AF3D-55DAEF23A90A}"/>
              </a:ext>
            </a:extLst>
          </p:cNvPr>
          <p:cNvSpPr txBox="1"/>
          <p:nvPr/>
        </p:nvSpPr>
        <p:spPr>
          <a:xfrm>
            <a:off x="36827" y="2680003"/>
            <a:ext cx="3982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110 schools in Ghana have better sanitation and hygiene thanks to the Rotary-US Agency for International Development (USAID) partnership.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EFEBDF-FB75-3808-0D38-0A69A46EA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2876" y="5007314"/>
            <a:ext cx="4873289" cy="14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03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outdoor, building, child&#10;&#10;Description automatically generated">
            <a:extLst>
              <a:ext uri="{FF2B5EF4-FFF2-40B4-BE49-F238E27FC236}">
                <a16:creationId xmlns:a16="http://schemas.microsoft.com/office/drawing/2014/main" id="{E58C571B-885C-4E3B-BE7B-A1E6FA41C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0" y="1555946"/>
            <a:ext cx="3432639" cy="3432639"/>
          </a:xfrm>
          <a:prstGeom prst="rect">
            <a:avLst/>
          </a:prstGeom>
        </p:spPr>
      </p:pic>
      <p:pic>
        <p:nvPicPr>
          <p:cNvPr id="7" name="Picture 6" descr="A person lying on a bed&#10;&#10;Description automatically generated">
            <a:extLst>
              <a:ext uri="{FF2B5EF4-FFF2-40B4-BE49-F238E27FC236}">
                <a16:creationId xmlns:a16="http://schemas.microsoft.com/office/drawing/2014/main" id="{4FACC2A5-587B-445D-AED2-7A2B74773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91" y="1555946"/>
            <a:ext cx="3536558" cy="3536558"/>
          </a:xfrm>
          <a:prstGeom prst="rect">
            <a:avLst/>
          </a:prstGeom>
        </p:spPr>
      </p:pic>
      <p:pic>
        <p:nvPicPr>
          <p:cNvPr id="9" name="Picture 8" descr="A picture containing person, grass, outdoor, boy&#10;&#10;Description automatically generated">
            <a:extLst>
              <a:ext uri="{FF2B5EF4-FFF2-40B4-BE49-F238E27FC236}">
                <a16:creationId xmlns:a16="http://schemas.microsoft.com/office/drawing/2014/main" id="{8818E6F3-80E7-42B4-87C0-0FC87FF9B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97" y="1555946"/>
            <a:ext cx="3536558" cy="35365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AEA6EA-F068-4A06-ABF0-91250E8615E0}"/>
              </a:ext>
            </a:extLst>
          </p:cNvPr>
          <p:cNvSpPr txBox="1"/>
          <p:nvPr/>
        </p:nvSpPr>
        <p:spPr>
          <a:xfrm>
            <a:off x="3565132" y="421241"/>
            <a:ext cx="5589141" cy="606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Saving Mothers and Children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7E8F8F-A2B2-42F4-8AB8-8D07E9FD8D96}"/>
              </a:ext>
            </a:extLst>
          </p:cNvPr>
          <p:cNvSpPr txBox="1"/>
          <p:nvPr/>
        </p:nvSpPr>
        <p:spPr>
          <a:xfrm>
            <a:off x="608186" y="5055450"/>
            <a:ext cx="11183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 Million Children Under The Age Of Five Die Each Year Because Of Malnutrition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3E9B16-50A0-C1D0-B425-8CDBCA633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525" y="5286282"/>
            <a:ext cx="4873289" cy="14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7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13DAEEA-A5BD-42E1-81AC-06FE65E6D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2" y="422247"/>
            <a:ext cx="3102859" cy="3102859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B109BBF-7E95-4F02-8B8F-E17C60BE7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00" y="3648397"/>
            <a:ext cx="3555251" cy="2487639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6F2B385-ACFD-4D6C-9665-E22B79F87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93" y="1527320"/>
            <a:ext cx="4468865" cy="31920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DBC2E5-30C5-4F01-9D31-5E426AFA64AF}"/>
              </a:ext>
            </a:extLst>
          </p:cNvPr>
          <p:cNvSpPr txBox="1"/>
          <p:nvPr/>
        </p:nvSpPr>
        <p:spPr>
          <a:xfrm>
            <a:off x="8571297" y="1665990"/>
            <a:ext cx="3440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More than 775 million over the age of 15 are illiterate.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625499-3CB6-42E4-971B-A85B47DF15A5}"/>
              </a:ext>
            </a:extLst>
          </p:cNvPr>
          <p:cNvSpPr txBox="1"/>
          <p:nvPr/>
        </p:nvSpPr>
        <p:spPr>
          <a:xfrm>
            <a:off x="6467109" y="422247"/>
            <a:ext cx="463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Supporting Education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6BDC8D-F7FD-51ED-EBF8-BD830A1F1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990" y="4981904"/>
            <a:ext cx="4873289" cy="14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4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person, outdoor, holding&#10;&#10;Description automatically generated">
            <a:extLst>
              <a:ext uri="{FF2B5EF4-FFF2-40B4-BE49-F238E27FC236}">
                <a16:creationId xmlns:a16="http://schemas.microsoft.com/office/drawing/2014/main" id="{C59FAF7A-176F-4573-85DF-D6F4EBE40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3" y="757503"/>
            <a:ext cx="3329835" cy="3329835"/>
          </a:xfrm>
          <a:prstGeom prst="rect">
            <a:avLst/>
          </a:prstGeom>
        </p:spPr>
      </p:pic>
      <p:pic>
        <p:nvPicPr>
          <p:cNvPr id="5" name="Picture 4" descr="A picture containing indoor, person, man, table&#10;&#10;Description automatically generated">
            <a:extLst>
              <a:ext uri="{FF2B5EF4-FFF2-40B4-BE49-F238E27FC236}">
                <a16:creationId xmlns:a16="http://schemas.microsoft.com/office/drawing/2014/main" id="{D761343A-63C4-49F4-90AA-ECDBB8376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20" y="2148370"/>
            <a:ext cx="3329835" cy="3329835"/>
          </a:xfrm>
          <a:prstGeom prst="rect">
            <a:avLst/>
          </a:prstGeom>
        </p:spPr>
      </p:pic>
      <p:pic>
        <p:nvPicPr>
          <p:cNvPr id="7" name="Picture 6" descr="A picture containing person, table, indoor, food&#10;&#10;Description automatically generated">
            <a:extLst>
              <a:ext uri="{FF2B5EF4-FFF2-40B4-BE49-F238E27FC236}">
                <a16:creationId xmlns:a16="http://schemas.microsoft.com/office/drawing/2014/main" id="{FF42A99C-E897-4667-BA2D-CF970695AA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7" y="3324225"/>
            <a:ext cx="3903410" cy="2788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8DF92-6123-45CC-B007-DC40DEBBA585}"/>
              </a:ext>
            </a:extLst>
          </p:cNvPr>
          <p:cNvSpPr txBox="1"/>
          <p:nvPr/>
        </p:nvSpPr>
        <p:spPr>
          <a:xfrm>
            <a:off x="3976101" y="197974"/>
            <a:ext cx="554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Growing Local Economies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43E1D-46F4-4912-AA4F-C0657A67C3BB}"/>
              </a:ext>
            </a:extLst>
          </p:cNvPr>
          <p:cNvSpPr txBox="1"/>
          <p:nvPr/>
        </p:nvSpPr>
        <p:spPr>
          <a:xfrm>
            <a:off x="8076260" y="972990"/>
            <a:ext cx="39034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Nearly 800 million live on less than $1.90 a day.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Last year Rotary spent $9.2 million to grow local economies.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E005F7-A1A2-7298-758F-9514E63B7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97" y="5297337"/>
            <a:ext cx="4873289" cy="14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88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C78A07-4C21-4497-B18D-D1CF313943B8}"/>
              </a:ext>
            </a:extLst>
          </p:cNvPr>
          <p:cNvSpPr txBox="1"/>
          <p:nvPr/>
        </p:nvSpPr>
        <p:spPr>
          <a:xfrm>
            <a:off x="250275" y="291782"/>
            <a:ext cx="564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Supporting The Environment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70A878DD-1387-49BC-B797-61BB46F0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47" y="3973830"/>
            <a:ext cx="3521583" cy="2674620"/>
          </a:xfrm>
          <a:prstGeom prst="rect">
            <a:avLst/>
          </a:prstGeom>
        </p:spPr>
      </p:pic>
      <p:pic>
        <p:nvPicPr>
          <p:cNvPr id="5" name="Picture 4" descr="A group of people in a boat&#10;&#10;Description automatically generated with low confidence">
            <a:extLst>
              <a:ext uri="{FF2B5EF4-FFF2-40B4-BE49-F238E27FC236}">
                <a16:creationId xmlns:a16="http://schemas.microsoft.com/office/drawing/2014/main" id="{9C72DE6A-C016-3B90-07BD-58AD5C761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43" y="553392"/>
            <a:ext cx="5735796" cy="3823864"/>
          </a:xfrm>
          <a:prstGeom prst="rect">
            <a:avLst/>
          </a:prstGeom>
        </p:spPr>
      </p:pic>
      <p:pic>
        <p:nvPicPr>
          <p:cNvPr id="9" name="Picture 8" descr="A picture containing person, person, outdoor&#10;&#10;Description automatically generated">
            <a:extLst>
              <a:ext uri="{FF2B5EF4-FFF2-40B4-BE49-F238E27FC236}">
                <a16:creationId xmlns:a16="http://schemas.microsoft.com/office/drawing/2014/main" id="{743432B9-9C08-4C3C-2E82-60516105A6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44" y="2916455"/>
            <a:ext cx="3754611" cy="2503074"/>
          </a:xfrm>
          <a:prstGeom prst="rect">
            <a:avLst/>
          </a:prstGeom>
        </p:spPr>
      </p:pic>
      <p:pic>
        <p:nvPicPr>
          <p:cNvPr id="6" name="Picture 5" descr="A picture containing water, person, food, standing&#10;&#10;Description automatically generated">
            <a:extLst>
              <a:ext uri="{FF2B5EF4-FFF2-40B4-BE49-F238E27FC236}">
                <a16:creationId xmlns:a16="http://schemas.microsoft.com/office/drawing/2014/main" id="{8FD16BED-F894-4DFD-BE58-2C7E864A82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0" y="915211"/>
            <a:ext cx="3189386" cy="21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1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3991D150-747F-4FC0-8C9D-B8330184B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1" y="1547872"/>
            <a:ext cx="2970257" cy="2940555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6550D31-FDDD-4B65-883C-D767698F7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361" y="1592468"/>
            <a:ext cx="2735072" cy="2895959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C3BB7F-EF04-4B57-96CE-042179F50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79" y="1457785"/>
            <a:ext cx="5220314" cy="33700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108F7A-665A-46E8-B57E-AE6ECC83321C}"/>
              </a:ext>
            </a:extLst>
          </p:cNvPr>
          <p:cNvSpPr txBox="1"/>
          <p:nvPr/>
        </p:nvSpPr>
        <p:spPr>
          <a:xfrm>
            <a:off x="1794770" y="5033977"/>
            <a:ext cx="6102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 best way to find yourself is to lose yourself in the service of others.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2E783F-2C15-4E9D-ABC6-0E4BA9AC07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772" y="4794394"/>
            <a:ext cx="2332251" cy="8762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6828E4-4089-434B-FDAF-026569E0F3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3554" y="-287985"/>
            <a:ext cx="5524930" cy="16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11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399962" cy="6648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8BF77-35D4-4F75-874E-3E60D77F0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1" r="5610" b="-1"/>
          <a:stretch/>
        </p:blipFill>
        <p:spPr>
          <a:xfrm>
            <a:off x="20" y="10"/>
            <a:ext cx="3021113" cy="32798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BD2701-96E6-4F34-A339-EEC60E19C4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r="17392"/>
          <a:stretch/>
        </p:blipFill>
        <p:spPr>
          <a:xfrm>
            <a:off x="3125372" y="10"/>
            <a:ext cx="3021133" cy="3279890"/>
          </a:xfrm>
          <a:prstGeom prst="rect">
            <a:avLst/>
          </a:prstGeom>
        </p:spPr>
      </p:pic>
      <p:pic>
        <p:nvPicPr>
          <p:cNvPr id="6" name="Picture 5" descr="A yellow sign with black text&#10;&#10;Description automatically generated">
            <a:extLst>
              <a:ext uri="{FF2B5EF4-FFF2-40B4-BE49-F238E27FC236}">
                <a16:creationId xmlns:a16="http://schemas.microsoft.com/office/drawing/2014/main" id="{92F3213A-E17D-42C1-B11A-3CAB911A3F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r="4839" b="-2"/>
          <a:stretch/>
        </p:blipFill>
        <p:spPr>
          <a:xfrm>
            <a:off x="6250741" y="10"/>
            <a:ext cx="3022491" cy="3279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C0F278-07B2-4A84-B09F-F6D58A0329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6" r="13145" b="-2"/>
          <a:stretch/>
        </p:blipFill>
        <p:spPr>
          <a:xfrm>
            <a:off x="9377471" y="10"/>
            <a:ext cx="3022491" cy="3279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4427A9-C2AC-4020-BD4D-2C6BBFFA2C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750"/>
          <a:stretch/>
        </p:blipFill>
        <p:spPr>
          <a:xfrm>
            <a:off x="-1035" y="3368548"/>
            <a:ext cx="6147539" cy="32799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0742" y="3368548"/>
            <a:ext cx="6149220" cy="3279902"/>
          </a:xfrm>
          <a:prstGeom prst="rect">
            <a:avLst/>
          </a:prstGeom>
          <a:solidFill>
            <a:srgbClr val="384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CE113-2055-41AE-9579-C7E28CA85AD4}"/>
              </a:ext>
            </a:extLst>
          </p:cNvPr>
          <p:cNvSpPr txBox="1"/>
          <p:nvPr/>
        </p:nvSpPr>
        <p:spPr>
          <a:xfrm>
            <a:off x="6872012" y="3438122"/>
            <a:ext cx="526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Rotary is easy to understand…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99C65-4292-497F-A12C-E0579D0F3796}"/>
              </a:ext>
            </a:extLst>
          </p:cNvPr>
          <p:cNvSpPr txBox="1"/>
          <p:nvPr/>
        </p:nvSpPr>
        <p:spPr>
          <a:xfrm>
            <a:off x="6609423" y="4572000"/>
            <a:ext cx="5536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Four Way Test (What we live by)</a:t>
            </a:r>
          </a:p>
          <a:p>
            <a:endParaRPr lang="en-US" sz="1000" dirty="0"/>
          </a:p>
          <a:p>
            <a:r>
              <a:rPr lang="en-US" sz="2000" dirty="0"/>
              <a:t>The Five Avenues of Service (How we serve)</a:t>
            </a:r>
          </a:p>
          <a:p>
            <a:endParaRPr lang="en-US" sz="1000" dirty="0"/>
          </a:p>
          <a:p>
            <a:r>
              <a:rPr lang="en-US" sz="2000" dirty="0"/>
              <a:t>The Seven Areas of Focus (Issues we address)</a:t>
            </a:r>
          </a:p>
        </p:txBody>
      </p:sp>
    </p:spTree>
    <p:extLst>
      <p:ext uri="{BB962C8B-B14F-4D97-AF65-F5344CB8AC3E}">
        <p14:creationId xmlns:p14="http://schemas.microsoft.com/office/powerpoint/2010/main" val="661879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F05BEE16-A083-4346-BFCB-0FA5D1385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0" y="376613"/>
            <a:ext cx="5280523" cy="392933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65C0F0-5698-4813-B576-B1077A9BE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202" y="376613"/>
            <a:ext cx="3867150" cy="2495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BEB4CB-C89F-46A1-9E00-B69089BFE402}"/>
              </a:ext>
            </a:extLst>
          </p:cNvPr>
          <p:cNvSpPr txBox="1"/>
          <p:nvPr/>
        </p:nvSpPr>
        <p:spPr>
          <a:xfrm>
            <a:off x="1494417" y="4448710"/>
            <a:ext cx="4931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Since it was founded more than 100 years ago the Rotary Foundation has spent more than $4 billion on life-changing, sustainable projects.</a:t>
            </a:r>
          </a:p>
        </p:txBody>
      </p:sp>
      <p:pic>
        <p:nvPicPr>
          <p:cNvPr id="13" name="Picture 12" descr="A person posing for a picture&#10;&#10;Description automatically generated">
            <a:extLst>
              <a:ext uri="{FF2B5EF4-FFF2-40B4-BE49-F238E27FC236}">
                <a16:creationId xmlns:a16="http://schemas.microsoft.com/office/drawing/2014/main" id="{615F7A96-B41E-4CB4-9363-018F007E6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96" y="3452117"/>
            <a:ext cx="4622762" cy="260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6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1F174-D82C-4742-8B7A-40A4D7C3D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24" y="3404748"/>
            <a:ext cx="2185456" cy="2945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BEBF4A-6C54-4B5C-8EF1-ED1D827E9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58" y="551285"/>
            <a:ext cx="3638550" cy="2400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6CF394-4A22-4F8B-B980-1149ED11A1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12"/>
          <a:stretch/>
        </p:blipFill>
        <p:spPr>
          <a:xfrm>
            <a:off x="304007" y="551285"/>
            <a:ext cx="3007045" cy="2533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F0FDA2-4E44-447A-AED7-0855E78FB3F3}"/>
              </a:ext>
            </a:extLst>
          </p:cNvPr>
          <p:cNvSpPr txBox="1"/>
          <p:nvPr/>
        </p:nvSpPr>
        <p:spPr>
          <a:xfrm>
            <a:off x="8209052" y="3084935"/>
            <a:ext cx="36385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Over 2.5 billion children have been immunized against polio.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Rotarians have contributed $1.9 billion and countless volunteer hours.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3F9FE-0054-4A66-8204-806D56A7BBAD}"/>
              </a:ext>
            </a:extLst>
          </p:cNvPr>
          <p:cNvSpPr txBox="1"/>
          <p:nvPr/>
        </p:nvSpPr>
        <p:spPr>
          <a:xfrm>
            <a:off x="743983" y="3881208"/>
            <a:ext cx="2948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There has been a 99.9% reduction of polio cases worldwide.</a:t>
            </a:r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941BD23-8ED9-4701-9666-6894C1F939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30" y="551285"/>
            <a:ext cx="45148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5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DD545C-8E4D-4805-8B7C-545D51293073}"/>
              </a:ext>
            </a:extLst>
          </p:cNvPr>
          <p:cNvSpPr txBox="1"/>
          <p:nvPr/>
        </p:nvSpPr>
        <p:spPr>
          <a:xfrm>
            <a:off x="1456803" y="1831961"/>
            <a:ext cx="377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RI District 7360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5983C5-7882-425A-883E-A9952DF80BD4}"/>
              </a:ext>
            </a:extLst>
          </p:cNvPr>
          <p:cNvSpPr txBox="1"/>
          <p:nvPr/>
        </p:nvSpPr>
        <p:spPr>
          <a:xfrm>
            <a:off x="6199981" y="5096035"/>
            <a:ext cx="4873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2023-24  District Governor Herb Smith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Hagerstown Sunrise Rotary Club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69FB5B-61A9-429D-B57B-0A05B23A79FD}"/>
              </a:ext>
            </a:extLst>
          </p:cNvPr>
          <p:cNvSpPr txBox="1"/>
          <p:nvPr/>
        </p:nvSpPr>
        <p:spPr>
          <a:xfrm>
            <a:off x="947296" y="2557739"/>
            <a:ext cx="4415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63 Clubs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 2,100 Members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Central Pennsylvania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Western Maryland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Eastern West Virginia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78D580-8777-B1CF-B903-544630336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383" y="0"/>
            <a:ext cx="4873289" cy="1448930"/>
          </a:xfrm>
          <a:prstGeom prst="rect">
            <a:avLst/>
          </a:prstGeom>
        </p:spPr>
      </p:pic>
      <p:pic>
        <p:nvPicPr>
          <p:cNvPr id="8" name="Picture 7" descr="A person wearing a blue shirt and tie">
            <a:extLst>
              <a:ext uri="{FF2B5EF4-FFF2-40B4-BE49-F238E27FC236}">
                <a16:creationId xmlns:a16="http://schemas.microsoft.com/office/drawing/2014/main" id="{FC7F4CE7-BBA4-AB27-BF89-B57C4C2A8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3752" y="1684589"/>
            <a:ext cx="3787127" cy="28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49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DD545C-8E4D-4805-8B7C-545D51293073}"/>
              </a:ext>
            </a:extLst>
          </p:cNvPr>
          <p:cNvSpPr txBox="1"/>
          <p:nvPr/>
        </p:nvSpPr>
        <p:spPr>
          <a:xfrm>
            <a:off x="224119" y="1569900"/>
            <a:ext cx="561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Your Club Name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69FB5B-61A9-429D-B57B-0A05B23A79FD}"/>
              </a:ext>
            </a:extLst>
          </p:cNvPr>
          <p:cNvSpPr txBox="1"/>
          <p:nvPr/>
        </p:nvSpPr>
        <p:spPr>
          <a:xfrm>
            <a:off x="152400" y="2793664"/>
            <a:ext cx="5714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President –   ?  ?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~% Female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% Male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30’s to 80’s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588" y="5495694"/>
            <a:ext cx="61976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Meeting Location gets placed here</a:t>
            </a:r>
          </a:p>
        </p:txBody>
      </p:sp>
      <p:pic>
        <p:nvPicPr>
          <p:cNvPr id="104450" name="Picture 2" descr="C:\Users\Herbs Lap Top\Pictures\sunrisegro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599" y="2623019"/>
            <a:ext cx="6063721" cy="158121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C17BD6-9EA4-0EBE-B30A-F02DEAE0A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383" y="0"/>
            <a:ext cx="4873289" cy="14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85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BE96093-E2D2-41C1-AA9C-C28FE628E88D}"/>
              </a:ext>
            </a:extLst>
          </p:cNvPr>
          <p:cNvSpPr txBox="1"/>
          <p:nvPr/>
        </p:nvSpPr>
        <p:spPr>
          <a:xfrm>
            <a:off x="204906" y="608106"/>
            <a:ext cx="57801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</a:t>
            </a:r>
          </a:p>
          <a:p>
            <a:r>
              <a:rPr lang="en-US" sz="3200" dirty="0">
                <a:solidFill>
                  <a:schemeClr val="bg1"/>
                </a:solidFill>
              </a:rPr>
              <a:t>U</a:t>
            </a:r>
          </a:p>
          <a:p>
            <a:r>
              <a:rPr lang="en-US" sz="3200" dirty="0">
                <a:solidFill>
                  <a:schemeClr val="bg1"/>
                </a:solidFill>
              </a:rPr>
              <a:t>N</a:t>
            </a:r>
          </a:p>
          <a:p>
            <a:r>
              <a:rPr lang="en-US" sz="3200" dirty="0">
                <a:solidFill>
                  <a:schemeClr val="bg1"/>
                </a:solidFill>
              </a:rPr>
              <a:t>D</a:t>
            </a:r>
          </a:p>
          <a:p>
            <a:r>
              <a:rPr lang="en-US" sz="3200" dirty="0">
                <a:solidFill>
                  <a:schemeClr val="bg1"/>
                </a:solidFill>
              </a:rPr>
              <a:t>R</a:t>
            </a:r>
          </a:p>
          <a:p>
            <a:r>
              <a:rPr lang="en-US" sz="3200" dirty="0">
                <a:solidFill>
                  <a:schemeClr val="bg1"/>
                </a:solidFill>
              </a:rPr>
              <a:t>A</a:t>
            </a:r>
          </a:p>
          <a:p>
            <a:r>
              <a:rPr lang="en-US" sz="3200" dirty="0">
                <a:solidFill>
                  <a:schemeClr val="bg1"/>
                </a:solidFill>
              </a:rPr>
              <a:t>I</a:t>
            </a:r>
          </a:p>
          <a:p>
            <a:r>
              <a:rPr lang="en-US" sz="3200" dirty="0">
                <a:solidFill>
                  <a:schemeClr val="bg1"/>
                </a:solidFill>
              </a:rPr>
              <a:t>S</a:t>
            </a:r>
          </a:p>
          <a:p>
            <a:r>
              <a:rPr lang="en-US" sz="3200" dirty="0">
                <a:solidFill>
                  <a:schemeClr val="bg1"/>
                </a:solidFill>
              </a:rPr>
              <a:t>I</a:t>
            </a:r>
          </a:p>
          <a:p>
            <a:r>
              <a:rPr lang="en-US" sz="3200" dirty="0">
                <a:solidFill>
                  <a:schemeClr val="bg1"/>
                </a:solidFill>
              </a:rPr>
              <a:t>N</a:t>
            </a:r>
          </a:p>
          <a:p>
            <a:r>
              <a:rPr lang="en-US" sz="32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A6E344-A0A7-495A-8DA1-3AABC7B52AE0}"/>
              </a:ext>
            </a:extLst>
          </p:cNvPr>
          <p:cNvSpPr txBox="1"/>
          <p:nvPr/>
        </p:nvSpPr>
        <p:spPr>
          <a:xfrm>
            <a:off x="11644824" y="1208930"/>
            <a:ext cx="50426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</a:t>
            </a:r>
          </a:p>
          <a:p>
            <a:r>
              <a:rPr lang="en-US" sz="3200" dirty="0">
                <a:solidFill>
                  <a:schemeClr val="bg1"/>
                </a:solidFill>
              </a:rPr>
              <a:t>R</a:t>
            </a:r>
          </a:p>
          <a:p>
            <a:r>
              <a:rPr lang="en-US" sz="3200" dirty="0">
                <a:solidFill>
                  <a:schemeClr val="bg1"/>
                </a:solidFill>
              </a:rPr>
              <a:t>O</a:t>
            </a:r>
          </a:p>
          <a:p>
            <a:r>
              <a:rPr lang="en-US" sz="3200" dirty="0">
                <a:solidFill>
                  <a:schemeClr val="bg1"/>
                </a:solidFill>
              </a:rPr>
              <a:t>J</a:t>
            </a:r>
          </a:p>
          <a:p>
            <a:r>
              <a:rPr lang="en-US" sz="3200" dirty="0">
                <a:solidFill>
                  <a:schemeClr val="bg1"/>
                </a:solidFill>
              </a:rPr>
              <a:t>E</a:t>
            </a:r>
          </a:p>
          <a:p>
            <a:r>
              <a:rPr lang="en-US" sz="3200" dirty="0">
                <a:solidFill>
                  <a:schemeClr val="bg1"/>
                </a:solidFill>
              </a:rPr>
              <a:t>C</a:t>
            </a:r>
          </a:p>
          <a:p>
            <a:r>
              <a:rPr lang="en-US" sz="3200" dirty="0">
                <a:solidFill>
                  <a:schemeClr val="bg1"/>
                </a:solidFill>
              </a:rPr>
              <a:t>T</a:t>
            </a:r>
          </a:p>
          <a:p>
            <a:r>
              <a:rPr lang="en-US" sz="3200" dirty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32864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7AAA2BF-D0B4-4228-9024-7390ECAEBA93}"/>
              </a:ext>
            </a:extLst>
          </p:cNvPr>
          <p:cNvSpPr txBox="1"/>
          <p:nvPr/>
        </p:nvSpPr>
        <p:spPr>
          <a:xfrm>
            <a:off x="3346139" y="189156"/>
            <a:ext cx="5293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SUPPORTING LOCAL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572848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WiseCrackers Comedy Club Fundraiser/January 24, 2020">
            <a:extLst>
              <a:ext uri="{FF2B5EF4-FFF2-40B4-BE49-F238E27FC236}">
                <a16:creationId xmlns:a16="http://schemas.microsoft.com/office/drawing/2014/main" id="{3271E341-47B3-458B-B541-DE7926021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41" y="260375"/>
            <a:ext cx="3157350" cy="16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919E59-1E5A-4CF3-A6EF-3C493324D62D}"/>
              </a:ext>
            </a:extLst>
          </p:cNvPr>
          <p:cNvSpPr txBox="1"/>
          <p:nvPr/>
        </p:nvSpPr>
        <p:spPr>
          <a:xfrm>
            <a:off x="4728464" y="2120179"/>
            <a:ext cx="2879913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Speakers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58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AAA2BF-D0B4-4228-9024-7390ECAEBA93}"/>
              </a:ext>
            </a:extLst>
          </p:cNvPr>
          <p:cNvSpPr txBox="1"/>
          <p:nvPr/>
        </p:nvSpPr>
        <p:spPr>
          <a:xfrm>
            <a:off x="4936067" y="146823"/>
            <a:ext cx="1967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Socials</a:t>
            </a:r>
          </a:p>
        </p:txBody>
      </p:sp>
    </p:spTree>
    <p:extLst>
      <p:ext uri="{BB962C8B-B14F-4D97-AF65-F5344CB8AC3E}">
        <p14:creationId xmlns:p14="http://schemas.microsoft.com/office/powerpoint/2010/main" val="666007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F0DB3E0-D26F-400A-BF31-6BE851549B93}"/>
              </a:ext>
            </a:extLst>
          </p:cNvPr>
          <p:cNvSpPr txBox="1"/>
          <p:nvPr/>
        </p:nvSpPr>
        <p:spPr>
          <a:xfrm>
            <a:off x="5227985" y="473351"/>
            <a:ext cx="425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Why Join Rotary?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63ACB1-6B97-4F72-AB77-776017A5EE1D}"/>
              </a:ext>
            </a:extLst>
          </p:cNvPr>
          <p:cNvSpPr txBox="1"/>
          <p:nvPr/>
        </p:nvSpPr>
        <p:spPr>
          <a:xfrm>
            <a:off x="4899991" y="1669774"/>
            <a:ext cx="65598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Friendship, camaraderie and fun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Give back to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Be part of something larger than yourself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Professional 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Leadership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Personal growth and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</a:endParaRP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…..to name just a few of the reasons millions of people around the globe have joined Rotary for 117 years.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(February 23, 1905)</a:t>
            </a:r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8AC753A-A41C-4650-BB69-7A365581B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9" y="1119682"/>
            <a:ext cx="4286250" cy="2257425"/>
          </a:xfrm>
          <a:prstGeom prst="rect">
            <a:avLst/>
          </a:prstGeom>
        </p:spPr>
      </p:pic>
      <p:pic>
        <p:nvPicPr>
          <p:cNvPr id="16" name="Picture 1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AE6DA39-6E50-4673-91D2-305B5717F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6" y="3624155"/>
            <a:ext cx="44100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5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0B7E6F-EFB5-4024-8D45-C5816FC0055C}"/>
              </a:ext>
            </a:extLst>
          </p:cNvPr>
          <p:cNvSpPr txBox="1"/>
          <p:nvPr/>
        </p:nvSpPr>
        <p:spPr>
          <a:xfrm>
            <a:off x="4153262" y="-14285"/>
            <a:ext cx="3954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/>
                </a:solidFill>
              </a:rPr>
              <a:t>This Is Rotary</a:t>
            </a:r>
          </a:p>
          <a:p>
            <a:pPr algn="ctr"/>
            <a:r>
              <a:rPr lang="en-US" sz="3200" b="1" dirty="0">
                <a:solidFill>
                  <a:srgbClr val="FFBE10"/>
                </a:solidFill>
              </a:rPr>
              <a:t>People Of Action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E4B806-7EC8-422B-9FE1-4171E01B4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3" y="284391"/>
            <a:ext cx="3811047" cy="23722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A8B32F-0E9E-4289-98F9-D1628AA49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4" y="2656661"/>
            <a:ext cx="3753435" cy="2801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DEDB76-44E2-44FE-89E3-8ACF9B3D4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88" y="284391"/>
            <a:ext cx="3954523" cy="2460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F94C20-931B-4F17-BF9E-4978C5267C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85" y="3163210"/>
            <a:ext cx="3674825" cy="2294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62721F-1F89-4A14-ACD1-8903FF9F4A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61" y="2744983"/>
            <a:ext cx="3838575" cy="2667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DEC7CE-362A-C1E9-CF45-0243E1954CBF}"/>
              </a:ext>
            </a:extLst>
          </p:cNvPr>
          <p:cNvSpPr txBox="1"/>
          <p:nvPr/>
        </p:nvSpPr>
        <p:spPr>
          <a:xfrm>
            <a:off x="302964" y="5563233"/>
            <a:ext cx="11793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Every minute of every day, we feed, we house, we vaccinate, educate, advocate, comfort and provide a variety of services.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C534F-CBAF-4671-B57D-910143B020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85" y="1062933"/>
            <a:ext cx="3674825" cy="228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20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3039" y="315640"/>
            <a:ext cx="7242688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5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3000" b="1" dirty="0">
                <a:solidFill>
                  <a:srgbClr val="FFD966"/>
                </a:solidFill>
              </a:rPr>
              <a:t>What are the benefits of joining Rotary</a:t>
            </a:r>
          </a:p>
        </p:txBody>
      </p:sp>
      <p:pic>
        <p:nvPicPr>
          <p:cNvPr id="52227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0489" y="-176800"/>
            <a:ext cx="6534038" cy="64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930" y="5625594"/>
            <a:ext cx="2716562" cy="96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0F01BB-BBA2-41AA-B94C-B9E3528FAA42}"/>
              </a:ext>
            </a:extLst>
          </p:cNvPr>
          <p:cNvSpPr txBox="1"/>
          <p:nvPr/>
        </p:nvSpPr>
        <p:spPr>
          <a:xfrm>
            <a:off x="1225320" y="1508343"/>
            <a:ext cx="569608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Fellowship &amp; life-long friendships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Network &amp; business development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Leadership opportunities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Mentors to assist with professional development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Give back to the community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Be part of something bigger than self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The Rotary Magazine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Travel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94610-BC08-44D9-AE0E-4E56C757BE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26" y="963941"/>
            <a:ext cx="1503004" cy="1963813"/>
          </a:xfrm>
          <a:prstGeom prst="rect">
            <a:avLst/>
          </a:prstGeom>
        </p:spPr>
      </p:pic>
      <p:pic>
        <p:nvPicPr>
          <p:cNvPr id="7170" name="Picture 2" descr="May be an image of 1 person and text">
            <a:extLst>
              <a:ext uri="{FF2B5EF4-FFF2-40B4-BE49-F238E27FC236}">
                <a16:creationId xmlns:a16="http://schemas.microsoft.com/office/drawing/2014/main" id="{D7438985-8569-1DA0-9D1D-8DFE9EE92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672" y="1073720"/>
            <a:ext cx="4582664" cy="30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628E919-9FFB-AB11-A07A-4E08D49110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94" y="4274885"/>
            <a:ext cx="6901042" cy="22159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young, child&#10;&#10;Description automatically generated">
            <a:extLst>
              <a:ext uri="{FF2B5EF4-FFF2-40B4-BE49-F238E27FC236}">
                <a16:creationId xmlns:a16="http://schemas.microsoft.com/office/drawing/2014/main" id="{D22CF5DC-6E15-46D5-8257-67622A202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5" y="463521"/>
            <a:ext cx="9117743" cy="47825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ECBC04-C707-5A2D-0C35-CEB0992A2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487" y="5199520"/>
            <a:ext cx="4873289" cy="14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41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sing for a photo&#10;&#10;Description automatically generated">
            <a:extLst>
              <a:ext uri="{FF2B5EF4-FFF2-40B4-BE49-F238E27FC236}">
                <a16:creationId xmlns:a16="http://schemas.microsoft.com/office/drawing/2014/main" id="{9B9F5F3D-7030-41D4-BE04-2CAA9B16B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9" y="294198"/>
            <a:ext cx="3466913" cy="3442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F34C4C-AEF1-4105-9CF7-E0D707E8CF06}"/>
              </a:ext>
            </a:extLst>
          </p:cNvPr>
          <p:cNvSpPr txBox="1"/>
          <p:nvPr/>
        </p:nvSpPr>
        <p:spPr>
          <a:xfrm>
            <a:off x="7493149" y="5452987"/>
            <a:ext cx="431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Paul Harris who organized the first Rotary Club in 1905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BDD1E-6DF3-41BA-B143-DC300161D202}"/>
              </a:ext>
            </a:extLst>
          </p:cNvPr>
          <p:cNvSpPr txBox="1"/>
          <p:nvPr/>
        </p:nvSpPr>
        <p:spPr>
          <a:xfrm>
            <a:off x="790102" y="4129548"/>
            <a:ext cx="11185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“If you have the love of your fellow men in your heart, my friend, you are a potential Rotarian.”</a:t>
            </a:r>
          </a:p>
        </p:txBody>
      </p:sp>
      <p:pic>
        <p:nvPicPr>
          <p:cNvPr id="7" name="Picture 6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74452947-C044-42CB-8A41-648E9F015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66" y="294198"/>
            <a:ext cx="3102537" cy="3442060"/>
          </a:xfrm>
          <a:prstGeom prst="rect">
            <a:avLst/>
          </a:prstGeom>
        </p:spPr>
      </p:pic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46A9847-961F-48D7-9FDD-C29783054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431" y="294198"/>
            <a:ext cx="4400289" cy="34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91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ctrTitle"/>
          </p:nvPr>
        </p:nvSpPr>
        <p:spPr>
          <a:xfrm>
            <a:off x="1031956" y="566013"/>
            <a:ext cx="10336049" cy="454593"/>
          </a:xfrm>
        </p:spPr>
        <p:txBody>
          <a:bodyPr/>
          <a:lstStyle/>
          <a:p>
            <a:pPr eaLnBrk="1" hangingPunct="1"/>
            <a:r>
              <a:rPr lang="en-US" sz="3600" dirty="0"/>
              <a:t>Thanks for your interest in Rotary</a:t>
            </a:r>
            <a:br>
              <a:rPr lang="en-US" sz="4000" dirty="0"/>
            </a:b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5B63E-ACE2-46AC-8040-7AEEBC755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2" y="1264569"/>
            <a:ext cx="3542269" cy="3516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7606B8-1AF5-454F-8DDA-04AEEE7ED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28" y="1264569"/>
            <a:ext cx="3516876" cy="3516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F6CFC0-285D-4480-BC1A-8CA3398B1396}"/>
              </a:ext>
            </a:extLst>
          </p:cNvPr>
          <p:cNvSpPr txBox="1"/>
          <p:nvPr/>
        </p:nvSpPr>
        <p:spPr>
          <a:xfrm>
            <a:off x="3104341" y="4948953"/>
            <a:ext cx="632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You Too Can Be A Rotary Hero!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49D3594-6983-42DB-B3F1-A7AF4765B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91" y="1264569"/>
            <a:ext cx="3177900" cy="35168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0D4B6B-DADB-4BF7-BAF9-633A12DB13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67" y="5533728"/>
            <a:ext cx="2551924" cy="9320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92E43FC-2174-49EF-A1EE-ABEE4FAB7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859" y="1392702"/>
            <a:ext cx="7960338" cy="447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AB2781-92E2-D72E-FA15-62394D6EF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383" y="0"/>
            <a:ext cx="4873289" cy="14489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342B11-9E03-464E-A1C7-CB87F3E0A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58" y="1017471"/>
            <a:ext cx="3163916" cy="2342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F91EC2-485B-416A-B6E8-5904F464F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648" y="1004935"/>
            <a:ext cx="3296689" cy="2354778"/>
          </a:xfrm>
          <a:prstGeom prst="rect">
            <a:avLst/>
          </a:prstGeom>
        </p:spPr>
      </p:pic>
      <p:pic>
        <p:nvPicPr>
          <p:cNvPr id="4" name="Picture 3" descr="A picture containing building, person, outdoor, holding&#10;&#10;Description automatically generated">
            <a:extLst>
              <a:ext uri="{FF2B5EF4-FFF2-40B4-BE49-F238E27FC236}">
                <a16:creationId xmlns:a16="http://schemas.microsoft.com/office/drawing/2014/main" id="{372DA41A-8179-4444-B48D-FA63264F9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1" y="3359713"/>
            <a:ext cx="3158710" cy="2540713"/>
          </a:xfrm>
          <a:prstGeom prst="rect">
            <a:avLst/>
          </a:prstGeom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F5CB9A1-00B5-437C-BB45-6AC1A3681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442" y="3347177"/>
            <a:ext cx="3296688" cy="2739866"/>
          </a:xfrm>
          <a:prstGeom prst="rect">
            <a:avLst/>
          </a:prstGeom>
        </p:spPr>
      </p:pic>
      <p:pic>
        <p:nvPicPr>
          <p:cNvPr id="14" name="Picture 13" descr="A sign on a pole&#10;&#10;Description automatically generated">
            <a:extLst>
              <a:ext uri="{FF2B5EF4-FFF2-40B4-BE49-F238E27FC236}">
                <a16:creationId xmlns:a16="http://schemas.microsoft.com/office/drawing/2014/main" id="{FAF28AF5-4B4F-44A7-8060-73C832F9E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67" y="2045056"/>
            <a:ext cx="3003662" cy="2629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15FC4E-76F5-462F-8847-2DAC8BD84C34}"/>
              </a:ext>
            </a:extLst>
          </p:cNvPr>
          <p:cNvSpPr txBox="1"/>
          <p:nvPr/>
        </p:nvSpPr>
        <p:spPr>
          <a:xfrm>
            <a:off x="457200" y="694581"/>
            <a:ext cx="25844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Together We: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Promote Peace</a:t>
            </a:r>
          </a:p>
          <a:p>
            <a:r>
              <a:rPr lang="en-US" sz="2400" dirty="0">
                <a:solidFill>
                  <a:schemeClr val="bg1"/>
                </a:solidFill>
              </a:rPr>
              <a:t>Transform</a:t>
            </a:r>
          </a:p>
          <a:p>
            <a:r>
              <a:rPr lang="en-US" sz="2400" dirty="0">
                <a:solidFill>
                  <a:schemeClr val="bg1"/>
                </a:solidFill>
              </a:rPr>
              <a:t>Save Lives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Fight Hunger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Mentor</a:t>
            </a:r>
          </a:p>
          <a:p>
            <a:r>
              <a:rPr lang="en-US" sz="2400" dirty="0">
                <a:solidFill>
                  <a:schemeClr val="bg1"/>
                </a:solidFill>
              </a:rPr>
              <a:t>Learn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Inspire</a:t>
            </a:r>
          </a:p>
          <a:p>
            <a:r>
              <a:rPr lang="en-US" sz="2400" dirty="0">
                <a:solidFill>
                  <a:schemeClr val="bg1"/>
                </a:solidFill>
              </a:rPr>
              <a:t>End Polio</a:t>
            </a:r>
          </a:p>
          <a:p>
            <a:r>
              <a:rPr lang="en-US" sz="2400" dirty="0">
                <a:solidFill>
                  <a:schemeClr val="bg1"/>
                </a:solidFill>
              </a:rPr>
              <a:t>Empower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341135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BA453-DF5A-4CC3-A2B9-BBDE6A08D1A7}"/>
              </a:ext>
            </a:extLst>
          </p:cNvPr>
          <p:cNvSpPr txBox="1"/>
          <p:nvPr/>
        </p:nvSpPr>
        <p:spPr>
          <a:xfrm>
            <a:off x="1062368" y="297760"/>
            <a:ext cx="533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/>
                </a:solidFill>
              </a:rPr>
              <a:t>How Rotary Got Started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F62A49-730D-421F-9EDD-B12D2EC61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300" y="381400"/>
            <a:ext cx="3620203" cy="35942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91185E-7518-41CC-B232-069F19E90E56}"/>
              </a:ext>
            </a:extLst>
          </p:cNvPr>
          <p:cNvSpPr txBox="1"/>
          <p:nvPr/>
        </p:nvSpPr>
        <p:spPr>
          <a:xfrm>
            <a:off x="842006" y="970046"/>
            <a:ext cx="63713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The first Rotary Club was organized in 1905, by Chicago Attorney Paul P. Harris</a:t>
            </a:r>
          </a:p>
          <a:p>
            <a:endParaRPr lang="en-US" sz="800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The original four member club met for fellowship in rotation at member’s offices…thus the name </a:t>
            </a:r>
            <a:r>
              <a:rPr lang="en-US" sz="2000" b="1" dirty="0">
                <a:solidFill>
                  <a:schemeClr val="accent3"/>
                </a:solidFill>
              </a:rPr>
              <a:t>ROTARY</a:t>
            </a:r>
          </a:p>
          <a:p>
            <a:endParaRPr lang="en-US" sz="800" b="1" dirty="0">
              <a:solidFill>
                <a:schemeClr val="accent3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Their first community service project – a public toilet outside the Chicago City Hall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35A8F7-4BE1-4DB0-BFE3-A0E8E82C7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3" y="3493190"/>
            <a:ext cx="4286250" cy="2857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35BC3E-7F57-4372-8C84-52CD172B2BBE}"/>
              </a:ext>
            </a:extLst>
          </p:cNvPr>
          <p:cNvSpPr txBox="1"/>
          <p:nvPr/>
        </p:nvSpPr>
        <p:spPr>
          <a:xfrm>
            <a:off x="5767304" y="5343720"/>
            <a:ext cx="2892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From left: Gustavus Loehr, Silvester Schiele, Hiram </a:t>
            </a:r>
            <a:r>
              <a:rPr lang="en-US" dirty="0" err="1">
                <a:solidFill>
                  <a:schemeClr val="accent3"/>
                </a:solidFill>
              </a:rPr>
              <a:t>Shorey</a:t>
            </a:r>
            <a:r>
              <a:rPr lang="en-US" dirty="0">
                <a:solidFill>
                  <a:schemeClr val="accent3"/>
                </a:solidFill>
              </a:rPr>
              <a:t> and Paul Harris.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51EC54-6AEB-4C65-8D16-84ABB83F353F}"/>
              </a:ext>
            </a:extLst>
          </p:cNvPr>
          <p:cNvSpPr txBox="1"/>
          <p:nvPr/>
        </p:nvSpPr>
        <p:spPr>
          <a:xfrm>
            <a:off x="1779620" y="4921940"/>
            <a:ext cx="3521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BE10"/>
                </a:solidFill>
              </a:rPr>
              <a:t>People Of 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D21D13-900E-40D7-AB5E-0E51AF0BE530}"/>
              </a:ext>
            </a:extLst>
          </p:cNvPr>
          <p:cNvSpPr txBox="1"/>
          <p:nvPr/>
        </p:nvSpPr>
        <p:spPr>
          <a:xfrm>
            <a:off x="9229966" y="3975652"/>
            <a:ext cx="149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Paul Harris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C6A36-7414-4622-93B3-5CFC34A345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82" y="4671476"/>
            <a:ext cx="3018088" cy="113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0E4C91-8C6C-4CBA-B0D3-654D2E43A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30" y="296812"/>
            <a:ext cx="5107435" cy="33607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F5A268-E366-4752-93CB-7C4EBA704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073" y="296812"/>
            <a:ext cx="2860525" cy="60665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C3799D-A4C3-46E7-8B61-4EEF4F09B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1" y="3931031"/>
            <a:ext cx="5241922" cy="23471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9FEC4C-6443-482F-8259-F91D1E11E5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54" y="5104595"/>
            <a:ext cx="3018088" cy="113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0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0F7C7E-8A5C-4B8A-9044-8A261B52F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7" y="416198"/>
            <a:ext cx="4139049" cy="54548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BDE50E-0E44-4E4F-B447-BAEF352EC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01" y="2302940"/>
            <a:ext cx="2328663" cy="2732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251DDD-5C92-4F10-82D6-2480E0B0BE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76" y="411075"/>
            <a:ext cx="3546168" cy="26596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93451E-D8DA-4AA9-99B8-359A09BB6DBB}"/>
              </a:ext>
            </a:extLst>
          </p:cNvPr>
          <p:cNvSpPr txBox="1"/>
          <p:nvPr/>
        </p:nvSpPr>
        <p:spPr>
          <a:xfrm>
            <a:off x="731866" y="5783455"/>
            <a:ext cx="3746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/>
                </a:solidFill>
              </a:rPr>
              <a:t>Fifth: Is It Fun?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C2D0A1-1245-41CF-8ECA-AE0750AA0F27}"/>
              </a:ext>
            </a:extLst>
          </p:cNvPr>
          <p:cNvSpPr txBox="1"/>
          <p:nvPr/>
        </p:nvSpPr>
        <p:spPr>
          <a:xfrm>
            <a:off x="9535913" y="5310753"/>
            <a:ext cx="201259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Herbert Taylor</a:t>
            </a:r>
          </a:p>
        </p:txBody>
      </p:sp>
    </p:spTree>
    <p:extLst>
      <p:ext uri="{BB962C8B-B14F-4D97-AF65-F5344CB8AC3E}">
        <p14:creationId xmlns:p14="http://schemas.microsoft.com/office/powerpoint/2010/main" val="43663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A07BC5-18A6-46C2-831B-0013CBAA3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930" y="5625594"/>
            <a:ext cx="2716562" cy="96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766C98-2426-46E7-ABEC-F3314AA2192A}"/>
              </a:ext>
            </a:extLst>
          </p:cNvPr>
          <p:cNvSpPr txBox="1"/>
          <p:nvPr/>
        </p:nvSpPr>
        <p:spPr>
          <a:xfrm>
            <a:off x="180501" y="4750293"/>
            <a:ext cx="12038959" cy="594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0" i="0" dirty="0">
                <a:solidFill>
                  <a:schemeClr val="bg1"/>
                </a:solidFill>
                <a:effectLst/>
                <a:latin typeface="Google Sans"/>
              </a:rPr>
              <a:t>"Peace is the soil where hope takes root" 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7C193-1EF9-41DE-8C2F-243DBFAB9091}"/>
              </a:ext>
            </a:extLst>
          </p:cNvPr>
          <p:cNvSpPr txBox="1"/>
          <p:nvPr/>
        </p:nvSpPr>
        <p:spPr>
          <a:xfrm>
            <a:off x="335930" y="4178660"/>
            <a:ext cx="6199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Gordon R McInally, RI President 2023-2024</a:t>
            </a:r>
            <a:endParaRPr lang="en-US" dirty="0"/>
          </a:p>
        </p:txBody>
      </p:sp>
      <p:pic>
        <p:nvPicPr>
          <p:cNvPr id="4" name="Picture 3" descr="A logo with a rainbow colored circle">
            <a:extLst>
              <a:ext uri="{FF2B5EF4-FFF2-40B4-BE49-F238E27FC236}">
                <a16:creationId xmlns:a16="http://schemas.microsoft.com/office/drawing/2014/main" id="{4BF1E0E3-D33E-C7BD-2A23-BCE2F3AD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32" y="133243"/>
            <a:ext cx="3489243" cy="4673093"/>
          </a:xfrm>
          <a:prstGeom prst="rect">
            <a:avLst/>
          </a:prstGeom>
        </p:spPr>
      </p:pic>
      <p:pic>
        <p:nvPicPr>
          <p:cNvPr id="7" name="Picture 6" descr="A person in a suit and tie">
            <a:extLst>
              <a:ext uri="{FF2B5EF4-FFF2-40B4-BE49-F238E27FC236}">
                <a16:creationId xmlns:a16="http://schemas.microsoft.com/office/drawing/2014/main" id="{2B4BCF4D-87FB-76DD-105B-EC5C2A785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23" y="434876"/>
            <a:ext cx="3139290" cy="36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106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Franklin Gothic Medium"/>
        <a:ea typeface=""/>
        <a:cs typeface="Arial"/>
      </a:majorFont>
      <a:minorFont>
        <a:latin typeface="Franklin Gothic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Franklin Gothic Medium"/>
        <a:ea typeface=""/>
        <a:cs typeface="Arial"/>
      </a:majorFont>
      <a:minorFont>
        <a:latin typeface="Franklin Gothic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725</Words>
  <Application>Microsoft Office PowerPoint</Application>
  <PresentationFormat>Custom</PresentationFormat>
  <Paragraphs>183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Bookman Old Style</vt:lpstr>
      <vt:lpstr>Calibri</vt:lpstr>
      <vt:lpstr>Franklin Gothic Book</vt:lpstr>
      <vt:lpstr>Franklin Gothic Medium</vt:lpstr>
      <vt:lpstr>Google Sans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your interest in Rotary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Discover Rotary</dc:title>
  <dc:creator>Sandra Olson</dc:creator>
  <cp:lastModifiedBy>dmors1n1@outlook.com</cp:lastModifiedBy>
  <cp:revision>514</cp:revision>
  <cp:lastPrinted>2020-08-11T13:38:24Z</cp:lastPrinted>
  <dcterms:created xsi:type="dcterms:W3CDTF">2019-03-15T01:56:26Z</dcterms:created>
  <dcterms:modified xsi:type="dcterms:W3CDTF">2023-08-15T20:20:58Z</dcterms:modified>
</cp:coreProperties>
</file>