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7" r:id="rId2"/>
    <p:sldId id="349" r:id="rId3"/>
    <p:sldId id="348" r:id="rId4"/>
    <p:sldId id="350" r:id="rId5"/>
    <p:sldId id="351" r:id="rId6"/>
    <p:sldId id="352" r:id="rId7"/>
    <p:sldId id="353" r:id="rId8"/>
    <p:sldId id="316" r:id="rId9"/>
    <p:sldId id="325" r:id="rId10"/>
    <p:sldId id="268" r:id="rId11"/>
    <p:sldId id="354" r:id="rId12"/>
    <p:sldId id="347" r:id="rId13"/>
    <p:sldId id="356" r:id="rId14"/>
    <p:sldId id="355" r:id="rId15"/>
    <p:sldId id="357" r:id="rId16"/>
    <p:sldId id="358" r:id="rId17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Eberly" initials="JE" lastIdx="1" clrIdx="0">
    <p:extLst>
      <p:ext uri="{19B8F6BF-5375-455C-9EA6-DF929625EA0E}">
        <p15:presenceInfo xmlns:p15="http://schemas.microsoft.com/office/powerpoint/2012/main" userId="295ba521a665b0cd" providerId="Windows Live"/>
      </p:ext>
    </p:extLst>
  </p:cmAuthor>
  <p:cmAuthor id="2" name="Ken P. Martin" initials="KPM" lastIdx="1" clrIdx="1">
    <p:extLst>
      <p:ext uri="{19B8F6BF-5375-455C-9EA6-DF929625EA0E}">
        <p15:presenceInfo xmlns:p15="http://schemas.microsoft.com/office/powerpoint/2012/main" userId="S-1-5-21-302295830-2371629337-263349308-1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99"/>
  </p:normalViewPr>
  <p:slideViewPr>
    <p:cSldViewPr snapToGrid="0">
      <p:cViewPr varScale="1">
        <p:scale>
          <a:sx n="96" d="100"/>
          <a:sy n="96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4-21T16:09:00.786" idx="1">
    <p:pos x="3305" y="3915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C0FA14-B838-4FBC-8BF9-F27880E190E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5B2E9A-18B7-45D6-B1F3-E6B2C7513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4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B2E9A-18B7-45D6-B1F3-E6B2C7513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9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BF78-8DAC-4AA7-83D8-9F2EB67A4868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961A-D84B-454E-8D97-CF9AE2DAC25F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FA6A-F92B-4702-A7D9-673ED62381F2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AF18-D68F-459C-ADDE-57641877A1D4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B79C-122B-4891-BF2E-3416CB594F0C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CC22-4BC4-4082-B7E0-289198F7410B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CBFA-60BC-4913-A13C-02EAB5DA8514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565-0FB6-4376-B506-B19A5BEA4872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C55E-DAE6-4E83-BB4E-FC8A070D3335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229-41DD-4152-B9BB-AD60854AB2BA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E8B3-6166-4FBC-857F-4119329DB688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1B8-6D45-4D02-8FF1-7B469CF47E1D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DBCA-8546-4913-916B-E2BDB4476800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330E-C0CE-49D3-960F-DC05E972E463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499-3371-4ECE-94AF-2859809F6310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A992-2720-48FE-90A9-5465E17E4AAF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0BD0-75D2-44F1-A83F-2E732D9D5AC6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341649-4CA6-4A27-8BC7-546C54A48511}" type="datetime1">
              <a:rPr lang="en-US" smtClean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en/about-rotary/rotary-foundation" TargetMode="External"/><Relationship Id="rId2" Type="http://schemas.openxmlformats.org/officeDocument/2006/relationships/hyperlink" Target="https://www.charitynavigator.org/index.cfm?bay=search.summary&amp;orgid=45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DC6EE-32C1-4A49-8AD2-F4EBECEDAA49}"/>
              </a:ext>
            </a:extLst>
          </p:cNvPr>
          <p:cNvSpPr txBox="1"/>
          <p:nvPr/>
        </p:nvSpPr>
        <p:spPr>
          <a:xfrm>
            <a:off x="1322773" y="807867"/>
            <a:ext cx="915287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2024-25 District 7360 Training Assembly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Foundation Lead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April 21, 2024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Ken Martin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Co-Chair, District Foundation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229A0-844E-430C-84BE-39C810D9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186" y="4961889"/>
            <a:ext cx="4703502" cy="1627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2FF867-D70D-41A3-B435-96A9B040E7DF}"/>
              </a:ext>
            </a:extLst>
          </p:cNvPr>
          <p:cNvSpPr txBox="1"/>
          <p:nvPr/>
        </p:nvSpPr>
        <p:spPr>
          <a:xfrm>
            <a:off x="4003829" y="5930284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District 7360</a:t>
            </a:r>
          </a:p>
        </p:txBody>
      </p:sp>
    </p:spTree>
    <p:extLst>
      <p:ext uri="{BB962C8B-B14F-4D97-AF65-F5344CB8AC3E}">
        <p14:creationId xmlns:p14="http://schemas.microsoft.com/office/powerpoint/2010/main" val="322727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1D75-AA98-4A61-AF95-97E38757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605670"/>
            <a:ext cx="8534400" cy="1107056"/>
          </a:xfrm>
        </p:spPr>
        <p:txBody>
          <a:bodyPr/>
          <a:lstStyle/>
          <a:p>
            <a:r>
              <a:rPr lang="en-US" dirty="0"/>
              <a:t>How do I help?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8694D4-8457-495A-A399-8C50E51169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575" y="145274"/>
            <a:ext cx="8187037" cy="56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8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4ABD34-A7F2-475E-B5D5-F399EB8D4726}"/>
              </a:ext>
            </a:extLst>
          </p:cNvPr>
          <p:cNvSpPr txBox="1"/>
          <p:nvPr/>
        </p:nvSpPr>
        <p:spPr>
          <a:xfrm>
            <a:off x="248576" y="550416"/>
            <a:ext cx="114610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Motivate</a:t>
            </a:r>
          </a:p>
          <a:p>
            <a:pPr algn="ctr"/>
            <a:endParaRPr lang="en-US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Goals and Report on Progress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(points or dollars)</a:t>
            </a:r>
          </a:p>
          <a:p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40173-F45F-470D-8699-51DBF885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72" y="2354674"/>
            <a:ext cx="5965794" cy="42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1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1D75-AA98-4A61-AF95-97E38757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21793"/>
            <a:ext cx="2836228" cy="39319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76A97-551F-A585-F33B-0F861B9BC53B}"/>
              </a:ext>
            </a:extLst>
          </p:cNvPr>
          <p:cNvSpPr txBox="1"/>
          <p:nvPr/>
        </p:nvSpPr>
        <p:spPr>
          <a:xfrm>
            <a:off x="426758" y="172058"/>
            <a:ext cx="10823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Engagement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B3806-8076-4D44-87BB-899E2D05804F}"/>
              </a:ext>
            </a:extLst>
          </p:cNvPr>
          <p:cNvSpPr txBox="1"/>
          <p:nvPr/>
        </p:nvSpPr>
        <p:spPr>
          <a:xfrm>
            <a:off x="781234" y="1014985"/>
            <a:ext cx="108235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Committee Membership</a:t>
            </a: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Club Events</a:t>
            </a: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Grants – Community and Global</a:t>
            </a: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District Programs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World’s Greatest Meal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Pedals Out Polio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Polio Plus Society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Foundation Walk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Foundation Dinner – Raffle Tickets, Auction</a:t>
            </a:r>
          </a:p>
        </p:txBody>
      </p:sp>
    </p:spTree>
    <p:extLst>
      <p:ext uri="{BB962C8B-B14F-4D97-AF65-F5344CB8AC3E}">
        <p14:creationId xmlns:p14="http://schemas.microsoft.com/office/powerpoint/2010/main" val="80890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4BF749-0CA4-4BCD-A739-45B1169FB135}"/>
              </a:ext>
            </a:extLst>
          </p:cNvPr>
          <p:cNvSpPr txBox="1"/>
          <p:nvPr/>
        </p:nvSpPr>
        <p:spPr>
          <a:xfrm>
            <a:off x="553375" y="523396"/>
            <a:ext cx="116386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Harris Fellow Milestones</a:t>
            </a:r>
          </a:p>
          <a:p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Direct</a:t>
            </a:r>
          </a:p>
          <a:p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Donors</a:t>
            </a:r>
          </a:p>
          <a:p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District Grant Beneficiaries Speak at your Meeting</a:t>
            </a:r>
          </a:p>
          <a:p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1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4BF749-0CA4-4BCD-A739-45B1169FB135}"/>
              </a:ext>
            </a:extLst>
          </p:cNvPr>
          <p:cNvSpPr txBox="1"/>
          <p:nvPr/>
        </p:nvSpPr>
        <p:spPr>
          <a:xfrm>
            <a:off x="553375" y="523396"/>
            <a:ext cx="116386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Club Central Reports</a:t>
            </a:r>
          </a:p>
          <a:p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8C2B2-6D48-4D17-9AC7-EDCE9362E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75" y="1985334"/>
            <a:ext cx="4532204" cy="3371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452B4-44D8-4A1C-8C9F-2FBB72AA8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532" y="1485140"/>
            <a:ext cx="6600877" cy="43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5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4BF749-0CA4-4BCD-A739-45B1169FB135}"/>
              </a:ext>
            </a:extLst>
          </p:cNvPr>
          <p:cNvSpPr txBox="1"/>
          <p:nvPr/>
        </p:nvSpPr>
        <p:spPr>
          <a:xfrm>
            <a:off x="553375" y="264142"/>
            <a:ext cx="11638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0FD2AA-BE2C-4B80-868E-6A8E4AF7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38" y="1048972"/>
            <a:ext cx="8153297" cy="5709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644A5-0EE4-4CEE-AD9A-7F898E621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904" y="3034481"/>
            <a:ext cx="2418237" cy="37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6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4BF749-0CA4-4BCD-A739-45B1169FB135}"/>
              </a:ext>
            </a:extLst>
          </p:cNvPr>
          <p:cNvSpPr txBox="1"/>
          <p:nvPr/>
        </p:nvSpPr>
        <p:spPr>
          <a:xfrm>
            <a:off x="553375" y="264142"/>
            <a:ext cx="11638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5CEF0-85EF-4CC7-981C-6C3CE5E66C5D}"/>
              </a:ext>
            </a:extLst>
          </p:cNvPr>
          <p:cNvSpPr txBox="1"/>
          <p:nvPr/>
        </p:nvSpPr>
        <p:spPr>
          <a:xfrm>
            <a:off x="447261" y="1530626"/>
            <a:ext cx="111913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Fact Sheet (available under District Training Assembly Files)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Foundation Reference Guide (District Training Assembly Files)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Foundation Committee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Contact Info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 Martin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814-380-4008 (cell)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kpmartin@stamps.org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7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DC6EE-32C1-4A49-8AD2-F4EBECEDAA49}"/>
              </a:ext>
            </a:extLst>
          </p:cNvPr>
          <p:cNvSpPr txBox="1"/>
          <p:nvPr/>
        </p:nvSpPr>
        <p:spPr>
          <a:xfrm>
            <a:off x="452762" y="291954"/>
            <a:ext cx="1157648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Foundation Lead is an Important Position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Intl tracks and extends special rights to seven positions for every club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President-elect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Lead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Image Lead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Lead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229A0-844E-430C-84BE-39C810D9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160" y="5681610"/>
            <a:ext cx="2555939" cy="884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2FF867-D70D-41A3-B435-96A9B040E7DF}"/>
              </a:ext>
            </a:extLst>
          </p:cNvPr>
          <p:cNvSpPr txBox="1"/>
          <p:nvPr/>
        </p:nvSpPr>
        <p:spPr>
          <a:xfrm>
            <a:off x="9552373" y="6198085"/>
            <a:ext cx="1278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District 7360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B43C5-3CDA-4E63-AE63-CDCD12D6A9B6}"/>
              </a:ext>
            </a:extLst>
          </p:cNvPr>
          <p:cNvSpPr txBox="1"/>
          <p:nvPr/>
        </p:nvSpPr>
        <p:spPr>
          <a:xfrm>
            <a:off x="452762" y="4382203"/>
            <a:ext cx="8256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Categories of Reports on Rotary Club Central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4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2A82AC-F838-456E-A8DF-9B2E7BCF26F4}"/>
              </a:ext>
            </a:extLst>
          </p:cNvPr>
          <p:cNvSpPr/>
          <p:nvPr/>
        </p:nvSpPr>
        <p:spPr>
          <a:xfrm>
            <a:off x="319596" y="518774"/>
            <a:ext cx="116918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District is required to have a Membership, Public Image and Foundation Committees and these three interconnected foci are often viewed as determinants of success of Rotary Clubs.</a:t>
            </a:r>
          </a:p>
          <a:p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of the Foundation increases the reach of Rotary, which improves its Public Image, resulting in greater interest in Membership, which leads to more support of the Foundation.</a:t>
            </a:r>
          </a:p>
          <a:p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Foundation Lead is most commonly appointed by the President.  In a small club they may also serve in another elected capacity, but in larger clubs they most often are chair or co-chair of a club Foundation Committee</a:t>
            </a:r>
          </a:p>
          <a:p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Foundation lead must be shared with RI so they have access to Club Foundation reports in Rotary Club Central</a:t>
            </a:r>
          </a:p>
        </p:txBody>
      </p:sp>
    </p:spTree>
    <p:extLst>
      <p:ext uri="{BB962C8B-B14F-4D97-AF65-F5344CB8AC3E}">
        <p14:creationId xmlns:p14="http://schemas.microsoft.com/office/powerpoint/2010/main" val="314972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A2D031-1C7B-4B38-A925-ACCD59818821}"/>
              </a:ext>
            </a:extLst>
          </p:cNvPr>
          <p:cNvSpPr/>
          <p:nvPr/>
        </p:nvSpPr>
        <p:spPr>
          <a:xfrm>
            <a:off x="213064" y="355393"/>
            <a:ext cx="1146994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RI lists nine responsibilities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•	</a:t>
            </a:r>
            <a:r>
              <a:rPr lang="en-US" sz="2400" dirty="0">
                <a:solidFill>
                  <a:schemeClr val="accent1"/>
                </a:solidFill>
              </a:rPr>
              <a:t>Motivating club members to give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•	Conducting at least four motivational Foundation-focused club programs a year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•	Promoting Foundation grants &amp; activities &amp; helping members take part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•	Participating in the District Grant Management Seminar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•	Overseeing the Grant Qualification process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•	Working with the Club Treasurer to manage any Foundation Grant funds the club receives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•	Helping the club Treasurer submit donations to the Foundation promptly and accurately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•	Collaborating with your District’s International Services Chair and Service Projects committee to develop and fund projects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•	Enhancing members’ experience by offering them an opportunity to participate in meaningful service</a:t>
            </a:r>
          </a:p>
        </p:txBody>
      </p:sp>
    </p:spTree>
    <p:extLst>
      <p:ext uri="{BB962C8B-B14F-4D97-AF65-F5344CB8AC3E}">
        <p14:creationId xmlns:p14="http://schemas.microsoft.com/office/powerpoint/2010/main" val="173306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9EB1F7-C9C1-480C-BAB3-D29B01889FB5}"/>
              </a:ext>
            </a:extLst>
          </p:cNvPr>
          <p:cNvSpPr/>
          <p:nvPr/>
        </p:nvSpPr>
        <p:spPr>
          <a:xfrm>
            <a:off x="801950" y="382012"/>
            <a:ext cx="88924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Responsibilities – Be a GAMER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(in Club and District Programs/Events)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D21F6-D87A-4052-AC64-22C83D52E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66" y="176506"/>
            <a:ext cx="1178066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With President and Board set goals for Annual Fund and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PolioPlus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(and enter in Rotary Club Central)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Set goals for EREY (Every Rotarian Every Year), Sustaining Members, PHF Fellows)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Foundation Minutes presented at club meetings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on the Foundation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PolioPlus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Selection of District Community Grant Project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District Programs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District Foundation Dinner, Foundation Walk, Pedals Out Polio, World’s Greatest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Meal</a:t>
            </a:r>
          </a:p>
        </p:txBody>
      </p:sp>
    </p:spTree>
    <p:extLst>
      <p:ext uri="{BB962C8B-B14F-4D97-AF65-F5344CB8AC3E}">
        <p14:creationId xmlns:p14="http://schemas.microsoft.com/office/powerpoint/2010/main" val="417161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D21F6-D87A-4052-AC64-22C83D52E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89" y="0"/>
            <a:ext cx="11780668" cy="657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Foundation’s Mission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Rotary Foundation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Rotary members to advance world understanding, goodwill, and peace by improving health, providing quality education, improving the environment, and alleviating poverty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Foundation is charitable (501c3)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Areas of Focus &amp; Polio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47.5% of Amounts given to Annual Fund return to District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Foundation is among highest rated charities </a:t>
            </a:r>
            <a:r>
              <a:rPr lang="en-US" altLang="en-US" sz="2400" b="1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For the 12th consecutive year, The Rotary Foundation has received the highest rating — four stars — from </a:t>
            </a:r>
            <a:r>
              <a:rPr lang="en-US" altLang="en-US" sz="2400" b="1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Charity Navigator</a:t>
            </a:r>
            <a:r>
              <a:rPr lang="en-US" altLang="en-US" sz="2400" b="1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 an independent evaluator of the charities in the U.S.</a:t>
            </a:r>
            <a:endParaRPr lang="en-US" alt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 </a:t>
            </a:r>
            <a:r>
              <a:rPr lang="en-US" altLang="en-US" sz="2400" b="1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Foundation </a:t>
            </a:r>
            <a:r>
              <a:rPr lang="en-US" altLang="en-US" sz="2400" dirty="0">
                <a:solidFill>
                  <a:srgbClr val="00206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earned the recognition for demonstrating strong financial health, low costs  and commitment to accountability and transparency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6E6CD-8FE7-401D-8A52-4A93DB227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505" y="2123067"/>
            <a:ext cx="1987140" cy="200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3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1D75-AA98-4A61-AF95-97E38757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600343"/>
            <a:ext cx="8534400" cy="1507067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Together, we see a world where people unite and take action to create lasting change – across the globe, in our communities and in ourselves.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0F132-9DE7-4EE8-A558-BD5D16EC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750590"/>
            <a:ext cx="6648743" cy="4603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Not every Rotarian has the ability to make a large donation, but every Rotarian has the ability to make some donation.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Past RI President 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K.R. “Ravi” Ravindran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A9E30A1-3449-4AC4-B3B8-C3702D3A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91" y="866211"/>
            <a:ext cx="3391841" cy="33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4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1D75-AA98-4A61-AF95-97E38757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21793"/>
            <a:ext cx="2836228" cy="39319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76A97-551F-A585-F33B-0F861B9BC53B}"/>
              </a:ext>
            </a:extLst>
          </p:cNvPr>
          <p:cNvSpPr txBox="1"/>
          <p:nvPr/>
        </p:nvSpPr>
        <p:spPr>
          <a:xfrm>
            <a:off x="684211" y="392003"/>
            <a:ext cx="1082357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Ways to give to The Rotary Foundation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B3F4C-4FAD-C3F7-5E03-151F5A0C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668" y="2370667"/>
            <a:ext cx="8173844" cy="396322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With each club dues payment</a:t>
            </a:r>
          </a:p>
          <a:p>
            <a:r>
              <a:rPr lang="en-US" sz="3200" dirty="0">
                <a:solidFill>
                  <a:srgbClr val="002060"/>
                </a:solidFill>
              </a:rPr>
              <a:t>Rotary Direct</a:t>
            </a:r>
          </a:p>
          <a:p>
            <a:r>
              <a:rPr lang="en-US" sz="3200" dirty="0">
                <a:solidFill>
                  <a:srgbClr val="002060"/>
                </a:solidFill>
              </a:rPr>
              <a:t>District Foundation Dinner Raffle Tickets</a:t>
            </a:r>
          </a:p>
          <a:p>
            <a:r>
              <a:rPr lang="en-US" sz="3200" dirty="0">
                <a:solidFill>
                  <a:srgbClr val="002060"/>
                </a:solidFill>
              </a:rPr>
              <a:t>District Polio Plus Society</a:t>
            </a:r>
          </a:p>
          <a:p>
            <a:r>
              <a:rPr lang="en-US" sz="3200" dirty="0">
                <a:solidFill>
                  <a:srgbClr val="002060"/>
                </a:solidFill>
              </a:rPr>
              <a:t>Charitable Deduction and IRA Required Minimum Distribution - Tax Benefits.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Estate Planning - Bequests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778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4429</TotalTime>
  <Words>746</Words>
  <Application>Microsoft Office PowerPoint</Application>
  <PresentationFormat>Widescreen</PresentationFormat>
  <Paragraphs>126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Bahnschrift SemiLight SemiConde</vt:lpstr>
      <vt:lpstr>Calibri</vt:lpstr>
      <vt:lpstr>Century Gothic</vt:lpstr>
      <vt:lpstr>Open Sans</vt:lpstr>
      <vt:lpstr>Roboto</vt:lpstr>
      <vt:lpstr>Tahoma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Together, we see a world where people unite and take action to create lasting change – across the globe, in our communities and in ourselves.</vt:lpstr>
      <vt:lpstr> </vt:lpstr>
      <vt:lpstr>How do I help?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Eberly</dc:creator>
  <cp:lastModifiedBy>Ken P. Martin</cp:lastModifiedBy>
  <cp:revision>98</cp:revision>
  <dcterms:created xsi:type="dcterms:W3CDTF">2019-10-03T01:18:54Z</dcterms:created>
  <dcterms:modified xsi:type="dcterms:W3CDTF">2024-04-21T21:47:46Z</dcterms:modified>
</cp:coreProperties>
</file>