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96" r:id="rId2"/>
    <p:sldId id="597" r:id="rId3"/>
    <p:sldId id="598" r:id="rId4"/>
    <p:sldId id="599" r:id="rId5"/>
    <p:sldId id="600" r:id="rId6"/>
    <p:sldId id="601" r:id="rId7"/>
    <p:sldId id="462" r:id="rId8"/>
    <p:sldId id="602" r:id="rId9"/>
    <p:sldId id="454" r:id="rId10"/>
    <p:sldId id="587" r:id="rId11"/>
    <p:sldId id="554" r:id="rId12"/>
    <p:sldId id="625" r:id="rId13"/>
    <p:sldId id="626" r:id="rId14"/>
    <p:sldId id="613" r:id="rId15"/>
    <p:sldId id="621" r:id="rId16"/>
    <p:sldId id="629" r:id="rId17"/>
    <p:sldId id="622" r:id="rId18"/>
    <p:sldId id="623" r:id="rId19"/>
    <p:sldId id="624" r:id="rId20"/>
    <p:sldId id="609" r:id="rId21"/>
    <p:sldId id="605" r:id="rId22"/>
    <p:sldId id="610" r:id="rId23"/>
    <p:sldId id="627" r:id="rId24"/>
    <p:sldId id="628" r:id="rId25"/>
    <p:sldId id="611" r:id="rId26"/>
    <p:sldId id="589" r:id="rId27"/>
    <p:sldId id="443" r:id="rId28"/>
    <p:sldId id="447" r:id="rId29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 Stull" initials="SS" lastIdx="2" clrIdx="0">
    <p:extLst>
      <p:ext uri="{19B8F6BF-5375-455C-9EA6-DF929625EA0E}">
        <p15:presenceInfo xmlns:p15="http://schemas.microsoft.com/office/powerpoint/2012/main" userId="0ed12bda20660c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58A3"/>
    <a:srgbClr val="0C5FA7"/>
    <a:srgbClr val="EFF8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1059" autoAdjust="0"/>
  </p:normalViewPr>
  <p:slideViewPr>
    <p:cSldViewPr snapToGrid="0" snapToObjects="1">
      <p:cViewPr varScale="1">
        <p:scale>
          <a:sx n="104" d="100"/>
          <a:sy n="104" d="100"/>
        </p:scale>
        <p:origin x="1632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-1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2146" y="51"/>
      </p:cViewPr>
      <p:guideLst>
        <p:guide orient="horz" pos="2909"/>
        <p:guide pos="2208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defTabSz="484302"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2962" y="0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algn="r" defTabSz="484302" eaLnBrk="1" hangingPunct="1">
              <a:defRPr sz="1200"/>
            </a:lvl1pPr>
          </a:lstStyle>
          <a:p>
            <a:fld id="{829801EE-D567-4A7B-812D-C52E5AE2EB3E}" type="datetimeFigureOut">
              <a:rPr lang="en-US" altLang="zh-HK"/>
              <a:pPr/>
              <a:t>3/2/2024</a:t>
            </a:fld>
            <a:endParaRPr lang="en-US" altLang="zh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9325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defTabSz="484302"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algn="r" defTabSz="484302" eaLnBrk="1" hangingPunct="1">
              <a:defRPr sz="1200"/>
            </a:lvl1pPr>
          </a:lstStyle>
          <a:p>
            <a:fld id="{B03AA3E4-8FC8-4760-9BA4-21F9136B013C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50693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4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24575,'-3'0'0,"0"-3"0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2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7T18:12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defTabSz="484302"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962" y="0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algn="r" defTabSz="484302" eaLnBrk="1" hangingPunct="1">
              <a:defRPr sz="1200"/>
            </a:lvl1pPr>
          </a:lstStyle>
          <a:p>
            <a:fld id="{271228EC-EF5A-4FD7-804B-5336289A6B6A}" type="datetimeFigureOut">
              <a:rPr lang="en-US" altLang="zh-HK"/>
              <a:pPr/>
              <a:t>3/2/2024</a:t>
            </a:fld>
            <a:endParaRPr lang="en-US" altLang="zh-HK"/>
          </a:p>
        </p:txBody>
      </p:sp>
      <p:sp>
        <p:nvSpPr>
          <p:cNvPr id="8090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183" y="4561313"/>
            <a:ext cx="5850835" cy="432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9325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defTabSz="484302"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algn="r" defTabSz="484302" eaLnBrk="1" hangingPunct="1">
              <a:defRPr sz="1200"/>
            </a:lvl1pPr>
          </a:lstStyle>
          <a:p>
            <a:fld id="{1C1DA4F1-EF3E-4F40-9AB6-5F6F048CC3A1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02363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16" tIns="48508" rIns="97016" bIns="48508" anchor="b"/>
          <a:lstStyle/>
          <a:p>
            <a:pPr algn="r" defTabSz="484302" eaLnBrk="1" hangingPunct="1"/>
            <a:fld id="{812AE67D-1D4C-49C5-A642-117303C75378}" type="slidenum">
              <a:rPr lang="zh-TW" altLang="en-US" sz="1200"/>
              <a:pPr algn="r" defTabSz="484302" eaLnBrk="1" hangingPunct="1"/>
              <a:t>1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225656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r>
              <a:rPr lang="en-US" altLang="zh-TW" dirty="0"/>
              <a:t>1</a:t>
            </a:r>
            <a:r>
              <a:rPr lang="en-US" altLang="zh-TW" baseline="30000" dirty="0"/>
              <a:t>st</a:t>
            </a:r>
            <a:r>
              <a:rPr lang="en-US" altLang="zh-TW" dirty="0"/>
              <a:t> Bullet – emphasize!</a:t>
            </a: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10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9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11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12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13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9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14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0633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r>
              <a:rPr lang="en-US" altLang="zh-TW" dirty="0"/>
              <a:t>Explain international &amp; managed by…</a:t>
            </a: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15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r>
              <a:rPr lang="en-US" altLang="zh-TW" dirty="0"/>
              <a:t>Explain international &amp; managed by…</a:t>
            </a: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16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0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r>
              <a:rPr lang="en-US" altLang="zh-TW" dirty="0"/>
              <a:t>Explain international &amp; managed by…</a:t>
            </a: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17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57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r>
              <a:rPr lang="en-US" altLang="zh-TW" dirty="0"/>
              <a:t>Explain international &amp; managed by…</a:t>
            </a: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18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4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r>
              <a:rPr lang="en-US" altLang="zh-TW" dirty="0"/>
              <a:t>Explain international &amp; managed by…</a:t>
            </a: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19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9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A0FD58-6258-4714-902D-504625B5F450}" type="slidenum">
              <a:rPr lang="zh-TW" altLang="en-US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945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74781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A0FD58-6258-4714-902D-504625B5F450}" type="slidenum">
              <a:rPr lang="zh-TW" altLang="en-US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15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8100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16117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06946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28142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94745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HK" sz="1200" dirty="0"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4F1-EF3E-4F40-9AB6-5F6F048CC3A1}" type="slidenum">
              <a:rPr lang="en-US" altLang="zh-HK" smtClean="0"/>
              <a:pPr/>
              <a:t>27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69738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472731"/>
            <a:fld id="{9739E1D2-9490-416B-889B-04F1C2DF4EFE}" type="slidenum">
              <a:rPr lang="zh-TW" altLang="en-US">
                <a:solidFill>
                  <a:srgbClr val="000000"/>
                </a:solidFill>
              </a:rPr>
              <a:pPr defTabSz="472731"/>
              <a:t>28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6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1A27138E-C2AB-42AD-8489-C89D1B8E0DD9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3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AC525D-9CCE-4E0C-9D2C-404F4C98CBF9}" type="slidenum">
              <a:rPr lang="zh-TW" altLang="en-US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404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A0FD58-6258-4714-902D-504625B5F450}" type="slidenum">
              <a:rPr lang="zh-TW" altLang="en-US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02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Decision 3: DDF generated from Annual Fund – SHARE contributions will not be impacted until 1 July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16" tIns="48508" rIns="97016" bIns="48508" anchor="b"/>
          <a:lstStyle/>
          <a:p>
            <a:pPr algn="r" defTabSz="484302" eaLnBrk="1" hangingPunct="1"/>
            <a:fld id="{72EE4699-CEAB-4184-B376-53AD1134FFE1}" type="slidenum">
              <a:rPr lang="zh-TW" altLang="en-US" sz="1200"/>
              <a:pPr algn="r" defTabSz="484302" eaLnBrk="1" hangingPunct="1"/>
              <a:t>7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95008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730527" y="4561313"/>
            <a:ext cx="5854148" cy="4318725"/>
          </a:xfrm>
          <a:noFill/>
        </p:spPr>
        <p:txBody>
          <a:bodyPr lIns="95207" tIns="47604" rIns="95207" bIns="47604"/>
          <a:lstStyle/>
          <a:p>
            <a:pPr defTabSz="952073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4144617" y="9119325"/>
            <a:ext cx="316892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07" tIns="47604" rIns="95207" bIns="47604" anchor="b"/>
          <a:lstStyle/>
          <a:p>
            <a:pPr algn="r" defTabSz="474384" eaLnBrk="1" hangingPunct="1"/>
            <a:fld id="{34113B89-6521-49E9-81C4-AD19C34FD2D1}" type="slidenum">
              <a:rPr lang="zh-TW" altLang="en-US" sz="1200">
                <a:solidFill>
                  <a:srgbClr val="000000"/>
                </a:solidFill>
              </a:rPr>
              <a:pPr algn="r" defTabSz="474384" eaLnBrk="1" hangingPunct="1"/>
              <a:t>8</a:t>
            </a:fld>
            <a:endParaRPr lang="en-US" altLang="zh-TW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10425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TSPPT1-title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wh-rev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5117"/>
            <a:ext cx="7772400" cy="1081896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75" y="6356350"/>
            <a:ext cx="2078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fld id="{B305EAAD-ADA5-44CE-B6BE-511C91C793CD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0638" y="3168650"/>
            <a:ext cx="64135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7CD129F-2FDC-42B7-A311-E6A9E1A76B6B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2615B-0E3D-450A-BE37-368B28B45867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4385172-325C-4542-815E-4D4D02E2929C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CF78-865B-4EF9-BF30-EB2373E8571A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73826B-54CE-4668-A872-DB160FC96128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6EF1-B0B2-44BF-B9F1-AA23E0B2209A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3E33901-4A90-44C1-9969-6E274C0428CB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64A5D-615A-4EE7-B4D8-3CC0A0CBBB21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FFFCC3D-E8DF-43A7-B1F2-340179FFBF21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3D5BF-CAF6-42ED-B7A5-C4B9D8DF545F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58A0A5A-9774-443E-9BFC-2282769932B2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45B5D-9932-4E29-9FC9-EB1547EE4838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29EF04-F056-4167-AE23-3A09007E2AC5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8DD0-358B-4320-913E-0B8824B88AF3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AA22906-1444-4140-A064-7ACD660C5293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D3E2-9E00-446C-9D8A-8B4699EF59B6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9A084B2-11E3-4F77-A3AA-4ADE1CAA2845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F3CC-8997-4795-91E1-308670CC360A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5E136F-AA13-4720-A737-9069FA5CCEBF}" type="datetime1">
              <a:rPr lang="en-US" altLang="zh-TW" smtClean="0"/>
              <a:t>3/2/2024</a:t>
            </a:fld>
            <a:endParaRPr lang="en-US" altLang="zh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6998-99AF-4026-A298-1FC387A3B9D1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13" y="6356350"/>
            <a:ext cx="6413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Rotary Year 2020-21 Rotary Opens Opportunities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6688" y="6356350"/>
            <a:ext cx="9001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7840FA79-A68C-4DE0-A3C4-A875D1E22E4E}" type="slidenum">
              <a:rPr lang="en-US" altLang="zh-HK"/>
              <a:pPr/>
              <a:t>‹#›</a:t>
            </a:fld>
            <a:endParaRPr lang="en-US" altLang="zh-HK"/>
          </a:p>
        </p:txBody>
      </p:sp>
      <p:pic>
        <p:nvPicPr>
          <p:cNvPr id="1030" name="Picture 1" descr="PETSPPT1-body-0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image" Target="../media/image22.pn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rotary.org/en/about-rotary/rotary-foundation" TargetMode="External"/><Relationship Id="rId4" Type="http://schemas.openxmlformats.org/officeDocument/2006/relationships/hyperlink" Target="https://www.charitynavigator.org/index.cfm?bay=search.summary&amp;orgid=45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0" y="3132138"/>
            <a:ext cx="9143999" cy="1706562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2060"/>
                </a:solidFill>
              </a:rPr>
              <a:t>Grant Management Seminar Certification</a:t>
            </a:r>
            <a:br>
              <a:rPr lang="en-US" altLang="zh-TW" sz="4000" b="1" dirty="0">
                <a:solidFill>
                  <a:srgbClr val="002060"/>
                </a:solidFill>
              </a:rPr>
            </a:br>
            <a:r>
              <a:rPr lang="en-US" altLang="zh-TW" sz="4000" b="1" dirty="0">
                <a:solidFill>
                  <a:srgbClr val="002060"/>
                </a:solidFill>
              </a:rPr>
              <a:t>District 7360 2024-25</a:t>
            </a:r>
          </a:p>
        </p:txBody>
      </p:sp>
      <p:sp>
        <p:nvSpPr>
          <p:cNvPr id="14342" name="Title 1"/>
          <p:cNvSpPr>
            <a:spLocks noGrp="1"/>
          </p:cNvSpPr>
          <p:nvPr>
            <p:ph type="ctrTitle" idx="4294967295"/>
          </p:nvPr>
        </p:nvSpPr>
        <p:spPr>
          <a:xfrm>
            <a:off x="0" y="4720312"/>
            <a:ext cx="9143999" cy="1000125"/>
          </a:xfrm>
        </p:spPr>
        <p:txBody>
          <a:bodyPr/>
          <a:lstStyle/>
          <a:p>
            <a:pPr eaLnBrk="1" hangingPunct="1"/>
            <a:r>
              <a:rPr lang="en-US" altLang="zh-TW" sz="2000" b="1" i="1" dirty="0">
                <a:solidFill>
                  <a:srgbClr val="2397E2"/>
                </a:solidFill>
              </a:rPr>
              <a:t>Ken Martin and Kelly Wike, District 7360 Rotary Foundation Co-Chairs</a:t>
            </a:r>
            <a:br>
              <a:rPr lang="en-US" altLang="zh-TW" sz="2000" b="1" i="1" dirty="0">
                <a:solidFill>
                  <a:srgbClr val="2397E2"/>
                </a:solidFill>
              </a:rPr>
            </a:br>
            <a:r>
              <a:rPr lang="en-US" altLang="zh-TW" sz="2000" b="1" i="1" dirty="0">
                <a:solidFill>
                  <a:srgbClr val="2397E2"/>
                </a:solidFill>
              </a:rPr>
              <a:t>Helen Schmitt and Swan Stull, District Grant Management Co-Chairs</a:t>
            </a:r>
            <a:br>
              <a:rPr lang="en-US" altLang="zh-TW" sz="2000" b="1" i="1" dirty="0">
                <a:solidFill>
                  <a:srgbClr val="2397E2"/>
                </a:solidFill>
              </a:rPr>
            </a:br>
            <a:endParaRPr lang="en-US" altLang="zh-TW" sz="2000" b="1" i="1" dirty="0">
              <a:solidFill>
                <a:srgbClr val="2397E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7781" y="6217850"/>
            <a:ext cx="1101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revised 3/2/24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ABEC6-CEC9-48BA-9FCD-609B7EBA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48" y="1801439"/>
            <a:ext cx="4703502" cy="1627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/>
          </p:cNvSpPr>
          <p:nvPr/>
        </p:nvSpPr>
        <p:spPr bwMode="auto">
          <a:xfrm>
            <a:off x="520700" y="274638"/>
            <a:ext cx="8229600" cy="21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400" b="1" dirty="0">
                <a:solidFill>
                  <a:srgbClr val="0A3363"/>
                </a:solidFill>
                <a:ea typeface="新細明體" pitchFamily="18" charset="-120"/>
              </a:rPr>
              <a:t>District Community </a:t>
            </a:r>
          </a:p>
          <a:p>
            <a:pPr algn="ctr" eaLnBrk="1" hangingPunct="1"/>
            <a:r>
              <a:rPr lang="en-US" altLang="zh-HK" sz="4400" b="1" dirty="0">
                <a:solidFill>
                  <a:srgbClr val="0A3363"/>
                </a:solidFill>
                <a:ea typeface="新細明體" pitchFamily="18" charset="-120"/>
              </a:rPr>
              <a:t>Grants</a:t>
            </a:r>
          </a:p>
          <a:p>
            <a:pPr algn="ctr" eaLnBrk="1" hangingPunct="1"/>
            <a:endParaRPr lang="en-US" altLang="zh-TW" sz="44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10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549275"/>
            <a:ext cx="2016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914400" y="2050473"/>
            <a:ext cx="7315200" cy="435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Club must fund entire cost of project and reimbursed grant amount after completion.  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Grant maximum is 50% of cost of project.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Reimbursement made within 15-30 days of project completion and final report approval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9794F-AF31-48E8-971F-DB073F8E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10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2C22FA-6786-4319-AA66-641E6293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512" y="330873"/>
            <a:ext cx="1848288" cy="1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1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/>
          </p:cNvSpPr>
          <p:nvPr/>
        </p:nvSpPr>
        <p:spPr bwMode="auto">
          <a:xfrm>
            <a:off x="3003283" y="361156"/>
            <a:ext cx="3137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400" b="1" dirty="0">
                <a:solidFill>
                  <a:srgbClr val="0A3363"/>
                </a:solidFill>
                <a:ea typeface="新細明體" pitchFamily="18" charset="-120"/>
              </a:rPr>
              <a:t>DCG Funds </a:t>
            </a:r>
            <a:endParaRPr lang="en-US" altLang="zh-TW" sz="44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11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549275"/>
            <a:ext cx="2016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914400" y="1692274"/>
            <a:ext cx="7315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Check your Club’s Fundraising Analysis for 2021-22 (Rotary Club Central).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Grant minimum of $200.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Maximum 25% of Annual Fund Giving 3 yrs prior per club.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If eligible for more than $1,500, club may apply for two grants, both of which must meet $200 minimum</a:t>
            </a:r>
            <a:r>
              <a:rPr lang="en-US" sz="2400" b="1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 defTabSz="914400" eaLnBrk="1" hangingPunct="1"/>
            <a:endParaRPr lang="en-US" altLang="zh-HK" sz="3200" dirty="0">
              <a:ea typeface="新細明體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9794F-AF31-48E8-971F-DB073F8E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11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126A7-3997-4B30-8046-15BFCECE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311" y="410608"/>
            <a:ext cx="1848288" cy="1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8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/>
          </p:cNvSpPr>
          <p:nvPr/>
        </p:nvSpPr>
        <p:spPr bwMode="auto">
          <a:xfrm>
            <a:off x="2346036" y="361156"/>
            <a:ext cx="4488873" cy="135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000" b="1" dirty="0">
                <a:solidFill>
                  <a:srgbClr val="0A3363"/>
                </a:solidFill>
                <a:ea typeface="新細明體" pitchFamily="18" charset="-120"/>
              </a:rPr>
              <a:t>Club Fundraising Analysis </a:t>
            </a:r>
            <a:endParaRPr lang="en-US" altLang="zh-TW" sz="40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12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549275"/>
            <a:ext cx="2016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9794F-AF31-48E8-971F-DB073F8E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12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126A7-3997-4B30-8046-15BFCECE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311" y="410608"/>
            <a:ext cx="1848288" cy="10935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E5802F-64BC-4436-A179-1B71E4B6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16" y="1574636"/>
            <a:ext cx="5791200" cy="38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/>
          </p:cNvSpPr>
          <p:nvPr/>
        </p:nvSpPr>
        <p:spPr bwMode="auto">
          <a:xfrm>
            <a:off x="2327563" y="141793"/>
            <a:ext cx="4488873" cy="135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000" b="1" dirty="0">
                <a:solidFill>
                  <a:srgbClr val="0A3363"/>
                </a:solidFill>
                <a:ea typeface="新細明體" pitchFamily="18" charset="-120"/>
              </a:rPr>
              <a:t>Club Fundraising Analysis </a:t>
            </a:r>
            <a:endParaRPr lang="en-US" altLang="zh-TW" sz="40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13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549275"/>
            <a:ext cx="2016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9794F-AF31-48E8-971F-DB073F8E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13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126A7-3997-4B30-8046-15BFCECE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311" y="410608"/>
            <a:ext cx="1848288" cy="109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25BE-7898-483A-85D1-11396255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7" y="1504156"/>
            <a:ext cx="6982812" cy="52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5C7C6-0C75-4F20-B578-CB006331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14</a:t>
            </a:fld>
            <a:endParaRPr lang="en-US" altLang="zh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4423D-2712-4387-8C17-CBDECE6D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43" y="384719"/>
            <a:ext cx="6281385" cy="50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6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15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F534-0340-4E00-8CC8-49EE5BD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15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B9A9F-F398-4E1C-8A98-74E64971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356" y="239629"/>
            <a:ext cx="1695268" cy="1003013"/>
          </a:xfrm>
          <a:prstGeom prst="rect">
            <a:avLst/>
          </a:prstGeom>
        </p:spPr>
      </p:pic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185964"/>
            <a:ext cx="1459768" cy="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87331-5EE4-4A73-8E70-C16FD496A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986176"/>
            <a:ext cx="4011646" cy="2241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89890-E463-4F9E-A624-083A4E946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954" y="1381703"/>
            <a:ext cx="5071046" cy="4949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32DFD-108B-41E3-9F4A-EFB847608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55" y="3177219"/>
            <a:ext cx="2817090" cy="3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16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F534-0340-4E00-8CC8-49EE5BD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16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B9A9F-F398-4E1C-8A98-74E64971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08" y="378690"/>
            <a:ext cx="1695268" cy="1003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943D69-0E0F-4581-9997-D9DAE84B7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16" y="592264"/>
            <a:ext cx="6160957" cy="5894687"/>
          </a:xfrm>
          <a:prstGeom prst="rect">
            <a:avLst/>
          </a:prstGeom>
        </p:spPr>
      </p:pic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17" y="693842"/>
            <a:ext cx="1459768" cy="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75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17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F534-0340-4E00-8CC8-49EE5BD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17</a:t>
            </a:fld>
            <a:endParaRPr lang="en-US" altLang="zh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E10AB-C5A4-4085-AA31-6D3D1578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98" y="364063"/>
            <a:ext cx="1579492" cy="934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1413BA-48BF-4DC2-916E-B6595AE89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30" y="0"/>
            <a:ext cx="5838940" cy="6858000"/>
          </a:xfrm>
          <a:prstGeom prst="rect">
            <a:avLst/>
          </a:prstGeom>
        </p:spPr>
      </p:pic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82" y="355487"/>
            <a:ext cx="1459768" cy="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0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18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99" y="625930"/>
            <a:ext cx="1459768" cy="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F534-0340-4E00-8CC8-49EE5BD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18</a:t>
            </a:fld>
            <a:endParaRPr lang="en-US" altLang="zh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74E69-EDE5-4F3E-81C6-5DBC59632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761" y="474512"/>
            <a:ext cx="1450183" cy="8580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FD9B8-D3C3-4CB6-88CC-5D1D6B046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785" y="323416"/>
            <a:ext cx="5220429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19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F534-0340-4E00-8CC8-49EE5BD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19</a:t>
            </a:fld>
            <a:endParaRPr lang="en-US" altLang="zh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7A1BD-92C4-45D0-89CC-4ADE875F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07" y="439964"/>
            <a:ext cx="1597965" cy="945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05355-90A2-42DE-AAAA-C34B122CB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07" y="428205"/>
            <a:ext cx="5803792" cy="6293269"/>
          </a:xfrm>
          <a:prstGeom prst="rect">
            <a:avLst/>
          </a:prstGeom>
        </p:spPr>
      </p:pic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528" y="635099"/>
            <a:ext cx="1459768" cy="5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02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520700" y="2363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Mission</a:t>
            </a:r>
            <a:r>
              <a:rPr lang="zh-TW" altLang="en-US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 </a:t>
            </a: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of TRF 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0C2AD9-76AE-4AA5-BF2B-66AB65E54FC3}" type="slidenum">
              <a:rPr lang="en-US" altLang="zh-TW"/>
              <a:pPr/>
              <a:t>2</a:t>
            </a:fld>
            <a:endParaRPr lang="en-US" altLang="zh-TW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08" y="555900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29275" y="1800611"/>
            <a:ext cx="6934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75DBA-B3F8-1650-540C-CDFDDEEC7469}"/>
              </a:ext>
            </a:extLst>
          </p:cNvPr>
          <p:cNvSpPr txBox="1"/>
          <p:nvPr/>
        </p:nvSpPr>
        <p:spPr>
          <a:xfrm>
            <a:off x="704509" y="1800611"/>
            <a:ext cx="7906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Rotary Foundation 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helps Rotary members to advance world understanding, goodwill, and peace by improving health, providing quality education, improving the environment, and alleviating poverty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80EDF-2835-45C9-82B5-7677B8F3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44" y="291860"/>
            <a:ext cx="1848288" cy="1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535394-4142-4E45-842E-1E106F7264B0}" type="slidenum">
              <a:rPr lang="en-US" altLang="zh-HK">
                <a:solidFill>
                  <a:srgbClr val="FFFFFF"/>
                </a:solidFill>
                <a:ea typeface="新細明體" pitchFamily="18" charset="-120"/>
              </a:rPr>
              <a:pPr/>
              <a:t>20</a:t>
            </a:fld>
            <a:endParaRPr lang="en-US" altLang="zh-HK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454275" y="544513"/>
            <a:ext cx="4811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HK" sz="4000" b="1" dirty="0">
                <a:solidFill>
                  <a:schemeClr val="bg2">
                    <a:lumMod val="25000"/>
                  </a:schemeClr>
                </a:solidFill>
                <a:ea typeface="新細明體" pitchFamily="18" charset="-120"/>
              </a:rPr>
              <a:t>Documents Retention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418689" y="1684338"/>
            <a:ext cx="81786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HK" sz="2600" dirty="0">
                <a:ea typeface="新細明體" pitchFamily="18" charset="-120"/>
              </a:rPr>
              <a:t>Maintained for 7 years and accessible to Rotarians in Club and District (Recommend hard copy and files on Club </a:t>
            </a:r>
            <a:r>
              <a:rPr lang="en-US" altLang="zh-HK" sz="2600" dirty="0" err="1">
                <a:ea typeface="新細明體" pitchFamily="18" charset="-120"/>
              </a:rPr>
              <a:t>DACdb</a:t>
            </a:r>
            <a:r>
              <a:rPr lang="en-US" altLang="zh-HK" sz="2600" dirty="0">
                <a:ea typeface="新細明體" pitchFamily="18" charset="-120"/>
              </a:rPr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zh-HK" sz="2600" dirty="0">
              <a:ea typeface="新細明體" pitchFamily="18" charset="-120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HK" sz="2600" dirty="0">
                <a:ea typeface="新細明體" pitchFamily="18" charset="-120"/>
              </a:rPr>
              <a:t>Documents include:</a:t>
            </a:r>
          </a:p>
          <a:p>
            <a:pPr marL="1371600" lvl="2" indent="-457200" eaLnBrk="1" hangingPunct="1">
              <a:buFont typeface="Courier New" panose="02070309020205020404" pitchFamily="49" charset="0"/>
              <a:buChar char="o"/>
            </a:pPr>
            <a:r>
              <a:rPr lang="en-US" altLang="zh-HK" sz="2600" dirty="0">
                <a:ea typeface="新細明體" pitchFamily="18" charset="-120"/>
              </a:rPr>
              <a:t>Application and MOU</a:t>
            </a:r>
          </a:p>
          <a:p>
            <a:pPr marL="1371600" lvl="2" indent="-457200" eaLnBrk="1" hangingPunct="1">
              <a:buFont typeface="Courier New" panose="02070309020205020404" pitchFamily="49" charset="0"/>
              <a:buChar char="o"/>
            </a:pPr>
            <a:r>
              <a:rPr lang="en-US" altLang="zh-HK" sz="2600" dirty="0">
                <a:ea typeface="新細明體" pitchFamily="18" charset="-120"/>
              </a:rPr>
              <a:t>Bank information, including bank statements</a:t>
            </a:r>
          </a:p>
          <a:p>
            <a:pPr marL="1371600" lvl="2" indent="-457200" eaLnBrk="1" hangingPunct="1">
              <a:buFont typeface="Courier New" panose="02070309020205020404" pitchFamily="49" charset="0"/>
              <a:buChar char="o"/>
            </a:pPr>
            <a:r>
              <a:rPr lang="en-US" altLang="zh-HK" sz="2600" dirty="0">
                <a:ea typeface="新細明體" pitchFamily="18" charset="-120"/>
              </a:rPr>
              <a:t>Financial management plan </a:t>
            </a:r>
          </a:p>
          <a:p>
            <a:pPr marL="1371600" lvl="2" indent="-457200" eaLnBrk="1" hangingPunct="1">
              <a:buFont typeface="Courier New" panose="02070309020205020404" pitchFamily="49" charset="0"/>
              <a:buChar char="o"/>
            </a:pPr>
            <a:r>
              <a:rPr lang="en-US" altLang="zh-HK" sz="2600" dirty="0">
                <a:ea typeface="新細明體" pitchFamily="18" charset="-120"/>
              </a:rPr>
              <a:t>Procedure for storing documents and archives</a:t>
            </a:r>
          </a:p>
          <a:p>
            <a:pPr marL="1371600" lvl="2" indent="-457200" eaLnBrk="1" hangingPunct="1">
              <a:buFont typeface="Courier New" panose="02070309020205020404" pitchFamily="49" charset="0"/>
              <a:buChar char="o"/>
            </a:pPr>
            <a:r>
              <a:rPr lang="en-US" altLang="zh-HK" sz="2600" dirty="0">
                <a:ea typeface="新細明體" pitchFamily="18" charset="-120"/>
              </a:rPr>
              <a:t>Succession plan for bank account signatories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690EF-E57A-4C11-89CA-4278E461A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71" y="391703"/>
            <a:ext cx="1570256" cy="9290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C504CDE-BB38-47F1-A950-D6E8E835D89E}"/>
              </a:ext>
            </a:extLst>
          </p:cNvPr>
          <p:cNvSpPr/>
          <p:nvPr/>
        </p:nvSpPr>
        <p:spPr>
          <a:xfrm>
            <a:off x="981774" y="829628"/>
            <a:ext cx="7337102" cy="5485447"/>
          </a:xfrm>
          <a:prstGeom prst="horizontalScroll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EFF898"/>
              </a:gs>
            </a:gsLst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721422" y="30395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2024 Grant Seminars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0C2AD9-76AE-4AA5-BF2B-66AB65E54FC3}" type="slidenum">
              <a:rPr lang="en-US" altLang="zh-TW"/>
              <a:pPr/>
              <a:t>21</a:t>
            </a:fld>
            <a:endParaRPr lang="en-US" altLang="zh-TW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3D57C-1BF8-46CF-BD4A-72671B0EA155}"/>
              </a:ext>
            </a:extLst>
          </p:cNvPr>
          <p:cNvSpPr txBox="1"/>
          <p:nvPr/>
        </p:nvSpPr>
        <p:spPr>
          <a:xfrm>
            <a:off x="1292206" y="2073629"/>
            <a:ext cx="70852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/>
              <a:t>March 3 at PETS</a:t>
            </a:r>
          </a:p>
          <a:p>
            <a:pPr lvl="2"/>
            <a:r>
              <a:rPr lang="en-US" sz="2800" b="1" dirty="0"/>
              <a:t>May 20, 7 pm (zoom)</a:t>
            </a:r>
          </a:p>
          <a:p>
            <a:pPr lvl="2"/>
            <a:r>
              <a:rPr lang="en-US" sz="2800" b="1" dirty="0"/>
              <a:t>June 4, noon (zoom)</a:t>
            </a:r>
          </a:p>
          <a:p>
            <a:pPr lvl="2"/>
            <a:r>
              <a:rPr lang="en-US" sz="2800" b="1" dirty="0"/>
              <a:t>June 19, 4 pm (zoom)</a:t>
            </a:r>
          </a:p>
          <a:p>
            <a:pPr lvl="2"/>
            <a:r>
              <a:rPr lang="en-US" sz="2800" b="1" dirty="0"/>
              <a:t>July 11, 7 pm (zoom)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Register on DACdb for any of these seminars.</a:t>
            </a:r>
          </a:p>
          <a:p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FEB52-1EC8-4A4C-ABD6-C0318DEC3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868" y="444634"/>
            <a:ext cx="1456332" cy="8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9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21C306-B3F7-4F4D-9D8C-CD80BA6201FC}" type="slidenum">
              <a:rPr lang="en-US" altLang="zh-HK">
                <a:solidFill>
                  <a:srgbClr val="FFFFFF"/>
                </a:solidFill>
                <a:ea typeface="新細明體" pitchFamily="18" charset="-120"/>
              </a:rPr>
              <a:pPr/>
              <a:t>22</a:t>
            </a:fld>
            <a:endParaRPr lang="en-US" altLang="zh-HK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457200" y="1563340"/>
            <a:ext cx="783203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/>
            <a:r>
              <a:rPr lang="en-US" sz="2800" b="1" dirty="0"/>
              <a:t>No project may start until final approval is received from District 7360 (Foundation Chairs &amp; DG) and The Rotary Foundation.  Estimated approval is early September.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eaLnBrk="1" hangingPunct="1"/>
            <a:r>
              <a:rPr lang="en-US" altLang="zh-HK" sz="2800" b="1" dirty="0">
                <a:ea typeface="新細明體" pitchFamily="18" charset="-120"/>
              </a:rPr>
              <a:t>	MOU and Application must be received by 	</a:t>
            </a:r>
            <a:r>
              <a:rPr lang="en-US" altLang="zh-HK" sz="2800" b="1" dirty="0">
                <a:solidFill>
                  <a:srgbClr val="FF0000"/>
                </a:solidFill>
                <a:ea typeface="新細明體" pitchFamily="18" charset="-120"/>
              </a:rPr>
              <a:t>August 1</a:t>
            </a:r>
            <a:r>
              <a:rPr lang="en-US" altLang="zh-HK" sz="2800" b="1" baseline="30000" dirty="0">
                <a:solidFill>
                  <a:srgbClr val="FF0000"/>
                </a:solidFill>
                <a:ea typeface="新細明體" pitchFamily="18" charset="-120"/>
              </a:rPr>
              <a:t>st</a:t>
            </a:r>
            <a:r>
              <a:rPr lang="en-US" altLang="zh-HK" sz="2800" b="1" dirty="0">
                <a:solidFill>
                  <a:srgbClr val="FF0000"/>
                </a:solidFill>
                <a:ea typeface="新細明體" pitchFamily="18" charset="-120"/>
              </a:rPr>
              <a:t>, 2023.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ea typeface="新細明體" pitchFamily="18" charset="-120"/>
            </a:endParaRPr>
          </a:p>
          <a:p>
            <a:pPr eaLnBrk="1" hangingPunct="1"/>
            <a:r>
              <a:rPr lang="en-US" sz="2800" dirty="0"/>
              <a:t>	</a:t>
            </a:r>
            <a:r>
              <a:rPr lang="en-US" sz="2800" b="1" dirty="0"/>
              <a:t>File Final Report by </a:t>
            </a:r>
            <a:r>
              <a:rPr lang="en-US" sz="2800" b="1" dirty="0">
                <a:solidFill>
                  <a:srgbClr val="FF0000"/>
                </a:solidFill>
              </a:rPr>
              <a:t>May 1, 2024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eaLnBrk="1" hangingPunct="1"/>
            <a:endParaRPr lang="en-US" sz="2800" dirty="0"/>
          </a:p>
          <a:p>
            <a:pPr eaLnBrk="1" hangingPunct="1">
              <a:buFont typeface="Times" pitchFamily="18" charset="0"/>
              <a:buNone/>
            </a:pPr>
            <a:endParaRPr lang="en-US" altLang="zh-HK" sz="3200" dirty="0">
              <a:ea typeface="新細明體" pitchFamily="18" charset="-120"/>
            </a:endParaRPr>
          </a:p>
        </p:txBody>
      </p:sp>
      <p:sp>
        <p:nvSpPr>
          <p:cNvPr id="39943" name="Rectangle 2"/>
          <p:cNvSpPr txBox="1">
            <a:spLocks/>
          </p:cNvSpPr>
          <p:nvPr/>
        </p:nvSpPr>
        <p:spPr bwMode="auto">
          <a:xfrm>
            <a:off x="1026282" y="300722"/>
            <a:ext cx="6896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000" b="1" dirty="0">
                <a:solidFill>
                  <a:srgbClr val="0A3363"/>
                </a:solidFill>
                <a:ea typeface="新細明體" pitchFamily="18" charset="-120"/>
              </a:rPr>
              <a:t>Deadlines</a:t>
            </a:r>
            <a:endParaRPr lang="en-US" altLang="zh-TW" sz="40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C547FF8-2C69-44C1-A50C-FF8BD54D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96" y="543749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1FBB9-C03C-4574-AB4E-EBB1D1BDC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447" y="397164"/>
            <a:ext cx="1537235" cy="909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21C306-B3F7-4F4D-9D8C-CD80BA6201FC}" type="slidenum">
              <a:rPr lang="en-US" altLang="zh-HK">
                <a:solidFill>
                  <a:srgbClr val="FFFFFF"/>
                </a:solidFill>
                <a:ea typeface="新細明體" pitchFamily="18" charset="-120"/>
              </a:rPr>
              <a:pPr/>
              <a:t>23</a:t>
            </a:fld>
            <a:endParaRPr lang="en-US" altLang="zh-HK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0" y="1563340"/>
            <a:ext cx="828923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Address a Community Need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A good project increases awareness of Rotary and may lead to new members</a:t>
            </a:r>
          </a:p>
          <a:p>
            <a:pPr lvl="1" eaLnBrk="1" hangingPunct="1"/>
            <a:endParaRPr lang="en-US" sz="2800" b="1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Involve club members in project selection and, if possible, implementation</a:t>
            </a:r>
          </a:p>
          <a:p>
            <a:pPr lvl="1" eaLnBrk="1" hangingPunct="1"/>
            <a:endParaRPr lang="en-US" sz="2800" b="1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Clubs may join together on a project increasing resources available</a:t>
            </a:r>
          </a:p>
          <a:p>
            <a:pPr eaLnBrk="1" hangingPunct="1"/>
            <a:endParaRPr lang="en-US" sz="2800" dirty="0"/>
          </a:p>
          <a:p>
            <a:pPr eaLnBrk="1" hangingPunct="1">
              <a:buFont typeface="Times" pitchFamily="18" charset="0"/>
              <a:buNone/>
            </a:pPr>
            <a:endParaRPr lang="en-US" altLang="zh-HK" sz="3200" dirty="0">
              <a:ea typeface="新細明體" pitchFamily="18" charset="-120"/>
            </a:endParaRPr>
          </a:p>
        </p:txBody>
      </p:sp>
      <p:sp>
        <p:nvSpPr>
          <p:cNvPr id="39943" name="Rectangle 2"/>
          <p:cNvSpPr txBox="1">
            <a:spLocks/>
          </p:cNvSpPr>
          <p:nvPr/>
        </p:nvSpPr>
        <p:spPr bwMode="auto">
          <a:xfrm>
            <a:off x="1026282" y="300722"/>
            <a:ext cx="6896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000" b="1" dirty="0">
                <a:solidFill>
                  <a:srgbClr val="0A3363"/>
                </a:solidFill>
                <a:ea typeface="新細明體" pitchFamily="18" charset="-120"/>
              </a:rPr>
              <a:t>Tips</a:t>
            </a:r>
            <a:endParaRPr lang="en-US" altLang="zh-TW" sz="40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C547FF8-2C69-44C1-A50C-FF8BD54D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96" y="543749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1FBB9-C03C-4574-AB4E-EBB1D1BDC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447" y="397164"/>
            <a:ext cx="1537235" cy="9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9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21C306-B3F7-4F4D-9D8C-CD80BA6201FC}" type="slidenum">
              <a:rPr lang="en-US" altLang="zh-HK">
                <a:solidFill>
                  <a:srgbClr val="FFFFFF"/>
                </a:solidFill>
                <a:ea typeface="新細明體" pitchFamily="18" charset="-120"/>
              </a:rPr>
              <a:pPr/>
              <a:t>24</a:t>
            </a:fld>
            <a:endParaRPr lang="en-US" altLang="zh-HK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0" y="1083049"/>
            <a:ext cx="828923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Check out what other clubs have done by reviewing past project applications and final reports on the District Website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Use a club meeting to report on project and celebrate its success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Editable </a:t>
            </a:r>
            <a:r>
              <a:rPr lang="en-US" sz="2800" b="1" dirty="0" err="1"/>
              <a:t>Powerpoint</a:t>
            </a:r>
            <a:r>
              <a:rPr lang="en-US" sz="2800" b="1" dirty="0"/>
              <a:t> presentation on Foundation available on District Website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/>
              <a:t>Foundation Committee available to do club presentations.</a:t>
            </a:r>
          </a:p>
          <a:p>
            <a:pPr lvl="1" eaLnBrk="1" hangingPunct="1"/>
            <a:endParaRPr lang="en-US" sz="2800" b="1" dirty="0"/>
          </a:p>
          <a:p>
            <a:pPr eaLnBrk="1" hangingPunct="1"/>
            <a:endParaRPr lang="en-US" sz="2800" dirty="0"/>
          </a:p>
          <a:p>
            <a:pPr eaLnBrk="1" hangingPunct="1">
              <a:buFont typeface="Times" pitchFamily="18" charset="0"/>
              <a:buNone/>
            </a:pPr>
            <a:endParaRPr lang="en-US" altLang="zh-HK" sz="3200" dirty="0">
              <a:ea typeface="新細明體" pitchFamily="18" charset="-120"/>
            </a:endParaRPr>
          </a:p>
        </p:txBody>
      </p:sp>
      <p:sp>
        <p:nvSpPr>
          <p:cNvPr id="39943" name="Rectangle 2"/>
          <p:cNvSpPr txBox="1">
            <a:spLocks/>
          </p:cNvSpPr>
          <p:nvPr/>
        </p:nvSpPr>
        <p:spPr bwMode="auto">
          <a:xfrm>
            <a:off x="1026282" y="300722"/>
            <a:ext cx="6896100" cy="7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000" b="1" dirty="0">
                <a:solidFill>
                  <a:srgbClr val="0A3363"/>
                </a:solidFill>
                <a:ea typeface="新細明體" pitchFamily="18" charset="-120"/>
              </a:rPr>
              <a:t>Tips</a:t>
            </a:r>
            <a:endParaRPr lang="en-US" altLang="zh-TW" sz="40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C547FF8-2C69-44C1-A50C-FF8BD54D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96" y="353488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1FBB9-C03C-4574-AB4E-EBB1D1BDC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793" y="231313"/>
            <a:ext cx="1537235" cy="9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1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8,944 Background White Fireworks Wall Murals - Canvas Prints - Stickers |  Wallsheaven">
            <a:extLst>
              <a:ext uri="{FF2B5EF4-FFF2-40B4-BE49-F238E27FC236}">
                <a16:creationId xmlns:a16="http://schemas.microsoft.com/office/drawing/2014/main" id="{CA711F9E-7270-4596-9842-BC6458A1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8" y="1805768"/>
            <a:ext cx="8106402" cy="37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1678258" y="4313582"/>
            <a:ext cx="5910681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accent3">
                    <a:lumMod val="75000"/>
                  </a:schemeClr>
                </a:solidFill>
              </a:rPr>
              <a:t>Thank You Rotarians for all you do!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D338E-6745-40CD-BCD4-78791E54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25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18951D-F11A-4659-A24B-6BC89F548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25" y="362606"/>
            <a:ext cx="1755775" cy="10388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14F42-3EF1-43FF-BFC4-B0877B46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6EF1-B0B2-44BF-B9F1-AA23E0B2209A}" type="slidenum">
              <a:rPr lang="en-US" altLang="zh-HK" smtClean="0"/>
              <a:pPr/>
              <a:t>26</a:t>
            </a:fld>
            <a:endParaRPr lang="en-US" altLang="zh-HK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31A9249-B849-4B11-BD9C-4A44F8C1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900" y="74570"/>
            <a:ext cx="6234345" cy="628178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582D652-433D-4A2E-8F27-071C4C217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7" y="1578944"/>
            <a:ext cx="1398432" cy="1398432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E7155AC-9B97-4B6C-83CF-60E0222E7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12" y="4279935"/>
            <a:ext cx="1622408" cy="7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流程圖: 程序 26"/>
          <p:cNvSpPr/>
          <p:nvPr/>
        </p:nvSpPr>
        <p:spPr>
          <a:xfrm>
            <a:off x="3240088" y="1286125"/>
            <a:ext cx="2663825" cy="40011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zh-HK" sz="2000" b="1">
                <a:solidFill>
                  <a:srgbClr val="FFFFFF"/>
                </a:solidFill>
              </a:rPr>
              <a:t>District Governor</a:t>
            </a:r>
            <a:endParaRPr lang="zh-HK" altLang="en-US" sz="2000" b="1">
              <a:solidFill>
                <a:srgbClr val="FFFFFF"/>
              </a:solidFill>
            </a:endParaRPr>
          </a:p>
        </p:txBody>
      </p:sp>
      <p:sp>
        <p:nvSpPr>
          <p:cNvPr id="28" name="流程圖: 程序 27"/>
          <p:cNvSpPr/>
          <p:nvPr/>
        </p:nvSpPr>
        <p:spPr>
          <a:xfrm>
            <a:off x="3240087" y="1941373"/>
            <a:ext cx="2663825" cy="70788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zh-HK" sz="2000" b="1" dirty="0">
                <a:solidFill>
                  <a:schemeClr val="bg1"/>
                </a:solidFill>
              </a:rPr>
              <a:t>District Foundation</a:t>
            </a:r>
          </a:p>
          <a:p>
            <a:pPr algn="ctr" eaLnBrk="1" hangingPunct="1"/>
            <a:r>
              <a:rPr lang="en-US" altLang="zh-HK" sz="2000" b="1" dirty="0">
                <a:solidFill>
                  <a:schemeClr val="bg1"/>
                </a:solidFill>
              </a:rPr>
              <a:t>Co-Chairs</a:t>
            </a:r>
            <a:endParaRPr lang="zh-HK" altLang="en-US" sz="1700" b="1" dirty="0">
              <a:solidFill>
                <a:schemeClr val="bg1"/>
              </a:solidFill>
            </a:endParaRPr>
          </a:p>
        </p:txBody>
      </p:sp>
      <p:sp>
        <p:nvSpPr>
          <p:cNvPr id="29" name="流程圖: 程序 28"/>
          <p:cNvSpPr/>
          <p:nvPr/>
        </p:nvSpPr>
        <p:spPr>
          <a:xfrm>
            <a:off x="3175415" y="4692518"/>
            <a:ext cx="1730375" cy="830997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</a:rPr>
              <a:t>Stewardship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</a:rPr>
              <a:t>Sub-Committee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</a:rPr>
              <a:t> Co-Chairs</a:t>
            </a:r>
          </a:p>
        </p:txBody>
      </p:sp>
      <p:sp>
        <p:nvSpPr>
          <p:cNvPr id="30" name="流程圖: 程序 29"/>
          <p:cNvSpPr/>
          <p:nvPr/>
        </p:nvSpPr>
        <p:spPr>
          <a:xfrm>
            <a:off x="6605878" y="3126589"/>
            <a:ext cx="1575049" cy="83185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zh-HK" sz="1600" b="1" dirty="0">
                <a:solidFill>
                  <a:srgbClr val="FFFFFF"/>
                </a:solidFill>
              </a:rPr>
              <a:t>Polio Plus</a:t>
            </a:r>
          </a:p>
          <a:p>
            <a:pPr algn="ctr" eaLnBrk="1" hangingPunct="1">
              <a:defRPr/>
            </a:pPr>
            <a:r>
              <a:rPr lang="en-US" altLang="zh-HK" sz="1600" b="1" dirty="0">
                <a:solidFill>
                  <a:srgbClr val="FFFFFF"/>
                </a:solidFill>
              </a:rPr>
              <a:t> Sub-Committee</a:t>
            </a:r>
          </a:p>
          <a:p>
            <a:pPr algn="ctr" eaLnBrk="1" hangingPunct="1">
              <a:defRPr/>
            </a:pPr>
            <a:r>
              <a:rPr lang="en-US" altLang="zh-HK" sz="1600" b="1" dirty="0">
                <a:solidFill>
                  <a:srgbClr val="FFFFFF"/>
                </a:solidFill>
              </a:rPr>
              <a:t>Chair</a:t>
            </a:r>
          </a:p>
        </p:txBody>
      </p:sp>
      <p:cxnSp>
        <p:nvCxnSpPr>
          <p:cNvPr id="45" name="直線接點 44"/>
          <p:cNvCxnSpPr>
            <a:cxnSpLocks/>
          </p:cNvCxnSpPr>
          <p:nvPr/>
        </p:nvCxnSpPr>
        <p:spPr>
          <a:xfrm flipH="1">
            <a:off x="4571998" y="1706181"/>
            <a:ext cx="1" cy="2551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流程圖: 程序 41"/>
          <p:cNvSpPr/>
          <p:nvPr/>
        </p:nvSpPr>
        <p:spPr>
          <a:xfrm>
            <a:off x="4449106" y="3120066"/>
            <a:ext cx="1535826" cy="83026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zh-HK" sz="1600" b="1" dirty="0">
                <a:solidFill>
                  <a:srgbClr val="FFFFFF"/>
                </a:solidFill>
              </a:rPr>
              <a:t>Grants </a:t>
            </a:r>
          </a:p>
          <a:p>
            <a:pPr algn="ctr" eaLnBrk="1" hangingPunct="1"/>
            <a:r>
              <a:rPr lang="en-US" altLang="zh-HK" sz="1600" b="1" dirty="0">
                <a:solidFill>
                  <a:srgbClr val="FFFFFF"/>
                </a:solidFill>
              </a:rPr>
              <a:t>Sub-Committee </a:t>
            </a:r>
          </a:p>
          <a:p>
            <a:pPr algn="ctr" eaLnBrk="1" hangingPunct="1"/>
            <a:r>
              <a:rPr lang="en-US" altLang="zh-HK" sz="1600" b="1" dirty="0">
                <a:solidFill>
                  <a:srgbClr val="FFFFFF"/>
                </a:solidFill>
              </a:rPr>
              <a:t>Co-Chairs</a:t>
            </a:r>
            <a:endParaRPr lang="zh-HK" altLang="en-US" sz="1600" b="1" dirty="0">
              <a:solidFill>
                <a:srgbClr val="FFFFFF"/>
              </a:solidFill>
            </a:endParaRPr>
          </a:p>
        </p:txBody>
      </p:sp>
      <p:sp>
        <p:nvSpPr>
          <p:cNvPr id="19464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7740618" y="6173787"/>
            <a:ext cx="9001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A2BFA0B-F4E2-4568-B034-D2F6F24D4766}" type="slidenum">
              <a:rPr lang="zh-HK" altLang="en-US"/>
              <a:pPr/>
              <a:t>27</a:t>
            </a:fld>
            <a:endParaRPr lang="en-US" altLang="zh-HK"/>
          </a:p>
        </p:txBody>
      </p:sp>
      <p:sp>
        <p:nvSpPr>
          <p:cNvPr id="52" name="Rectangle 2"/>
          <p:cNvSpPr txBox="1">
            <a:spLocks/>
          </p:cNvSpPr>
          <p:nvPr/>
        </p:nvSpPr>
        <p:spPr bwMode="auto">
          <a:xfrm>
            <a:off x="1843336" y="185929"/>
            <a:ext cx="54747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Committee Structure</a:t>
            </a:r>
          </a:p>
        </p:txBody>
      </p:sp>
      <p:cxnSp>
        <p:nvCxnSpPr>
          <p:cNvPr id="73" name="直線接點 44"/>
          <p:cNvCxnSpPr>
            <a:cxnSpLocks/>
          </p:cNvCxnSpPr>
          <p:nvPr/>
        </p:nvCxnSpPr>
        <p:spPr>
          <a:xfrm>
            <a:off x="964550" y="2910813"/>
            <a:ext cx="7508532" cy="2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44"/>
          <p:cNvCxnSpPr>
            <a:cxnSpLocks/>
          </p:cNvCxnSpPr>
          <p:nvPr/>
        </p:nvCxnSpPr>
        <p:spPr>
          <a:xfrm>
            <a:off x="970976" y="2924339"/>
            <a:ext cx="0" cy="130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44"/>
          <p:cNvCxnSpPr>
            <a:cxnSpLocks/>
            <a:stCxn id="28" idx="2"/>
          </p:cNvCxnSpPr>
          <p:nvPr/>
        </p:nvCxnSpPr>
        <p:spPr>
          <a:xfrm>
            <a:off x="4572000" y="2649259"/>
            <a:ext cx="0" cy="2815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44"/>
          <p:cNvCxnSpPr/>
          <p:nvPr/>
        </p:nvCxnSpPr>
        <p:spPr>
          <a:xfrm>
            <a:off x="7394200" y="2957373"/>
            <a:ext cx="0" cy="1737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圖: 程序 28"/>
          <p:cNvSpPr/>
          <p:nvPr/>
        </p:nvSpPr>
        <p:spPr>
          <a:xfrm>
            <a:off x="2246950" y="3103705"/>
            <a:ext cx="1505035" cy="830997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Global Grants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Sub-Committee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Co-Chairs</a:t>
            </a:r>
          </a:p>
        </p:txBody>
      </p:sp>
      <p:cxnSp>
        <p:nvCxnSpPr>
          <p:cNvPr id="22" name="直線接點 44"/>
          <p:cNvCxnSpPr/>
          <p:nvPr/>
        </p:nvCxnSpPr>
        <p:spPr>
          <a:xfrm>
            <a:off x="5193890" y="2944901"/>
            <a:ext cx="0" cy="1730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44"/>
          <p:cNvCxnSpPr>
            <a:cxnSpLocks/>
          </p:cNvCxnSpPr>
          <p:nvPr/>
        </p:nvCxnSpPr>
        <p:spPr>
          <a:xfrm>
            <a:off x="2955471" y="2908374"/>
            <a:ext cx="0" cy="1698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341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 txBox="1">
            <a:spLocks/>
          </p:cNvSpPr>
          <p:nvPr/>
        </p:nvSpPr>
        <p:spPr bwMode="auto">
          <a:xfrm>
            <a:off x="6230120" y="1286126"/>
            <a:ext cx="180650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DG Pam Wagoner</a:t>
            </a:r>
          </a:p>
        </p:txBody>
      </p:sp>
      <p:sp>
        <p:nvSpPr>
          <p:cNvPr id="31" name="Rectangle 3"/>
          <p:cNvSpPr txBox="1">
            <a:spLocks/>
          </p:cNvSpPr>
          <p:nvPr/>
        </p:nvSpPr>
        <p:spPr bwMode="auto">
          <a:xfrm>
            <a:off x="6056313" y="1930433"/>
            <a:ext cx="2005007" cy="7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Ken Martin and PDG Kelly Wike</a:t>
            </a:r>
          </a:p>
        </p:txBody>
      </p:sp>
      <p:sp>
        <p:nvSpPr>
          <p:cNvPr id="32" name="Rectangle 3"/>
          <p:cNvSpPr txBox="1">
            <a:spLocks/>
          </p:cNvSpPr>
          <p:nvPr/>
        </p:nvSpPr>
        <p:spPr bwMode="auto">
          <a:xfrm>
            <a:off x="2093413" y="3934702"/>
            <a:ext cx="1813211" cy="60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PDG Carl Askew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Maria Brown</a:t>
            </a:r>
          </a:p>
        </p:txBody>
      </p:sp>
      <p:sp>
        <p:nvSpPr>
          <p:cNvPr id="33" name="Rectangle 3"/>
          <p:cNvSpPr txBox="1">
            <a:spLocks/>
          </p:cNvSpPr>
          <p:nvPr/>
        </p:nvSpPr>
        <p:spPr bwMode="auto">
          <a:xfrm>
            <a:off x="3116739" y="5505902"/>
            <a:ext cx="1892213" cy="6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Kat Snowe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PDG Dana Orsini</a:t>
            </a:r>
          </a:p>
          <a:p>
            <a:pPr algn="ctr" eaLnBrk="1" hangingPunct="1">
              <a:spcBef>
                <a:spcPct val="20000"/>
              </a:spcBef>
            </a:pPr>
            <a:endParaRPr lang="en-US" altLang="zh-TW" dirty="0"/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340848" y="3960189"/>
            <a:ext cx="1730375" cy="6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Helen Schmitt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PDG Swan Stull</a:t>
            </a:r>
          </a:p>
        </p:txBody>
      </p:sp>
      <p:sp>
        <p:nvSpPr>
          <p:cNvPr id="35" name="Rectangle 3"/>
          <p:cNvSpPr txBox="1">
            <a:spLocks/>
          </p:cNvSpPr>
          <p:nvPr/>
        </p:nvSpPr>
        <p:spPr bwMode="auto">
          <a:xfrm>
            <a:off x="6504283" y="3979965"/>
            <a:ext cx="1730375" cy="37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PDG Jeff Coup</a:t>
            </a:r>
          </a:p>
        </p:txBody>
      </p:sp>
      <p:sp>
        <p:nvSpPr>
          <p:cNvPr id="48" name="流程圖: 程序 28"/>
          <p:cNvSpPr/>
          <p:nvPr/>
        </p:nvSpPr>
        <p:spPr>
          <a:xfrm>
            <a:off x="5537360" y="4697336"/>
            <a:ext cx="1730375" cy="826179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Peace Fellowship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Sub-Committee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 Chair</a:t>
            </a:r>
          </a:p>
        </p:txBody>
      </p:sp>
      <p:sp>
        <p:nvSpPr>
          <p:cNvPr id="49" name="Rectangle 3"/>
          <p:cNvSpPr txBox="1">
            <a:spLocks/>
          </p:cNvSpPr>
          <p:nvPr/>
        </p:nvSpPr>
        <p:spPr bwMode="auto">
          <a:xfrm>
            <a:off x="5709818" y="5651116"/>
            <a:ext cx="1421466" cy="44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Kat Snowe</a:t>
            </a:r>
          </a:p>
        </p:txBody>
      </p:sp>
      <p:sp>
        <p:nvSpPr>
          <p:cNvPr id="50" name="流程圖: 程序 28"/>
          <p:cNvSpPr/>
          <p:nvPr/>
        </p:nvSpPr>
        <p:spPr>
          <a:xfrm>
            <a:off x="983080" y="4686227"/>
            <a:ext cx="1817874" cy="830997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Paul Harris Society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Sub-Committee</a:t>
            </a:r>
          </a:p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  <a:ea typeface="新細明體" charset="-120"/>
              </a:rPr>
              <a:t> Co-Chairs</a:t>
            </a:r>
          </a:p>
        </p:txBody>
      </p:sp>
      <p:sp>
        <p:nvSpPr>
          <p:cNvPr id="53" name="Rectangle 3"/>
          <p:cNvSpPr txBox="1">
            <a:spLocks/>
          </p:cNvSpPr>
          <p:nvPr/>
        </p:nvSpPr>
        <p:spPr bwMode="auto">
          <a:xfrm>
            <a:off x="896125" y="5576779"/>
            <a:ext cx="1991783" cy="37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TW" dirty="0"/>
              <a:t>PDG Vicki Zimmerman</a:t>
            </a:r>
            <a:endParaRPr lang="en-US" dirty="0"/>
          </a:p>
          <a:p>
            <a:pPr algn="ctr" eaLnBrk="1" hangingPunct="1">
              <a:spcBef>
                <a:spcPct val="20000"/>
              </a:spcBef>
            </a:pPr>
            <a:endParaRPr lang="en-US" altLang="zh-TW" dirty="0"/>
          </a:p>
        </p:txBody>
      </p:sp>
      <p:cxnSp>
        <p:nvCxnSpPr>
          <p:cNvPr id="54" name="直線接點 44"/>
          <p:cNvCxnSpPr/>
          <p:nvPr/>
        </p:nvCxnSpPr>
        <p:spPr>
          <a:xfrm>
            <a:off x="1953012" y="2908374"/>
            <a:ext cx="0" cy="17523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44"/>
          <p:cNvCxnSpPr/>
          <p:nvPr/>
        </p:nvCxnSpPr>
        <p:spPr>
          <a:xfrm>
            <a:off x="8467402" y="2935699"/>
            <a:ext cx="0" cy="17523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DA1219-0FB1-4202-8330-462CEF1A1DFF}"/>
              </a:ext>
            </a:extLst>
          </p:cNvPr>
          <p:cNvSpPr txBox="1"/>
          <p:nvPr/>
        </p:nvSpPr>
        <p:spPr>
          <a:xfrm>
            <a:off x="323788" y="3122868"/>
            <a:ext cx="1386561" cy="8547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shade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International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Coordinator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3C1C9-6E2B-43A4-A078-1E2F868141D4}"/>
              </a:ext>
            </a:extLst>
          </p:cNvPr>
          <p:cNvSpPr txBox="1"/>
          <p:nvPr/>
        </p:nvSpPr>
        <p:spPr>
          <a:xfrm>
            <a:off x="323788" y="4045966"/>
            <a:ext cx="136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Taylor</a:t>
            </a:r>
          </a:p>
        </p:txBody>
      </p:sp>
      <p:pic>
        <p:nvPicPr>
          <p:cNvPr id="36" name="Picture 35" descr="Logo&#10;&#10;Description automatically generated with medium confidence">
            <a:extLst>
              <a:ext uri="{FF2B5EF4-FFF2-40B4-BE49-F238E27FC236}">
                <a16:creationId xmlns:a16="http://schemas.microsoft.com/office/drawing/2014/main" id="{AE078C13-66D5-4FBD-8318-989E744C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040" y="490931"/>
            <a:ext cx="1622408" cy="721080"/>
          </a:xfrm>
          <a:prstGeom prst="rect">
            <a:avLst/>
          </a:prstGeom>
        </p:spPr>
      </p:pic>
      <p:sp>
        <p:nvSpPr>
          <p:cNvPr id="46" name="流程圖: 程序 28">
            <a:extLst>
              <a:ext uri="{FF2B5EF4-FFF2-40B4-BE49-F238E27FC236}">
                <a16:creationId xmlns:a16="http://schemas.microsoft.com/office/drawing/2014/main" id="{12110427-A06E-4CCC-A034-DFF431EF01C0}"/>
              </a:ext>
            </a:extLst>
          </p:cNvPr>
          <p:cNvSpPr/>
          <p:nvPr/>
        </p:nvSpPr>
        <p:spPr>
          <a:xfrm>
            <a:off x="7495129" y="4415542"/>
            <a:ext cx="1523871" cy="830997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1600" b="1" dirty="0">
                <a:solidFill>
                  <a:srgbClr val="FFFFFF"/>
                </a:solidFill>
              </a:rPr>
              <a:t>At-large Committee Members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A5F4352-476A-417E-B877-478CA834787E}"/>
                  </a:ext>
                </a:extLst>
              </p14:cNvPr>
              <p14:cNvContentPartPr/>
              <p14:nvPr/>
            </p14:nvContentPartPr>
            <p14:xfrm>
              <a:off x="4338704" y="213516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5F4352-476A-417E-B877-478CA83478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0064" y="21261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CF9B40-0656-425D-BA89-10E71C6892AE}"/>
                  </a:ext>
                </a:extLst>
              </p14:cNvPr>
              <p14:cNvContentPartPr/>
              <p14:nvPr/>
            </p14:nvContentPartPr>
            <p14:xfrm>
              <a:off x="3359504" y="2248204"/>
              <a:ext cx="2520" cy="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CF9B40-0656-425D-BA89-10E71C6892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864" y="2239204"/>
                <a:ext cx="20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C77C70-069B-46EA-8684-4C31E0D85A4F}"/>
                  </a:ext>
                </a:extLst>
              </p14:cNvPr>
              <p14:cNvContentPartPr/>
              <p14:nvPr/>
            </p14:nvContentPartPr>
            <p14:xfrm>
              <a:off x="3379304" y="2271604"/>
              <a:ext cx="36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C77C70-069B-46EA-8684-4C31E0D85A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304" y="2262604"/>
                <a:ext cx="212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615FB18-BDB2-4187-9C4C-BCDD85F62E93}"/>
              </a:ext>
            </a:extLst>
          </p:cNvPr>
          <p:cNvGrpSpPr/>
          <p:nvPr/>
        </p:nvGrpSpPr>
        <p:grpSpPr>
          <a:xfrm>
            <a:off x="4787624" y="2368084"/>
            <a:ext cx="17280" cy="6120"/>
            <a:chOff x="4787624" y="2368084"/>
            <a:chExt cx="17280" cy="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16A673-9C14-4B9A-94E1-E6CC50B93949}"/>
                    </a:ext>
                  </a:extLst>
                </p14:cNvPr>
                <p14:cNvContentPartPr/>
                <p14:nvPr/>
              </p14:nvContentPartPr>
              <p14:xfrm>
                <a:off x="4804544" y="237384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16A673-9C14-4B9A-94E1-E6CC50B939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95544" y="2365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5FE8E4-F463-408B-9B2A-78834B3CC289}"/>
                    </a:ext>
                  </a:extLst>
                </p14:cNvPr>
                <p14:cNvContentPartPr/>
                <p14:nvPr/>
              </p14:nvContentPartPr>
              <p14:xfrm>
                <a:off x="4787624" y="2368084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5FE8E4-F463-408B-9B2A-78834B3CC2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78984" y="23594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ED7306-9A4A-41A1-A94D-D1AD49D17E49}"/>
              </a:ext>
            </a:extLst>
          </p:cNvPr>
          <p:cNvGrpSpPr/>
          <p:nvPr/>
        </p:nvGrpSpPr>
        <p:grpSpPr>
          <a:xfrm>
            <a:off x="4731104" y="2356564"/>
            <a:ext cx="360" cy="360"/>
            <a:chOff x="4731104" y="235656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7F94BF-927D-4FAD-87AB-9A5CB8BCB73A}"/>
                    </a:ext>
                  </a:extLst>
                </p14:cNvPr>
                <p14:cNvContentPartPr/>
                <p14:nvPr/>
              </p14:nvContentPartPr>
              <p14:xfrm>
                <a:off x="4731104" y="2356564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7F94BF-927D-4FAD-87AB-9A5CB8BCB7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2104" y="2347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41702C-A8F4-4DB1-8229-6DD8F4EBE6FA}"/>
                    </a:ext>
                  </a:extLst>
                </p14:cNvPr>
                <p14:cNvContentPartPr/>
                <p14:nvPr/>
              </p14:nvContentPartPr>
              <p14:xfrm>
                <a:off x="4731104" y="2356564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41702C-A8F4-4DB1-8229-6DD8F4EBE6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2104" y="2347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75686A-6E6B-47A8-A0D5-9520C4C3DA14}"/>
                  </a:ext>
                </a:extLst>
              </p14:cNvPr>
              <p14:cNvContentPartPr/>
              <p14:nvPr/>
            </p14:nvContentPartPr>
            <p14:xfrm>
              <a:off x="8036624" y="513396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75686A-6E6B-47A8-A0D5-9520C4C3DA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7624" y="512532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12C2939-E052-4B18-A5F8-0AE37101E46C}"/>
              </a:ext>
            </a:extLst>
          </p:cNvPr>
          <p:cNvGrpSpPr/>
          <p:nvPr/>
        </p:nvGrpSpPr>
        <p:grpSpPr>
          <a:xfrm>
            <a:off x="8144264" y="5531404"/>
            <a:ext cx="360" cy="6120"/>
            <a:chOff x="8144264" y="5531404"/>
            <a:chExt cx="360" cy="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0F57B3-C483-46E6-B68E-79D6944BF5B0}"/>
                    </a:ext>
                  </a:extLst>
                </p14:cNvPr>
                <p14:cNvContentPartPr/>
                <p14:nvPr/>
              </p14:nvContentPartPr>
              <p14:xfrm>
                <a:off x="8144264" y="553140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0F57B3-C483-46E6-B68E-79D6944BF5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35264" y="55224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F467CD-43F0-45E4-A10A-AF676AEB6021}"/>
                    </a:ext>
                  </a:extLst>
                </p14:cNvPr>
                <p14:cNvContentPartPr/>
                <p14:nvPr/>
              </p14:nvContentPartPr>
              <p14:xfrm>
                <a:off x="8144264" y="5537164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F467CD-43F0-45E4-A10A-AF676AEB60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35264" y="55285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9370A86-1988-4726-B216-ECF20216B2D9}"/>
                  </a:ext>
                </a:extLst>
              </p14:cNvPr>
              <p14:cNvContentPartPr/>
              <p14:nvPr/>
            </p14:nvContentPartPr>
            <p14:xfrm>
              <a:off x="-2714776" y="1692724"/>
              <a:ext cx="360" cy="1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9370A86-1988-4726-B216-ECF20216B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23416" y="1683724"/>
                <a:ext cx="180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8B0FC88A-678B-4F8E-B396-BD2F0B2EA544}"/>
              </a:ext>
            </a:extLst>
          </p:cNvPr>
          <p:cNvSpPr txBox="1"/>
          <p:nvPr/>
        </p:nvSpPr>
        <p:spPr>
          <a:xfrm>
            <a:off x="7267734" y="5267477"/>
            <a:ext cx="2055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Mary Anne Burke</a:t>
            </a:r>
          </a:p>
          <a:p>
            <a:r>
              <a:rPr lang="en-US" sz="1600" dirty="0"/>
              <a:t>Chelsey Fisher</a:t>
            </a:r>
          </a:p>
          <a:p>
            <a:r>
              <a:rPr lang="en-US" sz="1600" dirty="0"/>
              <a:t>Sarah Kowalski </a:t>
            </a:r>
          </a:p>
          <a:p>
            <a:r>
              <a:rPr lang="en-US" sz="1600" dirty="0"/>
              <a:t>DGE Dawn Linn</a:t>
            </a:r>
          </a:p>
          <a:p>
            <a:r>
              <a:rPr lang="en-US" sz="1600" dirty="0"/>
              <a:t>DGN Sean Murtagh</a:t>
            </a:r>
          </a:p>
          <a:p>
            <a:r>
              <a:rPr lang="en-US" sz="1600" dirty="0"/>
              <a:t>DG Pam Wagoner</a:t>
            </a:r>
          </a:p>
          <a:p>
            <a:endParaRPr lang="en-US" dirty="0"/>
          </a:p>
        </p:txBody>
      </p:sp>
      <p:cxnSp>
        <p:nvCxnSpPr>
          <p:cNvPr id="62" name="直線接點 44">
            <a:extLst>
              <a:ext uri="{FF2B5EF4-FFF2-40B4-BE49-F238E27FC236}">
                <a16:creationId xmlns:a16="http://schemas.microsoft.com/office/drawing/2014/main" id="{1C42C974-C545-45C8-B859-549E871C77B0}"/>
              </a:ext>
            </a:extLst>
          </p:cNvPr>
          <p:cNvCxnSpPr/>
          <p:nvPr/>
        </p:nvCxnSpPr>
        <p:spPr>
          <a:xfrm>
            <a:off x="6348063" y="2939417"/>
            <a:ext cx="0" cy="17523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44">
            <a:extLst>
              <a:ext uri="{FF2B5EF4-FFF2-40B4-BE49-F238E27FC236}">
                <a16:creationId xmlns:a16="http://schemas.microsoft.com/office/drawing/2014/main" id="{63321645-99A4-4F22-9D95-7EBD0E1A616B}"/>
              </a:ext>
            </a:extLst>
          </p:cNvPr>
          <p:cNvCxnSpPr/>
          <p:nvPr/>
        </p:nvCxnSpPr>
        <p:spPr>
          <a:xfrm>
            <a:off x="4062846" y="2908373"/>
            <a:ext cx="0" cy="17523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96B2C1-D9C1-45A2-AF1D-AD8E2B50681D}" type="slidenum">
              <a:rPr lang="en-US" altLang="zh-TW">
                <a:solidFill>
                  <a:srgbClr val="FFFFFF"/>
                </a:solidFill>
              </a:rPr>
              <a:pPr/>
              <a:t>28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187450" y="1993371"/>
            <a:ext cx="71135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altLang="zh-HK" sz="3000" dirty="0">
                <a:ea typeface="新細明體" pitchFamily="18" charset="-120"/>
              </a:rPr>
              <a:t>   Part of the DRF Committee</a:t>
            </a:r>
          </a:p>
          <a:p>
            <a:pPr eaLnBrk="1" hangingPunct="1">
              <a:buFont typeface="Wingdings" pitchFamily="2" charset="2"/>
              <a:buChar char="v"/>
              <a:tabLst>
                <a:tab pos="457200" algn="l"/>
              </a:tabLst>
            </a:pPr>
            <a:endParaRPr lang="en-US" altLang="zh-HK" sz="3000" dirty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altLang="zh-HK" sz="3000" dirty="0">
                <a:ea typeface="新細明體" pitchFamily="18" charset="-120"/>
              </a:rPr>
              <a:t>   Two Distinct Functions:</a:t>
            </a:r>
          </a:p>
          <a:p>
            <a:pPr eaLnBrk="1" hangingPunct="1">
              <a:buFont typeface="Wingdings" pitchFamily="2" charset="2"/>
              <a:buChar char="v"/>
              <a:tabLst>
                <a:tab pos="457200" algn="l"/>
              </a:tabLst>
            </a:pPr>
            <a:endParaRPr lang="en-US" altLang="zh-HK" sz="3000" dirty="0">
              <a:ea typeface="新細明體" pitchFamily="18" charset="-120"/>
            </a:endParaRPr>
          </a:p>
          <a:p>
            <a:pPr marL="742950" lvl="1" indent="-285750" eaLnBrk="1" hangingPunct="1">
              <a:buFont typeface="Arial" charset="0"/>
              <a:buChar char="•"/>
              <a:tabLst>
                <a:tab pos="457200" algn="l"/>
              </a:tabLst>
            </a:pPr>
            <a:r>
              <a:rPr lang="en-US" altLang="zh-HK" sz="3000" dirty="0">
                <a:ea typeface="新細明體" pitchFamily="18" charset="-120"/>
              </a:rPr>
              <a:t>Reporting </a:t>
            </a:r>
          </a:p>
          <a:p>
            <a:pPr eaLnBrk="1" hangingPunct="1">
              <a:buFont typeface="Arial" charset="0"/>
              <a:buChar char="•"/>
              <a:tabLst>
                <a:tab pos="457200" algn="l"/>
              </a:tabLst>
            </a:pPr>
            <a:endParaRPr lang="en-US" altLang="zh-HK" sz="3000" dirty="0">
              <a:ea typeface="新細明體" pitchFamily="18" charset="-120"/>
            </a:endParaRPr>
          </a:p>
          <a:p>
            <a:pPr marL="742950" lvl="1" indent="-285750" eaLnBrk="1" hangingPunct="1">
              <a:buFont typeface="Arial" charset="0"/>
              <a:buChar char="•"/>
              <a:tabLst>
                <a:tab pos="457200" algn="l"/>
              </a:tabLst>
            </a:pPr>
            <a:r>
              <a:rPr lang="en-US" altLang="zh-HK" sz="3000" dirty="0">
                <a:ea typeface="新細明體" pitchFamily="18" charset="-120"/>
              </a:rPr>
              <a:t>Investigation and Local Compliance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2260600" y="585788"/>
            <a:ext cx="5451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0A3363"/>
                </a:solidFill>
                <a:ea typeface="新細明體" pitchFamily="18" charset="-120"/>
              </a:rPr>
              <a:t>Stewardship </a:t>
            </a:r>
            <a:r>
              <a:rPr lang="en-US" altLang="zh-HK" sz="4000" b="1">
                <a:solidFill>
                  <a:srgbClr val="0A3363"/>
                </a:solidFill>
                <a:ea typeface="新細明體" pitchFamily="18" charset="-120"/>
              </a:rPr>
              <a:t>Committee</a:t>
            </a:r>
            <a:r>
              <a:rPr lang="en-US" altLang="zh-TW" sz="4000" b="1">
                <a:solidFill>
                  <a:srgbClr val="0A3363"/>
                </a:solidFill>
                <a:ea typeface="新細明體" pitchFamily="18" charset="-120"/>
              </a:rPr>
              <a:t> </a:t>
            </a:r>
            <a:endParaRPr lang="en-US" altLang="zh-HK" sz="4000" b="1">
              <a:solidFill>
                <a:srgbClr val="0A3363"/>
              </a:solidFill>
              <a:ea typeface="新細明體" pitchFamily="18" charset="-120"/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0391AB8-3997-4244-A6DA-64E82A25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337" y="704575"/>
            <a:ext cx="1461526" cy="6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/>
          </p:cNvSpPr>
          <p:nvPr/>
        </p:nvSpPr>
        <p:spPr bwMode="auto">
          <a:xfrm>
            <a:off x="620257" y="3354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</a:rPr>
              <a:t>Learning Objectives</a:t>
            </a:r>
          </a:p>
        </p:txBody>
      </p:sp>
      <p:sp>
        <p:nvSpPr>
          <p:cNvPr id="50179" name="Rectangle 3"/>
          <p:cNvSpPr txBox="1">
            <a:spLocks/>
          </p:cNvSpPr>
          <p:nvPr/>
        </p:nvSpPr>
        <p:spPr bwMode="auto">
          <a:xfrm>
            <a:off x="110837" y="2105522"/>
            <a:ext cx="8934164" cy="27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defTabSz="914400" eaLnBrk="1" hangingPunct="1">
              <a:buFont typeface="Arial" charset="0"/>
              <a:buChar char="•"/>
            </a:pPr>
            <a:r>
              <a:rPr lang="en-US" altLang="ja-JP" sz="2400" b="1" dirty="0"/>
              <a:t>Increase your knowledge about Rotary Foundation District Community Grants</a:t>
            </a:r>
          </a:p>
          <a:p>
            <a:pPr lvl="1" defTabSz="914400" eaLnBrk="1" hangingPunct="1"/>
            <a:endParaRPr lang="en-US" altLang="ja-JP" sz="2400" b="1" dirty="0"/>
          </a:p>
          <a:p>
            <a:pPr marL="914400" lvl="1" indent="-457200" defTabSz="914400" eaLnBrk="1" hangingPunct="1">
              <a:buFont typeface="Arial" charset="0"/>
              <a:buChar char="•"/>
            </a:pPr>
            <a:r>
              <a:rPr lang="en-US" altLang="ja-JP" sz="2400" b="1" dirty="0"/>
              <a:t>Learn how to apply for District Community Grants</a:t>
            </a:r>
          </a:p>
          <a:p>
            <a:pPr lvl="1" defTabSz="914400" eaLnBrk="1" hangingPunct="1"/>
            <a:endParaRPr lang="en-US" altLang="ja-JP" sz="2400" b="1" dirty="0"/>
          </a:p>
          <a:p>
            <a:pPr marL="914400" lvl="1" indent="-457200" defTabSz="914400" eaLnBrk="1" hangingPunct="1">
              <a:buFont typeface="Arial" charset="0"/>
              <a:buChar char="•"/>
            </a:pPr>
            <a:r>
              <a:rPr lang="en-US" altLang="ja-JP" sz="2400" b="1" dirty="0"/>
              <a:t>Understand how clubs can use District Community Grants</a:t>
            </a:r>
          </a:p>
          <a:p>
            <a:pPr lvl="1" defTabSz="914400" eaLnBrk="1" hangingPunct="1"/>
            <a:endParaRPr lang="en-US" altLang="ja-JP" sz="2400" b="1" dirty="0"/>
          </a:p>
          <a:p>
            <a:pPr lvl="1" defTabSz="914400" eaLnBrk="1" hangingPunct="1"/>
            <a:endParaRPr lang="en-US" altLang="ja-JP" sz="2400" b="1" dirty="0"/>
          </a:p>
          <a:p>
            <a:pPr lvl="1" defTabSz="914400" eaLnBrk="1" hangingPunct="1"/>
            <a:endParaRPr lang="en-US" altLang="ja-JP" sz="2000" b="1" dirty="0"/>
          </a:p>
          <a:p>
            <a:pPr lvl="1" defTabSz="914400" eaLnBrk="1" hangingPunct="1">
              <a:spcBef>
                <a:spcPct val="20000"/>
              </a:spcBef>
            </a:pPr>
            <a:endParaRPr lang="en-US" altLang="zh-HK" sz="3000" dirty="0">
              <a:ea typeface="新細明體" pitchFamily="18" charset="-120"/>
            </a:endParaRPr>
          </a:p>
        </p:txBody>
      </p:sp>
      <p:sp>
        <p:nvSpPr>
          <p:cNvPr id="5018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F1732B45-31BE-4AB1-A677-76788A8E496F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3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pic>
        <p:nvPicPr>
          <p:cNvPr id="50181" name="Picture 6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2016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5A724D-4B6C-4D75-BCCC-C87A4E26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3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8299A-0667-4DDC-B311-3407206F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24" y="360200"/>
            <a:ext cx="1848288" cy="10935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1821928" y="28984"/>
            <a:ext cx="5605441" cy="17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7360 Foundation Committee Goals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-184727" y="1542335"/>
            <a:ext cx="9328727" cy="377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TW" sz="2600" dirty="0">
                <a:latin typeface="+mn-lt"/>
                <a:cs typeface="ＭＳ Ｐゴシック" charset="0"/>
              </a:rPr>
              <a:t>All District Rotarians achieving Every Rotarian Every Year ($25)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TW" sz="2600" dirty="0">
                <a:cs typeface="ＭＳ Ｐゴシック" charset="0"/>
              </a:rPr>
              <a:t>Double the number of District 7360 Rotarians enrolled in </a:t>
            </a:r>
            <a:r>
              <a:rPr lang="en-US" altLang="zh-TW" sz="2600" b="1" dirty="0">
                <a:cs typeface="ＭＳ Ｐゴシック" charset="0"/>
              </a:rPr>
              <a:t>Rotary Direct </a:t>
            </a:r>
            <a:r>
              <a:rPr lang="en-US" altLang="zh-TW" sz="2600" dirty="0">
                <a:cs typeface="ＭＳ Ｐゴシック" charset="0"/>
              </a:rPr>
              <a:t>from 100 to 200</a:t>
            </a: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TW" sz="2600" dirty="0">
                <a:latin typeface="+mn-lt"/>
                <a:cs typeface="ＭＳ Ｐゴシック" charset="0"/>
              </a:rPr>
              <a:t>Every District club enters </a:t>
            </a:r>
            <a:r>
              <a:rPr lang="en-US" altLang="zh-TW" sz="2600" b="1" dirty="0">
                <a:latin typeface="+mn-lt"/>
                <a:cs typeface="ＭＳ Ｐゴシック" charset="0"/>
              </a:rPr>
              <a:t>meaningful goals </a:t>
            </a:r>
            <a:r>
              <a:rPr lang="en-US" altLang="zh-TW" sz="2600" dirty="0">
                <a:latin typeface="+mn-lt"/>
                <a:cs typeface="ＭＳ Ｐゴシック" charset="0"/>
              </a:rPr>
              <a:t>for Annual Fund and Polio Plus on Rotary Club Central</a:t>
            </a: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TW" sz="2600" dirty="0">
                <a:latin typeface="+mn-lt"/>
                <a:cs typeface="ＭＳ Ｐゴシック" charset="0"/>
              </a:rPr>
              <a:t>Every District Club having a lead person for the Foundation and having at least one program on the Foundation annually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TW" sz="2600" dirty="0">
                <a:cs typeface="ＭＳ Ｐゴシック" charset="0"/>
              </a:rPr>
              <a:t>20% Increase in number of clubs requesting a </a:t>
            </a:r>
            <a:r>
              <a:rPr lang="en-US" altLang="zh-TW" sz="2600" b="1" dirty="0">
                <a:cs typeface="ＭＳ Ｐゴシック" charset="0"/>
              </a:rPr>
              <a:t>District Community Grant </a:t>
            </a:r>
            <a:r>
              <a:rPr lang="en-US" altLang="zh-TW" sz="2600" dirty="0">
                <a:cs typeface="ＭＳ Ｐゴシック" charset="0"/>
              </a:rPr>
              <a:t>(to 40 of 63 clubs)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TW" sz="2600" dirty="0">
                <a:latin typeface="+mn-lt"/>
                <a:cs typeface="ＭＳ Ｐゴシック" charset="0"/>
              </a:rPr>
              <a:t>District achieving </a:t>
            </a:r>
            <a:r>
              <a:rPr lang="en-US" altLang="zh-TW" sz="2600" b="1" dirty="0">
                <a:latin typeface="+mn-lt"/>
                <a:cs typeface="ＭＳ Ｐゴシック" charset="0"/>
              </a:rPr>
              <a:t>$100 Per Capita Giving to Annual Fund </a:t>
            </a:r>
            <a:r>
              <a:rPr lang="en-US" altLang="zh-TW" sz="2600" dirty="0">
                <a:latin typeface="+mn-lt"/>
                <a:cs typeface="ＭＳ Ｐゴシック" charset="0"/>
              </a:rPr>
              <a:t>and</a:t>
            </a:r>
            <a:r>
              <a:rPr lang="en-US" altLang="zh-TW" sz="2600" b="1" dirty="0">
                <a:latin typeface="+mn-lt"/>
                <a:cs typeface="ＭＳ Ｐゴシック" charset="0"/>
              </a:rPr>
              <a:t> $25 per capita for End Polio Now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altLang="zh-TW" sz="2600" dirty="0">
              <a:latin typeface="+mn-lt"/>
              <a:cs typeface="ＭＳ Ｐゴシック" charset="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8FC4F-BD28-483A-8197-AAA60A414741}" type="slidenum">
              <a:rPr lang="en-US" altLang="zh-TW"/>
              <a:pPr/>
              <a:t>4</a:t>
            </a:fld>
            <a:endParaRPr lang="en-US" altLang="zh-TW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6C931-2D29-40D3-B36C-2763CC300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912" y="406273"/>
            <a:ext cx="1848288" cy="1093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2212613" y="398665"/>
            <a:ext cx="463169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defRPr/>
            </a:pP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TRF Receives </a:t>
            </a:r>
            <a:r>
              <a:rPr lang="en-US" altLang="zh-TW" sz="40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Highest</a:t>
            </a:r>
            <a:r>
              <a:rPr lang="en-US" altLang="zh-TW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ＭＳ Ｐゴシック" charset="0"/>
              </a:rPr>
              <a:t> Rating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0C2AD9-76AE-4AA5-BF2B-66AB65E54FC3}" type="slidenum">
              <a:rPr lang="en-US" altLang="zh-TW"/>
              <a:pPr/>
              <a:t>5</a:t>
            </a:fld>
            <a:endParaRPr lang="en-US" altLang="zh-TW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470B74-AB69-4347-8869-7A5AF73F341F}"/>
              </a:ext>
            </a:extLst>
          </p:cNvPr>
          <p:cNvSpPr/>
          <p:nvPr/>
        </p:nvSpPr>
        <p:spPr>
          <a:xfrm>
            <a:off x="457200" y="1759226"/>
            <a:ext cx="7692886" cy="2792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A63ECD-0116-44D7-B1B7-2EB1C590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1" y="1958771"/>
            <a:ext cx="8505198" cy="3170099"/>
          </a:xfrm>
          <a:prstGeom prst="rect">
            <a:avLst/>
          </a:prstGeom>
          <a:solidFill>
            <a:srgbClr val="E5F5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For the 13th consecutive year, The Rotary Foundation has received the highest rating —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four stars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— from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Navigator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 an independent evaluator of the charities in the U.S.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19FCB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5"/>
              </a:rPr>
              <a:t>Foundation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9424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earned the recognition for demonstrating both strong financial health and commitment to accountability and transparency.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D6D39B-40E0-4983-BACF-AF041F43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98425"/>
            <a:ext cx="1905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52564-CC3C-45E6-A427-A5656483C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311" y="328732"/>
            <a:ext cx="1848288" cy="1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FC5093D-C3E2-4048-926F-55EA641CA078}"/>
              </a:ext>
            </a:extLst>
          </p:cNvPr>
          <p:cNvSpPr/>
          <p:nvPr/>
        </p:nvSpPr>
        <p:spPr>
          <a:xfrm>
            <a:off x="5424233" y="3894212"/>
            <a:ext cx="1409007" cy="1085768"/>
          </a:xfrm>
          <a:prstGeom prst="roundRect">
            <a:avLst/>
          </a:prstGeom>
          <a:solidFill>
            <a:srgbClr val="872175"/>
          </a:solidFill>
          <a:ln>
            <a:solidFill>
              <a:srgbClr val="8721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$47.50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DDF</a:t>
            </a:r>
            <a:endParaRPr lang="en-US" sz="1600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F8D0FDF7-BF9D-4072-9392-6A695BCF0ECA}"/>
              </a:ext>
            </a:extLst>
          </p:cNvPr>
          <p:cNvSpPr/>
          <p:nvPr/>
        </p:nvSpPr>
        <p:spPr>
          <a:xfrm rot="16200000">
            <a:off x="3708293" y="2713230"/>
            <a:ext cx="1578554" cy="59935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E5B3D-E2B9-406A-BAA5-3C1762AC4586}"/>
              </a:ext>
            </a:extLst>
          </p:cNvPr>
          <p:cNvSpPr txBox="1"/>
          <p:nvPr/>
        </p:nvSpPr>
        <p:spPr>
          <a:xfrm>
            <a:off x="-318045" y="4587609"/>
            <a:ext cx="20511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$45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Arial Narrow" panose="020B0606020202030204" pitchFamily="34" charset="0"/>
              </a:rPr>
              <a:t>World 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C7C3E-A2AB-4027-87E8-6197D9B8386F}"/>
              </a:ext>
            </a:extLst>
          </p:cNvPr>
          <p:cNvSpPr txBox="1"/>
          <p:nvPr/>
        </p:nvSpPr>
        <p:spPr>
          <a:xfrm>
            <a:off x="2647753" y="4560488"/>
            <a:ext cx="205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$50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Arial Narrow" panose="020B0606020202030204" pitchFamily="34" charset="0"/>
              </a:rPr>
              <a:t>District Designated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Arial Narrow" panose="020B0606020202030204" pitchFamily="34" charset="0"/>
              </a:rPr>
              <a:t> Funds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AEE9785-0EE1-4CB3-8049-A020EC358089}"/>
              </a:ext>
            </a:extLst>
          </p:cNvPr>
          <p:cNvSpPr/>
          <p:nvPr/>
        </p:nvSpPr>
        <p:spPr>
          <a:xfrm rot="14358004">
            <a:off x="4613415" y="2863954"/>
            <a:ext cx="1578554" cy="59935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05F54FA-3233-455F-AC42-948A8002FDBC}"/>
              </a:ext>
            </a:extLst>
          </p:cNvPr>
          <p:cNvSpPr/>
          <p:nvPr/>
        </p:nvSpPr>
        <p:spPr>
          <a:xfrm rot="18097724">
            <a:off x="2811605" y="2827028"/>
            <a:ext cx="1578554" cy="59935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1E5845-634A-48E9-A039-99F251745B70}"/>
              </a:ext>
            </a:extLst>
          </p:cNvPr>
          <p:cNvSpPr/>
          <p:nvPr/>
        </p:nvSpPr>
        <p:spPr>
          <a:xfrm>
            <a:off x="3459103" y="1811217"/>
            <a:ext cx="2051165" cy="97258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81805-F84B-41BC-A887-CF77458F492B}"/>
              </a:ext>
            </a:extLst>
          </p:cNvPr>
          <p:cNvSpPr txBox="1"/>
          <p:nvPr/>
        </p:nvSpPr>
        <p:spPr>
          <a:xfrm>
            <a:off x="3459102" y="1847387"/>
            <a:ext cx="205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$100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Annual Fund – SHARE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contribution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1CC3BA-F421-4C16-BB8B-57F23158DE4F}"/>
              </a:ext>
            </a:extLst>
          </p:cNvPr>
          <p:cNvSpPr/>
          <p:nvPr/>
        </p:nvSpPr>
        <p:spPr>
          <a:xfrm>
            <a:off x="2406737" y="3860191"/>
            <a:ext cx="1409007" cy="1085768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3F988E-8001-4A40-8322-ED19275EEABB}"/>
              </a:ext>
            </a:extLst>
          </p:cNvPr>
          <p:cNvSpPr txBox="1"/>
          <p:nvPr/>
        </p:nvSpPr>
        <p:spPr>
          <a:xfrm>
            <a:off x="7341765" y="4818441"/>
            <a:ext cx="205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$47.50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District Designated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 Funds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08CDB-C6BA-4A1F-868C-B2E08E598BDA}"/>
              </a:ext>
            </a:extLst>
          </p:cNvPr>
          <p:cNvSpPr txBox="1"/>
          <p:nvPr/>
        </p:nvSpPr>
        <p:spPr>
          <a:xfrm>
            <a:off x="2062027" y="4004125"/>
            <a:ext cx="20511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$47.50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World Fund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3FB299-399E-4F78-ABA3-EE13BFB5FFE0}"/>
              </a:ext>
            </a:extLst>
          </p:cNvPr>
          <p:cNvSpPr/>
          <p:nvPr/>
        </p:nvSpPr>
        <p:spPr>
          <a:xfrm>
            <a:off x="3892764" y="3857080"/>
            <a:ext cx="1409007" cy="1085768"/>
          </a:xfrm>
          <a:prstGeom prst="roundRect">
            <a:avLst/>
          </a:prstGeom>
          <a:solidFill>
            <a:srgbClr val="01B4E7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689A1-473C-40FC-AFB8-C294400CFE2E}"/>
              </a:ext>
            </a:extLst>
          </p:cNvPr>
          <p:cNvSpPr txBox="1"/>
          <p:nvPr/>
        </p:nvSpPr>
        <p:spPr>
          <a:xfrm>
            <a:off x="3580179" y="4049923"/>
            <a:ext cx="2051165" cy="68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 panose="020B0606020202030204" pitchFamily="34" charset="0"/>
              </a:rPr>
              <a:t>$5</a:t>
            </a:r>
          </a:p>
          <a:p>
            <a:pPr algn="ctr"/>
            <a:r>
              <a:rPr lang="en-US" sz="1463">
                <a:solidFill>
                  <a:schemeClr val="bg1"/>
                </a:solidFill>
                <a:latin typeface="Arial Narrow" panose="020B0606020202030204" pitchFamily="34" charset="0"/>
              </a:rPr>
              <a:t>Operating Expenses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FE822F3F-3C85-4CE3-A004-C1A00799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44" y="340127"/>
            <a:ext cx="5111680" cy="1143000"/>
          </a:xfrm>
        </p:spPr>
        <p:txBody>
          <a:bodyPr/>
          <a:lstStyle/>
          <a:p>
            <a:r>
              <a:rPr lang="en-US" b="1" dirty="0"/>
              <a:t>Annual Fund – Share Contributions </a:t>
            </a:r>
          </a:p>
        </p:txBody>
      </p:sp>
      <p:pic>
        <p:nvPicPr>
          <p:cNvPr id="31" name="Picture 6" descr="Rotary Wheel">
            <a:extLst>
              <a:ext uri="{FF2B5EF4-FFF2-40B4-BE49-F238E27FC236}">
                <a16:creationId xmlns:a16="http://schemas.microsoft.com/office/drawing/2014/main" id="{FDC6D4B1-4321-4ACD-B886-B4B4955F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13" y="579236"/>
            <a:ext cx="1820846" cy="69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CD62E6-8525-46A1-AB62-A734C0C83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267" y="467351"/>
            <a:ext cx="1848288" cy="1093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BF00A8-2BEA-4EDE-AFC5-4B69023C5CC8}"/>
              </a:ext>
            </a:extLst>
          </p:cNvPr>
          <p:cNvSpPr txBox="1"/>
          <p:nvPr/>
        </p:nvSpPr>
        <p:spPr>
          <a:xfrm>
            <a:off x="3111240" y="5213329"/>
            <a:ext cx="331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DDF = District Designated Funds</a:t>
            </a:r>
          </a:p>
        </p:txBody>
      </p:sp>
    </p:spTree>
    <p:extLst>
      <p:ext uri="{BB962C8B-B14F-4D97-AF65-F5344CB8AC3E}">
        <p14:creationId xmlns:p14="http://schemas.microsoft.com/office/powerpoint/2010/main" val="261066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1128713" y="2112689"/>
            <a:ext cx="6959600" cy="1706562"/>
          </a:xfrm>
        </p:spPr>
        <p:txBody>
          <a:bodyPr/>
          <a:lstStyle/>
          <a:p>
            <a:pPr eaLnBrk="1" hangingPunct="1"/>
            <a:br>
              <a:rPr lang="en-US" altLang="zh-TW" sz="4000" b="1" dirty="0">
                <a:solidFill>
                  <a:srgbClr val="002060"/>
                </a:solidFill>
              </a:rPr>
            </a:br>
            <a:endParaRPr lang="en-US" altLang="zh-TW" sz="2500" b="1" dirty="0">
              <a:solidFill>
                <a:srgbClr val="002060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2364896"/>
            <a:ext cx="216693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93968" y="3002055"/>
            <a:ext cx="495606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 eaLnBrk="1" hangingPunct="1"/>
            <a:endParaRPr lang="en-US" altLang="zh-HK" sz="3600" dirty="0">
              <a:ea typeface="新細明體" pitchFamily="18" charset="-120"/>
            </a:endParaRPr>
          </a:p>
          <a:p>
            <a:pPr lvl="1" algn="ctr" eaLnBrk="1" hangingPunct="1"/>
            <a:r>
              <a:rPr lang="en-US" altLang="zh-HK" sz="3600" b="1" dirty="0">
                <a:solidFill>
                  <a:srgbClr val="0C5FA7"/>
                </a:solidFill>
                <a:ea typeface="新細明體" pitchFamily="18" charset="-120"/>
              </a:rPr>
              <a:t>D</a:t>
            </a:r>
            <a:r>
              <a:rPr lang="en-US" altLang="zh-HK" sz="4000" b="1" dirty="0">
                <a:solidFill>
                  <a:srgbClr val="0C5FA7"/>
                </a:solidFill>
                <a:ea typeface="新細明體" pitchFamily="18" charset="-120"/>
              </a:rPr>
              <a:t>istrict Community Grants</a:t>
            </a:r>
            <a:endParaRPr lang="en-US" altLang="zh-TW" sz="4000" b="1" dirty="0">
              <a:solidFill>
                <a:srgbClr val="0C5FA7"/>
              </a:solidFill>
              <a:ea typeface="新細明體" pitchFamily="18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3200" dirty="0">
              <a:ea typeface="新細明體" pitchFamily="18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AF571-FDB8-48C4-A9D8-BB21D72B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858" y="2136702"/>
            <a:ext cx="1848288" cy="1093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/>
          </p:cNvSpPr>
          <p:nvPr/>
        </p:nvSpPr>
        <p:spPr bwMode="auto">
          <a:xfrm>
            <a:off x="5207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HK" sz="4400" b="1" dirty="0">
                <a:solidFill>
                  <a:srgbClr val="0A3363"/>
                </a:solidFill>
                <a:ea typeface="新細明體" pitchFamily="18" charset="-120"/>
              </a:rPr>
              <a:t>District Community </a:t>
            </a:r>
          </a:p>
          <a:p>
            <a:pPr algn="ctr" eaLnBrk="1" hangingPunct="1"/>
            <a:r>
              <a:rPr lang="en-US" altLang="zh-HK" sz="4400" b="1" dirty="0">
                <a:solidFill>
                  <a:srgbClr val="0A3363"/>
                </a:solidFill>
                <a:ea typeface="新細明體" pitchFamily="18" charset="-120"/>
              </a:rPr>
              <a:t>Grants (DCG)</a:t>
            </a:r>
            <a:endParaRPr lang="en-US" altLang="zh-TW" sz="4400" b="1" dirty="0">
              <a:solidFill>
                <a:srgbClr val="0A3363"/>
              </a:solidFill>
              <a:ea typeface="新細明體" pitchFamily="18" charset="-120"/>
            </a:endParaRPr>
          </a:p>
        </p:txBody>
      </p:sp>
      <p:sp>
        <p:nvSpPr>
          <p:cNvPr id="65539" name="Rectangle 3"/>
          <p:cNvSpPr txBox="1">
            <a:spLocks/>
          </p:cNvSpPr>
          <p:nvPr/>
        </p:nvSpPr>
        <p:spPr bwMode="auto">
          <a:xfrm>
            <a:off x="182563" y="1874838"/>
            <a:ext cx="8795182" cy="38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Educational and humanitarian activities consistent with Foundation mission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Smaller projects ($400 minimum to less than $30,000)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Project must be completable by May 1, 2025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Fund projects not operating funds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Different projects each year.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Fund both local or international activities, including global grants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400" dirty="0"/>
              <a:t>Managed by district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ja-JP" sz="2400" dirty="0"/>
          </a:p>
          <a:p>
            <a:pPr marL="342900" indent="-342900" defTabSz="914400" eaLnBrk="1" hangingPunct="1"/>
            <a:endParaRPr lang="en-US" altLang="zh-HK" sz="3200" dirty="0">
              <a:ea typeface="新細明體" pitchFamily="18" charset="-120"/>
            </a:endParaRPr>
          </a:p>
        </p:txBody>
      </p:sp>
      <p:sp>
        <p:nvSpPr>
          <p:cNvPr id="65540" name="Slide Number Placeholder 6"/>
          <p:cNvSpPr txBox="1">
            <a:spLocks noGrp="1"/>
          </p:cNvSpPr>
          <p:nvPr/>
        </p:nvSpPr>
        <p:spPr bwMode="auto">
          <a:xfrm>
            <a:off x="7786688" y="6356350"/>
            <a:ext cx="900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eaLnBrk="1" hangingPunct="1"/>
            <a:fld id="{83C0928F-E3D5-4FF1-900E-3B076FA929E9}" type="slidenum">
              <a:rPr lang="en-US" altLang="zh-TW" sz="1400">
                <a:solidFill>
                  <a:srgbClr val="FFFFFF"/>
                </a:solidFill>
              </a:rPr>
              <a:pPr algn="r" defTabSz="914400" eaLnBrk="1" hangingPunct="1"/>
              <a:t>8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65541" name="文字方塊 1"/>
          <p:cNvSpPr txBox="1">
            <a:spLocks noChangeArrowheads="1"/>
          </p:cNvSpPr>
          <p:nvPr/>
        </p:nvSpPr>
        <p:spPr bwMode="auto">
          <a:xfrm>
            <a:off x="5148263" y="2997200"/>
            <a:ext cx="375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endParaRPr lang="zh-HK" altLang="en-US">
              <a:ea typeface="新細明體" pitchFamily="18" charset="-120"/>
            </a:endParaRPr>
          </a:p>
        </p:txBody>
      </p:sp>
      <p:pic>
        <p:nvPicPr>
          <p:cNvPr id="65543" name="Picture 9" descr="Rotary 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549275"/>
            <a:ext cx="2016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F534-0340-4E00-8CC8-49EE5BD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8</a:t>
            </a:fld>
            <a:endParaRPr lang="en-US" altLang="zh-H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7E6511-01E3-45D9-9C07-0C018B80E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481" y="446676"/>
            <a:ext cx="1848288" cy="10935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2097097" y="274638"/>
            <a:ext cx="5020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K" sz="3600" b="1" dirty="0">
                <a:solidFill>
                  <a:schemeClr val="bg2">
                    <a:lumMod val="25000"/>
                  </a:schemeClr>
                </a:solidFill>
              </a:rPr>
              <a:t>Club Responsibilities</a:t>
            </a: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834102" y="1737591"/>
            <a:ext cx="75469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altLang="zh-HK" sz="3000" dirty="0">
                <a:ea typeface="新細明體" pitchFamily="18" charset="-120"/>
              </a:rPr>
              <a:t>Two members to implement, manage and maintain club qualification by attending Grant Management Seminar (5 offered)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n-US" altLang="zh-HK" sz="3000" dirty="0">
              <a:ea typeface="新細明體" pitchFamily="18" charset="-12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zh-HK" sz="3000" dirty="0">
                <a:ea typeface="新細明體" pitchFamily="18" charset="-120"/>
              </a:rPr>
              <a:t>Ensure proper stewardship and proper management practices for all grants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n-US" altLang="zh-HK" sz="3000" dirty="0">
              <a:ea typeface="新細明體" pitchFamily="18" charset="-12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zh-HK" sz="3000" dirty="0">
                <a:ea typeface="新細明體" pitchFamily="18" charset="-120"/>
              </a:rPr>
              <a:t>No conflicts for individuals involved</a:t>
            </a: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542925"/>
            <a:ext cx="17557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40439-06E2-4809-B07B-84C6585D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3E2-9E00-446C-9D8A-8B4699EF59B6}" type="slidenum">
              <a:rPr lang="en-US" altLang="zh-HK" smtClean="0"/>
              <a:pPr/>
              <a:t>9</a:t>
            </a:fld>
            <a:endParaRPr lang="en-US" altLang="zh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95AB8-8391-4E8B-BE13-D07C55177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03" y="324090"/>
            <a:ext cx="1848288" cy="10935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TS1-2011">
  <a:themeElements>
    <a:clrScheme name="245 custom 1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FF6600"/>
      </a:accent2>
      <a:accent3>
        <a:srgbClr val="2397E2"/>
      </a:accent3>
      <a:accent4>
        <a:srgbClr val="35ACA2"/>
      </a:accent4>
      <a:accent5>
        <a:srgbClr val="5430BB"/>
      </a:accent5>
      <a:accent6>
        <a:srgbClr val="FF0099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PETS1-2011</Template>
  <TotalTime>16420</TotalTime>
  <Words>993</Words>
  <Application>Microsoft Office PowerPoint</Application>
  <PresentationFormat>On-screen Show (4:3)</PresentationFormat>
  <Paragraphs>244</Paragraphs>
  <Slides>28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ＭＳ Ｐゴシック</vt:lpstr>
      <vt:lpstr>新細明體</vt:lpstr>
      <vt:lpstr>Arial</vt:lpstr>
      <vt:lpstr>Arial Narrow</vt:lpstr>
      <vt:lpstr>Calibri</vt:lpstr>
      <vt:lpstr>Courier New</vt:lpstr>
      <vt:lpstr>Open Sans</vt:lpstr>
      <vt:lpstr>Roboto</vt:lpstr>
      <vt:lpstr>Times</vt:lpstr>
      <vt:lpstr>Wingdings</vt:lpstr>
      <vt:lpstr>PETS1-2011</vt:lpstr>
      <vt:lpstr>Grant Management Seminar Certification District 7360 2024-25</vt:lpstr>
      <vt:lpstr>PowerPoint Presentation</vt:lpstr>
      <vt:lpstr>PowerPoint Presentation</vt:lpstr>
      <vt:lpstr>PowerPoint Presentation</vt:lpstr>
      <vt:lpstr>PowerPoint Presentation</vt:lpstr>
      <vt:lpstr>Annual Fund – Share Contributions </vt:lpstr>
      <vt:lpstr> </vt:lpstr>
      <vt:lpstr>PowerPoint Presentation</vt:lpstr>
      <vt:lpstr>Club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Martin;kelly.wike.bvkb@statefarm.com;swanss@ptd.net</dc:creator>
  <cp:lastModifiedBy>Ken P. Martin</cp:lastModifiedBy>
  <cp:revision>509</cp:revision>
  <cp:lastPrinted>2022-06-08T18:09:01Z</cp:lastPrinted>
  <dcterms:created xsi:type="dcterms:W3CDTF">2011-10-03T14:48:05Z</dcterms:created>
  <dcterms:modified xsi:type="dcterms:W3CDTF">2024-03-03T12:53:39Z</dcterms:modified>
</cp:coreProperties>
</file>