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6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rutiger" panose="020B0604020202020204" charset="0"/>
      <p:regular r:id="rId37"/>
    </p:embeddedFont>
    <p:embeddedFont>
      <p:font typeface="Frutiger Bold" panose="020B0604020202020204" charset="0"/>
      <p:regular r:id="rId38"/>
    </p:embeddedFont>
    <p:embeddedFont>
      <p:font typeface="Frutiger Heavy" panose="020B0604020202020204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Bold" panose="020B0806030504020204" pitchFamily="34" charset="0"/>
      <p:regular r:id="rId44"/>
      <p:bold r:id="rId45"/>
    </p:embeddedFont>
    <p:embeddedFont>
      <p:font typeface="Open Sans Bold Italics" panose="020B0604020202020204" charset="0"/>
      <p:regular r:id="rId46"/>
    </p:embeddedFont>
    <p:embeddedFont>
      <p:font typeface="Open Sans Semi-Bold" panose="020B0604020202020204" charset="0"/>
      <p:regular r:id="rId47"/>
    </p:embeddedFont>
    <p:embeddedFont>
      <p:font typeface="Open Sans Ultra-Bold" panose="020B0604020202020204" charset="0"/>
      <p:regular r:id="rId48"/>
    </p:embeddedFont>
    <p:embeddedFont>
      <p:font typeface="Playpen Sans Ultra-Bold" panose="020B060402020202020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rotary.org/en/about-rotary/rotary-foundation" TargetMode="External"/><Relationship Id="rId4" Type="http://schemas.openxmlformats.org/officeDocument/2006/relationships/hyperlink" Target="https://www.charitynavigator.org/index.cfm?bay=search.summary&amp;orgid=45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065" y="266908"/>
            <a:ext cx="17511870" cy="2539221"/>
          </a:xfrm>
          <a:custGeom>
            <a:avLst/>
            <a:gdLst/>
            <a:ahLst/>
            <a:cxnLst/>
            <a:rect l="l" t="t" r="r" b="b"/>
            <a:pathLst>
              <a:path w="17511870" h="2539221">
                <a:moveTo>
                  <a:pt x="0" y="0"/>
                </a:moveTo>
                <a:lnTo>
                  <a:pt x="17511870" y="0"/>
                </a:lnTo>
                <a:lnTo>
                  <a:pt x="17511870" y="2539222"/>
                </a:lnTo>
                <a:lnTo>
                  <a:pt x="0" y="2539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3177" y="8810772"/>
            <a:ext cx="9421646" cy="895056"/>
          </a:xfrm>
          <a:custGeom>
            <a:avLst/>
            <a:gdLst/>
            <a:ahLst/>
            <a:cxnLst/>
            <a:rect l="l" t="t" r="r" b="b"/>
            <a:pathLst>
              <a:path w="9421646" h="895056">
                <a:moveTo>
                  <a:pt x="0" y="0"/>
                </a:moveTo>
                <a:lnTo>
                  <a:pt x="9421646" y="0"/>
                </a:lnTo>
                <a:lnTo>
                  <a:pt x="9421646" y="895056"/>
                </a:lnTo>
                <a:lnTo>
                  <a:pt x="0" y="89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345257" y="2003476"/>
            <a:ext cx="15597486" cy="6280048"/>
            <a:chOff x="0" y="0"/>
            <a:chExt cx="8700470" cy="35030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00470" cy="3503088"/>
            </a:xfrm>
            <a:custGeom>
              <a:avLst/>
              <a:gdLst/>
              <a:ahLst/>
              <a:cxnLst/>
              <a:rect l="l" t="t" r="r" b="b"/>
              <a:pathLst>
                <a:path w="8700470" h="3503088">
                  <a:moveTo>
                    <a:pt x="0" y="0"/>
                  </a:moveTo>
                  <a:lnTo>
                    <a:pt x="8700470" y="0"/>
                  </a:lnTo>
                  <a:lnTo>
                    <a:pt x="8700470" y="3503088"/>
                  </a:lnTo>
                  <a:lnTo>
                    <a:pt x="0" y="35030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85775"/>
              <a:ext cx="8700470" cy="301731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701"/>
                </a:lnSpc>
              </a:pPr>
              <a:r>
                <a:rPr lang="en-US" sz="25701" b="1">
                  <a:solidFill>
                    <a:srgbClr val="17458F"/>
                  </a:solidFill>
                  <a:latin typeface="Playpen Sans Ultra-Bold"/>
                  <a:ea typeface="Playpen Sans Ultra-Bold"/>
                  <a:cs typeface="Playpen Sans Ultra-Bold"/>
                  <a:sym typeface="Playpen Sans Ultra-Bold"/>
                </a:rPr>
                <a:t>Welcome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88065" y="3943472"/>
            <a:ext cx="1356031" cy="2400056"/>
          </a:xfrm>
          <a:custGeom>
            <a:avLst/>
            <a:gdLst/>
            <a:ahLst/>
            <a:cxnLst/>
            <a:rect l="l" t="t" r="r" b="b"/>
            <a:pathLst>
              <a:path w="1356031" h="2400056">
                <a:moveTo>
                  <a:pt x="0" y="0"/>
                </a:moveTo>
                <a:lnTo>
                  <a:pt x="1356032" y="0"/>
                </a:lnTo>
                <a:lnTo>
                  <a:pt x="1356032" y="2400056"/>
                </a:lnTo>
                <a:lnTo>
                  <a:pt x="0" y="240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543903" y="3943472"/>
            <a:ext cx="1356031" cy="2400056"/>
          </a:xfrm>
          <a:custGeom>
            <a:avLst/>
            <a:gdLst/>
            <a:ahLst/>
            <a:cxnLst/>
            <a:rect l="l" t="t" r="r" b="b"/>
            <a:pathLst>
              <a:path w="1356031" h="2400056">
                <a:moveTo>
                  <a:pt x="0" y="0"/>
                </a:moveTo>
                <a:lnTo>
                  <a:pt x="1356032" y="0"/>
                </a:lnTo>
                <a:lnTo>
                  <a:pt x="1356032" y="2400056"/>
                </a:lnTo>
                <a:lnTo>
                  <a:pt x="0" y="240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District Community Grants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2755892"/>
            <a:ext cx="18288000" cy="4775216"/>
            <a:chOff x="0" y="0"/>
            <a:chExt cx="15563070" cy="40637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563070" cy="4063704"/>
            </a:xfrm>
            <a:custGeom>
              <a:avLst/>
              <a:gdLst/>
              <a:ahLst/>
              <a:cxnLst/>
              <a:rect l="l" t="t" r="r" b="b"/>
              <a:pathLst>
                <a:path w="15563070" h="4063704">
                  <a:moveTo>
                    <a:pt x="0" y="0"/>
                  </a:moveTo>
                  <a:lnTo>
                    <a:pt x="15563070" y="0"/>
                  </a:lnTo>
                  <a:lnTo>
                    <a:pt x="15563070" y="4063704"/>
                  </a:lnTo>
                  <a:lnTo>
                    <a:pt x="0" y="40637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5563070" cy="406370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Grant requests must be consistent with The Rotary Foundation mission</a:t>
              </a:r>
            </a:p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Grant projects have a $400 minimum </a:t>
              </a:r>
            </a:p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All projects must be completable by May 1, 2026</a:t>
              </a:r>
            </a:p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Project Funds are not for operating expenses</a:t>
              </a:r>
            </a:p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Must be a different project each year </a:t>
              </a:r>
            </a:p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Funds will allow both local or international, including global grants</a:t>
              </a:r>
            </a:p>
            <a:p>
              <a:pPr marL="928360" lvl="1" indent="-464180" algn="l">
                <a:lnSpc>
                  <a:spcPts val="5159"/>
                </a:lnSpc>
                <a:buFont typeface="Arial"/>
                <a:buChar char="•"/>
              </a:pPr>
              <a:r>
                <a:rPr lang="en-US" sz="4299" spc="-10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All grants are managed by district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District Community Grants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630763" y="2944101"/>
            <a:ext cx="18918763" cy="4398797"/>
            <a:chOff x="0" y="0"/>
            <a:chExt cx="16099849" cy="37433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99848" cy="3743372"/>
            </a:xfrm>
            <a:custGeom>
              <a:avLst/>
              <a:gdLst/>
              <a:ahLst/>
              <a:cxnLst/>
              <a:rect l="l" t="t" r="r" b="b"/>
              <a:pathLst>
                <a:path w="16099848" h="3743372">
                  <a:moveTo>
                    <a:pt x="0" y="0"/>
                  </a:moveTo>
                  <a:lnTo>
                    <a:pt x="16099848" y="0"/>
                  </a:lnTo>
                  <a:lnTo>
                    <a:pt x="16099848" y="3743372"/>
                  </a:lnTo>
                  <a:lnTo>
                    <a:pt x="0" y="37433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099849" cy="37433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723391" lvl="2" indent="-574464" algn="l">
                <a:lnSpc>
                  <a:spcPts val="6479"/>
                </a:lnSpc>
                <a:buFont typeface="Arial"/>
                <a:buChar char="⚬"/>
              </a:pPr>
              <a:r>
                <a:rPr lang="en-US" sz="5399" spc="-134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Clubs must fund the entire cost of project and will be reimbursed the  grant amount after project completion. </a:t>
              </a:r>
            </a:p>
            <a:p>
              <a:pPr marL="1723391" lvl="2" indent="-574464" algn="l">
                <a:lnSpc>
                  <a:spcPts val="6479"/>
                </a:lnSpc>
                <a:buFont typeface="Arial"/>
                <a:buChar char="⚬"/>
              </a:pPr>
              <a:r>
                <a:rPr lang="en-US" sz="5399" spc="-134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Grant request maximum is 50% of cost of project.</a:t>
              </a:r>
            </a:p>
            <a:p>
              <a:pPr marL="1723391" lvl="2" indent="-574464" algn="l">
                <a:lnSpc>
                  <a:spcPts val="6479"/>
                </a:lnSpc>
                <a:buFont typeface="Arial"/>
                <a:buChar char="⚬"/>
              </a:pPr>
              <a:r>
                <a:rPr lang="en-US" sz="5399" spc="-134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Reimbursement made within 15-30 days of project completion and final report approval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55548" y="1714476"/>
            <a:ext cx="14176903" cy="889016"/>
            <a:chOff x="0" y="0"/>
            <a:chExt cx="12064530" cy="7565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064530" cy="756552"/>
            </a:xfrm>
            <a:custGeom>
              <a:avLst/>
              <a:gdLst/>
              <a:ahLst/>
              <a:cxnLst/>
              <a:rect l="l" t="t" r="r" b="b"/>
              <a:pathLst>
                <a:path w="12064530" h="756552">
                  <a:moveTo>
                    <a:pt x="0" y="0"/>
                  </a:moveTo>
                  <a:lnTo>
                    <a:pt x="12064530" y="0"/>
                  </a:lnTo>
                  <a:lnTo>
                    <a:pt x="12064530" y="756552"/>
                  </a:lnTo>
                  <a:lnTo>
                    <a:pt x="0" y="756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2064530" cy="7565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59"/>
                </a:lnSpc>
              </a:pPr>
              <a:r>
                <a:rPr lang="en-US" sz="4299" b="1" spc="-107">
                  <a:solidFill>
                    <a:srgbClr val="901F9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District Community Grants are reimbursement grants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Club Responsibilities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7854" y="2011890"/>
            <a:ext cx="17371631" cy="5978764"/>
            <a:chOff x="0" y="0"/>
            <a:chExt cx="14783241" cy="50879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783240" cy="5087922"/>
            </a:xfrm>
            <a:custGeom>
              <a:avLst/>
              <a:gdLst/>
              <a:ahLst/>
              <a:cxnLst/>
              <a:rect l="l" t="t" r="r" b="b"/>
              <a:pathLst>
                <a:path w="14783240" h="5087922">
                  <a:moveTo>
                    <a:pt x="0" y="0"/>
                  </a:moveTo>
                  <a:lnTo>
                    <a:pt x="14783240" y="0"/>
                  </a:lnTo>
                  <a:lnTo>
                    <a:pt x="14783240" y="5087922"/>
                  </a:lnTo>
                  <a:lnTo>
                    <a:pt x="0" y="50879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4783241" cy="50879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Select two members to over see the grant process</a:t>
              </a:r>
            </a:p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Both members must attend a Grant Management Seminar, multiple offerings</a:t>
              </a:r>
            </a:p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Ensure proper stewardship and proper management practices for all grants</a:t>
              </a:r>
            </a:p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No conflicts for individuals involved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58184" y="8019229"/>
            <a:ext cx="17371631" cy="978139"/>
            <a:chOff x="0" y="0"/>
            <a:chExt cx="14783241" cy="832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783240" cy="832395"/>
            </a:xfrm>
            <a:custGeom>
              <a:avLst/>
              <a:gdLst/>
              <a:ahLst/>
              <a:cxnLst/>
              <a:rect l="l" t="t" r="r" b="b"/>
              <a:pathLst>
                <a:path w="14783240" h="832395">
                  <a:moveTo>
                    <a:pt x="0" y="0"/>
                  </a:moveTo>
                  <a:lnTo>
                    <a:pt x="14783240" y="0"/>
                  </a:lnTo>
                  <a:lnTo>
                    <a:pt x="14783240" y="832395"/>
                  </a:lnTo>
                  <a:lnTo>
                    <a:pt x="0" y="8323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4783241" cy="8228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599"/>
                </a:lnSpc>
              </a:pPr>
              <a:r>
                <a:rPr lang="en-US" sz="2999" spc="-74">
                  <a:solidFill>
                    <a:srgbClr val="901F93"/>
                  </a:solidFill>
                  <a:latin typeface="Open Sans"/>
                  <a:ea typeface="Open Sans"/>
                  <a:cs typeface="Open Sans"/>
                  <a:sym typeface="Open Sans"/>
                </a:rPr>
                <a:t>Seminar attendance is mandatory for the club to be eligible to apply for any district community grant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Club DCG Funding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2814" y="2211011"/>
            <a:ext cx="17371631" cy="4564301"/>
            <a:chOff x="0" y="0"/>
            <a:chExt cx="14783241" cy="3884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783240" cy="3884216"/>
            </a:xfrm>
            <a:custGeom>
              <a:avLst/>
              <a:gdLst/>
              <a:ahLst/>
              <a:cxnLst/>
              <a:rect l="l" t="t" r="r" b="b"/>
              <a:pathLst>
                <a:path w="14783240" h="3884216">
                  <a:moveTo>
                    <a:pt x="0" y="0"/>
                  </a:moveTo>
                  <a:lnTo>
                    <a:pt x="14783240" y="0"/>
                  </a:lnTo>
                  <a:lnTo>
                    <a:pt x="14783240" y="3884216"/>
                  </a:lnTo>
                  <a:lnTo>
                    <a:pt x="0" y="3884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4783241" cy="38842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Confirm funding eligibility amount (22-23 year)</a:t>
              </a:r>
            </a:p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Each grant must be for a minimum of $200</a:t>
              </a:r>
            </a:p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Funding is a maximum of 25% of each clubs Annual Fund Giving 3 </a:t>
              </a:r>
              <a:r>
                <a:rPr lang="en-US" sz="4699" spc="-117" dirty="0" err="1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yrs</a:t>
              </a: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prior</a:t>
              </a:r>
            </a:p>
            <a:p>
              <a:pPr marL="1014718" lvl="1" indent="-507359" algn="l">
                <a:lnSpc>
                  <a:spcPts val="5639"/>
                </a:lnSpc>
                <a:buFont typeface="Arial"/>
                <a:buChar char="•"/>
              </a:pPr>
              <a:r>
                <a:rPr lang="en-US" sz="4699" spc="-117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If club is eligible for more than $1,500 in funds, club may apply for two grants, both of which must meet $200 minimum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51212" y="8166115"/>
            <a:ext cx="8703658" cy="1686840"/>
            <a:chOff x="-2683838" y="0"/>
            <a:chExt cx="7406804" cy="14354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22966" cy="524246"/>
            </a:xfrm>
            <a:custGeom>
              <a:avLst/>
              <a:gdLst/>
              <a:ahLst/>
              <a:cxnLst/>
              <a:rect l="l" t="t" r="r" b="b"/>
              <a:pathLst>
                <a:path w="4722966" h="524246">
                  <a:moveTo>
                    <a:pt x="0" y="0"/>
                  </a:moveTo>
                  <a:lnTo>
                    <a:pt x="4722966" y="0"/>
                  </a:lnTo>
                  <a:lnTo>
                    <a:pt x="4722966" y="524246"/>
                  </a:lnTo>
                  <a:lnTo>
                    <a:pt x="0" y="5242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2683838" y="920778"/>
              <a:ext cx="4722966" cy="5147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599"/>
                </a:lnSpc>
              </a:pPr>
              <a:r>
                <a:rPr lang="en-US" sz="2999" spc="-74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DCG = District Community Grant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65396" y="7140830"/>
            <a:ext cx="17371631" cy="169251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5159"/>
              </a:lnSpc>
            </a:pPr>
            <a:r>
              <a:rPr lang="en-US" sz="4299" b="1" spc="-107" dirty="0">
                <a:solidFill>
                  <a:srgbClr val="901F93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To determine maximum amount available to your club, multiply 0.25 by the 2022-23 Annual Fund Support from the Club’s Fundraising Analysis in Rotary Club Central.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Club Fundraising Analysis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55548" y="1714476"/>
            <a:ext cx="14176903" cy="889016"/>
            <a:chOff x="0" y="0"/>
            <a:chExt cx="12064530" cy="7565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64530" cy="756552"/>
            </a:xfrm>
            <a:custGeom>
              <a:avLst/>
              <a:gdLst/>
              <a:ahLst/>
              <a:cxnLst/>
              <a:rect l="l" t="t" r="r" b="b"/>
              <a:pathLst>
                <a:path w="12064530" h="756552">
                  <a:moveTo>
                    <a:pt x="0" y="0"/>
                  </a:moveTo>
                  <a:lnTo>
                    <a:pt x="12064530" y="0"/>
                  </a:lnTo>
                  <a:lnTo>
                    <a:pt x="12064530" y="756552"/>
                  </a:lnTo>
                  <a:lnTo>
                    <a:pt x="0" y="756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2064530" cy="7565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159"/>
                </a:lnSpc>
              </a:pPr>
              <a:r>
                <a:rPr lang="en-US" sz="4299" b="1" spc="-107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Rotary Club Central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171749" y="2603492"/>
            <a:ext cx="15944501" cy="5981465"/>
          </a:xfrm>
          <a:custGeom>
            <a:avLst/>
            <a:gdLst/>
            <a:ahLst/>
            <a:cxnLst/>
            <a:rect l="l" t="t" r="r" b="b"/>
            <a:pathLst>
              <a:path w="15944501" h="5981465">
                <a:moveTo>
                  <a:pt x="0" y="0"/>
                </a:moveTo>
                <a:lnTo>
                  <a:pt x="15944502" y="0"/>
                </a:lnTo>
                <a:lnTo>
                  <a:pt x="15944502" y="5981465"/>
                </a:lnTo>
                <a:lnTo>
                  <a:pt x="0" y="5981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350" b="-928"/>
            </a:stretch>
          </a:blipFill>
          <a:ln w="38100" cap="sq">
            <a:solidFill>
              <a:srgbClr val="17458F"/>
            </a:solidFill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4201129" y="7764705"/>
            <a:ext cx="3086100" cy="400270"/>
            <a:chOff x="0" y="0"/>
            <a:chExt cx="812800" cy="1054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05421"/>
            </a:xfrm>
            <a:custGeom>
              <a:avLst/>
              <a:gdLst/>
              <a:ahLst/>
              <a:cxnLst/>
              <a:rect l="l" t="t" r="r" b="b"/>
              <a:pathLst>
                <a:path w="812800" h="105421">
                  <a:moveTo>
                    <a:pt x="0" y="0"/>
                  </a:moveTo>
                  <a:lnTo>
                    <a:pt x="812800" y="0"/>
                  </a:lnTo>
                  <a:lnTo>
                    <a:pt x="812800" y="105421"/>
                  </a:lnTo>
                  <a:lnTo>
                    <a:pt x="0" y="1054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7A81B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2800" cy="105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64002" y="4372850"/>
            <a:ext cx="2150815" cy="639807"/>
            <a:chOff x="0" y="0"/>
            <a:chExt cx="566470" cy="16850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66470" cy="168509"/>
            </a:xfrm>
            <a:custGeom>
              <a:avLst/>
              <a:gdLst/>
              <a:ahLst/>
              <a:cxnLst/>
              <a:rect l="l" t="t" r="r" b="b"/>
              <a:pathLst>
                <a:path w="566470" h="168509">
                  <a:moveTo>
                    <a:pt x="0" y="0"/>
                  </a:moveTo>
                  <a:lnTo>
                    <a:pt x="566470" y="0"/>
                  </a:lnTo>
                  <a:lnTo>
                    <a:pt x="566470" y="168509"/>
                  </a:lnTo>
                  <a:lnTo>
                    <a:pt x="0" y="1685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7A81B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566470" cy="168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Club Fundraising Analysis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33130" y="1741673"/>
            <a:ext cx="9230196" cy="7290564"/>
          </a:xfrm>
          <a:custGeom>
            <a:avLst/>
            <a:gdLst/>
            <a:ahLst/>
            <a:cxnLst/>
            <a:rect l="l" t="t" r="r" b="b"/>
            <a:pathLst>
              <a:path w="9230196" h="7290564">
                <a:moveTo>
                  <a:pt x="0" y="0"/>
                </a:moveTo>
                <a:lnTo>
                  <a:pt x="9230197" y="0"/>
                </a:lnTo>
                <a:lnTo>
                  <a:pt x="9230197" y="7290564"/>
                </a:lnTo>
                <a:lnTo>
                  <a:pt x="0" y="72905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758"/>
            </a:stretch>
          </a:blipFill>
          <a:ln w="38100" cap="sq">
            <a:solidFill>
              <a:srgbClr val="17458F"/>
            </a:solidFill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10205272" y="3016907"/>
            <a:ext cx="7378301" cy="4253185"/>
            <a:chOff x="0" y="0"/>
            <a:chExt cx="9837735" cy="56709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37735" cy="5670914"/>
            </a:xfrm>
            <a:custGeom>
              <a:avLst/>
              <a:gdLst/>
              <a:ahLst/>
              <a:cxnLst/>
              <a:rect l="l" t="t" r="r" b="b"/>
              <a:pathLst>
                <a:path w="9837735" h="5670914">
                  <a:moveTo>
                    <a:pt x="0" y="0"/>
                  </a:moveTo>
                  <a:lnTo>
                    <a:pt x="9837735" y="0"/>
                  </a:lnTo>
                  <a:lnTo>
                    <a:pt x="9837735" y="5670914"/>
                  </a:lnTo>
                  <a:lnTo>
                    <a:pt x="0" y="567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3442" t="-60646" r="-124432" b="-338346"/>
              </a:stretch>
            </a:blipFill>
            <a:ln w="57150" cap="sq">
              <a:solidFill>
                <a:srgbClr val="17458F"/>
              </a:solidFill>
              <a:prstDash val="solid"/>
              <a:miter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231178" y="2641024"/>
              <a:ext cx="9310919" cy="748652"/>
              <a:chOff x="0" y="0"/>
              <a:chExt cx="1311110" cy="1054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11110" cy="105421"/>
              </a:xfrm>
              <a:custGeom>
                <a:avLst/>
                <a:gdLst/>
                <a:ahLst/>
                <a:cxnLst/>
                <a:rect l="l" t="t" r="r" b="b"/>
                <a:pathLst>
                  <a:path w="1311110" h="105421">
                    <a:moveTo>
                      <a:pt x="0" y="0"/>
                    </a:moveTo>
                    <a:lnTo>
                      <a:pt x="1311110" y="0"/>
                    </a:lnTo>
                    <a:lnTo>
                      <a:pt x="1311110" y="105421"/>
                    </a:lnTo>
                    <a:lnTo>
                      <a:pt x="0" y="10542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7A81B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1311110" cy="105421"/>
              </a:xfrm>
              <a:prstGeom prst="rect">
                <a:avLst/>
              </a:prstGeom>
            </p:spPr>
            <p:txBody>
              <a:bodyPr lIns="71261" tIns="71261" rIns="71261" bIns="71261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7470131" y="2452801"/>
            <a:ext cx="2225233" cy="279446"/>
            <a:chOff x="0" y="0"/>
            <a:chExt cx="586070" cy="735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6070" cy="73599"/>
            </a:xfrm>
            <a:custGeom>
              <a:avLst/>
              <a:gdLst/>
              <a:ahLst/>
              <a:cxnLst/>
              <a:rect l="l" t="t" r="r" b="b"/>
              <a:pathLst>
                <a:path w="586070" h="73599">
                  <a:moveTo>
                    <a:pt x="0" y="0"/>
                  </a:moveTo>
                  <a:lnTo>
                    <a:pt x="586070" y="0"/>
                  </a:lnTo>
                  <a:lnTo>
                    <a:pt x="586070" y="73599"/>
                  </a:lnTo>
                  <a:lnTo>
                    <a:pt x="0" y="73599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586070" cy="73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14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926614" y="1810904"/>
            <a:ext cx="6389586" cy="8271309"/>
          </a:xfrm>
          <a:custGeom>
            <a:avLst/>
            <a:gdLst/>
            <a:ahLst/>
            <a:cxnLst/>
            <a:rect l="l" t="t" r="r" b="b"/>
            <a:pathLst>
              <a:path w="6389586" h="8271309">
                <a:moveTo>
                  <a:pt x="0" y="0"/>
                </a:moveTo>
                <a:lnTo>
                  <a:pt x="6389586" y="0"/>
                </a:lnTo>
                <a:lnTo>
                  <a:pt x="6389586" y="8271309"/>
                </a:lnTo>
                <a:lnTo>
                  <a:pt x="0" y="8271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17458F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Is Your Club Eligible?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9328584" y="4334043"/>
            <a:ext cx="377462" cy="386645"/>
          </a:xfrm>
          <a:custGeom>
            <a:avLst/>
            <a:gdLst/>
            <a:ahLst/>
            <a:cxnLst/>
            <a:rect l="l" t="t" r="r" b="b"/>
            <a:pathLst>
              <a:path w="377462" h="386645">
                <a:moveTo>
                  <a:pt x="0" y="0"/>
                </a:moveTo>
                <a:lnTo>
                  <a:pt x="377462" y="0"/>
                </a:lnTo>
                <a:lnTo>
                  <a:pt x="377462" y="386645"/>
                </a:lnTo>
                <a:lnTo>
                  <a:pt x="0" y="3866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68988" y="3086100"/>
            <a:ext cx="5414211" cy="4114800"/>
          </a:xfrm>
          <a:custGeom>
            <a:avLst/>
            <a:gdLst/>
            <a:ahLst/>
            <a:cxnLst/>
            <a:rect l="l" t="t" r="r" b="b"/>
            <a:pathLst>
              <a:path w="5414211" h="4114800">
                <a:moveTo>
                  <a:pt x="0" y="0"/>
                </a:moveTo>
                <a:lnTo>
                  <a:pt x="5414211" y="0"/>
                </a:lnTo>
                <a:lnTo>
                  <a:pt x="5414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41569" y="8277225"/>
            <a:ext cx="6023611" cy="576237"/>
            <a:chOff x="0" y="0"/>
            <a:chExt cx="8473346" cy="81058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73346" cy="810587"/>
            </a:xfrm>
            <a:custGeom>
              <a:avLst/>
              <a:gdLst/>
              <a:ahLst/>
              <a:cxnLst/>
              <a:rect l="l" t="t" r="r" b="b"/>
              <a:pathLst>
                <a:path w="8473346" h="810587">
                  <a:moveTo>
                    <a:pt x="0" y="0"/>
                  </a:moveTo>
                  <a:lnTo>
                    <a:pt x="8473346" y="0"/>
                  </a:lnTo>
                  <a:lnTo>
                    <a:pt x="8473346" y="810587"/>
                  </a:lnTo>
                  <a:lnTo>
                    <a:pt x="0" y="8105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473346" cy="8105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59"/>
                </a:lnSpc>
              </a:pPr>
              <a:r>
                <a:rPr lang="en-US" sz="2799" b="1" spc="-69">
                  <a:solidFill>
                    <a:srgbClr val="17458F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This is page 27 in your Guidebook!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6642612" y="6876058"/>
            <a:ext cx="2041623" cy="1385404"/>
          </a:xfrm>
          <a:prstGeom prst="line">
            <a:avLst/>
          </a:prstGeom>
          <a:ln w="76200" cap="flat">
            <a:solidFill>
              <a:srgbClr val="17458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B87BC-0109-4867-BCD7-4C9080B94D7D}"/>
              </a:ext>
            </a:extLst>
          </p:cNvPr>
          <p:cNvSpPr txBox="1"/>
          <p:nvPr/>
        </p:nvSpPr>
        <p:spPr>
          <a:xfrm>
            <a:off x="578217" y="2087329"/>
            <a:ext cx="757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Note District website address now District Rotary7360.org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15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15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37854" y="1449781"/>
            <a:ext cx="7862301" cy="3131744"/>
            <a:chOff x="0" y="0"/>
            <a:chExt cx="10483068" cy="4175659"/>
          </a:xfrm>
        </p:grpSpPr>
        <p:sp>
          <p:nvSpPr>
            <p:cNvPr id="11" name="Freeform 11"/>
            <p:cNvSpPr/>
            <p:nvPr/>
          </p:nvSpPr>
          <p:spPr>
            <a:xfrm>
              <a:off x="0" y="475752"/>
              <a:ext cx="10483068" cy="3699906"/>
            </a:xfrm>
            <a:custGeom>
              <a:avLst/>
              <a:gdLst/>
              <a:ahLst/>
              <a:cxnLst/>
              <a:rect l="l" t="t" r="r" b="b"/>
              <a:pathLst>
                <a:path w="10483068" h="3699906">
                  <a:moveTo>
                    <a:pt x="0" y="0"/>
                  </a:moveTo>
                  <a:lnTo>
                    <a:pt x="10483068" y="0"/>
                  </a:lnTo>
                  <a:lnTo>
                    <a:pt x="10483068" y="3699907"/>
                  </a:lnTo>
                  <a:lnTo>
                    <a:pt x="0" y="3699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38100" cap="sq">
              <a:solidFill>
                <a:srgbClr val="17458F"/>
              </a:solidFill>
              <a:prstDash val="solid"/>
              <a:miter/>
            </a:ln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788913" cy="475752"/>
            </a:xfrm>
            <a:custGeom>
              <a:avLst/>
              <a:gdLst/>
              <a:ahLst/>
              <a:cxnLst/>
              <a:rect l="l" t="t" r="r" b="b"/>
              <a:pathLst>
                <a:path w="2788913" h="475752">
                  <a:moveTo>
                    <a:pt x="0" y="0"/>
                  </a:moveTo>
                  <a:lnTo>
                    <a:pt x="2788913" y="0"/>
                  </a:lnTo>
                  <a:lnTo>
                    <a:pt x="2788913" y="475752"/>
                  </a:lnTo>
                  <a:lnTo>
                    <a:pt x="0" y="475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998" r="-278207" b="-757454"/>
              </a:stretch>
            </a:blipFill>
            <a:ln w="38100" cap="sq">
              <a:solidFill>
                <a:srgbClr val="17458F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322536" y="2285954"/>
            <a:ext cx="7485726" cy="655342"/>
            <a:chOff x="0" y="0"/>
            <a:chExt cx="1971549" cy="1726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71549" cy="172600"/>
            </a:xfrm>
            <a:custGeom>
              <a:avLst/>
              <a:gdLst/>
              <a:ahLst/>
              <a:cxnLst/>
              <a:rect l="l" t="t" r="r" b="b"/>
              <a:pathLst>
                <a:path w="1971549" h="172600">
                  <a:moveTo>
                    <a:pt x="0" y="0"/>
                  </a:moveTo>
                  <a:lnTo>
                    <a:pt x="1971549" y="0"/>
                  </a:lnTo>
                  <a:lnTo>
                    <a:pt x="1971549" y="172600"/>
                  </a:lnTo>
                  <a:lnTo>
                    <a:pt x="0" y="172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971549" cy="172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414443" y="2029607"/>
            <a:ext cx="1823378" cy="1823378"/>
          </a:xfrm>
          <a:custGeom>
            <a:avLst/>
            <a:gdLst/>
            <a:ahLst/>
            <a:cxnLst/>
            <a:rect l="l" t="t" r="r" b="b"/>
            <a:pathLst>
              <a:path w="1823378" h="1823378">
                <a:moveTo>
                  <a:pt x="0" y="0"/>
                </a:moveTo>
                <a:lnTo>
                  <a:pt x="1823378" y="0"/>
                </a:lnTo>
                <a:lnTo>
                  <a:pt x="1823378" y="1823378"/>
                </a:lnTo>
                <a:lnTo>
                  <a:pt x="0" y="18233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80975" cap="rnd">
            <a:solidFill>
              <a:srgbClr val="17458F"/>
            </a:solidFill>
            <a:prstDash val="solid"/>
            <a:round/>
          </a:ln>
        </p:spPr>
      </p:sp>
      <p:grpSp>
        <p:nvGrpSpPr>
          <p:cNvPr id="17" name="Group 17"/>
          <p:cNvGrpSpPr/>
          <p:nvPr/>
        </p:nvGrpSpPr>
        <p:grpSpPr>
          <a:xfrm>
            <a:off x="1829646" y="4626272"/>
            <a:ext cx="4678717" cy="4472640"/>
            <a:chOff x="0" y="0"/>
            <a:chExt cx="6238289" cy="5963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8289" cy="5963520"/>
            </a:xfrm>
            <a:custGeom>
              <a:avLst/>
              <a:gdLst/>
              <a:ahLst/>
              <a:cxnLst/>
              <a:rect l="l" t="t" r="r" b="b"/>
              <a:pathLst>
                <a:path w="6238289" h="5963520">
                  <a:moveTo>
                    <a:pt x="0" y="0"/>
                  </a:moveTo>
                  <a:lnTo>
                    <a:pt x="6238289" y="0"/>
                  </a:lnTo>
                  <a:lnTo>
                    <a:pt x="6238289" y="5963520"/>
                  </a:lnTo>
                  <a:lnTo>
                    <a:pt x="0" y="5963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38100" cap="sq">
              <a:solidFill>
                <a:srgbClr val="17458F"/>
              </a:solidFill>
              <a:prstDash val="solid"/>
              <a:miter/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1947446" y="2478795"/>
              <a:ext cx="2934192" cy="288528"/>
              <a:chOff x="0" y="0"/>
              <a:chExt cx="769876" cy="7570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69876" cy="75704"/>
              </a:xfrm>
              <a:custGeom>
                <a:avLst/>
                <a:gdLst/>
                <a:ahLst/>
                <a:cxnLst/>
                <a:rect l="l" t="t" r="r" b="b"/>
                <a:pathLst>
                  <a:path w="769876" h="75704">
                    <a:moveTo>
                      <a:pt x="0" y="0"/>
                    </a:moveTo>
                    <a:lnTo>
                      <a:pt x="769876" y="0"/>
                    </a:lnTo>
                    <a:lnTo>
                      <a:pt x="769876" y="75704"/>
                    </a:lnTo>
                    <a:lnTo>
                      <a:pt x="0" y="7570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7A81B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0"/>
                <a:ext cx="769876" cy="757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8232311" y="4067059"/>
            <a:ext cx="9239933" cy="4229199"/>
          </a:xfrm>
          <a:custGeom>
            <a:avLst/>
            <a:gdLst/>
            <a:ahLst/>
            <a:cxnLst/>
            <a:rect l="l" t="t" r="r" b="b"/>
            <a:pathLst>
              <a:path w="9239933" h="4229199">
                <a:moveTo>
                  <a:pt x="0" y="0"/>
                </a:moveTo>
                <a:lnTo>
                  <a:pt x="9239933" y="0"/>
                </a:lnTo>
                <a:lnTo>
                  <a:pt x="9239933" y="4229199"/>
                </a:lnTo>
                <a:lnTo>
                  <a:pt x="0" y="42291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65"/>
            </a:stretch>
          </a:blipFill>
          <a:ln w="38100" cap="sq">
            <a:solidFill>
              <a:srgbClr val="17458F"/>
            </a:solidFill>
            <a:prstDash val="solid"/>
            <a:miter/>
          </a:ln>
        </p:spPr>
      </p:sp>
      <p:grpSp>
        <p:nvGrpSpPr>
          <p:cNvPr id="23" name="Group 23"/>
          <p:cNvGrpSpPr/>
          <p:nvPr/>
        </p:nvGrpSpPr>
        <p:grpSpPr>
          <a:xfrm>
            <a:off x="8326132" y="5149936"/>
            <a:ext cx="9102224" cy="502766"/>
            <a:chOff x="0" y="0"/>
            <a:chExt cx="2397293" cy="13241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97293" cy="132416"/>
            </a:xfrm>
            <a:custGeom>
              <a:avLst/>
              <a:gdLst/>
              <a:ahLst/>
              <a:cxnLst/>
              <a:rect l="l" t="t" r="r" b="b"/>
              <a:pathLst>
                <a:path w="2397293" h="132416">
                  <a:moveTo>
                    <a:pt x="0" y="0"/>
                  </a:moveTo>
                  <a:lnTo>
                    <a:pt x="2397293" y="0"/>
                  </a:lnTo>
                  <a:lnTo>
                    <a:pt x="2397293" y="132416"/>
                  </a:lnTo>
                  <a:lnTo>
                    <a:pt x="0" y="1324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2397293" cy="132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74955" y="5367338"/>
            <a:ext cx="4593403" cy="194666"/>
            <a:chOff x="0" y="0"/>
            <a:chExt cx="1209785" cy="5127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09785" cy="51270"/>
            </a:xfrm>
            <a:custGeom>
              <a:avLst/>
              <a:gdLst/>
              <a:ahLst/>
              <a:cxnLst/>
              <a:rect l="l" t="t" r="r" b="b"/>
              <a:pathLst>
                <a:path w="1209785" h="51270">
                  <a:moveTo>
                    <a:pt x="0" y="0"/>
                  </a:moveTo>
                  <a:lnTo>
                    <a:pt x="1209785" y="0"/>
                  </a:lnTo>
                  <a:lnTo>
                    <a:pt x="1209785" y="51270"/>
                  </a:lnTo>
                  <a:lnTo>
                    <a:pt x="0" y="512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209785" cy="51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61293" y="8237698"/>
            <a:ext cx="10181968" cy="992027"/>
            <a:chOff x="0" y="0"/>
            <a:chExt cx="14783241" cy="144032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783240" cy="1440328"/>
            </a:xfrm>
            <a:custGeom>
              <a:avLst/>
              <a:gdLst/>
              <a:ahLst/>
              <a:cxnLst/>
              <a:rect l="l" t="t" r="r" b="b"/>
              <a:pathLst>
                <a:path w="14783240" h="1440328">
                  <a:moveTo>
                    <a:pt x="0" y="0"/>
                  </a:moveTo>
                  <a:lnTo>
                    <a:pt x="14783240" y="0"/>
                  </a:lnTo>
                  <a:lnTo>
                    <a:pt x="14783240" y="1440328"/>
                  </a:lnTo>
                  <a:lnTo>
                    <a:pt x="0" y="1440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14783241" cy="14403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319"/>
                </a:lnSpc>
              </a:pPr>
              <a:r>
                <a:rPr lang="en-US" sz="3599" b="1" spc="-89">
                  <a:solidFill>
                    <a:srgbClr val="901F93"/>
                  </a:solidFill>
                  <a:latin typeface="Open Sans Ultra-Bold"/>
                  <a:ea typeface="Open Sans Ultra-Bold"/>
                  <a:cs typeface="Open Sans Ultra-Bold"/>
                  <a:sym typeface="Open Sans Ultra-Bold"/>
                </a:rPr>
                <a:t>These will be updated for 25-26 SOON!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Grant Documents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33130" y="297390"/>
            <a:ext cx="17221740" cy="1723678"/>
            <a:chOff x="0" y="0"/>
            <a:chExt cx="16328760" cy="16343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28760" cy="1634302"/>
            </a:xfrm>
            <a:custGeom>
              <a:avLst/>
              <a:gdLst/>
              <a:ahLst/>
              <a:cxnLst/>
              <a:rect l="l" t="t" r="r" b="b"/>
              <a:pathLst>
                <a:path w="16328760" h="1634302">
                  <a:moveTo>
                    <a:pt x="0" y="0"/>
                  </a:moveTo>
                  <a:lnTo>
                    <a:pt x="16328760" y="0"/>
                  </a:lnTo>
                  <a:lnTo>
                    <a:pt x="16328760" y="1634302"/>
                  </a:lnTo>
                  <a:lnTo>
                    <a:pt x="0" y="16343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328760" cy="16343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Application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81C721-7298-44E7-9B0C-D427A7B35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850" y="1866900"/>
            <a:ext cx="7925280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17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17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Application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A5A747A-12BB-4208-BA39-BD50B564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836" y="1638301"/>
            <a:ext cx="7013710" cy="8443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78201" y="9744011"/>
            <a:ext cx="2007576" cy="415498"/>
            <a:chOff x="-268028" y="0"/>
            <a:chExt cx="1903479" cy="3939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5451" cy="393954"/>
            </a:xfrm>
            <a:custGeom>
              <a:avLst/>
              <a:gdLst/>
              <a:ahLst/>
              <a:cxnLst/>
              <a:rect l="l" t="t" r="r" b="b"/>
              <a:pathLst>
                <a:path w="1635451" h="393954">
                  <a:moveTo>
                    <a:pt x="0" y="0"/>
                  </a:moveTo>
                  <a:lnTo>
                    <a:pt x="1635451" y="0"/>
                  </a:lnTo>
                  <a:lnTo>
                    <a:pt x="1635451" y="393954"/>
                  </a:lnTo>
                  <a:lnTo>
                    <a:pt x="0" y="393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268028" y="0"/>
              <a:ext cx="1903479" cy="39395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Revised 03.28.2025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31465" y="496875"/>
            <a:ext cx="7514822" cy="1089649"/>
          </a:xfrm>
          <a:custGeom>
            <a:avLst/>
            <a:gdLst/>
            <a:ahLst/>
            <a:cxnLst/>
            <a:rect l="l" t="t" r="r" b="b"/>
            <a:pathLst>
              <a:path w="7514822" h="1089649">
                <a:moveTo>
                  <a:pt x="0" y="0"/>
                </a:moveTo>
                <a:lnTo>
                  <a:pt x="7514822" y="0"/>
                </a:lnTo>
                <a:lnTo>
                  <a:pt x="7514822" y="1089650"/>
                </a:lnTo>
                <a:lnTo>
                  <a:pt x="0" y="10896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88476" y="4836463"/>
            <a:ext cx="17798158" cy="3653281"/>
            <a:chOff x="-9981" y="-1201841"/>
            <a:chExt cx="13014779" cy="26714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04798" cy="1469595"/>
            </a:xfrm>
            <a:custGeom>
              <a:avLst/>
              <a:gdLst/>
              <a:ahLst/>
              <a:cxnLst/>
              <a:rect l="l" t="t" r="r" b="b"/>
              <a:pathLst>
                <a:path w="13004798" h="1469595">
                  <a:moveTo>
                    <a:pt x="0" y="0"/>
                  </a:moveTo>
                  <a:lnTo>
                    <a:pt x="13004798" y="0"/>
                  </a:lnTo>
                  <a:lnTo>
                    <a:pt x="13004798" y="1469595"/>
                  </a:lnTo>
                  <a:lnTo>
                    <a:pt x="0" y="14695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9981" y="-1201841"/>
              <a:ext cx="13004799" cy="14791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5599" b="1" i="1" dirty="0">
                  <a:solidFill>
                    <a:srgbClr val="901F93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District Grant Management Co-Chairs</a:t>
              </a:r>
            </a:p>
            <a:p>
              <a:pPr algn="ctr">
                <a:lnSpc>
                  <a:spcPts val="6719"/>
                </a:lnSpc>
              </a:pPr>
              <a:r>
                <a:rPr lang="en-US" sz="5599" b="1" i="1" dirty="0">
                  <a:solidFill>
                    <a:srgbClr val="901F93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Helen Schmitt and Sarah Kowalski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6665" y="3113440"/>
            <a:ext cx="17791334" cy="2978686"/>
            <a:chOff x="-4991" y="-708548"/>
            <a:chExt cx="13009789" cy="2178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04798" cy="1469595"/>
            </a:xfrm>
            <a:custGeom>
              <a:avLst/>
              <a:gdLst/>
              <a:ahLst/>
              <a:cxnLst/>
              <a:rect l="l" t="t" r="r" b="b"/>
              <a:pathLst>
                <a:path w="13004798" h="1469595">
                  <a:moveTo>
                    <a:pt x="0" y="0"/>
                  </a:moveTo>
                  <a:lnTo>
                    <a:pt x="13004798" y="0"/>
                  </a:lnTo>
                  <a:lnTo>
                    <a:pt x="13004798" y="1469595"/>
                  </a:lnTo>
                  <a:lnTo>
                    <a:pt x="0" y="14695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4991" y="-708548"/>
              <a:ext cx="13004799" cy="14791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5599" b="1" i="1" dirty="0">
                  <a:solidFill>
                    <a:srgbClr val="17458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District 7360 Rotary Foundation Co-Chairs</a:t>
              </a:r>
            </a:p>
            <a:p>
              <a:pPr algn="ctr">
                <a:lnSpc>
                  <a:spcPts val="6719"/>
                </a:lnSpc>
              </a:pPr>
              <a:r>
                <a:rPr lang="en-US" sz="5599" b="1" i="1" dirty="0">
                  <a:solidFill>
                    <a:srgbClr val="17458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Ken Martin and Kelly Wike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3489" y="1586524"/>
            <a:ext cx="17784510" cy="2243409"/>
            <a:chOff x="0" y="-456718"/>
            <a:chExt cx="13004799" cy="164047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004798" cy="1183760"/>
            </a:xfrm>
            <a:custGeom>
              <a:avLst/>
              <a:gdLst/>
              <a:ahLst/>
              <a:cxnLst/>
              <a:rect l="l" t="t" r="r" b="b"/>
              <a:pathLst>
                <a:path w="13004798" h="1183760">
                  <a:moveTo>
                    <a:pt x="0" y="0"/>
                  </a:moveTo>
                  <a:lnTo>
                    <a:pt x="13004798" y="0"/>
                  </a:lnTo>
                  <a:lnTo>
                    <a:pt x="13004798" y="1183760"/>
                  </a:lnTo>
                  <a:lnTo>
                    <a:pt x="0" y="11837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56718"/>
              <a:ext cx="13004799" cy="11837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359"/>
                </a:lnSpc>
              </a:pPr>
              <a:r>
                <a:rPr lang="en-US" sz="7799" b="1" u="sng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YOUR DISTRICT GRANT TEAM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1085330" y="735881"/>
            <a:ext cx="6438288" cy="611637"/>
          </a:xfrm>
          <a:custGeom>
            <a:avLst/>
            <a:gdLst/>
            <a:ahLst/>
            <a:cxnLst/>
            <a:rect l="l" t="t" r="r" b="b"/>
            <a:pathLst>
              <a:path w="6438288" h="611637">
                <a:moveTo>
                  <a:pt x="0" y="0"/>
                </a:moveTo>
                <a:lnTo>
                  <a:pt x="6438288" y="0"/>
                </a:lnTo>
                <a:lnTo>
                  <a:pt x="6438288" y="611638"/>
                </a:lnTo>
                <a:lnTo>
                  <a:pt x="0" y="6116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F9988BEE-15AB-4526-B7D9-2FD0CC9A5193}"/>
              </a:ext>
            </a:extLst>
          </p:cNvPr>
          <p:cNvSpPr txBox="1"/>
          <p:nvPr/>
        </p:nvSpPr>
        <p:spPr>
          <a:xfrm>
            <a:off x="228600" y="7386115"/>
            <a:ext cx="18317910" cy="206822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6719"/>
              </a:lnSpc>
            </a:pPr>
            <a:r>
              <a:rPr lang="en-US" sz="4000" b="1" i="1" dirty="0">
                <a:solidFill>
                  <a:srgbClr val="901F9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Additional Foundation Committee Members</a:t>
            </a:r>
          </a:p>
          <a:p>
            <a:pPr algn="ctr">
              <a:lnSpc>
                <a:spcPts val="6719"/>
              </a:lnSpc>
            </a:pPr>
            <a:r>
              <a:rPr lang="en-US" sz="4000" b="1" i="1" dirty="0">
                <a:solidFill>
                  <a:srgbClr val="901F9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Jeff Coup, Patrick Irwin, Dawn Linn, Colleen McCloskey, Barb Morgan, Sean Murtagh, Michael </a:t>
            </a:r>
            <a:r>
              <a:rPr lang="en-US" sz="4000" b="1" i="1" dirty="0" err="1">
                <a:solidFill>
                  <a:srgbClr val="901F9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Nailor</a:t>
            </a:r>
            <a:r>
              <a:rPr lang="en-US" sz="4000" b="1" i="1" dirty="0">
                <a:solidFill>
                  <a:srgbClr val="901F93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, Dan Orsini, Kat Snowe, Swan Stull, John Taylor, Susanna Tomlinson, Pam Wagoner, Vicki Zimmerman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18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18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278787" y="1562100"/>
            <a:ext cx="7830643" cy="9316750"/>
          </a:xfrm>
          <a:custGeom>
            <a:avLst/>
            <a:gdLst/>
            <a:ahLst/>
            <a:cxnLst/>
            <a:rect l="l" t="t" r="r" b="b"/>
            <a:pathLst>
              <a:path w="7830643" h="9316750">
                <a:moveTo>
                  <a:pt x="0" y="0"/>
                </a:moveTo>
                <a:lnTo>
                  <a:pt x="7830643" y="0"/>
                </a:lnTo>
                <a:lnTo>
                  <a:pt x="7830643" y="9316751"/>
                </a:lnTo>
                <a:lnTo>
                  <a:pt x="0" y="9316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2705" y="0"/>
            <a:ext cx="17221740" cy="1714500"/>
            <a:chOff x="0" y="0"/>
            <a:chExt cx="16328760" cy="1625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Final Reporting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19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19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735088" y="2011890"/>
            <a:ext cx="8705688" cy="9439903"/>
          </a:xfrm>
          <a:custGeom>
            <a:avLst/>
            <a:gdLst/>
            <a:ahLst/>
            <a:cxnLst/>
            <a:rect l="l" t="t" r="r" b="b"/>
            <a:pathLst>
              <a:path w="8705688" h="9439903">
                <a:moveTo>
                  <a:pt x="0" y="0"/>
                </a:moveTo>
                <a:lnTo>
                  <a:pt x="8705688" y="0"/>
                </a:lnTo>
                <a:lnTo>
                  <a:pt x="8705688" y="9439903"/>
                </a:lnTo>
                <a:lnTo>
                  <a:pt x="0" y="9439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Financial Reporting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20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555" y="2011890"/>
            <a:ext cx="17221315" cy="6140142"/>
            <a:chOff x="0" y="0"/>
            <a:chExt cx="16328358" cy="58217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28357" cy="5821764"/>
            </a:xfrm>
            <a:custGeom>
              <a:avLst/>
              <a:gdLst/>
              <a:ahLst/>
              <a:cxnLst/>
              <a:rect l="l" t="t" r="r" b="b"/>
              <a:pathLst>
                <a:path w="16328357" h="5821764">
                  <a:moveTo>
                    <a:pt x="0" y="0"/>
                  </a:moveTo>
                  <a:lnTo>
                    <a:pt x="16328357" y="0"/>
                  </a:lnTo>
                  <a:lnTo>
                    <a:pt x="16328357" y="5821764"/>
                  </a:lnTo>
                  <a:lnTo>
                    <a:pt x="0" y="58217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328358" cy="58217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187705" lvl="2" indent="-395902" algn="l">
                <a:lnSpc>
                  <a:spcPts val="4680"/>
                </a:lnSpc>
                <a:buFont typeface="Arial"/>
                <a:buChar char="⚬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Maintained for 7 years and accessible to Rotarians in Club and District (Recommend hard copy and files on Club DACdb)</a:t>
              </a:r>
            </a:p>
            <a:p>
              <a:pPr marL="1187705" lvl="2" indent="-395902" algn="l">
                <a:lnSpc>
                  <a:spcPts val="4680"/>
                </a:lnSpc>
              </a:pPr>
              <a:endParaRPr lang="en-US" sz="3900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  <a:p>
              <a:pPr marL="1187705" lvl="2" indent="-395902" algn="l">
                <a:lnSpc>
                  <a:spcPts val="4680"/>
                </a:lnSpc>
                <a:buFont typeface="Arial"/>
                <a:buChar char="⚬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Documents include:</a:t>
              </a:r>
            </a:p>
            <a:p>
              <a:pPr marL="1873502" lvl="3" indent="-468375" algn="l">
                <a:lnSpc>
                  <a:spcPts val="4680"/>
                </a:lnSpc>
                <a:buFont typeface="Arial"/>
                <a:buChar char="￭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Application and MOU</a:t>
              </a:r>
            </a:p>
            <a:p>
              <a:pPr marL="1873502" lvl="3" indent="-468375" algn="l">
                <a:lnSpc>
                  <a:spcPts val="4680"/>
                </a:lnSpc>
                <a:buFont typeface="Arial"/>
                <a:buChar char="￭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Bank information, including bank statements</a:t>
              </a:r>
            </a:p>
            <a:p>
              <a:pPr marL="1873502" lvl="3" indent="-468375" algn="l">
                <a:lnSpc>
                  <a:spcPts val="4680"/>
                </a:lnSpc>
                <a:buFont typeface="Arial"/>
                <a:buChar char="￭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Financial management plan </a:t>
              </a:r>
            </a:p>
            <a:p>
              <a:pPr marL="1873502" lvl="3" indent="-468375" algn="l">
                <a:lnSpc>
                  <a:spcPts val="4680"/>
                </a:lnSpc>
                <a:buFont typeface="Arial"/>
                <a:buChar char="￭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Procedure for storing documents and archives</a:t>
              </a:r>
            </a:p>
            <a:p>
              <a:pPr marL="1873502" lvl="3" indent="-468375" algn="l">
                <a:lnSpc>
                  <a:spcPts val="4680"/>
                </a:lnSpc>
                <a:buFont typeface="Arial"/>
                <a:buChar char="￭"/>
              </a:pPr>
              <a:r>
                <a:rPr lang="en-US" sz="39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Succession plan for bank account signatories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Document Retention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21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93101" y="2175625"/>
            <a:ext cx="11101797" cy="5059604"/>
            <a:chOff x="0" y="0"/>
            <a:chExt cx="9347977" cy="42603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47977" cy="4260307"/>
            </a:xfrm>
            <a:custGeom>
              <a:avLst/>
              <a:gdLst/>
              <a:ahLst/>
              <a:cxnLst/>
              <a:rect l="l" t="t" r="r" b="b"/>
              <a:pathLst>
                <a:path w="9347977" h="4260307">
                  <a:moveTo>
                    <a:pt x="0" y="0"/>
                  </a:moveTo>
                  <a:lnTo>
                    <a:pt x="9347977" y="0"/>
                  </a:lnTo>
                  <a:lnTo>
                    <a:pt x="9347977" y="4260307"/>
                  </a:lnTo>
                  <a:lnTo>
                    <a:pt x="0" y="42603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9347977" cy="42603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March 9th (PELS)</a:t>
              </a:r>
            </a:p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March 29th (District Conference)</a:t>
              </a:r>
            </a:p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May 20th 7PM (ZOOM)</a:t>
              </a:r>
            </a:p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June 2nd 12PM (ZOOM)</a:t>
              </a:r>
            </a:p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June18th 4PM (ZOOM)</a:t>
              </a:r>
            </a:p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July 9th 7PM (ZOOM)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2025-2026 Grant Seminars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266229" y="7635278"/>
            <a:ext cx="13755542" cy="1059406"/>
            <a:chOff x="0" y="0"/>
            <a:chExt cx="11209437" cy="8633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09437" cy="863314"/>
            </a:xfrm>
            <a:custGeom>
              <a:avLst/>
              <a:gdLst/>
              <a:ahLst/>
              <a:cxnLst/>
              <a:rect l="l" t="t" r="r" b="b"/>
              <a:pathLst>
                <a:path w="11209437" h="863314">
                  <a:moveTo>
                    <a:pt x="0" y="0"/>
                  </a:moveTo>
                  <a:lnTo>
                    <a:pt x="11209437" y="0"/>
                  </a:lnTo>
                  <a:lnTo>
                    <a:pt x="11209437" y="863314"/>
                  </a:lnTo>
                  <a:lnTo>
                    <a:pt x="0" y="8633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1209437" cy="8633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640"/>
                </a:lnSpc>
              </a:pPr>
              <a:r>
                <a:rPr lang="en-US" sz="47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Registration for these webinars are on DACdb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0974" y="2011890"/>
            <a:ext cx="16498326" cy="3660623"/>
            <a:chOff x="0" y="0"/>
            <a:chExt cx="15642858" cy="34708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42858" cy="3470813"/>
            </a:xfrm>
            <a:custGeom>
              <a:avLst/>
              <a:gdLst/>
              <a:ahLst/>
              <a:cxnLst/>
              <a:rect l="l" t="t" r="r" b="b"/>
              <a:pathLst>
                <a:path w="15642858" h="3470813">
                  <a:moveTo>
                    <a:pt x="0" y="0"/>
                  </a:moveTo>
                  <a:lnTo>
                    <a:pt x="15642858" y="0"/>
                  </a:lnTo>
                  <a:lnTo>
                    <a:pt x="15642858" y="3470813"/>
                  </a:lnTo>
                  <a:lnTo>
                    <a:pt x="0" y="34708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5642858" cy="34708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959"/>
                </a:lnSpc>
              </a:pPr>
              <a:r>
                <a:rPr lang="en-US" sz="5799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No project may start until final approval is received from District 7360 (Foundation Chairs &amp; DG) &amp; The Rotary Foundation.  </a:t>
              </a:r>
            </a:p>
            <a:p>
              <a:pPr algn="ctr">
                <a:lnSpc>
                  <a:spcPts val="6959"/>
                </a:lnSpc>
              </a:pPr>
              <a:r>
                <a:rPr lang="en-US" sz="5799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Estimated approval is early September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Deadlines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6684" y="6550961"/>
            <a:ext cx="16968185" cy="1513916"/>
            <a:chOff x="0" y="0"/>
            <a:chExt cx="16189105" cy="14444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189105" cy="1444406"/>
            </a:xfrm>
            <a:custGeom>
              <a:avLst/>
              <a:gdLst/>
              <a:ahLst/>
              <a:cxnLst/>
              <a:rect l="l" t="t" r="r" b="b"/>
              <a:pathLst>
                <a:path w="16189105" h="1444406">
                  <a:moveTo>
                    <a:pt x="0" y="0"/>
                  </a:moveTo>
                  <a:lnTo>
                    <a:pt x="16189105" y="0"/>
                  </a:lnTo>
                  <a:lnTo>
                    <a:pt x="16189105" y="1444406"/>
                  </a:lnTo>
                  <a:lnTo>
                    <a:pt x="0" y="14444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6189105" cy="144440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519"/>
                </a:lnSpc>
              </a:pPr>
              <a:r>
                <a:rPr lang="en-US" sz="4599" b="1">
                  <a:solidFill>
                    <a:srgbClr val="000000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MOU and Application must be received by </a:t>
              </a:r>
              <a:r>
                <a:rPr lang="en-US" sz="4599" b="1">
                  <a:solidFill>
                    <a:srgbClr val="FF0000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August 1st, 2025.</a:t>
              </a:r>
            </a:p>
            <a:p>
              <a:pPr algn="ctr">
                <a:lnSpc>
                  <a:spcPts val="5519"/>
                </a:lnSpc>
              </a:pPr>
              <a:r>
                <a:rPr lang="en-US" sz="4599" b="1">
                  <a:solidFill>
                    <a:srgbClr val="000000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File Final Report by </a:t>
              </a:r>
              <a:r>
                <a:rPr lang="en-US" sz="4599" b="1">
                  <a:solidFill>
                    <a:srgbClr val="FF0000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May 1st, 2026.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3343" y="1810853"/>
            <a:ext cx="17221315" cy="7132472"/>
            <a:chOff x="0" y="0"/>
            <a:chExt cx="16328358" cy="6762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28357" cy="6762641"/>
            </a:xfrm>
            <a:custGeom>
              <a:avLst/>
              <a:gdLst/>
              <a:ahLst/>
              <a:cxnLst/>
              <a:rect l="l" t="t" r="r" b="b"/>
              <a:pathLst>
                <a:path w="16328357" h="6762641">
                  <a:moveTo>
                    <a:pt x="0" y="0"/>
                  </a:moveTo>
                  <a:lnTo>
                    <a:pt x="16328357" y="0"/>
                  </a:lnTo>
                  <a:lnTo>
                    <a:pt x="16328357" y="6762641"/>
                  </a:lnTo>
                  <a:lnTo>
                    <a:pt x="0" y="67626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6328358" cy="67626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Address a Community Need</a:t>
              </a:r>
            </a:p>
            <a:p>
              <a:pPr marL="1226313" lvl="2" indent="-408771"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A good project increases awareness of Rotary and may lead to new members</a:t>
              </a:r>
            </a:p>
            <a:p>
              <a:pPr marL="1226313" lvl="2" indent="-408771"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Involve club members in project selection and, if possible, implementation</a:t>
              </a:r>
            </a:p>
            <a:p>
              <a:pPr marL="1226313" lvl="2" indent="-408771"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Clubs may join together on a project increasing resources available</a:t>
              </a:r>
            </a:p>
            <a:p>
              <a:pPr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Grant Project Tips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927" y="2209282"/>
            <a:ext cx="18050146" cy="7318752"/>
            <a:chOff x="0" y="0"/>
            <a:chExt cx="17114212" cy="69392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14211" cy="6939261"/>
            </a:xfrm>
            <a:custGeom>
              <a:avLst/>
              <a:gdLst/>
              <a:ahLst/>
              <a:cxnLst/>
              <a:rect l="l" t="t" r="r" b="b"/>
              <a:pathLst>
                <a:path w="17114211" h="6939261">
                  <a:moveTo>
                    <a:pt x="0" y="0"/>
                  </a:moveTo>
                  <a:lnTo>
                    <a:pt x="17114211" y="0"/>
                  </a:lnTo>
                  <a:lnTo>
                    <a:pt x="17114211" y="6939261"/>
                  </a:lnTo>
                  <a:lnTo>
                    <a:pt x="0" y="69392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7114212" cy="693926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Check out what other clubs have done by reviewing past project applications and final reports on the District Website</a:t>
              </a:r>
            </a:p>
            <a:p>
              <a:pPr marL="1226313" lvl="2" indent="-408771"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Use a club meeting to report on project and celebrate its success</a:t>
              </a:r>
            </a:p>
            <a:p>
              <a:pPr marL="1226313" lvl="2" indent="-408771"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  <a:p>
              <a:pPr marL="1226313" lvl="2" indent="-408771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Editable Powerpoint presentation on Foundation available on District Website</a:t>
              </a:r>
            </a:p>
            <a:p>
              <a:pPr marL="1226313" lvl="2" indent="-408771" algn="l">
                <a:lnSpc>
                  <a:spcPts val="5040"/>
                </a:lnSpc>
              </a:pPr>
              <a:endParaRPr lang="en-US" sz="4200" b="1">
                <a:solidFill>
                  <a:srgbClr val="901F93"/>
                </a:solidFill>
                <a:latin typeface="Frutiger Bold"/>
                <a:ea typeface="Frutiger Bold"/>
                <a:cs typeface="Frutiger Bold"/>
                <a:sym typeface="Frutiger Bold"/>
              </a:endParaRPr>
            </a:p>
            <a:p>
              <a:pPr marL="1226287" lvl="2" indent="-408762" algn="l">
                <a:lnSpc>
                  <a:spcPts val="5040"/>
                </a:lnSpc>
                <a:buFont typeface="Arial"/>
                <a:buChar char="⚬"/>
              </a:pPr>
              <a:r>
                <a:rPr lang="en-US" sz="4200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Foundation Committee available to do club presentations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Grant Project Tips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66032" y="9534525"/>
            <a:ext cx="1350168" cy="547688"/>
            <a:chOff x="0" y="0"/>
            <a:chExt cx="1280159" cy="51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25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077510" y="925647"/>
            <a:ext cx="10132980" cy="8435706"/>
          </a:xfrm>
          <a:custGeom>
            <a:avLst/>
            <a:gdLst/>
            <a:ahLst/>
            <a:cxnLst/>
            <a:rect l="l" t="t" r="r" b="b"/>
            <a:pathLst>
              <a:path w="10132980" h="8435706">
                <a:moveTo>
                  <a:pt x="0" y="0"/>
                </a:moveTo>
                <a:lnTo>
                  <a:pt x="10132980" y="0"/>
                </a:lnTo>
                <a:lnTo>
                  <a:pt x="10132980" y="8435706"/>
                </a:lnTo>
                <a:lnTo>
                  <a:pt x="0" y="8435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2313" y="0"/>
            <a:ext cx="15963375" cy="9957155"/>
          </a:xfrm>
          <a:custGeom>
            <a:avLst/>
            <a:gdLst/>
            <a:ahLst/>
            <a:cxnLst/>
            <a:rect l="l" t="t" r="r" b="b"/>
            <a:pathLst>
              <a:path w="15963375" h="9957155">
                <a:moveTo>
                  <a:pt x="0" y="0"/>
                </a:moveTo>
                <a:lnTo>
                  <a:pt x="15963374" y="0"/>
                </a:lnTo>
                <a:lnTo>
                  <a:pt x="15963374" y="9957155"/>
                </a:lnTo>
                <a:lnTo>
                  <a:pt x="0" y="99571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30072" y="1891701"/>
            <a:ext cx="4033838" cy="638265"/>
            <a:chOff x="0" y="0"/>
            <a:chExt cx="3824676" cy="605170"/>
          </a:xfrm>
        </p:grpSpPr>
        <p:sp>
          <p:nvSpPr>
            <p:cNvPr id="3" name="Freeform 3"/>
            <p:cNvSpPr/>
            <p:nvPr/>
          </p:nvSpPr>
          <p:spPr>
            <a:xfrm>
              <a:off x="18034" y="18034"/>
              <a:ext cx="3788537" cy="569087"/>
            </a:xfrm>
            <a:custGeom>
              <a:avLst/>
              <a:gdLst/>
              <a:ahLst/>
              <a:cxnLst/>
              <a:rect l="l" t="t" r="r" b="b"/>
              <a:pathLst>
                <a:path w="3788537" h="569087">
                  <a:moveTo>
                    <a:pt x="0" y="0"/>
                  </a:moveTo>
                  <a:lnTo>
                    <a:pt x="3788537" y="0"/>
                  </a:lnTo>
                  <a:lnTo>
                    <a:pt x="3788537" y="569087"/>
                  </a:lnTo>
                  <a:lnTo>
                    <a:pt x="0" y="569087"/>
                  </a:lnTo>
                  <a:close/>
                </a:path>
              </a:pathLst>
            </a:custGeom>
            <a:solidFill>
              <a:srgbClr val="00ADB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824605" cy="605155"/>
            </a:xfrm>
            <a:custGeom>
              <a:avLst/>
              <a:gdLst/>
              <a:ahLst/>
              <a:cxnLst/>
              <a:rect l="l" t="t" r="r" b="b"/>
              <a:pathLst>
                <a:path w="3824605" h="605155">
                  <a:moveTo>
                    <a:pt x="18034" y="0"/>
                  </a:moveTo>
                  <a:lnTo>
                    <a:pt x="3806571" y="0"/>
                  </a:lnTo>
                  <a:cubicBezTo>
                    <a:pt x="3816604" y="0"/>
                    <a:pt x="3824605" y="8128"/>
                    <a:pt x="3824605" y="18034"/>
                  </a:cubicBezTo>
                  <a:lnTo>
                    <a:pt x="3824605" y="587121"/>
                  </a:lnTo>
                  <a:cubicBezTo>
                    <a:pt x="3824605" y="597154"/>
                    <a:pt x="3816477" y="605155"/>
                    <a:pt x="3806571" y="605155"/>
                  </a:cubicBezTo>
                  <a:lnTo>
                    <a:pt x="18034" y="605155"/>
                  </a:lnTo>
                  <a:cubicBezTo>
                    <a:pt x="8128" y="605155"/>
                    <a:pt x="0" y="597027"/>
                    <a:pt x="0" y="587121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587121"/>
                  </a:lnTo>
                  <a:lnTo>
                    <a:pt x="18034" y="587121"/>
                  </a:lnTo>
                  <a:lnTo>
                    <a:pt x="18034" y="569087"/>
                  </a:lnTo>
                  <a:lnTo>
                    <a:pt x="3806571" y="569087"/>
                  </a:lnTo>
                  <a:lnTo>
                    <a:pt x="3806571" y="587121"/>
                  </a:lnTo>
                  <a:lnTo>
                    <a:pt x="3788537" y="587121"/>
                  </a:lnTo>
                  <a:lnTo>
                    <a:pt x="3788537" y="18034"/>
                  </a:lnTo>
                  <a:lnTo>
                    <a:pt x="3806571" y="18034"/>
                  </a:lnTo>
                  <a:lnTo>
                    <a:pt x="3806571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D413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824676" cy="60517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25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District Governor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46130" y="2912060"/>
            <a:ext cx="3995737" cy="1061829"/>
            <a:chOff x="0" y="0"/>
            <a:chExt cx="3788551" cy="10067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88537" cy="1006729"/>
            </a:xfrm>
            <a:custGeom>
              <a:avLst/>
              <a:gdLst/>
              <a:ahLst/>
              <a:cxnLst/>
              <a:rect l="l" t="t" r="r" b="b"/>
              <a:pathLst>
                <a:path w="3788537" h="1006729">
                  <a:moveTo>
                    <a:pt x="0" y="0"/>
                  </a:moveTo>
                  <a:lnTo>
                    <a:pt x="3788537" y="0"/>
                  </a:lnTo>
                  <a:lnTo>
                    <a:pt x="3788537" y="1006729"/>
                  </a:lnTo>
                  <a:lnTo>
                    <a:pt x="0" y="1006729"/>
                  </a:lnTo>
                  <a:close/>
                </a:path>
              </a:pathLst>
            </a:custGeom>
            <a:solidFill>
              <a:srgbClr val="00ADB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3788551" cy="100677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25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District Foundation</a:t>
              </a:r>
            </a:p>
            <a:p>
              <a:pPr algn="ctr">
                <a:lnSpc>
                  <a:spcPts val="3000"/>
                </a:lnSpc>
              </a:pPr>
              <a:r>
                <a:rPr lang="en-US" sz="25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Co-Chairs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030072" y="7019727"/>
            <a:ext cx="2633663" cy="1284595"/>
            <a:chOff x="0" y="0"/>
            <a:chExt cx="2497102" cy="1217987"/>
          </a:xfrm>
        </p:grpSpPr>
        <p:sp>
          <p:nvSpPr>
            <p:cNvPr id="10" name="Freeform 10"/>
            <p:cNvSpPr/>
            <p:nvPr/>
          </p:nvSpPr>
          <p:spPr>
            <a:xfrm>
              <a:off x="18034" y="18034"/>
              <a:ext cx="2461006" cy="1181862"/>
            </a:xfrm>
            <a:custGeom>
              <a:avLst/>
              <a:gdLst/>
              <a:ahLst/>
              <a:cxnLst/>
              <a:rect l="l" t="t" r="r" b="b"/>
              <a:pathLst>
                <a:path w="2461006" h="1181862">
                  <a:moveTo>
                    <a:pt x="0" y="0"/>
                  </a:moveTo>
                  <a:lnTo>
                    <a:pt x="2461006" y="0"/>
                  </a:lnTo>
                  <a:lnTo>
                    <a:pt x="2461006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497074" cy="1217930"/>
            </a:xfrm>
            <a:custGeom>
              <a:avLst/>
              <a:gdLst/>
              <a:ahLst/>
              <a:cxnLst/>
              <a:rect l="l" t="t" r="r" b="b"/>
              <a:pathLst>
                <a:path w="2497074" h="1217930">
                  <a:moveTo>
                    <a:pt x="18034" y="0"/>
                  </a:moveTo>
                  <a:lnTo>
                    <a:pt x="2479040" y="0"/>
                  </a:lnTo>
                  <a:cubicBezTo>
                    <a:pt x="2489073" y="0"/>
                    <a:pt x="2497074" y="8128"/>
                    <a:pt x="2497074" y="18034"/>
                  </a:cubicBezTo>
                  <a:lnTo>
                    <a:pt x="2497074" y="1199896"/>
                  </a:lnTo>
                  <a:cubicBezTo>
                    <a:pt x="2497074" y="1209929"/>
                    <a:pt x="2488946" y="1217930"/>
                    <a:pt x="2479040" y="1217930"/>
                  </a:cubicBezTo>
                  <a:lnTo>
                    <a:pt x="18034" y="1217930"/>
                  </a:lnTo>
                  <a:cubicBezTo>
                    <a:pt x="8128" y="1217930"/>
                    <a:pt x="0" y="1209929"/>
                    <a:pt x="0" y="119989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9896"/>
                  </a:lnTo>
                  <a:lnTo>
                    <a:pt x="18034" y="1199896"/>
                  </a:lnTo>
                  <a:lnTo>
                    <a:pt x="18034" y="1181862"/>
                  </a:lnTo>
                  <a:lnTo>
                    <a:pt x="2479040" y="1181862"/>
                  </a:lnTo>
                  <a:lnTo>
                    <a:pt x="2479040" y="1199896"/>
                  </a:lnTo>
                  <a:lnTo>
                    <a:pt x="2461006" y="1199896"/>
                  </a:lnTo>
                  <a:lnTo>
                    <a:pt x="2461006" y="18034"/>
                  </a:lnTo>
                  <a:lnTo>
                    <a:pt x="2479040" y="18034"/>
                  </a:lnTo>
                  <a:lnTo>
                    <a:pt x="247904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2497102" cy="1217987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Stewardship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Sub-Committee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 Co-Chairs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75767" y="4670834"/>
            <a:ext cx="2400674" cy="1285875"/>
            <a:chOff x="0" y="0"/>
            <a:chExt cx="2276194" cy="1219200"/>
          </a:xfrm>
        </p:grpSpPr>
        <p:sp>
          <p:nvSpPr>
            <p:cNvPr id="14" name="Freeform 14"/>
            <p:cNvSpPr/>
            <p:nvPr/>
          </p:nvSpPr>
          <p:spPr>
            <a:xfrm>
              <a:off x="18034" y="18034"/>
              <a:ext cx="2240153" cy="1183132"/>
            </a:xfrm>
            <a:custGeom>
              <a:avLst/>
              <a:gdLst/>
              <a:ahLst/>
              <a:cxnLst/>
              <a:rect l="l" t="t" r="r" b="b"/>
              <a:pathLst>
                <a:path w="2240153" h="1183132">
                  <a:moveTo>
                    <a:pt x="0" y="0"/>
                  </a:moveTo>
                  <a:lnTo>
                    <a:pt x="2240153" y="0"/>
                  </a:lnTo>
                  <a:lnTo>
                    <a:pt x="2240153" y="1183132"/>
                  </a:lnTo>
                  <a:lnTo>
                    <a:pt x="0" y="1183132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276221" cy="1219200"/>
            </a:xfrm>
            <a:custGeom>
              <a:avLst/>
              <a:gdLst/>
              <a:ahLst/>
              <a:cxnLst/>
              <a:rect l="l" t="t" r="r" b="b"/>
              <a:pathLst>
                <a:path w="2276221" h="1219200">
                  <a:moveTo>
                    <a:pt x="18034" y="0"/>
                  </a:moveTo>
                  <a:lnTo>
                    <a:pt x="2258187" y="0"/>
                  </a:lnTo>
                  <a:cubicBezTo>
                    <a:pt x="2268220" y="0"/>
                    <a:pt x="2276221" y="8128"/>
                    <a:pt x="2276221" y="18034"/>
                  </a:cubicBezTo>
                  <a:lnTo>
                    <a:pt x="2276221" y="1201166"/>
                  </a:lnTo>
                  <a:cubicBezTo>
                    <a:pt x="2276221" y="1211199"/>
                    <a:pt x="2268093" y="1219200"/>
                    <a:pt x="2258187" y="1219200"/>
                  </a:cubicBezTo>
                  <a:lnTo>
                    <a:pt x="18034" y="1219200"/>
                  </a:lnTo>
                  <a:cubicBezTo>
                    <a:pt x="8128" y="1219200"/>
                    <a:pt x="0" y="1211072"/>
                    <a:pt x="0" y="120116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201166"/>
                  </a:lnTo>
                  <a:lnTo>
                    <a:pt x="18034" y="1201166"/>
                  </a:lnTo>
                  <a:lnTo>
                    <a:pt x="18034" y="1183132"/>
                  </a:lnTo>
                  <a:lnTo>
                    <a:pt x="2258187" y="1183132"/>
                  </a:lnTo>
                  <a:lnTo>
                    <a:pt x="2258187" y="1201166"/>
                  </a:lnTo>
                  <a:lnTo>
                    <a:pt x="2240153" y="1201166"/>
                  </a:lnTo>
                  <a:lnTo>
                    <a:pt x="2240153" y="18034"/>
                  </a:lnTo>
                  <a:lnTo>
                    <a:pt x="2258187" y="18034"/>
                  </a:lnTo>
                  <a:lnTo>
                    <a:pt x="225818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2276194" cy="121920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Polio Plus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 Sub-Committee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Chair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>
            <a:off x="9143999" y="2529320"/>
            <a:ext cx="0" cy="38274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8940609" y="4661049"/>
            <a:ext cx="2341839" cy="1283493"/>
            <a:chOff x="0" y="0"/>
            <a:chExt cx="2220410" cy="1216942"/>
          </a:xfrm>
        </p:grpSpPr>
        <p:sp>
          <p:nvSpPr>
            <p:cNvPr id="19" name="Freeform 19"/>
            <p:cNvSpPr/>
            <p:nvPr/>
          </p:nvSpPr>
          <p:spPr>
            <a:xfrm>
              <a:off x="18034" y="18034"/>
              <a:ext cx="2184273" cy="1180846"/>
            </a:xfrm>
            <a:custGeom>
              <a:avLst/>
              <a:gdLst/>
              <a:ahLst/>
              <a:cxnLst/>
              <a:rect l="l" t="t" r="r" b="b"/>
              <a:pathLst>
                <a:path w="2184273" h="1180846">
                  <a:moveTo>
                    <a:pt x="0" y="0"/>
                  </a:moveTo>
                  <a:lnTo>
                    <a:pt x="2184273" y="0"/>
                  </a:lnTo>
                  <a:lnTo>
                    <a:pt x="2184273" y="1180846"/>
                  </a:lnTo>
                  <a:lnTo>
                    <a:pt x="0" y="1180846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220341" cy="1216914"/>
            </a:xfrm>
            <a:custGeom>
              <a:avLst/>
              <a:gdLst/>
              <a:ahLst/>
              <a:cxnLst/>
              <a:rect l="l" t="t" r="r" b="b"/>
              <a:pathLst>
                <a:path w="2220341" h="1216914">
                  <a:moveTo>
                    <a:pt x="18034" y="0"/>
                  </a:moveTo>
                  <a:lnTo>
                    <a:pt x="2202307" y="0"/>
                  </a:lnTo>
                  <a:cubicBezTo>
                    <a:pt x="2212340" y="0"/>
                    <a:pt x="2220341" y="8128"/>
                    <a:pt x="2220341" y="18034"/>
                  </a:cubicBezTo>
                  <a:lnTo>
                    <a:pt x="2220341" y="1198880"/>
                  </a:lnTo>
                  <a:cubicBezTo>
                    <a:pt x="2220341" y="1208913"/>
                    <a:pt x="2212213" y="1216914"/>
                    <a:pt x="2202307" y="1216914"/>
                  </a:cubicBezTo>
                  <a:lnTo>
                    <a:pt x="18034" y="1216914"/>
                  </a:lnTo>
                  <a:cubicBezTo>
                    <a:pt x="8128" y="1216914"/>
                    <a:pt x="0" y="1208913"/>
                    <a:pt x="0" y="1198880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8880"/>
                  </a:lnTo>
                  <a:lnTo>
                    <a:pt x="18034" y="1198880"/>
                  </a:lnTo>
                  <a:lnTo>
                    <a:pt x="18034" y="1180846"/>
                  </a:lnTo>
                  <a:lnTo>
                    <a:pt x="2202307" y="1180846"/>
                  </a:lnTo>
                  <a:lnTo>
                    <a:pt x="2202307" y="1198880"/>
                  </a:lnTo>
                  <a:lnTo>
                    <a:pt x="2184273" y="1198880"/>
                  </a:lnTo>
                  <a:lnTo>
                    <a:pt x="2184273" y="18034"/>
                  </a:lnTo>
                  <a:lnTo>
                    <a:pt x="2202307" y="18034"/>
                  </a:lnTo>
                  <a:lnTo>
                    <a:pt x="2202307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2220410" cy="121694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Grants 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Sub-Committee 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Co-Chairs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896927" y="9260680"/>
            <a:ext cx="1350168" cy="547688"/>
            <a:chOff x="0" y="0"/>
            <a:chExt cx="1280159" cy="5192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80159" cy="519289"/>
            </a:xfrm>
            <a:custGeom>
              <a:avLst/>
              <a:gdLst/>
              <a:ahLst/>
              <a:cxnLst/>
              <a:rect l="l" t="t" r="r" b="b"/>
              <a:pathLst>
                <a:path w="1280159" h="519289">
                  <a:moveTo>
                    <a:pt x="0" y="0"/>
                  </a:moveTo>
                  <a:lnTo>
                    <a:pt x="1280159" y="0"/>
                  </a:lnTo>
                  <a:lnTo>
                    <a:pt x="1280159" y="519289"/>
                  </a:lnTo>
                  <a:lnTo>
                    <a:pt x="0" y="5192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1280159" cy="51928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Frutiger"/>
                  <a:ea typeface="Frutiger"/>
                  <a:cs typeface="Frutiger"/>
                  <a:sym typeface="Frutiger"/>
                </a:rPr>
                <a:t>27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 rot="24641">
            <a:off x="3713630" y="4374278"/>
            <a:ext cx="11301188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4843643">
            <a:off x="3624238" y="4470745"/>
            <a:ext cx="236452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9143999" y="3973844"/>
            <a:ext cx="19051" cy="441406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4963940">
            <a:off x="13226713" y="4552992"/>
            <a:ext cx="301175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5637375" y="4636507"/>
            <a:ext cx="2295652" cy="1284596"/>
            <a:chOff x="0" y="0"/>
            <a:chExt cx="2176619" cy="1217987"/>
          </a:xfrm>
        </p:grpSpPr>
        <p:sp>
          <p:nvSpPr>
            <p:cNvPr id="30" name="Freeform 30"/>
            <p:cNvSpPr/>
            <p:nvPr/>
          </p:nvSpPr>
          <p:spPr>
            <a:xfrm>
              <a:off x="18034" y="18034"/>
              <a:ext cx="2140585" cy="1181862"/>
            </a:xfrm>
            <a:custGeom>
              <a:avLst/>
              <a:gdLst/>
              <a:ahLst/>
              <a:cxnLst/>
              <a:rect l="l" t="t" r="r" b="b"/>
              <a:pathLst>
                <a:path w="2140585" h="1181862">
                  <a:moveTo>
                    <a:pt x="0" y="0"/>
                  </a:moveTo>
                  <a:lnTo>
                    <a:pt x="2140585" y="0"/>
                  </a:lnTo>
                  <a:lnTo>
                    <a:pt x="2140585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2176653" cy="1217930"/>
            </a:xfrm>
            <a:custGeom>
              <a:avLst/>
              <a:gdLst/>
              <a:ahLst/>
              <a:cxnLst/>
              <a:rect l="l" t="t" r="r" b="b"/>
              <a:pathLst>
                <a:path w="2176653" h="1217930">
                  <a:moveTo>
                    <a:pt x="18034" y="0"/>
                  </a:moveTo>
                  <a:lnTo>
                    <a:pt x="2158619" y="0"/>
                  </a:lnTo>
                  <a:cubicBezTo>
                    <a:pt x="2168652" y="0"/>
                    <a:pt x="2176653" y="8128"/>
                    <a:pt x="2176653" y="18034"/>
                  </a:cubicBezTo>
                  <a:lnTo>
                    <a:pt x="2176653" y="1199896"/>
                  </a:lnTo>
                  <a:cubicBezTo>
                    <a:pt x="2176653" y="1209929"/>
                    <a:pt x="2168525" y="1217930"/>
                    <a:pt x="2158619" y="1217930"/>
                  </a:cubicBezTo>
                  <a:lnTo>
                    <a:pt x="18034" y="1217930"/>
                  </a:lnTo>
                  <a:cubicBezTo>
                    <a:pt x="8128" y="1217930"/>
                    <a:pt x="0" y="1209929"/>
                    <a:pt x="0" y="119989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9896"/>
                  </a:lnTo>
                  <a:lnTo>
                    <a:pt x="18034" y="1199896"/>
                  </a:lnTo>
                  <a:lnTo>
                    <a:pt x="18034" y="1181862"/>
                  </a:lnTo>
                  <a:lnTo>
                    <a:pt x="2158619" y="1181862"/>
                  </a:lnTo>
                  <a:lnTo>
                    <a:pt x="2158619" y="1199896"/>
                  </a:lnTo>
                  <a:lnTo>
                    <a:pt x="2140585" y="1199896"/>
                  </a:lnTo>
                  <a:lnTo>
                    <a:pt x="2140585" y="18034"/>
                  </a:lnTo>
                  <a:lnTo>
                    <a:pt x="2158619" y="18034"/>
                  </a:lnTo>
                  <a:lnTo>
                    <a:pt x="215861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176619" cy="1217987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Global Grants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Sub-Committee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Co-Chairs</a:t>
              </a:r>
            </a:p>
          </p:txBody>
        </p:sp>
      </p:grpSp>
      <p:sp>
        <p:nvSpPr>
          <p:cNvPr id="33" name="AutoShape 33"/>
          <p:cNvSpPr/>
          <p:nvPr/>
        </p:nvSpPr>
        <p:spPr>
          <a:xfrm rot="4962342">
            <a:off x="9926794" y="4533733"/>
            <a:ext cx="300081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rot="4955311">
            <a:off x="6571525" y="4476564"/>
            <a:ext cx="295362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11631180" y="1929189"/>
            <a:ext cx="2709754" cy="600130"/>
            <a:chOff x="0" y="0"/>
            <a:chExt cx="2569249" cy="56901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569249" cy="569013"/>
            </a:xfrm>
            <a:custGeom>
              <a:avLst/>
              <a:gdLst/>
              <a:ahLst/>
              <a:cxnLst/>
              <a:rect l="l" t="t" r="r" b="b"/>
              <a:pathLst>
                <a:path w="2569249" h="569013">
                  <a:moveTo>
                    <a:pt x="0" y="0"/>
                  </a:moveTo>
                  <a:lnTo>
                    <a:pt x="2569249" y="0"/>
                  </a:lnTo>
                  <a:lnTo>
                    <a:pt x="2569249" y="569013"/>
                  </a:lnTo>
                  <a:lnTo>
                    <a:pt x="0" y="569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2569249" cy="56901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DG Pam Wagoner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370469" y="2895649"/>
            <a:ext cx="3007511" cy="1061830"/>
            <a:chOff x="0" y="0"/>
            <a:chExt cx="2851566" cy="100677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51565" cy="1006773"/>
            </a:xfrm>
            <a:custGeom>
              <a:avLst/>
              <a:gdLst/>
              <a:ahLst/>
              <a:cxnLst/>
              <a:rect l="l" t="t" r="r" b="b"/>
              <a:pathLst>
                <a:path w="2851565" h="1006773">
                  <a:moveTo>
                    <a:pt x="0" y="0"/>
                  </a:moveTo>
                  <a:lnTo>
                    <a:pt x="2851565" y="0"/>
                  </a:lnTo>
                  <a:lnTo>
                    <a:pt x="2851565" y="1006773"/>
                  </a:lnTo>
                  <a:lnTo>
                    <a:pt x="0" y="10067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2851566" cy="10067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Ken Martin and PDG Kelly Wike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426120" y="5902053"/>
            <a:ext cx="2719816" cy="906165"/>
            <a:chOff x="0" y="0"/>
            <a:chExt cx="2578789" cy="85917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578789" cy="859179"/>
            </a:xfrm>
            <a:custGeom>
              <a:avLst/>
              <a:gdLst/>
              <a:ahLst/>
              <a:cxnLst/>
              <a:rect l="l" t="t" r="r" b="b"/>
              <a:pathLst>
                <a:path w="2578789" h="859179">
                  <a:moveTo>
                    <a:pt x="0" y="0"/>
                  </a:moveTo>
                  <a:lnTo>
                    <a:pt x="2578789" y="0"/>
                  </a:lnTo>
                  <a:lnTo>
                    <a:pt x="2578789" y="859179"/>
                  </a:lnTo>
                  <a:lnTo>
                    <a:pt x="0" y="859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0"/>
              <a:ext cx="2578789" cy="85917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PDG Carl Askew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961109" y="8258853"/>
            <a:ext cx="2838320" cy="1059079"/>
            <a:chOff x="0" y="0"/>
            <a:chExt cx="2691147" cy="100416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691147" cy="1004164"/>
            </a:xfrm>
            <a:custGeom>
              <a:avLst/>
              <a:gdLst/>
              <a:ahLst/>
              <a:cxnLst/>
              <a:rect l="l" t="t" r="r" b="b"/>
              <a:pathLst>
                <a:path w="2691147" h="1004164">
                  <a:moveTo>
                    <a:pt x="0" y="0"/>
                  </a:moveTo>
                  <a:lnTo>
                    <a:pt x="2691147" y="0"/>
                  </a:lnTo>
                  <a:lnTo>
                    <a:pt x="2691147" y="1004164"/>
                  </a:lnTo>
                  <a:lnTo>
                    <a:pt x="0" y="100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2691147" cy="10041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Kat Snowe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PDG Dana Orsini</a:t>
              </a:r>
            </a:p>
            <a:p>
              <a:pPr algn="ctr">
                <a:lnSpc>
                  <a:spcPts val="2640"/>
                </a:lnSpc>
              </a:pPr>
              <a:endParaRPr lang="en-US" sz="2200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797272" y="5940283"/>
            <a:ext cx="2595562" cy="932350"/>
            <a:chOff x="0" y="0"/>
            <a:chExt cx="2460978" cy="88400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460978" cy="884006"/>
            </a:xfrm>
            <a:custGeom>
              <a:avLst/>
              <a:gdLst/>
              <a:ahLst/>
              <a:cxnLst/>
              <a:rect l="l" t="t" r="r" b="b"/>
              <a:pathLst>
                <a:path w="2460978" h="884006">
                  <a:moveTo>
                    <a:pt x="0" y="0"/>
                  </a:moveTo>
                  <a:lnTo>
                    <a:pt x="2460978" y="0"/>
                  </a:lnTo>
                  <a:lnTo>
                    <a:pt x="2460978" y="884006"/>
                  </a:lnTo>
                  <a:lnTo>
                    <a:pt x="0" y="8840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0"/>
              <a:ext cx="2460978" cy="88400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Helen Schmitt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PDG Swan Stull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042424" y="5969947"/>
            <a:ext cx="2595562" cy="564049"/>
            <a:chOff x="0" y="0"/>
            <a:chExt cx="2460978" cy="53480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460978" cy="534802"/>
            </a:xfrm>
            <a:custGeom>
              <a:avLst/>
              <a:gdLst/>
              <a:ahLst/>
              <a:cxnLst/>
              <a:rect l="l" t="t" r="r" b="b"/>
              <a:pathLst>
                <a:path w="2460978" h="534802">
                  <a:moveTo>
                    <a:pt x="0" y="0"/>
                  </a:moveTo>
                  <a:lnTo>
                    <a:pt x="2460978" y="0"/>
                  </a:lnTo>
                  <a:lnTo>
                    <a:pt x="2460978" y="534802"/>
                  </a:lnTo>
                  <a:lnTo>
                    <a:pt x="0" y="5348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2460978" cy="5348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PDG Jeff Coup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0572990" y="7026954"/>
            <a:ext cx="2633662" cy="1277368"/>
            <a:chOff x="0" y="0"/>
            <a:chExt cx="2497102" cy="1211135"/>
          </a:xfrm>
        </p:grpSpPr>
        <p:sp>
          <p:nvSpPr>
            <p:cNvPr id="54" name="Freeform 54"/>
            <p:cNvSpPr/>
            <p:nvPr/>
          </p:nvSpPr>
          <p:spPr>
            <a:xfrm>
              <a:off x="18034" y="18034"/>
              <a:ext cx="2461006" cy="1175004"/>
            </a:xfrm>
            <a:custGeom>
              <a:avLst/>
              <a:gdLst/>
              <a:ahLst/>
              <a:cxnLst/>
              <a:rect l="l" t="t" r="r" b="b"/>
              <a:pathLst>
                <a:path w="2461006" h="1175004">
                  <a:moveTo>
                    <a:pt x="0" y="0"/>
                  </a:moveTo>
                  <a:lnTo>
                    <a:pt x="2461006" y="0"/>
                  </a:lnTo>
                  <a:lnTo>
                    <a:pt x="2461006" y="1175004"/>
                  </a:lnTo>
                  <a:lnTo>
                    <a:pt x="0" y="1175004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2497074" cy="1211072"/>
            </a:xfrm>
            <a:custGeom>
              <a:avLst/>
              <a:gdLst/>
              <a:ahLst/>
              <a:cxnLst/>
              <a:rect l="l" t="t" r="r" b="b"/>
              <a:pathLst>
                <a:path w="2497074" h="1211072">
                  <a:moveTo>
                    <a:pt x="18034" y="0"/>
                  </a:moveTo>
                  <a:lnTo>
                    <a:pt x="2479040" y="0"/>
                  </a:lnTo>
                  <a:cubicBezTo>
                    <a:pt x="2489073" y="0"/>
                    <a:pt x="2497074" y="8128"/>
                    <a:pt x="2497074" y="18034"/>
                  </a:cubicBezTo>
                  <a:lnTo>
                    <a:pt x="2497074" y="1193038"/>
                  </a:lnTo>
                  <a:cubicBezTo>
                    <a:pt x="2497074" y="1203071"/>
                    <a:pt x="2488946" y="1211072"/>
                    <a:pt x="2479040" y="1211072"/>
                  </a:cubicBezTo>
                  <a:lnTo>
                    <a:pt x="18034" y="1211072"/>
                  </a:lnTo>
                  <a:cubicBezTo>
                    <a:pt x="8128" y="1211072"/>
                    <a:pt x="0" y="1203071"/>
                    <a:pt x="0" y="1193038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3038"/>
                  </a:lnTo>
                  <a:lnTo>
                    <a:pt x="18034" y="1193038"/>
                  </a:lnTo>
                  <a:lnTo>
                    <a:pt x="18034" y="1175004"/>
                  </a:lnTo>
                  <a:lnTo>
                    <a:pt x="2479040" y="1175004"/>
                  </a:lnTo>
                  <a:lnTo>
                    <a:pt x="2479040" y="1193038"/>
                  </a:lnTo>
                  <a:lnTo>
                    <a:pt x="2461006" y="1193038"/>
                  </a:lnTo>
                  <a:lnTo>
                    <a:pt x="2461006" y="18034"/>
                  </a:lnTo>
                  <a:lnTo>
                    <a:pt x="2479040" y="18034"/>
                  </a:lnTo>
                  <a:lnTo>
                    <a:pt x="247904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0"/>
              <a:ext cx="2497102" cy="121113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Peace Fellowship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Sub-Committee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 Chair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850727" y="8476674"/>
            <a:ext cx="2132199" cy="670620"/>
            <a:chOff x="0" y="0"/>
            <a:chExt cx="2021641" cy="63584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021641" cy="635847"/>
            </a:xfrm>
            <a:custGeom>
              <a:avLst/>
              <a:gdLst/>
              <a:ahLst/>
              <a:cxnLst/>
              <a:rect l="l" t="t" r="r" b="b"/>
              <a:pathLst>
                <a:path w="2021641" h="635847">
                  <a:moveTo>
                    <a:pt x="0" y="0"/>
                  </a:moveTo>
                  <a:lnTo>
                    <a:pt x="2021641" y="0"/>
                  </a:lnTo>
                  <a:lnTo>
                    <a:pt x="2021641" y="635847"/>
                  </a:lnTo>
                  <a:lnTo>
                    <a:pt x="0" y="635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0"/>
              <a:ext cx="2021641" cy="6358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Kat Snowe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741570" y="7010290"/>
            <a:ext cx="2764911" cy="1284595"/>
            <a:chOff x="0" y="0"/>
            <a:chExt cx="2621545" cy="1217987"/>
          </a:xfrm>
        </p:grpSpPr>
        <p:sp>
          <p:nvSpPr>
            <p:cNvPr id="61" name="Freeform 61"/>
            <p:cNvSpPr/>
            <p:nvPr/>
          </p:nvSpPr>
          <p:spPr>
            <a:xfrm>
              <a:off x="18034" y="18034"/>
              <a:ext cx="2585466" cy="1181862"/>
            </a:xfrm>
            <a:custGeom>
              <a:avLst/>
              <a:gdLst/>
              <a:ahLst/>
              <a:cxnLst/>
              <a:rect l="l" t="t" r="r" b="b"/>
              <a:pathLst>
                <a:path w="2585466" h="1181862">
                  <a:moveTo>
                    <a:pt x="0" y="0"/>
                  </a:moveTo>
                  <a:lnTo>
                    <a:pt x="2585466" y="0"/>
                  </a:lnTo>
                  <a:lnTo>
                    <a:pt x="2585466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0"/>
              <a:ext cx="2621534" cy="1217930"/>
            </a:xfrm>
            <a:custGeom>
              <a:avLst/>
              <a:gdLst/>
              <a:ahLst/>
              <a:cxnLst/>
              <a:rect l="l" t="t" r="r" b="b"/>
              <a:pathLst>
                <a:path w="2621534" h="1217930">
                  <a:moveTo>
                    <a:pt x="18034" y="0"/>
                  </a:moveTo>
                  <a:lnTo>
                    <a:pt x="2603500" y="0"/>
                  </a:lnTo>
                  <a:cubicBezTo>
                    <a:pt x="2613533" y="0"/>
                    <a:pt x="2621534" y="8128"/>
                    <a:pt x="2621534" y="18034"/>
                  </a:cubicBezTo>
                  <a:lnTo>
                    <a:pt x="2621534" y="1199896"/>
                  </a:lnTo>
                  <a:cubicBezTo>
                    <a:pt x="2621534" y="1209929"/>
                    <a:pt x="2613406" y="1217930"/>
                    <a:pt x="2603500" y="1217930"/>
                  </a:cubicBezTo>
                  <a:lnTo>
                    <a:pt x="18034" y="1217930"/>
                  </a:lnTo>
                  <a:cubicBezTo>
                    <a:pt x="8128" y="1217930"/>
                    <a:pt x="0" y="1209929"/>
                    <a:pt x="0" y="119989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9896"/>
                  </a:lnTo>
                  <a:lnTo>
                    <a:pt x="18034" y="1199896"/>
                  </a:lnTo>
                  <a:lnTo>
                    <a:pt x="18034" y="1181862"/>
                  </a:lnTo>
                  <a:lnTo>
                    <a:pt x="2603500" y="1181862"/>
                  </a:lnTo>
                  <a:lnTo>
                    <a:pt x="2603500" y="1199896"/>
                  </a:lnTo>
                  <a:lnTo>
                    <a:pt x="2585466" y="1199896"/>
                  </a:lnTo>
                  <a:lnTo>
                    <a:pt x="2585466" y="18034"/>
                  </a:lnTo>
                  <a:lnTo>
                    <a:pt x="2603500" y="18034"/>
                  </a:lnTo>
                  <a:lnTo>
                    <a:pt x="2603500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0"/>
              <a:ext cx="2621545" cy="1217987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Paul Harris Society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Sub-Committee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 Co-Chairs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3630187" y="8365168"/>
            <a:ext cx="2987674" cy="725704"/>
            <a:chOff x="0" y="0"/>
            <a:chExt cx="2832758" cy="68807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832758" cy="688075"/>
            </a:xfrm>
            <a:custGeom>
              <a:avLst/>
              <a:gdLst/>
              <a:ahLst/>
              <a:cxnLst/>
              <a:rect l="l" t="t" r="r" b="b"/>
              <a:pathLst>
                <a:path w="2832758" h="688075">
                  <a:moveTo>
                    <a:pt x="0" y="0"/>
                  </a:moveTo>
                  <a:lnTo>
                    <a:pt x="2832758" y="0"/>
                  </a:lnTo>
                  <a:lnTo>
                    <a:pt x="2832758" y="688075"/>
                  </a:lnTo>
                  <a:lnTo>
                    <a:pt x="0" y="688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0" y="0"/>
              <a:ext cx="2832758" cy="6880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PDG Vicki Zimmerman</a:t>
              </a:r>
            </a:p>
            <a:p>
              <a:pPr algn="ctr">
                <a:lnSpc>
                  <a:spcPts val="2640"/>
                </a:lnSpc>
              </a:pPr>
              <a:endParaRPr lang="en-US" sz="2200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</p:txBody>
        </p:sp>
      </p:grpSp>
      <p:sp>
        <p:nvSpPr>
          <p:cNvPr id="67" name="AutoShape 67"/>
          <p:cNvSpPr/>
          <p:nvPr/>
        </p:nvSpPr>
        <p:spPr>
          <a:xfrm rot="5350886">
            <a:off x="3882043" y="5663455"/>
            <a:ext cx="2666950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 rot="5350886">
            <a:off x="13653628" y="5704443"/>
            <a:ext cx="2666950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9" name="Group 69"/>
          <p:cNvGrpSpPr/>
          <p:nvPr/>
        </p:nvGrpSpPr>
        <p:grpSpPr>
          <a:xfrm>
            <a:off x="2771682" y="4684302"/>
            <a:ext cx="2079841" cy="1282116"/>
            <a:chOff x="0" y="0"/>
            <a:chExt cx="1971998" cy="1215636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972056" cy="1215644"/>
            </a:xfrm>
            <a:custGeom>
              <a:avLst/>
              <a:gdLst/>
              <a:ahLst/>
              <a:cxnLst/>
              <a:rect l="l" t="t" r="r" b="b"/>
              <a:pathLst>
                <a:path w="1972056" h="1215644">
                  <a:moveTo>
                    <a:pt x="0" y="0"/>
                  </a:moveTo>
                  <a:lnTo>
                    <a:pt x="1972056" y="0"/>
                  </a:lnTo>
                  <a:lnTo>
                    <a:pt x="1972056" y="1215644"/>
                  </a:lnTo>
                  <a:lnTo>
                    <a:pt x="0" y="1215644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-1524" y="-1524"/>
              <a:ext cx="1975104" cy="1218692"/>
            </a:xfrm>
            <a:custGeom>
              <a:avLst/>
              <a:gdLst/>
              <a:ahLst/>
              <a:cxnLst/>
              <a:rect l="l" t="t" r="r" b="b"/>
              <a:pathLst>
                <a:path w="1975104" h="1218692">
                  <a:moveTo>
                    <a:pt x="1524" y="0"/>
                  </a:moveTo>
                  <a:lnTo>
                    <a:pt x="1973580" y="0"/>
                  </a:lnTo>
                  <a:cubicBezTo>
                    <a:pt x="1974469" y="0"/>
                    <a:pt x="1975104" y="762"/>
                    <a:pt x="1975104" y="1524"/>
                  </a:cubicBezTo>
                  <a:lnTo>
                    <a:pt x="1975104" y="1217168"/>
                  </a:lnTo>
                  <a:cubicBezTo>
                    <a:pt x="1975104" y="1218057"/>
                    <a:pt x="1974342" y="1218692"/>
                    <a:pt x="1973580" y="1218692"/>
                  </a:cubicBezTo>
                  <a:lnTo>
                    <a:pt x="1524" y="1218692"/>
                  </a:lnTo>
                  <a:cubicBezTo>
                    <a:pt x="635" y="1218692"/>
                    <a:pt x="0" y="1217930"/>
                    <a:pt x="0" y="1217168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1217168"/>
                  </a:lnTo>
                  <a:lnTo>
                    <a:pt x="1524" y="1217168"/>
                  </a:lnTo>
                  <a:lnTo>
                    <a:pt x="1524" y="1215644"/>
                  </a:lnTo>
                  <a:lnTo>
                    <a:pt x="1973580" y="1215644"/>
                  </a:lnTo>
                  <a:lnTo>
                    <a:pt x="1973580" y="1217168"/>
                  </a:lnTo>
                  <a:lnTo>
                    <a:pt x="1972056" y="1217168"/>
                  </a:lnTo>
                  <a:lnTo>
                    <a:pt x="1972056" y="1524"/>
                  </a:lnTo>
                  <a:lnTo>
                    <a:pt x="1973580" y="1524"/>
                  </a:lnTo>
                  <a:lnTo>
                    <a:pt x="1973580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0"/>
              <a:ext cx="1971998" cy="1215636"/>
            </a:xfrm>
            <a:prstGeom prst="rect">
              <a:avLst/>
            </a:prstGeom>
          </p:spPr>
          <p:txBody>
            <a:bodyPr lIns="71438" tIns="71438" rIns="71438" bIns="71438" rtlCol="0" anchor="t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International</a:t>
              </a:r>
            </a:p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Service Coordinator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2771682" y="6068949"/>
            <a:ext cx="2043121" cy="553998"/>
            <a:chOff x="0" y="0"/>
            <a:chExt cx="1937182" cy="525272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937182" cy="525272"/>
            </a:xfrm>
            <a:custGeom>
              <a:avLst/>
              <a:gdLst/>
              <a:ahLst/>
              <a:cxnLst/>
              <a:rect l="l" t="t" r="r" b="b"/>
              <a:pathLst>
                <a:path w="1937182" h="525272">
                  <a:moveTo>
                    <a:pt x="0" y="0"/>
                  </a:moveTo>
                  <a:lnTo>
                    <a:pt x="1937182" y="0"/>
                  </a:lnTo>
                  <a:lnTo>
                    <a:pt x="1937182" y="525272"/>
                  </a:lnTo>
                  <a:lnTo>
                    <a:pt x="0" y="525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0" y="0"/>
              <a:ext cx="1937182" cy="5252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John Taylor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3509644" y="6604263"/>
            <a:ext cx="2323906" cy="1284596"/>
            <a:chOff x="0" y="0"/>
            <a:chExt cx="2203408" cy="1217987"/>
          </a:xfrm>
        </p:grpSpPr>
        <p:sp>
          <p:nvSpPr>
            <p:cNvPr id="77" name="Freeform 77"/>
            <p:cNvSpPr/>
            <p:nvPr/>
          </p:nvSpPr>
          <p:spPr>
            <a:xfrm>
              <a:off x="18034" y="18034"/>
              <a:ext cx="2167255" cy="1181862"/>
            </a:xfrm>
            <a:custGeom>
              <a:avLst/>
              <a:gdLst/>
              <a:ahLst/>
              <a:cxnLst/>
              <a:rect l="l" t="t" r="r" b="b"/>
              <a:pathLst>
                <a:path w="2167255" h="1181862">
                  <a:moveTo>
                    <a:pt x="0" y="0"/>
                  </a:moveTo>
                  <a:lnTo>
                    <a:pt x="2167255" y="0"/>
                  </a:lnTo>
                  <a:lnTo>
                    <a:pt x="2167255" y="1181862"/>
                  </a:lnTo>
                  <a:lnTo>
                    <a:pt x="0" y="1181862"/>
                  </a:lnTo>
                  <a:close/>
                </a:path>
              </a:pathLst>
            </a:custGeom>
            <a:solidFill>
              <a:srgbClr val="35ACA2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0" y="0"/>
              <a:ext cx="2203323" cy="1217930"/>
            </a:xfrm>
            <a:custGeom>
              <a:avLst/>
              <a:gdLst/>
              <a:ahLst/>
              <a:cxnLst/>
              <a:rect l="l" t="t" r="r" b="b"/>
              <a:pathLst>
                <a:path w="2203323" h="1217930">
                  <a:moveTo>
                    <a:pt x="18034" y="0"/>
                  </a:moveTo>
                  <a:lnTo>
                    <a:pt x="2185289" y="0"/>
                  </a:lnTo>
                  <a:cubicBezTo>
                    <a:pt x="2195322" y="0"/>
                    <a:pt x="2203323" y="8128"/>
                    <a:pt x="2203323" y="18034"/>
                  </a:cubicBezTo>
                  <a:lnTo>
                    <a:pt x="2203323" y="1199896"/>
                  </a:lnTo>
                  <a:cubicBezTo>
                    <a:pt x="2203323" y="1209929"/>
                    <a:pt x="2195195" y="1217930"/>
                    <a:pt x="2185289" y="1217930"/>
                  </a:cubicBezTo>
                  <a:lnTo>
                    <a:pt x="18034" y="1217930"/>
                  </a:lnTo>
                  <a:cubicBezTo>
                    <a:pt x="8128" y="1217930"/>
                    <a:pt x="0" y="1209929"/>
                    <a:pt x="0" y="1199896"/>
                  </a:cubicBezTo>
                  <a:lnTo>
                    <a:pt x="0" y="18034"/>
                  </a:lnTo>
                  <a:cubicBezTo>
                    <a:pt x="0" y="8128"/>
                    <a:pt x="8128" y="0"/>
                    <a:pt x="18034" y="0"/>
                  </a:cubicBezTo>
                  <a:moveTo>
                    <a:pt x="18034" y="36068"/>
                  </a:moveTo>
                  <a:lnTo>
                    <a:pt x="18034" y="18034"/>
                  </a:lnTo>
                  <a:lnTo>
                    <a:pt x="36068" y="18034"/>
                  </a:lnTo>
                  <a:lnTo>
                    <a:pt x="36068" y="1199896"/>
                  </a:lnTo>
                  <a:lnTo>
                    <a:pt x="18034" y="1199896"/>
                  </a:lnTo>
                  <a:lnTo>
                    <a:pt x="18034" y="1181862"/>
                  </a:lnTo>
                  <a:lnTo>
                    <a:pt x="2185289" y="1181862"/>
                  </a:lnTo>
                  <a:lnTo>
                    <a:pt x="2185289" y="1199896"/>
                  </a:lnTo>
                  <a:lnTo>
                    <a:pt x="2167255" y="1199896"/>
                  </a:lnTo>
                  <a:lnTo>
                    <a:pt x="2167255" y="18034"/>
                  </a:lnTo>
                  <a:lnTo>
                    <a:pt x="2185289" y="18034"/>
                  </a:lnTo>
                  <a:lnTo>
                    <a:pt x="2185289" y="36068"/>
                  </a:lnTo>
                  <a:lnTo>
                    <a:pt x="18034" y="36068"/>
                  </a:lnTo>
                  <a:close/>
                </a:path>
              </a:pathLst>
            </a:custGeom>
            <a:solidFill>
              <a:srgbClr val="247D7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0" y="0"/>
              <a:ext cx="2203408" cy="1217987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280"/>
                </a:lnSpc>
              </a:pPr>
              <a:r>
                <a:rPr lang="en-US" sz="1900" b="1">
                  <a:solidFill>
                    <a:srgbClr val="17458F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At-large Committee Members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3187601" y="7901215"/>
            <a:ext cx="3083062" cy="2769988"/>
            <a:chOff x="0" y="0"/>
            <a:chExt cx="2923200" cy="2626359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923200" cy="2626359"/>
            </a:xfrm>
            <a:custGeom>
              <a:avLst/>
              <a:gdLst/>
              <a:ahLst/>
              <a:cxnLst/>
              <a:rect l="l" t="t" r="r" b="b"/>
              <a:pathLst>
                <a:path w="2923200" h="2626359">
                  <a:moveTo>
                    <a:pt x="0" y="0"/>
                  </a:moveTo>
                  <a:lnTo>
                    <a:pt x="2923200" y="0"/>
                  </a:lnTo>
                  <a:lnTo>
                    <a:pt x="2923200" y="2626359"/>
                  </a:lnTo>
                  <a:lnTo>
                    <a:pt x="0" y="2626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0" y="0"/>
              <a:ext cx="2923200" cy="2626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280"/>
                </a:lnSpc>
              </a:pPr>
              <a:r>
                <a:rPr lang="en-US" sz="19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Sarah Kowalski </a:t>
              </a:r>
            </a:p>
            <a:p>
              <a:pPr algn="l">
                <a:lnSpc>
                  <a:spcPts val="2280"/>
                </a:lnSpc>
              </a:pPr>
              <a:r>
                <a:rPr lang="en-US" sz="19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DGE Dawn Linn</a:t>
              </a:r>
            </a:p>
            <a:p>
              <a:pPr algn="l">
                <a:lnSpc>
                  <a:spcPts val="2280"/>
                </a:lnSpc>
              </a:pPr>
              <a:r>
                <a:rPr lang="en-US" sz="19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DGND Colleen McCloskey</a:t>
              </a:r>
            </a:p>
            <a:p>
              <a:pPr algn="l">
                <a:lnSpc>
                  <a:spcPts val="2280"/>
                </a:lnSpc>
              </a:pPr>
              <a:r>
                <a:rPr lang="en-US" sz="19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DGN Sean Murtagh</a:t>
              </a:r>
            </a:p>
            <a:p>
              <a:pPr algn="l">
                <a:lnSpc>
                  <a:spcPts val="2280"/>
                </a:lnSpc>
              </a:pPr>
              <a:r>
                <a:rPr lang="en-US" sz="1900" dirty="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DG Pam Wagoner</a:t>
              </a:r>
            </a:p>
            <a:p>
              <a:pPr algn="l">
                <a:lnSpc>
                  <a:spcPts val="2280"/>
                </a:lnSpc>
              </a:pPr>
              <a:endParaRPr lang="en-US" sz="1900" dirty="0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</p:txBody>
        </p:sp>
      </p:grpSp>
      <p:sp>
        <p:nvSpPr>
          <p:cNvPr id="83" name="AutoShape 83"/>
          <p:cNvSpPr/>
          <p:nvPr/>
        </p:nvSpPr>
        <p:spPr>
          <a:xfrm rot="5350886">
            <a:off x="10474620" y="5710020"/>
            <a:ext cx="2666950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 rot="5350886">
            <a:off x="7046794" y="5663454"/>
            <a:ext cx="2666950" cy="0"/>
          </a:xfrm>
          <a:prstGeom prst="line">
            <a:avLst/>
          </a:prstGeom>
          <a:ln w="28575" cap="rnd">
            <a:solidFill>
              <a:srgbClr val="17458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Freeform 85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7" name="Group 87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FOUNDATION COMMITTEE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24744" y="-182683"/>
            <a:ext cx="17230126" cy="2737010"/>
            <a:chOff x="-7951" y="-455180"/>
            <a:chExt cx="16336711" cy="2595091"/>
          </a:xfrm>
        </p:grpSpPr>
        <p:sp>
          <p:nvSpPr>
            <p:cNvPr id="5" name="Freeform 5"/>
            <p:cNvSpPr/>
            <p:nvPr/>
          </p:nvSpPr>
          <p:spPr>
            <a:xfrm>
              <a:off x="-7951" y="-455180"/>
              <a:ext cx="16328760" cy="2595091"/>
            </a:xfrm>
            <a:custGeom>
              <a:avLst/>
              <a:gdLst/>
              <a:ahLst/>
              <a:cxnLst/>
              <a:rect l="l" t="t" r="r" b="b"/>
              <a:pathLst>
                <a:path w="16328760" h="2595091">
                  <a:moveTo>
                    <a:pt x="0" y="0"/>
                  </a:moveTo>
                  <a:lnTo>
                    <a:pt x="16328760" y="0"/>
                  </a:lnTo>
                  <a:lnTo>
                    <a:pt x="16328760" y="2595091"/>
                  </a:lnTo>
                  <a:lnTo>
                    <a:pt x="0" y="25950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141587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Foundation Committee Purpose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28600" y="2255186"/>
            <a:ext cx="18288000" cy="5407631"/>
            <a:chOff x="0" y="-229287"/>
            <a:chExt cx="14985655" cy="4601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985654" cy="4372601"/>
            </a:xfrm>
            <a:custGeom>
              <a:avLst/>
              <a:gdLst/>
              <a:ahLst/>
              <a:cxnLst/>
              <a:rect l="l" t="t" r="r" b="b"/>
              <a:pathLst>
                <a:path w="14985654" h="4372601">
                  <a:moveTo>
                    <a:pt x="0" y="0"/>
                  </a:moveTo>
                  <a:lnTo>
                    <a:pt x="14985654" y="0"/>
                  </a:lnTo>
                  <a:lnTo>
                    <a:pt x="14985654" y="4372601"/>
                  </a:lnTo>
                  <a:lnTo>
                    <a:pt x="0" y="43726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29287"/>
              <a:ext cx="14985655" cy="437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702127" lvl="2" algn="ctr">
                <a:lnSpc>
                  <a:spcPts val="3959"/>
                </a:lnSpc>
              </a:pPr>
              <a:r>
                <a:rPr lang="en-US" sz="4800" b="1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Help Clubs and Increase Foundation Support</a:t>
              </a:r>
            </a:p>
            <a:p>
              <a:pPr marL="702127" lvl="2" algn="ctr">
                <a:lnSpc>
                  <a:spcPts val="3959"/>
                </a:lnSpc>
              </a:pPr>
              <a:endParaRPr lang="en-US" sz="48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r>
                <a:rPr lang="en-US" sz="3600" b="1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Presentations to Clubs</a:t>
              </a: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36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r>
                <a:rPr lang="en-US" sz="3600" b="1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Help you with reports, resources, asks, questions</a:t>
              </a: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36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r>
                <a:rPr lang="en-US" sz="3600" b="1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Provide District programs to help you raise support</a:t>
              </a: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36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r>
                <a:rPr lang="en-US" sz="3600" b="1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Administer District Community Grants and make recommendations on use of District Designated Funds</a:t>
              </a: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36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r>
                <a:rPr lang="en-US" sz="3600" b="1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Recognition of individuals and clubs</a:t>
              </a: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36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36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48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387927" lvl="2" indent="-685800">
                <a:lnSpc>
                  <a:spcPts val="3959"/>
                </a:lnSpc>
                <a:buFont typeface="Arial" panose="020B0604020202020204" pitchFamily="34" charset="0"/>
                <a:buChar char="•"/>
              </a:pPr>
              <a:endParaRPr lang="en-US" sz="48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702127" lvl="2" algn="ctr">
                <a:lnSpc>
                  <a:spcPts val="3959"/>
                </a:lnSpc>
              </a:pPr>
              <a:endParaRPr lang="en-US" sz="48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702127" lvl="2" algn="ctr">
                <a:lnSpc>
                  <a:spcPts val="3959"/>
                </a:lnSpc>
              </a:pPr>
              <a:endParaRPr lang="en-US" sz="4800" b="1" spc="-82" dirty="0">
                <a:solidFill>
                  <a:srgbClr val="17458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843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1236" y="2984439"/>
            <a:ext cx="15709225" cy="4986337"/>
            <a:chOff x="0" y="0"/>
            <a:chExt cx="14894673" cy="4727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94672" cy="4727787"/>
            </a:xfrm>
            <a:custGeom>
              <a:avLst/>
              <a:gdLst/>
              <a:ahLst/>
              <a:cxnLst/>
              <a:rect l="l" t="t" r="r" b="b"/>
              <a:pathLst>
                <a:path w="14894672" h="4727787">
                  <a:moveTo>
                    <a:pt x="0" y="0"/>
                  </a:moveTo>
                  <a:lnTo>
                    <a:pt x="14894672" y="0"/>
                  </a:lnTo>
                  <a:lnTo>
                    <a:pt x="14894672" y="4727787"/>
                  </a:lnTo>
                  <a:lnTo>
                    <a:pt x="0" y="472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71450"/>
              <a:ext cx="14894673" cy="45563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56332" lvl="1" indent="-328166" algn="l">
                <a:lnSpc>
                  <a:spcPts val="4232"/>
                </a:lnSpc>
                <a:buFont typeface="Arial"/>
                <a:buChar char="•"/>
              </a:pPr>
              <a:r>
                <a:rPr lang="en-US" sz="5099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   Part of the DRF Committee</a:t>
              </a:r>
            </a:p>
            <a:p>
              <a:pPr marL="656332" lvl="1" indent="-328166" algn="l">
                <a:lnSpc>
                  <a:spcPts val="4232"/>
                </a:lnSpc>
              </a:pPr>
              <a:endParaRPr lang="en-US" sz="5099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  <a:p>
              <a:pPr marL="656332" lvl="1" indent="-328166" algn="l">
                <a:lnSpc>
                  <a:spcPts val="4232"/>
                </a:lnSpc>
                <a:buFont typeface="Arial"/>
                <a:buChar char="•"/>
              </a:pPr>
              <a:r>
                <a:rPr lang="en-US" sz="5099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   Two Distinct Functions:</a:t>
              </a:r>
            </a:p>
            <a:p>
              <a:pPr marL="656332" lvl="1" indent="-328166" algn="l">
                <a:lnSpc>
                  <a:spcPts val="4232"/>
                </a:lnSpc>
              </a:pPr>
              <a:endParaRPr lang="en-US" sz="5099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  <a:p>
              <a:pPr marL="1433570" lvl="2" indent="-477857" algn="l">
                <a:lnSpc>
                  <a:spcPts val="4232"/>
                </a:lnSpc>
                <a:buFont typeface="Arial"/>
                <a:buChar char="⚬"/>
              </a:pPr>
              <a:r>
                <a:rPr lang="en-US" sz="5099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Reporting </a:t>
              </a:r>
            </a:p>
            <a:p>
              <a:pPr marL="1433570" lvl="2" indent="-477857" algn="l">
                <a:lnSpc>
                  <a:spcPts val="4232"/>
                </a:lnSpc>
              </a:pPr>
              <a:endParaRPr lang="en-US" sz="5099">
                <a:solidFill>
                  <a:srgbClr val="17458F"/>
                </a:solidFill>
                <a:latin typeface="Frutiger"/>
                <a:ea typeface="Frutiger"/>
                <a:cs typeface="Frutiger"/>
                <a:sym typeface="Frutiger"/>
              </a:endParaRPr>
            </a:p>
            <a:p>
              <a:pPr marL="1433570" lvl="2" indent="-477857" algn="l">
                <a:lnSpc>
                  <a:spcPts val="4232"/>
                </a:lnSpc>
                <a:buFont typeface="Arial"/>
                <a:buChar char="⚬"/>
              </a:pPr>
              <a:r>
                <a:rPr lang="en-US" sz="5099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Investigation and Local Compliance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3130" y="297390"/>
            <a:ext cx="17221740" cy="1714500"/>
            <a:chOff x="0" y="0"/>
            <a:chExt cx="16328760" cy="1625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28760" cy="1625600"/>
            </a:xfrm>
            <a:custGeom>
              <a:avLst/>
              <a:gdLst/>
              <a:ahLst/>
              <a:cxnLst/>
              <a:rect l="l" t="t" r="r" b="b"/>
              <a:pathLst>
                <a:path w="16328760" h="1625600">
                  <a:moveTo>
                    <a:pt x="0" y="0"/>
                  </a:moveTo>
                  <a:lnTo>
                    <a:pt x="16328760" y="0"/>
                  </a:lnTo>
                  <a:lnTo>
                    <a:pt x="1632876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32876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STEWARDSHIP COMMITTEE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1" y="8661249"/>
            <a:ext cx="13715998" cy="1082762"/>
            <a:chOff x="0" y="0"/>
            <a:chExt cx="13004799" cy="1026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798" cy="1026619"/>
            </a:xfrm>
            <a:custGeom>
              <a:avLst/>
              <a:gdLst/>
              <a:ahLst/>
              <a:cxnLst/>
              <a:rect l="l" t="t" r="r" b="b"/>
              <a:pathLst>
                <a:path w="13004798" h="1026619">
                  <a:moveTo>
                    <a:pt x="0" y="0"/>
                  </a:moveTo>
                  <a:lnTo>
                    <a:pt x="13004798" y="0"/>
                  </a:lnTo>
                  <a:lnTo>
                    <a:pt x="13004798" y="1026619"/>
                  </a:lnTo>
                  <a:lnTo>
                    <a:pt x="0" y="10266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3004799" cy="10266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 i="1">
                  <a:solidFill>
                    <a:srgbClr val="17458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Ken Martin and Kelly Wike, District 7360 Rotary Foundation Co-Chairs</a:t>
              </a:r>
            </a:p>
            <a:p>
              <a:pPr algn="ctr">
                <a:lnSpc>
                  <a:spcPts val="3600"/>
                </a:lnSpc>
              </a:pPr>
              <a:r>
                <a:rPr lang="en-US" sz="3000" b="1" i="1">
                  <a:solidFill>
                    <a:srgbClr val="17458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Helen Schmitt and Swan Stull, District Grant Management Co-Chairs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60887" y="9744011"/>
            <a:ext cx="1724889" cy="415498"/>
            <a:chOff x="0" y="0"/>
            <a:chExt cx="1635450" cy="3939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5451" cy="393954"/>
            </a:xfrm>
            <a:custGeom>
              <a:avLst/>
              <a:gdLst/>
              <a:ahLst/>
              <a:cxnLst/>
              <a:rect l="l" t="t" r="r" b="b"/>
              <a:pathLst>
                <a:path w="1635451" h="393954">
                  <a:moveTo>
                    <a:pt x="0" y="0"/>
                  </a:moveTo>
                  <a:lnTo>
                    <a:pt x="1635451" y="0"/>
                  </a:lnTo>
                  <a:lnTo>
                    <a:pt x="1635451" y="393954"/>
                  </a:lnTo>
                  <a:lnTo>
                    <a:pt x="0" y="393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635450" cy="39395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17458F"/>
                  </a:solidFill>
                  <a:latin typeface="Frutiger"/>
                  <a:ea typeface="Frutiger"/>
                  <a:cs typeface="Frutiger"/>
                  <a:sym typeface="Frutiger"/>
                </a:rPr>
                <a:t>Revised 03.2025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01266" y="209359"/>
            <a:ext cx="17511870" cy="2539221"/>
          </a:xfrm>
          <a:custGeom>
            <a:avLst/>
            <a:gdLst/>
            <a:ahLst/>
            <a:cxnLst/>
            <a:rect l="l" t="t" r="r" b="b"/>
            <a:pathLst>
              <a:path w="17511870" h="2539221">
                <a:moveTo>
                  <a:pt x="0" y="0"/>
                </a:moveTo>
                <a:lnTo>
                  <a:pt x="17511870" y="0"/>
                </a:lnTo>
                <a:lnTo>
                  <a:pt x="17511870" y="2539221"/>
                </a:lnTo>
                <a:lnTo>
                  <a:pt x="0" y="253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4717845"/>
            <a:ext cx="16341059" cy="1552401"/>
          </a:xfrm>
          <a:custGeom>
            <a:avLst/>
            <a:gdLst/>
            <a:ahLst/>
            <a:cxnLst/>
            <a:rect l="l" t="t" r="r" b="b"/>
            <a:pathLst>
              <a:path w="16341059" h="1552401">
                <a:moveTo>
                  <a:pt x="0" y="0"/>
                </a:moveTo>
                <a:lnTo>
                  <a:pt x="16341059" y="0"/>
                </a:lnTo>
                <a:lnTo>
                  <a:pt x="16341059" y="1552400"/>
                </a:lnTo>
                <a:lnTo>
                  <a:pt x="0" y="1552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3130" y="297390"/>
            <a:ext cx="17221740" cy="2737010"/>
            <a:chOff x="0" y="0"/>
            <a:chExt cx="16328760" cy="25950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28760" cy="2595091"/>
            </a:xfrm>
            <a:custGeom>
              <a:avLst/>
              <a:gdLst/>
              <a:ahLst/>
              <a:cxnLst/>
              <a:rect l="l" t="t" r="r" b="b"/>
              <a:pathLst>
                <a:path w="16328760" h="2595091">
                  <a:moveTo>
                    <a:pt x="0" y="0"/>
                  </a:moveTo>
                  <a:lnTo>
                    <a:pt x="16328760" y="0"/>
                  </a:lnTo>
                  <a:lnTo>
                    <a:pt x="16328760" y="2595091"/>
                  </a:lnTo>
                  <a:lnTo>
                    <a:pt x="0" y="25950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6328760" cy="25950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 dirty="0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District 7360 Foundation Committee Goals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3480641"/>
            <a:ext cx="17609486" cy="5138197"/>
            <a:chOff x="0" y="0"/>
            <a:chExt cx="14985655" cy="4372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985654" cy="4372601"/>
            </a:xfrm>
            <a:custGeom>
              <a:avLst/>
              <a:gdLst/>
              <a:ahLst/>
              <a:cxnLst/>
              <a:rect l="l" t="t" r="r" b="b"/>
              <a:pathLst>
                <a:path w="14985654" h="4372601">
                  <a:moveTo>
                    <a:pt x="0" y="0"/>
                  </a:moveTo>
                  <a:lnTo>
                    <a:pt x="14985654" y="0"/>
                  </a:lnTo>
                  <a:lnTo>
                    <a:pt x="14985654" y="4372601"/>
                  </a:lnTo>
                  <a:lnTo>
                    <a:pt x="0" y="43726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4985655" cy="4372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053191" lvl="2" indent="-351064" algn="l">
                <a:lnSpc>
                  <a:spcPts val="3959"/>
                </a:lnSpc>
                <a:buFont typeface="Arial"/>
                <a:buChar char="⚬"/>
              </a:pPr>
              <a:r>
                <a:rPr lang="en-US" sz="3299" b="1" spc="-82" dirty="0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100% Rotarian Participation: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Achieve Every Rotarian Every Year with a minimum $25 donation.</a:t>
              </a:r>
            </a:p>
            <a:p>
              <a:pPr marL="1053191" lvl="2" indent="-351064" algn="l">
                <a:lnSpc>
                  <a:spcPts val="3959"/>
                </a:lnSpc>
                <a:buFont typeface="Arial"/>
                <a:buChar char="⚬"/>
              </a:pPr>
              <a:r>
                <a:rPr lang="en-US" sz="3299" b="1" spc="-82" dirty="0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Double Rotary Direct: 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Increase enrollment from 115 to 200 members.</a:t>
              </a:r>
            </a:p>
            <a:p>
              <a:pPr marL="1053191" lvl="2" indent="-351064" algn="l">
                <a:lnSpc>
                  <a:spcPts val="3959"/>
                </a:lnSpc>
                <a:buFont typeface="Arial"/>
                <a:buChar char="⚬"/>
              </a:pPr>
              <a:r>
                <a:rPr lang="en-US" sz="3299" b="1" spc="-82" dirty="0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Club Goal Setting: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All clubs set Annual Fund and </a:t>
              </a:r>
              <a:r>
                <a:rPr lang="en-US" sz="3299" spc="-82" dirty="0" err="1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PolioPlus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goals in Rotary Club Central.</a:t>
              </a:r>
            </a:p>
            <a:p>
              <a:pPr marL="1053191" lvl="2" indent="-351064" algn="l">
                <a:lnSpc>
                  <a:spcPts val="3959"/>
                </a:lnSpc>
                <a:buFont typeface="Arial"/>
                <a:buChar char="⚬"/>
              </a:pPr>
              <a:r>
                <a:rPr lang="en-US" sz="3299" b="1" spc="-82" dirty="0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Foundation Leadership &amp; Programs: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Each club appoints a Foundation lead and hosts at least one annual Foundation program.</a:t>
              </a:r>
            </a:p>
            <a:p>
              <a:pPr marL="1053191" lvl="2" indent="-351064" algn="l">
                <a:lnSpc>
                  <a:spcPts val="3959"/>
                </a:lnSpc>
                <a:buFont typeface="Arial"/>
                <a:buChar char="⚬"/>
              </a:pPr>
              <a:r>
                <a:rPr lang="en-US" sz="3299" b="1" spc="-82" dirty="0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Increase Community Grants: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Raise District Community Grant requests by 20% (from 40 of 63 clubs).</a:t>
              </a:r>
            </a:p>
            <a:p>
              <a:pPr marL="1053191" lvl="2" indent="-351064" algn="l">
                <a:lnSpc>
                  <a:spcPts val="3959"/>
                </a:lnSpc>
                <a:buFont typeface="Arial"/>
                <a:buChar char="⚬"/>
              </a:pPr>
              <a:r>
                <a:rPr lang="en-US" sz="3299" b="1" spc="-82" dirty="0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Per Capita Giving:</a:t>
              </a:r>
              <a:r>
                <a:rPr lang="en-US" sz="3299" spc="-82" dirty="0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Achieve $100 per capita for the Annual Fund and $25 per capita for End Polio Now.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71800" y="2882278"/>
            <a:ext cx="12344400" cy="1714500"/>
            <a:chOff x="0" y="0"/>
            <a:chExt cx="1170432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479"/>
                </a:lnSpc>
              </a:pPr>
              <a:r>
                <a:rPr lang="en-US" sz="7899" b="1">
                  <a:solidFill>
                    <a:srgbClr val="901F93"/>
                  </a:solidFill>
                  <a:latin typeface="Frutiger Bold"/>
                  <a:ea typeface="Frutiger Bold"/>
                  <a:cs typeface="Frutiger Bold"/>
                  <a:sym typeface="Frutiger Bold"/>
                </a:rPr>
                <a:t>MISSION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7551" y="4395649"/>
            <a:ext cx="16952898" cy="4083499"/>
            <a:chOff x="0" y="0"/>
            <a:chExt cx="16073859" cy="38717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073859" cy="3871762"/>
            </a:xfrm>
            <a:custGeom>
              <a:avLst/>
              <a:gdLst/>
              <a:ahLst/>
              <a:cxnLst/>
              <a:rect l="l" t="t" r="r" b="b"/>
              <a:pathLst>
                <a:path w="16073859" h="3871762">
                  <a:moveTo>
                    <a:pt x="0" y="0"/>
                  </a:moveTo>
                  <a:lnTo>
                    <a:pt x="16073859" y="0"/>
                  </a:lnTo>
                  <a:lnTo>
                    <a:pt x="16073859" y="3871762"/>
                  </a:lnTo>
                  <a:lnTo>
                    <a:pt x="0" y="38717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61925"/>
              <a:ext cx="16073859" cy="37098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11"/>
                </a:lnSpc>
              </a:pPr>
              <a:r>
                <a:rPr lang="en-US" sz="6099" b="1" i="1" spc="-176">
                  <a:solidFill>
                    <a:srgbClr val="17458F"/>
                  </a:solidFill>
                  <a:latin typeface="Open Sans Bold Italics"/>
                  <a:ea typeface="Open Sans Bold Italics"/>
                  <a:cs typeface="Open Sans Bold Italics"/>
                  <a:sym typeface="Open Sans Bold Italics"/>
                </a:rPr>
                <a:t>The Rotary Foundation</a:t>
              </a:r>
              <a:r>
                <a:rPr lang="en-US" sz="6099" b="1" spc="-176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 helps Rotary members to advance world understanding, goodwill, and peace by improving health, providing quality education, improving the environment, and alleviating poverty.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6316677" y="411539"/>
            <a:ext cx="5654646" cy="2142223"/>
          </a:xfrm>
          <a:custGeom>
            <a:avLst/>
            <a:gdLst/>
            <a:ahLst/>
            <a:cxnLst/>
            <a:rect l="l" t="t" r="r" b="b"/>
            <a:pathLst>
              <a:path w="5654646" h="2142223">
                <a:moveTo>
                  <a:pt x="0" y="0"/>
                </a:moveTo>
                <a:lnTo>
                  <a:pt x="5654646" y="0"/>
                </a:lnTo>
                <a:lnTo>
                  <a:pt x="5654646" y="2142223"/>
                </a:lnTo>
                <a:lnTo>
                  <a:pt x="0" y="2142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5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82972" y="46913"/>
            <a:ext cx="8891416" cy="2737010"/>
            <a:chOff x="0" y="0"/>
            <a:chExt cx="8430380" cy="25950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30380" cy="2595091"/>
            </a:xfrm>
            <a:custGeom>
              <a:avLst/>
              <a:gdLst/>
              <a:ahLst/>
              <a:cxnLst/>
              <a:rect l="l" t="t" r="r" b="b"/>
              <a:pathLst>
                <a:path w="8430380" h="2595091">
                  <a:moveTo>
                    <a:pt x="0" y="0"/>
                  </a:moveTo>
                  <a:lnTo>
                    <a:pt x="8430380" y="0"/>
                  </a:lnTo>
                  <a:lnTo>
                    <a:pt x="8430380" y="2595091"/>
                  </a:lnTo>
                  <a:lnTo>
                    <a:pt x="0" y="25950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8430380" cy="25950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Receives the highest ratings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4982" y="4053917"/>
            <a:ext cx="11692948" cy="2499256"/>
            <a:chOff x="0" y="0"/>
            <a:chExt cx="9950687" cy="2126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950686" cy="2126865"/>
            </a:xfrm>
            <a:custGeom>
              <a:avLst/>
              <a:gdLst/>
              <a:ahLst/>
              <a:cxnLst/>
              <a:rect l="l" t="t" r="r" b="b"/>
              <a:pathLst>
                <a:path w="9950686" h="2126865">
                  <a:moveTo>
                    <a:pt x="0" y="0"/>
                  </a:moveTo>
                  <a:lnTo>
                    <a:pt x="9950686" y="0"/>
                  </a:lnTo>
                  <a:lnTo>
                    <a:pt x="9950686" y="2126865"/>
                  </a:lnTo>
                  <a:lnTo>
                    <a:pt x="0" y="21268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9950687" cy="21268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59"/>
                </a:lnSpc>
              </a:pPr>
              <a:r>
                <a:rPr lang="en-US" sz="3799" b="1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For        consecutive years, The Rotary Foundation has received the highest rating offered from </a:t>
              </a:r>
              <a:r>
                <a:rPr lang="en-US" sz="3799" b="1" u="sng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4" tooltip="https://www.charitynavigator.org/index.cfm?bay=search.summary&amp;orgid=4553"/>
                </a:rPr>
                <a:t>Charity Navigator</a:t>
              </a:r>
              <a:r>
                <a:rPr lang="en-US" sz="3799" b="1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, an independent evaluator of the charities in the U.S.</a:t>
              </a:r>
              <a:r>
                <a:rPr lang="en-US" sz="3799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14982" y="7156568"/>
            <a:ext cx="16858036" cy="1331594"/>
            <a:chOff x="0" y="0"/>
            <a:chExt cx="14346172" cy="11331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46171" cy="1133186"/>
            </a:xfrm>
            <a:custGeom>
              <a:avLst/>
              <a:gdLst/>
              <a:ahLst/>
              <a:cxnLst/>
              <a:rect l="l" t="t" r="r" b="b"/>
              <a:pathLst>
                <a:path w="14346171" h="1133186">
                  <a:moveTo>
                    <a:pt x="0" y="0"/>
                  </a:moveTo>
                  <a:lnTo>
                    <a:pt x="14346171" y="0"/>
                  </a:lnTo>
                  <a:lnTo>
                    <a:pt x="14346171" y="1133186"/>
                  </a:lnTo>
                  <a:lnTo>
                    <a:pt x="0" y="11331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4346172" cy="11331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439"/>
                </a:lnSpc>
              </a:pPr>
              <a:r>
                <a:rPr lang="en-US" sz="3699" b="1" u="sng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5" tooltip="https://www.rotary.org/en/about-rotary/rotary-foundation"/>
                </a:rPr>
                <a:t>The Rotary Foundation </a:t>
              </a:r>
              <a:r>
                <a:rPr lang="en-US" sz="3699">
                  <a:solidFill>
                    <a:srgbClr val="17458F"/>
                  </a:solidFill>
                  <a:latin typeface="Open Sans"/>
                  <a:ea typeface="Open Sans"/>
                  <a:cs typeface="Open Sans"/>
                  <a:sym typeface="Open Sans"/>
                </a:rPr>
                <a:t>earned the recognition for demonstrating both strong financial health and commitment to accountability and transparency.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97410" y="297390"/>
            <a:ext cx="5902330" cy="2236056"/>
          </a:xfrm>
          <a:custGeom>
            <a:avLst/>
            <a:gdLst/>
            <a:ahLst/>
            <a:cxnLst/>
            <a:rect l="l" t="t" r="r" b="b"/>
            <a:pathLst>
              <a:path w="5902330" h="2236056">
                <a:moveTo>
                  <a:pt x="0" y="0"/>
                </a:moveTo>
                <a:lnTo>
                  <a:pt x="5902329" y="0"/>
                </a:lnTo>
                <a:lnTo>
                  <a:pt x="5902329" y="2236056"/>
                </a:lnTo>
                <a:lnTo>
                  <a:pt x="0" y="22360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85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585730" y="3130432"/>
            <a:ext cx="4026135" cy="4026135"/>
          </a:xfrm>
          <a:custGeom>
            <a:avLst/>
            <a:gdLst/>
            <a:ahLst/>
            <a:cxnLst/>
            <a:rect l="l" t="t" r="r" b="b"/>
            <a:pathLst>
              <a:path w="4026135" h="4026135">
                <a:moveTo>
                  <a:pt x="0" y="0"/>
                </a:moveTo>
                <a:lnTo>
                  <a:pt x="4026136" y="0"/>
                </a:lnTo>
                <a:lnTo>
                  <a:pt x="4026136" y="4026136"/>
                </a:lnTo>
                <a:lnTo>
                  <a:pt x="0" y="40261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90221" y="3806464"/>
            <a:ext cx="1277329" cy="105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8"/>
              </a:lnSpc>
              <a:spcBef>
                <a:spcPct val="0"/>
              </a:spcBef>
            </a:pPr>
            <a:r>
              <a:rPr lang="en-US" sz="7023" b="1">
                <a:solidFill>
                  <a:srgbClr val="17458F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16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16386" y="503211"/>
            <a:ext cx="12344400" cy="1714500"/>
            <a:chOff x="0" y="0"/>
            <a:chExt cx="11704320" cy="162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Learning Objectives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3195780"/>
            <a:ext cx="17465611" cy="3325719"/>
            <a:chOff x="0" y="0"/>
            <a:chExt cx="14863218" cy="28301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63217" cy="2830183"/>
            </a:xfrm>
            <a:custGeom>
              <a:avLst/>
              <a:gdLst/>
              <a:ahLst/>
              <a:cxnLst/>
              <a:rect l="l" t="t" r="r" b="b"/>
              <a:pathLst>
                <a:path w="14863217" h="2830183">
                  <a:moveTo>
                    <a:pt x="0" y="0"/>
                  </a:moveTo>
                  <a:lnTo>
                    <a:pt x="14863217" y="0"/>
                  </a:lnTo>
                  <a:lnTo>
                    <a:pt x="14863217" y="2830183"/>
                  </a:lnTo>
                  <a:lnTo>
                    <a:pt x="0" y="2830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4863218" cy="2820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532116" lvl="2" indent="-510705" algn="l">
                <a:lnSpc>
                  <a:spcPts val="5759"/>
                </a:lnSpc>
                <a:buFont typeface="Arial"/>
                <a:buChar char="⚬"/>
              </a:pPr>
              <a:r>
                <a:rPr lang="en-US" sz="4799" b="1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The Rotary Foundation District Community Grants</a:t>
              </a:r>
            </a:p>
            <a:p>
              <a:pPr marL="893737" lvl="2" indent="-297912" algn="l">
                <a:lnSpc>
                  <a:spcPts val="3359"/>
                </a:lnSpc>
              </a:pPr>
              <a:endParaRPr lang="en-US" sz="4799" b="1">
                <a:solidFill>
                  <a:srgbClr val="17458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1532116" lvl="2" indent="-510705" algn="l">
                <a:lnSpc>
                  <a:spcPts val="5759"/>
                </a:lnSpc>
                <a:buFont typeface="Arial"/>
                <a:buChar char="⚬"/>
              </a:pPr>
              <a:r>
                <a:rPr lang="en-US" sz="4799" b="1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Applying for District Community Grants</a:t>
              </a:r>
            </a:p>
            <a:p>
              <a:pPr marL="893737" lvl="2" indent="-297912" algn="l">
                <a:lnSpc>
                  <a:spcPts val="3359"/>
                </a:lnSpc>
              </a:pPr>
              <a:endParaRPr lang="en-US" sz="4799" b="1">
                <a:solidFill>
                  <a:srgbClr val="17458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marL="1531915" lvl="2" indent="-510638" algn="l">
                <a:lnSpc>
                  <a:spcPts val="5759"/>
                </a:lnSpc>
                <a:buFont typeface="Arial"/>
                <a:buChar char="⚬"/>
              </a:pPr>
              <a:r>
                <a:rPr lang="en-US" sz="4799" b="1">
                  <a:solidFill>
                    <a:srgbClr val="17458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How to use District Community Grants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854" y="9098912"/>
            <a:ext cx="5918917" cy="858243"/>
          </a:xfrm>
          <a:custGeom>
            <a:avLst/>
            <a:gdLst/>
            <a:ahLst/>
            <a:cxnLst/>
            <a:rect l="l" t="t" r="r" b="b"/>
            <a:pathLst>
              <a:path w="5918917" h="858243">
                <a:moveTo>
                  <a:pt x="0" y="0"/>
                </a:moveTo>
                <a:lnTo>
                  <a:pt x="5918918" y="0"/>
                </a:lnTo>
                <a:lnTo>
                  <a:pt x="5918918" y="858243"/>
                </a:lnTo>
                <a:lnTo>
                  <a:pt x="0" y="858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56812" y="8943325"/>
            <a:ext cx="1897633" cy="1169417"/>
          </a:xfrm>
          <a:custGeom>
            <a:avLst/>
            <a:gdLst/>
            <a:ahLst/>
            <a:cxnLst/>
            <a:rect l="l" t="t" r="r" b="b"/>
            <a:pathLst>
              <a:path w="1897633" h="1169417">
                <a:moveTo>
                  <a:pt x="0" y="0"/>
                </a:moveTo>
                <a:lnTo>
                  <a:pt x="1897633" y="0"/>
                </a:lnTo>
                <a:lnTo>
                  <a:pt x="1897633" y="1169417"/>
                </a:lnTo>
                <a:lnTo>
                  <a:pt x="0" y="1169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582972" y="46913"/>
            <a:ext cx="8891416" cy="2737010"/>
            <a:chOff x="0" y="0"/>
            <a:chExt cx="8430380" cy="25950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30380" cy="2595091"/>
            </a:xfrm>
            <a:custGeom>
              <a:avLst/>
              <a:gdLst/>
              <a:ahLst/>
              <a:cxnLst/>
              <a:rect l="l" t="t" r="r" b="b"/>
              <a:pathLst>
                <a:path w="8430380" h="2595091">
                  <a:moveTo>
                    <a:pt x="0" y="0"/>
                  </a:moveTo>
                  <a:lnTo>
                    <a:pt x="8430380" y="0"/>
                  </a:lnTo>
                  <a:lnTo>
                    <a:pt x="8430380" y="2595091"/>
                  </a:lnTo>
                  <a:lnTo>
                    <a:pt x="0" y="25950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8430380" cy="25950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9959"/>
                </a:lnSpc>
              </a:pPr>
              <a:r>
                <a:rPr lang="en-US" sz="8299" b="1">
                  <a:solidFill>
                    <a:srgbClr val="FFFFFF"/>
                  </a:solidFill>
                  <a:latin typeface="Frutiger Heavy"/>
                  <a:ea typeface="Frutiger Heavy"/>
                  <a:cs typeface="Frutiger Heavy"/>
                  <a:sym typeface="Frutiger Heavy"/>
                </a:rPr>
                <a:t>Annual Fund SHARE System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297410" y="545679"/>
            <a:ext cx="4591552" cy="1739477"/>
          </a:xfrm>
          <a:custGeom>
            <a:avLst/>
            <a:gdLst/>
            <a:ahLst/>
            <a:cxnLst/>
            <a:rect l="l" t="t" r="r" b="b"/>
            <a:pathLst>
              <a:path w="4591552" h="1739477">
                <a:moveTo>
                  <a:pt x="0" y="0"/>
                </a:moveTo>
                <a:lnTo>
                  <a:pt x="4591552" y="0"/>
                </a:lnTo>
                <a:lnTo>
                  <a:pt x="4591552" y="1739478"/>
                </a:lnTo>
                <a:lnTo>
                  <a:pt x="0" y="1739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5"/>
            </a:stretch>
          </a:blipFill>
        </p:spPr>
      </p:sp>
      <p:grpSp>
        <p:nvGrpSpPr>
          <p:cNvPr id="8" name="Group 8"/>
          <p:cNvGrpSpPr/>
          <p:nvPr/>
        </p:nvGrpSpPr>
        <p:grpSpPr>
          <a:xfrm rot="-5400000">
            <a:off x="7763414" y="4919420"/>
            <a:ext cx="2755794" cy="1056591"/>
            <a:chOff x="0" y="0"/>
            <a:chExt cx="2258601" cy="865964"/>
          </a:xfrm>
        </p:grpSpPr>
        <p:sp>
          <p:nvSpPr>
            <p:cNvPr id="9" name="Freeform 9"/>
            <p:cNvSpPr/>
            <p:nvPr/>
          </p:nvSpPr>
          <p:spPr>
            <a:xfrm>
              <a:off x="6731" y="6731"/>
              <a:ext cx="2245106" cy="852424"/>
            </a:xfrm>
            <a:custGeom>
              <a:avLst/>
              <a:gdLst/>
              <a:ahLst/>
              <a:cxnLst/>
              <a:rect l="l" t="t" r="r" b="b"/>
              <a:pathLst>
                <a:path w="2245106" h="852424">
                  <a:moveTo>
                    <a:pt x="0" y="426212"/>
                  </a:moveTo>
                  <a:lnTo>
                    <a:pt x="430403" y="0"/>
                  </a:lnTo>
                  <a:lnTo>
                    <a:pt x="430403" y="213106"/>
                  </a:lnTo>
                  <a:lnTo>
                    <a:pt x="2245106" y="213106"/>
                  </a:lnTo>
                  <a:lnTo>
                    <a:pt x="2245106" y="639318"/>
                  </a:lnTo>
                  <a:lnTo>
                    <a:pt x="430403" y="639318"/>
                  </a:lnTo>
                  <a:lnTo>
                    <a:pt x="430403" y="852424"/>
                  </a:lnTo>
                  <a:close/>
                </a:path>
              </a:pathLst>
            </a:custGeom>
            <a:solidFill>
              <a:srgbClr val="0067C8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-635"/>
              <a:ext cx="2258568" cy="867029"/>
            </a:xfrm>
            <a:custGeom>
              <a:avLst/>
              <a:gdLst/>
              <a:ahLst/>
              <a:cxnLst/>
              <a:rect l="l" t="t" r="r" b="b"/>
              <a:pathLst>
                <a:path w="2258568" h="867029">
                  <a:moveTo>
                    <a:pt x="2032" y="428752"/>
                  </a:moveTo>
                  <a:lnTo>
                    <a:pt x="432435" y="2540"/>
                  </a:lnTo>
                  <a:cubicBezTo>
                    <a:pt x="434340" y="635"/>
                    <a:pt x="437261" y="0"/>
                    <a:pt x="439801" y="1143"/>
                  </a:cubicBezTo>
                  <a:cubicBezTo>
                    <a:pt x="442341" y="2286"/>
                    <a:pt x="443992" y="4699"/>
                    <a:pt x="443992" y="7366"/>
                  </a:cubicBezTo>
                  <a:lnTo>
                    <a:pt x="443992" y="220472"/>
                  </a:lnTo>
                  <a:lnTo>
                    <a:pt x="437261" y="220472"/>
                  </a:lnTo>
                  <a:lnTo>
                    <a:pt x="437261" y="213741"/>
                  </a:lnTo>
                  <a:lnTo>
                    <a:pt x="2251837" y="213741"/>
                  </a:lnTo>
                  <a:cubicBezTo>
                    <a:pt x="2255520" y="213741"/>
                    <a:pt x="2258568" y="216789"/>
                    <a:pt x="2258568" y="220472"/>
                  </a:cubicBezTo>
                  <a:lnTo>
                    <a:pt x="2258568" y="646684"/>
                  </a:lnTo>
                  <a:cubicBezTo>
                    <a:pt x="2258568" y="650367"/>
                    <a:pt x="2255520" y="653415"/>
                    <a:pt x="2251837" y="653415"/>
                  </a:cubicBezTo>
                  <a:lnTo>
                    <a:pt x="437134" y="653415"/>
                  </a:lnTo>
                  <a:lnTo>
                    <a:pt x="437134" y="646684"/>
                  </a:lnTo>
                  <a:lnTo>
                    <a:pt x="443865" y="646684"/>
                  </a:lnTo>
                  <a:lnTo>
                    <a:pt x="443865" y="859790"/>
                  </a:lnTo>
                  <a:cubicBezTo>
                    <a:pt x="443865" y="862584"/>
                    <a:pt x="442214" y="864997"/>
                    <a:pt x="439674" y="866013"/>
                  </a:cubicBezTo>
                  <a:cubicBezTo>
                    <a:pt x="437134" y="867029"/>
                    <a:pt x="434213" y="866521"/>
                    <a:pt x="432308" y="864616"/>
                  </a:cubicBezTo>
                  <a:lnTo>
                    <a:pt x="2032" y="438404"/>
                  </a:lnTo>
                  <a:cubicBezTo>
                    <a:pt x="762" y="437134"/>
                    <a:pt x="0" y="435356"/>
                    <a:pt x="0" y="433578"/>
                  </a:cubicBezTo>
                  <a:cubicBezTo>
                    <a:pt x="0" y="431800"/>
                    <a:pt x="762" y="430022"/>
                    <a:pt x="2032" y="428752"/>
                  </a:cubicBezTo>
                  <a:moveTo>
                    <a:pt x="11557" y="438404"/>
                  </a:moveTo>
                  <a:lnTo>
                    <a:pt x="6731" y="433578"/>
                  </a:lnTo>
                  <a:lnTo>
                    <a:pt x="11557" y="428752"/>
                  </a:lnTo>
                  <a:lnTo>
                    <a:pt x="441960" y="854964"/>
                  </a:lnTo>
                  <a:lnTo>
                    <a:pt x="437134" y="859790"/>
                  </a:lnTo>
                  <a:lnTo>
                    <a:pt x="430403" y="859790"/>
                  </a:lnTo>
                  <a:lnTo>
                    <a:pt x="430403" y="646684"/>
                  </a:lnTo>
                  <a:cubicBezTo>
                    <a:pt x="430403" y="643001"/>
                    <a:pt x="433451" y="639953"/>
                    <a:pt x="437134" y="639953"/>
                  </a:cubicBezTo>
                  <a:lnTo>
                    <a:pt x="2251837" y="639953"/>
                  </a:lnTo>
                  <a:lnTo>
                    <a:pt x="2251837" y="646684"/>
                  </a:lnTo>
                  <a:lnTo>
                    <a:pt x="2245106" y="646684"/>
                  </a:lnTo>
                  <a:lnTo>
                    <a:pt x="2245106" y="220472"/>
                  </a:lnTo>
                  <a:lnTo>
                    <a:pt x="2251837" y="220472"/>
                  </a:lnTo>
                  <a:lnTo>
                    <a:pt x="2251837" y="227203"/>
                  </a:lnTo>
                  <a:lnTo>
                    <a:pt x="437134" y="227203"/>
                  </a:lnTo>
                  <a:cubicBezTo>
                    <a:pt x="433451" y="227203"/>
                    <a:pt x="430403" y="224155"/>
                    <a:pt x="430403" y="220472"/>
                  </a:cubicBezTo>
                  <a:lnTo>
                    <a:pt x="430403" y="7366"/>
                  </a:lnTo>
                  <a:lnTo>
                    <a:pt x="437134" y="7366"/>
                  </a:lnTo>
                  <a:lnTo>
                    <a:pt x="441960" y="12192"/>
                  </a:lnTo>
                  <a:lnTo>
                    <a:pt x="11557" y="438404"/>
                  </a:lnTo>
                  <a:close/>
                </a:path>
              </a:pathLst>
            </a:custGeom>
            <a:solidFill>
              <a:srgbClr val="0067C8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7241995">
            <a:off x="11144377" y="4919420"/>
            <a:ext cx="2755794" cy="1056591"/>
            <a:chOff x="0" y="0"/>
            <a:chExt cx="2258601" cy="865964"/>
          </a:xfrm>
        </p:grpSpPr>
        <p:sp>
          <p:nvSpPr>
            <p:cNvPr id="12" name="Freeform 12"/>
            <p:cNvSpPr/>
            <p:nvPr/>
          </p:nvSpPr>
          <p:spPr>
            <a:xfrm>
              <a:off x="6731" y="6731"/>
              <a:ext cx="2245106" cy="852424"/>
            </a:xfrm>
            <a:custGeom>
              <a:avLst/>
              <a:gdLst/>
              <a:ahLst/>
              <a:cxnLst/>
              <a:rect l="l" t="t" r="r" b="b"/>
              <a:pathLst>
                <a:path w="2245106" h="852424">
                  <a:moveTo>
                    <a:pt x="0" y="426212"/>
                  </a:moveTo>
                  <a:lnTo>
                    <a:pt x="430403" y="0"/>
                  </a:lnTo>
                  <a:lnTo>
                    <a:pt x="430403" y="213106"/>
                  </a:lnTo>
                  <a:lnTo>
                    <a:pt x="2245106" y="213106"/>
                  </a:lnTo>
                  <a:lnTo>
                    <a:pt x="2245106" y="639318"/>
                  </a:lnTo>
                  <a:lnTo>
                    <a:pt x="430403" y="639318"/>
                  </a:lnTo>
                  <a:lnTo>
                    <a:pt x="430403" y="852424"/>
                  </a:lnTo>
                  <a:close/>
                </a:path>
              </a:pathLst>
            </a:custGeom>
            <a:solidFill>
              <a:srgbClr val="0067C8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-635"/>
              <a:ext cx="2258568" cy="867029"/>
            </a:xfrm>
            <a:custGeom>
              <a:avLst/>
              <a:gdLst/>
              <a:ahLst/>
              <a:cxnLst/>
              <a:rect l="l" t="t" r="r" b="b"/>
              <a:pathLst>
                <a:path w="2258568" h="867029">
                  <a:moveTo>
                    <a:pt x="2032" y="428752"/>
                  </a:moveTo>
                  <a:lnTo>
                    <a:pt x="432435" y="2540"/>
                  </a:lnTo>
                  <a:cubicBezTo>
                    <a:pt x="434340" y="635"/>
                    <a:pt x="437261" y="0"/>
                    <a:pt x="439801" y="1143"/>
                  </a:cubicBezTo>
                  <a:cubicBezTo>
                    <a:pt x="442341" y="2286"/>
                    <a:pt x="443992" y="4699"/>
                    <a:pt x="443992" y="7366"/>
                  </a:cubicBezTo>
                  <a:lnTo>
                    <a:pt x="443992" y="220472"/>
                  </a:lnTo>
                  <a:lnTo>
                    <a:pt x="437261" y="220472"/>
                  </a:lnTo>
                  <a:lnTo>
                    <a:pt x="437261" y="213741"/>
                  </a:lnTo>
                  <a:lnTo>
                    <a:pt x="2251837" y="213741"/>
                  </a:lnTo>
                  <a:cubicBezTo>
                    <a:pt x="2255520" y="213741"/>
                    <a:pt x="2258568" y="216789"/>
                    <a:pt x="2258568" y="220472"/>
                  </a:cubicBezTo>
                  <a:lnTo>
                    <a:pt x="2258568" y="646684"/>
                  </a:lnTo>
                  <a:cubicBezTo>
                    <a:pt x="2258568" y="650367"/>
                    <a:pt x="2255520" y="653415"/>
                    <a:pt x="2251837" y="653415"/>
                  </a:cubicBezTo>
                  <a:lnTo>
                    <a:pt x="437134" y="653415"/>
                  </a:lnTo>
                  <a:lnTo>
                    <a:pt x="437134" y="646684"/>
                  </a:lnTo>
                  <a:lnTo>
                    <a:pt x="443865" y="646684"/>
                  </a:lnTo>
                  <a:lnTo>
                    <a:pt x="443865" y="859790"/>
                  </a:lnTo>
                  <a:cubicBezTo>
                    <a:pt x="443865" y="862584"/>
                    <a:pt x="442214" y="864997"/>
                    <a:pt x="439674" y="866013"/>
                  </a:cubicBezTo>
                  <a:cubicBezTo>
                    <a:pt x="437134" y="867029"/>
                    <a:pt x="434213" y="866521"/>
                    <a:pt x="432308" y="864616"/>
                  </a:cubicBezTo>
                  <a:lnTo>
                    <a:pt x="2032" y="438404"/>
                  </a:lnTo>
                  <a:cubicBezTo>
                    <a:pt x="762" y="437134"/>
                    <a:pt x="0" y="435356"/>
                    <a:pt x="0" y="433578"/>
                  </a:cubicBezTo>
                  <a:cubicBezTo>
                    <a:pt x="0" y="431800"/>
                    <a:pt x="762" y="430022"/>
                    <a:pt x="2032" y="428752"/>
                  </a:cubicBezTo>
                  <a:moveTo>
                    <a:pt x="11557" y="438404"/>
                  </a:moveTo>
                  <a:lnTo>
                    <a:pt x="6731" y="433578"/>
                  </a:lnTo>
                  <a:lnTo>
                    <a:pt x="11557" y="428752"/>
                  </a:lnTo>
                  <a:lnTo>
                    <a:pt x="441960" y="854964"/>
                  </a:lnTo>
                  <a:lnTo>
                    <a:pt x="437134" y="859790"/>
                  </a:lnTo>
                  <a:lnTo>
                    <a:pt x="430403" y="859790"/>
                  </a:lnTo>
                  <a:lnTo>
                    <a:pt x="430403" y="646684"/>
                  </a:lnTo>
                  <a:cubicBezTo>
                    <a:pt x="430403" y="643001"/>
                    <a:pt x="433451" y="639953"/>
                    <a:pt x="437134" y="639953"/>
                  </a:cubicBezTo>
                  <a:lnTo>
                    <a:pt x="2251837" y="639953"/>
                  </a:lnTo>
                  <a:lnTo>
                    <a:pt x="2251837" y="646684"/>
                  </a:lnTo>
                  <a:lnTo>
                    <a:pt x="2245106" y="646684"/>
                  </a:lnTo>
                  <a:lnTo>
                    <a:pt x="2245106" y="220472"/>
                  </a:lnTo>
                  <a:lnTo>
                    <a:pt x="2251837" y="220472"/>
                  </a:lnTo>
                  <a:lnTo>
                    <a:pt x="2251837" y="227203"/>
                  </a:lnTo>
                  <a:lnTo>
                    <a:pt x="437134" y="227203"/>
                  </a:lnTo>
                  <a:cubicBezTo>
                    <a:pt x="433451" y="227203"/>
                    <a:pt x="430403" y="224155"/>
                    <a:pt x="430403" y="220472"/>
                  </a:cubicBezTo>
                  <a:lnTo>
                    <a:pt x="430403" y="7366"/>
                  </a:lnTo>
                  <a:lnTo>
                    <a:pt x="437134" y="7366"/>
                  </a:lnTo>
                  <a:lnTo>
                    <a:pt x="441960" y="12192"/>
                  </a:lnTo>
                  <a:lnTo>
                    <a:pt x="11557" y="438404"/>
                  </a:lnTo>
                  <a:close/>
                </a:path>
              </a:pathLst>
            </a:custGeom>
            <a:solidFill>
              <a:srgbClr val="0067C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3502275">
            <a:off x="4678093" y="4919420"/>
            <a:ext cx="2755794" cy="1056591"/>
            <a:chOff x="0" y="0"/>
            <a:chExt cx="2258601" cy="865964"/>
          </a:xfrm>
        </p:grpSpPr>
        <p:sp>
          <p:nvSpPr>
            <p:cNvPr id="15" name="Freeform 15"/>
            <p:cNvSpPr/>
            <p:nvPr/>
          </p:nvSpPr>
          <p:spPr>
            <a:xfrm>
              <a:off x="6731" y="6731"/>
              <a:ext cx="2245106" cy="852424"/>
            </a:xfrm>
            <a:custGeom>
              <a:avLst/>
              <a:gdLst/>
              <a:ahLst/>
              <a:cxnLst/>
              <a:rect l="l" t="t" r="r" b="b"/>
              <a:pathLst>
                <a:path w="2245106" h="852424">
                  <a:moveTo>
                    <a:pt x="0" y="426212"/>
                  </a:moveTo>
                  <a:lnTo>
                    <a:pt x="430403" y="0"/>
                  </a:lnTo>
                  <a:lnTo>
                    <a:pt x="430403" y="213106"/>
                  </a:lnTo>
                  <a:lnTo>
                    <a:pt x="2245106" y="213106"/>
                  </a:lnTo>
                  <a:lnTo>
                    <a:pt x="2245106" y="639318"/>
                  </a:lnTo>
                  <a:lnTo>
                    <a:pt x="430403" y="639318"/>
                  </a:lnTo>
                  <a:lnTo>
                    <a:pt x="430403" y="852424"/>
                  </a:lnTo>
                  <a:close/>
                </a:path>
              </a:pathLst>
            </a:custGeom>
            <a:solidFill>
              <a:srgbClr val="0067C8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635"/>
              <a:ext cx="2258568" cy="867029"/>
            </a:xfrm>
            <a:custGeom>
              <a:avLst/>
              <a:gdLst/>
              <a:ahLst/>
              <a:cxnLst/>
              <a:rect l="l" t="t" r="r" b="b"/>
              <a:pathLst>
                <a:path w="2258568" h="867029">
                  <a:moveTo>
                    <a:pt x="2032" y="428752"/>
                  </a:moveTo>
                  <a:lnTo>
                    <a:pt x="432435" y="2540"/>
                  </a:lnTo>
                  <a:cubicBezTo>
                    <a:pt x="434340" y="635"/>
                    <a:pt x="437261" y="0"/>
                    <a:pt x="439801" y="1143"/>
                  </a:cubicBezTo>
                  <a:cubicBezTo>
                    <a:pt x="442341" y="2286"/>
                    <a:pt x="443992" y="4699"/>
                    <a:pt x="443992" y="7366"/>
                  </a:cubicBezTo>
                  <a:lnTo>
                    <a:pt x="443992" y="220472"/>
                  </a:lnTo>
                  <a:lnTo>
                    <a:pt x="437261" y="220472"/>
                  </a:lnTo>
                  <a:lnTo>
                    <a:pt x="437261" y="213741"/>
                  </a:lnTo>
                  <a:lnTo>
                    <a:pt x="2251837" y="213741"/>
                  </a:lnTo>
                  <a:cubicBezTo>
                    <a:pt x="2255520" y="213741"/>
                    <a:pt x="2258568" y="216789"/>
                    <a:pt x="2258568" y="220472"/>
                  </a:cubicBezTo>
                  <a:lnTo>
                    <a:pt x="2258568" y="646684"/>
                  </a:lnTo>
                  <a:cubicBezTo>
                    <a:pt x="2258568" y="650367"/>
                    <a:pt x="2255520" y="653415"/>
                    <a:pt x="2251837" y="653415"/>
                  </a:cubicBezTo>
                  <a:lnTo>
                    <a:pt x="437134" y="653415"/>
                  </a:lnTo>
                  <a:lnTo>
                    <a:pt x="437134" y="646684"/>
                  </a:lnTo>
                  <a:lnTo>
                    <a:pt x="443865" y="646684"/>
                  </a:lnTo>
                  <a:lnTo>
                    <a:pt x="443865" y="859790"/>
                  </a:lnTo>
                  <a:cubicBezTo>
                    <a:pt x="443865" y="862584"/>
                    <a:pt x="442214" y="864997"/>
                    <a:pt x="439674" y="866013"/>
                  </a:cubicBezTo>
                  <a:cubicBezTo>
                    <a:pt x="437134" y="867029"/>
                    <a:pt x="434213" y="866521"/>
                    <a:pt x="432308" y="864616"/>
                  </a:cubicBezTo>
                  <a:lnTo>
                    <a:pt x="2032" y="438404"/>
                  </a:lnTo>
                  <a:cubicBezTo>
                    <a:pt x="762" y="437134"/>
                    <a:pt x="0" y="435356"/>
                    <a:pt x="0" y="433578"/>
                  </a:cubicBezTo>
                  <a:cubicBezTo>
                    <a:pt x="0" y="431800"/>
                    <a:pt x="762" y="430022"/>
                    <a:pt x="2032" y="428752"/>
                  </a:cubicBezTo>
                  <a:moveTo>
                    <a:pt x="11557" y="438404"/>
                  </a:moveTo>
                  <a:lnTo>
                    <a:pt x="6731" y="433578"/>
                  </a:lnTo>
                  <a:lnTo>
                    <a:pt x="11557" y="428752"/>
                  </a:lnTo>
                  <a:lnTo>
                    <a:pt x="441960" y="854964"/>
                  </a:lnTo>
                  <a:lnTo>
                    <a:pt x="437134" y="859790"/>
                  </a:lnTo>
                  <a:lnTo>
                    <a:pt x="430403" y="859790"/>
                  </a:lnTo>
                  <a:lnTo>
                    <a:pt x="430403" y="646684"/>
                  </a:lnTo>
                  <a:cubicBezTo>
                    <a:pt x="430403" y="643001"/>
                    <a:pt x="433451" y="639953"/>
                    <a:pt x="437134" y="639953"/>
                  </a:cubicBezTo>
                  <a:lnTo>
                    <a:pt x="2251837" y="639953"/>
                  </a:lnTo>
                  <a:lnTo>
                    <a:pt x="2251837" y="646684"/>
                  </a:lnTo>
                  <a:lnTo>
                    <a:pt x="2245106" y="646684"/>
                  </a:lnTo>
                  <a:lnTo>
                    <a:pt x="2245106" y="220472"/>
                  </a:lnTo>
                  <a:lnTo>
                    <a:pt x="2251837" y="220472"/>
                  </a:lnTo>
                  <a:lnTo>
                    <a:pt x="2251837" y="227203"/>
                  </a:lnTo>
                  <a:lnTo>
                    <a:pt x="437134" y="227203"/>
                  </a:lnTo>
                  <a:cubicBezTo>
                    <a:pt x="433451" y="227203"/>
                    <a:pt x="430403" y="224155"/>
                    <a:pt x="430403" y="220472"/>
                  </a:cubicBezTo>
                  <a:lnTo>
                    <a:pt x="430403" y="7366"/>
                  </a:lnTo>
                  <a:lnTo>
                    <a:pt x="437134" y="7366"/>
                  </a:lnTo>
                  <a:lnTo>
                    <a:pt x="441960" y="12192"/>
                  </a:lnTo>
                  <a:lnTo>
                    <a:pt x="11557" y="438404"/>
                  </a:lnTo>
                  <a:close/>
                </a:path>
              </a:pathLst>
            </a:custGeom>
            <a:solidFill>
              <a:srgbClr val="0067C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668595" y="2911693"/>
            <a:ext cx="9522179" cy="1890346"/>
            <a:chOff x="0" y="0"/>
            <a:chExt cx="2167837" cy="4303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67837" cy="430360"/>
            </a:xfrm>
            <a:custGeom>
              <a:avLst/>
              <a:gdLst/>
              <a:ahLst/>
              <a:cxnLst/>
              <a:rect l="l" t="t" r="r" b="b"/>
              <a:pathLst>
                <a:path w="2167837" h="430360">
                  <a:moveTo>
                    <a:pt x="41465" y="0"/>
                  </a:moveTo>
                  <a:lnTo>
                    <a:pt x="2126372" y="0"/>
                  </a:lnTo>
                  <a:cubicBezTo>
                    <a:pt x="2137369" y="0"/>
                    <a:pt x="2147916" y="4369"/>
                    <a:pt x="2155692" y="12145"/>
                  </a:cubicBezTo>
                  <a:cubicBezTo>
                    <a:pt x="2163469" y="19921"/>
                    <a:pt x="2167837" y="30468"/>
                    <a:pt x="2167837" y="41465"/>
                  </a:cubicBezTo>
                  <a:lnTo>
                    <a:pt x="2167837" y="388895"/>
                  </a:lnTo>
                  <a:cubicBezTo>
                    <a:pt x="2167837" y="399892"/>
                    <a:pt x="2163469" y="410439"/>
                    <a:pt x="2155692" y="418215"/>
                  </a:cubicBezTo>
                  <a:cubicBezTo>
                    <a:pt x="2147916" y="425991"/>
                    <a:pt x="2137369" y="430360"/>
                    <a:pt x="2126372" y="430360"/>
                  </a:cubicBezTo>
                  <a:lnTo>
                    <a:pt x="41465" y="430360"/>
                  </a:lnTo>
                  <a:cubicBezTo>
                    <a:pt x="30468" y="430360"/>
                    <a:pt x="19921" y="425991"/>
                    <a:pt x="12145" y="418215"/>
                  </a:cubicBezTo>
                  <a:cubicBezTo>
                    <a:pt x="4369" y="410439"/>
                    <a:pt x="0" y="399892"/>
                    <a:pt x="0" y="388895"/>
                  </a:cubicBezTo>
                  <a:lnTo>
                    <a:pt x="0" y="41465"/>
                  </a:lnTo>
                  <a:cubicBezTo>
                    <a:pt x="0" y="30468"/>
                    <a:pt x="4369" y="19921"/>
                    <a:pt x="12145" y="12145"/>
                  </a:cubicBezTo>
                  <a:cubicBezTo>
                    <a:pt x="19921" y="4369"/>
                    <a:pt x="30468" y="0"/>
                    <a:pt x="41465" y="0"/>
                  </a:cubicBezTo>
                  <a:close/>
                </a:path>
              </a:pathLst>
            </a:custGeom>
            <a:solidFill>
              <a:srgbClr val="0067C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2167837" cy="430360"/>
            </a:xfrm>
            <a:prstGeom prst="rect">
              <a:avLst/>
            </a:prstGeom>
          </p:spPr>
          <p:txBody>
            <a:bodyPr lIns="58769" tIns="58769" rIns="58769" bIns="58769" rtlCol="0" anchor="ctr"/>
            <a:lstStyle/>
            <a:p>
              <a:pPr algn="ctr">
                <a:lnSpc>
                  <a:spcPts val="7559"/>
                </a:lnSpc>
              </a:pPr>
              <a:r>
                <a:rPr lang="en-US" sz="62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$100 </a:t>
              </a:r>
            </a:p>
            <a:p>
              <a:pPr algn="ctr">
                <a:lnSpc>
                  <a:spcPts val="3719"/>
                </a:lnSpc>
              </a:pPr>
              <a:r>
                <a:rPr lang="en-US" sz="30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Contribution to the Annual Fund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350801" y="6939500"/>
            <a:ext cx="4383669" cy="1890346"/>
            <a:chOff x="0" y="0"/>
            <a:chExt cx="997994" cy="4303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7994" cy="430360"/>
            </a:xfrm>
            <a:custGeom>
              <a:avLst/>
              <a:gdLst/>
              <a:ahLst/>
              <a:cxnLst/>
              <a:rect l="l" t="t" r="r" b="b"/>
              <a:pathLst>
                <a:path w="997994" h="430360">
                  <a:moveTo>
                    <a:pt x="90070" y="0"/>
                  </a:moveTo>
                  <a:lnTo>
                    <a:pt x="907924" y="0"/>
                  </a:lnTo>
                  <a:cubicBezTo>
                    <a:pt x="957668" y="0"/>
                    <a:pt x="997994" y="40326"/>
                    <a:pt x="997994" y="90070"/>
                  </a:cubicBezTo>
                  <a:lnTo>
                    <a:pt x="997994" y="340290"/>
                  </a:lnTo>
                  <a:cubicBezTo>
                    <a:pt x="997994" y="364178"/>
                    <a:pt x="988505" y="387087"/>
                    <a:pt x="971613" y="403979"/>
                  </a:cubicBezTo>
                  <a:cubicBezTo>
                    <a:pt x="954722" y="420870"/>
                    <a:pt x="931812" y="430360"/>
                    <a:pt x="907924" y="430360"/>
                  </a:cubicBezTo>
                  <a:lnTo>
                    <a:pt x="90070" y="430360"/>
                  </a:lnTo>
                  <a:cubicBezTo>
                    <a:pt x="66182" y="430360"/>
                    <a:pt x="43272" y="420870"/>
                    <a:pt x="26381" y="403979"/>
                  </a:cubicBezTo>
                  <a:cubicBezTo>
                    <a:pt x="9490" y="387087"/>
                    <a:pt x="0" y="364178"/>
                    <a:pt x="0" y="340290"/>
                  </a:cubicBezTo>
                  <a:lnTo>
                    <a:pt x="0" y="90070"/>
                  </a:lnTo>
                  <a:cubicBezTo>
                    <a:pt x="0" y="66182"/>
                    <a:pt x="9490" y="43272"/>
                    <a:pt x="26381" y="26381"/>
                  </a:cubicBezTo>
                  <a:cubicBezTo>
                    <a:pt x="43272" y="9490"/>
                    <a:pt x="66182" y="0"/>
                    <a:pt x="90070" y="0"/>
                  </a:cubicBezTo>
                  <a:close/>
                </a:path>
              </a:pathLst>
            </a:custGeom>
            <a:solidFill>
              <a:srgbClr val="00973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997994" cy="439885"/>
            </a:xfrm>
            <a:prstGeom prst="rect">
              <a:avLst/>
            </a:prstGeom>
          </p:spPr>
          <p:txBody>
            <a:bodyPr lIns="58769" tIns="58769" rIns="58769" bIns="58769" rtlCol="0" anchor="ctr"/>
            <a:lstStyle/>
            <a:p>
              <a:pPr algn="ctr">
                <a:lnSpc>
                  <a:spcPts val="6839"/>
                </a:lnSpc>
              </a:pPr>
              <a:r>
                <a:rPr lang="en-US" sz="56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$47.50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World Fund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52165" y="6939500"/>
            <a:ext cx="4383669" cy="1890346"/>
            <a:chOff x="0" y="0"/>
            <a:chExt cx="997994" cy="4303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7994" cy="430360"/>
            </a:xfrm>
            <a:custGeom>
              <a:avLst/>
              <a:gdLst/>
              <a:ahLst/>
              <a:cxnLst/>
              <a:rect l="l" t="t" r="r" b="b"/>
              <a:pathLst>
                <a:path w="997994" h="430360">
                  <a:moveTo>
                    <a:pt x="90070" y="0"/>
                  </a:moveTo>
                  <a:lnTo>
                    <a:pt x="907924" y="0"/>
                  </a:lnTo>
                  <a:cubicBezTo>
                    <a:pt x="957668" y="0"/>
                    <a:pt x="997994" y="40326"/>
                    <a:pt x="997994" y="90070"/>
                  </a:cubicBezTo>
                  <a:lnTo>
                    <a:pt x="997994" y="340290"/>
                  </a:lnTo>
                  <a:cubicBezTo>
                    <a:pt x="997994" y="364178"/>
                    <a:pt x="988505" y="387087"/>
                    <a:pt x="971613" y="403979"/>
                  </a:cubicBezTo>
                  <a:cubicBezTo>
                    <a:pt x="954722" y="420870"/>
                    <a:pt x="931812" y="430360"/>
                    <a:pt x="907924" y="430360"/>
                  </a:cubicBezTo>
                  <a:lnTo>
                    <a:pt x="90070" y="430360"/>
                  </a:lnTo>
                  <a:cubicBezTo>
                    <a:pt x="66182" y="430360"/>
                    <a:pt x="43272" y="420870"/>
                    <a:pt x="26381" y="403979"/>
                  </a:cubicBezTo>
                  <a:cubicBezTo>
                    <a:pt x="9490" y="387087"/>
                    <a:pt x="0" y="364178"/>
                    <a:pt x="0" y="340290"/>
                  </a:cubicBezTo>
                  <a:lnTo>
                    <a:pt x="0" y="90070"/>
                  </a:lnTo>
                  <a:cubicBezTo>
                    <a:pt x="0" y="66182"/>
                    <a:pt x="9490" y="43272"/>
                    <a:pt x="26381" y="26381"/>
                  </a:cubicBezTo>
                  <a:cubicBezTo>
                    <a:pt x="43272" y="9490"/>
                    <a:pt x="66182" y="0"/>
                    <a:pt x="90070" y="0"/>
                  </a:cubicBezTo>
                  <a:close/>
                </a:path>
              </a:pathLst>
            </a:custGeom>
            <a:solidFill>
              <a:srgbClr val="FF76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997994" cy="439885"/>
            </a:xfrm>
            <a:prstGeom prst="rect">
              <a:avLst/>
            </a:prstGeom>
          </p:spPr>
          <p:txBody>
            <a:bodyPr lIns="58769" tIns="58769" rIns="58769" bIns="58769" rtlCol="0" anchor="ctr"/>
            <a:lstStyle/>
            <a:p>
              <a:pPr algn="ctr">
                <a:lnSpc>
                  <a:spcPts val="6839"/>
                </a:lnSpc>
              </a:pPr>
              <a:r>
                <a:rPr lang="en-US" sz="56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$5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Operating Expenses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553529" y="6939500"/>
            <a:ext cx="4383669" cy="1890346"/>
            <a:chOff x="0" y="0"/>
            <a:chExt cx="997994" cy="4303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97994" cy="430360"/>
            </a:xfrm>
            <a:custGeom>
              <a:avLst/>
              <a:gdLst/>
              <a:ahLst/>
              <a:cxnLst/>
              <a:rect l="l" t="t" r="r" b="b"/>
              <a:pathLst>
                <a:path w="997994" h="430360">
                  <a:moveTo>
                    <a:pt x="90070" y="0"/>
                  </a:moveTo>
                  <a:lnTo>
                    <a:pt x="907924" y="0"/>
                  </a:lnTo>
                  <a:cubicBezTo>
                    <a:pt x="957668" y="0"/>
                    <a:pt x="997994" y="40326"/>
                    <a:pt x="997994" y="90070"/>
                  </a:cubicBezTo>
                  <a:lnTo>
                    <a:pt x="997994" y="340290"/>
                  </a:lnTo>
                  <a:cubicBezTo>
                    <a:pt x="997994" y="364178"/>
                    <a:pt x="988505" y="387087"/>
                    <a:pt x="971613" y="403979"/>
                  </a:cubicBezTo>
                  <a:cubicBezTo>
                    <a:pt x="954722" y="420870"/>
                    <a:pt x="931812" y="430360"/>
                    <a:pt x="907924" y="430360"/>
                  </a:cubicBezTo>
                  <a:lnTo>
                    <a:pt x="90070" y="430360"/>
                  </a:lnTo>
                  <a:cubicBezTo>
                    <a:pt x="66182" y="430360"/>
                    <a:pt x="43272" y="420870"/>
                    <a:pt x="26381" y="403979"/>
                  </a:cubicBezTo>
                  <a:cubicBezTo>
                    <a:pt x="9490" y="387087"/>
                    <a:pt x="0" y="364178"/>
                    <a:pt x="0" y="340290"/>
                  </a:cubicBezTo>
                  <a:lnTo>
                    <a:pt x="0" y="90070"/>
                  </a:lnTo>
                  <a:cubicBezTo>
                    <a:pt x="0" y="66182"/>
                    <a:pt x="9490" y="43272"/>
                    <a:pt x="26381" y="26381"/>
                  </a:cubicBezTo>
                  <a:cubicBezTo>
                    <a:pt x="43272" y="9490"/>
                    <a:pt x="66182" y="0"/>
                    <a:pt x="90070" y="0"/>
                  </a:cubicBezTo>
                  <a:close/>
                </a:path>
              </a:pathLst>
            </a:custGeom>
            <a:solidFill>
              <a:srgbClr val="901F93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997994" cy="439885"/>
            </a:xfrm>
            <a:prstGeom prst="rect">
              <a:avLst/>
            </a:prstGeom>
          </p:spPr>
          <p:txBody>
            <a:bodyPr lIns="58769" tIns="58769" rIns="58769" bIns="58769" rtlCol="0" anchor="ctr"/>
            <a:lstStyle/>
            <a:p>
              <a:pPr algn="ctr">
                <a:lnSpc>
                  <a:spcPts val="6839"/>
                </a:lnSpc>
              </a:pPr>
              <a:r>
                <a:rPr lang="en-US" sz="56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$47.50 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District Designated Funds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ADBB">
                <a:alpha val="100000"/>
              </a:srgbClr>
            </a:gs>
            <a:gs pos="100000">
              <a:srgbClr val="004B7A">
                <a:alpha val="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8065" y="266908"/>
            <a:ext cx="17511870" cy="2539221"/>
          </a:xfrm>
          <a:custGeom>
            <a:avLst/>
            <a:gdLst/>
            <a:ahLst/>
            <a:cxnLst/>
            <a:rect l="l" t="t" r="r" b="b"/>
            <a:pathLst>
              <a:path w="17511870" h="2539221">
                <a:moveTo>
                  <a:pt x="0" y="0"/>
                </a:moveTo>
                <a:lnTo>
                  <a:pt x="17511870" y="0"/>
                </a:lnTo>
                <a:lnTo>
                  <a:pt x="17511870" y="2539222"/>
                </a:lnTo>
                <a:lnTo>
                  <a:pt x="0" y="2539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433177" y="8810772"/>
            <a:ext cx="9421646" cy="895056"/>
          </a:xfrm>
          <a:custGeom>
            <a:avLst/>
            <a:gdLst/>
            <a:ahLst/>
            <a:cxnLst/>
            <a:rect l="l" t="t" r="r" b="b"/>
            <a:pathLst>
              <a:path w="9421646" h="895056">
                <a:moveTo>
                  <a:pt x="0" y="0"/>
                </a:moveTo>
                <a:lnTo>
                  <a:pt x="9421646" y="0"/>
                </a:lnTo>
                <a:lnTo>
                  <a:pt x="9421646" y="895056"/>
                </a:lnTo>
                <a:lnTo>
                  <a:pt x="0" y="89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18400" y="3476363"/>
            <a:ext cx="4664174" cy="4664174"/>
          </a:xfrm>
          <a:custGeom>
            <a:avLst/>
            <a:gdLst/>
            <a:ahLst/>
            <a:cxnLst/>
            <a:rect l="l" t="t" r="r" b="b"/>
            <a:pathLst>
              <a:path w="4664174" h="4664174">
                <a:moveTo>
                  <a:pt x="0" y="0"/>
                </a:moveTo>
                <a:lnTo>
                  <a:pt x="4664175" y="0"/>
                </a:lnTo>
                <a:lnTo>
                  <a:pt x="4664175" y="4664175"/>
                </a:lnTo>
                <a:lnTo>
                  <a:pt x="0" y="46641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44384" y="3055550"/>
            <a:ext cx="9176277" cy="5505801"/>
            <a:chOff x="0" y="0"/>
            <a:chExt cx="8700470" cy="522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00470" cy="5220315"/>
            </a:xfrm>
            <a:custGeom>
              <a:avLst/>
              <a:gdLst/>
              <a:ahLst/>
              <a:cxnLst/>
              <a:rect l="l" t="t" r="r" b="b"/>
              <a:pathLst>
                <a:path w="8700470" h="5220315">
                  <a:moveTo>
                    <a:pt x="0" y="0"/>
                  </a:moveTo>
                  <a:lnTo>
                    <a:pt x="8700470" y="0"/>
                  </a:lnTo>
                  <a:lnTo>
                    <a:pt x="8700470" y="5220315"/>
                  </a:lnTo>
                  <a:lnTo>
                    <a:pt x="0" y="52203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209550"/>
              <a:ext cx="8700470" cy="50107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1099"/>
                </a:lnSpc>
              </a:pPr>
              <a:r>
                <a:rPr lang="en-US" sz="11099" b="1">
                  <a:solidFill>
                    <a:srgbClr val="17458F"/>
                  </a:solidFill>
                  <a:latin typeface="Playpen Sans Ultra-Bold"/>
                  <a:ea typeface="Playpen Sans Ultra-Bold"/>
                  <a:cs typeface="Playpen Sans Ultra-Bold"/>
                  <a:sym typeface="Playpen Sans Ultra-Bold"/>
                </a:rPr>
                <a:t>District Community Grants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2133368" y="3599686"/>
            <a:ext cx="872255" cy="1543814"/>
          </a:xfrm>
          <a:custGeom>
            <a:avLst/>
            <a:gdLst/>
            <a:ahLst/>
            <a:cxnLst/>
            <a:rect l="l" t="t" r="r" b="b"/>
            <a:pathLst>
              <a:path w="872255" h="1543814">
                <a:moveTo>
                  <a:pt x="0" y="0"/>
                </a:moveTo>
                <a:lnTo>
                  <a:pt x="872255" y="0"/>
                </a:lnTo>
                <a:lnTo>
                  <a:pt x="872255" y="1543814"/>
                </a:lnTo>
                <a:lnTo>
                  <a:pt x="0" y="1543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8552706" y="6458263"/>
            <a:ext cx="872255" cy="1543814"/>
          </a:xfrm>
          <a:custGeom>
            <a:avLst/>
            <a:gdLst/>
            <a:ahLst/>
            <a:cxnLst/>
            <a:rect l="l" t="t" r="r" b="b"/>
            <a:pathLst>
              <a:path w="872255" h="1543814">
                <a:moveTo>
                  <a:pt x="0" y="0"/>
                </a:moveTo>
                <a:lnTo>
                  <a:pt x="872255" y="0"/>
                </a:lnTo>
                <a:lnTo>
                  <a:pt x="872255" y="1543815"/>
                </a:lnTo>
                <a:lnTo>
                  <a:pt x="0" y="15438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1050</Words>
  <Application>Microsoft Office PowerPoint</Application>
  <PresentationFormat>Custom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Frutiger</vt:lpstr>
      <vt:lpstr>Frutiger Heavy</vt:lpstr>
      <vt:lpstr>Open Sans</vt:lpstr>
      <vt:lpstr>Open Sans Semi-Bold</vt:lpstr>
      <vt:lpstr>Arial</vt:lpstr>
      <vt:lpstr>Playpen Sans Ultra-Bold</vt:lpstr>
      <vt:lpstr>Frutiger Bold</vt:lpstr>
      <vt:lpstr>Open Sans Ultra-Bold</vt:lpstr>
      <vt:lpstr>Open Sans Bold</vt:lpstr>
      <vt:lpstr>Calibri</vt:lpstr>
      <vt:lpstr>Open Sans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D7360 25-26 Grant Management Seminar</dc:title>
  <dc:creator>Ken P. Martin</dc:creator>
  <cp:lastModifiedBy>Ken P. Martin</cp:lastModifiedBy>
  <cp:revision>10</cp:revision>
  <dcterms:created xsi:type="dcterms:W3CDTF">2006-08-16T00:00:00Z</dcterms:created>
  <dcterms:modified xsi:type="dcterms:W3CDTF">2025-03-28T16:11:34Z</dcterms:modified>
  <dc:identifier>DAGgNhSqoJI</dc:identifier>
</cp:coreProperties>
</file>