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2" r:id="rId2"/>
  </p:sldMasterIdLst>
  <p:notesMasterIdLst>
    <p:notesMasterId r:id="rId16"/>
  </p:notesMasterIdLst>
  <p:sldIdLst>
    <p:sldId id="333" r:id="rId3"/>
    <p:sldId id="310" r:id="rId4"/>
    <p:sldId id="307" r:id="rId5"/>
    <p:sldId id="312" r:id="rId6"/>
    <p:sldId id="336" r:id="rId7"/>
    <p:sldId id="323" r:id="rId8"/>
    <p:sldId id="325" r:id="rId9"/>
    <p:sldId id="311" r:id="rId10"/>
    <p:sldId id="326" r:id="rId11"/>
    <p:sldId id="351" r:id="rId12"/>
    <p:sldId id="288" r:id="rId13"/>
    <p:sldId id="352" r:id="rId14"/>
    <p:sldId id="304" r:id="rId15"/>
  </p:sldIdLst>
  <p:sldSz cx="12399963" cy="664845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094">
          <p15:clr>
            <a:srgbClr val="A4A3A4"/>
          </p15:clr>
        </p15:guide>
        <p15:guide id="2" pos="390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E10"/>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9" autoAdjust="0"/>
    <p:restoredTop sz="90511" autoAdjust="0"/>
  </p:normalViewPr>
  <p:slideViewPr>
    <p:cSldViewPr snapToGrid="0">
      <p:cViewPr varScale="1">
        <p:scale>
          <a:sx n="87" d="100"/>
          <a:sy n="87" d="100"/>
        </p:scale>
        <p:origin x="768" y="184"/>
      </p:cViewPr>
      <p:guideLst>
        <p:guide orient="horz" pos="2094"/>
        <p:guide pos="390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2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5F664B-B80E-4225-ADE3-1E952A88C0B3}" type="datetimeFigureOut">
              <a:rPr lang="en-US" smtClean="0"/>
              <a:t>6/3/21</a:t>
            </a:fld>
            <a:endParaRPr lang="en-US" dirty="0"/>
          </a:p>
        </p:txBody>
      </p:sp>
      <p:sp>
        <p:nvSpPr>
          <p:cNvPr id="4" name="Slide Image Placeholder 3"/>
          <p:cNvSpPr>
            <a:spLocks noGrp="1" noRot="1" noChangeAspect="1"/>
          </p:cNvSpPr>
          <p:nvPr>
            <p:ph type="sldImg" idx="2"/>
          </p:nvPr>
        </p:nvSpPr>
        <p:spPr>
          <a:xfrm>
            <a:off x="579438" y="1162050"/>
            <a:ext cx="585152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3C868A6-5811-4CA3-9874-25F3423E7B47}" type="slidenum">
              <a:rPr lang="en-US" smtClean="0"/>
              <a:t>‹#›</a:t>
            </a:fld>
            <a:endParaRPr lang="en-US" dirty="0"/>
          </a:p>
        </p:txBody>
      </p:sp>
    </p:spTree>
    <p:extLst>
      <p:ext uri="{BB962C8B-B14F-4D97-AF65-F5344CB8AC3E}">
        <p14:creationId xmlns:p14="http://schemas.microsoft.com/office/powerpoint/2010/main" val="101773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 are delighted to welcome you to Discover The  Rotary Club of Beaver.  We are an area club and are not limited to people in Beaver.  People who work or live in Monaca, Rochester, Midland, Beaver and Center are welcome to join.  Of course if meeting schedules are a problem other clubs in Beaver County would love to have you.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 to talk about how Rotary makes a difference in people’s lives around the world and right here at home. We’ll begin with introductions.</a:t>
            </a:r>
          </a:p>
        </p:txBody>
      </p:sp>
      <p:sp>
        <p:nvSpPr>
          <p:cNvPr id="4" name="Slide Number Placeholder 3"/>
          <p:cNvSpPr>
            <a:spLocks noGrp="1"/>
          </p:cNvSpPr>
          <p:nvPr>
            <p:ph type="sldNum" sz="quarter" idx="5"/>
          </p:nvPr>
        </p:nvSpPr>
        <p:spPr/>
        <p:txBody>
          <a:bodyPr/>
          <a:lstStyle/>
          <a:p>
            <a:fld id="{03C868A6-5811-4CA3-9874-25F3423E7B47}" type="slidenum">
              <a:rPr lang="en-US" smtClean="0"/>
              <a:t>1</a:t>
            </a:fld>
            <a:endParaRPr lang="en-US" dirty="0"/>
          </a:p>
        </p:txBody>
      </p:sp>
    </p:spTree>
    <p:extLst>
      <p:ext uri="{BB962C8B-B14F-4D97-AF65-F5344CB8AC3E}">
        <p14:creationId xmlns:p14="http://schemas.microsoft.com/office/powerpoint/2010/main" val="2587790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10</a:t>
            </a:fld>
            <a:endParaRPr lang="en-US" dirty="0"/>
          </a:p>
        </p:txBody>
      </p:sp>
    </p:spTree>
    <p:extLst>
      <p:ext uri="{BB962C8B-B14F-4D97-AF65-F5344CB8AC3E}">
        <p14:creationId xmlns:p14="http://schemas.microsoft.com/office/powerpoint/2010/main" val="3876559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starts with an invitation to join a club. Cost for quarterly membership is $150 per quarter.. This covers RI, District and Club dues, a subscription to the Rotarian Magazine and club meeting meals.  We also have a goal of providing $100 per Rotarian Per Year to Rotary Foundation.</a:t>
            </a:r>
          </a:p>
        </p:txBody>
      </p:sp>
      <p:sp>
        <p:nvSpPr>
          <p:cNvPr id="4" name="Slide Number Placeholder 3"/>
          <p:cNvSpPr>
            <a:spLocks noGrp="1"/>
          </p:cNvSpPr>
          <p:nvPr>
            <p:ph type="sldNum" sz="quarter" idx="5"/>
          </p:nvPr>
        </p:nvSpPr>
        <p:spPr/>
        <p:txBody>
          <a:bodyPr/>
          <a:lstStyle/>
          <a:p>
            <a:fld id="{03C868A6-5811-4CA3-9874-25F3423E7B47}" type="slidenum">
              <a:rPr lang="en-US" smtClean="0"/>
              <a:t>11</a:t>
            </a:fld>
            <a:endParaRPr lang="en-US" dirty="0"/>
          </a:p>
        </p:txBody>
      </p:sp>
    </p:spTree>
    <p:extLst>
      <p:ext uri="{BB962C8B-B14F-4D97-AF65-F5344CB8AC3E}">
        <p14:creationId xmlns:p14="http://schemas.microsoft.com/office/powerpoint/2010/main" val="790079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Harris said it best in describing what it takes to be a Rotarian when he said, “if you have the love of your fellow men in your heart, my friend, you are a potential Rotarian.”</a:t>
            </a:r>
          </a:p>
        </p:txBody>
      </p:sp>
      <p:sp>
        <p:nvSpPr>
          <p:cNvPr id="4" name="Slide Number Placeholder 3"/>
          <p:cNvSpPr>
            <a:spLocks noGrp="1"/>
          </p:cNvSpPr>
          <p:nvPr>
            <p:ph type="sldNum" sz="quarter" idx="5"/>
          </p:nvPr>
        </p:nvSpPr>
        <p:spPr/>
        <p:txBody>
          <a:bodyPr/>
          <a:lstStyle/>
          <a:p>
            <a:fld id="{03C868A6-5811-4CA3-9874-25F3423E7B47}" type="slidenum">
              <a:rPr lang="en-US" smtClean="0"/>
              <a:t>13</a:t>
            </a:fld>
            <a:endParaRPr lang="en-US" dirty="0"/>
          </a:p>
        </p:txBody>
      </p:sp>
    </p:spTree>
    <p:extLst>
      <p:ext uri="{BB962C8B-B14F-4D97-AF65-F5344CB8AC3E}">
        <p14:creationId xmlns:p14="http://schemas.microsoft.com/office/powerpoint/2010/main" val="2677732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the question what is Rotary? We are the most financially sound, largest most powerful membership organization whose logo is recognized in more countries than any other logo in the world. Every minute of every day, we feed, we house, we vaccinate, educate, advocate, comfort and provide a variety of services. </a:t>
            </a:r>
          </a:p>
        </p:txBody>
      </p:sp>
      <p:sp>
        <p:nvSpPr>
          <p:cNvPr id="4" name="Slide Number Placeholder 3"/>
          <p:cNvSpPr>
            <a:spLocks noGrp="1"/>
          </p:cNvSpPr>
          <p:nvPr>
            <p:ph type="sldNum" sz="quarter" idx="5"/>
          </p:nvPr>
        </p:nvSpPr>
        <p:spPr/>
        <p:txBody>
          <a:bodyPr/>
          <a:lstStyle/>
          <a:p>
            <a:fld id="{03C868A6-5811-4CA3-9874-25F3423E7B47}" type="slidenum">
              <a:rPr lang="en-US" smtClean="0"/>
              <a:t>2</a:t>
            </a:fld>
            <a:endParaRPr lang="en-US" dirty="0"/>
          </a:p>
        </p:txBody>
      </p:sp>
    </p:spTree>
    <p:extLst>
      <p:ext uri="{BB962C8B-B14F-4D97-AF65-F5344CB8AC3E}">
        <p14:creationId xmlns:p14="http://schemas.microsoft.com/office/powerpoint/2010/main" val="298198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got started by  Paul Harris an attorney in Chicago who gathered some friends in 1905 for fellowship and it grew from there. Their first reason for being was FELLOWSHIP.</a:t>
            </a:r>
          </a:p>
        </p:txBody>
      </p:sp>
      <p:sp>
        <p:nvSpPr>
          <p:cNvPr id="4" name="Slide Number Placeholder 3"/>
          <p:cNvSpPr>
            <a:spLocks noGrp="1"/>
          </p:cNvSpPr>
          <p:nvPr>
            <p:ph type="sldNum" sz="quarter" idx="5"/>
          </p:nvPr>
        </p:nvSpPr>
        <p:spPr/>
        <p:txBody>
          <a:bodyPr/>
          <a:lstStyle/>
          <a:p>
            <a:fld id="{03C868A6-5811-4CA3-9874-25F3423E7B47}" type="slidenum">
              <a:rPr lang="en-US" smtClean="0"/>
              <a:t>3</a:t>
            </a:fld>
            <a:endParaRPr lang="en-US" dirty="0"/>
          </a:p>
        </p:txBody>
      </p:sp>
    </p:spTree>
    <p:extLst>
      <p:ext uri="{BB962C8B-B14F-4D97-AF65-F5344CB8AC3E}">
        <p14:creationId xmlns:p14="http://schemas.microsoft.com/office/powerpoint/2010/main" val="3095200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 of Rotary places great value on service, friendships and high ethical standards. Our occupations and professional skills help us to increase cultural understanding, goodwill and peace through community service. The Object of Rotary comes to life through Five Avenues of Service which are the branches of a deeply rooted membership organization and they are: Club Service, Vocational Service, Community Service, International Service and Youth Service. This is how we reach out and make a difference in people’s lives around the world and right here at home.</a:t>
            </a:r>
          </a:p>
        </p:txBody>
      </p:sp>
      <p:sp>
        <p:nvSpPr>
          <p:cNvPr id="4" name="Slide Number Placeholder 3"/>
          <p:cNvSpPr>
            <a:spLocks noGrp="1"/>
          </p:cNvSpPr>
          <p:nvPr>
            <p:ph type="sldNum" sz="quarter" idx="5"/>
          </p:nvPr>
        </p:nvSpPr>
        <p:spPr/>
        <p:txBody>
          <a:bodyPr/>
          <a:lstStyle/>
          <a:p>
            <a:fld id="{03C868A6-5811-4CA3-9874-25F3423E7B47}" type="slidenum">
              <a:rPr lang="en-US" smtClean="0"/>
              <a:t>4</a:t>
            </a:fld>
            <a:endParaRPr lang="en-US" dirty="0"/>
          </a:p>
        </p:txBody>
      </p:sp>
    </p:spTree>
    <p:extLst>
      <p:ext uri="{BB962C8B-B14F-4D97-AF65-F5344CB8AC3E}">
        <p14:creationId xmlns:p14="http://schemas.microsoft.com/office/powerpoint/2010/main" val="153661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7 Areas of Focus build international relationships, improve lives, create a better world, support peace and end polio forever. All critical humanitarian causes Rotarians have been working on for many years. They include peacebuilding and conflict prevention, disease prevention and treatment, water, sanitation and hygiene, maternal and child health, basic education and literacy, community &amp; economic development and the newest focus, supporting the environment.</a:t>
            </a:r>
          </a:p>
        </p:txBody>
      </p:sp>
      <p:sp>
        <p:nvSpPr>
          <p:cNvPr id="4" name="Slide Number Placeholder 3"/>
          <p:cNvSpPr>
            <a:spLocks noGrp="1"/>
          </p:cNvSpPr>
          <p:nvPr>
            <p:ph type="sldNum" sz="quarter" idx="5"/>
          </p:nvPr>
        </p:nvSpPr>
        <p:spPr/>
        <p:txBody>
          <a:bodyPr/>
          <a:lstStyle/>
          <a:p>
            <a:fld id="{03C868A6-5811-4CA3-9874-25F3423E7B47}" type="slidenum">
              <a:rPr lang="en-US" smtClean="0"/>
              <a:t>5</a:t>
            </a:fld>
            <a:endParaRPr lang="en-US" dirty="0"/>
          </a:p>
        </p:txBody>
      </p:sp>
    </p:spTree>
    <p:extLst>
      <p:ext uri="{BB962C8B-B14F-4D97-AF65-F5344CB8AC3E}">
        <p14:creationId xmlns:p14="http://schemas.microsoft.com/office/powerpoint/2010/main" val="958502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1917 convention, outgoing RI President Arch Klumph proposed setting up an endowment “for the purpose of doing good in the world.” That one idea, and an initial contribution of $26.50 set in motion a powerful force that has transformed millions of lives around the globe. Arch Klumph planted a seed and thanks to his vision, staunch advocacy and the extraordinary generosity of Rotarians worldwide, the Rotary Foundation has become one of the world’s leading humanitarian foundations.</a:t>
            </a:r>
          </a:p>
        </p:txBody>
      </p:sp>
      <p:sp>
        <p:nvSpPr>
          <p:cNvPr id="4" name="Slide Number Placeholder 3"/>
          <p:cNvSpPr>
            <a:spLocks noGrp="1"/>
          </p:cNvSpPr>
          <p:nvPr>
            <p:ph type="sldNum" sz="quarter" idx="5"/>
          </p:nvPr>
        </p:nvSpPr>
        <p:spPr/>
        <p:txBody>
          <a:bodyPr/>
          <a:lstStyle/>
          <a:p>
            <a:fld id="{03C868A6-5811-4CA3-9874-25F3423E7B47}" type="slidenum">
              <a:rPr lang="en-US" smtClean="0"/>
              <a:t>6</a:t>
            </a:fld>
            <a:endParaRPr lang="en-US" dirty="0"/>
          </a:p>
        </p:txBody>
      </p:sp>
    </p:spTree>
    <p:extLst>
      <p:ext uri="{BB962C8B-B14F-4D97-AF65-F5344CB8AC3E}">
        <p14:creationId xmlns:p14="http://schemas.microsoft.com/office/powerpoint/2010/main" val="2557099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Foundation is well known for its work to end polio in the world. Polio Plus was launched in 1985 and has reached a 99.9% reduction in the number of Polio cases worldwide. We are now working on the final countries: Pakistan, Afghanistan and Nigeria. In 2017 Rotary committed to raise $50 million per year with every dollar to be matched with two additional dollars from the Bill and Melinda Gates Foundation bringing the total to $450 million. At last year’s Rotary International Convention Bill Gates announced he will extend the 2-to-1 match for the next three years which will add up to an additional $450 million to fight polio. We have been successful in eradicating polio in 122 countries around the world.</a:t>
            </a:r>
          </a:p>
        </p:txBody>
      </p:sp>
      <p:sp>
        <p:nvSpPr>
          <p:cNvPr id="4" name="Slide Number Placeholder 3"/>
          <p:cNvSpPr>
            <a:spLocks noGrp="1"/>
          </p:cNvSpPr>
          <p:nvPr>
            <p:ph type="sldNum" sz="quarter" idx="5"/>
          </p:nvPr>
        </p:nvSpPr>
        <p:spPr/>
        <p:txBody>
          <a:bodyPr/>
          <a:lstStyle/>
          <a:p>
            <a:fld id="{03C868A6-5811-4CA3-9874-25F3423E7B47}" type="slidenum">
              <a:rPr lang="en-US" smtClean="0"/>
              <a:t>7</a:t>
            </a:fld>
            <a:endParaRPr lang="en-US" dirty="0"/>
          </a:p>
        </p:txBody>
      </p:sp>
    </p:spTree>
    <p:extLst>
      <p:ext uri="{BB962C8B-B14F-4D97-AF65-F5344CB8AC3E}">
        <p14:creationId xmlns:p14="http://schemas.microsoft.com/office/powerpoint/2010/main" val="3043497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Way Test is used by Rotarians world-wide as a moral code for personal and business relationships.  </a:t>
            </a:r>
          </a:p>
        </p:txBody>
      </p:sp>
      <p:sp>
        <p:nvSpPr>
          <p:cNvPr id="4" name="Slide Number Placeholder 3"/>
          <p:cNvSpPr>
            <a:spLocks noGrp="1"/>
          </p:cNvSpPr>
          <p:nvPr>
            <p:ph type="sldNum" sz="quarter" idx="5"/>
          </p:nvPr>
        </p:nvSpPr>
        <p:spPr/>
        <p:txBody>
          <a:bodyPr/>
          <a:lstStyle/>
          <a:p>
            <a:fld id="{03C868A6-5811-4CA3-9874-25F3423E7B47}" type="slidenum">
              <a:rPr lang="en-US" smtClean="0"/>
              <a:t>8</a:t>
            </a:fld>
            <a:endParaRPr lang="en-US" dirty="0"/>
          </a:p>
        </p:txBody>
      </p:sp>
    </p:spTree>
    <p:extLst>
      <p:ext uri="{BB962C8B-B14F-4D97-AF65-F5344CB8AC3E}">
        <p14:creationId xmlns:p14="http://schemas.microsoft.com/office/powerpoint/2010/main" val="51043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good reasons to join Rotary. Life-long friends, making the community a better place, being part of something larger than yourself, networking, leadership and personal growth. These are just a few of the reasons why millions of people have joined Rotary over the past 115 year. In February Rotary celebrated its 115</a:t>
            </a:r>
            <a:r>
              <a:rPr lang="en-US" baseline="30000" dirty="0"/>
              <a:t>th</a:t>
            </a:r>
            <a:r>
              <a:rPr lang="en-US" dirty="0"/>
              <a:t> anniversary.</a:t>
            </a:r>
          </a:p>
        </p:txBody>
      </p:sp>
      <p:sp>
        <p:nvSpPr>
          <p:cNvPr id="4" name="Slide Number Placeholder 3"/>
          <p:cNvSpPr>
            <a:spLocks noGrp="1"/>
          </p:cNvSpPr>
          <p:nvPr>
            <p:ph type="sldNum" sz="quarter" idx="5"/>
          </p:nvPr>
        </p:nvSpPr>
        <p:spPr/>
        <p:txBody>
          <a:bodyPr/>
          <a:lstStyle/>
          <a:p>
            <a:fld id="{03C868A6-5811-4CA3-9874-25F3423E7B47}" type="slidenum">
              <a:rPr lang="en-US" smtClean="0"/>
              <a:t>9</a:t>
            </a:fld>
            <a:endParaRPr lang="en-US" dirty="0"/>
          </a:p>
        </p:txBody>
      </p:sp>
    </p:spTree>
    <p:extLst>
      <p:ext uri="{BB962C8B-B14F-4D97-AF65-F5344CB8AC3E}">
        <p14:creationId xmlns:p14="http://schemas.microsoft.com/office/powerpoint/2010/main" val="2389289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0275" y="2065338"/>
            <a:ext cx="10539413" cy="1425575"/>
          </a:xfrm>
        </p:spPr>
        <p:txBody>
          <a:bodyPr/>
          <a:lstStyle/>
          <a:p>
            <a:r>
              <a:rPr lang="en-US"/>
              <a:t>Click to edit Master title style</a:t>
            </a:r>
          </a:p>
        </p:txBody>
      </p:sp>
      <p:sp>
        <p:nvSpPr>
          <p:cNvPr id="3" name="Subtitle 2"/>
          <p:cNvSpPr>
            <a:spLocks noGrp="1"/>
          </p:cNvSpPr>
          <p:nvPr>
            <p:ph type="subTitle" idx="1"/>
          </p:nvPr>
        </p:nvSpPr>
        <p:spPr>
          <a:xfrm>
            <a:off x="1860550" y="3767138"/>
            <a:ext cx="8678863" cy="16986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C9957F4-0E04-409E-8FBC-FDF5037ED106}" type="datetimeFigureOut">
              <a:rPr lang="en-US"/>
              <a:pPr>
                <a:defRPr/>
              </a:pPr>
              <a:t>6/3/21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FA36769-5B61-49A4-8194-CD652D786715}" type="slidenum">
              <a:rPr lang="en-US" altLang="en-US"/>
              <a:pPr>
                <a:defRPr/>
              </a:pPr>
              <a:t>‹#›</a:t>
            </a:fld>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477014-98CA-495C-BAC0-4064EF47C58F}" type="datetimeFigureOut">
              <a:rPr lang="en-US"/>
              <a:pPr>
                <a:defRPr/>
              </a:pPr>
              <a:t>6/3/21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380FC3F-E88E-4A09-BDD1-1FDDCDF30A7F}"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2713" y="266700"/>
            <a:ext cx="2794000" cy="5692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0713" y="266700"/>
            <a:ext cx="8229600" cy="5692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A64963-B89C-480A-A19F-7AE6A42C0480}" type="datetimeFigureOut">
              <a:rPr lang="en-US"/>
              <a:pPr>
                <a:defRPr/>
              </a:pPr>
              <a:t>6/3/21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1C5790D-ECE0-4587-B115-B4DCBC91FFEF}" type="slidenum">
              <a:rPr lang="en-US" altLang="en-US"/>
              <a:pPr>
                <a:defRPr/>
              </a:pPr>
              <a:t>‹#›</a:t>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0275" y="2065338"/>
            <a:ext cx="10539413" cy="1425575"/>
          </a:xfrm>
        </p:spPr>
        <p:txBody>
          <a:bodyPr/>
          <a:lstStyle/>
          <a:p>
            <a:r>
              <a:rPr lang="en-US"/>
              <a:t>Click to edit Master title style</a:t>
            </a:r>
          </a:p>
        </p:txBody>
      </p:sp>
      <p:sp>
        <p:nvSpPr>
          <p:cNvPr id="3" name="Subtitle 2"/>
          <p:cNvSpPr>
            <a:spLocks noGrp="1"/>
          </p:cNvSpPr>
          <p:nvPr>
            <p:ph type="subTitle" idx="1"/>
          </p:nvPr>
        </p:nvSpPr>
        <p:spPr>
          <a:xfrm>
            <a:off x="1860550" y="3767138"/>
            <a:ext cx="8678863" cy="16986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96560FF-BC46-4752-BFCD-015F86CB02A6}" type="datetimeFigureOut">
              <a:rPr lang="en-US"/>
              <a:pPr>
                <a:defRPr/>
              </a:pPr>
              <a:t>6/3/21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2EA0E3-920C-4CED-A822-657D17FDE0F6}" type="slidenum">
              <a:rPr lang="en-US" altLang="en-US"/>
              <a:pPr>
                <a:defRPr/>
              </a:pPr>
              <a:t>‹#›</a:t>
            </a:fld>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67EAB5-E52D-488E-8DD8-D3BCF4E6B219}" type="datetimeFigureOut">
              <a:rPr lang="en-US"/>
              <a:pPr>
                <a:defRPr/>
              </a:pPr>
              <a:t>6/3/21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D50FE59-E771-4379-B4A3-58E3654248B9}" type="slidenum">
              <a:rPr lang="en-US" altLang="en-US"/>
              <a:pPr>
                <a:defRPr/>
              </a:pPr>
              <a:t>‹#›</a:t>
            </a:fld>
            <a:endParaRPr lang="en-US"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9488" y="4271963"/>
            <a:ext cx="10539412" cy="13208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9488" y="2817813"/>
            <a:ext cx="10539412" cy="1454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C662C3-B2F2-40D0-829C-C746F4A424C0}" type="datetimeFigureOut">
              <a:rPr lang="en-US"/>
              <a:pPr>
                <a:defRPr/>
              </a:pPr>
              <a:t>6/3/21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DAFF081-FAC7-4F28-9F21-6FFAB7598CF0}" type="slidenum">
              <a:rPr lang="en-US" altLang="en-US"/>
              <a:pPr>
                <a:defRPr/>
              </a:pPr>
              <a:t>‹#›</a:t>
            </a:fld>
            <a:endParaRPr lang="en-US"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175" y="1571625"/>
            <a:ext cx="5502275"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0" y="1571625"/>
            <a:ext cx="550386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F8C3AE1-4D41-4414-AA80-8AF24305F337}" type="datetimeFigureOut">
              <a:rPr lang="en-US"/>
              <a:pPr>
                <a:defRPr/>
              </a:pPr>
              <a:t>6/3/21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5B5477B-3F5F-46D7-9319-EDC52A02707D}" type="slidenum">
              <a:rPr lang="en-US" altLang="en-US"/>
              <a:pPr>
                <a:defRPr/>
              </a:pPr>
              <a:t>‹#›</a:t>
            </a:fld>
            <a:endParaRPr lang="en-US"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0713" y="1487488"/>
            <a:ext cx="5478462"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0713" y="2108200"/>
            <a:ext cx="5478462"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9200" y="1487488"/>
            <a:ext cx="5480050"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9200" y="2108200"/>
            <a:ext cx="5480050"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3A5B5FF-66F8-40BB-8B5B-A6D439076A64}" type="datetimeFigureOut">
              <a:rPr lang="en-US"/>
              <a:pPr>
                <a:defRPr/>
              </a:pPr>
              <a:t>6/3/21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21DA5B9B-60AD-4729-ACA9-FCAB6B753ECF}" type="slidenum">
              <a:rPr lang="en-US" altLang="en-US"/>
              <a:pPr>
                <a:defRPr/>
              </a:pPr>
              <a:t>‹#›</a:t>
            </a:fld>
            <a:endParaRPr lang="en-US"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9FB02E4-DA6B-46C3-BB0D-698EE2B61177}" type="datetimeFigureOut">
              <a:rPr lang="en-US"/>
              <a:pPr>
                <a:defRPr/>
              </a:pPr>
              <a:t>6/3/21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194EF18-A646-4547-BE00-6BE05652CA1C}" type="slidenum">
              <a:rPr lang="en-US" altLang="en-US"/>
              <a:pPr>
                <a:defRPr/>
              </a:pPr>
              <a:t>‹#›</a:t>
            </a:fld>
            <a:endParaRPr lang="en-US"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70FA52-8F13-407D-8487-E60BB0A78EEC}" type="datetimeFigureOut">
              <a:rPr lang="en-US"/>
              <a:pPr>
                <a:defRPr/>
              </a:pPr>
              <a:t>6/3/21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48B566A7-CBC2-4223-8CB2-DE0D33C94140}" type="slidenum">
              <a:rPr lang="en-US" altLang="en-US"/>
              <a:pPr>
                <a:defRPr/>
              </a:pPr>
              <a:t>‹#›</a:t>
            </a:fld>
            <a:endParaRPr lang="en-US"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0713" y="265113"/>
            <a:ext cx="4078287" cy="1125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48225" y="265113"/>
            <a:ext cx="6931025" cy="5673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713" y="1390650"/>
            <a:ext cx="4078287" cy="45481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12D1AF5-088C-4268-8BF3-86C6084D47E2}" type="datetimeFigureOut">
              <a:rPr lang="en-US"/>
              <a:pPr>
                <a:defRPr/>
              </a:pPr>
              <a:t>6/3/21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FA8227E-71CA-45A8-9CBB-C8D95D7DD812}" type="slidenum">
              <a:rPr lang="en-US" altLang="en-US"/>
              <a:pPr>
                <a:defRPr/>
              </a:pPr>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285C72-984F-4D2A-9B85-F3F2F08D9C2A}" type="datetimeFigureOut">
              <a:rPr lang="en-US"/>
              <a:pPr>
                <a:defRPr/>
              </a:pPr>
              <a:t>6/3/21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957AA44-1AF8-493B-8B6B-03A14ECC29CC}" type="slidenum">
              <a:rPr lang="en-US" altLang="en-US"/>
              <a:pPr>
                <a:defRPr/>
              </a:pPr>
              <a:t>‹#›</a:t>
            </a:fld>
            <a:endParaRPr lang="en-US"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0463" y="4654550"/>
            <a:ext cx="7440612" cy="5492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0463" y="593725"/>
            <a:ext cx="7440612" cy="3989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430463" y="5203825"/>
            <a:ext cx="7440612" cy="779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6766990-20EB-40E4-8E4B-FF8D88815DB7}" type="datetimeFigureOut">
              <a:rPr lang="en-US"/>
              <a:pPr>
                <a:defRPr/>
              </a:pPr>
              <a:t>6/3/21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1ECA257-D47E-4308-B1A8-595934EDE7D1}" type="slidenum">
              <a:rPr lang="en-US" altLang="en-US"/>
              <a:pPr>
                <a:defRPr/>
              </a:pPr>
              <a:t>‹#›</a:t>
            </a:fld>
            <a:endParaRPr lang="en-US"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8BD9AF-15DF-4A0A-A4AE-68533D152DAC}" type="datetimeFigureOut">
              <a:rPr lang="en-US"/>
              <a:pPr>
                <a:defRPr/>
              </a:pPr>
              <a:t>6/3/21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399B5D-984E-40C8-8EA5-B4DA88FFAAA9}" type="slidenum">
              <a:rPr lang="en-US" altLang="en-US"/>
              <a:pPr>
                <a:defRPr/>
              </a:pPr>
              <a:t>‹#›</a:t>
            </a:fld>
            <a:endParaRPr lang="en-US"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2713" y="266700"/>
            <a:ext cx="2794000" cy="5692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0713" y="266700"/>
            <a:ext cx="8229600" cy="5692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0D7551C-1664-4FC0-BA72-C0CF00FF6E7A}" type="datetimeFigureOut">
              <a:rPr lang="en-US"/>
              <a:pPr>
                <a:defRPr/>
              </a:pPr>
              <a:t>6/3/21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71F7AE0-1B57-45E2-804D-B6EAE219F379}" type="slidenum">
              <a:rPr lang="en-US" altLang="en-US"/>
              <a:pPr>
                <a:defRPr/>
              </a:pPr>
              <a:t>‹#›</a:t>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9488" y="4271963"/>
            <a:ext cx="10539412" cy="13208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9488" y="2817813"/>
            <a:ext cx="10539412" cy="1454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0059A3A-97F2-44C1-B1FA-A77BA2F9D334}" type="datetimeFigureOut">
              <a:rPr lang="en-US"/>
              <a:pPr>
                <a:defRPr/>
              </a:pPr>
              <a:t>6/3/21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FAE0FE1-0C65-448C-9D63-BF03859BD5D2}"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175" y="1571625"/>
            <a:ext cx="5502275"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0" y="1571625"/>
            <a:ext cx="550386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3FBDF4-9BF8-4EF4-B613-E5308A5956F0}" type="datetimeFigureOut">
              <a:rPr lang="en-US"/>
              <a:pPr>
                <a:defRPr/>
              </a:pPr>
              <a:t>6/3/21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CCF5D98-168B-4AE1-84DF-D086572CDCB9}" type="slidenum">
              <a:rPr lang="en-US"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0713" y="1487488"/>
            <a:ext cx="5478462"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0713" y="2108200"/>
            <a:ext cx="5478462"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9200" y="1487488"/>
            <a:ext cx="5480050"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9200" y="2108200"/>
            <a:ext cx="5480050"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17A4B03-0123-483F-B1E9-3CEC6ED292A1}" type="datetimeFigureOut">
              <a:rPr lang="en-US"/>
              <a:pPr>
                <a:defRPr/>
              </a:pPr>
              <a:t>6/3/21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029EC71-F27E-4070-B9AE-21A659DDBBC3}" type="slidenum">
              <a:rPr lang="en-US"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69D773-4337-451F-A423-8CDD049CFF59}" type="datetimeFigureOut">
              <a:rPr lang="en-US"/>
              <a:pPr>
                <a:defRPr/>
              </a:pPr>
              <a:t>6/3/21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7C2E0E41-1A9E-4A4F-98C7-9766C1050711}" type="slidenum">
              <a:rPr lang="en-US" altLang="en-US"/>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96BB44-E368-4525-AF3E-FBE7607C998A}" type="datetimeFigureOut">
              <a:rPr lang="en-US"/>
              <a:pPr>
                <a:defRPr/>
              </a:pPr>
              <a:t>6/3/21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01398E37-0B3E-4692-8E67-C471AC21FA5C}" type="slidenum">
              <a:rPr lang="en-US" altLang="en-US"/>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0713" y="265113"/>
            <a:ext cx="4078287" cy="1125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48225" y="265113"/>
            <a:ext cx="6931025" cy="5673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713" y="1390650"/>
            <a:ext cx="4078287" cy="45481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895889-F294-48C0-BCD1-10709B0BC4BE}" type="datetimeFigureOut">
              <a:rPr lang="en-US"/>
              <a:pPr>
                <a:defRPr/>
              </a:pPr>
              <a:t>6/3/21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A01DDE6-7D5A-4B41-B0DF-D3C0B02F7AE5}" type="slidenum">
              <a:rPr lang="en-US"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0463" y="4654550"/>
            <a:ext cx="7440612" cy="5492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0463" y="593725"/>
            <a:ext cx="7440612" cy="3989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430463" y="5203825"/>
            <a:ext cx="7440612" cy="779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AD79F3-BB5A-40C0-99DD-D4AE5EB64A9C}" type="datetimeFigureOut">
              <a:rPr lang="en-US"/>
              <a:pPr>
                <a:defRPr/>
              </a:pPr>
              <a:t>6/3/21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8839FFA-BB50-4D93-ADE1-DDF4BCA13AF9}"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0713" y="266700"/>
            <a:ext cx="11158537" cy="1108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38175" y="1571625"/>
            <a:ext cx="11158538" cy="438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0713" y="6162675"/>
            <a:ext cx="2892425" cy="3540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defRPr/>
            </a:pPr>
            <a:fld id="{2C6EE13D-1781-4801-A458-F8F481DEFD92}" type="datetimeFigureOut">
              <a:rPr lang="en-US"/>
              <a:pPr>
                <a:defRPr/>
              </a:pPr>
              <a:t>6/3/21</a:t>
            </a:fld>
            <a:endParaRPr lang="en-US" dirty="0"/>
          </a:p>
        </p:txBody>
      </p:sp>
      <p:sp>
        <p:nvSpPr>
          <p:cNvPr id="5" name="Footer Placeholder 4"/>
          <p:cNvSpPr>
            <a:spLocks noGrp="1"/>
          </p:cNvSpPr>
          <p:nvPr>
            <p:ph type="ftr" sz="quarter" idx="3"/>
          </p:nvPr>
        </p:nvSpPr>
        <p:spPr>
          <a:xfrm>
            <a:off x="4238625" y="6162675"/>
            <a:ext cx="3922713" cy="35401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886825" y="6162675"/>
            <a:ext cx="2892425" cy="3540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a:defRPr/>
            </a:pPr>
            <a:fld id="{2CE07380-1CC8-498D-ADB8-2258AC534CB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itchFamily="34" charset="0"/>
          <a:cs typeface="Arial" charset="0"/>
        </a:defRPr>
      </a:lvl2pPr>
      <a:lvl3pPr algn="ctr" rtl="0" eaLnBrk="0" fontAlgn="base" hangingPunct="0">
        <a:spcBef>
          <a:spcPct val="0"/>
        </a:spcBef>
        <a:spcAft>
          <a:spcPct val="0"/>
        </a:spcAft>
        <a:defRPr sz="4400">
          <a:solidFill>
            <a:schemeClr val="bg1"/>
          </a:solidFill>
          <a:latin typeface="Franklin Gothic Medium" pitchFamily="34" charset="0"/>
          <a:cs typeface="Arial" charset="0"/>
        </a:defRPr>
      </a:lvl3pPr>
      <a:lvl4pPr algn="ctr" rtl="0" eaLnBrk="0" fontAlgn="base" hangingPunct="0">
        <a:spcBef>
          <a:spcPct val="0"/>
        </a:spcBef>
        <a:spcAft>
          <a:spcPct val="0"/>
        </a:spcAft>
        <a:defRPr sz="4400">
          <a:solidFill>
            <a:schemeClr val="bg1"/>
          </a:solidFill>
          <a:latin typeface="Franklin Gothic Medium" pitchFamily="34" charset="0"/>
          <a:cs typeface="Arial" charset="0"/>
        </a:defRPr>
      </a:lvl4pPr>
      <a:lvl5pPr algn="ctr" rtl="0" eaLnBrk="0" fontAlgn="base" hangingPunct="0">
        <a:spcBef>
          <a:spcPct val="0"/>
        </a:spcBef>
        <a:spcAft>
          <a:spcPct val="0"/>
        </a:spcAft>
        <a:defRPr sz="4400">
          <a:solidFill>
            <a:schemeClr val="bg1"/>
          </a:solidFill>
          <a:latin typeface="Franklin Gothic Medium" pitchFamily="34" charset="0"/>
          <a:cs typeface="Arial" charset="0"/>
        </a:defRPr>
      </a:lvl5pPr>
      <a:lvl6pPr marL="457200" algn="ctr" rtl="0" fontAlgn="base">
        <a:spcBef>
          <a:spcPct val="0"/>
        </a:spcBef>
        <a:spcAft>
          <a:spcPct val="0"/>
        </a:spcAft>
        <a:defRPr sz="4400">
          <a:solidFill>
            <a:schemeClr val="bg1"/>
          </a:solidFill>
          <a:latin typeface="Franklin Gothic Medium" pitchFamily="34" charset="0"/>
          <a:cs typeface="Arial" charset="0"/>
        </a:defRPr>
      </a:lvl6pPr>
      <a:lvl7pPr marL="914400" algn="ctr" rtl="0" fontAlgn="base">
        <a:spcBef>
          <a:spcPct val="0"/>
        </a:spcBef>
        <a:spcAft>
          <a:spcPct val="0"/>
        </a:spcAft>
        <a:defRPr sz="4400">
          <a:solidFill>
            <a:schemeClr val="bg1"/>
          </a:solidFill>
          <a:latin typeface="Franklin Gothic Medium" pitchFamily="34" charset="0"/>
          <a:cs typeface="Arial" charset="0"/>
        </a:defRPr>
      </a:lvl7pPr>
      <a:lvl8pPr marL="1371600" algn="ctr" rtl="0" fontAlgn="base">
        <a:spcBef>
          <a:spcPct val="0"/>
        </a:spcBef>
        <a:spcAft>
          <a:spcPct val="0"/>
        </a:spcAft>
        <a:defRPr sz="4400">
          <a:solidFill>
            <a:schemeClr val="bg1"/>
          </a:solidFill>
          <a:latin typeface="Franklin Gothic Medium" pitchFamily="34" charset="0"/>
          <a:cs typeface="Arial" charset="0"/>
        </a:defRPr>
      </a:lvl8pPr>
      <a:lvl9pPr marL="1828800" algn="ctr" rtl="0" fontAlgn="base">
        <a:spcBef>
          <a:spcPct val="0"/>
        </a:spcBef>
        <a:spcAft>
          <a:spcPct val="0"/>
        </a:spcAft>
        <a:defRPr sz="4400">
          <a:solidFill>
            <a:schemeClr val="bg1"/>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cs typeface="+mn-cs"/>
        </a:defRPr>
      </a:lvl5pPr>
      <a:lvl6pPr marL="2514600" indent="-228600" algn="l" rtl="0" fontAlgn="base">
        <a:spcBef>
          <a:spcPct val="20000"/>
        </a:spcBef>
        <a:spcAft>
          <a:spcPct val="0"/>
        </a:spcAft>
        <a:buFont typeface="Arial" charset="0"/>
        <a:buChar char="»"/>
        <a:defRPr sz="2000">
          <a:solidFill>
            <a:schemeClr val="bg1"/>
          </a:solidFill>
          <a:latin typeface="+mn-lt"/>
          <a:cs typeface="+mn-cs"/>
        </a:defRPr>
      </a:lvl6pPr>
      <a:lvl7pPr marL="2971800" indent="-228600" algn="l" rtl="0" fontAlgn="base">
        <a:spcBef>
          <a:spcPct val="20000"/>
        </a:spcBef>
        <a:spcAft>
          <a:spcPct val="0"/>
        </a:spcAft>
        <a:buFont typeface="Arial" charset="0"/>
        <a:buChar char="»"/>
        <a:defRPr sz="2000">
          <a:solidFill>
            <a:schemeClr val="bg1"/>
          </a:solidFill>
          <a:latin typeface="+mn-lt"/>
          <a:cs typeface="+mn-cs"/>
        </a:defRPr>
      </a:lvl7pPr>
      <a:lvl8pPr marL="3429000" indent="-228600" algn="l" rtl="0" fontAlgn="base">
        <a:spcBef>
          <a:spcPct val="20000"/>
        </a:spcBef>
        <a:spcAft>
          <a:spcPct val="0"/>
        </a:spcAft>
        <a:buFont typeface="Arial" charset="0"/>
        <a:buChar char="»"/>
        <a:defRPr sz="2000">
          <a:solidFill>
            <a:schemeClr val="bg1"/>
          </a:solidFill>
          <a:latin typeface="+mn-lt"/>
          <a:cs typeface="+mn-cs"/>
        </a:defRPr>
      </a:lvl8pPr>
      <a:lvl9pPr marL="3886200" indent="-228600" algn="l" rtl="0" fontAlgn="base">
        <a:spcBef>
          <a:spcPct val="20000"/>
        </a:spcBef>
        <a:spcAft>
          <a:spcPct val="0"/>
        </a:spcAft>
        <a:buFont typeface="Arial" charset="0"/>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0713" y="266700"/>
            <a:ext cx="11158537" cy="1108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638175" y="1571625"/>
            <a:ext cx="11158538" cy="438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0713" y="6162675"/>
            <a:ext cx="2892425" cy="3540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defRPr/>
            </a:pPr>
            <a:fld id="{93DFFF92-3C77-4870-8354-19F23756A973}" type="datetimeFigureOut">
              <a:rPr lang="en-US"/>
              <a:pPr>
                <a:defRPr/>
              </a:pPr>
              <a:t>6/3/21</a:t>
            </a:fld>
            <a:endParaRPr lang="en-US" dirty="0"/>
          </a:p>
        </p:txBody>
      </p:sp>
      <p:sp>
        <p:nvSpPr>
          <p:cNvPr id="5" name="Footer Placeholder 4"/>
          <p:cNvSpPr>
            <a:spLocks noGrp="1"/>
          </p:cNvSpPr>
          <p:nvPr>
            <p:ph type="ftr" sz="quarter" idx="3"/>
          </p:nvPr>
        </p:nvSpPr>
        <p:spPr>
          <a:xfrm>
            <a:off x="4238625" y="6162675"/>
            <a:ext cx="3922713" cy="35401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886825" y="6162675"/>
            <a:ext cx="2892425" cy="3540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a:defRPr/>
            </a:pPr>
            <a:fld id="{0D63E4EE-E73E-45C3-89FF-9E30E2A1F095}" type="slidenum">
              <a:rPr lang="en-US" altLang="en-US"/>
              <a:pPr>
                <a:defRPr/>
              </a:pPr>
              <a:t>‹#›</a:t>
            </a:fld>
            <a:endParaRPr lang="en-US" altLang="en-US" dirty="0"/>
          </a:p>
        </p:txBody>
      </p:sp>
      <p:pic>
        <p:nvPicPr>
          <p:cNvPr id="13319" name="Picture 7" descr="Rotary_invTRANS2"/>
          <p:cNvPicPr>
            <a:picLocks noChangeAspect="1" noChangeArrowheads="1"/>
          </p:cNvPicPr>
          <p:nvPr userDrawn="1"/>
        </p:nvPicPr>
        <p:blipFill>
          <a:blip r:embed="rId14"/>
          <a:srcRect/>
          <a:stretch>
            <a:fillRect/>
          </a:stretch>
        </p:blipFill>
        <p:spPr bwMode="auto">
          <a:xfrm>
            <a:off x="312738" y="5807075"/>
            <a:ext cx="1763712" cy="641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itchFamily="34" charset="0"/>
          <a:cs typeface="Arial" charset="0"/>
        </a:defRPr>
      </a:lvl2pPr>
      <a:lvl3pPr algn="ctr" rtl="0" eaLnBrk="0" fontAlgn="base" hangingPunct="0">
        <a:spcBef>
          <a:spcPct val="0"/>
        </a:spcBef>
        <a:spcAft>
          <a:spcPct val="0"/>
        </a:spcAft>
        <a:defRPr sz="4400">
          <a:solidFill>
            <a:schemeClr val="bg1"/>
          </a:solidFill>
          <a:latin typeface="Franklin Gothic Medium" pitchFamily="34" charset="0"/>
          <a:cs typeface="Arial" charset="0"/>
        </a:defRPr>
      </a:lvl3pPr>
      <a:lvl4pPr algn="ctr" rtl="0" eaLnBrk="0" fontAlgn="base" hangingPunct="0">
        <a:spcBef>
          <a:spcPct val="0"/>
        </a:spcBef>
        <a:spcAft>
          <a:spcPct val="0"/>
        </a:spcAft>
        <a:defRPr sz="4400">
          <a:solidFill>
            <a:schemeClr val="bg1"/>
          </a:solidFill>
          <a:latin typeface="Franklin Gothic Medium" pitchFamily="34" charset="0"/>
          <a:cs typeface="Arial" charset="0"/>
        </a:defRPr>
      </a:lvl4pPr>
      <a:lvl5pPr algn="ctr" rtl="0" eaLnBrk="0" fontAlgn="base" hangingPunct="0">
        <a:spcBef>
          <a:spcPct val="0"/>
        </a:spcBef>
        <a:spcAft>
          <a:spcPct val="0"/>
        </a:spcAft>
        <a:defRPr sz="4400">
          <a:solidFill>
            <a:schemeClr val="bg1"/>
          </a:solidFill>
          <a:latin typeface="Franklin Gothic Medium" pitchFamily="34" charset="0"/>
          <a:cs typeface="Arial" charset="0"/>
        </a:defRPr>
      </a:lvl5pPr>
      <a:lvl6pPr marL="457200" algn="ctr" rtl="0" fontAlgn="base">
        <a:spcBef>
          <a:spcPct val="0"/>
        </a:spcBef>
        <a:spcAft>
          <a:spcPct val="0"/>
        </a:spcAft>
        <a:defRPr sz="4400">
          <a:solidFill>
            <a:schemeClr val="bg1"/>
          </a:solidFill>
          <a:latin typeface="Franklin Gothic Medium" pitchFamily="34" charset="0"/>
          <a:cs typeface="Arial" charset="0"/>
        </a:defRPr>
      </a:lvl6pPr>
      <a:lvl7pPr marL="914400" algn="ctr" rtl="0" fontAlgn="base">
        <a:spcBef>
          <a:spcPct val="0"/>
        </a:spcBef>
        <a:spcAft>
          <a:spcPct val="0"/>
        </a:spcAft>
        <a:defRPr sz="4400">
          <a:solidFill>
            <a:schemeClr val="bg1"/>
          </a:solidFill>
          <a:latin typeface="Franklin Gothic Medium" pitchFamily="34" charset="0"/>
          <a:cs typeface="Arial" charset="0"/>
        </a:defRPr>
      </a:lvl7pPr>
      <a:lvl8pPr marL="1371600" algn="ctr" rtl="0" fontAlgn="base">
        <a:spcBef>
          <a:spcPct val="0"/>
        </a:spcBef>
        <a:spcAft>
          <a:spcPct val="0"/>
        </a:spcAft>
        <a:defRPr sz="4400">
          <a:solidFill>
            <a:schemeClr val="bg1"/>
          </a:solidFill>
          <a:latin typeface="Franklin Gothic Medium" pitchFamily="34" charset="0"/>
          <a:cs typeface="Arial" charset="0"/>
        </a:defRPr>
      </a:lvl8pPr>
      <a:lvl9pPr marL="1828800" algn="ctr" rtl="0" fontAlgn="base">
        <a:spcBef>
          <a:spcPct val="0"/>
        </a:spcBef>
        <a:spcAft>
          <a:spcPct val="0"/>
        </a:spcAft>
        <a:defRPr sz="4400">
          <a:solidFill>
            <a:schemeClr val="bg1"/>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cs typeface="+mn-cs"/>
        </a:defRPr>
      </a:lvl5pPr>
      <a:lvl6pPr marL="2514600" indent="-228600" algn="l" rtl="0" fontAlgn="base">
        <a:spcBef>
          <a:spcPct val="20000"/>
        </a:spcBef>
        <a:spcAft>
          <a:spcPct val="0"/>
        </a:spcAft>
        <a:buFont typeface="Arial" charset="0"/>
        <a:buChar char="»"/>
        <a:defRPr sz="2000">
          <a:solidFill>
            <a:schemeClr val="bg1"/>
          </a:solidFill>
          <a:latin typeface="+mn-lt"/>
          <a:cs typeface="+mn-cs"/>
        </a:defRPr>
      </a:lvl6pPr>
      <a:lvl7pPr marL="2971800" indent="-228600" algn="l" rtl="0" fontAlgn="base">
        <a:spcBef>
          <a:spcPct val="20000"/>
        </a:spcBef>
        <a:spcAft>
          <a:spcPct val="0"/>
        </a:spcAft>
        <a:buFont typeface="Arial" charset="0"/>
        <a:buChar char="»"/>
        <a:defRPr sz="2000">
          <a:solidFill>
            <a:schemeClr val="bg1"/>
          </a:solidFill>
          <a:latin typeface="+mn-lt"/>
          <a:cs typeface="+mn-cs"/>
        </a:defRPr>
      </a:lvl7pPr>
      <a:lvl8pPr marL="3429000" indent="-228600" algn="l" rtl="0" fontAlgn="base">
        <a:spcBef>
          <a:spcPct val="20000"/>
        </a:spcBef>
        <a:spcAft>
          <a:spcPct val="0"/>
        </a:spcAft>
        <a:buFont typeface="Arial" charset="0"/>
        <a:buChar char="»"/>
        <a:defRPr sz="2000">
          <a:solidFill>
            <a:schemeClr val="bg1"/>
          </a:solidFill>
          <a:latin typeface="+mn-lt"/>
          <a:cs typeface="+mn-cs"/>
        </a:defRPr>
      </a:lvl8pPr>
      <a:lvl9pPr marL="3886200" indent="-228600" algn="l" rtl="0" fontAlgn="base">
        <a:spcBef>
          <a:spcPct val="20000"/>
        </a:spcBef>
        <a:spcAft>
          <a:spcPct val="0"/>
        </a:spcAft>
        <a:buFont typeface="Arial" charset="0"/>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microsoft.com/office/2007/relationships/media" Target="../media/media2.m4a"/><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11" Type="http://schemas.openxmlformats.org/officeDocument/2006/relationships/image" Target="../media/image7.tiff"/><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media/media2.m4a"/><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9.m4a"/><Relationship Id="rId7" Type="http://schemas.openxmlformats.org/officeDocument/2006/relationships/image" Target="../media/image16.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19.m4a"/></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1.m4a"/><Relationship Id="rId7" Type="http://schemas.openxmlformats.org/officeDocument/2006/relationships/image" Target="../media/image35.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11.xml"/><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3.jpg"/><Relationship Id="rId4" Type="http://schemas.openxmlformats.org/officeDocument/2006/relationships/audio" Target="../media/media21.m4a"/><Relationship Id="rId9"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hyperlink" Target="mailto:bryand@brightontwp.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2.jpg"/><Relationship Id="rId3" Type="http://schemas.microsoft.com/office/2007/relationships/media" Target="../media/media4.m4a"/><Relationship Id="rId7" Type="http://schemas.openxmlformats.org/officeDocument/2006/relationships/slideLayout" Target="../slideLayouts/slideLayout7.xml"/><Relationship Id="rId12" Type="http://schemas.openxmlformats.org/officeDocument/2006/relationships/image" Target="../media/image11.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11" Type="http://schemas.openxmlformats.org/officeDocument/2006/relationships/image" Target="../media/image10.jpg"/><Relationship Id="rId5" Type="http://schemas.microsoft.com/office/2007/relationships/media" Target="../media/media5.m4a"/><Relationship Id="rId15" Type="http://schemas.openxmlformats.org/officeDocument/2006/relationships/image" Target="../media/image6.png"/><Relationship Id="rId10" Type="http://schemas.openxmlformats.org/officeDocument/2006/relationships/image" Target="../media/image9.jpg"/><Relationship Id="rId4" Type="http://schemas.openxmlformats.org/officeDocument/2006/relationships/audio" Target="../media/media4.m4a"/><Relationship Id="rId9" Type="http://schemas.openxmlformats.org/officeDocument/2006/relationships/image" Target="../media/image8.jpg"/><Relationship Id="rId14"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microsoft.com/office/2007/relationships/media" Target="../media/media7.m4a"/><Relationship Id="rId7" Type="http://schemas.openxmlformats.org/officeDocument/2006/relationships/image" Target="../media/image14.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3.xml"/><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media/media7.m4a"/><Relationship Id="rId9"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9.m4a"/><Relationship Id="rId7" Type="http://schemas.openxmlformats.org/officeDocument/2006/relationships/image" Target="../media/image17.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9.m4a"/><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7.xml"/><Relationship Id="rId7" Type="http://schemas.openxmlformats.org/officeDocument/2006/relationships/image" Target="../media/image20.jpg"/><Relationship Id="rId12"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jpg"/><Relationship Id="rId11" Type="http://schemas.openxmlformats.org/officeDocument/2006/relationships/image" Target="../media/image24.jpg"/><Relationship Id="rId5" Type="http://schemas.openxmlformats.org/officeDocument/2006/relationships/image" Target="../media/image19.jpg"/><Relationship Id="rId10" Type="http://schemas.openxmlformats.org/officeDocument/2006/relationships/image" Target="../media/image23.jpg"/><Relationship Id="rId4" Type="http://schemas.openxmlformats.org/officeDocument/2006/relationships/notesSlide" Target="../notesSlides/notesSlide5.xml"/><Relationship Id="rId9"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3" Type="http://schemas.microsoft.com/office/2007/relationships/media" Target="../media/media12.m4a"/><Relationship Id="rId7" Type="http://schemas.openxmlformats.org/officeDocument/2006/relationships/image" Target="../media/image25.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6.xml"/><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media/media12.m4a"/><Relationship Id="rId9" Type="http://schemas.openxmlformats.org/officeDocument/2006/relationships/image" Target="../media/image27.jpg"/></Relationships>
</file>

<file path=ppt/slides/_rels/slide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slideLayout" Target="../slideLayouts/slideLayout7.xml"/><Relationship Id="rId7" Type="http://schemas.openxmlformats.org/officeDocument/2006/relationships/image" Target="../media/image30.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5.m4a"/><Relationship Id="rId7" Type="http://schemas.openxmlformats.org/officeDocument/2006/relationships/image" Target="../media/image32.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15.m4a"/></Relationships>
</file>

<file path=ppt/slides/_rels/slide9.xml.rels><?xml version="1.0" encoding="UTF-8" standalone="yes"?>
<Relationships xmlns="http://schemas.openxmlformats.org/package/2006/relationships"><Relationship Id="rId8" Type="http://schemas.openxmlformats.org/officeDocument/2006/relationships/image" Target="../media/image34.jpg"/><Relationship Id="rId3" Type="http://schemas.microsoft.com/office/2007/relationships/media" Target="../media/media17.m4a"/><Relationship Id="rId7" Type="http://schemas.openxmlformats.org/officeDocument/2006/relationships/image" Target="../media/image33.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17.m4a"/><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14240A-525A-4D16-A70C-184FD113FB58}"/>
              </a:ext>
            </a:extLst>
          </p:cNvPr>
          <p:cNvSpPr txBox="1"/>
          <p:nvPr/>
        </p:nvSpPr>
        <p:spPr>
          <a:xfrm>
            <a:off x="3200400" y="582181"/>
            <a:ext cx="6666272" cy="1200329"/>
          </a:xfrm>
          <a:prstGeom prst="rect">
            <a:avLst/>
          </a:prstGeom>
          <a:noFill/>
        </p:spPr>
        <p:txBody>
          <a:bodyPr wrap="square" rtlCol="0">
            <a:spAutoFit/>
          </a:bodyPr>
          <a:lstStyle/>
          <a:p>
            <a:pPr algn="ctr"/>
            <a:r>
              <a:rPr lang="en-US" sz="3600" b="1" dirty="0">
                <a:solidFill>
                  <a:schemeClr val="bg1"/>
                </a:solidFill>
              </a:rPr>
              <a:t>Welcome to the </a:t>
            </a:r>
          </a:p>
          <a:p>
            <a:pPr algn="ctr"/>
            <a:r>
              <a:rPr lang="en-US" sz="3600" b="1" dirty="0">
                <a:solidFill>
                  <a:schemeClr val="bg1"/>
                </a:solidFill>
              </a:rPr>
              <a:t>Rotary Club of Beaver</a:t>
            </a:r>
          </a:p>
        </p:txBody>
      </p:sp>
      <p:sp>
        <p:nvSpPr>
          <p:cNvPr id="3" name="TextBox 2">
            <a:extLst>
              <a:ext uri="{FF2B5EF4-FFF2-40B4-BE49-F238E27FC236}">
                <a16:creationId xmlns:a16="http://schemas.microsoft.com/office/drawing/2014/main" id="{ACA58CB1-D0BD-46FA-AD9E-43649177E72F}"/>
              </a:ext>
            </a:extLst>
          </p:cNvPr>
          <p:cNvSpPr txBox="1"/>
          <p:nvPr/>
        </p:nvSpPr>
        <p:spPr>
          <a:xfrm>
            <a:off x="3403839" y="5568280"/>
            <a:ext cx="5467927" cy="1631216"/>
          </a:xfrm>
          <a:prstGeom prst="rect">
            <a:avLst/>
          </a:prstGeom>
          <a:noFill/>
        </p:spPr>
        <p:txBody>
          <a:bodyPr wrap="square" rtlCol="0">
            <a:spAutoFit/>
          </a:bodyPr>
          <a:lstStyle/>
          <a:p>
            <a:pPr algn="ctr"/>
            <a:r>
              <a:rPr lang="en-US" sz="2400" dirty="0">
                <a:solidFill>
                  <a:schemeClr val="bg1"/>
                </a:solidFill>
              </a:rPr>
              <a:t>Where you can find a profession network to support you, our  communities and the world</a:t>
            </a:r>
          </a:p>
          <a:p>
            <a:pPr algn="ctr"/>
            <a:endParaRPr lang="en-US" sz="2800" dirty="0">
              <a:solidFill>
                <a:schemeClr val="bg1"/>
              </a:solidFill>
            </a:endParaRPr>
          </a:p>
        </p:txBody>
      </p:sp>
      <p:pic>
        <p:nvPicPr>
          <p:cNvPr id="11" name="Picture 10" descr="A close up of a sign&#10;&#10;Description automatically generated">
            <a:extLst>
              <a:ext uri="{FF2B5EF4-FFF2-40B4-BE49-F238E27FC236}">
                <a16:creationId xmlns:a16="http://schemas.microsoft.com/office/drawing/2014/main" id="{DE6C7B37-3E86-49A9-84FC-450856F818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45" y="290892"/>
            <a:ext cx="1998525" cy="2067440"/>
          </a:xfrm>
          <a:prstGeom prst="rect">
            <a:avLst/>
          </a:prstGeom>
        </p:spPr>
      </p:pic>
      <p:pic>
        <p:nvPicPr>
          <p:cNvPr id="5" name="Picture 4">
            <a:extLst>
              <a:ext uri="{FF2B5EF4-FFF2-40B4-BE49-F238E27FC236}">
                <a16:creationId xmlns:a16="http://schemas.microsoft.com/office/drawing/2014/main" id="{36BEAE5E-65E6-CC4B-B918-9FFD0F8903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848" y="2419836"/>
            <a:ext cx="3782966" cy="3108805"/>
          </a:xfrm>
          <a:prstGeom prst="rect">
            <a:avLst/>
          </a:prstGeom>
        </p:spPr>
      </p:pic>
      <p:pic>
        <p:nvPicPr>
          <p:cNvPr id="16" name="Picture 15">
            <a:extLst>
              <a:ext uri="{FF2B5EF4-FFF2-40B4-BE49-F238E27FC236}">
                <a16:creationId xmlns:a16="http://schemas.microsoft.com/office/drawing/2014/main" id="{95533D11-CDA3-704B-9738-3D5C47190C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8236" y="2406741"/>
            <a:ext cx="2924499" cy="3290055"/>
          </a:xfrm>
          <a:prstGeom prst="rect">
            <a:avLst/>
          </a:prstGeom>
        </p:spPr>
      </p:pic>
      <p:pic>
        <p:nvPicPr>
          <p:cNvPr id="4" name="Recorded Sound">
            <a:hlinkClick r:id="" action="ppaction://media"/>
            <a:extLst>
              <a:ext uri="{FF2B5EF4-FFF2-40B4-BE49-F238E27FC236}">
                <a16:creationId xmlns:a16="http://schemas.microsoft.com/office/drawing/2014/main" id="{D919A26A-0471-5445-B8B1-2303E9FFB3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2788" y="2917825"/>
            <a:ext cx="812800" cy="812800"/>
          </a:xfrm>
          <a:prstGeom prst="rect">
            <a:avLst/>
          </a:prstGeom>
        </p:spPr>
      </p:pic>
      <p:pic>
        <p:nvPicPr>
          <p:cNvPr id="6" name="Recorded Sound">
            <a:hlinkClick r:id="" action="ppaction://media"/>
            <a:extLst>
              <a:ext uri="{FF2B5EF4-FFF2-40B4-BE49-F238E27FC236}">
                <a16:creationId xmlns:a16="http://schemas.microsoft.com/office/drawing/2014/main" id="{1A63FAF9-A820-1741-A48B-68469CC48C7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792788" y="2917825"/>
            <a:ext cx="812800" cy="812800"/>
          </a:xfrm>
          <a:prstGeom prst="rect">
            <a:avLst/>
          </a:prstGeom>
        </p:spPr>
      </p:pic>
      <p:pic>
        <p:nvPicPr>
          <p:cNvPr id="7" name="Picture 6">
            <a:extLst>
              <a:ext uri="{FF2B5EF4-FFF2-40B4-BE49-F238E27FC236}">
                <a16:creationId xmlns:a16="http://schemas.microsoft.com/office/drawing/2014/main" id="{6D6AF951-7FA9-1E43-A5FC-0783591CBBB0}"/>
              </a:ext>
            </a:extLst>
          </p:cNvPr>
          <p:cNvPicPr>
            <a:picLocks noChangeAspect="1"/>
          </p:cNvPicPr>
          <p:nvPr/>
        </p:nvPicPr>
        <p:blipFill>
          <a:blip r:embed="rId11"/>
          <a:stretch>
            <a:fillRect/>
          </a:stretch>
        </p:blipFill>
        <p:spPr>
          <a:xfrm>
            <a:off x="3961856" y="2406741"/>
            <a:ext cx="4676380" cy="3121900"/>
          </a:xfrm>
          <a:prstGeom prst="rect">
            <a:avLst/>
          </a:prstGeom>
        </p:spPr>
      </p:pic>
    </p:spTree>
    <p:extLst>
      <p:ext uri="{BB962C8B-B14F-4D97-AF65-F5344CB8AC3E}">
        <p14:creationId xmlns:p14="http://schemas.microsoft.com/office/powerpoint/2010/main" val="114668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1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9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032971-3D74-B040-A624-8AD4DB5823D6}"/>
              </a:ext>
            </a:extLst>
          </p:cNvPr>
          <p:cNvSpPr txBox="1"/>
          <p:nvPr/>
        </p:nvSpPr>
        <p:spPr>
          <a:xfrm>
            <a:off x="2580968" y="103239"/>
            <a:ext cx="7742903" cy="5244513"/>
          </a:xfrm>
          <a:prstGeom prst="rect">
            <a:avLst/>
          </a:prstGeom>
          <a:noFill/>
        </p:spPr>
        <p:txBody>
          <a:bodyPr wrap="square" rtlCol="0">
            <a:spAutoFit/>
          </a:bodyPr>
          <a:lstStyle/>
          <a:p>
            <a:pPr defTabSz="914400">
              <a:spcBef>
                <a:spcPct val="30000"/>
              </a:spcBef>
              <a:defRPr/>
            </a:pPr>
            <a:endParaRPr lang="en-US" dirty="0">
              <a:solidFill>
                <a:schemeClr val="bg1"/>
              </a:solidFill>
            </a:endParaRPr>
          </a:p>
          <a:p>
            <a:pPr defTabSz="914400">
              <a:spcBef>
                <a:spcPct val="30000"/>
              </a:spcBef>
              <a:defRPr/>
            </a:pPr>
            <a:r>
              <a:rPr lang="en-US" dirty="0">
                <a:solidFill>
                  <a:schemeClr val="bg1"/>
                </a:solidFill>
              </a:rPr>
              <a:t>Beaver  Club is a part of Rotary District 7305 we seek members from Center, Monaca, Rochester, Midland and Beaver</a:t>
            </a:r>
          </a:p>
          <a:p>
            <a:pPr defTabSz="914400">
              <a:spcBef>
                <a:spcPct val="30000"/>
              </a:spcBef>
              <a:defRPr/>
            </a:pPr>
            <a:r>
              <a:rPr lang="en-US" dirty="0">
                <a:solidFill>
                  <a:schemeClr val="bg1"/>
                </a:solidFill>
              </a:rPr>
              <a:t>We meet most Wednesdays at noon at the Wooden Angel</a:t>
            </a:r>
          </a:p>
          <a:p>
            <a:pPr defTabSz="914400">
              <a:spcBef>
                <a:spcPct val="30000"/>
              </a:spcBef>
              <a:defRPr/>
            </a:pPr>
            <a:r>
              <a:rPr lang="en-US" dirty="0">
                <a:solidFill>
                  <a:schemeClr val="bg1"/>
                </a:solidFill>
              </a:rPr>
              <a:t>There are social and work events throughout the year</a:t>
            </a:r>
          </a:p>
          <a:p>
            <a:pPr defTabSz="914400">
              <a:spcBef>
                <a:spcPct val="30000"/>
              </a:spcBef>
              <a:defRPr/>
            </a:pPr>
            <a:r>
              <a:rPr lang="en-US" dirty="0">
                <a:solidFill>
                  <a:schemeClr val="bg1"/>
                </a:solidFill>
              </a:rPr>
              <a:t>Some of our projects and support have included:</a:t>
            </a:r>
          </a:p>
          <a:p>
            <a:pPr defTabSz="914400">
              <a:spcBef>
                <a:spcPct val="30000"/>
              </a:spcBef>
              <a:defRPr/>
            </a:pPr>
            <a:r>
              <a:rPr lang="en-US" dirty="0">
                <a:solidFill>
                  <a:schemeClr val="bg1"/>
                </a:solidFill>
              </a:rPr>
              <a:t>	* Beds for Children - we have provided move than 384			beds to Beaver County</a:t>
            </a:r>
          </a:p>
          <a:p>
            <a:pPr defTabSz="914400">
              <a:spcBef>
                <a:spcPct val="30000"/>
              </a:spcBef>
              <a:defRPr/>
            </a:pPr>
            <a:r>
              <a:rPr lang="en-US" dirty="0">
                <a:solidFill>
                  <a:schemeClr val="bg1"/>
                </a:solidFill>
              </a:rPr>
              <a:t>	* Women’s Center of Beaver County</a:t>
            </a:r>
          </a:p>
          <a:p>
            <a:pPr defTabSz="914400">
              <a:spcBef>
                <a:spcPct val="30000"/>
              </a:spcBef>
              <a:defRPr/>
            </a:pPr>
            <a:r>
              <a:rPr lang="en-US" dirty="0">
                <a:solidFill>
                  <a:schemeClr val="bg1"/>
                </a:solidFill>
              </a:rPr>
              <a:t>	* Beaver County Educational Trust</a:t>
            </a:r>
          </a:p>
          <a:p>
            <a:pPr defTabSz="914400">
              <a:spcBef>
                <a:spcPct val="30000"/>
              </a:spcBef>
              <a:defRPr/>
            </a:pPr>
            <a:r>
              <a:rPr lang="en-US" dirty="0">
                <a:solidFill>
                  <a:schemeClr val="bg1"/>
                </a:solidFill>
              </a:rPr>
              <a:t>	* Food to Midland Center and Faith Restoration in Monaca</a:t>
            </a:r>
          </a:p>
          <a:p>
            <a:pPr defTabSz="914400">
              <a:spcBef>
                <a:spcPct val="30000"/>
              </a:spcBef>
              <a:defRPr/>
            </a:pPr>
            <a:r>
              <a:rPr lang="en-US" dirty="0">
                <a:solidFill>
                  <a:schemeClr val="bg1"/>
                </a:solidFill>
              </a:rPr>
              <a:t>	* DARE programs</a:t>
            </a:r>
          </a:p>
          <a:p>
            <a:pPr defTabSz="914400">
              <a:spcBef>
                <a:spcPct val="30000"/>
              </a:spcBef>
              <a:defRPr/>
            </a:pPr>
            <a:r>
              <a:rPr lang="en-US" dirty="0">
                <a:solidFill>
                  <a:schemeClr val="bg1"/>
                </a:solidFill>
              </a:rPr>
              <a:t>	* Student programs and scholarship</a:t>
            </a:r>
          </a:p>
          <a:p>
            <a:pPr defTabSz="914400">
              <a:spcBef>
                <a:spcPct val="30000"/>
              </a:spcBef>
              <a:defRPr/>
            </a:pPr>
            <a:r>
              <a:rPr lang="en-US" dirty="0">
                <a:solidFill>
                  <a:schemeClr val="bg1"/>
                </a:solidFill>
              </a:rPr>
              <a:t>	*  Education of refugee students in Jordan</a:t>
            </a:r>
          </a:p>
          <a:p>
            <a:pPr defTabSz="914400">
              <a:spcBef>
                <a:spcPct val="30000"/>
              </a:spcBef>
              <a:defRPr/>
            </a:pPr>
            <a:r>
              <a:rPr lang="en-US" dirty="0">
                <a:solidFill>
                  <a:schemeClr val="bg1"/>
                </a:solidFill>
              </a:rPr>
              <a:t>	*  Flood relief in West Virginia</a:t>
            </a:r>
          </a:p>
        </p:txBody>
      </p:sp>
      <p:pic>
        <p:nvPicPr>
          <p:cNvPr id="4" name="Picture 3" descr="A picture containing drawing&#10;&#10;Description automatically generated">
            <a:extLst>
              <a:ext uri="{FF2B5EF4-FFF2-40B4-BE49-F238E27FC236}">
                <a16:creationId xmlns:a16="http://schemas.microsoft.com/office/drawing/2014/main" id="{9FA3D3F5-16E3-B842-A0F8-BE4915B59C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723" y="5426075"/>
            <a:ext cx="2818469" cy="1056926"/>
          </a:xfrm>
          <a:prstGeom prst="rect">
            <a:avLst/>
          </a:prstGeom>
        </p:spPr>
      </p:pic>
      <p:pic>
        <p:nvPicPr>
          <p:cNvPr id="2" name="Recorded Sound">
            <a:hlinkClick r:id="" action="ppaction://media"/>
            <a:extLst>
              <a:ext uri="{FF2B5EF4-FFF2-40B4-BE49-F238E27FC236}">
                <a16:creationId xmlns:a16="http://schemas.microsoft.com/office/drawing/2014/main" id="{9CEA2DAB-A118-4D48-BBCC-26C9F5E5EA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2788" y="2917825"/>
            <a:ext cx="812800" cy="812800"/>
          </a:xfrm>
          <a:prstGeom prst="rect">
            <a:avLst/>
          </a:prstGeom>
        </p:spPr>
      </p:pic>
      <p:pic>
        <p:nvPicPr>
          <p:cNvPr id="5" name="Recorded Sound">
            <a:hlinkClick r:id="" action="ppaction://media"/>
            <a:extLst>
              <a:ext uri="{FF2B5EF4-FFF2-40B4-BE49-F238E27FC236}">
                <a16:creationId xmlns:a16="http://schemas.microsoft.com/office/drawing/2014/main" id="{8FA70C46-1AA4-CD46-8E66-2F965AC1F97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2788" y="2917825"/>
            <a:ext cx="812800" cy="812800"/>
          </a:xfrm>
          <a:prstGeom prst="rect">
            <a:avLst/>
          </a:prstGeom>
        </p:spPr>
      </p:pic>
    </p:spTree>
    <p:extLst>
      <p:ext uri="{BB962C8B-B14F-4D97-AF65-F5344CB8AC3E}">
        <p14:creationId xmlns:p14="http://schemas.microsoft.com/office/powerpoint/2010/main" val="1560951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8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026818" y="347930"/>
            <a:ext cx="2346325" cy="549275"/>
          </a:xfrm>
          <a:prstGeom prst="rect">
            <a:avLst/>
          </a:prstGeom>
          <a:noFill/>
          <a:effectLst>
            <a:outerShdw blurRad="50800" dist="38100" dir="2700000" algn="tl" rotWithShape="0">
              <a:prstClr val="black">
                <a:alpha val="85000"/>
              </a:prstClr>
            </a:outerShdw>
          </a:effectLst>
        </p:spPr>
        <p:txBody>
          <a:bodyPr wrap="none">
            <a:spAutoFit/>
          </a:bodyPr>
          <a:lstStyle/>
          <a:p>
            <a:pPr defTabSz="914400">
              <a:defRPr/>
            </a:pPr>
            <a:r>
              <a:rPr lang="en-US" sz="3000" b="1" dirty="0">
                <a:solidFill>
                  <a:srgbClr val="FFD966"/>
                </a:solidFill>
              </a:rPr>
              <a:t>How to Join</a:t>
            </a:r>
          </a:p>
        </p:txBody>
      </p:sp>
      <p:pic>
        <p:nvPicPr>
          <p:cNvPr id="51203" name="Picture 3"/>
          <p:cNvPicPr>
            <a:picLocks noChangeAspect="1"/>
          </p:cNvPicPr>
          <p:nvPr/>
        </p:nvPicPr>
        <p:blipFill>
          <a:blip r:embed="rId8"/>
          <a:srcRect/>
          <a:stretch>
            <a:fillRect/>
          </a:stretch>
        </p:blipFill>
        <p:spPr bwMode="auto">
          <a:xfrm>
            <a:off x="2072025" y="1396298"/>
            <a:ext cx="9147635" cy="1230313"/>
          </a:xfrm>
          <a:prstGeom prst="rect">
            <a:avLst/>
          </a:prstGeom>
          <a:noFill/>
          <a:ln w="9525">
            <a:noFill/>
            <a:miter lim="800000"/>
            <a:headEnd/>
            <a:tailEnd/>
          </a:ln>
        </p:spPr>
      </p:pic>
      <p:sp>
        <p:nvSpPr>
          <p:cNvPr id="7" name="Rectangle 6"/>
          <p:cNvSpPr/>
          <p:nvPr/>
        </p:nvSpPr>
        <p:spPr>
          <a:xfrm>
            <a:off x="2562346" y="1104397"/>
            <a:ext cx="9006802" cy="3231654"/>
          </a:xfrm>
          <a:prstGeom prst="rect">
            <a:avLst/>
          </a:prstGeom>
          <a:effectLst>
            <a:outerShdw blurRad="50800" dist="38100" dir="2700000" algn="tl" rotWithShape="0">
              <a:prstClr val="black">
                <a:alpha val="84000"/>
              </a:prstClr>
            </a:outerShdw>
          </a:effectLst>
        </p:spPr>
        <p:txBody>
          <a:bodyPr wrap="square">
            <a:spAutoFit/>
          </a:bodyPr>
          <a:lstStyle/>
          <a:p>
            <a:pPr defTabSz="914400">
              <a:spcBef>
                <a:spcPct val="30000"/>
              </a:spcBef>
              <a:defRPr/>
            </a:pPr>
            <a:r>
              <a:rPr lang="en-US" sz="2400" dirty="0">
                <a:solidFill>
                  <a:schemeClr val="bg1"/>
                </a:solidFill>
              </a:rPr>
              <a:t>Membership is by invitation from a Rotarian</a:t>
            </a:r>
          </a:p>
          <a:p>
            <a:pPr defTabSz="914400">
              <a:spcBef>
                <a:spcPct val="30000"/>
              </a:spcBef>
              <a:defRPr/>
            </a:pPr>
            <a:r>
              <a:rPr lang="en-US" sz="2400" dirty="0">
                <a:solidFill>
                  <a:schemeClr val="bg1"/>
                </a:solidFill>
              </a:rPr>
              <a:t>Cost of quarterly membership is $150</a:t>
            </a:r>
          </a:p>
          <a:p>
            <a:pPr defTabSz="914400">
              <a:spcBef>
                <a:spcPct val="30000"/>
              </a:spcBef>
              <a:defRPr/>
            </a:pPr>
            <a:r>
              <a:rPr lang="en-US" sz="2400" dirty="0">
                <a:solidFill>
                  <a:schemeClr val="bg1"/>
                </a:solidFill>
              </a:rPr>
              <a:t>There is a goal of providing $100 per year to the Rotary Foundation </a:t>
            </a:r>
          </a:p>
          <a:p>
            <a:pPr defTabSz="914400">
              <a:spcBef>
                <a:spcPct val="30000"/>
              </a:spcBef>
              <a:defRPr/>
            </a:pPr>
            <a:r>
              <a:rPr lang="en-US" sz="2400" dirty="0">
                <a:solidFill>
                  <a:schemeClr val="bg1"/>
                </a:solidFill>
              </a:rPr>
              <a:t>Submit a membership application</a:t>
            </a:r>
          </a:p>
          <a:p>
            <a:pPr defTabSz="914400">
              <a:spcBef>
                <a:spcPct val="30000"/>
              </a:spcBef>
              <a:defRPr/>
            </a:pPr>
            <a:r>
              <a:rPr lang="en-US" sz="2400" dirty="0">
                <a:solidFill>
                  <a:schemeClr val="bg1"/>
                </a:solidFill>
              </a:rPr>
              <a:t>You are inducted into the club and introduced to the membership</a:t>
            </a:r>
          </a:p>
          <a:p>
            <a:pPr defTabSz="914400">
              <a:spcBef>
                <a:spcPct val="30000"/>
              </a:spcBef>
              <a:defRPr/>
            </a:pPr>
            <a:r>
              <a:rPr lang="en-US" sz="2400" dirty="0">
                <a:solidFill>
                  <a:schemeClr val="bg1"/>
                </a:solidFill>
              </a:rPr>
              <a:t>Your  Mentor will assist &amp; guide you</a:t>
            </a:r>
          </a:p>
        </p:txBody>
      </p:sp>
      <p:pic>
        <p:nvPicPr>
          <p:cNvPr id="15" name="Picture 14" descr="A picture containing drawing&#10;&#10;Description automatically generated">
            <a:extLst>
              <a:ext uri="{FF2B5EF4-FFF2-40B4-BE49-F238E27FC236}">
                <a16:creationId xmlns:a16="http://schemas.microsoft.com/office/drawing/2014/main" id="{E6851C2B-22BA-4F8A-ADC5-C3206D14D4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723" y="5426075"/>
            <a:ext cx="2818469" cy="1056926"/>
          </a:xfrm>
          <a:prstGeom prst="rect">
            <a:avLst/>
          </a:prstGeom>
        </p:spPr>
      </p:pic>
      <p:pic>
        <p:nvPicPr>
          <p:cNvPr id="4" name="Picture 3" descr="A close up of a sign&#10;&#10;Description automatically generated">
            <a:extLst>
              <a:ext uri="{FF2B5EF4-FFF2-40B4-BE49-F238E27FC236}">
                <a16:creationId xmlns:a16="http://schemas.microsoft.com/office/drawing/2014/main" id="{B606A50B-9678-4F22-A8BC-4A0A5A7380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0348" y="4830971"/>
            <a:ext cx="1378624" cy="1426163"/>
          </a:xfrm>
          <a:prstGeom prst="rect">
            <a:avLst/>
          </a:prstGeom>
        </p:spPr>
      </p:pic>
      <p:pic>
        <p:nvPicPr>
          <p:cNvPr id="3" name="Recorded Sound">
            <a:hlinkClick r:id="" action="ppaction://media"/>
            <a:extLst>
              <a:ext uri="{FF2B5EF4-FFF2-40B4-BE49-F238E27FC236}">
                <a16:creationId xmlns:a16="http://schemas.microsoft.com/office/drawing/2014/main" id="{C80E6915-480E-B740-B1A5-D76DF5E9B5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2788" y="2917825"/>
            <a:ext cx="812800" cy="812800"/>
          </a:xfrm>
          <a:prstGeom prst="rect">
            <a:avLst/>
          </a:prstGeom>
        </p:spPr>
      </p:pic>
      <p:pic>
        <p:nvPicPr>
          <p:cNvPr id="5" name="Recorded Sound">
            <a:hlinkClick r:id="" action="ppaction://media"/>
            <a:extLst>
              <a:ext uri="{FF2B5EF4-FFF2-40B4-BE49-F238E27FC236}">
                <a16:creationId xmlns:a16="http://schemas.microsoft.com/office/drawing/2014/main" id="{F6D9CF37-3C25-EB40-A5FA-55FCB2DFE10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792788" y="2917825"/>
            <a:ext cx="812800" cy="812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1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24F2-F6C0-EA45-9358-B0FCC8973C0A}"/>
              </a:ext>
            </a:extLst>
          </p:cNvPr>
          <p:cNvSpPr txBox="1"/>
          <p:nvPr/>
        </p:nvSpPr>
        <p:spPr>
          <a:xfrm>
            <a:off x="2949677" y="1799303"/>
            <a:ext cx="6799007" cy="2308324"/>
          </a:xfrm>
          <a:prstGeom prst="rect">
            <a:avLst/>
          </a:prstGeom>
          <a:noFill/>
        </p:spPr>
        <p:txBody>
          <a:bodyPr wrap="square" rtlCol="0">
            <a:spAutoFit/>
          </a:bodyPr>
          <a:lstStyle/>
          <a:p>
            <a:r>
              <a:rPr lang="en-US" dirty="0"/>
              <a:t>Should you be interested in getting more information on membership or perhaps attending a Beaver Rotary meeting email your interest to:</a:t>
            </a:r>
          </a:p>
          <a:p>
            <a:endParaRPr lang="en-US" dirty="0"/>
          </a:p>
          <a:p>
            <a:r>
              <a:rPr lang="en-US" dirty="0"/>
              <a:t>Vic  our membership chair:     </a:t>
            </a:r>
            <a:r>
              <a:rPr lang="en-US" u="sng" dirty="0"/>
              <a:t>ragogovs@yahoo.com</a:t>
            </a:r>
          </a:p>
          <a:p>
            <a:endParaRPr lang="en-US" dirty="0"/>
          </a:p>
          <a:p>
            <a:r>
              <a:rPr lang="en-US" dirty="0"/>
              <a:t>Bryan our president:                 </a:t>
            </a:r>
            <a:r>
              <a:rPr lang="en-US" dirty="0">
                <a:hlinkClick r:id="rId4">
                  <a:extLst>
                    <a:ext uri="{A12FA001-AC4F-418D-AE19-62706E023703}">
                      <ahyp:hlinkClr xmlns:ahyp="http://schemas.microsoft.com/office/drawing/2018/hyperlinkcolor" val="tx"/>
                    </a:ext>
                  </a:extLst>
                </a:hlinkClick>
              </a:rPr>
              <a:t>bryand@brightontwp.org</a:t>
            </a:r>
            <a:endParaRPr lang="en-US" dirty="0"/>
          </a:p>
          <a:p>
            <a:endParaRPr lang="en-US" dirty="0"/>
          </a:p>
        </p:txBody>
      </p:sp>
      <p:pic>
        <p:nvPicPr>
          <p:cNvPr id="4" name="Picture 3" descr="A picture containing drawing&#10;&#10;Description automatically generated">
            <a:extLst>
              <a:ext uri="{FF2B5EF4-FFF2-40B4-BE49-F238E27FC236}">
                <a16:creationId xmlns:a16="http://schemas.microsoft.com/office/drawing/2014/main" id="{4CBC8213-E6E6-F64F-B68C-013A530509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723" y="5426075"/>
            <a:ext cx="2818469" cy="1056926"/>
          </a:xfrm>
          <a:prstGeom prst="rect">
            <a:avLst/>
          </a:prstGeom>
        </p:spPr>
      </p:pic>
      <p:pic>
        <p:nvPicPr>
          <p:cNvPr id="3" name="Recorded Sound">
            <a:hlinkClick r:id="" action="ppaction://media"/>
            <a:extLst>
              <a:ext uri="{FF2B5EF4-FFF2-40B4-BE49-F238E27FC236}">
                <a16:creationId xmlns:a16="http://schemas.microsoft.com/office/drawing/2014/main" id="{3E517806-B28A-7B4B-B16E-247135038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2788" y="2917825"/>
            <a:ext cx="812800" cy="812800"/>
          </a:xfrm>
          <a:prstGeom prst="rect">
            <a:avLst/>
          </a:prstGeom>
        </p:spPr>
      </p:pic>
    </p:spTree>
    <p:extLst>
      <p:ext uri="{BB962C8B-B14F-4D97-AF65-F5344CB8AC3E}">
        <p14:creationId xmlns:p14="http://schemas.microsoft.com/office/powerpoint/2010/main" val="9319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a photo&#10;&#10;Description automatically generated">
            <a:extLst>
              <a:ext uri="{FF2B5EF4-FFF2-40B4-BE49-F238E27FC236}">
                <a16:creationId xmlns:a16="http://schemas.microsoft.com/office/drawing/2014/main" id="{9B9F5F3D-7030-41D4-BE04-2CAA9B16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79" y="294198"/>
            <a:ext cx="3466913" cy="3442060"/>
          </a:xfrm>
          <a:prstGeom prst="rect">
            <a:avLst/>
          </a:prstGeom>
        </p:spPr>
      </p:pic>
      <p:sp>
        <p:nvSpPr>
          <p:cNvPr id="4" name="TextBox 3">
            <a:extLst>
              <a:ext uri="{FF2B5EF4-FFF2-40B4-BE49-F238E27FC236}">
                <a16:creationId xmlns:a16="http://schemas.microsoft.com/office/drawing/2014/main" id="{D2F34C4C-AEF1-4105-9CF7-E0D707E8CF06}"/>
              </a:ext>
            </a:extLst>
          </p:cNvPr>
          <p:cNvSpPr txBox="1"/>
          <p:nvPr/>
        </p:nvSpPr>
        <p:spPr>
          <a:xfrm>
            <a:off x="7493149" y="5452987"/>
            <a:ext cx="4313571" cy="646331"/>
          </a:xfrm>
          <a:prstGeom prst="rect">
            <a:avLst/>
          </a:prstGeom>
          <a:noFill/>
        </p:spPr>
        <p:txBody>
          <a:bodyPr wrap="square" rtlCol="0">
            <a:spAutoFit/>
          </a:bodyPr>
          <a:lstStyle/>
          <a:p>
            <a:pPr algn="ctr"/>
            <a:r>
              <a:rPr lang="en-US" dirty="0">
                <a:solidFill>
                  <a:schemeClr val="bg1"/>
                </a:solidFill>
              </a:rPr>
              <a:t>Paul Harris who organized the first Rotary Club in 1905</a:t>
            </a:r>
          </a:p>
        </p:txBody>
      </p:sp>
      <p:sp>
        <p:nvSpPr>
          <p:cNvPr id="5" name="TextBox 4">
            <a:extLst>
              <a:ext uri="{FF2B5EF4-FFF2-40B4-BE49-F238E27FC236}">
                <a16:creationId xmlns:a16="http://schemas.microsoft.com/office/drawing/2014/main" id="{F6CBDD1E-6DF3-41BA-B143-DC300161D202}"/>
              </a:ext>
            </a:extLst>
          </p:cNvPr>
          <p:cNvSpPr txBox="1"/>
          <p:nvPr/>
        </p:nvSpPr>
        <p:spPr>
          <a:xfrm>
            <a:off x="790102" y="4129548"/>
            <a:ext cx="11185589" cy="1323439"/>
          </a:xfrm>
          <a:prstGeom prst="rect">
            <a:avLst/>
          </a:prstGeom>
          <a:noFill/>
        </p:spPr>
        <p:txBody>
          <a:bodyPr wrap="square" rtlCol="0">
            <a:spAutoFit/>
          </a:bodyPr>
          <a:lstStyle/>
          <a:p>
            <a:pPr algn="ctr"/>
            <a:r>
              <a:rPr lang="en-US" sz="4000" dirty="0">
                <a:solidFill>
                  <a:schemeClr val="bg1"/>
                </a:solidFill>
              </a:rPr>
              <a:t>“If you have the love of your fellow men in your heart, my friend, you are a potential Rotarian.”</a:t>
            </a:r>
          </a:p>
        </p:txBody>
      </p:sp>
      <p:pic>
        <p:nvPicPr>
          <p:cNvPr id="7" name="Picture 6" descr="A person wearing glasses and looking at the camera&#10;&#10;Description automatically generated">
            <a:extLst>
              <a:ext uri="{FF2B5EF4-FFF2-40B4-BE49-F238E27FC236}">
                <a16:creationId xmlns:a16="http://schemas.microsoft.com/office/drawing/2014/main" id="{74452947-C044-42CB-8A41-648E9F015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366" y="294198"/>
            <a:ext cx="3102537" cy="3442060"/>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A46A9847-961F-48D7-9FDD-C29783054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6431" y="294198"/>
            <a:ext cx="4400289" cy="3442060"/>
          </a:xfrm>
          <a:prstGeom prst="rect">
            <a:avLst/>
          </a:prstGeom>
        </p:spPr>
      </p:pic>
    </p:spTree>
    <p:extLst>
      <p:ext uri="{BB962C8B-B14F-4D97-AF65-F5344CB8AC3E}">
        <p14:creationId xmlns:p14="http://schemas.microsoft.com/office/powerpoint/2010/main" val="3493191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342B11-9E03-464E-A1C7-CB87F3E0AE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46717" y="530081"/>
            <a:ext cx="3805352" cy="2817096"/>
          </a:xfrm>
          <a:prstGeom prst="rect">
            <a:avLst/>
          </a:prstGeom>
        </p:spPr>
      </p:pic>
      <p:pic>
        <p:nvPicPr>
          <p:cNvPr id="7" name="Picture 6">
            <a:extLst>
              <a:ext uri="{FF2B5EF4-FFF2-40B4-BE49-F238E27FC236}">
                <a16:creationId xmlns:a16="http://schemas.microsoft.com/office/drawing/2014/main" id="{B2F91EC2-485B-416A-B6E8-5904F464FE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88907" y="694581"/>
            <a:ext cx="3681040" cy="2629314"/>
          </a:xfrm>
          <a:prstGeom prst="rect">
            <a:avLst/>
          </a:prstGeom>
        </p:spPr>
      </p:pic>
      <p:pic>
        <p:nvPicPr>
          <p:cNvPr id="4" name="Picture 3" descr="A picture containing building, person, outdoor, holding&#10;&#10;Description automatically generated">
            <a:extLst>
              <a:ext uri="{FF2B5EF4-FFF2-40B4-BE49-F238E27FC236}">
                <a16:creationId xmlns:a16="http://schemas.microsoft.com/office/drawing/2014/main" id="{372DA41A-8179-4444-B48D-FA63264F98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80840" y="3324555"/>
            <a:ext cx="3268862" cy="2629314"/>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6F5CB9A1-00B5-437C-BB45-6AC1A36810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49702" y="3332971"/>
            <a:ext cx="3181556" cy="2644180"/>
          </a:xfrm>
          <a:prstGeom prst="rect">
            <a:avLst/>
          </a:prstGeom>
        </p:spPr>
      </p:pic>
      <p:pic>
        <p:nvPicPr>
          <p:cNvPr id="14" name="Picture 13" descr="A sign on a pole&#10;&#10;Description automatically generated">
            <a:extLst>
              <a:ext uri="{FF2B5EF4-FFF2-40B4-BE49-F238E27FC236}">
                <a16:creationId xmlns:a16="http://schemas.microsoft.com/office/drawing/2014/main" id="{FAF28AF5-4B4F-44A7-8060-73C832F9E5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7675" y="694581"/>
            <a:ext cx="3003662" cy="2629314"/>
          </a:xfrm>
          <a:prstGeom prst="rect">
            <a:avLst/>
          </a:prstGeom>
        </p:spPr>
      </p:pic>
      <p:sp>
        <p:nvSpPr>
          <p:cNvPr id="2" name="TextBox 1">
            <a:extLst>
              <a:ext uri="{FF2B5EF4-FFF2-40B4-BE49-F238E27FC236}">
                <a16:creationId xmlns:a16="http://schemas.microsoft.com/office/drawing/2014/main" id="{C515FC4E-76F5-462F-8847-2DAC8BD84C34}"/>
              </a:ext>
            </a:extLst>
          </p:cNvPr>
          <p:cNvSpPr txBox="1"/>
          <p:nvPr/>
        </p:nvSpPr>
        <p:spPr>
          <a:xfrm>
            <a:off x="457200" y="694581"/>
            <a:ext cx="2584435" cy="4154984"/>
          </a:xfrm>
          <a:prstGeom prst="rect">
            <a:avLst/>
          </a:prstGeom>
          <a:noFill/>
        </p:spPr>
        <p:txBody>
          <a:bodyPr wrap="square" rtlCol="0">
            <a:spAutoFit/>
          </a:bodyPr>
          <a:lstStyle/>
          <a:p>
            <a:r>
              <a:rPr lang="en-US" sz="2400" b="1" dirty="0">
                <a:solidFill>
                  <a:schemeClr val="bg1"/>
                </a:solidFill>
              </a:rPr>
              <a:t>Together We:</a:t>
            </a:r>
          </a:p>
          <a:p>
            <a:endParaRPr lang="en-US" sz="2400" b="1" dirty="0">
              <a:solidFill>
                <a:schemeClr val="bg1"/>
              </a:solidFill>
            </a:endParaRPr>
          </a:p>
          <a:p>
            <a:r>
              <a:rPr lang="en-US" sz="2400" dirty="0">
                <a:solidFill>
                  <a:schemeClr val="bg1"/>
                </a:solidFill>
              </a:rPr>
              <a:t>Promote Peace</a:t>
            </a:r>
          </a:p>
          <a:p>
            <a:r>
              <a:rPr lang="en-US" sz="2400" dirty="0">
                <a:solidFill>
                  <a:schemeClr val="bg1"/>
                </a:solidFill>
              </a:rPr>
              <a:t>Save Lives</a:t>
            </a:r>
          </a:p>
          <a:p>
            <a:r>
              <a:rPr lang="en-US" sz="2400" dirty="0">
                <a:solidFill>
                  <a:schemeClr val="bg1"/>
                </a:solidFill>
              </a:rPr>
              <a:t>Fight Hunger</a:t>
            </a:r>
          </a:p>
          <a:p>
            <a:r>
              <a:rPr lang="en-US" sz="2400" dirty="0">
                <a:solidFill>
                  <a:schemeClr val="bg1"/>
                </a:solidFill>
              </a:rPr>
              <a:t>Mentor</a:t>
            </a:r>
          </a:p>
          <a:p>
            <a:r>
              <a:rPr lang="en-US" sz="2400" dirty="0">
                <a:solidFill>
                  <a:schemeClr val="bg1"/>
                </a:solidFill>
              </a:rPr>
              <a:t>Learn</a:t>
            </a:r>
          </a:p>
          <a:p>
            <a:r>
              <a:rPr lang="en-US" sz="2400" dirty="0">
                <a:solidFill>
                  <a:schemeClr val="bg1"/>
                </a:solidFill>
              </a:rPr>
              <a:t>Inspire</a:t>
            </a:r>
          </a:p>
          <a:p>
            <a:r>
              <a:rPr lang="en-US" sz="2400" dirty="0">
                <a:solidFill>
                  <a:schemeClr val="bg1"/>
                </a:solidFill>
              </a:rPr>
              <a:t>End Polio</a:t>
            </a:r>
          </a:p>
          <a:p>
            <a:r>
              <a:rPr lang="en-US" sz="2400" dirty="0">
                <a:solidFill>
                  <a:schemeClr val="bg1"/>
                </a:solidFill>
              </a:rPr>
              <a:t>Empower</a:t>
            </a:r>
          </a:p>
          <a:p>
            <a:r>
              <a:rPr lang="en-US" sz="2400" dirty="0">
                <a:solidFill>
                  <a:schemeClr val="bg1"/>
                </a:solidFill>
              </a:rPr>
              <a:t>Connect</a:t>
            </a:r>
          </a:p>
        </p:txBody>
      </p:sp>
      <p:pic>
        <p:nvPicPr>
          <p:cNvPr id="9" name="Picture 8">
            <a:extLst>
              <a:ext uri="{FF2B5EF4-FFF2-40B4-BE49-F238E27FC236}">
                <a16:creationId xmlns:a16="http://schemas.microsoft.com/office/drawing/2014/main" id="{78A69DD1-F20B-4044-A353-EA530CF133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31257" y="3299333"/>
            <a:ext cx="2870079" cy="2677818"/>
          </a:xfrm>
          <a:prstGeom prst="rect">
            <a:avLst/>
          </a:prstGeom>
        </p:spPr>
      </p:pic>
      <p:pic>
        <p:nvPicPr>
          <p:cNvPr id="3" name="Recorded Sound">
            <a:hlinkClick r:id="" action="ppaction://media"/>
            <a:extLst>
              <a:ext uri="{FF2B5EF4-FFF2-40B4-BE49-F238E27FC236}">
                <a16:creationId xmlns:a16="http://schemas.microsoft.com/office/drawing/2014/main" id="{BE0984F2-89DD-234A-9B79-81FC230C954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2788" y="2917825"/>
            <a:ext cx="812800" cy="812800"/>
          </a:xfrm>
          <a:prstGeom prst="rect">
            <a:avLst/>
          </a:prstGeom>
        </p:spPr>
      </p:pic>
      <p:pic>
        <p:nvPicPr>
          <p:cNvPr id="6" name="Recorded Sound">
            <a:hlinkClick r:id="" action="ppaction://media"/>
            <a:extLst>
              <a:ext uri="{FF2B5EF4-FFF2-40B4-BE49-F238E27FC236}">
                <a16:creationId xmlns:a16="http://schemas.microsoft.com/office/drawing/2014/main" id="{A5C1355E-C4AE-634F-B3A7-E3969E05F84C}"/>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792788" y="2917825"/>
            <a:ext cx="812800" cy="812800"/>
          </a:xfrm>
          <a:prstGeom prst="rect">
            <a:avLst/>
          </a:prstGeom>
        </p:spPr>
      </p:pic>
      <p:pic>
        <p:nvPicPr>
          <p:cNvPr id="10" name="Recorded Sound">
            <a:hlinkClick r:id="" action="ppaction://media"/>
            <a:extLst>
              <a:ext uri="{FF2B5EF4-FFF2-40B4-BE49-F238E27FC236}">
                <a16:creationId xmlns:a16="http://schemas.microsoft.com/office/drawing/2014/main" id="{A6022C74-9D60-7441-8F91-432AC8C40E91}"/>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792788" y="2917825"/>
            <a:ext cx="812800" cy="812800"/>
          </a:xfrm>
          <a:prstGeom prst="rect">
            <a:avLst/>
          </a:prstGeom>
        </p:spPr>
      </p:pic>
    </p:spTree>
    <p:extLst>
      <p:ext uri="{BB962C8B-B14F-4D97-AF65-F5344CB8AC3E}">
        <p14:creationId xmlns:p14="http://schemas.microsoft.com/office/powerpoint/2010/main" val="3411350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8"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6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EBA453-DF5A-4CC3-A2B9-BBDE6A08D1A7}"/>
              </a:ext>
            </a:extLst>
          </p:cNvPr>
          <p:cNvSpPr txBox="1"/>
          <p:nvPr/>
        </p:nvSpPr>
        <p:spPr>
          <a:xfrm>
            <a:off x="1062368" y="297760"/>
            <a:ext cx="5338916" cy="584775"/>
          </a:xfrm>
          <a:prstGeom prst="rect">
            <a:avLst/>
          </a:prstGeom>
          <a:noFill/>
        </p:spPr>
        <p:txBody>
          <a:bodyPr wrap="square" rtlCol="0">
            <a:spAutoFit/>
          </a:bodyPr>
          <a:lstStyle/>
          <a:p>
            <a:pPr algn="ctr"/>
            <a:r>
              <a:rPr lang="en-US" sz="3200" dirty="0">
                <a:solidFill>
                  <a:schemeClr val="accent3"/>
                </a:solidFill>
              </a:rPr>
              <a:t>How Rotary Got Started</a:t>
            </a:r>
          </a:p>
        </p:txBody>
      </p:sp>
      <p:pic>
        <p:nvPicPr>
          <p:cNvPr id="11" name="Picture 10">
            <a:extLst>
              <a:ext uri="{FF2B5EF4-FFF2-40B4-BE49-F238E27FC236}">
                <a16:creationId xmlns:a16="http://schemas.microsoft.com/office/drawing/2014/main" id="{6DF62A49-730D-421F-9EDD-B12D2EC61B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5300" y="381400"/>
            <a:ext cx="3620203" cy="3594252"/>
          </a:xfrm>
          <a:prstGeom prst="rect">
            <a:avLst/>
          </a:prstGeom>
        </p:spPr>
      </p:pic>
      <p:sp>
        <p:nvSpPr>
          <p:cNvPr id="12" name="TextBox 11">
            <a:extLst>
              <a:ext uri="{FF2B5EF4-FFF2-40B4-BE49-F238E27FC236}">
                <a16:creationId xmlns:a16="http://schemas.microsoft.com/office/drawing/2014/main" id="{5C91185E-7518-41CC-B232-069F19E90E56}"/>
              </a:ext>
            </a:extLst>
          </p:cNvPr>
          <p:cNvSpPr txBox="1"/>
          <p:nvPr/>
        </p:nvSpPr>
        <p:spPr>
          <a:xfrm>
            <a:off x="842006" y="970046"/>
            <a:ext cx="6371303" cy="2185214"/>
          </a:xfrm>
          <a:prstGeom prst="rect">
            <a:avLst/>
          </a:prstGeom>
          <a:noFill/>
        </p:spPr>
        <p:txBody>
          <a:bodyPr wrap="square" rtlCol="0">
            <a:spAutoFit/>
          </a:bodyPr>
          <a:lstStyle/>
          <a:p>
            <a:r>
              <a:rPr lang="en-US" sz="2000" dirty="0">
                <a:solidFill>
                  <a:schemeClr val="accent3"/>
                </a:solidFill>
              </a:rPr>
              <a:t>The first Rotary Club was organized in 1905, by Chicago Attorney Paul P. Harris</a:t>
            </a:r>
          </a:p>
          <a:p>
            <a:endParaRPr lang="en-US" sz="800" dirty="0">
              <a:solidFill>
                <a:schemeClr val="accent3"/>
              </a:solidFill>
            </a:endParaRPr>
          </a:p>
          <a:p>
            <a:r>
              <a:rPr lang="en-US" sz="2000" dirty="0">
                <a:solidFill>
                  <a:schemeClr val="accent3"/>
                </a:solidFill>
              </a:rPr>
              <a:t>The original four member club met for fellowship in rotation at member’s offices…thus the name </a:t>
            </a:r>
            <a:r>
              <a:rPr lang="en-US" sz="2000" b="1" dirty="0">
                <a:solidFill>
                  <a:schemeClr val="accent3"/>
                </a:solidFill>
              </a:rPr>
              <a:t>ROTARY</a:t>
            </a:r>
          </a:p>
          <a:p>
            <a:endParaRPr lang="en-US" sz="800" b="1" dirty="0">
              <a:solidFill>
                <a:schemeClr val="accent3"/>
              </a:solidFill>
            </a:endParaRPr>
          </a:p>
          <a:p>
            <a:r>
              <a:rPr lang="en-US" sz="2000" dirty="0">
                <a:solidFill>
                  <a:schemeClr val="accent3"/>
                </a:solidFill>
              </a:rPr>
              <a:t>Their first community service project – a public toilet outside the Chicago City Hall</a:t>
            </a:r>
          </a:p>
        </p:txBody>
      </p:sp>
      <p:pic>
        <p:nvPicPr>
          <p:cNvPr id="16" name="Picture 15">
            <a:extLst>
              <a:ext uri="{FF2B5EF4-FFF2-40B4-BE49-F238E27FC236}">
                <a16:creationId xmlns:a16="http://schemas.microsoft.com/office/drawing/2014/main" id="{8735A8F7-4BE1-4DB0-BFE3-A0E8E82C79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7003" y="3493190"/>
            <a:ext cx="4286250" cy="2857500"/>
          </a:xfrm>
          <a:prstGeom prst="rect">
            <a:avLst/>
          </a:prstGeom>
        </p:spPr>
      </p:pic>
      <p:sp>
        <p:nvSpPr>
          <p:cNvPr id="22" name="TextBox 21">
            <a:extLst>
              <a:ext uri="{FF2B5EF4-FFF2-40B4-BE49-F238E27FC236}">
                <a16:creationId xmlns:a16="http://schemas.microsoft.com/office/drawing/2014/main" id="{F635BC3E-7F57-4372-8C84-52CD172B2BBE}"/>
              </a:ext>
            </a:extLst>
          </p:cNvPr>
          <p:cNvSpPr txBox="1"/>
          <p:nvPr/>
        </p:nvSpPr>
        <p:spPr>
          <a:xfrm>
            <a:off x="5767304" y="5343720"/>
            <a:ext cx="2892011" cy="923330"/>
          </a:xfrm>
          <a:prstGeom prst="rect">
            <a:avLst/>
          </a:prstGeom>
          <a:noFill/>
        </p:spPr>
        <p:txBody>
          <a:bodyPr wrap="square" rtlCol="0">
            <a:spAutoFit/>
          </a:bodyPr>
          <a:lstStyle/>
          <a:p>
            <a:r>
              <a:rPr lang="en-US" dirty="0">
                <a:solidFill>
                  <a:schemeClr val="accent3"/>
                </a:solidFill>
              </a:rPr>
              <a:t>From left: Gustavus Loehr, Silvester Schiele, Hiram Shorey and Paul Harris.</a:t>
            </a:r>
          </a:p>
        </p:txBody>
      </p:sp>
      <p:sp>
        <p:nvSpPr>
          <p:cNvPr id="23" name="TextBox 22">
            <a:extLst>
              <a:ext uri="{FF2B5EF4-FFF2-40B4-BE49-F238E27FC236}">
                <a16:creationId xmlns:a16="http://schemas.microsoft.com/office/drawing/2014/main" id="{4C51EC54-6AEB-4C65-8D16-84ABB83F353F}"/>
              </a:ext>
            </a:extLst>
          </p:cNvPr>
          <p:cNvSpPr txBox="1"/>
          <p:nvPr/>
        </p:nvSpPr>
        <p:spPr>
          <a:xfrm>
            <a:off x="1779620" y="4921940"/>
            <a:ext cx="3521015" cy="584775"/>
          </a:xfrm>
          <a:prstGeom prst="rect">
            <a:avLst/>
          </a:prstGeom>
          <a:noFill/>
        </p:spPr>
        <p:txBody>
          <a:bodyPr wrap="square" rtlCol="0">
            <a:spAutoFit/>
          </a:bodyPr>
          <a:lstStyle/>
          <a:p>
            <a:pPr algn="ctr"/>
            <a:r>
              <a:rPr lang="en-US" sz="3200" b="1" dirty="0">
                <a:solidFill>
                  <a:srgbClr val="FFBE10"/>
                </a:solidFill>
              </a:rPr>
              <a:t>People Of Action</a:t>
            </a:r>
          </a:p>
        </p:txBody>
      </p:sp>
      <p:sp>
        <p:nvSpPr>
          <p:cNvPr id="15" name="TextBox 14">
            <a:extLst>
              <a:ext uri="{FF2B5EF4-FFF2-40B4-BE49-F238E27FC236}">
                <a16:creationId xmlns:a16="http://schemas.microsoft.com/office/drawing/2014/main" id="{06D21D13-900E-40D7-AB5E-0E51AF0BE530}"/>
              </a:ext>
            </a:extLst>
          </p:cNvPr>
          <p:cNvSpPr txBox="1"/>
          <p:nvPr/>
        </p:nvSpPr>
        <p:spPr>
          <a:xfrm>
            <a:off x="9229966" y="3975652"/>
            <a:ext cx="1490869" cy="369332"/>
          </a:xfrm>
          <a:prstGeom prst="rect">
            <a:avLst/>
          </a:prstGeom>
          <a:noFill/>
        </p:spPr>
        <p:txBody>
          <a:bodyPr wrap="square" rtlCol="0">
            <a:spAutoFit/>
          </a:bodyPr>
          <a:lstStyle/>
          <a:p>
            <a:r>
              <a:rPr lang="en-US" b="1" dirty="0">
                <a:solidFill>
                  <a:schemeClr val="bg1"/>
                </a:solidFill>
              </a:rPr>
              <a:t>Paul Harris</a:t>
            </a:r>
          </a:p>
        </p:txBody>
      </p:sp>
      <p:pic>
        <p:nvPicPr>
          <p:cNvPr id="18" name="Picture 17" descr="A picture containing drawing&#10;&#10;Description automatically generated">
            <a:extLst>
              <a:ext uri="{FF2B5EF4-FFF2-40B4-BE49-F238E27FC236}">
                <a16:creationId xmlns:a16="http://schemas.microsoft.com/office/drawing/2014/main" id="{4555D74F-7565-4CD3-BA56-A03BE5B053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3543" y="5005285"/>
            <a:ext cx="2133600" cy="800100"/>
          </a:xfrm>
          <a:prstGeom prst="rect">
            <a:avLst/>
          </a:prstGeom>
        </p:spPr>
      </p:pic>
      <p:pic>
        <p:nvPicPr>
          <p:cNvPr id="3" name="Recorded Sound">
            <a:hlinkClick r:id="" action="ppaction://media"/>
            <a:extLst>
              <a:ext uri="{FF2B5EF4-FFF2-40B4-BE49-F238E27FC236}">
                <a16:creationId xmlns:a16="http://schemas.microsoft.com/office/drawing/2014/main" id="{22D4248A-5232-2749-8312-9B80BD51772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2788" y="2917825"/>
            <a:ext cx="812800" cy="812800"/>
          </a:xfrm>
          <a:prstGeom prst="rect">
            <a:avLst/>
          </a:prstGeom>
        </p:spPr>
      </p:pic>
      <p:pic>
        <p:nvPicPr>
          <p:cNvPr id="4" name="Recorded Sound">
            <a:hlinkClick r:id="" action="ppaction://media"/>
            <a:extLst>
              <a:ext uri="{FF2B5EF4-FFF2-40B4-BE49-F238E27FC236}">
                <a16:creationId xmlns:a16="http://schemas.microsoft.com/office/drawing/2014/main" id="{8FEEEF15-5808-7948-87F1-EA003CDFC9E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792788" y="2917825"/>
            <a:ext cx="812800" cy="812800"/>
          </a:xfrm>
          <a:prstGeom prst="rect">
            <a:avLst/>
          </a:prstGeom>
        </p:spPr>
      </p:pic>
    </p:spTree>
    <p:extLst>
      <p:ext uri="{BB962C8B-B14F-4D97-AF65-F5344CB8AC3E}">
        <p14:creationId xmlns:p14="http://schemas.microsoft.com/office/powerpoint/2010/main" val="420892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4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D10275-1D4D-4FAA-A59C-B1F33CAAA4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1950" y="352198"/>
            <a:ext cx="6873393" cy="4584553"/>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92AF54C5-329C-4A87-B96D-8183FD44F3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333" y="352795"/>
            <a:ext cx="4630451" cy="5944054"/>
          </a:xfrm>
          <a:prstGeom prst="rect">
            <a:avLst/>
          </a:prstGeom>
        </p:spPr>
      </p:pic>
      <p:sp>
        <p:nvSpPr>
          <p:cNvPr id="9" name="TextBox 8">
            <a:extLst>
              <a:ext uri="{FF2B5EF4-FFF2-40B4-BE49-F238E27FC236}">
                <a16:creationId xmlns:a16="http://schemas.microsoft.com/office/drawing/2014/main" id="{7371D495-2FEE-4E6F-BF78-9A07F35FD32C}"/>
              </a:ext>
            </a:extLst>
          </p:cNvPr>
          <p:cNvSpPr txBox="1"/>
          <p:nvPr/>
        </p:nvSpPr>
        <p:spPr>
          <a:xfrm>
            <a:off x="6580888" y="4184373"/>
            <a:ext cx="4630451" cy="523220"/>
          </a:xfrm>
          <a:prstGeom prst="rect">
            <a:avLst/>
          </a:prstGeom>
          <a:noFill/>
        </p:spPr>
        <p:txBody>
          <a:bodyPr wrap="square" rtlCol="0">
            <a:spAutoFit/>
          </a:bodyPr>
          <a:lstStyle/>
          <a:p>
            <a:r>
              <a:rPr lang="en-US" sz="2800" b="1" dirty="0">
                <a:solidFill>
                  <a:schemeClr val="bg1"/>
                </a:solidFill>
              </a:rPr>
              <a:t>Five Avenues of Service</a:t>
            </a:r>
          </a:p>
        </p:txBody>
      </p:sp>
      <p:sp>
        <p:nvSpPr>
          <p:cNvPr id="2" name="TextBox 1">
            <a:extLst>
              <a:ext uri="{FF2B5EF4-FFF2-40B4-BE49-F238E27FC236}">
                <a16:creationId xmlns:a16="http://schemas.microsoft.com/office/drawing/2014/main" id="{B9281B9E-D475-4563-922D-8F86AEDD6268}"/>
              </a:ext>
            </a:extLst>
          </p:cNvPr>
          <p:cNvSpPr txBox="1"/>
          <p:nvPr/>
        </p:nvSpPr>
        <p:spPr>
          <a:xfrm>
            <a:off x="5568593" y="5465852"/>
            <a:ext cx="6000108" cy="830997"/>
          </a:xfrm>
          <a:prstGeom prst="rect">
            <a:avLst/>
          </a:prstGeom>
          <a:noFill/>
        </p:spPr>
        <p:txBody>
          <a:bodyPr wrap="square" rtlCol="0">
            <a:spAutoFit/>
          </a:bodyPr>
          <a:lstStyle/>
          <a:p>
            <a:pPr algn="ctr"/>
            <a:r>
              <a:rPr lang="en-US" sz="2400" dirty="0">
                <a:solidFill>
                  <a:schemeClr val="bg1"/>
                </a:solidFill>
              </a:rPr>
              <a:t>The Object of Rotary comes to life through Five Avenues of Service</a:t>
            </a:r>
          </a:p>
        </p:txBody>
      </p:sp>
      <p:pic>
        <p:nvPicPr>
          <p:cNvPr id="3" name="Recorded Sound">
            <a:hlinkClick r:id="" action="ppaction://media"/>
            <a:extLst>
              <a:ext uri="{FF2B5EF4-FFF2-40B4-BE49-F238E27FC236}">
                <a16:creationId xmlns:a16="http://schemas.microsoft.com/office/drawing/2014/main" id="{C6C5BA31-A320-954B-A509-3E4CD833D2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2788" y="2917825"/>
            <a:ext cx="812800" cy="812800"/>
          </a:xfrm>
          <a:prstGeom prst="rect">
            <a:avLst/>
          </a:prstGeom>
        </p:spPr>
      </p:pic>
      <p:pic>
        <p:nvPicPr>
          <p:cNvPr id="4" name="Recorded Sound">
            <a:hlinkClick r:id="" action="ppaction://media"/>
            <a:extLst>
              <a:ext uri="{FF2B5EF4-FFF2-40B4-BE49-F238E27FC236}">
                <a16:creationId xmlns:a16="http://schemas.microsoft.com/office/drawing/2014/main" id="{F473A785-8437-294B-9130-4D2CC20881E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792788" y="2917825"/>
            <a:ext cx="812800" cy="812800"/>
          </a:xfrm>
          <a:prstGeom prst="rect">
            <a:avLst/>
          </a:prstGeom>
        </p:spPr>
      </p:pic>
    </p:spTree>
    <p:extLst>
      <p:ext uri="{BB962C8B-B14F-4D97-AF65-F5344CB8AC3E}">
        <p14:creationId xmlns:p14="http://schemas.microsoft.com/office/powerpoint/2010/main" val="1634475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0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138FD1-ED99-40B9-8AF9-9C3DA490198D}"/>
              </a:ext>
            </a:extLst>
          </p:cNvPr>
          <p:cNvSpPr txBox="1"/>
          <p:nvPr/>
        </p:nvSpPr>
        <p:spPr>
          <a:xfrm>
            <a:off x="3501232" y="206194"/>
            <a:ext cx="5133504" cy="646331"/>
          </a:xfrm>
          <a:prstGeom prst="rect">
            <a:avLst/>
          </a:prstGeom>
          <a:noFill/>
        </p:spPr>
        <p:txBody>
          <a:bodyPr wrap="square" rtlCol="0">
            <a:spAutoFit/>
          </a:bodyPr>
          <a:lstStyle/>
          <a:p>
            <a:r>
              <a:rPr lang="en-US" sz="3600" dirty="0">
                <a:solidFill>
                  <a:schemeClr val="bg1"/>
                </a:solidFill>
              </a:rPr>
              <a:t>Seven Areas of Focus</a:t>
            </a:r>
          </a:p>
        </p:txBody>
      </p:sp>
      <p:pic>
        <p:nvPicPr>
          <p:cNvPr id="4" name="Picture 3" descr="A person looking at the camera&#10;&#10;Description automatically generated">
            <a:extLst>
              <a:ext uri="{FF2B5EF4-FFF2-40B4-BE49-F238E27FC236}">
                <a16:creationId xmlns:a16="http://schemas.microsoft.com/office/drawing/2014/main" id="{CFCBE499-2C21-489D-A69C-8101290195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07" y="1105382"/>
            <a:ext cx="2371318" cy="1693799"/>
          </a:xfrm>
          <a:prstGeom prst="rect">
            <a:avLst/>
          </a:prstGeom>
        </p:spPr>
      </p:pic>
      <p:sp>
        <p:nvSpPr>
          <p:cNvPr id="5" name="TextBox 4">
            <a:extLst>
              <a:ext uri="{FF2B5EF4-FFF2-40B4-BE49-F238E27FC236}">
                <a16:creationId xmlns:a16="http://schemas.microsoft.com/office/drawing/2014/main" id="{3C89C157-CEFA-49A7-AD39-A041BD7556E5}"/>
              </a:ext>
            </a:extLst>
          </p:cNvPr>
          <p:cNvSpPr txBox="1"/>
          <p:nvPr/>
        </p:nvSpPr>
        <p:spPr>
          <a:xfrm>
            <a:off x="716827" y="2780217"/>
            <a:ext cx="2540421" cy="584775"/>
          </a:xfrm>
          <a:prstGeom prst="rect">
            <a:avLst/>
          </a:prstGeom>
          <a:noFill/>
        </p:spPr>
        <p:txBody>
          <a:bodyPr wrap="square" rtlCol="0">
            <a:spAutoFit/>
          </a:bodyPr>
          <a:lstStyle/>
          <a:p>
            <a:r>
              <a:rPr lang="en-US" sz="1600" dirty="0">
                <a:solidFill>
                  <a:schemeClr val="bg1"/>
                </a:solidFill>
              </a:rPr>
              <a:t>Peacebuilding &amp; Conflict</a:t>
            </a:r>
          </a:p>
          <a:p>
            <a:r>
              <a:rPr lang="en-US" sz="1600" dirty="0">
                <a:solidFill>
                  <a:schemeClr val="bg1"/>
                </a:solidFill>
              </a:rPr>
              <a:t>Prevention</a:t>
            </a:r>
          </a:p>
        </p:txBody>
      </p:sp>
      <p:pic>
        <p:nvPicPr>
          <p:cNvPr id="9" name="Picture 8" descr="A person in a blue shirt&#10;&#10;Description automatically generated">
            <a:extLst>
              <a:ext uri="{FF2B5EF4-FFF2-40B4-BE49-F238E27FC236}">
                <a16:creationId xmlns:a16="http://schemas.microsoft.com/office/drawing/2014/main" id="{E78E1456-300C-4E35-867B-7E964EBBE2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0329" y="1138914"/>
            <a:ext cx="2371319" cy="1693799"/>
          </a:xfrm>
          <a:prstGeom prst="rect">
            <a:avLst/>
          </a:prstGeom>
        </p:spPr>
      </p:pic>
      <p:sp>
        <p:nvSpPr>
          <p:cNvPr id="10" name="TextBox 9">
            <a:extLst>
              <a:ext uri="{FF2B5EF4-FFF2-40B4-BE49-F238E27FC236}">
                <a16:creationId xmlns:a16="http://schemas.microsoft.com/office/drawing/2014/main" id="{852A8ECE-1DCD-4DE0-949E-FDFF08D44636}"/>
              </a:ext>
            </a:extLst>
          </p:cNvPr>
          <p:cNvSpPr txBox="1"/>
          <p:nvPr/>
        </p:nvSpPr>
        <p:spPr>
          <a:xfrm>
            <a:off x="3902387" y="2774646"/>
            <a:ext cx="2371320" cy="584775"/>
          </a:xfrm>
          <a:prstGeom prst="rect">
            <a:avLst/>
          </a:prstGeom>
          <a:noFill/>
        </p:spPr>
        <p:txBody>
          <a:bodyPr wrap="square" rtlCol="0">
            <a:spAutoFit/>
          </a:bodyPr>
          <a:lstStyle/>
          <a:p>
            <a:r>
              <a:rPr lang="en-US" sz="1600" dirty="0">
                <a:solidFill>
                  <a:schemeClr val="bg1"/>
                </a:solidFill>
              </a:rPr>
              <a:t>Disease Prevention &amp;</a:t>
            </a:r>
          </a:p>
          <a:p>
            <a:r>
              <a:rPr lang="en-US" sz="1600" dirty="0">
                <a:solidFill>
                  <a:schemeClr val="bg1"/>
                </a:solidFill>
              </a:rPr>
              <a:t>Treatment</a:t>
            </a:r>
          </a:p>
        </p:txBody>
      </p:sp>
      <p:pic>
        <p:nvPicPr>
          <p:cNvPr id="12" name="Picture 11" descr="A picture containing grass, outdoor, person, green&#10;&#10;Description automatically generated">
            <a:extLst>
              <a:ext uri="{FF2B5EF4-FFF2-40B4-BE49-F238E27FC236}">
                <a16:creationId xmlns:a16="http://schemas.microsoft.com/office/drawing/2014/main" id="{169DA2D3-3185-4B67-9538-42596E5066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0804" y="1138914"/>
            <a:ext cx="2247783" cy="1605559"/>
          </a:xfrm>
          <a:prstGeom prst="rect">
            <a:avLst/>
          </a:prstGeom>
        </p:spPr>
      </p:pic>
      <p:sp>
        <p:nvSpPr>
          <p:cNvPr id="13" name="TextBox 12">
            <a:extLst>
              <a:ext uri="{FF2B5EF4-FFF2-40B4-BE49-F238E27FC236}">
                <a16:creationId xmlns:a16="http://schemas.microsoft.com/office/drawing/2014/main" id="{9FDB8836-E602-4D96-9009-727437B47F19}"/>
              </a:ext>
            </a:extLst>
          </p:cNvPr>
          <p:cNvSpPr txBox="1"/>
          <p:nvPr/>
        </p:nvSpPr>
        <p:spPr>
          <a:xfrm>
            <a:off x="7072703" y="2692554"/>
            <a:ext cx="1916637" cy="584775"/>
          </a:xfrm>
          <a:prstGeom prst="rect">
            <a:avLst/>
          </a:prstGeom>
          <a:noFill/>
        </p:spPr>
        <p:txBody>
          <a:bodyPr wrap="square" rtlCol="0">
            <a:spAutoFit/>
          </a:bodyPr>
          <a:lstStyle/>
          <a:p>
            <a:r>
              <a:rPr lang="en-US" sz="1600" dirty="0">
                <a:solidFill>
                  <a:schemeClr val="bg1"/>
                </a:solidFill>
              </a:rPr>
              <a:t>Water, Sanitation &amp;</a:t>
            </a:r>
          </a:p>
          <a:p>
            <a:r>
              <a:rPr lang="en-US" sz="1600" dirty="0">
                <a:solidFill>
                  <a:schemeClr val="bg1"/>
                </a:solidFill>
              </a:rPr>
              <a:t>Hygiene</a:t>
            </a:r>
          </a:p>
        </p:txBody>
      </p:sp>
      <p:pic>
        <p:nvPicPr>
          <p:cNvPr id="15" name="Picture 14" descr="A small child sitting on a bench&#10;&#10;Description automatically generated">
            <a:extLst>
              <a:ext uri="{FF2B5EF4-FFF2-40B4-BE49-F238E27FC236}">
                <a16:creationId xmlns:a16="http://schemas.microsoft.com/office/drawing/2014/main" id="{15D44FC6-4544-4246-90BA-9B294413D2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6590" y="1138914"/>
            <a:ext cx="2097274" cy="1498053"/>
          </a:xfrm>
          <a:prstGeom prst="rect">
            <a:avLst/>
          </a:prstGeom>
        </p:spPr>
      </p:pic>
      <p:sp>
        <p:nvSpPr>
          <p:cNvPr id="16" name="TextBox 15">
            <a:extLst>
              <a:ext uri="{FF2B5EF4-FFF2-40B4-BE49-F238E27FC236}">
                <a16:creationId xmlns:a16="http://schemas.microsoft.com/office/drawing/2014/main" id="{766AC07D-0D6D-48EB-9E1B-C40657D16CA5}"/>
              </a:ext>
            </a:extLst>
          </p:cNvPr>
          <p:cNvSpPr txBox="1"/>
          <p:nvPr/>
        </p:nvSpPr>
        <p:spPr>
          <a:xfrm>
            <a:off x="9643069" y="2629904"/>
            <a:ext cx="2679257" cy="338554"/>
          </a:xfrm>
          <a:prstGeom prst="rect">
            <a:avLst/>
          </a:prstGeom>
          <a:noFill/>
        </p:spPr>
        <p:txBody>
          <a:bodyPr wrap="square" rtlCol="0">
            <a:spAutoFit/>
          </a:bodyPr>
          <a:lstStyle/>
          <a:p>
            <a:r>
              <a:rPr lang="en-US" sz="1600" dirty="0">
                <a:solidFill>
                  <a:schemeClr val="bg1"/>
                </a:solidFill>
              </a:rPr>
              <a:t>Maternal &amp; Child Health</a:t>
            </a:r>
          </a:p>
        </p:txBody>
      </p:sp>
      <p:pic>
        <p:nvPicPr>
          <p:cNvPr id="26" name="Picture 25" descr="A couple of people posing for the camera&#10;&#10;Description automatically generated">
            <a:extLst>
              <a:ext uri="{FF2B5EF4-FFF2-40B4-BE49-F238E27FC236}">
                <a16:creationId xmlns:a16="http://schemas.microsoft.com/office/drawing/2014/main" id="{E0BAF84E-DCF1-45BD-899B-0B67CDDE03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555" y="3829272"/>
            <a:ext cx="3061592" cy="1993117"/>
          </a:xfrm>
          <a:prstGeom prst="rect">
            <a:avLst/>
          </a:prstGeom>
        </p:spPr>
      </p:pic>
      <p:sp>
        <p:nvSpPr>
          <p:cNvPr id="27" name="TextBox 26">
            <a:extLst>
              <a:ext uri="{FF2B5EF4-FFF2-40B4-BE49-F238E27FC236}">
                <a16:creationId xmlns:a16="http://schemas.microsoft.com/office/drawing/2014/main" id="{D095DC03-BB7E-4B2A-A880-A1BC8E1128B1}"/>
              </a:ext>
            </a:extLst>
          </p:cNvPr>
          <p:cNvSpPr txBox="1"/>
          <p:nvPr/>
        </p:nvSpPr>
        <p:spPr>
          <a:xfrm>
            <a:off x="1151972" y="5805887"/>
            <a:ext cx="3061592" cy="369332"/>
          </a:xfrm>
          <a:prstGeom prst="rect">
            <a:avLst/>
          </a:prstGeom>
          <a:noFill/>
        </p:spPr>
        <p:txBody>
          <a:bodyPr wrap="square" rtlCol="0">
            <a:spAutoFit/>
          </a:bodyPr>
          <a:lstStyle/>
          <a:p>
            <a:r>
              <a:rPr lang="en-US" dirty="0">
                <a:solidFill>
                  <a:schemeClr val="bg1"/>
                </a:solidFill>
              </a:rPr>
              <a:t>Basic Education &amp; Literacy</a:t>
            </a:r>
          </a:p>
        </p:txBody>
      </p:sp>
      <p:pic>
        <p:nvPicPr>
          <p:cNvPr id="29" name="Picture 28" descr="A picture containing person, table, indoor, food&#10;&#10;Description automatically generated">
            <a:extLst>
              <a:ext uri="{FF2B5EF4-FFF2-40B4-BE49-F238E27FC236}">
                <a16:creationId xmlns:a16="http://schemas.microsoft.com/office/drawing/2014/main" id="{CBA00C50-CE38-4168-A782-26050BC7A9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85988" y="3795100"/>
            <a:ext cx="2886043" cy="2061459"/>
          </a:xfrm>
          <a:prstGeom prst="rect">
            <a:avLst/>
          </a:prstGeom>
        </p:spPr>
      </p:pic>
      <p:sp>
        <p:nvSpPr>
          <p:cNvPr id="30" name="TextBox 29">
            <a:extLst>
              <a:ext uri="{FF2B5EF4-FFF2-40B4-BE49-F238E27FC236}">
                <a16:creationId xmlns:a16="http://schemas.microsoft.com/office/drawing/2014/main" id="{EBD1E43E-B05D-40B6-B25B-9B2A56F8FEB1}"/>
              </a:ext>
            </a:extLst>
          </p:cNvPr>
          <p:cNvSpPr txBox="1"/>
          <p:nvPr/>
        </p:nvSpPr>
        <p:spPr>
          <a:xfrm>
            <a:off x="4854455" y="5826721"/>
            <a:ext cx="3331945" cy="369332"/>
          </a:xfrm>
          <a:prstGeom prst="rect">
            <a:avLst/>
          </a:prstGeom>
          <a:noFill/>
        </p:spPr>
        <p:txBody>
          <a:bodyPr wrap="square" rtlCol="0">
            <a:spAutoFit/>
          </a:bodyPr>
          <a:lstStyle/>
          <a:p>
            <a:r>
              <a:rPr lang="en-US" dirty="0">
                <a:solidFill>
                  <a:schemeClr val="bg1"/>
                </a:solidFill>
              </a:rPr>
              <a:t>Community &amp; Economic Dev.</a:t>
            </a:r>
          </a:p>
        </p:txBody>
      </p:sp>
      <p:pic>
        <p:nvPicPr>
          <p:cNvPr id="6" name="Picture 5" descr="A group of people standing in the grass&#10;&#10;Description automatically generated">
            <a:extLst>
              <a:ext uri="{FF2B5EF4-FFF2-40B4-BE49-F238E27FC236}">
                <a16:creationId xmlns:a16="http://schemas.microsoft.com/office/drawing/2014/main" id="{3DE63EAC-DE16-4443-8D60-7790188CB7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34736" y="3760930"/>
            <a:ext cx="2714255" cy="2061459"/>
          </a:xfrm>
          <a:prstGeom prst="rect">
            <a:avLst/>
          </a:prstGeom>
        </p:spPr>
      </p:pic>
      <p:sp>
        <p:nvSpPr>
          <p:cNvPr id="7" name="TextBox 6">
            <a:extLst>
              <a:ext uri="{FF2B5EF4-FFF2-40B4-BE49-F238E27FC236}">
                <a16:creationId xmlns:a16="http://schemas.microsoft.com/office/drawing/2014/main" id="{C1861D7B-84B6-4109-AAA5-B2D703987ED5}"/>
              </a:ext>
            </a:extLst>
          </p:cNvPr>
          <p:cNvSpPr txBox="1"/>
          <p:nvPr/>
        </p:nvSpPr>
        <p:spPr>
          <a:xfrm>
            <a:off x="8634736" y="5889389"/>
            <a:ext cx="2821143" cy="369332"/>
          </a:xfrm>
          <a:prstGeom prst="rect">
            <a:avLst/>
          </a:prstGeom>
          <a:noFill/>
        </p:spPr>
        <p:txBody>
          <a:bodyPr wrap="square" rtlCol="0">
            <a:spAutoFit/>
          </a:bodyPr>
          <a:lstStyle/>
          <a:p>
            <a:r>
              <a:rPr lang="en-US" dirty="0">
                <a:solidFill>
                  <a:schemeClr val="bg1"/>
                </a:solidFill>
              </a:rPr>
              <a:t>Support The Environment</a:t>
            </a:r>
          </a:p>
        </p:txBody>
      </p:sp>
      <p:pic>
        <p:nvPicPr>
          <p:cNvPr id="3" name="Recorded Sound">
            <a:hlinkClick r:id="" action="ppaction://media"/>
            <a:extLst>
              <a:ext uri="{FF2B5EF4-FFF2-40B4-BE49-F238E27FC236}">
                <a16:creationId xmlns:a16="http://schemas.microsoft.com/office/drawing/2014/main" id="{1C52D155-6A2B-CA42-AC9E-0B8F15969F6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2788" y="2917825"/>
            <a:ext cx="812800" cy="812800"/>
          </a:xfrm>
          <a:prstGeom prst="rect">
            <a:avLst/>
          </a:prstGeom>
        </p:spPr>
      </p:pic>
    </p:spTree>
    <p:extLst>
      <p:ext uri="{BB962C8B-B14F-4D97-AF65-F5344CB8AC3E}">
        <p14:creationId xmlns:p14="http://schemas.microsoft.com/office/powerpoint/2010/main" val="3124964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F05BEE16-A083-4346-BFCB-0FA5D13859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490" y="376613"/>
            <a:ext cx="5280523" cy="392933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4E65C0F0-5698-4813-B576-B1077A9BEE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9202" y="376613"/>
            <a:ext cx="3867150" cy="2495550"/>
          </a:xfrm>
          <a:prstGeom prst="rect">
            <a:avLst/>
          </a:prstGeom>
        </p:spPr>
      </p:pic>
      <p:sp>
        <p:nvSpPr>
          <p:cNvPr id="9" name="TextBox 8">
            <a:extLst>
              <a:ext uri="{FF2B5EF4-FFF2-40B4-BE49-F238E27FC236}">
                <a16:creationId xmlns:a16="http://schemas.microsoft.com/office/drawing/2014/main" id="{0EBEB4CB-C89F-46A1-9E00-B69089BFE402}"/>
              </a:ext>
            </a:extLst>
          </p:cNvPr>
          <p:cNvSpPr txBox="1"/>
          <p:nvPr/>
        </p:nvSpPr>
        <p:spPr>
          <a:xfrm>
            <a:off x="1494417" y="4448710"/>
            <a:ext cx="4931596" cy="1938992"/>
          </a:xfrm>
          <a:prstGeom prst="rect">
            <a:avLst/>
          </a:prstGeom>
          <a:noFill/>
        </p:spPr>
        <p:txBody>
          <a:bodyPr wrap="square" rtlCol="0">
            <a:spAutoFit/>
          </a:bodyPr>
          <a:lstStyle/>
          <a:p>
            <a:pPr algn="ctr"/>
            <a:r>
              <a:rPr lang="en-US" sz="2400" dirty="0">
                <a:solidFill>
                  <a:schemeClr val="bg1"/>
                </a:solidFill>
              </a:rPr>
              <a:t>Since it was founded more than 100 years ago the Rotary Foundation has spent more than $4 billion on life-changing, sustainable projects.</a:t>
            </a:r>
          </a:p>
        </p:txBody>
      </p:sp>
      <p:pic>
        <p:nvPicPr>
          <p:cNvPr id="13" name="Picture 12" descr="A person posing for a picture&#10;&#10;Description automatically generated">
            <a:extLst>
              <a:ext uri="{FF2B5EF4-FFF2-40B4-BE49-F238E27FC236}">
                <a16:creationId xmlns:a16="http://schemas.microsoft.com/office/drawing/2014/main" id="{615F7A96-B41E-4CB4-9363-018F007E69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1396" y="3452117"/>
            <a:ext cx="4622762" cy="2601074"/>
          </a:xfrm>
          <a:prstGeom prst="rect">
            <a:avLst/>
          </a:prstGeom>
        </p:spPr>
      </p:pic>
      <p:pic>
        <p:nvPicPr>
          <p:cNvPr id="2" name="Recorded Sound">
            <a:hlinkClick r:id="" action="ppaction://media"/>
            <a:extLst>
              <a:ext uri="{FF2B5EF4-FFF2-40B4-BE49-F238E27FC236}">
                <a16:creationId xmlns:a16="http://schemas.microsoft.com/office/drawing/2014/main" id="{39D84525-C5B3-5341-AD9A-E1CF918349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2788" y="2917825"/>
            <a:ext cx="812800" cy="812800"/>
          </a:xfrm>
          <a:prstGeom prst="rect">
            <a:avLst/>
          </a:prstGeom>
        </p:spPr>
      </p:pic>
      <p:pic>
        <p:nvPicPr>
          <p:cNvPr id="3" name="Recorded Sound">
            <a:hlinkClick r:id="" action="ppaction://media"/>
            <a:extLst>
              <a:ext uri="{FF2B5EF4-FFF2-40B4-BE49-F238E27FC236}">
                <a16:creationId xmlns:a16="http://schemas.microsoft.com/office/drawing/2014/main" id="{C5E2EF8C-957F-A242-98B2-9A39DDB404D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792788" y="2917825"/>
            <a:ext cx="812800" cy="812800"/>
          </a:xfrm>
          <a:prstGeom prst="rect">
            <a:avLst/>
          </a:prstGeom>
        </p:spPr>
      </p:pic>
    </p:spTree>
    <p:extLst>
      <p:ext uri="{BB962C8B-B14F-4D97-AF65-F5344CB8AC3E}">
        <p14:creationId xmlns:p14="http://schemas.microsoft.com/office/powerpoint/2010/main" val="1551196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8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4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1F174-D82C-4742-8B7A-40A4D7C3D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324" y="3404748"/>
            <a:ext cx="2185456" cy="2945107"/>
          </a:xfrm>
          <a:prstGeom prst="rect">
            <a:avLst/>
          </a:prstGeom>
        </p:spPr>
      </p:pic>
      <p:pic>
        <p:nvPicPr>
          <p:cNvPr id="7" name="Picture 6">
            <a:extLst>
              <a:ext uri="{FF2B5EF4-FFF2-40B4-BE49-F238E27FC236}">
                <a16:creationId xmlns:a16="http://schemas.microsoft.com/office/drawing/2014/main" id="{79BEBF4A-6C54-4B5C-8EF1-ED1D827E9E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258" y="551285"/>
            <a:ext cx="3638550" cy="2400300"/>
          </a:xfrm>
          <a:prstGeom prst="rect">
            <a:avLst/>
          </a:prstGeom>
        </p:spPr>
      </p:pic>
      <p:pic>
        <p:nvPicPr>
          <p:cNvPr id="11" name="Picture 10">
            <a:extLst>
              <a:ext uri="{FF2B5EF4-FFF2-40B4-BE49-F238E27FC236}">
                <a16:creationId xmlns:a16="http://schemas.microsoft.com/office/drawing/2014/main" id="{396CF394-4A22-4F8B-B980-1149ED11A1A1}"/>
              </a:ext>
            </a:extLst>
          </p:cNvPr>
          <p:cNvPicPr>
            <a:picLocks noChangeAspect="1"/>
          </p:cNvPicPr>
          <p:nvPr/>
        </p:nvPicPr>
        <p:blipFill rotWithShape="1">
          <a:blip r:embed="rId7">
            <a:extLst>
              <a:ext uri="{28A0092B-C50C-407E-A947-70E740481C1C}">
                <a14:useLocalDpi xmlns:a14="http://schemas.microsoft.com/office/drawing/2010/main" val="0"/>
              </a:ext>
            </a:extLst>
          </a:blip>
          <a:srcRect r="17712"/>
          <a:stretch/>
        </p:blipFill>
        <p:spPr>
          <a:xfrm>
            <a:off x="304007" y="551285"/>
            <a:ext cx="3007045" cy="2533650"/>
          </a:xfrm>
          <a:prstGeom prst="rect">
            <a:avLst/>
          </a:prstGeom>
        </p:spPr>
      </p:pic>
      <p:sp>
        <p:nvSpPr>
          <p:cNvPr id="2" name="TextBox 1">
            <a:extLst>
              <a:ext uri="{FF2B5EF4-FFF2-40B4-BE49-F238E27FC236}">
                <a16:creationId xmlns:a16="http://schemas.microsoft.com/office/drawing/2014/main" id="{68F0FDA2-4E44-447A-AED7-0855E78FB3F3}"/>
              </a:ext>
            </a:extLst>
          </p:cNvPr>
          <p:cNvSpPr txBox="1"/>
          <p:nvPr/>
        </p:nvSpPr>
        <p:spPr>
          <a:xfrm>
            <a:off x="8209052" y="3084935"/>
            <a:ext cx="3638550" cy="2954655"/>
          </a:xfrm>
          <a:prstGeom prst="rect">
            <a:avLst/>
          </a:prstGeom>
          <a:noFill/>
        </p:spPr>
        <p:txBody>
          <a:bodyPr wrap="square" rtlCol="0">
            <a:spAutoFit/>
          </a:bodyPr>
          <a:lstStyle/>
          <a:p>
            <a:pPr algn="ctr"/>
            <a:r>
              <a:rPr lang="en-US" sz="2400" dirty="0">
                <a:solidFill>
                  <a:schemeClr val="bg1"/>
                </a:solidFill>
              </a:rPr>
              <a:t>Over 2.5 billion children have been immunized against polio.</a:t>
            </a:r>
          </a:p>
          <a:p>
            <a:endParaRPr lang="en-US" dirty="0">
              <a:solidFill>
                <a:schemeClr val="bg1"/>
              </a:solidFill>
            </a:endParaRPr>
          </a:p>
          <a:p>
            <a:pPr algn="ctr"/>
            <a:r>
              <a:rPr lang="en-US" sz="2400" dirty="0">
                <a:solidFill>
                  <a:schemeClr val="bg1"/>
                </a:solidFill>
              </a:rPr>
              <a:t>Rotarians have contributed $1.9 billion and countless volunteer hours.</a:t>
            </a:r>
          </a:p>
        </p:txBody>
      </p:sp>
      <p:sp>
        <p:nvSpPr>
          <p:cNvPr id="4" name="TextBox 3">
            <a:extLst>
              <a:ext uri="{FF2B5EF4-FFF2-40B4-BE49-F238E27FC236}">
                <a16:creationId xmlns:a16="http://schemas.microsoft.com/office/drawing/2014/main" id="{AB33F9FE-0054-4A66-8204-806D56A7BBAD}"/>
              </a:ext>
            </a:extLst>
          </p:cNvPr>
          <p:cNvSpPr txBox="1"/>
          <p:nvPr/>
        </p:nvSpPr>
        <p:spPr>
          <a:xfrm>
            <a:off x="743983" y="3881208"/>
            <a:ext cx="2948683" cy="1569660"/>
          </a:xfrm>
          <a:prstGeom prst="rect">
            <a:avLst/>
          </a:prstGeom>
          <a:noFill/>
        </p:spPr>
        <p:txBody>
          <a:bodyPr wrap="square" rtlCol="0">
            <a:spAutoFit/>
          </a:bodyPr>
          <a:lstStyle/>
          <a:p>
            <a:pPr algn="ctr"/>
            <a:r>
              <a:rPr lang="en-US" sz="2400" dirty="0">
                <a:solidFill>
                  <a:schemeClr val="bg1"/>
                </a:solidFill>
              </a:rPr>
              <a:t>There has been a 99.9% reduction of polio cases worldwide.</a:t>
            </a:r>
          </a:p>
        </p:txBody>
      </p:sp>
      <p:pic>
        <p:nvPicPr>
          <p:cNvPr id="8" name="Picture 7" descr="A person wearing a suit and tie&#10;&#10;Description automatically generated">
            <a:extLst>
              <a:ext uri="{FF2B5EF4-FFF2-40B4-BE49-F238E27FC236}">
                <a16:creationId xmlns:a16="http://schemas.microsoft.com/office/drawing/2014/main" id="{0941BD23-8ED9-4701-9666-6894C1F939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8230" y="551285"/>
            <a:ext cx="4514850" cy="2533650"/>
          </a:xfrm>
          <a:prstGeom prst="rect">
            <a:avLst/>
          </a:prstGeom>
        </p:spPr>
      </p:pic>
      <p:pic>
        <p:nvPicPr>
          <p:cNvPr id="5" name="Recorded Sound">
            <a:hlinkClick r:id="" action="ppaction://media"/>
            <a:extLst>
              <a:ext uri="{FF2B5EF4-FFF2-40B4-BE49-F238E27FC236}">
                <a16:creationId xmlns:a16="http://schemas.microsoft.com/office/drawing/2014/main" id="{544510A9-4CB7-3C48-A95A-BEE1E48759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2788" y="2917825"/>
            <a:ext cx="812800" cy="812800"/>
          </a:xfrm>
          <a:prstGeom prst="rect">
            <a:avLst/>
          </a:prstGeom>
        </p:spPr>
      </p:pic>
    </p:spTree>
    <p:extLst>
      <p:ext uri="{BB962C8B-B14F-4D97-AF65-F5344CB8AC3E}">
        <p14:creationId xmlns:p14="http://schemas.microsoft.com/office/powerpoint/2010/main" val="402015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F7C7E-8A5C-4B8A-9044-8A261B52F7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9529" y="343395"/>
            <a:ext cx="4582770" cy="6039583"/>
          </a:xfrm>
          <a:prstGeom prst="rect">
            <a:avLst/>
          </a:prstGeom>
        </p:spPr>
      </p:pic>
      <p:pic>
        <p:nvPicPr>
          <p:cNvPr id="2" name="Recorded Sound">
            <a:hlinkClick r:id="" action="ppaction://media"/>
            <a:extLst>
              <a:ext uri="{FF2B5EF4-FFF2-40B4-BE49-F238E27FC236}">
                <a16:creationId xmlns:a16="http://schemas.microsoft.com/office/drawing/2014/main" id="{B44156A4-2D22-9B4E-B444-9980918C58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2788" y="2917825"/>
            <a:ext cx="812800" cy="812800"/>
          </a:xfrm>
          <a:prstGeom prst="rect">
            <a:avLst/>
          </a:prstGeom>
        </p:spPr>
      </p:pic>
      <p:pic>
        <p:nvPicPr>
          <p:cNvPr id="3" name="Recorded Sound">
            <a:hlinkClick r:id="" action="ppaction://media"/>
            <a:extLst>
              <a:ext uri="{FF2B5EF4-FFF2-40B4-BE49-F238E27FC236}">
                <a16:creationId xmlns:a16="http://schemas.microsoft.com/office/drawing/2014/main" id="{2D60F149-BB3B-124C-A5B1-30AD1C6A19D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2788" y="2917825"/>
            <a:ext cx="812800" cy="812800"/>
          </a:xfrm>
          <a:prstGeom prst="rect">
            <a:avLst/>
          </a:prstGeom>
        </p:spPr>
      </p:pic>
    </p:spTree>
    <p:extLst>
      <p:ext uri="{BB962C8B-B14F-4D97-AF65-F5344CB8AC3E}">
        <p14:creationId xmlns:p14="http://schemas.microsoft.com/office/powerpoint/2010/main" val="436633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3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F0DB3E0-D26F-400A-BF31-6BE851549B93}"/>
              </a:ext>
            </a:extLst>
          </p:cNvPr>
          <p:cNvSpPr txBox="1"/>
          <p:nvPr/>
        </p:nvSpPr>
        <p:spPr>
          <a:xfrm>
            <a:off x="5227985" y="473351"/>
            <a:ext cx="4253946" cy="646331"/>
          </a:xfrm>
          <a:prstGeom prst="rect">
            <a:avLst/>
          </a:prstGeom>
          <a:noFill/>
        </p:spPr>
        <p:txBody>
          <a:bodyPr wrap="square" rtlCol="0">
            <a:spAutoFit/>
          </a:bodyPr>
          <a:lstStyle/>
          <a:p>
            <a:pPr algn="ctr"/>
            <a:r>
              <a:rPr lang="en-US" sz="3600" b="1" i="1" dirty="0">
                <a:solidFill>
                  <a:srgbClr val="FFFF00"/>
                </a:solidFill>
              </a:rPr>
              <a:t>Why Join Rotary?</a:t>
            </a:r>
          </a:p>
        </p:txBody>
      </p:sp>
      <p:sp>
        <p:nvSpPr>
          <p:cNvPr id="13" name="TextBox 12">
            <a:extLst>
              <a:ext uri="{FF2B5EF4-FFF2-40B4-BE49-F238E27FC236}">
                <a16:creationId xmlns:a16="http://schemas.microsoft.com/office/drawing/2014/main" id="{0263ACB1-6B97-4F72-AB77-776017A5EE1D}"/>
              </a:ext>
            </a:extLst>
          </p:cNvPr>
          <p:cNvSpPr txBox="1"/>
          <p:nvPr/>
        </p:nvSpPr>
        <p:spPr>
          <a:xfrm>
            <a:off x="4899991" y="1669774"/>
            <a:ext cx="6559827" cy="390876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solidFill>
              </a:rPr>
              <a:t>Friendship, camaraderie and fun</a:t>
            </a:r>
          </a:p>
          <a:p>
            <a:pPr marL="285750" indent="-285750">
              <a:buFont typeface="Arial" panose="020B0604020202020204" pitchFamily="34" charset="0"/>
              <a:buChar char="•"/>
            </a:pPr>
            <a:endParaRPr lang="en-US" sz="1000" dirty="0">
              <a:solidFill>
                <a:schemeClr val="bg2"/>
              </a:solidFill>
            </a:endParaRPr>
          </a:p>
          <a:p>
            <a:pPr marL="285750" indent="-285750">
              <a:buFont typeface="Arial" panose="020B0604020202020204" pitchFamily="34" charset="0"/>
              <a:buChar char="•"/>
            </a:pPr>
            <a:r>
              <a:rPr lang="en-US" sz="2000" dirty="0">
                <a:solidFill>
                  <a:schemeClr val="bg2"/>
                </a:solidFill>
              </a:rPr>
              <a:t>Give back to community</a:t>
            </a:r>
          </a:p>
          <a:p>
            <a:pPr marL="285750" indent="-285750">
              <a:buFont typeface="Arial" panose="020B0604020202020204" pitchFamily="34" charset="0"/>
              <a:buChar char="•"/>
            </a:pPr>
            <a:endParaRPr lang="en-US" sz="1000" dirty="0">
              <a:solidFill>
                <a:schemeClr val="bg2"/>
              </a:solidFill>
            </a:endParaRPr>
          </a:p>
          <a:p>
            <a:pPr marL="285750" indent="-285750">
              <a:buFont typeface="Arial" panose="020B0604020202020204" pitchFamily="34" charset="0"/>
              <a:buChar char="•"/>
            </a:pPr>
            <a:r>
              <a:rPr lang="en-US" sz="2000" dirty="0">
                <a:solidFill>
                  <a:schemeClr val="bg2"/>
                </a:solidFill>
              </a:rPr>
              <a:t>Be part of something larger than yourself</a:t>
            </a:r>
          </a:p>
          <a:p>
            <a:pPr marL="285750" indent="-285750">
              <a:buFont typeface="Arial" panose="020B0604020202020204" pitchFamily="34" charset="0"/>
              <a:buChar char="•"/>
            </a:pPr>
            <a:endParaRPr lang="en-US" sz="1000" dirty="0">
              <a:solidFill>
                <a:schemeClr val="bg2"/>
              </a:solidFill>
            </a:endParaRPr>
          </a:p>
          <a:p>
            <a:pPr marL="285750" indent="-285750">
              <a:buFont typeface="Arial" panose="020B0604020202020204" pitchFamily="34" charset="0"/>
              <a:buChar char="•"/>
            </a:pPr>
            <a:r>
              <a:rPr lang="en-US" sz="2000" dirty="0">
                <a:solidFill>
                  <a:schemeClr val="bg2"/>
                </a:solidFill>
              </a:rPr>
              <a:t>Professional networking</a:t>
            </a:r>
          </a:p>
          <a:p>
            <a:pPr marL="285750" indent="-285750">
              <a:buFont typeface="Arial" panose="020B0604020202020204" pitchFamily="34" charset="0"/>
              <a:buChar char="•"/>
            </a:pPr>
            <a:endParaRPr lang="en-US" sz="1000" dirty="0">
              <a:solidFill>
                <a:schemeClr val="bg2"/>
              </a:solidFill>
            </a:endParaRPr>
          </a:p>
          <a:p>
            <a:pPr marL="285750" indent="-285750">
              <a:buFont typeface="Arial" panose="020B0604020202020204" pitchFamily="34" charset="0"/>
              <a:buChar char="•"/>
            </a:pPr>
            <a:r>
              <a:rPr lang="en-US" sz="2000" dirty="0">
                <a:solidFill>
                  <a:schemeClr val="bg2"/>
                </a:solidFill>
              </a:rPr>
              <a:t>Leadership training</a:t>
            </a:r>
          </a:p>
          <a:p>
            <a:pPr marL="285750" indent="-285750">
              <a:buFont typeface="Arial" panose="020B0604020202020204" pitchFamily="34" charset="0"/>
              <a:buChar char="•"/>
            </a:pPr>
            <a:endParaRPr lang="en-US" sz="800" dirty="0">
              <a:solidFill>
                <a:schemeClr val="bg2"/>
              </a:solidFill>
            </a:endParaRPr>
          </a:p>
          <a:p>
            <a:pPr marL="285750" indent="-285750">
              <a:buFont typeface="Arial" panose="020B0604020202020204" pitchFamily="34" charset="0"/>
              <a:buChar char="•"/>
            </a:pPr>
            <a:r>
              <a:rPr lang="en-US" sz="2000" dirty="0">
                <a:solidFill>
                  <a:schemeClr val="bg2"/>
                </a:solidFill>
              </a:rPr>
              <a:t>Personal growth and recognition</a:t>
            </a:r>
          </a:p>
          <a:p>
            <a:pPr marL="285750" indent="-285750">
              <a:buFont typeface="Arial" panose="020B0604020202020204" pitchFamily="34" charset="0"/>
              <a:buChar char="•"/>
            </a:pPr>
            <a:endParaRPr lang="en-US" sz="2000" dirty="0">
              <a:solidFill>
                <a:schemeClr val="bg2"/>
              </a:solidFill>
            </a:endParaRPr>
          </a:p>
          <a:p>
            <a:pPr algn="ctr"/>
            <a:r>
              <a:rPr lang="en-US" sz="2000" dirty="0">
                <a:solidFill>
                  <a:schemeClr val="bg2"/>
                </a:solidFill>
              </a:rPr>
              <a:t>…..to name just a few of the reasons millions of people around the globe have joined Rotary for 115 years.</a:t>
            </a:r>
          </a:p>
          <a:p>
            <a:pPr algn="ctr"/>
            <a:r>
              <a:rPr lang="en-US" sz="2000" dirty="0">
                <a:solidFill>
                  <a:schemeClr val="bg2"/>
                </a:solidFill>
              </a:rPr>
              <a:t>(February 23, 1905 – February 23, 2020)</a:t>
            </a:r>
          </a:p>
        </p:txBody>
      </p:sp>
      <p:pic>
        <p:nvPicPr>
          <p:cNvPr id="7" name="Picture 6" descr="A group of people posing for a photo&#10;&#10;Description automatically generated">
            <a:extLst>
              <a:ext uri="{FF2B5EF4-FFF2-40B4-BE49-F238E27FC236}">
                <a16:creationId xmlns:a16="http://schemas.microsoft.com/office/drawing/2014/main" id="{38AC753A-A41C-4650-BB69-7A365581B5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329" y="1119682"/>
            <a:ext cx="4286250" cy="2257425"/>
          </a:xfrm>
          <a:prstGeom prst="rect">
            <a:avLst/>
          </a:prstGeom>
        </p:spPr>
      </p:pic>
      <p:pic>
        <p:nvPicPr>
          <p:cNvPr id="16" name="Picture 15" descr="A person posing for the camera&#10;&#10;Description automatically generated">
            <a:extLst>
              <a:ext uri="{FF2B5EF4-FFF2-40B4-BE49-F238E27FC236}">
                <a16:creationId xmlns:a16="http://schemas.microsoft.com/office/drawing/2014/main" id="{FAE6DA39-6E50-4673-91D2-305B5717FE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416" y="3624155"/>
            <a:ext cx="4410075" cy="1657350"/>
          </a:xfrm>
          <a:prstGeom prst="rect">
            <a:avLst/>
          </a:prstGeom>
        </p:spPr>
      </p:pic>
      <p:pic>
        <p:nvPicPr>
          <p:cNvPr id="2" name="Recorded Sound">
            <a:hlinkClick r:id="" action="ppaction://media"/>
            <a:extLst>
              <a:ext uri="{FF2B5EF4-FFF2-40B4-BE49-F238E27FC236}">
                <a16:creationId xmlns:a16="http://schemas.microsoft.com/office/drawing/2014/main" id="{BAC2E635-6703-1E4E-B711-3DD5D7D534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2788" y="2917825"/>
            <a:ext cx="812800" cy="812800"/>
          </a:xfrm>
          <a:prstGeom prst="rect">
            <a:avLst/>
          </a:prstGeom>
        </p:spPr>
      </p:pic>
      <p:pic>
        <p:nvPicPr>
          <p:cNvPr id="3" name="Recorded Sound">
            <a:hlinkClick r:id="" action="ppaction://media"/>
            <a:extLst>
              <a:ext uri="{FF2B5EF4-FFF2-40B4-BE49-F238E27FC236}">
                <a16:creationId xmlns:a16="http://schemas.microsoft.com/office/drawing/2014/main" id="{5D4C42A7-F413-874D-8E61-4F464604CA6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792788" y="2917825"/>
            <a:ext cx="812800" cy="812800"/>
          </a:xfrm>
          <a:prstGeom prst="rect">
            <a:avLst/>
          </a:prstGeom>
        </p:spPr>
      </p:pic>
    </p:spTree>
    <p:extLst>
      <p:ext uri="{BB962C8B-B14F-4D97-AF65-F5344CB8AC3E}">
        <p14:creationId xmlns:p14="http://schemas.microsoft.com/office/powerpoint/2010/main" val="4223854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4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Franklin Gothic Medium"/>
        <a:ea typeface=""/>
        <a:cs typeface="Arial"/>
      </a:majorFont>
      <a:minorFont>
        <a:latin typeface="Franklin Gothic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Franklin Gothic Medium"/>
        <a:ea typeface=""/>
        <a:cs typeface="Arial"/>
      </a:majorFont>
      <a:minorFont>
        <a:latin typeface="Franklin Gothic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6011</TotalTime>
  <Words>1236</Words>
  <Application>Microsoft Macintosh PowerPoint</Application>
  <PresentationFormat>Custom</PresentationFormat>
  <Paragraphs>118</Paragraphs>
  <Slides>13</Slides>
  <Notes>12</Notes>
  <HiddenSlides>0</HiddenSlides>
  <MMClips>22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Calibri</vt:lpstr>
      <vt:lpstr>Franklin Gothic Book</vt:lpstr>
      <vt:lpstr>Franklin Gothic Medium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Discover Rotary</dc:title>
  <dc:creator>Sandra Olson</dc:creator>
  <cp:lastModifiedBy>vic raskovsky</cp:lastModifiedBy>
  <cp:revision>483</cp:revision>
  <cp:lastPrinted>2020-08-11T13:38:24Z</cp:lastPrinted>
  <dcterms:created xsi:type="dcterms:W3CDTF">2019-03-15T01:56:26Z</dcterms:created>
  <dcterms:modified xsi:type="dcterms:W3CDTF">2021-06-03T16:20:10Z</dcterms:modified>
</cp:coreProperties>
</file>