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7" r:id="rId2"/>
    <p:sldId id="356" r:id="rId3"/>
    <p:sldId id="360" r:id="rId4"/>
    <p:sldId id="355" r:id="rId5"/>
    <p:sldId id="361" r:id="rId6"/>
    <p:sldId id="362" r:id="rId7"/>
    <p:sldId id="364" r:id="rId8"/>
    <p:sldId id="365" r:id="rId9"/>
    <p:sldId id="308" r:id="rId10"/>
    <p:sldId id="363" r:id="rId11"/>
    <p:sldId id="309" r:id="rId12"/>
    <p:sldId id="306" r:id="rId13"/>
    <p:sldId id="351" r:id="rId14"/>
    <p:sldId id="307" r:id="rId15"/>
    <p:sldId id="357" r:id="rId16"/>
    <p:sldId id="353" r:id="rId17"/>
    <p:sldId id="344" r:id="rId18"/>
    <p:sldId id="345" r:id="rId19"/>
    <p:sldId id="366" r:id="rId20"/>
    <p:sldId id="367" r:id="rId21"/>
    <p:sldId id="299" r:id="rId22"/>
  </p:sldIdLst>
  <p:sldSz cx="12192000" cy="6858000"/>
  <p:notesSz cx="9363075" cy="7077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81B"/>
    <a:srgbClr val="0C3C7C"/>
    <a:srgbClr val="1A7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66" y="58"/>
      </p:cViewPr>
      <p:guideLst>
        <p:guide orient="horz" pos="2136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7650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03838" y="0"/>
            <a:ext cx="4057650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617BB-F326-4600-8156-B24680DE301C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57463" y="884238"/>
            <a:ext cx="4248150" cy="23891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6625" y="3405188"/>
            <a:ext cx="7489825" cy="2787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23063"/>
            <a:ext cx="4057650" cy="354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03838" y="6723063"/>
            <a:ext cx="4057650" cy="354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764E6-DCD4-4309-AEEA-869C8013D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7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Has anyone visited our new Brand Center Recently? GOOD!</a:t>
            </a:r>
          </a:p>
          <a:p>
            <a:endParaRPr lang="en-US"/>
          </a:p>
          <a:p>
            <a:r>
              <a:rPr lang="en-US"/>
              <a:t>Rotary International has been investing heavily in resources to help us show who we are. </a:t>
            </a:r>
          </a:p>
          <a:p>
            <a:endParaRPr lang="en-US"/>
          </a:p>
          <a:p>
            <a:r>
              <a:rPr lang="en-US"/>
              <a:t>You can sort and find these much easier in the newly upgraded Brand CENTER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94623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1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6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08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64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9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36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0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3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30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C8226-E6A0-4DA1-8AB6-0F0DB126E48D}" type="datetimeFigureOut">
              <a:rPr lang="en-US" smtClean="0"/>
              <a:t>3/4/2023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DB8EE-9044-41D7-85FC-EF4C569EF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9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0A47FC-87BF-42BB-98BD-BB22B72F5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261" y="836122"/>
            <a:ext cx="14075397" cy="557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87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05" y="2235806"/>
            <a:ext cx="9993307" cy="206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5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4790" y="734281"/>
            <a:ext cx="6576060" cy="1323439"/>
          </a:xfrm>
          <a:prstGeom prst="rect">
            <a:avLst/>
          </a:prstGeom>
          <a:solidFill>
            <a:schemeClr val="bg1">
              <a:lumMod val="50000"/>
              <a:alpha val="58000"/>
            </a:schemeClr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2000" b="1" cap="all" dirty="0">
                <a:solidFill>
                  <a:srgbClr val="F7A81B"/>
                </a:solidFill>
                <a:latin typeface="FrutigerLTW01-77BlackCn"/>
              </a:rPr>
              <a:t>TELL YOUR PEOPLE OF ACTION STORY</a:t>
            </a:r>
          </a:p>
          <a:p>
            <a:pPr fontAlgn="base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In the text of your ad or social media post, tell your People of Action story. Keep it short but informative and inspiring. In as few words as possible: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8961" y="3036957"/>
            <a:ext cx="4308049" cy="70788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en-US" sz="2000" b="1" dirty="0">
                <a:solidFill>
                  <a:srgbClr val="F7A81B"/>
                </a:solidFill>
                <a:latin typeface="Georgia" panose="02040502050405020303" pitchFamily="18" charset="0"/>
              </a:rPr>
              <a:t>Say what you did:</a:t>
            </a:r>
          </a:p>
          <a:p>
            <a:pPr fontAlgn="base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What action did you take?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5879734" y="3203082"/>
            <a:ext cx="6096000" cy="163121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/>
            <a:r>
              <a:rPr lang="en-US" sz="2000" b="1" dirty="0">
                <a:solidFill>
                  <a:srgbClr val="F7A81B"/>
                </a:solidFill>
                <a:latin typeface="Georgia" panose="02040502050405020303" pitchFamily="18" charset="0"/>
              </a:rPr>
              <a:t>Offer statistics or other proof of the difference you made:</a:t>
            </a:r>
          </a:p>
          <a:p>
            <a:pPr fontAlgn="base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What did you accomplish? How did your club’s action change lives?</a:t>
            </a:r>
            <a:b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endParaRPr lang="en-US" sz="2000" dirty="0"/>
          </a:p>
        </p:txBody>
      </p:sp>
      <p:sp>
        <p:nvSpPr>
          <p:cNvPr id="14" name="Rectangle 13"/>
          <p:cNvSpPr/>
          <p:nvPr/>
        </p:nvSpPr>
        <p:spPr>
          <a:xfrm>
            <a:off x="848961" y="5186993"/>
            <a:ext cx="6096000" cy="101566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/>
            <a:r>
              <a:rPr lang="en-US" sz="2000" b="1" dirty="0">
                <a:solidFill>
                  <a:srgbClr val="F7A81B"/>
                </a:solidFill>
                <a:latin typeface="Georgia" panose="02040502050405020303" pitchFamily="18" charset="0"/>
              </a:rPr>
              <a:t>Issue a call to action:</a:t>
            </a:r>
          </a:p>
          <a:p>
            <a:pPr fontAlgn="base"/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Do you want people to donate, participate, or learn more? Make it clear what you want them to do.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237" y="3098512"/>
            <a:ext cx="784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gent Red" panose="00000400000000000000" pitchFamily="2" charset="0"/>
              </a:rPr>
              <a:t>1.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97457" y="3842046"/>
            <a:ext cx="8338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gent Red" panose="00000400000000000000" pitchFamily="2" charset="0"/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6094" y="5385798"/>
            <a:ext cx="830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gent Red" panose="00000400000000000000" pitchFamily="2" charset="0"/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898289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1093" y="2538226"/>
            <a:ext cx="893661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OTHER ORGANIZATION IS QUITE LIKE ROTARY.</a:t>
            </a:r>
          </a:p>
          <a:p>
            <a:pPr algn="ctr"/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 USING OUR UNIQUE VOICE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b="1" dirty="0">
                <a:solidFill>
                  <a:srgbClr val="F7A8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CONSISTENTLY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ALL OUR MESSAGING, WE CAN ENSURE THAT OUR COMMUNICATIONS REFLECT OUR DISTINCT CHARACTER. </a:t>
            </a:r>
          </a:p>
        </p:txBody>
      </p:sp>
      <p:sp>
        <p:nvSpPr>
          <p:cNvPr id="3" name="Rectangle 2"/>
          <p:cNvSpPr/>
          <p:nvPr/>
        </p:nvSpPr>
        <p:spPr>
          <a:xfrm>
            <a:off x="-3370563" y="1449709"/>
            <a:ext cx="112402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IMAGE</a:t>
            </a:r>
            <a:endParaRPr lang="en-US" sz="4400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121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846" y="3164950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2" y="3017313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14" y="2869675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38" y="2850625"/>
            <a:ext cx="2114550" cy="2162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3528" y="1527186"/>
            <a:ext cx="97455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INCORRECT BRANDING SENDS A CONFLICTING MESSAGE</a:t>
            </a:r>
          </a:p>
        </p:txBody>
      </p:sp>
    </p:spTree>
    <p:extLst>
      <p:ext uri="{BB962C8B-B14F-4D97-AF65-F5344CB8AC3E}">
        <p14:creationId xmlns:p14="http://schemas.microsoft.com/office/powerpoint/2010/main" val="275402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73568" y="855786"/>
            <a:ext cx="11240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BRAND</a:t>
            </a:r>
            <a:endParaRPr lang="en-US" sz="5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9800" y="2054856"/>
            <a:ext cx="5865680" cy="3293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BRAND IS MORE THAN A LOGO. ROTARY’S BRAND IS MUCH BIGGER THAN THE WHEEL. </a:t>
            </a:r>
          </a:p>
          <a:p>
            <a:pPr algn="ctr"/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A PERCEPTION: </a:t>
            </a:r>
            <a:b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 HOW OTHERS THINK ABOUT US, NOT JUST HOW WE SEE OURSELVES.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9" y="5369891"/>
            <a:ext cx="6652579" cy="13725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9" y="3306223"/>
            <a:ext cx="5434702" cy="2041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4" y="556257"/>
            <a:ext cx="2749966" cy="27499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131716" y="1813546"/>
            <a:ext cx="14303032" cy="3154710"/>
          </a:xfrm>
          <a:prstGeom prst="rect">
            <a:avLst/>
          </a:prstGeom>
          <a:solidFill>
            <a:srgbClr val="0C3C7C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9900" b="1" dirty="0">
                <a:solidFill>
                  <a:srgbClr val="F7A81B"/>
                </a:solidFill>
                <a:effectLst/>
                <a:latin typeface="Double•Bubble Shadow" panose="02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SINCE 2013</a:t>
            </a:r>
          </a:p>
        </p:txBody>
      </p:sp>
    </p:spTree>
    <p:extLst>
      <p:ext uri="{BB962C8B-B14F-4D97-AF65-F5344CB8AC3E}">
        <p14:creationId xmlns:p14="http://schemas.microsoft.com/office/powerpoint/2010/main" val="319950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94245" y="471025"/>
            <a:ext cx="9051110" cy="7255655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178740" y="6025303"/>
            <a:ext cx="9827866" cy="886317"/>
          </a:xfrm>
          <a:prstGeom prst="rect">
            <a:avLst/>
          </a:prstGeom>
          <a:solidFill>
            <a:srgbClr val="0C3C7C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27008" y="6075729"/>
            <a:ext cx="5975332" cy="69214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-132710" y="272253"/>
            <a:ext cx="691943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3088" b="1" spc="-9" dirty="0">
                <a:solidFill>
                  <a:srgbClr val="0C3C7C"/>
                </a:solidFill>
                <a:latin typeface="Open Sans Hebrew Bold"/>
              </a:rPr>
              <a:t>BRANDCENTER.ROTARY.ORG</a:t>
            </a:r>
          </a:p>
        </p:txBody>
      </p:sp>
    </p:spTree>
    <p:extLst>
      <p:ext uri="{BB962C8B-B14F-4D97-AF65-F5344CB8AC3E}">
        <p14:creationId xmlns:p14="http://schemas.microsoft.com/office/powerpoint/2010/main" val="1011301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120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224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89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77637"/>
            <a:ext cx="94042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>
                  <a:solidFill>
                    <a:srgbClr val="F7A81B"/>
                  </a:solidFill>
                </a:ln>
                <a:latin typeface="Double•Bubble Shadow" panose="02000500000000000000" pitchFamily="2" charset="0"/>
              </a:rPr>
              <a:t>CREATIVITY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353" y="1566968"/>
            <a:ext cx="11928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rgbClr val="F7A81B"/>
                  </a:solidFill>
                </a:ln>
                <a:latin typeface="Double•Bubble Shadow" panose="02000500000000000000" pitchFamily="2" charset="0"/>
              </a:rPr>
              <a:t>CREATES EXCITEMENT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353" y="2565242"/>
            <a:ext cx="94042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n>
                  <a:solidFill>
                    <a:srgbClr val="F7A81B"/>
                  </a:solidFill>
                </a:ln>
                <a:latin typeface="Double•Bubble Shadow" panose="02000500000000000000" pitchFamily="2" charset="0"/>
              </a:rPr>
              <a:t>EXCITEMENT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209847"/>
            <a:ext cx="11928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>
                  <a:solidFill>
                    <a:srgbClr val="F7A81B"/>
                  </a:solidFill>
                </a:ln>
                <a:latin typeface="Double•Bubble Shadow" panose="02000500000000000000" pitchFamily="2" charset="0"/>
              </a:rPr>
              <a:t>CREATES CHANGE!</a:t>
            </a:r>
          </a:p>
        </p:txBody>
      </p:sp>
    </p:spTree>
    <p:extLst>
      <p:ext uri="{BB962C8B-B14F-4D97-AF65-F5344CB8AC3E}">
        <p14:creationId xmlns:p14="http://schemas.microsoft.com/office/powerpoint/2010/main" val="32539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092826" y="2874407"/>
            <a:ext cx="6350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6"/>
              </a:lnSpc>
              <a:spcBef>
                <a:spcPct val="0"/>
              </a:spcBef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81881067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0603" y="571500"/>
            <a:ext cx="1138501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latin typeface="Double•Bubble Shadow" panose="02000500000000000000" pitchFamily="2" charset="0"/>
              </a:rPr>
              <a:t>SO WHAT 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9956" y="2246727"/>
            <a:ext cx="1099566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>
                <a:solidFill>
                  <a:srgbClr val="F7A81B"/>
                </a:solidFill>
                <a:latin typeface="Double•Bubble Shadow" panose="02000500000000000000" pitchFamily="2" charset="0"/>
              </a:rPr>
              <a:t>ROTARY</a:t>
            </a:r>
          </a:p>
        </p:txBody>
      </p:sp>
    </p:spTree>
    <p:extLst>
      <p:ext uri="{BB962C8B-B14F-4D97-AF65-F5344CB8AC3E}">
        <p14:creationId xmlns:p14="http://schemas.microsoft.com/office/powerpoint/2010/main" val="2074038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332" y="1396993"/>
            <a:ext cx="5627077" cy="4735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8332" y="1396994"/>
            <a:ext cx="5627077" cy="372259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940363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2383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555" r="55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19508" y="2383188"/>
            <a:ext cx="5552986" cy="209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08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45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1240" cy="68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4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3495" y="560070"/>
            <a:ext cx="91782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>
                <a:solidFill>
                  <a:schemeClr val="bg1"/>
                </a:solidFill>
                <a:latin typeface="Double•Bubble Shadow" panose="02000500000000000000" pitchFamily="2" charset="0"/>
              </a:rPr>
              <a:t>WHAT 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" y="2026920"/>
            <a:ext cx="1099566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>
                <a:solidFill>
                  <a:srgbClr val="F7A81B"/>
                </a:solidFill>
                <a:latin typeface="Double•Bubble Shadow" panose="02000500000000000000" pitchFamily="2" charset="0"/>
              </a:rPr>
              <a:t>ROTARY</a:t>
            </a:r>
          </a:p>
        </p:txBody>
      </p:sp>
    </p:spTree>
    <p:extLst>
      <p:ext uri="{BB962C8B-B14F-4D97-AF65-F5344CB8AC3E}">
        <p14:creationId xmlns:p14="http://schemas.microsoft.com/office/powerpoint/2010/main" val="1280940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4" descr="Head Explosion Emoji Png - Mind Blown Emoji Png, Transparent Png - kind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33" y="-24543"/>
            <a:ext cx="6417934" cy="579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16636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Double•Bubble Shadow" panose="02000500000000000000" pitchFamily="2" charset="0"/>
              </a:rPr>
              <a:t>DOES </a:t>
            </a:r>
            <a:r>
              <a:rPr lang="en-US" sz="7200" dirty="0">
                <a:solidFill>
                  <a:srgbClr val="F7A81B"/>
                </a:solidFill>
                <a:latin typeface="Double•Bubble Shadow" panose="02000500000000000000" pitchFamily="2" charset="0"/>
              </a:rPr>
              <a:t>NOT</a:t>
            </a:r>
            <a:r>
              <a:rPr lang="en-US" sz="4800" dirty="0">
                <a:solidFill>
                  <a:schemeClr val="bg1"/>
                </a:solidFill>
                <a:latin typeface="Double•Bubble Shadow" panose="02000500000000000000" pitchFamily="2" charset="0"/>
              </a:rPr>
              <a:t> KNOW WHAT ROTARY DOES</a:t>
            </a:r>
          </a:p>
        </p:txBody>
      </p:sp>
    </p:spTree>
    <p:extLst>
      <p:ext uri="{BB962C8B-B14F-4D97-AF65-F5344CB8AC3E}">
        <p14:creationId xmlns:p14="http://schemas.microsoft.com/office/powerpoint/2010/main" val="21479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908" y="1948765"/>
            <a:ext cx="4357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</a:t>
            </a:r>
            <a:endParaRPr lang="en-US" sz="4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667" y="2369457"/>
            <a:ext cx="745838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500" b="1" dirty="0">
                <a:solidFill>
                  <a:srgbClr val="F7A8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ROTARY</a:t>
            </a:r>
            <a:endParaRPr lang="en-US" sz="11500" dirty="0">
              <a:solidFill>
                <a:srgbClr val="F7A8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6908" y="3892169"/>
            <a:ext cx="4357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ARE</a:t>
            </a:r>
            <a:endParaRPr lang="en-US" sz="44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6667" y="4322274"/>
            <a:ext cx="113262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PEOPLE</a:t>
            </a: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ACTION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31" y="476180"/>
            <a:ext cx="7737734" cy="15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5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59943</TotalTime>
  <Words>269</Words>
  <Application>Microsoft Office PowerPoint</Application>
  <PresentationFormat>Widescreen</PresentationFormat>
  <Paragraphs>41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Agent Red</vt:lpstr>
      <vt:lpstr>Arial</vt:lpstr>
      <vt:lpstr>Calibri</vt:lpstr>
      <vt:lpstr>Calibri Light</vt:lpstr>
      <vt:lpstr>Double•Bubble Shadow</vt:lpstr>
      <vt:lpstr>FrutigerLTW01-77BlackCn</vt:lpstr>
      <vt:lpstr>Georgia</vt:lpstr>
      <vt:lpstr>Open Sans</vt:lpstr>
      <vt:lpstr>Open Sans Hebrew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sines</dc:creator>
  <cp:lastModifiedBy>Ken Fleeson</cp:lastModifiedBy>
  <cp:revision>137</cp:revision>
  <cp:lastPrinted>2020-04-10T15:06:02Z</cp:lastPrinted>
  <dcterms:created xsi:type="dcterms:W3CDTF">2020-04-09T17:17:01Z</dcterms:created>
  <dcterms:modified xsi:type="dcterms:W3CDTF">2023-03-04T13:06:33Z</dcterms:modified>
  <cp:contentStatus/>
</cp:coreProperties>
</file>