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81" r:id="rId4"/>
    <p:sldId id="277" r:id="rId5"/>
    <p:sldId id="282" r:id="rId6"/>
    <p:sldId id="278" r:id="rId7"/>
    <p:sldId id="283" r:id="rId8"/>
    <p:sldId id="284" r:id="rId9"/>
    <p:sldId id="273" r:id="rId10"/>
  </p:sldIdLst>
  <p:sldSz cx="18288000" cy="10287000"/>
  <p:notesSz cx="7102475" cy="93884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72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6CE9AC3-4AD4-4472-BE0E-CE0556E34C25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B81AC72-74B7-42DC-BC8B-5900E4516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3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A7158681-78F3-4BA0-8CCA-57A918739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13" y="2705100"/>
            <a:ext cx="12939774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-80470"/>
            <a:ext cx="18473589" cy="103913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81" y="9258300"/>
            <a:ext cx="1013981" cy="1013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F72150-D280-4C1C-BCA4-D4C7E808CACF}"/>
              </a:ext>
            </a:extLst>
          </p:cNvPr>
          <p:cNvSpPr txBox="1"/>
          <p:nvPr/>
        </p:nvSpPr>
        <p:spPr>
          <a:xfrm>
            <a:off x="184520" y="218545"/>
            <a:ext cx="182368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HOW IT WORKS</a:t>
            </a:r>
          </a:p>
          <a:p>
            <a:pPr algn="ctr"/>
            <a:endParaRPr lang="en-US" sz="6000" b="1" dirty="0">
              <a:solidFill>
                <a:schemeClr val="tx2"/>
              </a:solidFill>
            </a:endParaRPr>
          </a:p>
          <a:p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54292-74E7-45D7-B60D-7F0BF70F2625}"/>
              </a:ext>
            </a:extLst>
          </p:cNvPr>
          <p:cNvSpPr/>
          <p:nvPr/>
        </p:nvSpPr>
        <p:spPr>
          <a:xfrm>
            <a:off x="7125271" y="1333500"/>
            <a:ext cx="419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ANNUAL FUND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95EAEF-B4D5-4686-9B02-0D56DB33D6BC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220771" y="2171700"/>
            <a:ext cx="0" cy="99614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0BEFCF-C56D-41E1-A114-ED24B7DC27E4}"/>
              </a:ext>
            </a:extLst>
          </p:cNvPr>
          <p:cNvSpPr txBox="1"/>
          <p:nvPr/>
        </p:nvSpPr>
        <p:spPr>
          <a:xfrm>
            <a:off x="7131517" y="3009900"/>
            <a:ext cx="4342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~95% OF INVESTED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DOLLARS GOES TO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GRANTS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67296D-6455-4EA4-A33A-02AC8087674B}"/>
              </a:ext>
            </a:extLst>
          </p:cNvPr>
          <p:cNvSpPr/>
          <p:nvPr/>
        </p:nvSpPr>
        <p:spPr>
          <a:xfrm>
            <a:off x="1822762" y="2515463"/>
            <a:ext cx="2743199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50%</a:t>
            </a:r>
          </a:p>
          <a:p>
            <a:pPr algn="ctr"/>
            <a:r>
              <a:rPr lang="en-US" sz="2600" dirty="0"/>
              <a:t>DISTRICT </a:t>
            </a:r>
          </a:p>
          <a:p>
            <a:pPr algn="ctr"/>
            <a:r>
              <a:rPr lang="en-US" sz="2600" dirty="0"/>
              <a:t>DESIGNATED </a:t>
            </a:r>
          </a:p>
          <a:p>
            <a:pPr algn="ctr"/>
            <a:r>
              <a:rPr lang="en-US" sz="2600" dirty="0"/>
              <a:t>FUND (DDF)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330870-BF2A-47D7-8C1D-694753FD04A9}"/>
              </a:ext>
            </a:extLst>
          </p:cNvPr>
          <p:cNvSpPr/>
          <p:nvPr/>
        </p:nvSpPr>
        <p:spPr>
          <a:xfrm>
            <a:off x="13640371" y="2466890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50%</a:t>
            </a:r>
          </a:p>
          <a:p>
            <a:pPr algn="ctr"/>
            <a:r>
              <a:rPr lang="en-US" sz="2600" dirty="0"/>
              <a:t>WORLD FUND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51FF9B-D89E-46B0-9487-0A25DD7F9968}"/>
              </a:ext>
            </a:extLst>
          </p:cNvPr>
          <p:cNvCxnSpPr>
            <a:cxnSpLocks/>
          </p:cNvCxnSpPr>
          <p:nvPr/>
        </p:nvCxnSpPr>
        <p:spPr>
          <a:xfrm flipH="1">
            <a:off x="4582510" y="3906544"/>
            <a:ext cx="288509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6D7C07-4813-4793-A444-8173C95808FD}"/>
              </a:ext>
            </a:extLst>
          </p:cNvPr>
          <p:cNvCxnSpPr>
            <a:cxnSpLocks/>
          </p:cNvCxnSpPr>
          <p:nvPr/>
        </p:nvCxnSpPr>
        <p:spPr>
          <a:xfrm>
            <a:off x="11049000" y="3906544"/>
            <a:ext cx="251460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5BA821-E99D-44AB-98C7-2207F4FB9BC4}"/>
              </a:ext>
            </a:extLst>
          </p:cNvPr>
          <p:cNvCxnSpPr>
            <a:cxnSpLocks/>
          </p:cNvCxnSpPr>
          <p:nvPr/>
        </p:nvCxnSpPr>
        <p:spPr>
          <a:xfrm>
            <a:off x="3194361" y="5246785"/>
            <a:ext cx="0" cy="92401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9FE492-6154-4AFB-A84F-8B2933F72E57}"/>
              </a:ext>
            </a:extLst>
          </p:cNvPr>
          <p:cNvCxnSpPr>
            <a:cxnSpLocks/>
          </p:cNvCxnSpPr>
          <p:nvPr/>
        </p:nvCxnSpPr>
        <p:spPr>
          <a:xfrm>
            <a:off x="2010564" y="6170795"/>
            <a:ext cx="309483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3DD080-ABAF-4E3C-AA2A-284CB94917C7}"/>
              </a:ext>
            </a:extLst>
          </p:cNvPr>
          <p:cNvCxnSpPr>
            <a:cxnSpLocks/>
          </p:cNvCxnSpPr>
          <p:nvPr/>
        </p:nvCxnSpPr>
        <p:spPr>
          <a:xfrm>
            <a:off x="15142564" y="5246785"/>
            <a:ext cx="0" cy="92401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D643B9D-4EB1-4F67-9682-F418629A01B4}"/>
              </a:ext>
            </a:extLst>
          </p:cNvPr>
          <p:cNvCxnSpPr>
            <a:cxnSpLocks/>
          </p:cNvCxnSpPr>
          <p:nvPr/>
        </p:nvCxnSpPr>
        <p:spPr>
          <a:xfrm>
            <a:off x="12986845" y="6170795"/>
            <a:ext cx="393152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BDE0324-97BB-4667-81F7-7635A6F754AF}"/>
              </a:ext>
            </a:extLst>
          </p:cNvPr>
          <p:cNvSpPr/>
          <p:nvPr/>
        </p:nvSpPr>
        <p:spPr>
          <a:xfrm>
            <a:off x="959004" y="6996473"/>
            <a:ext cx="2103120" cy="10058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DISTRICT</a:t>
            </a:r>
          </a:p>
          <a:p>
            <a:pPr algn="ctr"/>
            <a:r>
              <a:rPr lang="en-US" sz="2600" dirty="0"/>
              <a:t>GRANTS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BA579B4-C535-42FE-856C-016D5D279337}"/>
              </a:ext>
            </a:extLst>
          </p:cNvPr>
          <p:cNvSpPr/>
          <p:nvPr/>
        </p:nvSpPr>
        <p:spPr>
          <a:xfrm>
            <a:off x="4371282" y="8435046"/>
            <a:ext cx="1371600" cy="12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POLIO </a:t>
            </a:r>
          </a:p>
          <a:p>
            <a:pPr algn="ctr"/>
            <a:r>
              <a:rPr lang="en-US" sz="2600" dirty="0"/>
              <a:t>PLUS </a:t>
            </a:r>
          </a:p>
          <a:p>
            <a:pPr algn="ctr"/>
            <a:r>
              <a:rPr lang="en-US" sz="2600" dirty="0"/>
              <a:t>FUND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553B5C7-23B2-498F-9EA3-583EDF3D0318}"/>
              </a:ext>
            </a:extLst>
          </p:cNvPr>
          <p:cNvCxnSpPr/>
          <p:nvPr/>
        </p:nvCxnSpPr>
        <p:spPr>
          <a:xfrm>
            <a:off x="2027436" y="6170795"/>
            <a:ext cx="0" cy="82567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2B2446E-56F0-4E64-9B85-A594AB92A188}"/>
              </a:ext>
            </a:extLst>
          </p:cNvPr>
          <p:cNvSpPr txBox="1"/>
          <p:nvPr/>
        </p:nvSpPr>
        <p:spPr>
          <a:xfrm>
            <a:off x="3870127" y="6735321"/>
            <a:ext cx="243675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OTHER 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PROGRAM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OPPORTUNITIES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2390A15-B45C-434C-98FA-AF6ABF5CC18B}"/>
              </a:ext>
            </a:extLst>
          </p:cNvPr>
          <p:cNvCxnSpPr>
            <a:cxnSpLocks/>
          </p:cNvCxnSpPr>
          <p:nvPr/>
        </p:nvCxnSpPr>
        <p:spPr>
          <a:xfrm>
            <a:off x="5075343" y="6170795"/>
            <a:ext cx="1" cy="5388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B262E04-9460-4B6D-B542-F9929B7944D9}"/>
              </a:ext>
            </a:extLst>
          </p:cNvPr>
          <p:cNvCxnSpPr>
            <a:cxnSpLocks/>
          </p:cNvCxnSpPr>
          <p:nvPr/>
        </p:nvCxnSpPr>
        <p:spPr>
          <a:xfrm flipH="1">
            <a:off x="5105400" y="7886700"/>
            <a:ext cx="12653" cy="54834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2258DF68-42A5-47C7-841A-3E90871D135B}"/>
              </a:ext>
            </a:extLst>
          </p:cNvPr>
          <p:cNvSpPr/>
          <p:nvPr/>
        </p:nvSpPr>
        <p:spPr>
          <a:xfrm>
            <a:off x="12097203" y="7094806"/>
            <a:ext cx="2103120" cy="10058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GLOBAL</a:t>
            </a:r>
          </a:p>
          <a:p>
            <a:pPr algn="ctr"/>
            <a:r>
              <a:rPr lang="en-US" sz="2600" dirty="0"/>
              <a:t>GRANTS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EF15D92-FEA2-432F-B4C6-EA054D7644EF}"/>
              </a:ext>
            </a:extLst>
          </p:cNvPr>
          <p:cNvCxnSpPr/>
          <p:nvPr/>
        </p:nvCxnSpPr>
        <p:spPr>
          <a:xfrm>
            <a:off x="13023088" y="6206226"/>
            <a:ext cx="0" cy="82567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F8051C4-C467-4017-8010-3B9EEC7AF53D}"/>
              </a:ext>
            </a:extLst>
          </p:cNvPr>
          <p:cNvCxnSpPr>
            <a:cxnSpLocks/>
          </p:cNvCxnSpPr>
          <p:nvPr/>
        </p:nvCxnSpPr>
        <p:spPr>
          <a:xfrm flipV="1">
            <a:off x="6096000" y="7355982"/>
            <a:ext cx="5867400" cy="108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5EA4A3C-EC99-4222-9BDC-235FDB7E11FB}"/>
              </a:ext>
            </a:extLst>
          </p:cNvPr>
          <p:cNvCxnSpPr/>
          <p:nvPr/>
        </p:nvCxnSpPr>
        <p:spPr>
          <a:xfrm>
            <a:off x="16918370" y="6170795"/>
            <a:ext cx="0" cy="82567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7636329-E240-4DE6-8647-AB1BDC800806}"/>
              </a:ext>
            </a:extLst>
          </p:cNvPr>
          <p:cNvSpPr txBox="1"/>
          <p:nvPr/>
        </p:nvSpPr>
        <p:spPr>
          <a:xfrm>
            <a:off x="15468600" y="7206134"/>
            <a:ext cx="28995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DISTRICT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PROGRAM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</a:rPr>
              <a:t>OPPORTUNITIES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59B6967-FE5B-4662-9AE8-47482D849012}"/>
              </a:ext>
            </a:extLst>
          </p:cNvPr>
          <p:cNvSpPr txBox="1"/>
          <p:nvPr/>
        </p:nvSpPr>
        <p:spPr>
          <a:xfrm>
            <a:off x="6452297" y="4783587"/>
            <a:ext cx="5383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ALL GRANTS ARE MATCHED BY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RECEIVER AND MUST MEET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1 OF 7 AREAS OF FOCUS 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81" y="9258300"/>
            <a:ext cx="1013981" cy="1013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9382F-F2E6-49E4-ABB8-5E399168B8AC}"/>
              </a:ext>
            </a:extLst>
          </p:cNvPr>
          <p:cNvSpPr txBox="1"/>
          <p:nvPr/>
        </p:nvSpPr>
        <p:spPr>
          <a:xfrm>
            <a:off x="1078903" y="1250126"/>
            <a:ext cx="16459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District Grants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Funding is based upon District Share/Annual Fund giving 3 years ago.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sz="3200" b="1" dirty="0">
              <a:solidFill>
                <a:schemeClr val="tx2"/>
              </a:solidFill>
            </a:endParaRPr>
          </a:p>
          <a:p>
            <a:endParaRPr lang="en-US" sz="32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2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ABC1D-E5A7-CB41-2285-DC3FB4D38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4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81" y="9258300"/>
            <a:ext cx="1013981" cy="1013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9382F-F2E6-49E4-ABB8-5E399168B8AC}"/>
              </a:ext>
            </a:extLst>
          </p:cNvPr>
          <p:cNvSpPr txBox="1"/>
          <p:nvPr/>
        </p:nvSpPr>
        <p:spPr>
          <a:xfrm>
            <a:off x="1078903" y="1250126"/>
            <a:ext cx="1645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District Grants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/>
              </a:solidFill>
            </a:endParaRPr>
          </a:p>
          <a:p>
            <a:endParaRPr lang="en-US" sz="32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Clubs that have achieved $75.00 per capita in one of the last three years can apply</a:t>
            </a:r>
          </a:p>
          <a:p>
            <a:endParaRPr lang="en-US" sz="3200" b="1" dirty="0">
              <a:solidFill>
                <a:schemeClr val="tx2"/>
              </a:solidFill>
            </a:endParaRPr>
          </a:p>
          <a:p>
            <a:endParaRPr lang="en-US" sz="32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6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171EC-09E0-745B-A59C-3718B9471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96" y="-283900"/>
            <a:ext cx="14503204" cy="106494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2DE2F2-22F2-BA72-5673-9AC9A975FAB5}"/>
              </a:ext>
            </a:extLst>
          </p:cNvPr>
          <p:cNvSpPr/>
          <p:nvPr/>
        </p:nvSpPr>
        <p:spPr>
          <a:xfrm>
            <a:off x="12954000" y="1257300"/>
            <a:ext cx="2362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3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81" y="9258300"/>
            <a:ext cx="1013981" cy="1013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9382F-F2E6-49E4-ABB8-5E399168B8AC}"/>
              </a:ext>
            </a:extLst>
          </p:cNvPr>
          <p:cNvSpPr txBox="1"/>
          <p:nvPr/>
        </p:nvSpPr>
        <p:spPr>
          <a:xfrm>
            <a:off x="1078903" y="1250126"/>
            <a:ext cx="164592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District Grants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District Grants are matching grants 1:1</a:t>
            </a:r>
          </a:p>
          <a:p>
            <a:endParaRPr lang="en-US" sz="40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Must meet the seven areas of focus – Education, Community Development, Disease Prevention, Maternal &amp; Child Health, Peace Building, Water &amp; Sanitation,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Club President Elect and Foundation Chair, or another board member must attend District Grant Training every year</a:t>
            </a:r>
          </a:p>
          <a:p>
            <a:endParaRPr lang="en-US" sz="4000" b="1" dirty="0">
              <a:solidFill>
                <a:schemeClr val="tx2"/>
              </a:solidFill>
            </a:endParaRPr>
          </a:p>
          <a:p>
            <a:endParaRPr lang="en-US" sz="1600" b="1" dirty="0">
              <a:solidFill>
                <a:schemeClr val="tx2"/>
              </a:solidFill>
            </a:endParaRPr>
          </a:p>
          <a:p>
            <a:endParaRPr lang="en-US" sz="3200" b="1" dirty="0">
              <a:solidFill>
                <a:schemeClr val="tx2"/>
              </a:solidFill>
            </a:endParaRPr>
          </a:p>
          <a:p>
            <a:endParaRPr lang="en-US" sz="32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9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81" y="9258300"/>
            <a:ext cx="1013981" cy="1013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9382F-F2E6-49E4-ABB8-5E399168B8AC}"/>
              </a:ext>
            </a:extLst>
          </p:cNvPr>
          <p:cNvSpPr txBox="1"/>
          <p:nvPr/>
        </p:nvSpPr>
        <p:spPr>
          <a:xfrm>
            <a:off x="1078903" y="1250126"/>
            <a:ext cx="16459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District Grant Training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/>
              </a:solidFill>
            </a:endParaRPr>
          </a:p>
          <a:p>
            <a:endParaRPr lang="en-US" sz="1600" b="1" dirty="0">
              <a:solidFill>
                <a:schemeClr val="tx2"/>
              </a:solidFill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</a:rPr>
              <a:t>District Assembly </a:t>
            </a:r>
          </a:p>
          <a:p>
            <a:pPr algn="ctr"/>
            <a:endParaRPr lang="en-US" sz="4000" b="1" dirty="0">
              <a:solidFill>
                <a:schemeClr val="tx2"/>
              </a:solidFill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</a:rPr>
              <a:t>Saturday, April 22, 2023</a:t>
            </a:r>
          </a:p>
          <a:p>
            <a:pPr algn="ctr"/>
            <a:endParaRPr lang="en-US" sz="4000" b="1" dirty="0">
              <a:solidFill>
                <a:schemeClr val="tx2"/>
              </a:solidFill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</a:rPr>
              <a:t>Quality Inn,  Franklin, PA</a:t>
            </a:r>
          </a:p>
          <a:p>
            <a:pPr algn="ctr"/>
            <a:endParaRPr lang="en-US" sz="4000" b="1" dirty="0">
              <a:solidFill>
                <a:schemeClr val="tx2"/>
              </a:solidFill>
            </a:endParaRPr>
          </a:p>
          <a:p>
            <a:endParaRPr lang="en-US" sz="1600" b="1" dirty="0">
              <a:solidFill>
                <a:schemeClr val="tx2"/>
              </a:solidFill>
            </a:endParaRPr>
          </a:p>
          <a:p>
            <a:endParaRPr lang="en-US" sz="3200" b="1" dirty="0">
              <a:solidFill>
                <a:schemeClr val="tx2"/>
              </a:solidFill>
            </a:endParaRPr>
          </a:p>
          <a:p>
            <a:endParaRPr lang="en-US" sz="32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5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81" y="9258300"/>
            <a:ext cx="1013981" cy="1013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4EE-8B40-4A6A-9B15-3901ACC5887C}"/>
              </a:ext>
            </a:extLst>
          </p:cNvPr>
          <p:cNvSpPr txBox="1"/>
          <p:nvPr/>
        </p:nvSpPr>
        <p:spPr>
          <a:xfrm>
            <a:off x="914400" y="2171700"/>
            <a:ext cx="1645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tx2"/>
              </a:solidFill>
            </a:endParaRPr>
          </a:p>
          <a:p>
            <a:pPr algn="ctr"/>
            <a:endParaRPr lang="en-US" sz="4800" b="1" dirty="0">
              <a:solidFill>
                <a:schemeClr val="tx2"/>
              </a:solidFill>
            </a:endParaRPr>
          </a:p>
          <a:p>
            <a:pPr algn="ctr"/>
            <a:r>
              <a:rPr lang="en-US" sz="9600" b="1" dirty="0">
                <a:solidFill>
                  <a:schemeClr val="tx2"/>
                </a:solidFill>
              </a:rPr>
              <a:t>THANK YOU </a:t>
            </a:r>
          </a:p>
          <a:p>
            <a:endParaRPr lang="en-US" sz="4800" b="1" dirty="0">
              <a:solidFill>
                <a:schemeClr val="tx2"/>
              </a:solidFill>
            </a:endParaRPr>
          </a:p>
          <a:p>
            <a:endParaRPr lang="en-US" sz="4800" b="1" dirty="0">
              <a:solidFill>
                <a:schemeClr val="tx2"/>
              </a:solidFill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88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164</Words>
  <Application>Microsoft Office PowerPoint</Application>
  <PresentationFormat>Custom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Tri-State PETs Public Image</dc:title>
  <dc:creator>Ken Fleeson</dc:creator>
  <cp:lastModifiedBy>Ken Fleeson</cp:lastModifiedBy>
  <cp:revision>26</cp:revision>
  <cp:lastPrinted>2022-03-04T12:32:30Z</cp:lastPrinted>
  <dcterms:created xsi:type="dcterms:W3CDTF">2006-08-16T00:00:00Z</dcterms:created>
  <dcterms:modified xsi:type="dcterms:W3CDTF">2023-02-25T15:40:47Z</dcterms:modified>
  <dc:identifier>DAE2Fy_PiOo</dc:identifier>
</cp:coreProperties>
</file>