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5" r:id="rId4"/>
    <p:sldId id="275" r:id="rId5"/>
    <p:sldId id="278" r:id="rId6"/>
    <p:sldId id="284" r:id="rId7"/>
    <p:sldId id="279" r:id="rId8"/>
    <p:sldId id="259" r:id="rId9"/>
    <p:sldId id="277" r:id="rId10"/>
    <p:sldId id="286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04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96AC9-5178-A74A-93E7-A1F69617C32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564CA-FD94-414E-B5DC-681CC7B63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525A-4DAD-A053-7FFB-4AFC19E2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98A6D-C2AC-6717-858D-E2A008B2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528F0-DC5A-2AC8-5B4C-000BF787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1D39-3E5A-4A49-AE24-7CCE14D7DEDA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07C87-B970-21DF-A547-6ABAC20F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9E4ED-D0C1-7EE6-D0D2-AC9AD42E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82B3-0724-9D7A-7001-3747FCC3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C6C78-EE17-EFB6-57BA-CA1CC89BB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507D5-E80B-F66D-80CC-37D9B313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8A6-7AA0-CE43-A0FE-B1A8018E7559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D8EC4-B092-B5CC-41B7-2E7B50A5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7CCC-C87E-A1B3-9B24-7972E2E3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1954A-ABDD-5DD2-CA2C-8CF48CD70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C3534-FD94-AB39-0D35-04F634B0E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67AE-7C26-9758-0474-D12E5011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1E1-9B81-7943-9B85-28B7B23C10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E32A-1546-1B89-5EDF-F43560AE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EB7-6085-9228-1846-F942B292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8E14-91D2-B2B2-0FF5-BD88241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8C72-DBD1-55D6-5956-3A2A1D05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A345-2753-D3CD-1428-FCF58339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8319-4E4A-7C4C-990A-8ACBF0BB4F32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19DE-E812-8637-C6EB-846112DE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5031-B32C-5763-A26C-2C7913EC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7AF5-2F31-A509-282D-19D0CF0A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0D48-31C0-0977-15F4-82870B8C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A8BD-D449-63CF-F783-81FE39CD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B751-20BD-B54A-A1B8-0B08936A7823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A8ED8-A285-EAA0-8AF5-126E86A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28B8-9F58-A055-9385-08A44119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D56F-300B-8C4F-3971-596C954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BDBD-EB39-63BC-2FC8-6B789CF1E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38766-4DD1-F1EC-0888-BD1CA00AF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611E4-ED83-9EE9-F50D-9F324CF1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1F9-1482-104A-84A0-BA1CE802D8ED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174AE-03AE-6290-9EA2-DDF4B7C4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255E5-9C46-4A03-51D2-F7784F65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9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EFEA-9685-907B-CC31-5F995F75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309A-3542-1D64-156A-9736F41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C95F-B785-3FC5-4E94-94C09BDD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95919-D283-7A28-7C04-DFCC3719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A9029-E562-922B-B3CB-66A6612F8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4B399-E92C-3868-228D-4CD5059A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1AB1-62A5-0844-96DB-896B89D81445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14FC-21AA-53DF-641C-2C544B43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9F17B-05FC-DF63-FA1B-F5C55B85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8449-1469-5C3D-B5B1-A85E56CD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8788B-E94D-CB42-D7F3-9D2D4784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553-1F55-0949-AD8D-B76AFAF2884B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95773-53EB-50BB-6DB9-2C67F679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0BBE6-B921-CA07-AC89-2C6E3357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F927F-BE94-4B06-BFC3-B18D27C8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406E-F4A9-D641-A426-FBD2B9585276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EB65D-2CBA-2971-E32B-4EB1E341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467C9-1CA7-BEED-1BDB-DBE3C4EC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5D0-4042-FBAD-F423-4572DD4D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9C0C-6578-BA51-A327-8EC8E5452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95945-7DDA-6546-E964-3CB43214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4AEBD-B1B4-EF7D-ADCF-F9C2CCDF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4E3-BBDB-264A-A2D0-B9239D0F5F95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6B1EC-B0B0-034F-1ABF-FFF7328F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265B-FBE9-5082-1536-0A8E2652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2F67-AEC5-0D6F-D214-F01CCE80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4BCA-278C-4BAE-B103-0E71C9ACD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C207B-6731-32E0-C9CC-3D9995E3C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CCDD9-E7B1-FEB2-5C27-D5356005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E0FC-E8E0-B445-844C-DD030668EC7C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EBFD6-7A07-930A-A922-6105840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EE9BE-65A5-6422-DF92-23F83F19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BBAEC-8CF1-9822-9A7A-D407FC9C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9FB78-0A85-5D64-B0C0-E586ABBB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3CE1-51C0-67A0-D483-3FF7A30DD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98E-5C35-C542-B1EE-32860D0BAA0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3A46-79C9-2F21-0BD8-832F77108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50595-4F19-41AD-1BBC-6E70B6ED1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4B34-B478-274A-9B9A-3AFD28A8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elaynepw@yahoo.com" TargetMode="External"/><Relationship Id="rId3" Type="http://schemas.openxmlformats.org/officeDocument/2006/relationships/image" Target="../media/image12.jpeg"/><Relationship Id="rId7" Type="http://schemas.openxmlformats.org/officeDocument/2006/relationships/hyperlink" Target="mailto:kfleeson@lectromat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chellebailey110@gmail.com" TargetMode="External"/><Relationship Id="rId5" Type="http://schemas.openxmlformats.org/officeDocument/2006/relationships/hyperlink" Target="mailto:corcoran7667@gmail.com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86F778-5893-AC4C-F294-C62454653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27" y="565289"/>
            <a:ext cx="8971982" cy="4755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872F02-03F2-93CE-9B07-FC0664CA820D}"/>
              </a:ext>
            </a:extLst>
          </p:cNvPr>
          <p:cNvSpPr txBox="1"/>
          <p:nvPr/>
        </p:nvSpPr>
        <p:spPr>
          <a:xfrm>
            <a:off x="1770927" y="5320439"/>
            <a:ext cx="8971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GROWING ROTARY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FAF182-776D-0F3D-D362-0998EEBD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68D78-A3F5-951D-3ADF-ACE6C17C6F5A}"/>
              </a:ext>
            </a:extLst>
          </p:cNvPr>
          <p:cNvSpPr txBox="1"/>
          <p:nvPr/>
        </p:nvSpPr>
        <p:spPr>
          <a:xfrm>
            <a:off x="0" y="114063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GROWING ROTARY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22BEC-2DB4-CA3B-610E-4D8EAB6F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F7E7018D-8778-5F0A-CE08-6EFBD0A5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E1F2C-BDFD-6837-FA71-CE4DD5CB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24" y="2612052"/>
            <a:ext cx="4860925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68D78-A3F5-951D-3ADF-ACE6C17C6F5A}"/>
              </a:ext>
            </a:extLst>
          </p:cNvPr>
          <p:cNvSpPr txBox="1"/>
          <p:nvPr/>
        </p:nvSpPr>
        <p:spPr>
          <a:xfrm>
            <a:off x="0" y="114063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GROWING ROTARY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22BEC-2DB4-CA3B-610E-4D8EAB6F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F7E7018D-8778-5F0A-CE08-6EFBD0A5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D0A74E-A38D-A8C5-6E6A-CA2216D5E47D}"/>
              </a:ext>
            </a:extLst>
          </p:cNvPr>
          <p:cNvSpPr txBox="1"/>
          <p:nvPr/>
        </p:nvSpPr>
        <p:spPr>
          <a:xfrm>
            <a:off x="3048000" y="2340964"/>
            <a:ext cx="6924675" cy="461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Tools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track of prospective member candidates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View 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Membership Lead Reports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Track your Club’s progress in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DACdb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/Rotary Club Central</a:t>
            </a:r>
          </a:p>
          <a:p>
            <a:pPr rtl="0">
              <a:lnSpc>
                <a:spcPct val="150000"/>
              </a:lnSpc>
            </a:pPr>
            <a:endParaRPr lang="en-US" b="1" i="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Rotary support via: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District Membership Committee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District Governor or Area Governor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Regional Membership Officers</a:t>
            </a:r>
          </a:p>
          <a:p>
            <a:pPr rtl="0">
              <a:lnSpc>
                <a:spcPct val="150000"/>
              </a:lnSpc>
            </a:pPr>
            <a:br>
              <a:rPr lang="en-US" b="0" dirty="0">
                <a:effectLst/>
                <a:latin typeface="Open Sans" panose="020B0606030504020204" pitchFamily="34" charset="0"/>
              </a:rPr>
            </a:br>
            <a:endParaRPr lang="en-US" b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7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56FE22-9F50-D8C3-8922-73EA4E618DEC}"/>
              </a:ext>
            </a:extLst>
          </p:cNvPr>
          <p:cNvSpPr txBox="1"/>
          <p:nvPr/>
        </p:nvSpPr>
        <p:spPr>
          <a:xfrm>
            <a:off x="0" y="498602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ootlight MT Light" panose="0204060206030A020304" pitchFamily="18" charset="77"/>
              </a:rPr>
              <a:t>DISTRICT 7280 MEMBERSHIP TEAM</a:t>
            </a:r>
          </a:p>
          <a:p>
            <a:pPr algn="ctr"/>
            <a:endParaRPr lang="en-US" dirty="0">
              <a:latin typeface="Footlight MT Light" panose="0204060206030A020304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A290E-C475-7EDA-C784-9089FBDD5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97"/>
          <a:stretch/>
        </p:blipFill>
        <p:spPr>
          <a:xfrm rot="5400000">
            <a:off x="1030446" y="2285645"/>
            <a:ext cx="1555979" cy="1416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F17CC-4326-EA21-FC52-2152498B7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58" t="15289" r="34872" b="48672"/>
          <a:stretch/>
        </p:blipFill>
        <p:spPr>
          <a:xfrm>
            <a:off x="1100337" y="3842023"/>
            <a:ext cx="1416195" cy="1539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C0975-5760-7742-D270-8274ED09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88" t="35991" r="46423" b="51900"/>
          <a:stretch/>
        </p:blipFill>
        <p:spPr>
          <a:xfrm>
            <a:off x="5626280" y="2199164"/>
            <a:ext cx="1416195" cy="1589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F1C598-3B9B-8CB6-694F-9054B28BE11D}"/>
              </a:ext>
            </a:extLst>
          </p:cNvPr>
          <p:cNvSpPr txBox="1"/>
          <p:nvPr/>
        </p:nvSpPr>
        <p:spPr>
          <a:xfrm>
            <a:off x="2516532" y="2162048"/>
            <a:ext cx="346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otlight MT Light" panose="0204060206030A020304" pitchFamily="18" charset="77"/>
              </a:rPr>
              <a:t>KATHY CORCORAN, CHAIR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Zelienople Rotary Club</a:t>
            </a:r>
          </a:p>
          <a:p>
            <a:r>
              <a:rPr lang="en-US" dirty="0">
                <a:latin typeface="Footlight MT Light" panose="0204060206030A020304" pitchFamily="18" charset="77"/>
                <a:hlinkClick r:id="rId5"/>
              </a:rPr>
              <a:t>corcoran7667@gmail.com</a:t>
            </a:r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724-513-3856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67F73-FC92-28FD-7761-A7247B361C17}"/>
              </a:ext>
            </a:extLst>
          </p:cNvPr>
          <p:cNvSpPr txBox="1"/>
          <p:nvPr/>
        </p:nvSpPr>
        <p:spPr>
          <a:xfrm>
            <a:off x="2526798" y="3842023"/>
            <a:ext cx="3468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otlight MT Light" panose="0204060206030A020304" pitchFamily="18" charset="77"/>
              </a:rPr>
              <a:t>MICHELLE BAILEY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FOCUS: INNOVATIVE CLUBS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Keystone Satellite Club</a:t>
            </a:r>
          </a:p>
          <a:p>
            <a:r>
              <a:rPr lang="en-US" dirty="0">
                <a:latin typeface="Footlight MT Light" panose="0204060206030A020304" pitchFamily="18" charset="77"/>
                <a:hlinkClick r:id="rId6"/>
              </a:rPr>
              <a:t>michellebailey110@gmail.com</a:t>
            </a:r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949-426-2244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F2857-D446-94FB-26C5-7575496923C6}"/>
              </a:ext>
            </a:extLst>
          </p:cNvPr>
          <p:cNvSpPr txBox="1"/>
          <p:nvPr/>
        </p:nvSpPr>
        <p:spPr>
          <a:xfrm>
            <a:off x="7277789" y="3842023"/>
            <a:ext cx="3468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ootlight MT Light" panose="0204060206030A020304" pitchFamily="18" charset="77"/>
              </a:rPr>
              <a:t>PDG KEN </a:t>
            </a:r>
            <a:r>
              <a:rPr lang="en-US" dirty="0">
                <a:latin typeface="Footlight MT Light" panose="0204060206030A020304" pitchFamily="18" charset="77"/>
              </a:rPr>
              <a:t>FLEESON, </a:t>
            </a:r>
            <a:r>
              <a:rPr lang="en-US" dirty="0" err="1">
                <a:latin typeface="Footlight MT Light" panose="0204060206030A020304" pitchFamily="18" charset="77"/>
              </a:rPr>
              <a:t>DACdb</a:t>
            </a:r>
            <a:r>
              <a:rPr lang="en-US" dirty="0">
                <a:latin typeface="Footlight MT Light" panose="0204060206030A020304" pitchFamily="18" charset="77"/>
              </a:rPr>
              <a:t> GURU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FOCUS: INNOVATIVE CLUBS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Rich-Mar Rotary Club</a:t>
            </a:r>
          </a:p>
          <a:p>
            <a:r>
              <a:rPr lang="en-US" dirty="0">
                <a:latin typeface="Footlight MT Light" panose="0204060206030A020304" pitchFamily="18" charset="77"/>
                <a:hlinkClick r:id="rId7"/>
              </a:rPr>
              <a:t>kfleeson@lectromat.com</a:t>
            </a:r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724-355-1619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547CA-AB7B-EC44-2D25-18534E753342}"/>
              </a:ext>
            </a:extLst>
          </p:cNvPr>
          <p:cNvSpPr txBox="1"/>
          <p:nvPr/>
        </p:nvSpPr>
        <p:spPr>
          <a:xfrm>
            <a:off x="7277789" y="2162048"/>
            <a:ext cx="4193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otlight MT Light" panose="0204060206030A020304" pitchFamily="18" charset="77"/>
              </a:rPr>
              <a:t>ELAYNE WILHEM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Cranberry Sunrise Rotary Club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FOCUS: MANAGING ROTARY LEADS</a:t>
            </a:r>
          </a:p>
          <a:p>
            <a:r>
              <a:rPr lang="en-US" dirty="0">
                <a:latin typeface="Footlight MT Light" panose="0204060206030A020304" pitchFamily="18" charset="77"/>
                <a:hlinkClick r:id="rId8"/>
              </a:rPr>
              <a:t>elaynepw@yahoo.com</a:t>
            </a:r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724-462-0637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C6D449-EE69-F3A3-A8D2-9D61865266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771" t="27848" r="38793" b="49818"/>
          <a:stretch/>
        </p:blipFill>
        <p:spPr>
          <a:xfrm>
            <a:off x="5626280" y="3852420"/>
            <a:ext cx="1416195" cy="1627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78F2A0-5CD6-9DED-4834-B6D9E0628BC0}"/>
              </a:ext>
            </a:extLst>
          </p:cNvPr>
          <p:cNvSpPr txBox="1"/>
          <p:nvPr/>
        </p:nvSpPr>
        <p:spPr>
          <a:xfrm>
            <a:off x="0" y="129242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available for club programs, </a:t>
            </a:r>
            <a:r>
              <a:rPr lang="en-US" i="1" dirty="0" err="1"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DACdb</a:t>
            </a:r>
            <a:r>
              <a:rPr lang="en-US" i="1" dirty="0"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 assistance </a:t>
            </a:r>
          </a:p>
          <a:p>
            <a:pPr algn="ctr"/>
            <a:r>
              <a:rPr lang="en-US" i="1" dirty="0"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and just about anything related to helping you to grow Rotary!</a:t>
            </a:r>
          </a:p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53D966-AFCD-91F4-BC36-28DAFC56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D58A9BEA-6B8F-517A-B259-D3FD2B28BF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4A0830-D78E-B241-31DB-F19AB007529D}"/>
              </a:ext>
            </a:extLst>
          </p:cNvPr>
          <p:cNvSpPr txBox="1"/>
          <p:nvPr/>
        </p:nvSpPr>
        <p:spPr>
          <a:xfrm>
            <a:off x="0" y="882133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GROWING ROTARY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4AF75-950D-49CE-0BA0-F8671C2A9D97}"/>
              </a:ext>
            </a:extLst>
          </p:cNvPr>
          <p:cNvSpPr txBox="1"/>
          <p:nvPr/>
        </p:nvSpPr>
        <p:spPr>
          <a:xfrm>
            <a:off x="3049835" y="2082462"/>
            <a:ext cx="6932365" cy="395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	HOW TO INCREASE YOUR CLUB’S VALUE</a:t>
            </a:r>
          </a:p>
          <a:p>
            <a:endParaRPr lang="en-US" sz="2400" b="1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ASSESS AND ADAPT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ENGAGE CURRENT MEMBERS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CONNECT WITH PROSPECTIVE MEMBERS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MAKE NEW MEMBERS FEEL WELCOME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CREATE AN INCLUSIVE CLUB CULTURE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STRENGTHEN YOUR CLUB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START A NEW CLUB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EC5053-6299-AA95-4146-94A86964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D4ADC693-FF64-0C48-471A-D814BBBF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3" y="5624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4B75DA-4BC2-9E6E-077A-6BE9A1BC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67" y="790575"/>
            <a:ext cx="7421034" cy="55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6B8C84-1A9F-32C8-79E4-FB4493E3BBCE}"/>
              </a:ext>
            </a:extLst>
          </p:cNvPr>
          <p:cNvSpPr txBox="1"/>
          <p:nvPr/>
        </p:nvSpPr>
        <p:spPr>
          <a:xfrm>
            <a:off x="1522158" y="696389"/>
            <a:ext cx="91476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 AND ADAPT: THE NEW MEMBERSHIP PROGRESS REPORT</a:t>
            </a:r>
            <a:endParaRPr lang="en-US" b="1" i="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rtl="0"/>
            <a:endParaRPr lang="en-US" u="sng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DF8B6D-18EE-4F6E-BFD1-C076F18E7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13594"/>
              </p:ext>
            </p:extLst>
          </p:nvPr>
        </p:nvGraphicFramePr>
        <p:xfrm>
          <a:off x="1522158" y="1596195"/>
          <a:ext cx="9131300" cy="3482340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:a16="http://schemas.microsoft.com/office/drawing/2014/main" val="108079167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03972121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79648242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61068148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3637427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24351688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7935638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8092771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2228542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872610195"/>
                    </a:ext>
                  </a:extLst>
                </a:gridCol>
              </a:tblGrid>
              <a:tr h="1844040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435369"/>
                          </a:solidFill>
                          <a:effectLst/>
                          <a:latin typeface="Arial" panose="020B0604020202020204" pitchFamily="34" charset="0"/>
                        </a:rPr>
                        <a:t>Membership Progress Report                              </a:t>
                      </a:r>
                      <a:r>
                        <a:rPr lang="en-US" sz="1400" b="0" i="0" u="none" strike="noStrike" baseline="30000" dirty="0">
                          <a:solidFill>
                            <a:srgbClr val="435369"/>
                          </a:solidFill>
                          <a:effectLst/>
                          <a:latin typeface="Arial" panose="020B0604020202020204" pitchFamily="34" charset="0"/>
                        </a:rPr>
                        <a:t>2/1/2023</a:t>
                      </a:r>
                      <a:br>
                        <a:rPr lang="en-US" sz="1400" b="0" i="0" u="none" strike="noStrike" baseline="30000" dirty="0">
                          <a:solidFill>
                            <a:srgbClr val="435369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Consistent, moderate membership growth requires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attracting new members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quantities sufficient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both </a:t>
                      </a:r>
                      <a:r>
                        <a:rPr 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replace the club’s historical average terminations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(attrition)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</a:t>
                      </a:r>
                      <a:r>
                        <a:rPr 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moderately grow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(approx. 5%-10%).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Attrition YTD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 Number of terminations since July 1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Attrition to Go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 Number of additional terminations forecast, based on 3-year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Attrition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·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Additional New Members to Break Even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 Considering those already attracted and lost, additional new members needed to replace </a:t>
                      </a:r>
                      <a:r>
                        <a:rPr 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Attrition to Go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(break even with July 1 member count)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67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Club Name</a:t>
                      </a:r>
                    </a:p>
                  </a:txBody>
                  <a:tcPr marL="548640" marR="7620" marT="7620" marB="0" anchor="ctr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 Members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Attrition Year-to- Date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Members Year-to Date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Members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Gain (Loss)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Attrition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Attrition to Go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Add'l. New Members to Break Even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8530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ABC Club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743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620" marR="18288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36576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4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384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XYZ Club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74320" marR="762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7620" marR="18288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365760" marT="7620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2668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273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Five Year History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1-Jul-18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1-Jul-19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1-Jul-20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1-Jul-21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1-Jul-22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70902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609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029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909861-2611-159E-BAF5-92DCAC02388C}"/>
              </a:ext>
            </a:extLst>
          </p:cNvPr>
          <p:cNvSpPr txBox="1"/>
          <p:nvPr/>
        </p:nvSpPr>
        <p:spPr>
          <a:xfrm>
            <a:off x="1632118" y="5301233"/>
            <a:ext cx="891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ATTRITION … IT’S A HARSH REALITY</a:t>
            </a:r>
          </a:p>
        </p:txBody>
      </p:sp>
    </p:spTree>
    <p:extLst>
      <p:ext uri="{BB962C8B-B14F-4D97-AF65-F5344CB8AC3E}">
        <p14:creationId xmlns:p14="http://schemas.microsoft.com/office/powerpoint/2010/main" val="386689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6B8C84-1A9F-32C8-79E4-FB4493E3BBCE}"/>
              </a:ext>
            </a:extLst>
          </p:cNvPr>
          <p:cNvSpPr txBox="1"/>
          <p:nvPr/>
        </p:nvSpPr>
        <p:spPr>
          <a:xfrm>
            <a:off x="0" y="642087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ACCESSING THE MEMBERSHIP SUCCESS CENTER</a:t>
            </a:r>
            <a:endParaRPr lang="en-US" sz="2400" b="1" i="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rtl="0"/>
            <a:endParaRPr lang="en-US" u="sng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5B6C7-688C-72DA-0C62-4AB4E43F5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117166"/>
            <a:ext cx="4355029" cy="5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7DD87-36FE-E3EF-E367-D30C3E34A8FD}"/>
              </a:ext>
            </a:extLst>
          </p:cNvPr>
          <p:cNvSpPr txBox="1"/>
          <p:nvPr/>
        </p:nvSpPr>
        <p:spPr>
          <a:xfrm>
            <a:off x="1546100" y="1225689"/>
            <a:ext cx="5442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Start on the DISTRICT Tab in </a:t>
            </a:r>
            <a:r>
              <a:rPr lang="en-US" dirty="0" err="1"/>
              <a:t>DACdb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Step 2: Look for the MAP Database ICON</a:t>
            </a:r>
          </a:p>
          <a:p>
            <a:endParaRPr lang="en-US" dirty="0"/>
          </a:p>
          <a:p>
            <a:r>
              <a:rPr lang="en-US" dirty="0"/>
              <a:t>Step 2A: No ICON? Click the ‘CLOG’ ICON – located right beneath your name – to add it</a:t>
            </a:r>
          </a:p>
          <a:p>
            <a:endParaRPr lang="en-US" dirty="0"/>
          </a:p>
          <a:p>
            <a:r>
              <a:rPr lang="en-US" dirty="0"/>
              <a:t>Step 2B: Drag the MAP ICON to your ICON group</a:t>
            </a:r>
          </a:p>
          <a:p>
            <a:endParaRPr lang="en-US" dirty="0"/>
          </a:p>
          <a:p>
            <a:r>
              <a:rPr lang="en-US" dirty="0"/>
              <a:t>Step 2B: Click ‘Set My Configuration’</a:t>
            </a:r>
          </a:p>
          <a:p>
            <a:endParaRPr lang="en-US" dirty="0"/>
          </a:p>
          <a:p>
            <a:r>
              <a:rPr lang="en-US" dirty="0"/>
              <a:t>Step 3: Go Back to DISTRICT tab. Look for MAP ICON</a:t>
            </a:r>
          </a:p>
          <a:p>
            <a:endParaRPr lang="en-US" dirty="0"/>
          </a:p>
          <a:p>
            <a:r>
              <a:rPr lang="en-US" dirty="0"/>
              <a:t>Step 4: Click on MAP ICON, the MAP Database redirect opens. </a:t>
            </a:r>
          </a:p>
          <a:p>
            <a:endParaRPr lang="en-US" dirty="0"/>
          </a:p>
          <a:p>
            <a:r>
              <a:rPr lang="en-US" sz="2400" dirty="0"/>
              <a:t>YOU HAVE ENTERED THE</a:t>
            </a:r>
          </a:p>
          <a:p>
            <a:r>
              <a:rPr lang="en-US" sz="2400" dirty="0"/>
              <a:t>MEMBERSHIP SUCCESS CENTER!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6FEA3-0435-9A43-FD2A-B86671BEB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46" y="1868901"/>
            <a:ext cx="972186" cy="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6B8C84-1A9F-32C8-79E4-FB4493E3BBCE}"/>
              </a:ext>
            </a:extLst>
          </p:cNvPr>
          <p:cNvSpPr txBox="1"/>
          <p:nvPr/>
        </p:nvSpPr>
        <p:spPr>
          <a:xfrm>
            <a:off x="1615736" y="709011"/>
            <a:ext cx="91476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 AND ADAPT</a:t>
            </a:r>
            <a:endParaRPr lang="en-US" b="1" i="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rtl="0"/>
            <a:endParaRPr lang="en-US" u="sng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C1A70D-D74F-E116-A63E-2F2D3C27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26" y="1398742"/>
            <a:ext cx="9196282" cy="42257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4B981C-26D7-AD5A-BEDF-4A77708575C8}"/>
              </a:ext>
            </a:extLst>
          </p:cNvPr>
          <p:cNvSpPr/>
          <p:nvPr/>
        </p:nvSpPr>
        <p:spPr>
          <a:xfrm>
            <a:off x="7057747" y="1704513"/>
            <a:ext cx="1038687" cy="2864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1365C-D394-857E-A8AC-69C7C980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81" y="2574187"/>
            <a:ext cx="1768991" cy="1768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5271B3-ECF2-34D7-A238-7C24262AFBA4}"/>
              </a:ext>
            </a:extLst>
          </p:cNvPr>
          <p:cNvSpPr txBox="1"/>
          <p:nvPr/>
        </p:nvSpPr>
        <p:spPr>
          <a:xfrm>
            <a:off x="1805429" y="2571478"/>
            <a:ext cx="2491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0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Connect with Prospects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C37F6-F473-615A-2F0B-69CF5C11F4C5}"/>
              </a:ext>
            </a:extLst>
          </p:cNvPr>
          <p:cNvSpPr txBox="1"/>
          <p:nvPr/>
        </p:nvSpPr>
        <p:spPr>
          <a:xfrm>
            <a:off x="1492955" y="3865326"/>
            <a:ext cx="280349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0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Meaningful Onboardi</a:t>
            </a:r>
            <a:r>
              <a:rPr lang="en-US" sz="32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58CCFB-2BA8-6AF5-7487-0386EC478346}"/>
              </a:ext>
            </a:extLst>
          </p:cNvPr>
          <p:cNvSpPr txBox="1"/>
          <p:nvPr/>
        </p:nvSpPr>
        <p:spPr>
          <a:xfrm>
            <a:off x="3727876" y="5332124"/>
            <a:ext cx="3727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2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Ask Us Anything</a:t>
            </a:r>
            <a:endParaRPr lang="en-US" sz="3200" dirty="0">
              <a:latin typeface="Papyrus" panose="020B0602040200020303" pitchFamily="34" charset="77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14633-54AB-E47D-FEE6-741491EEA1AB}"/>
              </a:ext>
            </a:extLst>
          </p:cNvPr>
          <p:cNvSpPr txBox="1"/>
          <p:nvPr/>
        </p:nvSpPr>
        <p:spPr>
          <a:xfrm>
            <a:off x="6887308" y="3794078"/>
            <a:ext cx="48123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Creating Clubs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for Today </a:t>
            </a:r>
            <a:endParaRPr lang="en-US" sz="3000" dirty="0">
              <a:solidFill>
                <a:srgbClr val="000000"/>
              </a:solidFill>
              <a:latin typeface="Papyrus" panose="020B0602040200020303" pitchFamily="34" charset="77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EB6F80-ACDA-0D3B-1FCF-646336AB2063}"/>
              </a:ext>
            </a:extLst>
          </p:cNvPr>
          <p:cNvSpPr txBox="1"/>
          <p:nvPr/>
        </p:nvSpPr>
        <p:spPr>
          <a:xfrm>
            <a:off x="6887308" y="2571478"/>
            <a:ext cx="3094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Become an 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5DAA"/>
                </a:solidFill>
                <a:latin typeface="Papyrus" panose="020B0602040200020303" pitchFamily="34" charset="77"/>
                <a:cs typeface="Arial"/>
              </a:rPr>
              <a:t>Irresistible Club</a:t>
            </a:r>
            <a:endParaRPr lang="en-US" sz="3000" dirty="0">
              <a:latin typeface="Papyrus" panose="020B0602040200020303" pitchFamily="34" charset="77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DECF7-275D-AAB7-8904-38686232BE2E}"/>
              </a:ext>
            </a:extLst>
          </p:cNvPr>
          <p:cNvSpPr txBox="1"/>
          <p:nvPr/>
        </p:nvSpPr>
        <p:spPr>
          <a:xfrm>
            <a:off x="3027935" y="1360050"/>
            <a:ext cx="5582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200" b="1" dirty="0">
                <a:solidFill>
                  <a:srgbClr val="005DAA"/>
                </a:solidFill>
                <a:latin typeface="Papyrus" panose="020B0602040200020303" pitchFamily="34" charset="77"/>
                <a:cs typeface="Arial" panose="020B0604020202020204" pitchFamily="34" charset="0"/>
              </a:rPr>
              <a:t>Create a Membership Pipeline</a:t>
            </a:r>
          </a:p>
        </p:txBody>
      </p:sp>
    </p:spTree>
    <p:extLst>
      <p:ext uri="{BB962C8B-B14F-4D97-AF65-F5344CB8AC3E}">
        <p14:creationId xmlns:p14="http://schemas.microsoft.com/office/powerpoint/2010/main" val="19243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6B8C84-1A9F-32C8-79E4-FB4493E3BBCE}"/>
              </a:ext>
            </a:extLst>
          </p:cNvPr>
          <p:cNvSpPr txBox="1"/>
          <p:nvPr/>
        </p:nvSpPr>
        <p:spPr>
          <a:xfrm>
            <a:off x="1562333" y="716158"/>
            <a:ext cx="90673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 AND ADAPT: TAKE THE CLUB HEALTH CHECK SURVEY</a:t>
            </a:r>
            <a:endParaRPr lang="en-US" b="1" i="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 rtl="0"/>
            <a:endParaRPr lang="en-US" u="sng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084D7-1DD6-085E-84E3-B188B85577A8}"/>
              </a:ext>
            </a:extLst>
          </p:cNvPr>
          <p:cNvSpPr txBox="1"/>
          <p:nvPr/>
        </p:nvSpPr>
        <p:spPr>
          <a:xfrm>
            <a:off x="7662288" y="268993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&amp; Socials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3AC9D-1E5A-17A8-3DB4-101A8D4B8F31}"/>
              </a:ext>
            </a:extLst>
          </p:cNvPr>
          <p:cNvSpPr txBox="1"/>
          <p:nvPr/>
        </p:nvSpPr>
        <p:spPr>
          <a:xfrm>
            <a:off x="7662288" y="3439398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9441B-F48D-79E7-A6A2-A34533F3BDE7}"/>
              </a:ext>
            </a:extLst>
          </p:cNvPr>
          <p:cNvSpPr txBox="1"/>
          <p:nvPr/>
        </p:nvSpPr>
        <p:spPr>
          <a:xfrm>
            <a:off x="7662288" y="2015467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FF04-0581-E67C-2D8C-5101D1E2B275}"/>
              </a:ext>
            </a:extLst>
          </p:cNvPr>
          <p:cNvSpPr txBox="1"/>
          <p:nvPr/>
        </p:nvSpPr>
        <p:spPr>
          <a:xfrm>
            <a:off x="7662288" y="4163913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7DD63-E272-65FF-7135-D5A42816A328}"/>
              </a:ext>
            </a:extLst>
          </p:cNvPr>
          <p:cNvSpPr txBox="1"/>
          <p:nvPr/>
        </p:nvSpPr>
        <p:spPr>
          <a:xfrm>
            <a:off x="7666773" y="496352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E8C01-3E8E-F4EC-C44E-EA22A3716741}"/>
              </a:ext>
            </a:extLst>
          </p:cNvPr>
          <p:cNvSpPr txBox="1"/>
          <p:nvPr/>
        </p:nvSpPr>
        <p:spPr>
          <a:xfrm>
            <a:off x="7662288" y="577251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Next?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A86489-FA97-C0E8-D90B-DC7A29A7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729" y="1493642"/>
            <a:ext cx="4648200" cy="4648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F47159-A313-ED61-BCCB-92293220650E}"/>
              </a:ext>
            </a:extLst>
          </p:cNvPr>
          <p:cNvSpPr txBox="1"/>
          <p:nvPr/>
        </p:nvSpPr>
        <p:spPr>
          <a:xfrm>
            <a:off x="6754929" y="1463551"/>
            <a:ext cx="41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QUESTIONNAIRE SECTIONS: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4FBD8-3421-9A83-A8B4-1620103F4B0B}"/>
              </a:ext>
            </a:extLst>
          </p:cNvPr>
          <p:cNvSpPr txBox="1"/>
          <p:nvPr/>
        </p:nvSpPr>
        <p:spPr>
          <a:xfrm>
            <a:off x="7145562" y="2065986"/>
            <a:ext cx="4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4AF8DF-6709-C0FB-07B1-5EF6FBCAE1B7}"/>
              </a:ext>
            </a:extLst>
          </p:cNvPr>
          <p:cNvSpPr txBox="1"/>
          <p:nvPr/>
        </p:nvSpPr>
        <p:spPr>
          <a:xfrm>
            <a:off x="7145563" y="2756356"/>
            <a:ext cx="4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A42AA-A81F-A1A3-5CA5-113B12095398}"/>
              </a:ext>
            </a:extLst>
          </p:cNvPr>
          <p:cNvSpPr txBox="1"/>
          <p:nvPr/>
        </p:nvSpPr>
        <p:spPr>
          <a:xfrm>
            <a:off x="7145563" y="3482414"/>
            <a:ext cx="4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66CF7-2AE2-E52E-A59A-44ADF4C81810}"/>
              </a:ext>
            </a:extLst>
          </p:cNvPr>
          <p:cNvSpPr txBox="1"/>
          <p:nvPr/>
        </p:nvSpPr>
        <p:spPr>
          <a:xfrm>
            <a:off x="7145564" y="4200303"/>
            <a:ext cx="4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21B2F6-95F6-A473-F7BF-CAAABCCB42A6}"/>
              </a:ext>
            </a:extLst>
          </p:cNvPr>
          <p:cNvSpPr txBox="1"/>
          <p:nvPr/>
        </p:nvSpPr>
        <p:spPr>
          <a:xfrm>
            <a:off x="7145565" y="5014888"/>
            <a:ext cx="4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376F7-F47F-4F43-F90D-D4BBBA0363C0}"/>
              </a:ext>
            </a:extLst>
          </p:cNvPr>
          <p:cNvSpPr txBox="1"/>
          <p:nvPr/>
        </p:nvSpPr>
        <p:spPr>
          <a:xfrm>
            <a:off x="7145566" y="5774506"/>
            <a:ext cx="4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69499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6B8C84-1A9F-32C8-79E4-FB4493E3BBCE}"/>
              </a:ext>
            </a:extLst>
          </p:cNvPr>
          <p:cNvSpPr txBox="1"/>
          <p:nvPr/>
        </p:nvSpPr>
        <p:spPr>
          <a:xfrm>
            <a:off x="1522158" y="733913"/>
            <a:ext cx="91476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200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 AND ADAPT</a:t>
            </a:r>
          </a:p>
          <a:p>
            <a:pPr algn="l" rtl="0"/>
            <a:endParaRPr lang="en-US" u="sng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C1D81D-DDB8-0643-914A-11DF36FA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4-B478-274A-9B9A-3AFD28A8B386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957E0FBC-B5DD-D591-0D0B-0816BEFB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6" y="5624512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92A211-E0AA-3AD9-7065-030AC411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18" y="1293779"/>
            <a:ext cx="3774235" cy="5564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D10C9F-B54D-64B7-103C-AB17EF7DF6FF}"/>
              </a:ext>
            </a:extLst>
          </p:cNvPr>
          <p:cNvSpPr txBox="1"/>
          <p:nvPr/>
        </p:nvSpPr>
        <p:spPr>
          <a:xfrm>
            <a:off x="5747854" y="1595687"/>
            <a:ext cx="560594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SET MEMBERSHIP GOALS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IDENTIFY ANY PROBLEMS</a:t>
            </a:r>
          </a:p>
          <a:p>
            <a:pPr marL="514350" indent="-514350">
              <a:buAutoNum type="arabicPeriod"/>
            </a:pPr>
            <a:r>
              <a:rPr lang="en-US" sz="3200" dirty="0"/>
              <a:t>DISCOVER RECOMMENDED STRATEGIES</a:t>
            </a:r>
          </a:p>
          <a:p>
            <a:pPr marL="514350" indent="-514350">
              <a:buAutoNum type="arabicPeriod"/>
            </a:pPr>
            <a:endParaRPr lang="en-US" sz="1100" dirty="0"/>
          </a:p>
          <a:p>
            <a:pPr marL="514350" indent="-514350">
              <a:buAutoNum type="arabicPeriod"/>
            </a:pPr>
            <a:r>
              <a:rPr lang="en-US" sz="3200" dirty="0"/>
              <a:t>TRACK PROGRESS ON DASHBOARD</a:t>
            </a:r>
          </a:p>
          <a:p>
            <a:pPr marL="514350" indent="-514350">
              <a:buAutoNum type="arabicPeriod"/>
            </a:pPr>
            <a:endParaRPr lang="en-US" sz="1400" dirty="0"/>
          </a:p>
          <a:p>
            <a:pPr marL="514350" indent="-514350">
              <a:buAutoNum type="arabicPeriod"/>
            </a:pPr>
            <a:r>
              <a:rPr lang="en-US" sz="3200" dirty="0"/>
              <a:t>CREATE A MEMBERSHIP SATISFACTION SURVEY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51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545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Footlight MT Light</vt:lpstr>
      <vt:lpstr>Georgia</vt:lpstr>
      <vt:lpstr>Helvetica Neue</vt:lpstr>
      <vt:lpstr>Open Sans</vt:lpstr>
      <vt:lpstr>Papyrus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Corcoran</dc:creator>
  <cp:lastModifiedBy>Ken Fleeson</cp:lastModifiedBy>
  <cp:revision>9</cp:revision>
  <cp:lastPrinted>2023-03-02T16:50:48Z</cp:lastPrinted>
  <dcterms:created xsi:type="dcterms:W3CDTF">2023-02-26T17:08:56Z</dcterms:created>
  <dcterms:modified xsi:type="dcterms:W3CDTF">2023-03-02T21:47:34Z</dcterms:modified>
</cp:coreProperties>
</file>