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257" r:id="rId2"/>
    <p:sldId id="261" r:id="rId3"/>
    <p:sldId id="263" r:id="rId4"/>
    <p:sldId id="297" r:id="rId5"/>
    <p:sldId id="264" r:id="rId6"/>
    <p:sldId id="265" r:id="rId7"/>
    <p:sldId id="266" r:id="rId8"/>
    <p:sldId id="267" r:id="rId9"/>
    <p:sldId id="280" r:id="rId10"/>
    <p:sldId id="279" r:id="rId11"/>
    <p:sldId id="281" r:id="rId12"/>
    <p:sldId id="295" r:id="rId13"/>
    <p:sldId id="294" r:id="rId14"/>
    <p:sldId id="296" r:id="rId15"/>
    <p:sldId id="285" r:id="rId16"/>
    <p:sldId id="276" r:id="rId17"/>
    <p:sldId id="277" r:id="rId18"/>
    <p:sldId id="278" r:id="rId19"/>
    <p:sldId id="286" r:id="rId20"/>
    <p:sldId id="282" r:id="rId21"/>
    <p:sldId id="283" r:id="rId22"/>
    <p:sldId id="284" r:id="rId23"/>
    <p:sldId id="287" r:id="rId24"/>
    <p:sldId id="288" r:id="rId25"/>
    <p:sldId id="289" r:id="rId26"/>
    <p:sldId id="290" r:id="rId27"/>
    <p:sldId id="291" r:id="rId28"/>
    <p:sldId id="292" r:id="rId29"/>
    <p:sldId id="293" r:id="rId30"/>
    <p:sldId id="270" r:id="rId31"/>
    <p:sldId id="271" r:id="rId32"/>
    <p:sldId id="269" r:id="rId33"/>
    <p:sldId id="272"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15620"/>
    <p:restoredTop sz="94660"/>
  </p:normalViewPr>
  <p:slideViewPr>
    <p:cSldViewPr>
      <p:cViewPr varScale="1">
        <p:scale>
          <a:sx n="119" d="100"/>
          <a:sy n="119" d="100"/>
        </p:scale>
        <p:origin x="129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353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1636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1"/>
          </a:xfrm>
          <a:prstGeom prst="rect">
            <a:avLst/>
          </a:prstGeom>
        </p:spPr>
        <p:txBody>
          <a:bodyPr vert="horz" lIns="93167" tIns="46585" rIns="93167" bIns="46585" rtlCol="0"/>
          <a:lstStyle>
            <a:lvl1pPr algn="l">
              <a:defRPr sz="1200"/>
            </a:lvl1pPr>
          </a:lstStyle>
          <a:p>
            <a:endParaRPr lang="en-US"/>
          </a:p>
        </p:txBody>
      </p:sp>
      <p:sp>
        <p:nvSpPr>
          <p:cNvPr id="3" name="Date Placeholder 2"/>
          <p:cNvSpPr>
            <a:spLocks noGrp="1"/>
          </p:cNvSpPr>
          <p:nvPr>
            <p:ph type="dt" idx="1"/>
          </p:nvPr>
        </p:nvSpPr>
        <p:spPr>
          <a:xfrm>
            <a:off x="3970938" y="1"/>
            <a:ext cx="3037840" cy="464821"/>
          </a:xfrm>
          <a:prstGeom prst="rect">
            <a:avLst/>
          </a:prstGeom>
        </p:spPr>
        <p:txBody>
          <a:bodyPr vert="horz" lIns="93167" tIns="46585" rIns="93167" bIns="46585" rtlCol="0"/>
          <a:lstStyle>
            <a:lvl1pPr algn="r">
              <a:defRPr sz="1200"/>
            </a:lvl1pPr>
          </a:lstStyle>
          <a:p>
            <a:fld id="{EEC61679-2731-41D6-83D5-EC33BB0E4EC2}" type="datetimeFigureOut">
              <a:rPr lang="en-US" smtClean="0"/>
              <a:t>5/5/2022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5" rIns="93167" bIns="46585" rtlCol="0" anchor="ctr"/>
          <a:lstStyle/>
          <a:p>
            <a:endParaRPr lang="en-US"/>
          </a:p>
        </p:txBody>
      </p:sp>
      <p:sp>
        <p:nvSpPr>
          <p:cNvPr id="5" name="Notes Placeholder 4"/>
          <p:cNvSpPr>
            <a:spLocks noGrp="1"/>
          </p:cNvSpPr>
          <p:nvPr>
            <p:ph type="body" sz="quarter" idx="3"/>
          </p:nvPr>
        </p:nvSpPr>
        <p:spPr>
          <a:xfrm>
            <a:off x="701040" y="4415792"/>
            <a:ext cx="5608320" cy="4183381"/>
          </a:xfrm>
          <a:prstGeom prst="rect">
            <a:avLst/>
          </a:prstGeom>
        </p:spPr>
        <p:txBody>
          <a:bodyPr vert="horz" lIns="93167" tIns="46585" rIns="93167"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1"/>
          </a:xfrm>
          <a:prstGeom prst="rect">
            <a:avLst/>
          </a:prstGeom>
        </p:spPr>
        <p:txBody>
          <a:bodyPr vert="horz" lIns="93167" tIns="46585" rIns="93167"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1"/>
          </a:xfrm>
          <a:prstGeom prst="rect">
            <a:avLst/>
          </a:prstGeom>
        </p:spPr>
        <p:txBody>
          <a:bodyPr vert="horz" lIns="93167" tIns="46585" rIns="93167" bIns="46585" rtlCol="0" anchor="b"/>
          <a:lstStyle>
            <a:lvl1pPr algn="r">
              <a:defRPr sz="1200"/>
            </a:lvl1pPr>
          </a:lstStyle>
          <a:p>
            <a:fld id="{5990D162-C202-4083-9355-6B1BA1346C68}" type="slidenum">
              <a:rPr lang="en-US" smtClean="0"/>
              <a:t>‹#›</a:t>
            </a:fld>
            <a:endParaRPr lang="en-US"/>
          </a:p>
        </p:txBody>
      </p:sp>
    </p:spTree>
    <p:extLst>
      <p:ext uri="{BB962C8B-B14F-4D97-AF65-F5344CB8AC3E}">
        <p14:creationId xmlns:p14="http://schemas.microsoft.com/office/powerpoint/2010/main" val="3416734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5040">
              <a:defRPr/>
            </a:pPr>
            <a:fld id="{5990D162-C202-4083-9355-6B1BA1346C68}" type="slidenum">
              <a:rPr lang="en-US">
                <a:solidFill>
                  <a:prstClr val="black"/>
                </a:solidFill>
                <a:latin typeface="Calibri"/>
              </a:rPr>
              <a:pPr defTabSz="915040">
                <a:defRPr/>
              </a:pPr>
              <a:t>10</a:t>
            </a:fld>
            <a:endParaRPr lang="en-US">
              <a:solidFill>
                <a:prstClr val="black"/>
              </a:solidFill>
              <a:latin typeface="Calibri"/>
            </a:endParaRPr>
          </a:p>
        </p:txBody>
      </p:sp>
    </p:spTree>
    <p:extLst>
      <p:ext uri="{BB962C8B-B14F-4D97-AF65-F5344CB8AC3E}">
        <p14:creationId xmlns:p14="http://schemas.microsoft.com/office/powerpoint/2010/main" val="198886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162-C202-4083-9355-6B1BA1346C68}" type="slidenum">
              <a:rPr lang="en-US" smtClean="0"/>
              <a:t>30</a:t>
            </a:fld>
            <a:endParaRPr lang="en-US"/>
          </a:p>
        </p:txBody>
      </p:sp>
    </p:spTree>
    <p:extLst>
      <p:ext uri="{BB962C8B-B14F-4D97-AF65-F5344CB8AC3E}">
        <p14:creationId xmlns:p14="http://schemas.microsoft.com/office/powerpoint/2010/main" val="544959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8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457200" y="6400799"/>
            <a:ext cx="4038600" cy="276999"/>
          </a:xfrm>
        </p:spPr>
        <p:txBody>
          <a:bodyPr anchor="b"/>
          <a:lstStyle/>
          <a:p>
            <a:r>
              <a:rPr lang="en-US" dirty="0"/>
              <a:t>Rotary New Member Orientation 5/5/2022</a:t>
            </a:r>
          </a:p>
        </p:txBody>
      </p:sp>
      <p:sp>
        <p:nvSpPr>
          <p:cNvPr id="6" name="Slide Number Placeholder 5"/>
          <p:cNvSpPr>
            <a:spLocks noGrp="1"/>
          </p:cNvSpPr>
          <p:nvPr>
            <p:ph type="sldNum" sz="quarter" idx="12"/>
          </p:nvPr>
        </p:nvSpPr>
        <p:spPr>
          <a:xfrm>
            <a:off x="7696200" y="6400800"/>
            <a:ext cx="990600" cy="276999"/>
          </a:xfrm>
        </p:spPr>
        <p:txBody>
          <a:bodyPr/>
          <a:lstStyle>
            <a:lvl1pPr>
              <a:defRPr i="1"/>
            </a:lvl1pPr>
          </a:lstStyle>
          <a:p>
            <a:fld id="{E3DC75BD-6378-40D8-9AB4-4CEA7A5A3382}" type="slidenum">
              <a:rPr lang="en-US" smtClean="0"/>
              <a:pPr/>
              <a:t>‹#›</a:t>
            </a:fld>
            <a:endParaRPr lang="en-US" dirty="0"/>
          </a:p>
        </p:txBody>
      </p:sp>
    </p:spTree>
    <p:extLst>
      <p:ext uri="{BB962C8B-B14F-4D97-AF65-F5344CB8AC3E}">
        <p14:creationId xmlns:p14="http://schemas.microsoft.com/office/powerpoint/2010/main" val="3208268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457200" y="6356349"/>
            <a:ext cx="3276600" cy="365125"/>
          </a:xfrm>
        </p:spPr>
        <p:txBody>
          <a:bodyPr/>
          <a:lstStyle/>
          <a:p>
            <a:r>
              <a:rPr lang="en-US" dirty="0"/>
              <a:t>Rotary New Member Orientation 5/5/2022</a:t>
            </a:r>
          </a:p>
        </p:txBody>
      </p:sp>
      <p:sp>
        <p:nvSpPr>
          <p:cNvPr id="5" name="Slide Number Placeholder 4"/>
          <p:cNvSpPr>
            <a:spLocks noGrp="1"/>
          </p:cNvSpPr>
          <p:nvPr>
            <p:ph type="sldNum" sz="quarter" idx="12"/>
          </p:nvPr>
        </p:nvSpPr>
        <p:spPr/>
        <p:txBody>
          <a:bodyPr/>
          <a:lstStyle/>
          <a:p>
            <a:fld id="{E3DC75BD-6378-40D8-9AB4-4CEA7A5A3382}" type="slidenum">
              <a:rPr lang="en-US" smtClean="0"/>
              <a:t>‹#›</a:t>
            </a:fld>
            <a:endParaRPr lang="en-US"/>
          </a:p>
        </p:txBody>
      </p:sp>
    </p:spTree>
    <p:extLst>
      <p:ext uri="{BB962C8B-B14F-4D97-AF65-F5344CB8AC3E}">
        <p14:creationId xmlns:p14="http://schemas.microsoft.com/office/powerpoint/2010/main" val="773812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635F8-85A6-422B-B728-EB5942C4FF9F}" type="datetime1">
              <a:rPr lang="en-US" smtClean="0"/>
              <a:t>5/5/2022</a:t>
            </a:fld>
            <a:endParaRPr lang="en-US"/>
          </a:p>
        </p:txBody>
      </p:sp>
      <p:sp>
        <p:nvSpPr>
          <p:cNvPr id="3" name="Footer Placeholder 2"/>
          <p:cNvSpPr>
            <a:spLocks noGrp="1"/>
          </p:cNvSpPr>
          <p:nvPr>
            <p:ph type="ftr" sz="quarter" idx="11"/>
          </p:nvPr>
        </p:nvSpPr>
        <p:spPr/>
        <p:txBody>
          <a:bodyPr/>
          <a:lstStyle/>
          <a:p>
            <a:r>
              <a:rPr lang="en-US" dirty="0"/>
              <a:t>Rotary New Member Orientation</a:t>
            </a:r>
          </a:p>
        </p:txBody>
      </p:sp>
      <p:sp>
        <p:nvSpPr>
          <p:cNvPr id="4" name="Slide Number Placeholder 3"/>
          <p:cNvSpPr>
            <a:spLocks noGrp="1"/>
          </p:cNvSpPr>
          <p:nvPr>
            <p:ph type="sldNum" sz="quarter" idx="12"/>
          </p:nvPr>
        </p:nvSpPr>
        <p:spPr/>
        <p:txBody>
          <a:bodyPr/>
          <a:lstStyle/>
          <a:p>
            <a:fld id="{E3DC75BD-6378-40D8-9AB4-4CEA7A5A3382}" type="slidenum">
              <a:rPr lang="en-US" smtClean="0"/>
              <a:t>‹#›</a:t>
            </a:fld>
            <a:endParaRPr lang="en-US"/>
          </a:p>
        </p:txBody>
      </p:sp>
    </p:spTree>
    <p:extLst>
      <p:ext uri="{BB962C8B-B14F-4D97-AF65-F5344CB8AC3E}">
        <p14:creationId xmlns:p14="http://schemas.microsoft.com/office/powerpoint/2010/main" val="833932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A04E1-5058-40AD-92B3-3CC9E6E0B332}" type="datetime1">
              <a:rPr lang="en-US" smtClean="0"/>
              <a:t>5/5/2022</a:t>
            </a:fld>
            <a:endParaRPr lang="en-US" dirty="0"/>
          </a:p>
        </p:txBody>
      </p:sp>
      <p:sp>
        <p:nvSpPr>
          <p:cNvPr id="5" name="Footer Placeholder 4"/>
          <p:cNvSpPr>
            <a:spLocks noGrp="1"/>
          </p:cNvSpPr>
          <p:nvPr>
            <p:ph type="ftr" sz="quarter" idx="3"/>
          </p:nvPr>
        </p:nvSpPr>
        <p:spPr>
          <a:xfrm>
            <a:off x="3048000" y="6324600"/>
            <a:ext cx="3276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Rotary New Member Orientation Topics Session 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C75BD-6378-40D8-9AB4-4CEA7A5A3382}" type="slidenum">
              <a:rPr lang="en-US" smtClean="0"/>
              <a:t>‹#›</a:t>
            </a:fld>
            <a:endParaRPr lang="en-US"/>
          </a:p>
        </p:txBody>
      </p:sp>
    </p:spTree>
    <p:extLst>
      <p:ext uri="{BB962C8B-B14F-4D97-AF65-F5344CB8AC3E}">
        <p14:creationId xmlns:p14="http://schemas.microsoft.com/office/powerpoint/2010/main" val="3030613770"/>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9"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dacdb.com/" TargetMode="External"/><Relationship Id="rId2" Type="http://schemas.openxmlformats.org/officeDocument/2006/relationships/hyperlink" Target="http://www.rotaryfortlauderdale.org/" TargetMode="External"/><Relationship Id="rId1" Type="http://schemas.openxmlformats.org/officeDocument/2006/relationships/slideLayout" Target="../slideLayouts/slideLayout1.xml"/><Relationship Id="rId6" Type="http://schemas.openxmlformats.org/officeDocument/2006/relationships/hyperlink" Target="https://www.rotary.org/" TargetMode="External"/><Relationship Id="rId5" Type="http://schemas.openxmlformats.org/officeDocument/2006/relationships/hyperlink" Target="http://www.rizones33-34.org/" TargetMode="External"/><Relationship Id="rId4" Type="http://schemas.openxmlformats.org/officeDocument/2006/relationships/hyperlink" Target="http://rotary6990.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dacdb.com/"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dacdb.com/"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229600" cy="808037"/>
          </a:xfrm>
        </p:spPr>
        <p:txBody>
          <a:bodyPr>
            <a:noAutofit/>
          </a:bodyPr>
          <a:lstStyle/>
          <a:p>
            <a:r>
              <a:rPr lang="en-US" sz="3600" b="1" dirty="0"/>
              <a:t>Rotary New Member Orientation</a:t>
            </a:r>
            <a:endParaRPr lang="en-US" sz="3600" dirty="0"/>
          </a:p>
        </p:txBody>
      </p:sp>
      <p:sp>
        <p:nvSpPr>
          <p:cNvPr id="3" name="Content Placeholder 2"/>
          <p:cNvSpPr>
            <a:spLocks noGrp="1"/>
          </p:cNvSpPr>
          <p:nvPr>
            <p:ph idx="1"/>
          </p:nvPr>
        </p:nvSpPr>
        <p:spPr>
          <a:xfrm>
            <a:off x="457200" y="990601"/>
            <a:ext cx="8229600" cy="2667000"/>
          </a:xfrm>
        </p:spPr>
        <p:txBody>
          <a:bodyPr/>
          <a:lstStyle/>
          <a:p>
            <a:r>
              <a:rPr lang="en-US" dirty="0"/>
              <a:t>The Object of Rotary</a:t>
            </a:r>
          </a:p>
          <a:p>
            <a:r>
              <a:rPr lang="en-US" dirty="0"/>
              <a:t>Rotary Organization &amp; History </a:t>
            </a:r>
          </a:p>
          <a:p>
            <a:r>
              <a:rPr lang="en-US" dirty="0"/>
              <a:t>Fort Lauderdale Rotary Club #4444 </a:t>
            </a:r>
          </a:p>
          <a:p>
            <a:r>
              <a:rPr lang="en-US" dirty="0"/>
              <a:t>Fort Lauderdale Rotary 1090 Foundation</a:t>
            </a:r>
          </a:p>
          <a:p>
            <a:r>
              <a:rPr lang="en-US" dirty="0"/>
              <a:t>Member Expectations</a:t>
            </a:r>
          </a:p>
          <a:p>
            <a:endParaRPr lang="en-US" dirty="0"/>
          </a:p>
          <a:p>
            <a:endParaRPr lang="en-US" dirty="0"/>
          </a:p>
          <a:p>
            <a:endParaRPr lang="en-US" dirty="0"/>
          </a:p>
          <a:p>
            <a:endParaRPr lang="en-US" dirty="0"/>
          </a:p>
          <a:p>
            <a:pPr marL="457200" lvl="1" indent="0">
              <a:buNone/>
            </a:pPr>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1</a:t>
            </a:fld>
            <a:endParaRPr lang="en-US"/>
          </a:p>
        </p:txBody>
      </p:sp>
      <p:sp>
        <p:nvSpPr>
          <p:cNvPr id="6" name="TextBox 5">
            <a:extLst>
              <a:ext uri="{FF2B5EF4-FFF2-40B4-BE49-F238E27FC236}">
                <a16:creationId xmlns:a16="http://schemas.microsoft.com/office/drawing/2014/main" id="{7BA897AB-3F36-4E4D-BB64-ABD80A39EEDB}"/>
              </a:ext>
            </a:extLst>
          </p:cNvPr>
          <p:cNvSpPr txBox="1"/>
          <p:nvPr/>
        </p:nvSpPr>
        <p:spPr>
          <a:xfrm>
            <a:off x="1371600" y="3677654"/>
            <a:ext cx="5504873" cy="2234458"/>
          </a:xfrm>
          <a:prstGeom prst="rect">
            <a:avLst/>
          </a:prstGeom>
          <a:no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2"/>
              </a:rPr>
              <a:t>http://www.rotaryfortlauderdale.org/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3"/>
              </a:rPr>
              <a:t>https://www.dacdb.com</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4"/>
              </a:rPr>
              <a:t>http://rotary6990.org/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5"/>
              </a:rPr>
              <a:t>http://www.rizones33-34.org/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6"/>
              </a:rPr>
              <a:t>https://www.rotary.org/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Footer Placeholder 2">
            <a:extLst>
              <a:ext uri="{FF2B5EF4-FFF2-40B4-BE49-F238E27FC236}">
                <a16:creationId xmlns:a16="http://schemas.microsoft.com/office/drawing/2014/main" id="{B86D960E-843F-4453-AE31-6FC4719521DD}"/>
              </a:ext>
            </a:extLst>
          </p:cNvPr>
          <p:cNvSpPr>
            <a:spLocks noGrp="1"/>
          </p:cNvSpPr>
          <p:nvPr>
            <p:ph type="ftr" sz="quarter" idx="11"/>
          </p:nvPr>
        </p:nvSpPr>
        <p:spPr>
          <a:xfrm>
            <a:off x="457200" y="6356349"/>
            <a:ext cx="3276600" cy="365125"/>
          </a:xfrm>
        </p:spPr>
        <p:txBody>
          <a:bodyPr/>
          <a:lstStyle/>
          <a:p>
            <a:r>
              <a:rPr lang="en-US" dirty="0"/>
              <a:t>Rotary New Member Orientation 5/5/2022</a:t>
            </a:r>
          </a:p>
        </p:txBody>
      </p:sp>
    </p:spTree>
    <p:extLst>
      <p:ext uri="{BB962C8B-B14F-4D97-AF65-F5344CB8AC3E}">
        <p14:creationId xmlns:p14="http://schemas.microsoft.com/office/powerpoint/2010/main" val="2604942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2800" dirty="0">
                <a:solidFill>
                  <a:prstClr val="black"/>
                </a:solidFill>
              </a:rPr>
              <a:t>Fort Lauderdale Rotary Club #4444 History</a:t>
            </a:r>
            <a:endParaRPr lang="en-US" dirty="0"/>
          </a:p>
        </p:txBody>
      </p:sp>
      <p:sp>
        <p:nvSpPr>
          <p:cNvPr id="3" name="Content Placeholder 2"/>
          <p:cNvSpPr>
            <a:spLocks noGrp="1"/>
          </p:cNvSpPr>
          <p:nvPr>
            <p:ph idx="1"/>
          </p:nvPr>
        </p:nvSpPr>
        <p:spPr/>
        <p:txBody>
          <a:bodyPr>
            <a:normAutofit/>
          </a:bodyPr>
          <a:lstStyle/>
          <a:p>
            <a:r>
              <a:rPr lang="en-US" sz="2400" dirty="0"/>
              <a:t>Chartered March 1, 1922 with 15 members</a:t>
            </a:r>
          </a:p>
          <a:p>
            <a:r>
              <a:rPr lang="en-US" sz="2400" dirty="0"/>
              <a:t>Was smallest city to have a Rotary Club (pop 2,000)</a:t>
            </a:r>
          </a:p>
          <a:p>
            <a:r>
              <a:rPr lang="en-US" sz="2400" dirty="0"/>
              <a:t>Started Junior Achievement in 1959</a:t>
            </a:r>
          </a:p>
          <a:p>
            <a:r>
              <a:rPr lang="en-US" sz="2400" dirty="0"/>
              <a:t>Member list has been a “Who’s Who” in Fort Lauderdale</a:t>
            </a:r>
          </a:p>
          <a:p>
            <a:r>
              <a:rPr lang="en-US" sz="2400" dirty="0"/>
              <a:t>Currently 136 members</a:t>
            </a:r>
          </a:p>
          <a:p>
            <a:endParaRPr lang="en-US" dirty="0"/>
          </a:p>
          <a:p>
            <a:pPr marL="0" indent="0" algn="ctr">
              <a:buNone/>
            </a:pPr>
            <a:r>
              <a:rPr lang="en-US" sz="2000" dirty="0"/>
              <a:t>Detailed history available at http://www.rotaryfortlauderdale.org</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32836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768"/>
            <a:ext cx="8229600" cy="1143000"/>
          </a:xfrm>
        </p:spPr>
        <p:txBody>
          <a:bodyPr/>
          <a:lstStyle/>
          <a:p>
            <a:r>
              <a:rPr lang="en-US" dirty="0"/>
              <a:t>Fort Lauderdale Rotary Club Organization (1)</a:t>
            </a:r>
          </a:p>
        </p:txBody>
      </p:sp>
      <p:sp>
        <p:nvSpPr>
          <p:cNvPr id="3" name="Content Placeholder 2"/>
          <p:cNvSpPr>
            <a:spLocks noGrp="1"/>
          </p:cNvSpPr>
          <p:nvPr>
            <p:ph idx="1"/>
          </p:nvPr>
        </p:nvSpPr>
        <p:spPr>
          <a:xfrm>
            <a:off x="457200" y="1295400"/>
            <a:ext cx="8229600" cy="5181600"/>
          </a:xfrm>
        </p:spPr>
        <p:txBody>
          <a:bodyPr>
            <a:normAutofit fontScale="92500"/>
          </a:bodyPr>
          <a:lstStyle/>
          <a:p>
            <a:r>
              <a:rPr lang="en-US" sz="2600" dirty="0"/>
              <a:t>The Club is governed by a 13 member Board of Directors consisting of 8 elected Directors, 4 elected Officers and the Past-president.</a:t>
            </a:r>
          </a:p>
          <a:p>
            <a:r>
              <a:rPr lang="en-US" sz="2600" dirty="0"/>
              <a:t>Elected Directors serve 2 years, 4 Directors are replaced each year.</a:t>
            </a:r>
          </a:p>
          <a:p>
            <a:r>
              <a:rPr lang="en-US" sz="2600" dirty="0"/>
              <a:t>Officers are elected for one year (July 1 – June 30) :</a:t>
            </a:r>
          </a:p>
          <a:p>
            <a:pPr lvl="1"/>
            <a:r>
              <a:rPr lang="en-US" b="1" dirty="0"/>
              <a:t>President (Terry Robinson)</a:t>
            </a:r>
          </a:p>
          <a:p>
            <a:pPr lvl="1"/>
            <a:r>
              <a:rPr lang="en-US" b="1" dirty="0"/>
              <a:t>President-elect (Jaye Abbate)</a:t>
            </a:r>
          </a:p>
          <a:p>
            <a:pPr lvl="1"/>
            <a:r>
              <a:rPr lang="en-US" b="1" dirty="0"/>
              <a:t>Secretary (Rick </a:t>
            </a:r>
            <a:r>
              <a:rPr lang="en-US" b="1" dirty="0" err="1"/>
              <a:t>Riccardi</a:t>
            </a:r>
            <a:r>
              <a:rPr lang="en-US" b="1" dirty="0"/>
              <a:t>)</a:t>
            </a:r>
          </a:p>
          <a:p>
            <a:pPr lvl="1"/>
            <a:r>
              <a:rPr lang="en-US" b="1" dirty="0"/>
              <a:t>Treasurer (Dan </a:t>
            </a:r>
            <a:r>
              <a:rPr lang="en-US" b="1" dirty="0" err="1"/>
              <a:t>Rizzi</a:t>
            </a:r>
            <a:r>
              <a:rPr lang="en-US" b="1" dirty="0"/>
              <a:t>)</a:t>
            </a:r>
          </a:p>
          <a:p>
            <a:pPr lvl="1"/>
            <a:r>
              <a:rPr lang="en-US" b="1" dirty="0"/>
              <a:t>Past President (Perry </a:t>
            </a:r>
            <a:r>
              <a:rPr lang="en-US" b="1" dirty="0" err="1"/>
              <a:t>Monioudis</a:t>
            </a:r>
            <a:r>
              <a:rPr lang="en-US" b="1" dirty="0"/>
              <a:t>)</a:t>
            </a:r>
          </a:p>
          <a:p>
            <a:r>
              <a:rPr lang="en-US" sz="2600" dirty="0"/>
              <a:t>Normally individuals move up each year to the next office</a:t>
            </a:r>
          </a:p>
          <a:p>
            <a:endParaRPr lang="en-US" sz="20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67361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6F7E6B-3085-4CB4-BED5-9720758356F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CC93925D-E6E2-4958-9DE3-97AD51945F99}"/>
              </a:ext>
            </a:extLst>
          </p:cNvPr>
          <p:cNvSpPr txBox="1"/>
          <p:nvPr/>
        </p:nvSpPr>
        <p:spPr>
          <a:xfrm>
            <a:off x="609600" y="1179153"/>
            <a:ext cx="8077200" cy="5367623"/>
          </a:xfrm>
          <a:prstGeom prst="rect">
            <a:avLst/>
          </a:prstGeom>
          <a:noFill/>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A nominating committee selects proposed candidates for the Treasurer and Directors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Elections are held in December with the term to start on the following July 1.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The board elects a Sergeant-at-Arms (</a:t>
            </a:r>
            <a:r>
              <a:rPr kumimoji="0" lang="en-US" sz="2600" b="1" i="0" u="none" strike="noStrike" kern="1200" cap="none" spc="0" normalizeH="0" baseline="0" noProof="0" dirty="0">
                <a:ln>
                  <a:noFill/>
                </a:ln>
                <a:solidFill>
                  <a:prstClr val="black"/>
                </a:solidFill>
                <a:effectLst/>
                <a:uLnTx/>
                <a:uFillTx/>
                <a:latin typeface="Calibri"/>
                <a:ea typeface="+mn-ea"/>
                <a:cs typeface="+mn-cs"/>
              </a:rPr>
              <a:t>Denise Caligiuri</a:t>
            </a:r>
            <a:r>
              <a:rPr kumimoji="0" lang="en-US" sz="2600" b="0" i="0" u="none" strike="noStrike" kern="1200" cap="none" spc="0" normalizeH="0" baseline="0" noProof="0" dirty="0">
                <a:ln>
                  <a:noFill/>
                </a:ln>
                <a:solidFill>
                  <a:prstClr val="black"/>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Executive Director:  (</a:t>
            </a:r>
            <a:r>
              <a:rPr kumimoji="0" lang="en-US" sz="2600" b="1" i="0" u="none" strike="noStrike" kern="1200" cap="none" spc="0" normalizeH="0" baseline="0" noProof="0" dirty="0">
                <a:ln>
                  <a:noFill/>
                </a:ln>
                <a:solidFill>
                  <a:prstClr val="black"/>
                </a:solidFill>
                <a:effectLst/>
                <a:uLnTx/>
                <a:uFillTx/>
                <a:latin typeface="Calibri"/>
                <a:ea typeface="+mn-ea"/>
                <a:cs typeface="+mn-cs"/>
              </a:rPr>
              <a:t>Kimberly Scott</a:t>
            </a:r>
            <a:r>
              <a:rPr kumimoji="0" lang="en-US" sz="26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hlinkClick r:id="rId2"/>
              </a:rPr>
              <a:t>https://www.dacdb.com</a:t>
            </a:r>
            <a:r>
              <a:rPr kumimoji="0" lang="en-US" sz="2000" b="0" i="0" u="none" strike="noStrike" kern="1200" cap="none" spc="0" normalizeH="0" baseline="0" noProof="0" dirty="0">
                <a:ln>
                  <a:noFill/>
                </a:ln>
                <a:solidFill>
                  <a:prstClr val="black"/>
                </a:solidFill>
                <a:effectLst/>
                <a:uLnTx/>
                <a:uFillTx/>
                <a:latin typeface="Calibri"/>
                <a:ea typeface="+mn-ea"/>
                <a:cs typeface="+mn-cs"/>
              </a:rPr>
              <a:t> -&gt;home-&gt;files-&gt;club files-&gt;secure files-&gt;club constitution</a:t>
            </a:r>
          </a:p>
        </p:txBody>
      </p:sp>
      <p:sp>
        <p:nvSpPr>
          <p:cNvPr id="7" name="Title 1">
            <a:extLst>
              <a:ext uri="{FF2B5EF4-FFF2-40B4-BE49-F238E27FC236}">
                <a16:creationId xmlns:a16="http://schemas.microsoft.com/office/drawing/2014/main" id="{0CE3410C-7A9D-40D3-9E2F-5005ADBE1CB4}"/>
              </a:ext>
            </a:extLst>
          </p:cNvPr>
          <p:cNvSpPr txBox="1">
            <a:spLocks/>
          </p:cNvSpPr>
          <p:nvPr/>
        </p:nvSpPr>
        <p:spPr>
          <a:xfrm>
            <a:off x="457200" y="7776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a:ea typeface="+mj-ea"/>
                <a:cs typeface="+mj-cs"/>
              </a:rPr>
              <a:t>Fort Lauderdale Rotary Club Organization (2)</a:t>
            </a:r>
          </a:p>
        </p:txBody>
      </p:sp>
    </p:spTree>
    <p:extLst>
      <p:ext uri="{BB962C8B-B14F-4D97-AF65-F5344CB8AC3E}">
        <p14:creationId xmlns:p14="http://schemas.microsoft.com/office/powerpoint/2010/main" val="938868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D3C54-4FFB-402D-AA05-9D490E4ECB3A}"/>
              </a:ext>
            </a:extLst>
          </p:cNvPr>
          <p:cNvSpPr>
            <a:spLocks noGrp="1"/>
          </p:cNvSpPr>
          <p:nvPr>
            <p:ph type="title"/>
          </p:nvPr>
        </p:nvSpPr>
        <p:spPr/>
        <p:txBody>
          <a:bodyPr/>
          <a:lstStyle/>
          <a:p>
            <a:r>
              <a:rPr lang="en-US" dirty="0"/>
              <a:t>Fort Lauderdale Rotary Club Board Members</a:t>
            </a:r>
          </a:p>
        </p:txBody>
      </p:sp>
      <p:sp>
        <p:nvSpPr>
          <p:cNvPr id="3" name="Content Placeholder 2">
            <a:extLst>
              <a:ext uri="{FF2B5EF4-FFF2-40B4-BE49-F238E27FC236}">
                <a16:creationId xmlns:a16="http://schemas.microsoft.com/office/drawing/2014/main" id="{F1704010-2D53-4378-B6DB-286F1CCD1981}"/>
              </a:ext>
            </a:extLst>
          </p:cNvPr>
          <p:cNvSpPr>
            <a:spLocks noGrp="1"/>
          </p:cNvSpPr>
          <p:nvPr>
            <p:ph idx="1"/>
          </p:nvPr>
        </p:nvSpPr>
        <p:spPr>
          <a:xfrm>
            <a:off x="602105" y="1433877"/>
            <a:ext cx="3924300" cy="4738323"/>
          </a:xfrm>
        </p:spPr>
        <p:txBody>
          <a:bodyPr>
            <a:normAutofit/>
          </a:bodyPr>
          <a:lstStyle/>
          <a:p>
            <a:r>
              <a:rPr lang="en-US" sz="2000" dirty="0"/>
              <a:t>Johanna Lobdell (2022)</a:t>
            </a:r>
          </a:p>
          <a:p>
            <a:r>
              <a:rPr lang="en-US" sz="2000" dirty="0"/>
              <a:t>Gina Robichaux (2022)</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000" dirty="0"/>
              <a:t>Victoria Briggs </a:t>
            </a:r>
            <a:r>
              <a:rPr kumimoji="0" lang="en-US" sz="2000" i="0" u="none" strike="noStrike" kern="1200" cap="none" spc="0" normalizeH="0" baseline="0" noProof="0" dirty="0">
                <a:ln>
                  <a:noFill/>
                </a:ln>
                <a:solidFill>
                  <a:prstClr val="black"/>
                </a:solidFill>
                <a:effectLst/>
                <a:uLnTx/>
                <a:uFillTx/>
                <a:latin typeface="Calibri"/>
                <a:ea typeface="+mn-ea"/>
                <a:cs typeface="+mn-cs"/>
              </a:rPr>
              <a:t>(2022)</a:t>
            </a:r>
          </a:p>
          <a:p>
            <a:pPr>
              <a:defRPr/>
            </a:pPr>
            <a:r>
              <a:rPr lang="en-US" sz="2000" dirty="0"/>
              <a:t>Charles Felix (2022)</a:t>
            </a:r>
          </a:p>
          <a:p>
            <a:pPr>
              <a:defRPr/>
            </a:pPr>
            <a:endParaRPr lang="en-US" sz="2000" dirty="0"/>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President (Terry Robinson)</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President-elect (Jaye Abbate)</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Secretary (Rick </a:t>
            </a:r>
            <a:r>
              <a:rPr kumimoji="0" lang="en-US" sz="2000" i="0" u="none" strike="noStrike" kern="1200" cap="none" spc="0" normalizeH="0" baseline="0" noProof="0" dirty="0" err="1">
                <a:ln>
                  <a:noFill/>
                </a:ln>
                <a:solidFill>
                  <a:prstClr val="black"/>
                </a:solidFill>
                <a:effectLst/>
                <a:uLnTx/>
                <a:uFillTx/>
                <a:latin typeface="Calibri"/>
                <a:ea typeface="+mn-ea"/>
                <a:cs typeface="+mn-cs"/>
              </a:rPr>
              <a:t>Riccardi</a:t>
            </a:r>
            <a:r>
              <a:rPr kumimoji="0" lang="en-US" sz="2000" i="0" u="none" strike="noStrike" kern="1200" cap="none" spc="0" normalizeH="0" baseline="0" noProof="0" dirty="0">
                <a:ln>
                  <a:noFill/>
                </a:ln>
                <a:solidFill>
                  <a:prstClr val="black"/>
                </a:solidFill>
                <a:effectLst/>
                <a:uLnTx/>
                <a:uFillTx/>
                <a:latin typeface="Calibri"/>
                <a:ea typeface="+mn-ea"/>
                <a:cs typeface="+mn-cs"/>
              </a:rPr>
              <a:t>)</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Treasurer (Dan </a:t>
            </a:r>
            <a:r>
              <a:rPr kumimoji="0" lang="en-US" sz="2000" i="0" u="none" strike="noStrike" kern="1200" cap="none" spc="0" normalizeH="0" baseline="0" noProof="0" dirty="0" err="1">
                <a:ln>
                  <a:noFill/>
                </a:ln>
                <a:solidFill>
                  <a:prstClr val="black"/>
                </a:solidFill>
                <a:effectLst/>
                <a:uLnTx/>
                <a:uFillTx/>
                <a:latin typeface="Calibri"/>
                <a:ea typeface="+mn-ea"/>
                <a:cs typeface="+mn-cs"/>
              </a:rPr>
              <a:t>Rizzi</a:t>
            </a:r>
            <a:r>
              <a:rPr kumimoji="0" lang="en-US" sz="2000" i="0" u="none" strike="noStrike" kern="1200" cap="none" spc="0" normalizeH="0" baseline="0" noProof="0" dirty="0">
                <a:ln>
                  <a:noFill/>
                </a:ln>
                <a:solidFill>
                  <a:prstClr val="black"/>
                </a:solidFill>
                <a:effectLst/>
                <a:uLnTx/>
                <a:uFillTx/>
                <a:latin typeface="Calibri"/>
                <a:ea typeface="+mn-ea"/>
                <a:cs typeface="+mn-cs"/>
              </a:rPr>
              <a:t>)</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Past President (Perry </a:t>
            </a:r>
            <a:r>
              <a:rPr kumimoji="0" lang="en-US" sz="2000" i="0" u="none" strike="noStrike" kern="1200" cap="none" spc="0" normalizeH="0" baseline="0" noProof="0" dirty="0" err="1">
                <a:ln>
                  <a:noFill/>
                </a:ln>
                <a:solidFill>
                  <a:prstClr val="black"/>
                </a:solidFill>
                <a:effectLst/>
                <a:uLnTx/>
                <a:uFillTx/>
                <a:latin typeface="Calibri"/>
                <a:ea typeface="+mn-ea"/>
                <a:cs typeface="+mn-cs"/>
              </a:rPr>
              <a:t>Monioudis</a:t>
            </a:r>
            <a:r>
              <a:rPr kumimoji="0" lang="en-US" sz="2000" i="0" u="none" strike="noStrike" kern="1200" cap="none" spc="0" normalizeH="0" baseline="0" noProof="0" dirty="0">
                <a:ln>
                  <a:noFill/>
                </a:ln>
                <a:solidFill>
                  <a:prstClr val="black"/>
                </a:solidFill>
                <a:effectLst/>
                <a:uLnTx/>
                <a:uFillTx/>
                <a:latin typeface="Calibri"/>
                <a:ea typeface="+mn-ea"/>
                <a:cs typeface="+mn-cs"/>
              </a:rPr>
              <a:t>)</a:t>
            </a:r>
          </a:p>
          <a:p>
            <a:pPr>
              <a:defRPr/>
            </a:pPr>
            <a:endParaRPr lang="en-US" sz="2000" dirty="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000" i="0" u="none" strike="noStrike" kern="1200" cap="none" spc="0" normalizeH="0" baseline="0" noProof="0" dirty="0">
              <a:ln>
                <a:noFill/>
              </a:ln>
              <a:solidFill>
                <a:prstClr val="black"/>
              </a:solidFill>
              <a:effectLst/>
              <a:uLnTx/>
              <a:uFillTx/>
              <a:latin typeface="Calibri"/>
              <a:ea typeface="+mn-ea"/>
              <a:cs typeface="+mn-cs"/>
            </a:endParaRPr>
          </a:p>
          <a:p>
            <a:endParaRPr lang="en-US" sz="2000" dirty="0"/>
          </a:p>
          <a:p>
            <a:endParaRPr lang="en-US" sz="2000" dirty="0"/>
          </a:p>
        </p:txBody>
      </p:sp>
      <p:sp>
        <p:nvSpPr>
          <p:cNvPr id="4" name="Footer Placeholder 3">
            <a:extLst>
              <a:ext uri="{FF2B5EF4-FFF2-40B4-BE49-F238E27FC236}">
                <a16:creationId xmlns:a16="http://schemas.microsoft.com/office/drawing/2014/main" id="{8FC19B9C-F0C4-428D-9079-19F02192171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Session 2</a:t>
            </a:r>
          </a:p>
        </p:txBody>
      </p:sp>
      <p:sp>
        <p:nvSpPr>
          <p:cNvPr id="5" name="Slide Number Placeholder 4">
            <a:extLst>
              <a:ext uri="{FF2B5EF4-FFF2-40B4-BE49-F238E27FC236}">
                <a16:creationId xmlns:a16="http://schemas.microsoft.com/office/drawing/2014/main" id="{C1746787-D946-4B7E-899D-50049B4C2AE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1"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Content Placeholder 2">
            <a:extLst>
              <a:ext uri="{FF2B5EF4-FFF2-40B4-BE49-F238E27FC236}">
                <a16:creationId xmlns:a16="http://schemas.microsoft.com/office/drawing/2014/main" id="{90B4D2BA-1E11-4EE2-9507-5E850D7A3528}"/>
              </a:ext>
            </a:extLst>
          </p:cNvPr>
          <p:cNvSpPr txBox="1">
            <a:spLocks/>
          </p:cNvSpPr>
          <p:nvPr/>
        </p:nvSpPr>
        <p:spPr>
          <a:xfrm>
            <a:off x="4572001" y="1417638"/>
            <a:ext cx="4114800" cy="42743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Lee Anne LeBlanc (2023)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Denise Caligiuri (2023)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Bill Branan (2023)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Linda Cooke (2023)</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845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Fort Lauderdale Rotary Club Required* Committees</a:t>
            </a:r>
            <a:endParaRPr lang="en-US" dirty="0"/>
          </a:p>
        </p:txBody>
      </p:sp>
      <p:sp>
        <p:nvSpPr>
          <p:cNvPr id="3" name="Content Placeholder 2"/>
          <p:cNvSpPr>
            <a:spLocks noGrp="1"/>
          </p:cNvSpPr>
          <p:nvPr>
            <p:ph idx="1"/>
          </p:nvPr>
        </p:nvSpPr>
        <p:spPr/>
        <p:txBody>
          <a:bodyPr>
            <a:normAutofit/>
          </a:bodyPr>
          <a:lstStyle/>
          <a:p>
            <a:r>
              <a:rPr lang="en-US" sz="2400" dirty="0">
                <a:solidFill>
                  <a:srgbClr val="000000"/>
                </a:solidFill>
                <a:latin typeface="+mj-lt"/>
              </a:rPr>
              <a:t>Club Administration – (Terry Robinson)</a:t>
            </a:r>
          </a:p>
          <a:p>
            <a:r>
              <a:rPr lang="en-US" sz="2400" dirty="0">
                <a:solidFill>
                  <a:srgbClr val="000000"/>
                </a:solidFill>
                <a:latin typeface="+mj-lt"/>
              </a:rPr>
              <a:t>Membership-  (Linda Cook)</a:t>
            </a:r>
          </a:p>
          <a:p>
            <a:r>
              <a:rPr lang="en-US" sz="2400" dirty="0">
                <a:solidFill>
                  <a:srgbClr val="000000"/>
                </a:solidFill>
                <a:latin typeface="+mj-lt"/>
              </a:rPr>
              <a:t>Public Image – (Charles Felix)</a:t>
            </a:r>
          </a:p>
          <a:p>
            <a:r>
              <a:rPr lang="en-US" sz="2400" dirty="0">
                <a:solidFill>
                  <a:srgbClr val="000000"/>
                </a:solidFill>
                <a:latin typeface="+mj-lt"/>
              </a:rPr>
              <a:t>Rotary Foundation  - (Fred Anderson)</a:t>
            </a:r>
          </a:p>
          <a:p>
            <a:r>
              <a:rPr lang="en-US" sz="2400" dirty="0">
                <a:solidFill>
                  <a:srgbClr val="000000"/>
                </a:solidFill>
                <a:latin typeface="+mj-lt"/>
              </a:rPr>
              <a:t>Service Projects- (Jorge </a:t>
            </a:r>
            <a:r>
              <a:rPr lang="en-US" sz="2400" dirty="0" err="1">
                <a:solidFill>
                  <a:srgbClr val="000000"/>
                </a:solidFill>
                <a:latin typeface="+mj-lt"/>
              </a:rPr>
              <a:t>Hruschka</a:t>
            </a:r>
            <a:r>
              <a:rPr lang="en-US" sz="2400" dirty="0">
                <a:solidFill>
                  <a:srgbClr val="000000"/>
                </a:solidFill>
                <a:latin typeface="+mj-lt"/>
              </a:rPr>
              <a:t>)</a:t>
            </a:r>
          </a:p>
          <a:p>
            <a:r>
              <a:rPr lang="en-US" sz="2400" dirty="0">
                <a:solidFill>
                  <a:srgbClr val="000000"/>
                </a:solidFill>
                <a:latin typeface="+mj-lt"/>
              </a:rPr>
              <a:t>Youth and Young Adults Programs -  (Jamie Meehan)</a:t>
            </a:r>
          </a:p>
          <a:p>
            <a:r>
              <a:rPr lang="en-US" sz="2400" dirty="0">
                <a:solidFill>
                  <a:srgbClr val="000000"/>
                </a:solidFill>
                <a:latin typeface="+mj-lt"/>
              </a:rPr>
              <a:t>Scholarship – (Lee Anne LeBlanc)</a:t>
            </a:r>
          </a:p>
          <a:p>
            <a:endParaRPr lang="en-US" sz="2400" dirty="0">
              <a:solidFill>
                <a:srgbClr val="000000"/>
              </a:solidFill>
              <a:latin typeface="+mj-lt"/>
            </a:endParaRPr>
          </a:p>
        </p:txBody>
      </p:sp>
      <p:sp>
        <p:nvSpPr>
          <p:cNvPr id="4" name="Footer Placeholder 3"/>
          <p:cNvSpPr>
            <a:spLocks noGrp="1"/>
          </p:cNvSpPr>
          <p:nvPr>
            <p:ph type="ftr" sz="quarter" idx="11"/>
          </p:nvPr>
        </p:nvSpPr>
        <p:spPr>
          <a:xfrm>
            <a:off x="1447800" y="6374844"/>
            <a:ext cx="57150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Box 7"/>
          <p:cNvSpPr txBox="1"/>
          <p:nvPr/>
        </p:nvSpPr>
        <p:spPr>
          <a:xfrm>
            <a:off x="6629400" y="5486400"/>
            <a:ext cx="172213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a:ea typeface="+mn-ea"/>
                <a:cs typeface="+mn-cs"/>
              </a:rPr>
              <a:t>* Per the bylaws</a:t>
            </a:r>
          </a:p>
        </p:txBody>
      </p:sp>
    </p:spTree>
    <p:extLst>
      <p:ext uri="{BB962C8B-B14F-4D97-AF65-F5344CB8AC3E}">
        <p14:creationId xmlns:p14="http://schemas.microsoft.com/office/powerpoint/2010/main" val="415461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Fort Lauderdale Rotary Club Membership Categories</a:t>
            </a:r>
            <a:endParaRPr lang="en-US" dirty="0"/>
          </a:p>
        </p:txBody>
      </p:sp>
      <p:sp>
        <p:nvSpPr>
          <p:cNvPr id="3" name="Content Placeholder 2"/>
          <p:cNvSpPr>
            <a:spLocks noGrp="1"/>
          </p:cNvSpPr>
          <p:nvPr>
            <p:ph idx="1"/>
          </p:nvPr>
        </p:nvSpPr>
        <p:spPr>
          <a:xfrm>
            <a:off x="457200" y="1600200"/>
            <a:ext cx="8229600" cy="4648199"/>
          </a:xfrm>
        </p:spPr>
        <p:txBody>
          <a:bodyPr>
            <a:normAutofit fontScale="92500"/>
          </a:bodyPr>
          <a:lstStyle/>
          <a:p>
            <a:r>
              <a:rPr lang="en-US" sz="2400" u="sng" dirty="0"/>
              <a:t>Regular Membership </a:t>
            </a:r>
          </a:p>
          <a:p>
            <a:r>
              <a:rPr lang="en-US" sz="2400" u="sng" dirty="0"/>
              <a:t>New Generation Membership </a:t>
            </a:r>
            <a:r>
              <a:rPr lang="en-US" sz="2400" dirty="0"/>
              <a:t>– for members under 35 years, exempts attendance requirements*</a:t>
            </a:r>
          </a:p>
          <a:p>
            <a:r>
              <a:rPr lang="en-US" sz="2400" u="sng" dirty="0"/>
              <a:t>Corporate Membership </a:t>
            </a:r>
            <a:r>
              <a:rPr lang="en-US" sz="2400" dirty="0"/>
              <a:t>– allows an executive and designated corporate staff or designated guests to attend lunches,  socials, and service projects. *</a:t>
            </a:r>
          </a:p>
          <a:p>
            <a:r>
              <a:rPr lang="en-US" sz="2400" u="sng" dirty="0"/>
              <a:t>Family Membership </a:t>
            </a:r>
            <a:r>
              <a:rPr lang="en-US" sz="2400" dirty="0"/>
              <a:t>– provides a discounted dues structure for certain additional family members*</a:t>
            </a:r>
          </a:p>
          <a:p>
            <a:r>
              <a:rPr lang="en-US" sz="2400" u="sng" dirty="0"/>
              <a:t>Rule of 85 Membership </a:t>
            </a:r>
            <a:r>
              <a:rPr lang="en-US" sz="2400" dirty="0"/>
              <a:t>–  exempts from certain rules members whose age plus years of membership in Rotary exceed 85</a:t>
            </a:r>
          </a:p>
          <a:p>
            <a:r>
              <a:rPr lang="en-US" sz="2400" u="sng" dirty="0"/>
              <a:t>Honorary Member </a:t>
            </a:r>
            <a:r>
              <a:rPr lang="en-US" sz="2400" dirty="0"/>
              <a:t>– annually elected by the Board of Directors, no dues or attendance</a:t>
            </a:r>
            <a:endParaRPr lang="en-US" sz="1700" dirty="0">
              <a:solidFill>
                <a:prstClr val="black"/>
              </a:solidFill>
            </a:endParaRPr>
          </a:p>
          <a:p>
            <a:endParaRPr lang="en-US" sz="2400" dirty="0"/>
          </a:p>
        </p:txBody>
      </p:sp>
      <p:sp>
        <p:nvSpPr>
          <p:cNvPr id="4" name="Footer Placeholder 3"/>
          <p:cNvSpPr>
            <a:spLocks noGrp="1"/>
          </p:cNvSpPr>
          <p:nvPr>
            <p:ph type="ftr" sz="quarter" idx="11"/>
          </p:nvPr>
        </p:nvSpPr>
        <p:spPr>
          <a:xfrm>
            <a:off x="2412023" y="6383216"/>
            <a:ext cx="4038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extBox 6"/>
          <p:cNvSpPr txBox="1"/>
          <p:nvPr/>
        </p:nvSpPr>
        <p:spPr>
          <a:xfrm>
            <a:off x="7086600" y="6172200"/>
            <a:ext cx="1376211" cy="35394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*new in 2018</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538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a:solidFill>
                  <a:prstClr val="black"/>
                </a:solidFill>
              </a:rPr>
              <a:t>Fort Lauderdale Rotary Club Key Projects (1)</a:t>
            </a:r>
            <a:endParaRPr lang="en-US" sz="2400" dirty="0"/>
          </a:p>
        </p:txBody>
      </p:sp>
      <p:sp>
        <p:nvSpPr>
          <p:cNvPr id="3" name="Content Placeholder 2"/>
          <p:cNvSpPr>
            <a:spLocks noGrp="1"/>
          </p:cNvSpPr>
          <p:nvPr>
            <p:ph idx="1"/>
          </p:nvPr>
        </p:nvSpPr>
        <p:spPr>
          <a:xfrm>
            <a:off x="533400" y="914400"/>
            <a:ext cx="8229600" cy="4525963"/>
          </a:xfrm>
        </p:spPr>
        <p:txBody>
          <a:bodyPr>
            <a:noAutofit/>
          </a:bodyPr>
          <a:lstStyle/>
          <a:p>
            <a:pPr marL="0" indent="0" algn="ctr">
              <a:buNone/>
            </a:pPr>
            <a:r>
              <a:rPr lang="en-US" sz="1600" b="1" i="1" dirty="0"/>
              <a:t>Most Projects are funded through the Fort Lauderdale Rotary 1090 Foundation</a:t>
            </a:r>
          </a:p>
          <a:p>
            <a:endParaRPr lang="en-US" sz="1400" b="1" dirty="0"/>
          </a:p>
          <a:p>
            <a:r>
              <a:rPr lang="en-US" sz="1600" b="1" dirty="0"/>
              <a:t>End Polio Now - </a:t>
            </a:r>
            <a:r>
              <a:rPr lang="en-US" sz="1600" dirty="0"/>
              <a:t>Through The Rotary Foundation our club supports an international project called </a:t>
            </a:r>
            <a:r>
              <a:rPr lang="en-US" sz="1600" u="sng" dirty="0"/>
              <a:t>Polio Plus </a:t>
            </a:r>
            <a:r>
              <a:rPr lang="en-US" sz="1600" dirty="0"/>
              <a:t>to eliminate Polio and prevent it from ever returning.</a:t>
            </a:r>
          </a:p>
          <a:p>
            <a:pPr marL="0" indent="0">
              <a:buNone/>
            </a:pPr>
            <a:r>
              <a:rPr lang="en-US" sz="1600" dirty="0"/>
              <a:t> </a:t>
            </a:r>
          </a:p>
          <a:p>
            <a:r>
              <a:rPr lang="en-US" sz="1600" b="1" dirty="0"/>
              <a:t>Rotary Scholarships </a:t>
            </a:r>
            <a:r>
              <a:rPr lang="en-US" sz="1600" dirty="0"/>
              <a:t>– Distributes approximately $50,000 annually to eligible Broward County high school graduates pursuing higher education and vocational education. Over the past 60 years, almost $3 million has been awarded in direct aid to very deserving students.</a:t>
            </a:r>
          </a:p>
          <a:p>
            <a:pPr marL="0" indent="0">
              <a:buNone/>
            </a:pPr>
            <a:r>
              <a:rPr lang="en-US" sz="1600" dirty="0"/>
              <a:t> </a:t>
            </a:r>
          </a:p>
          <a:p>
            <a:r>
              <a:rPr lang="en-US" sz="1600" b="1" dirty="0"/>
              <a:t>Rotary Delivers Wheelchairs </a:t>
            </a:r>
            <a:r>
              <a:rPr lang="en-US" sz="1600" dirty="0"/>
              <a:t>- Sponsors the delivery of wheelchairs from the Wheelchair Foundation to people around the world in need of mobility. Many times this is the first time the recipient has had any mobility in their lives.</a:t>
            </a:r>
          </a:p>
          <a:p>
            <a:pPr marL="0" indent="0">
              <a:buNone/>
            </a:pPr>
            <a:r>
              <a:rPr lang="en-US" sz="1600" dirty="0"/>
              <a:t> </a:t>
            </a:r>
          </a:p>
          <a:p>
            <a:r>
              <a:rPr lang="en-US" sz="1600" b="1" dirty="0"/>
              <a:t>Weekly Wheelchairs </a:t>
            </a:r>
            <a:r>
              <a:rPr lang="en-US" sz="1600" dirty="0"/>
              <a:t>– The club dedicates the delivery of a wheelchair, to a person in need of hope and mobility somewhere in the world, in the name of the guest speaker at the Rotary Club of Fort Lauderdale’s weekly club meeting</a:t>
            </a:r>
          </a:p>
          <a:p>
            <a:pPr marL="0" indent="0">
              <a:buNone/>
            </a:pPr>
            <a:r>
              <a:rPr lang="en-US" sz="1600" dirty="0"/>
              <a:t> </a:t>
            </a:r>
          </a:p>
          <a:p>
            <a:r>
              <a:rPr lang="en-US" sz="1600" b="1" dirty="0"/>
              <a:t>Water Projects </a:t>
            </a:r>
            <a:r>
              <a:rPr lang="en-US" sz="1600" dirty="0"/>
              <a:t>- Funds the construction of potable water wells in South Africa and filtration systems in Kenya. These projects are located at schools which encourage the parents to send their children to school.</a:t>
            </a:r>
          </a:p>
          <a:p>
            <a:pPr marL="0" indent="0">
              <a:buNone/>
            </a:pPr>
            <a:r>
              <a:rPr lang="en-US" sz="1400" dirty="0"/>
              <a:t> </a:t>
            </a:r>
          </a:p>
          <a:p>
            <a:pPr marL="0" indent="0">
              <a:buNone/>
            </a:pPr>
            <a:r>
              <a:rPr lang="en-US" sz="1400" dirty="0"/>
              <a:t> </a:t>
            </a:r>
          </a:p>
          <a:p>
            <a:pPr marL="0" indent="0">
              <a:buNone/>
            </a:pPr>
            <a:r>
              <a:rPr lang="en-US" sz="1400" dirty="0"/>
              <a:t>  </a:t>
            </a:r>
          </a:p>
          <a:p>
            <a:pPr marL="0" indent="0">
              <a:buNone/>
            </a:pPr>
            <a:endParaRPr lang="en-US" sz="1400"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1"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9701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prstClr val="black"/>
                </a:solidFill>
              </a:rPr>
              <a:t>Fort Lauderdale Rotary Club Key Projects (2)</a:t>
            </a:r>
            <a:endParaRPr lang="en-US" sz="2400" dirty="0"/>
          </a:p>
        </p:txBody>
      </p:sp>
      <p:sp>
        <p:nvSpPr>
          <p:cNvPr id="3" name="Content Placeholder 2"/>
          <p:cNvSpPr>
            <a:spLocks noGrp="1"/>
          </p:cNvSpPr>
          <p:nvPr>
            <p:ph idx="1"/>
          </p:nvPr>
        </p:nvSpPr>
        <p:spPr/>
        <p:txBody>
          <a:bodyPr>
            <a:normAutofit/>
          </a:bodyPr>
          <a:lstStyle/>
          <a:p>
            <a:pPr lvl="0"/>
            <a:r>
              <a:rPr lang="en-US" sz="1600" b="1" dirty="0">
                <a:solidFill>
                  <a:prstClr val="black"/>
                </a:solidFill>
              </a:rPr>
              <a:t>Sanitation Project:</a:t>
            </a:r>
            <a:r>
              <a:rPr lang="en-US" sz="1400" dirty="0">
                <a:solidFill>
                  <a:prstClr val="black"/>
                </a:solidFill>
              </a:rPr>
              <a:t> </a:t>
            </a:r>
            <a:r>
              <a:rPr lang="en-US" sz="1600" dirty="0">
                <a:solidFill>
                  <a:prstClr val="black"/>
                </a:solidFill>
              </a:rPr>
              <a:t>Helps with the cost to provide waterless toilets in South Africa</a:t>
            </a:r>
            <a:r>
              <a:rPr lang="en-US" sz="1400" dirty="0">
                <a:solidFill>
                  <a:prstClr val="black"/>
                </a:solidFill>
              </a:rPr>
              <a:t>.</a:t>
            </a:r>
          </a:p>
          <a:p>
            <a:pPr lvl="0"/>
            <a:endParaRPr lang="en-US" sz="1400" dirty="0">
              <a:solidFill>
                <a:prstClr val="black"/>
              </a:solidFill>
            </a:endParaRPr>
          </a:p>
          <a:p>
            <a:pPr lvl="0"/>
            <a:r>
              <a:rPr lang="en-US" sz="1600" b="1" dirty="0">
                <a:solidFill>
                  <a:prstClr val="black"/>
                </a:solidFill>
              </a:rPr>
              <a:t>Thanksgiving Baskets: </a:t>
            </a:r>
            <a:r>
              <a:rPr lang="en-US" sz="1600" dirty="0">
                <a:solidFill>
                  <a:prstClr val="black"/>
                </a:solidFill>
              </a:rPr>
              <a:t>Provides full Thanksgiving dinners for needy families in Fort Lauderdale in collaboration with the First Presbyterian Church of Fort Lauderdale.</a:t>
            </a:r>
          </a:p>
          <a:p>
            <a:pPr marL="0" lvl="0" indent="0">
              <a:buNone/>
            </a:pPr>
            <a:endParaRPr lang="en-US" sz="1600" dirty="0">
              <a:solidFill>
                <a:prstClr val="black"/>
              </a:solidFill>
            </a:endParaRPr>
          </a:p>
          <a:p>
            <a:pPr lvl="0"/>
            <a:r>
              <a:rPr lang="en-US" sz="1600" b="1" dirty="0">
                <a:solidFill>
                  <a:prstClr val="black"/>
                </a:solidFill>
              </a:rPr>
              <a:t>Challenge Air </a:t>
            </a:r>
            <a:r>
              <a:rPr lang="en-US" sz="1600" dirty="0">
                <a:solidFill>
                  <a:prstClr val="black"/>
                </a:solidFill>
              </a:rPr>
              <a:t>–Builds self-esteem in children/youth with special needs through the exhilaration of riding in a private aircraft, and if they can sit in the co-pilot seat they may hold the controls once airborne. Annually about 90 children/youth fly from Fort Lauderdale’s Executive Airport.</a:t>
            </a:r>
          </a:p>
          <a:p>
            <a:pPr marL="0" lvl="0" indent="0">
              <a:buNone/>
            </a:pPr>
            <a:r>
              <a:rPr lang="en-US" sz="1600" dirty="0">
                <a:solidFill>
                  <a:prstClr val="black"/>
                </a:solidFill>
              </a:rPr>
              <a:t> </a:t>
            </a:r>
          </a:p>
          <a:p>
            <a:pPr lvl="0"/>
            <a:r>
              <a:rPr lang="en-US" sz="1600" b="1" dirty="0">
                <a:solidFill>
                  <a:prstClr val="black"/>
                </a:solidFill>
              </a:rPr>
              <a:t>Power of One Hour </a:t>
            </a:r>
            <a:r>
              <a:rPr lang="en-US" sz="1600" dirty="0">
                <a:solidFill>
                  <a:prstClr val="black"/>
                </a:solidFill>
              </a:rPr>
              <a:t>- Improves the physical environment including public spaces and homes of the needy or incapacitated throughout our community in coordination with the City of Fort Lauderdale Community Civic Volunteer Corps and the Partnership for the Homeless.</a:t>
            </a:r>
          </a:p>
          <a:p>
            <a:pPr marL="0" lvl="0" indent="0">
              <a:buNone/>
            </a:pPr>
            <a:endParaRPr lang="en-US" sz="1600" dirty="0">
              <a:solidFill>
                <a:prstClr val="black"/>
              </a:solidFill>
            </a:endParaRPr>
          </a:p>
          <a:p>
            <a:pPr marL="0" lvl="0" indent="0">
              <a:buNone/>
            </a:pPr>
            <a:endParaRPr lang="en-US" sz="1600" dirty="0">
              <a:solidFill>
                <a:prstClr val="black"/>
              </a:solidFill>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4268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prstClr val="black"/>
                </a:solidFill>
              </a:rPr>
              <a:t>Fort Lauderdale Rotary Club Key Projects (3)</a:t>
            </a:r>
            <a:endParaRPr lang="en-US" sz="2400" dirty="0"/>
          </a:p>
        </p:txBody>
      </p:sp>
      <p:sp>
        <p:nvSpPr>
          <p:cNvPr id="3" name="Content Placeholder 2"/>
          <p:cNvSpPr>
            <a:spLocks noGrp="1"/>
          </p:cNvSpPr>
          <p:nvPr>
            <p:ph idx="1"/>
          </p:nvPr>
        </p:nvSpPr>
        <p:spPr/>
        <p:txBody>
          <a:bodyPr/>
          <a:lstStyle/>
          <a:p>
            <a:r>
              <a:rPr lang="en-US" sz="1600" b="1" dirty="0">
                <a:solidFill>
                  <a:prstClr val="black"/>
                </a:solidFill>
              </a:rPr>
              <a:t>Rotary Youth Exchange</a:t>
            </a:r>
            <a:r>
              <a:rPr lang="en-US" sz="1600" dirty="0">
                <a:solidFill>
                  <a:prstClr val="black"/>
                </a:solidFill>
              </a:rPr>
              <a:t> – The club supports inbound high school students from other countries who are selected through a competitive application process to study in the United States during a year of their high school career; in exchange, American students also spend a year abroad learning a new culture.</a:t>
            </a:r>
          </a:p>
          <a:p>
            <a:pPr lvl="0"/>
            <a:endParaRPr lang="en-US" sz="1600" b="1" dirty="0">
              <a:solidFill>
                <a:prstClr val="black"/>
              </a:solidFill>
            </a:endParaRPr>
          </a:p>
          <a:p>
            <a:pPr lvl="0"/>
            <a:r>
              <a:rPr lang="en-US" sz="1600" b="1" dirty="0">
                <a:solidFill>
                  <a:prstClr val="black"/>
                </a:solidFill>
              </a:rPr>
              <a:t>Direct grant-in-aid </a:t>
            </a:r>
            <a:r>
              <a:rPr lang="en-US" sz="1600" dirty="0">
                <a:solidFill>
                  <a:prstClr val="black"/>
                </a:solidFill>
              </a:rPr>
              <a:t>- funding to local organizations including the Salvation Army, Children’s Literacy Projects, and other qualified organizations approved by the Rotary Club of Fort Lauderdale</a:t>
            </a:r>
          </a:p>
          <a:p>
            <a:pPr marL="0" lvl="0" indent="0">
              <a:buNone/>
            </a:pPr>
            <a:endParaRPr lang="en-US" sz="1600" dirty="0">
              <a:solidFill>
                <a:prstClr val="black"/>
              </a:solidFill>
            </a:endParaRPr>
          </a:p>
          <a:p>
            <a:pPr lvl="0"/>
            <a:r>
              <a:rPr lang="en-US" sz="1600" b="1" dirty="0">
                <a:solidFill>
                  <a:prstClr val="black"/>
                </a:solidFill>
              </a:rPr>
              <a:t>Annual Children’s Toy Drive - </a:t>
            </a:r>
            <a:r>
              <a:rPr lang="en-US" sz="1600" dirty="0">
                <a:solidFill>
                  <a:prstClr val="black"/>
                </a:solidFill>
              </a:rPr>
              <a:t>Rotarians provide toys for needy children in Broward County health care facilities at Christmas.</a:t>
            </a:r>
          </a:p>
          <a:p>
            <a:pPr marL="0" lvl="0" indent="0">
              <a:buNone/>
            </a:pPr>
            <a:endParaRPr lang="en-US" sz="1600" dirty="0">
              <a:solidFill>
                <a:prstClr val="black"/>
              </a:solidFill>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03714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prstClr val="black"/>
                </a:solidFill>
              </a:rPr>
              <a:t>Fort Lauderdale Rotary 1090 Foundation, Inc.</a:t>
            </a:r>
            <a:endParaRPr lang="en-US" sz="2800" b="1" dirty="0"/>
          </a:p>
        </p:txBody>
      </p:sp>
      <p:sp>
        <p:nvSpPr>
          <p:cNvPr id="3" name="Content Placeholder 2"/>
          <p:cNvSpPr>
            <a:spLocks noGrp="1"/>
          </p:cNvSpPr>
          <p:nvPr>
            <p:ph idx="1"/>
          </p:nvPr>
        </p:nvSpPr>
        <p:spPr/>
        <p:txBody>
          <a:bodyPr>
            <a:normAutofit lnSpcReduction="10000"/>
          </a:bodyPr>
          <a:lstStyle/>
          <a:p>
            <a:pPr marL="0" indent="0">
              <a:spcBef>
                <a:spcPts val="0"/>
              </a:spcBef>
              <a:buNone/>
            </a:pPr>
            <a:r>
              <a:rPr lang="en-US" sz="2000" dirty="0">
                <a:latin typeface="Arial"/>
                <a:ea typeface="Calibri"/>
              </a:rPr>
              <a:t>The Fort Lauderdale Rotary 1090 Foundation was formed to allow donations to fundraising efforts of the Rotary Club of Fort Lauderdale to be tax deductible by individual donors.</a:t>
            </a:r>
          </a:p>
          <a:p>
            <a:pPr marL="0" indent="0">
              <a:spcBef>
                <a:spcPts val="0"/>
              </a:spcBef>
              <a:buNone/>
            </a:pPr>
            <a:endParaRPr lang="en-US" sz="2000" dirty="0">
              <a:latin typeface="Arial"/>
              <a:ea typeface="Calibri"/>
            </a:endParaRPr>
          </a:p>
          <a:p>
            <a:pPr marL="0" indent="0">
              <a:spcBef>
                <a:spcPts val="0"/>
              </a:spcBef>
              <a:buNone/>
            </a:pPr>
            <a:r>
              <a:rPr lang="en-US" sz="1600" i="1" dirty="0">
                <a:latin typeface="Arial"/>
                <a:ea typeface="Calibri"/>
              </a:rPr>
              <a:t>(1090 was the original Fort Lauderdale Club Number)</a:t>
            </a:r>
          </a:p>
          <a:p>
            <a:pPr>
              <a:spcBef>
                <a:spcPts val="0"/>
              </a:spcBef>
              <a:buFont typeface="Symbol"/>
              <a:buChar char=""/>
            </a:pPr>
            <a:endParaRPr lang="en-US" sz="2000" dirty="0"/>
          </a:p>
          <a:p>
            <a:pPr marL="0" lvl="0" indent="0">
              <a:spcBef>
                <a:spcPts val="0"/>
              </a:spcBef>
              <a:buNone/>
            </a:pPr>
            <a:r>
              <a:rPr lang="en-US" sz="2000" dirty="0">
                <a:latin typeface="Arial"/>
                <a:ea typeface="Calibri"/>
                <a:cs typeface="Times New Roman"/>
              </a:rPr>
              <a:t>A clear distinction exists between:</a:t>
            </a:r>
          </a:p>
          <a:p>
            <a:pPr marL="0" lvl="0" indent="0">
              <a:spcBef>
                <a:spcPts val="0"/>
              </a:spcBef>
              <a:buNone/>
            </a:pPr>
            <a:endParaRPr lang="en-US" sz="2000" dirty="0">
              <a:latin typeface="Arial"/>
              <a:ea typeface="Calibri"/>
              <a:cs typeface="Times New Roman"/>
            </a:endParaRPr>
          </a:p>
          <a:p>
            <a:pPr lvl="1">
              <a:spcBef>
                <a:spcPts val="0"/>
              </a:spcBef>
              <a:buFont typeface="Courier New" panose="02070309020205020404" pitchFamily="49" charset="0"/>
              <a:buChar char="o"/>
            </a:pPr>
            <a:r>
              <a:rPr lang="en-US" sz="2000" b="1" u="sng" dirty="0">
                <a:latin typeface="Arial"/>
                <a:ea typeface="Calibri"/>
                <a:cs typeface="Times New Roman"/>
              </a:rPr>
              <a:t>Fort Lauderdale Rotary 1090 </a:t>
            </a:r>
            <a:r>
              <a:rPr lang="en-US" sz="2100" b="1" u="sng" dirty="0">
                <a:latin typeface="Arial"/>
                <a:ea typeface="Calibri"/>
                <a:cs typeface="Times New Roman"/>
              </a:rPr>
              <a:t>Foundation </a:t>
            </a:r>
            <a:r>
              <a:rPr lang="en-US" sz="2100" dirty="0">
                <a:latin typeface="Arial"/>
                <a:ea typeface="Calibri"/>
                <a:cs typeface="Times New Roman"/>
              </a:rPr>
              <a:t>– managed by a Board of Directors who are members of the Fort Lauderdale Rotary Club</a:t>
            </a:r>
          </a:p>
          <a:p>
            <a:pPr lvl="1">
              <a:spcBef>
                <a:spcPts val="0"/>
              </a:spcBef>
              <a:buFont typeface="Courier New" panose="02070309020205020404" pitchFamily="49" charset="0"/>
              <a:buChar char="o"/>
            </a:pPr>
            <a:endParaRPr lang="en-US" sz="2100" dirty="0">
              <a:latin typeface="Arial"/>
              <a:ea typeface="Calibri"/>
              <a:cs typeface="Times New Roman"/>
            </a:endParaRPr>
          </a:p>
          <a:p>
            <a:pPr lvl="1">
              <a:spcBef>
                <a:spcPts val="0"/>
              </a:spcBef>
              <a:buFont typeface="Courier New" panose="02070309020205020404" pitchFamily="49" charset="0"/>
              <a:buChar char="o"/>
            </a:pPr>
            <a:r>
              <a:rPr lang="en-US" sz="2000" b="1" u="sng" dirty="0">
                <a:latin typeface="Arial"/>
                <a:ea typeface="Calibri"/>
                <a:cs typeface="Times New Roman"/>
              </a:rPr>
              <a:t>Rotary International Foundation </a:t>
            </a:r>
            <a:r>
              <a:rPr lang="en-US" sz="2000" dirty="0">
                <a:latin typeface="Arial"/>
                <a:ea typeface="Calibri"/>
                <a:cs typeface="Times New Roman"/>
              </a:rPr>
              <a:t>– managed by a Board of Trustees elected by the Rotary International Board and a professional staff.</a:t>
            </a:r>
            <a:endParaRPr lang="en-US" sz="1400" dirty="0">
              <a:ea typeface="Calibri"/>
              <a:cs typeface="Times New Roman"/>
            </a:endParaRPr>
          </a:p>
          <a:p>
            <a:pPr marL="0" indent="0">
              <a:spcBef>
                <a:spcPts val="0"/>
              </a:spcBef>
              <a:buNone/>
            </a:pPr>
            <a:r>
              <a:rPr lang="en-US" sz="2000" dirty="0">
                <a:latin typeface="Arial"/>
                <a:ea typeface="Calibri"/>
                <a:cs typeface="Times New Roman"/>
              </a:rPr>
              <a:t> </a:t>
            </a:r>
            <a:endParaRPr lang="en-US" sz="1800" dirty="0">
              <a:ea typeface="Calibri"/>
              <a:cs typeface="Times New Roman"/>
            </a:endParaRPr>
          </a:p>
        </p:txBody>
      </p:sp>
      <p:sp>
        <p:nvSpPr>
          <p:cNvPr id="4" name="Footer Placeholder 3"/>
          <p:cNvSpPr>
            <a:spLocks noGrp="1"/>
          </p:cNvSpPr>
          <p:nvPr>
            <p:ph type="ftr" sz="quarter" idx="11"/>
          </p:nvPr>
        </p:nvSpPr>
        <p:spPr>
          <a:xfrm>
            <a:off x="1600200" y="6400800"/>
            <a:ext cx="6324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4132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marL="342900" indent="-342900">
              <a:spcBef>
                <a:spcPct val="20000"/>
              </a:spcBef>
            </a:pPr>
            <a:r>
              <a:rPr lang="en-US" sz="3100" b="1" dirty="0">
                <a:solidFill>
                  <a:prstClr val="black"/>
                </a:solidFill>
                <a:ea typeface="+mn-ea"/>
                <a:cs typeface="+mn-cs"/>
              </a:rPr>
              <a:t>The Object of Rotary</a:t>
            </a:r>
            <a:r>
              <a:rPr lang="en-US" sz="3100" dirty="0">
                <a:solidFill>
                  <a:prstClr val="black"/>
                </a:solidFill>
                <a:ea typeface="+mn-ea"/>
                <a:cs typeface="+mn-cs"/>
              </a:rPr>
              <a:t> </a:t>
            </a:r>
            <a:r>
              <a:rPr lang="en-US" sz="3100" dirty="0"/>
              <a:t>is to encourage and foster the ideal of service as a basis of worthy enterprise and, in particular, to encourage and foster</a:t>
            </a:r>
            <a:r>
              <a:rPr lang="en-US" sz="2800" dirty="0"/>
              <a:t>:</a:t>
            </a:r>
            <a:endParaRPr lang="en-US" dirty="0"/>
          </a:p>
        </p:txBody>
      </p:sp>
      <p:sp>
        <p:nvSpPr>
          <p:cNvPr id="3" name="Content Placeholder 2"/>
          <p:cNvSpPr>
            <a:spLocks noGrp="1"/>
          </p:cNvSpPr>
          <p:nvPr>
            <p:ph idx="1"/>
          </p:nvPr>
        </p:nvSpPr>
        <p:spPr>
          <a:xfrm>
            <a:off x="533400" y="1828800"/>
            <a:ext cx="8229600" cy="4525963"/>
          </a:xfrm>
        </p:spPr>
        <p:txBody>
          <a:bodyPr>
            <a:normAutofit/>
          </a:bodyPr>
          <a:lstStyle/>
          <a:p>
            <a:r>
              <a:rPr lang="en-US" sz="2400" dirty="0"/>
              <a:t>The </a:t>
            </a:r>
            <a:r>
              <a:rPr lang="en-US" sz="2400" u="sng" dirty="0"/>
              <a:t>development of acquaintance </a:t>
            </a:r>
            <a:r>
              <a:rPr lang="en-US" sz="2400" dirty="0"/>
              <a:t>as an opportunity for service.</a:t>
            </a:r>
          </a:p>
          <a:p>
            <a:r>
              <a:rPr lang="en-US" sz="2400" u="sng" dirty="0"/>
              <a:t>High ethical standards </a:t>
            </a:r>
            <a:r>
              <a:rPr lang="en-US" sz="2400" dirty="0"/>
              <a:t>in business and professions; the recognition of the worthiness of all useful occupations, and the dignifying of each Rotarian’s occupation as an opportunity to serve society.</a:t>
            </a:r>
          </a:p>
          <a:p>
            <a:r>
              <a:rPr lang="en-US" sz="2400" dirty="0"/>
              <a:t>The application of </a:t>
            </a:r>
            <a:r>
              <a:rPr lang="en-US" sz="2400" u="sng" dirty="0"/>
              <a:t>the ideal of service </a:t>
            </a:r>
            <a:r>
              <a:rPr lang="en-US" sz="2400" dirty="0"/>
              <a:t>in each Rotarian’s personal, business, and community life</a:t>
            </a:r>
          </a:p>
          <a:p>
            <a:r>
              <a:rPr lang="en-US" sz="2400" dirty="0"/>
              <a:t>The </a:t>
            </a:r>
            <a:r>
              <a:rPr lang="en-US" sz="2400" u="sng" dirty="0"/>
              <a:t>advancement of international understanding</a:t>
            </a:r>
            <a:r>
              <a:rPr lang="en-US" sz="2400" dirty="0"/>
              <a:t>, goodwill, and peace through a world fellowship of business and professional persons united in the ideal of service.</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2</a:t>
            </a:fld>
            <a:endParaRPr lang="en-US"/>
          </a:p>
        </p:txBody>
      </p:sp>
    </p:spTree>
    <p:extLst>
      <p:ext uri="{BB962C8B-B14F-4D97-AF65-F5344CB8AC3E}">
        <p14:creationId xmlns:p14="http://schemas.microsoft.com/office/powerpoint/2010/main" val="927827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Fort Lauderdale Rotary 1090 Foundation, Inc. - Charter</a:t>
            </a:r>
          </a:p>
        </p:txBody>
      </p:sp>
      <p:sp>
        <p:nvSpPr>
          <p:cNvPr id="3" name="Content Placeholder 2"/>
          <p:cNvSpPr>
            <a:spLocks noGrp="1"/>
          </p:cNvSpPr>
          <p:nvPr>
            <p:ph idx="1"/>
          </p:nvPr>
        </p:nvSpPr>
        <p:spPr/>
        <p:txBody>
          <a:bodyPr>
            <a:normAutofit/>
          </a:bodyPr>
          <a:lstStyle/>
          <a:p>
            <a:r>
              <a:rPr lang="en-US" sz="2000" u="sng" dirty="0"/>
              <a:t>Mission Statement:</a:t>
            </a:r>
            <a:r>
              <a:rPr lang="en-US" sz="1800" dirty="0">
                <a:solidFill>
                  <a:srgbClr val="000000"/>
                </a:solidFill>
              </a:rPr>
              <a:t>  </a:t>
            </a:r>
            <a:r>
              <a:rPr lang="en-US" sz="2000" dirty="0"/>
              <a:t>The primary objective of the 1090 Foundation is to improve the life prospects of Fort Lauderdale area youth.</a:t>
            </a:r>
            <a:endParaRPr lang="en-US" sz="2000" u="sng" dirty="0"/>
          </a:p>
          <a:p>
            <a:r>
              <a:rPr lang="en-US" sz="2000" u="sng" dirty="0"/>
              <a:t>Incorporated</a:t>
            </a:r>
            <a:r>
              <a:rPr lang="en-US" sz="2000" dirty="0"/>
              <a:t>: December, 1972 under IRS Revenue Code Section 501(c)(3) not for profit corporation</a:t>
            </a:r>
          </a:p>
          <a:p>
            <a:r>
              <a:rPr lang="en-US" sz="2000" u="sng" dirty="0"/>
              <a:t>Purpose:</a:t>
            </a:r>
            <a:r>
              <a:rPr lang="en-US" sz="2000" dirty="0"/>
              <a:t>  To undertake, promote, develop and carry on charitable, scientific, literary or educational work for the benefit of the general public; to cooperate with the charitable and educational pursuits of the </a:t>
            </a:r>
            <a:r>
              <a:rPr lang="en-US" sz="2000" b="1" dirty="0"/>
              <a:t>Rotary Club of Fort Lauderdale and Rotary International</a:t>
            </a:r>
            <a:r>
              <a:rPr lang="en-US" sz="2000" dirty="0"/>
              <a:t>; to make distributions, awards and gifts for such purposes; to receive gifts of cash, securities and other property and to hold, invest or sell such gifts to fulfill the purposes of the Corporation.</a:t>
            </a:r>
          </a:p>
          <a:p>
            <a:endParaRPr lang="en-US" dirty="0"/>
          </a:p>
          <a:p>
            <a:endParaRPr lang="en-US" dirty="0"/>
          </a:p>
        </p:txBody>
      </p:sp>
      <p:sp>
        <p:nvSpPr>
          <p:cNvPr id="4" name="Footer Placeholder 3"/>
          <p:cNvSpPr>
            <a:spLocks noGrp="1"/>
          </p:cNvSpPr>
          <p:nvPr>
            <p:ph type="ftr" sz="quarter" idx="11"/>
          </p:nvPr>
        </p:nvSpPr>
        <p:spPr>
          <a:xfrm>
            <a:off x="3276600" y="6324600"/>
            <a:ext cx="49530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48029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black"/>
                </a:solidFill>
              </a:rPr>
              <a:t>Fort Lauderdale Rotary 1090 Foundation, Inc. Organization</a:t>
            </a:r>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990600" y="1380226"/>
            <a:ext cx="7391400" cy="44627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Members</a:t>
            </a:r>
            <a:r>
              <a:rPr kumimoji="0" lang="en-US" sz="1800" b="0" i="0" u="none" strike="noStrike" kern="1200" cap="none" spc="0" normalizeH="0" baseline="0" noProof="0" dirty="0">
                <a:ln>
                  <a:noFill/>
                </a:ln>
                <a:solidFill>
                  <a:prstClr val="black"/>
                </a:solidFill>
                <a:effectLst/>
                <a:uLnTx/>
                <a:uFillTx/>
                <a:latin typeface="Calibri"/>
                <a:ea typeface="+mn-ea"/>
                <a:cs typeface="+mn-cs"/>
              </a:rPr>
              <a:t>:  All persons who are currently qualified members of the Rotary Club of Fort Lauderdale.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Board of Trustees:  </a:t>
            </a:r>
            <a:r>
              <a:rPr kumimoji="0" lang="en-US" sz="1800" b="0" i="0" u="none" strike="noStrike" kern="1200" cap="none" spc="0" normalizeH="0" baseline="0" noProof="0" dirty="0">
                <a:ln>
                  <a:noFill/>
                </a:ln>
                <a:solidFill>
                  <a:prstClr val="black"/>
                </a:solidFill>
                <a:effectLst/>
                <a:uLnTx/>
                <a:uFillTx/>
                <a:latin typeface="Calibri"/>
                <a:ea typeface="+mn-ea"/>
                <a:cs typeface="+mn-cs"/>
              </a:rPr>
              <a:t>Seven elected annually by the Members plus the past and current president of the Fort Lauderdale Rotary Club for a total of nine.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Board Members serve two-year terms staggered with three elected one year and four the next.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Officers:</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President (Mike Sanchez)</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Treasurer  (Karen Stevenson)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Officers serve one year term, elected by the Members from the Board of Trustees.  Usually past-presidents of the Fort Lauderdale Rotary Club are elected to serve.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hlinkClick r:id="rId2"/>
              </a:rPr>
              <a:t>https://www.dacdb.com</a:t>
            </a:r>
            <a:r>
              <a:rPr kumimoji="0" lang="en-US" sz="1400" b="0" i="0" u="none" strike="noStrike" kern="1200" cap="none" spc="0" normalizeH="0" baseline="0" noProof="0" dirty="0">
                <a:ln>
                  <a:noFill/>
                </a:ln>
                <a:solidFill>
                  <a:prstClr val="black"/>
                </a:solidFill>
                <a:effectLst/>
                <a:uLnTx/>
                <a:uFillTx/>
                <a:latin typeface="Calibri"/>
                <a:ea typeface="+mn-ea"/>
                <a:cs typeface="+mn-cs"/>
              </a:rPr>
              <a:t>  </a:t>
            </a:r>
            <a:r>
              <a:rPr kumimoji="0" lang="en-U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club </a:t>
            </a:r>
            <a:r>
              <a:rPr kumimoji="0" lang="en-US" sz="1400" b="0" i="0" u="none" strike="noStrike" kern="1200" cap="none" spc="0" normalizeH="0" baseline="0" noProof="0" dirty="0" err="1">
                <a:ln>
                  <a:noFill/>
                </a:ln>
                <a:solidFill>
                  <a:prstClr val="black"/>
                </a:solidFill>
                <a:effectLst/>
                <a:uLnTx/>
                <a:uFillTx/>
                <a:latin typeface="Calibri"/>
                <a:ea typeface="+mn-ea"/>
                <a:cs typeface="+mn-cs"/>
                <a:sym typeface="Wingdings" panose="05000000000000000000" pitchFamily="2" charset="2"/>
              </a:rPr>
              <a:t>filessecure</a:t>
            </a:r>
            <a:r>
              <a:rPr kumimoji="0" lang="en-U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files1090 Articles &amp; Bylaws</a:t>
            </a:r>
            <a:endParaRPr kumimoji="0" lang="en-US" sz="1400" b="0" i="0" u="none" strike="noStrike" kern="1200" cap="none" spc="0" normalizeH="0" baseline="0" noProof="0" dirty="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1778373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black"/>
                </a:solidFill>
              </a:rPr>
              <a:t>Fort Lauderdale Rotary 1090 Foundation, Inc. Funds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The 1090 Foundation allocates its resources into separate Funds, each of which has a designated purpose:</a:t>
            </a:r>
          </a:p>
          <a:p>
            <a:r>
              <a:rPr lang="en-US" sz="2400" dirty="0"/>
              <a:t>General Fund</a:t>
            </a:r>
          </a:p>
          <a:p>
            <a:r>
              <a:rPr lang="en-US" sz="2400" dirty="0"/>
              <a:t>Endowment Fund</a:t>
            </a:r>
          </a:p>
          <a:p>
            <a:r>
              <a:rPr lang="en-US" sz="2400" dirty="0"/>
              <a:t>Scholarship Fund</a:t>
            </a:r>
          </a:p>
          <a:p>
            <a:r>
              <a:rPr lang="en-US" sz="2400" dirty="0"/>
              <a:t>Projects and Donations Fund</a:t>
            </a:r>
          </a:p>
          <a:p>
            <a:r>
              <a:rPr lang="en-US" sz="2400" dirty="0"/>
              <a:t>Water Projects Fund</a:t>
            </a:r>
          </a:p>
          <a:p>
            <a:endParaRPr lang="en-US" sz="2400" dirty="0"/>
          </a:p>
          <a:p>
            <a:pPr marL="0" indent="0">
              <a:buNone/>
            </a:pPr>
            <a:r>
              <a:rPr lang="en-US" sz="2400" dirty="0"/>
              <a:t>In addition, serves as Trustee for the McCrary Trust</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96815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General Fund</a:t>
            </a:r>
            <a:br>
              <a:rPr lang="en-US" sz="2400" dirty="0">
                <a:solidFill>
                  <a:prstClr val="black"/>
                </a:solidFill>
                <a:ea typeface="+mn-ea"/>
                <a:cs typeface="+mn-cs"/>
              </a:rPr>
            </a:br>
            <a:endParaRPr lang="en-US" dirty="0"/>
          </a:p>
        </p:txBody>
      </p:sp>
      <p:sp>
        <p:nvSpPr>
          <p:cNvPr id="3" name="Content Placeholder 2"/>
          <p:cNvSpPr>
            <a:spLocks noGrp="1"/>
          </p:cNvSpPr>
          <p:nvPr>
            <p:ph idx="1"/>
          </p:nvPr>
        </p:nvSpPr>
        <p:spPr>
          <a:xfrm>
            <a:off x="381000" y="1166018"/>
            <a:ext cx="8229600" cy="4525963"/>
          </a:xfrm>
        </p:spPr>
        <p:txBody>
          <a:bodyPr>
            <a:normAutofit fontScale="85000" lnSpcReduction="10000"/>
          </a:bodyPr>
          <a:lstStyle/>
          <a:p>
            <a:pPr lvl="1">
              <a:buFont typeface="Courier New" panose="02070309020205020404" pitchFamily="49" charset="0"/>
              <a:buChar char="o"/>
            </a:pPr>
            <a:r>
              <a:rPr lang="en-US" dirty="0"/>
              <a:t>All proceeds from fundraising are deposited into the accounts of the General Fund.  Expenses relating to the fundraising events and activities are paid for from these proceeds.  Administrative expenses of the Foundation are also paid from this fund.  </a:t>
            </a:r>
            <a:endParaRPr lang="en-US" sz="1800" dirty="0"/>
          </a:p>
          <a:p>
            <a:pPr lvl="1">
              <a:buFont typeface="Courier New" panose="02070309020205020404" pitchFamily="49" charset="0"/>
              <a:buChar char="o"/>
            </a:pPr>
            <a:endParaRPr lang="en-US" sz="2000" dirty="0"/>
          </a:p>
          <a:p>
            <a:pPr lvl="1">
              <a:buFont typeface="Courier New" panose="02070309020205020404" pitchFamily="49" charset="0"/>
              <a:buChar char="o"/>
            </a:pPr>
            <a:r>
              <a:rPr lang="en-US" dirty="0"/>
              <a:t>At June 30</a:t>
            </a:r>
            <a:r>
              <a:rPr lang="en-US" baseline="30000" dirty="0"/>
              <a:t>th</a:t>
            </a:r>
            <a:r>
              <a:rPr lang="en-US" dirty="0"/>
              <a:t> each year, which is the end of the Rotary fiscal year, the net proceeds are determined, and the Foundation’s Board of Directors allocates them between scholarships and community projects and donations.  </a:t>
            </a:r>
            <a:endParaRPr lang="en-US" sz="1800" dirty="0"/>
          </a:p>
          <a:p>
            <a:pPr lvl="1">
              <a:buFont typeface="Courier New" panose="02070309020205020404" pitchFamily="49" charset="0"/>
              <a:buChar char="o"/>
            </a:pPr>
            <a:endParaRPr lang="en-US" sz="2000" dirty="0"/>
          </a:p>
          <a:p>
            <a:pPr lvl="1">
              <a:buFont typeface="Courier New" panose="02070309020205020404" pitchFamily="49" charset="0"/>
              <a:buChar char="o"/>
            </a:pPr>
            <a:r>
              <a:rPr lang="en-US" dirty="0"/>
              <a:t>The Rotary Club of Fort Lauderdale has committees that determine which students will receive scholarships, which projects are undertaken, and which charitable organizations will receive donations.  The allocations serve as a limit of how much of each can be done without specific approval of the Board of Directors of the Foundation.  </a:t>
            </a:r>
            <a:endParaRPr lang="en-US" sz="1800" dirty="0"/>
          </a:p>
          <a:p>
            <a:endParaRPr lang="en-US" dirty="0"/>
          </a:p>
        </p:txBody>
      </p:sp>
      <p:sp>
        <p:nvSpPr>
          <p:cNvPr id="4" name="Footer Placeholder 3"/>
          <p:cNvSpPr>
            <a:spLocks noGrp="1"/>
          </p:cNvSpPr>
          <p:nvPr>
            <p:ph type="ftr" sz="quarter" idx="11"/>
          </p:nvPr>
        </p:nvSpPr>
        <p:spPr>
          <a:xfrm>
            <a:off x="2286000" y="6400799"/>
            <a:ext cx="5410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24115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Endowment Fund </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3124200" y="6356350"/>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849923" y="1447800"/>
            <a:ext cx="7772400" cy="4462760"/>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Endowment funds have been accumulated over the years from the Board of Directors of the Foundation designating a percentage of each year’s fundraising to be set aside as permanent funds.  Individual donors also added to the permanent funds either during their lifetime or through their wills.  The return on the investment of these endowment funds is currently used to supplement the fundraising proceeds to provide scholarships and other programs.  </a:t>
            </a: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The endowment fund assets are invested in accordance with an investment policy statement and investment guidelines adopted by the Board of Directors of the Foundation.  The funds are maintained by independent investment brokers that invest within the established investment guidelines.  An investment committee monitors the investments and guidelines and makes recommendations to the Board.</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p:txBody>
      </p:sp>
    </p:spTree>
    <p:extLst>
      <p:ext uri="{BB962C8B-B14F-4D97-AF65-F5344CB8AC3E}">
        <p14:creationId xmlns:p14="http://schemas.microsoft.com/office/powerpoint/2010/main" val="730530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black"/>
                </a:solidFill>
              </a:rPr>
              <a:t>Endowment Fund (cont’d)</a:t>
            </a:r>
            <a:endParaRPr lang="en-US" dirty="0"/>
          </a:p>
        </p:txBody>
      </p:sp>
      <p:sp>
        <p:nvSpPr>
          <p:cNvPr id="4" name="Footer Placeholder 3"/>
          <p:cNvSpPr>
            <a:spLocks noGrp="1"/>
          </p:cNvSpPr>
          <p:nvPr>
            <p:ph type="ftr" sz="quarter" idx="11"/>
          </p:nvPr>
        </p:nvSpPr>
        <p:spPr>
          <a:xfrm>
            <a:off x="3124200" y="6356350"/>
            <a:ext cx="4267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492369" y="1676400"/>
            <a:ext cx="8229600" cy="3139321"/>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Each year the Board of Directors of the Foundation determines how much of the return on the endowment fund investments will be transferred to the Scholarship Fund and the Projects and Donations Fund.  Over the past few years, a general policy has been followed that the transfer will equal approximately 4% of the endowment fund.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A reserve for years that do not have a return of at least 4% of the fund has been set aside within the Endowment Fund so that the Club can plan based on continuing to receive the 4%.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In years when the return is in excess of 4%, the reserve is replenished.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p:txBody>
      </p:sp>
    </p:spTree>
    <p:extLst>
      <p:ext uri="{BB962C8B-B14F-4D97-AF65-F5344CB8AC3E}">
        <p14:creationId xmlns:p14="http://schemas.microsoft.com/office/powerpoint/2010/main" val="1578118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Scholarship Fund</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3124200" y="6356350"/>
            <a:ext cx="4343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553915" y="1219200"/>
            <a:ext cx="8001000" cy="3416320"/>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The Scholarship Fund holds all funds designated for scholarship awards.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Direct donations received for scholarship purposes are kept separate from other funds and identified as “donor designated funds” in a sub-fund named for the donor.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Amounts designated by the Board of Directors of the Foundation for scholarships, that have been allocated in one year and awarded in the next year are not actually paid until the following year due to the timing of the process.  Funds for the year allocated and for the year awarded are held in the Scholarship Fund until they are disbursed.</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p:txBody>
      </p:sp>
    </p:spTree>
    <p:extLst>
      <p:ext uri="{BB962C8B-B14F-4D97-AF65-F5344CB8AC3E}">
        <p14:creationId xmlns:p14="http://schemas.microsoft.com/office/powerpoint/2010/main" val="1695234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81000"/>
          </a:xfrm>
        </p:spPr>
        <p:txBody>
          <a:bodyPr>
            <a:normAutofit fontScale="90000"/>
          </a:bodyPr>
          <a:lstStyle/>
          <a:p>
            <a:pPr marL="342900" lvl="0" indent="-342900">
              <a:spcBef>
                <a:spcPct val="20000"/>
              </a:spcBef>
            </a:pPr>
            <a:r>
              <a:rPr lang="en-US" sz="2400" dirty="0">
                <a:solidFill>
                  <a:prstClr val="black"/>
                </a:solidFill>
                <a:ea typeface="+mn-ea"/>
                <a:cs typeface="+mn-cs"/>
              </a:rPr>
              <a:t>Projects and Donations Fund</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3124200" y="6356350"/>
            <a:ext cx="4343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533400" y="990600"/>
            <a:ext cx="8077200" cy="3785652"/>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Amounts designated by the Board of Directors of the Foundation for community projects and donations to charitable organizations are held in the Projects and Donations Fund until they are disbursed.</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The recommendation of specific grants is subject to a formal Grants and Donations policy which includes an application and approval process</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Generally, the amounts allocated by the Foundation are disbursed during a particular year by approval of the Board of Directors of the Rotary Club of Fort Lauderdale</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Direct donations for specific projects during the year can also be held in this account until the project is performed.  </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6423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85800"/>
          </a:xfrm>
        </p:spPr>
        <p:txBody>
          <a:bodyPr>
            <a:normAutofit fontScale="90000"/>
          </a:bodyPr>
          <a:lstStyle/>
          <a:p>
            <a:pPr marL="342900" lvl="0" indent="-342900">
              <a:spcBef>
                <a:spcPct val="20000"/>
              </a:spcBef>
            </a:pPr>
            <a:r>
              <a:rPr lang="en-US" sz="2400" dirty="0">
                <a:solidFill>
                  <a:prstClr val="black"/>
                </a:solidFill>
                <a:ea typeface="+mn-ea"/>
                <a:cs typeface="+mn-cs"/>
              </a:rPr>
              <a:t>Water Projects Fund</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2286000" y="6356350"/>
            <a:ext cx="5486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914400" y="1600200"/>
            <a:ext cx="7543800" cy="3693319"/>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The Rotary Club of Fort Lauderdale established an international project to provide potable water in areas of Africa that do not have naturally potable water or water sanitation facilities.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All amounts raised are held in the Water Projects Fund until they are disbursed.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Funds are raised for this project through the internet, our Club’s grants and cooperation with other Rotary Clubs and other organizations.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Current projects include drilling wells and providing individual and community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LifeStraws</a:t>
            </a:r>
            <a:r>
              <a:rPr kumimoji="0" lang="en-US" sz="1800" b="0" i="0" u="none" strike="noStrike" kern="1200" cap="none" spc="0" normalizeH="0" baseline="0" noProof="0" dirty="0">
                <a:ln>
                  <a:noFill/>
                </a:ln>
                <a:solidFill>
                  <a:prstClr val="black"/>
                </a:solidFill>
                <a:effectLst/>
                <a:uLnTx/>
                <a:uFillTx/>
                <a:latin typeface="Calibri"/>
                <a:ea typeface="+mn-ea"/>
                <a:cs typeface="+mn-cs"/>
              </a:rPr>
              <a:t>™ filtering products.  We use vendors to implement the projects. </a:t>
            </a:r>
          </a:p>
        </p:txBody>
      </p:sp>
    </p:spTree>
    <p:extLst>
      <p:ext uri="{BB962C8B-B14F-4D97-AF65-F5344CB8AC3E}">
        <p14:creationId xmlns:p14="http://schemas.microsoft.com/office/powerpoint/2010/main" val="3536150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McCrary Trust</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685800" y="1981200"/>
            <a:ext cx="7848600" cy="2800767"/>
          </a:xfrm>
          <a:prstGeom prst="rect">
            <a:avLst/>
          </a:prstGeom>
        </p:spPr>
        <p:txBody>
          <a:bodyPr wrap="square">
            <a:spAutoFit/>
          </a:bodyPr>
          <a:lstStyle/>
          <a:p>
            <a:pPr marL="2857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 September 2007, the Fort Lauderdale Rotary 1090 Foundation became the Trustee for a trust that was established by Roy J. McCrary when he died to provide scholarships for Fort Lauderdale High School students.  This trust, which we identify as the McCrary Trust, is maintained separately from the 1090 Foundation. </a:t>
            </a:r>
          </a:p>
          <a:p>
            <a:pPr marL="2857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The McCrary Trust’s return on investment is used for scholarships.  The scholarships are awarded by the scholarship committee of the Rotary Club of Fort Lauderdale under the same process as the Foundation’s Scholarship Fund and the additional criteria specified in Mr. McCrary’s will.  </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668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Five Avenues of Service</a:t>
            </a:r>
          </a:p>
        </p:txBody>
      </p:sp>
      <p:sp>
        <p:nvSpPr>
          <p:cNvPr id="3" name="Content Placeholder 2"/>
          <p:cNvSpPr>
            <a:spLocks noGrp="1"/>
          </p:cNvSpPr>
          <p:nvPr>
            <p:ph idx="1"/>
          </p:nvPr>
        </p:nvSpPr>
        <p:spPr/>
        <p:txBody>
          <a:bodyPr>
            <a:normAutofit/>
          </a:bodyPr>
          <a:lstStyle/>
          <a:p>
            <a:r>
              <a:rPr lang="en-US" sz="2400" b="1" dirty="0">
                <a:latin typeface="Calibri" panose="020F0502020204030204" pitchFamily="34" charset="0"/>
              </a:rPr>
              <a:t>Club Service</a:t>
            </a:r>
            <a:r>
              <a:rPr lang="en-US" sz="2400" dirty="0">
                <a:latin typeface="Calibri" panose="020F0502020204030204" pitchFamily="34" charset="0"/>
              </a:rPr>
              <a:t>:  Have fun, build lasting friendships, and make sure that our club functions well.</a:t>
            </a:r>
          </a:p>
          <a:p>
            <a:r>
              <a:rPr lang="en-US" sz="2400" b="1" dirty="0">
                <a:latin typeface="Calibri" panose="020F0502020204030204" pitchFamily="34" charset="0"/>
              </a:rPr>
              <a:t>Vocational Service</a:t>
            </a:r>
            <a:r>
              <a:rPr lang="en-US" sz="2400" dirty="0">
                <a:latin typeface="Calibri" panose="020F0502020204030204" pitchFamily="34" charset="0"/>
              </a:rPr>
              <a:t>:  Volunteer our professional skills to serve others and promote integrity in everything we do.</a:t>
            </a:r>
          </a:p>
          <a:p>
            <a:r>
              <a:rPr lang="en-US" sz="2400" b="1" i="0" dirty="0">
                <a:effectLst/>
                <a:latin typeface="Calibri" panose="020F0502020204030204" pitchFamily="34" charset="0"/>
              </a:rPr>
              <a:t>Community Service: </a:t>
            </a:r>
            <a:r>
              <a:rPr lang="en-US" sz="2400" b="0" i="0" dirty="0">
                <a:effectLst/>
                <a:latin typeface="Calibri" panose="020F0502020204030204" pitchFamily="34" charset="0"/>
              </a:rPr>
              <a:t>Projects and activities  each club undertakes to improve community life. </a:t>
            </a:r>
            <a:endParaRPr lang="en-US" sz="2400" dirty="0">
              <a:latin typeface="Calibri" panose="020F0502020204030204" pitchFamily="34" charset="0"/>
            </a:endParaRPr>
          </a:p>
          <a:p>
            <a:r>
              <a:rPr lang="en-US" sz="2400" b="1" dirty="0">
                <a:latin typeface="Calibri" panose="020F0502020204030204" pitchFamily="34" charset="0"/>
              </a:rPr>
              <a:t>International Service</a:t>
            </a:r>
            <a:r>
              <a:rPr lang="en-US" sz="2400" dirty="0">
                <a:latin typeface="Calibri" panose="020F0502020204030204" pitchFamily="34" charset="0"/>
              </a:rPr>
              <a:t>:  Humanitarian needs around the globe and promote world understand and peace.</a:t>
            </a:r>
          </a:p>
          <a:p>
            <a:r>
              <a:rPr lang="en-US" sz="2400" b="1" i="0" dirty="0">
                <a:effectLst/>
                <a:latin typeface="Calibri" panose="020F0502020204030204" pitchFamily="34" charset="0"/>
              </a:rPr>
              <a:t>New Generation Service:</a:t>
            </a:r>
            <a:r>
              <a:rPr lang="en-US" sz="2400" b="0" i="0" dirty="0">
                <a:effectLst/>
                <a:latin typeface="Calibri" panose="020F0502020204030204" pitchFamily="34" charset="0"/>
              </a:rPr>
              <a:t> Engage youth and young adults in leaderships roles.</a:t>
            </a:r>
            <a:endParaRPr lang="en-US" sz="2400" dirty="0">
              <a:latin typeface="Calibri" panose="020F0502020204030204" pitchFamily="34" charset="0"/>
            </a:endParaRP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a:t>
            </a:fld>
            <a:endParaRPr lang="en-US"/>
          </a:p>
        </p:txBody>
      </p:sp>
    </p:spTree>
    <p:extLst>
      <p:ext uri="{BB962C8B-B14F-4D97-AF65-F5344CB8AC3E}">
        <p14:creationId xmlns:p14="http://schemas.microsoft.com/office/powerpoint/2010/main" val="13693145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Expectations</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30</a:t>
            </a:fld>
            <a:endParaRPr lang="en-US"/>
          </a:p>
        </p:txBody>
      </p:sp>
      <p:sp>
        <p:nvSpPr>
          <p:cNvPr id="3" name="TextBox 2"/>
          <p:cNvSpPr txBox="1"/>
          <p:nvPr/>
        </p:nvSpPr>
        <p:spPr>
          <a:xfrm>
            <a:off x="1000125" y="1371600"/>
            <a:ext cx="7162800" cy="1200329"/>
          </a:xfrm>
          <a:prstGeom prst="rect">
            <a:avLst/>
          </a:prstGeom>
          <a:noFill/>
        </p:spPr>
        <p:txBody>
          <a:bodyPr wrap="square" rtlCol="0">
            <a:spAutoFit/>
          </a:bodyPr>
          <a:lstStyle/>
          <a:p>
            <a:r>
              <a:rPr lang="en-US" dirty="0"/>
              <a:t>Fort Lauderdale Rotary Club new members start with “Red” badges.  Upon completion of the following requirements, they are awarded “Blue” badges.   This is a great way for new Rotarians to learn about and experience Rotary.</a:t>
            </a:r>
          </a:p>
        </p:txBody>
      </p:sp>
      <p:sp>
        <p:nvSpPr>
          <p:cNvPr id="5" name="TextBox 4"/>
          <p:cNvSpPr txBox="1"/>
          <p:nvPr/>
        </p:nvSpPr>
        <p:spPr>
          <a:xfrm>
            <a:off x="1123949" y="2743200"/>
            <a:ext cx="6357766" cy="3416320"/>
          </a:xfrm>
          <a:prstGeom prst="rect">
            <a:avLst/>
          </a:prstGeom>
          <a:noFill/>
        </p:spPr>
        <p:txBody>
          <a:bodyPr wrap="none" rtlCol="0">
            <a:spAutoFit/>
          </a:bodyPr>
          <a:lstStyle/>
          <a:p>
            <a:pPr marL="285750" indent="-285750">
              <a:buFont typeface="Arial" panose="020B0604020202020204" pitchFamily="34" charset="0"/>
              <a:buChar char="•"/>
            </a:pPr>
            <a:r>
              <a:rPr lang="en-US" dirty="0"/>
              <a:t>Required:  </a:t>
            </a:r>
          </a:p>
          <a:p>
            <a:pPr marL="742950" lvl="1" indent="-285750">
              <a:buFont typeface="Wingdings" panose="05000000000000000000" pitchFamily="2" charset="2"/>
              <a:buChar char="ü"/>
            </a:pPr>
            <a:r>
              <a:rPr lang="en-US" dirty="0"/>
              <a:t>Red Badge Orientation Meeting(s)</a:t>
            </a:r>
          </a:p>
          <a:p>
            <a:pPr marL="742950" lvl="1" indent="-285750">
              <a:buFont typeface="Wingdings" panose="05000000000000000000" pitchFamily="2" charset="2"/>
              <a:buChar char="ü"/>
            </a:pPr>
            <a:r>
              <a:rPr lang="en-US" dirty="0"/>
              <a:t>Rotary Leadership Institute Part 1</a:t>
            </a:r>
          </a:p>
          <a:p>
            <a:pPr marL="285750" indent="-285750">
              <a:buFont typeface="Arial" panose="020B0604020202020204" pitchFamily="34" charset="0"/>
              <a:buChar char="•"/>
            </a:pPr>
            <a:r>
              <a:rPr lang="en-US" dirty="0"/>
              <a:t>Complete 5 of the following:</a:t>
            </a:r>
          </a:p>
          <a:p>
            <a:pPr marL="742950" lvl="1" indent="-285750">
              <a:buFont typeface="Wingdings" panose="05000000000000000000" pitchFamily="2" charset="2"/>
              <a:buChar char="ü"/>
            </a:pPr>
            <a:r>
              <a:rPr lang="en-US" dirty="0"/>
              <a:t>Serve as Greeter at a regular lunch meeting</a:t>
            </a:r>
          </a:p>
          <a:p>
            <a:pPr marL="742950" lvl="1" indent="-285750">
              <a:buFont typeface="Wingdings" panose="05000000000000000000" pitchFamily="2" charset="2"/>
              <a:buChar char="ü"/>
            </a:pPr>
            <a:r>
              <a:rPr lang="en-US" dirty="0"/>
              <a:t>Participate in Registration at a regular lunch meeting</a:t>
            </a:r>
          </a:p>
          <a:p>
            <a:pPr marL="742950" lvl="1" indent="-285750">
              <a:buFont typeface="Wingdings" panose="05000000000000000000" pitchFamily="2" charset="2"/>
              <a:buChar char="ü"/>
            </a:pPr>
            <a:r>
              <a:rPr lang="en-US" dirty="0"/>
              <a:t>Participate in/donate to a major club fundraiser</a:t>
            </a:r>
          </a:p>
          <a:p>
            <a:pPr marL="742950" lvl="1" indent="-285750">
              <a:buFont typeface="Wingdings" panose="05000000000000000000" pitchFamily="2" charset="2"/>
              <a:buChar char="ü"/>
            </a:pPr>
            <a:r>
              <a:rPr lang="en-US" dirty="0"/>
              <a:t>Participate in a club sponsored community service project</a:t>
            </a:r>
          </a:p>
          <a:p>
            <a:pPr marL="742950" lvl="1" indent="-285750">
              <a:buFont typeface="Wingdings" panose="05000000000000000000" pitchFamily="2" charset="2"/>
              <a:buChar char="ü"/>
            </a:pPr>
            <a:r>
              <a:rPr lang="en-US" dirty="0"/>
              <a:t>Attend a Club Board Meeting</a:t>
            </a:r>
          </a:p>
          <a:p>
            <a:pPr marL="742950" lvl="1" indent="-285750">
              <a:buFont typeface="Wingdings" panose="05000000000000000000" pitchFamily="2" charset="2"/>
              <a:buChar char="ü"/>
            </a:pPr>
            <a:r>
              <a:rPr lang="en-US" dirty="0"/>
              <a:t>Attend a regular meeting of another Rotary Club</a:t>
            </a:r>
          </a:p>
          <a:p>
            <a:pPr marL="742950" lvl="1" indent="-285750">
              <a:buFont typeface="Wingdings" panose="05000000000000000000" pitchFamily="2" charset="2"/>
              <a:buChar char="ü"/>
            </a:pPr>
            <a:r>
              <a:rPr lang="en-US" dirty="0"/>
              <a:t>Attend a District Meeting or R2R Social</a:t>
            </a:r>
          </a:p>
          <a:p>
            <a:pPr marL="742950" lvl="1" indent="-285750">
              <a:buFont typeface="Wingdings" panose="05000000000000000000" pitchFamily="2" charset="2"/>
              <a:buChar char="ü"/>
            </a:pPr>
            <a:r>
              <a:rPr lang="en-US" dirty="0"/>
              <a:t>Connect with Scholarship Recipient</a:t>
            </a:r>
          </a:p>
        </p:txBody>
      </p:sp>
      <p:sp>
        <p:nvSpPr>
          <p:cNvPr id="7" name="Rectangle 6"/>
          <p:cNvSpPr/>
          <p:nvPr/>
        </p:nvSpPr>
        <p:spPr>
          <a:xfrm>
            <a:off x="2743200" y="64770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3480166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normAutofit fontScale="90000"/>
          </a:bodyPr>
          <a:lstStyle/>
          <a:p>
            <a:r>
              <a:rPr lang="en-US" dirty="0"/>
              <a:t>Member Expectations - Time &amp; Talent</a:t>
            </a:r>
            <a:br>
              <a:rPr lang="en-US" dirty="0"/>
            </a:br>
            <a:r>
              <a:rPr lang="en-US" b="1" i="1" dirty="0"/>
              <a:t>Recommended</a:t>
            </a:r>
            <a:endParaRPr lang="en-US" i="1" dirty="0"/>
          </a:p>
        </p:txBody>
      </p:sp>
      <p:sp>
        <p:nvSpPr>
          <p:cNvPr id="3" name="Content Placeholder 2"/>
          <p:cNvSpPr>
            <a:spLocks noGrp="1"/>
          </p:cNvSpPr>
          <p:nvPr>
            <p:ph idx="1"/>
          </p:nvPr>
        </p:nvSpPr>
        <p:spPr/>
        <p:txBody>
          <a:bodyPr>
            <a:normAutofit fontScale="92500" lnSpcReduction="20000"/>
          </a:bodyPr>
          <a:lstStyle/>
          <a:p>
            <a:pPr lvl="0"/>
            <a:r>
              <a:rPr lang="en-US" dirty="0"/>
              <a:t>Attend regular meetings </a:t>
            </a:r>
          </a:p>
          <a:p>
            <a:pPr lvl="0"/>
            <a:r>
              <a:rPr lang="en-US" dirty="0"/>
              <a:t>Participate community service projects</a:t>
            </a:r>
          </a:p>
          <a:p>
            <a:pPr lvl="0"/>
            <a:r>
              <a:rPr lang="en-US" dirty="0"/>
              <a:t>Serve on at least 1 Non-Fundraising Committee </a:t>
            </a:r>
          </a:p>
          <a:p>
            <a:pPr lvl="0"/>
            <a:r>
              <a:rPr lang="en-US" dirty="0"/>
              <a:t>Buy or Sell at least 5 raffle tickets</a:t>
            </a:r>
          </a:p>
          <a:p>
            <a:pPr lvl="0"/>
            <a:r>
              <a:rPr lang="en-US" dirty="0"/>
              <a:t>Participate in our fundraising events</a:t>
            </a:r>
          </a:p>
          <a:p>
            <a:pPr lvl="1"/>
            <a:r>
              <a:rPr lang="en-US" dirty="0"/>
              <a:t>Get Participants and/or Sponsors for the event </a:t>
            </a:r>
          </a:p>
          <a:p>
            <a:pPr lvl="1"/>
            <a:r>
              <a:rPr lang="en-US" dirty="0"/>
              <a:t>Attend the event, </a:t>
            </a:r>
          </a:p>
          <a:p>
            <a:pPr lvl="1"/>
            <a:r>
              <a:rPr lang="en-US" dirty="0"/>
              <a:t>Participate as a Committee Volunteer, and/or </a:t>
            </a:r>
          </a:p>
          <a:p>
            <a:pPr lvl="1"/>
            <a:r>
              <a:rPr lang="en-US" dirty="0"/>
              <a:t>Acquire at least 1 item for the silent or live auction </a:t>
            </a:r>
          </a:p>
          <a:p>
            <a:pPr lvl="0"/>
            <a:r>
              <a:rPr lang="en-US" dirty="0"/>
              <a:t>Participate in Club Social Events</a:t>
            </a:r>
          </a:p>
          <a:p>
            <a:pPr lvl="0"/>
            <a:r>
              <a:rPr lang="en-US" dirty="0"/>
              <a:t>Get one new member within six months </a:t>
            </a:r>
          </a:p>
          <a:p>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31</a:t>
            </a:fld>
            <a:endParaRPr lang="en-US"/>
          </a:p>
        </p:txBody>
      </p:sp>
      <p:sp>
        <p:nvSpPr>
          <p:cNvPr id="6" name="Rectangle 5"/>
          <p:cNvSpPr/>
          <p:nvPr/>
        </p:nvSpPr>
        <p:spPr>
          <a:xfrm>
            <a:off x="2667000" y="64008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1601491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a:t>Member Expectations – Financial </a:t>
            </a:r>
            <a:r>
              <a:rPr lang="en-US" b="1" i="1" dirty="0"/>
              <a:t>Required</a:t>
            </a:r>
            <a:r>
              <a:rPr lang="en-US" b="1" dirty="0"/>
              <a:t>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Initiation Fee of $ 100 </a:t>
            </a:r>
          </a:p>
          <a:p>
            <a:r>
              <a:rPr lang="en-US" dirty="0"/>
              <a:t>Deposit of one quarter of member dues</a:t>
            </a:r>
          </a:p>
          <a:p>
            <a:r>
              <a:rPr lang="en-US" dirty="0"/>
              <a:t>Dues are paid at beginning of each quarter</a:t>
            </a:r>
          </a:p>
          <a:p>
            <a:r>
              <a:rPr lang="en-US" dirty="0"/>
              <a:t>Regular: $280 includes lunch</a:t>
            </a:r>
          </a:p>
          <a:p>
            <a:r>
              <a:rPr lang="en-US" dirty="0"/>
              <a:t>Rule of:  $110 + $25 for lunch</a:t>
            </a:r>
          </a:p>
          <a:p>
            <a:r>
              <a:rPr lang="en-US" dirty="0"/>
              <a:t>New Generation: $100 + $25 for lunch</a:t>
            </a:r>
          </a:p>
          <a:p>
            <a:r>
              <a:rPr lang="en-US" dirty="0"/>
              <a:t>Family: Regular + $75 +$25 for lunch</a:t>
            </a:r>
          </a:p>
          <a:p>
            <a:r>
              <a:rPr lang="en-US" dirty="0"/>
              <a:t>Corporate: $2,000/Rotary year includes lunch for up to three</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32</a:t>
            </a:fld>
            <a:endParaRPr lang="en-US"/>
          </a:p>
        </p:txBody>
      </p:sp>
      <p:sp>
        <p:nvSpPr>
          <p:cNvPr id="6" name="Rectangle 5"/>
          <p:cNvSpPr/>
          <p:nvPr/>
        </p:nvSpPr>
        <p:spPr>
          <a:xfrm>
            <a:off x="2590800" y="64008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334256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lstStyle/>
          <a:p>
            <a:r>
              <a:rPr lang="en-US" dirty="0"/>
              <a:t>Member Expectations – Financial </a:t>
            </a:r>
            <a:r>
              <a:rPr lang="en-US" b="1" dirty="0"/>
              <a:t>Recommended</a:t>
            </a:r>
            <a:endParaRPr lang="en-US" dirty="0"/>
          </a:p>
        </p:txBody>
      </p:sp>
      <p:sp>
        <p:nvSpPr>
          <p:cNvPr id="3" name="Content Placeholder 2"/>
          <p:cNvSpPr>
            <a:spLocks noGrp="1"/>
          </p:cNvSpPr>
          <p:nvPr>
            <p:ph idx="1"/>
          </p:nvPr>
        </p:nvSpPr>
        <p:spPr>
          <a:xfrm>
            <a:off x="457200" y="1295400"/>
            <a:ext cx="8229600" cy="4525963"/>
          </a:xfrm>
        </p:spPr>
        <p:txBody>
          <a:bodyPr>
            <a:normAutofit fontScale="77500" lnSpcReduction="20000"/>
          </a:bodyPr>
          <a:lstStyle/>
          <a:p>
            <a:r>
              <a:rPr lang="en-US" b="1" dirty="0"/>
              <a:t> </a:t>
            </a:r>
            <a:r>
              <a:rPr lang="en-US" dirty="0"/>
              <a:t>Quarterly donation of $25 ($IOO/yr.) to be a Rotary Foundation Sustaining Member which leads to becoming a Paul Harris Fellow when a total of$1000 is donated (all RFSM donations go to the Rotary International Foundation, Inc. a 501(c)(3) Corp.) </a:t>
            </a:r>
          </a:p>
          <a:p>
            <a:r>
              <a:rPr lang="en-US" b="1" dirty="0"/>
              <a:t>Fundraisers </a:t>
            </a:r>
            <a:r>
              <a:rPr lang="en-US" dirty="0"/>
              <a:t>(All net income raised during our fundraisers goes to the Rotary Club of Fort Lauderdale 1090 Foundation, Inc. a 501(c)(3) Corp.) </a:t>
            </a:r>
          </a:p>
          <a:p>
            <a:pPr lvl="1"/>
            <a:r>
              <a:rPr lang="en-US" dirty="0"/>
              <a:t>Purchase Raffle Tickets 	            0 to $500 </a:t>
            </a:r>
          </a:p>
          <a:p>
            <a:pPr lvl="1"/>
            <a:r>
              <a:rPr lang="en-US" dirty="0"/>
              <a:t>Donation of Items to Silent Actions   0 to $1,000++</a:t>
            </a:r>
          </a:p>
          <a:p>
            <a:pPr lvl="1"/>
            <a:r>
              <a:rPr lang="en-US" dirty="0"/>
              <a:t>Tickets to Annual Gala 	            0 to $125/person </a:t>
            </a:r>
          </a:p>
          <a:p>
            <a:pPr lvl="1"/>
            <a:r>
              <a:rPr lang="en-US" dirty="0"/>
              <a:t>Social Events 	                             0 to $150+++ </a:t>
            </a:r>
          </a:p>
          <a:p>
            <a:pPr lvl="1"/>
            <a:r>
              <a:rPr lang="en-US" dirty="0"/>
              <a:t>Successful bids in Gala Auctions        $50 to $1000+++ </a:t>
            </a:r>
          </a:p>
          <a:p>
            <a:r>
              <a:rPr lang="en-US" dirty="0"/>
              <a:t>Rotary Project Funding and Donations 0-1,000+</a:t>
            </a:r>
          </a:p>
          <a:p>
            <a:pPr lvl="1"/>
            <a:endParaRPr lang="en-US" dirty="0"/>
          </a:p>
          <a:p>
            <a:pPr marL="0" indent="0">
              <a:buNone/>
            </a:pPr>
            <a:r>
              <a:rPr lang="en-US" dirty="0"/>
              <a:t>Expected </a:t>
            </a:r>
            <a:r>
              <a:rPr lang="en-US" b="1" dirty="0"/>
              <a:t>Minimum Annual Cost of membership $1,500 to $2,000 </a:t>
            </a:r>
            <a:endParaRPr lang="en-US" dirty="0"/>
          </a:p>
          <a:p>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33</a:t>
            </a:fld>
            <a:endParaRPr lang="en-US"/>
          </a:p>
        </p:txBody>
      </p:sp>
    </p:spTree>
    <p:extLst>
      <p:ext uri="{BB962C8B-B14F-4D97-AF65-F5344CB8AC3E}">
        <p14:creationId xmlns:p14="http://schemas.microsoft.com/office/powerpoint/2010/main" val="241306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6AAA8-6A01-4375-AA96-76BD99A90527}"/>
              </a:ext>
            </a:extLst>
          </p:cNvPr>
          <p:cNvSpPr>
            <a:spLocks noGrp="1"/>
          </p:cNvSpPr>
          <p:nvPr>
            <p:ph type="title"/>
          </p:nvPr>
        </p:nvSpPr>
        <p:spPr>
          <a:xfrm>
            <a:off x="457200" y="274638"/>
            <a:ext cx="8229600" cy="715962"/>
          </a:xfrm>
        </p:spPr>
        <p:txBody>
          <a:bodyPr>
            <a:normAutofit/>
          </a:bodyPr>
          <a:lstStyle/>
          <a:p>
            <a:r>
              <a:rPr lang="en-US" sz="3200" b="1" dirty="0"/>
              <a:t>Rotary Code of Conduct</a:t>
            </a:r>
          </a:p>
        </p:txBody>
      </p:sp>
      <p:sp>
        <p:nvSpPr>
          <p:cNvPr id="3" name="Footer Placeholder 2">
            <a:extLst>
              <a:ext uri="{FF2B5EF4-FFF2-40B4-BE49-F238E27FC236}">
                <a16:creationId xmlns:a16="http://schemas.microsoft.com/office/drawing/2014/main" id="{63CF3D39-7105-4A6F-AAF9-62DB20EEFA63}"/>
              </a:ext>
            </a:extLst>
          </p:cNvPr>
          <p:cNvSpPr>
            <a:spLocks noGrp="1"/>
          </p:cNvSpPr>
          <p:nvPr>
            <p:ph type="ftr" sz="quarter" idx="11"/>
          </p:nvPr>
        </p:nvSpPr>
        <p:spPr/>
        <p:txBody>
          <a:bodyPr/>
          <a:lstStyle/>
          <a:p>
            <a:r>
              <a:rPr lang="en-US" dirty="0"/>
              <a:t>Rotary New Member Orientation 5/5/2022</a:t>
            </a:r>
          </a:p>
        </p:txBody>
      </p:sp>
      <p:sp>
        <p:nvSpPr>
          <p:cNvPr id="4" name="Slide Number Placeholder 3">
            <a:extLst>
              <a:ext uri="{FF2B5EF4-FFF2-40B4-BE49-F238E27FC236}">
                <a16:creationId xmlns:a16="http://schemas.microsoft.com/office/drawing/2014/main" id="{F95B9574-050A-4BAA-BBAD-3166B3CB503C}"/>
              </a:ext>
            </a:extLst>
          </p:cNvPr>
          <p:cNvSpPr>
            <a:spLocks noGrp="1"/>
          </p:cNvSpPr>
          <p:nvPr>
            <p:ph type="sldNum" sz="quarter" idx="12"/>
          </p:nvPr>
        </p:nvSpPr>
        <p:spPr/>
        <p:txBody>
          <a:bodyPr/>
          <a:lstStyle/>
          <a:p>
            <a:fld id="{E3DC75BD-6378-40D8-9AB4-4CEA7A5A3382}" type="slidenum">
              <a:rPr lang="en-US" smtClean="0"/>
              <a:t>4</a:t>
            </a:fld>
            <a:endParaRPr lang="en-US"/>
          </a:p>
        </p:txBody>
      </p:sp>
      <p:sp>
        <p:nvSpPr>
          <p:cNvPr id="6" name="TextBox 5">
            <a:extLst>
              <a:ext uri="{FF2B5EF4-FFF2-40B4-BE49-F238E27FC236}">
                <a16:creationId xmlns:a16="http://schemas.microsoft.com/office/drawing/2014/main" id="{D2B415F4-CDD7-4892-A028-BCE5C039CA74}"/>
              </a:ext>
            </a:extLst>
          </p:cNvPr>
          <p:cNvSpPr txBox="1"/>
          <p:nvPr/>
        </p:nvSpPr>
        <p:spPr>
          <a:xfrm>
            <a:off x="1905000" y="2888644"/>
            <a:ext cx="4572000" cy="2677656"/>
          </a:xfrm>
          <a:prstGeom prst="rect">
            <a:avLst/>
          </a:prstGeom>
          <a:noFill/>
        </p:spPr>
        <p:txBody>
          <a:bodyPr wrap="square">
            <a:spAutoFit/>
          </a:bodyPr>
          <a:lstStyle/>
          <a:p>
            <a:pPr algn="l"/>
            <a:endParaRPr lang="en-US" sz="1600" b="0" i="0" u="none" strike="noStrike" baseline="0" dirty="0">
              <a:solidFill>
                <a:srgbClr val="000000"/>
              </a:solidFill>
              <a:latin typeface="Arial" panose="020B0604020202020204" pitchFamily="34" charset="0"/>
            </a:endParaRPr>
          </a:p>
          <a:p>
            <a:pPr algn="ctr"/>
            <a:r>
              <a:rPr lang="en-US" sz="1600" b="0" i="0" u="none" strike="noStrike" baseline="0" dirty="0">
                <a:solidFill>
                  <a:srgbClr val="000000"/>
                </a:solidFill>
                <a:latin typeface="Arial" panose="020B0604020202020204" pitchFamily="34" charset="0"/>
              </a:rPr>
              <a:t> </a:t>
            </a:r>
            <a:r>
              <a:rPr lang="en-US" sz="3200" b="1" i="0" u="none" strike="noStrike" baseline="0" dirty="0">
                <a:solidFill>
                  <a:srgbClr val="000000"/>
                </a:solidFill>
                <a:latin typeface="+mj-lt"/>
                <a:cs typeface="Calibri" panose="020F0502020204030204" pitchFamily="34" charset="0"/>
              </a:rPr>
              <a:t>Rotary</a:t>
            </a:r>
            <a:r>
              <a:rPr lang="en-US" sz="3200" b="1" i="0" u="none" strike="noStrike" baseline="0" dirty="0">
                <a:solidFill>
                  <a:srgbClr val="000000"/>
                </a:solidFill>
                <a:latin typeface="+mj-lt"/>
              </a:rPr>
              <a:t> Core Values:</a:t>
            </a:r>
            <a:r>
              <a:rPr lang="en-US" sz="3200" b="1" i="0" u="none" strike="noStrike" baseline="0" dirty="0">
                <a:solidFill>
                  <a:srgbClr val="000000"/>
                </a:solidFill>
                <a:latin typeface="Arial" panose="020B0604020202020204" pitchFamily="34" charset="0"/>
              </a:rPr>
              <a:t> </a:t>
            </a:r>
          </a:p>
          <a:p>
            <a:pPr marL="285750" indent="-285750">
              <a:buFont typeface="Arial" panose="020B0604020202020204" pitchFamily="34" charset="0"/>
              <a:buChar char="•"/>
            </a:pPr>
            <a:r>
              <a:rPr lang="en-US" sz="2400" b="1" dirty="0">
                <a:solidFill>
                  <a:srgbClr val="000000"/>
                </a:solidFill>
              </a:rPr>
              <a:t>F</a:t>
            </a:r>
            <a:r>
              <a:rPr lang="en-US" sz="2400" b="1" i="0" u="none" strike="noStrike" baseline="0" dirty="0">
                <a:solidFill>
                  <a:srgbClr val="000000"/>
                </a:solidFill>
              </a:rPr>
              <a:t>ellowship</a:t>
            </a:r>
          </a:p>
          <a:p>
            <a:pPr marL="285750" indent="-285750">
              <a:buFont typeface="Arial" panose="020B0604020202020204" pitchFamily="34" charset="0"/>
              <a:buChar char="•"/>
            </a:pPr>
            <a:r>
              <a:rPr lang="en-US" sz="2400" b="1" i="0" u="none" strike="noStrike" baseline="0" dirty="0">
                <a:solidFill>
                  <a:srgbClr val="000000"/>
                </a:solidFill>
              </a:rPr>
              <a:t>Integrity</a:t>
            </a:r>
          </a:p>
          <a:p>
            <a:pPr marL="285750" indent="-285750">
              <a:buFont typeface="Arial" panose="020B0604020202020204" pitchFamily="34" charset="0"/>
              <a:buChar char="•"/>
            </a:pPr>
            <a:r>
              <a:rPr lang="en-US" sz="2400" b="1" i="0" u="none" strike="noStrike" baseline="0" dirty="0">
                <a:solidFill>
                  <a:srgbClr val="000000"/>
                </a:solidFill>
              </a:rPr>
              <a:t>Diversity</a:t>
            </a:r>
          </a:p>
          <a:p>
            <a:pPr marL="285750" indent="-285750">
              <a:buFont typeface="Arial" panose="020B0604020202020204" pitchFamily="34" charset="0"/>
              <a:buChar char="•"/>
            </a:pPr>
            <a:r>
              <a:rPr lang="en-US" sz="2400" b="1" i="0" u="none" strike="noStrike" baseline="0" dirty="0">
                <a:solidFill>
                  <a:srgbClr val="000000"/>
                </a:solidFill>
              </a:rPr>
              <a:t>Service</a:t>
            </a:r>
          </a:p>
          <a:p>
            <a:pPr marL="285750" indent="-285750">
              <a:buFont typeface="Arial" panose="020B0604020202020204" pitchFamily="34" charset="0"/>
              <a:buChar char="•"/>
            </a:pPr>
            <a:r>
              <a:rPr lang="en-US" sz="2400" b="1" i="0" u="none" strike="noStrike" baseline="0" dirty="0">
                <a:solidFill>
                  <a:srgbClr val="000000"/>
                </a:solidFill>
              </a:rPr>
              <a:t>Leadership </a:t>
            </a:r>
            <a:endParaRPr lang="en-US" sz="2400" b="1" dirty="0"/>
          </a:p>
        </p:txBody>
      </p:sp>
      <p:sp>
        <p:nvSpPr>
          <p:cNvPr id="7" name="TextBox 6">
            <a:extLst>
              <a:ext uri="{FF2B5EF4-FFF2-40B4-BE49-F238E27FC236}">
                <a16:creationId xmlns:a16="http://schemas.microsoft.com/office/drawing/2014/main" id="{874CEA44-0A98-44BE-9931-4873D4C7F842}"/>
              </a:ext>
            </a:extLst>
          </p:cNvPr>
          <p:cNvSpPr txBox="1"/>
          <p:nvPr/>
        </p:nvSpPr>
        <p:spPr>
          <a:xfrm>
            <a:off x="1600200" y="1318984"/>
            <a:ext cx="6477000" cy="1569660"/>
          </a:xfrm>
          <a:prstGeom prst="rect">
            <a:avLst/>
          </a:prstGeom>
          <a:noFill/>
        </p:spPr>
        <p:txBody>
          <a:bodyPr wrap="square" rtlCol="0">
            <a:spAutoFit/>
          </a:bodyPr>
          <a:lstStyle/>
          <a:p>
            <a:pPr marL="285750" indent="-285750">
              <a:buFont typeface="Arial" panose="020B0604020202020204" pitchFamily="34" charset="0"/>
              <a:buChar char="•"/>
            </a:pPr>
            <a:r>
              <a:rPr lang="en-US" sz="2400" b="1" dirty="0"/>
              <a:t>Use Respectful Language</a:t>
            </a:r>
          </a:p>
          <a:p>
            <a:pPr marL="285750" indent="-285750">
              <a:buFont typeface="Arial" panose="020B0604020202020204" pitchFamily="34" charset="0"/>
              <a:buChar char="•"/>
            </a:pPr>
            <a:r>
              <a:rPr lang="en-US" sz="2400" b="1" dirty="0"/>
              <a:t>Be Supportive</a:t>
            </a:r>
          </a:p>
          <a:p>
            <a:pPr marL="285750" indent="-285750">
              <a:buFont typeface="Arial" panose="020B0604020202020204" pitchFamily="34" charset="0"/>
              <a:buChar char="•"/>
            </a:pPr>
            <a:r>
              <a:rPr lang="en-US" sz="2400" b="1" dirty="0"/>
              <a:t>Foster a Welcoming and Inclusive Environment</a:t>
            </a:r>
          </a:p>
          <a:p>
            <a:pPr marL="285750" indent="-285750">
              <a:buFont typeface="Arial" panose="020B0604020202020204" pitchFamily="34" charset="0"/>
              <a:buChar char="•"/>
            </a:pPr>
            <a:r>
              <a:rPr lang="en-US" sz="2400" b="1" dirty="0"/>
              <a:t>Celebrate Diversity</a:t>
            </a:r>
          </a:p>
        </p:txBody>
      </p:sp>
    </p:spTree>
    <p:extLst>
      <p:ext uri="{BB962C8B-B14F-4D97-AF65-F5344CB8AC3E}">
        <p14:creationId xmlns:p14="http://schemas.microsoft.com/office/powerpoint/2010/main" val="528918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Rotary Organization</a:t>
            </a:r>
          </a:p>
        </p:txBody>
      </p:sp>
      <p:sp>
        <p:nvSpPr>
          <p:cNvPr id="3" name="Content Placeholder 2"/>
          <p:cNvSpPr>
            <a:spLocks noGrp="1"/>
          </p:cNvSpPr>
          <p:nvPr>
            <p:ph idx="1"/>
          </p:nvPr>
        </p:nvSpPr>
        <p:spPr/>
        <p:txBody>
          <a:bodyPr/>
          <a:lstStyle/>
          <a:p>
            <a:pPr marL="0" indent="0" algn="ctr">
              <a:buNone/>
            </a:pPr>
            <a:r>
              <a:rPr lang="en-US" dirty="0"/>
              <a:t>Rotary is made up of three parts: </a:t>
            </a:r>
          </a:p>
          <a:p>
            <a:pPr marL="0" indent="0" algn="ctr">
              <a:buNone/>
            </a:pPr>
            <a:endParaRPr lang="en-US" dirty="0"/>
          </a:p>
          <a:p>
            <a:r>
              <a:rPr lang="en-US" b="1" dirty="0"/>
              <a:t>Clubs </a:t>
            </a:r>
          </a:p>
          <a:p>
            <a:r>
              <a:rPr lang="en-US" b="1" dirty="0"/>
              <a:t>Rotary International</a:t>
            </a:r>
          </a:p>
          <a:p>
            <a:r>
              <a:rPr lang="en-US" b="1" dirty="0"/>
              <a:t>The Rotary Foundation</a:t>
            </a:r>
          </a:p>
          <a:p>
            <a:endParaRPr lang="en-US" dirty="0"/>
          </a:p>
          <a:p>
            <a:pPr marL="0" indent="0" algn="ctr">
              <a:buNone/>
            </a:pPr>
            <a:r>
              <a:rPr lang="en-US" dirty="0"/>
              <a:t>Together, we work to make lasting change in our communities and around the world.</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5</a:t>
            </a:fld>
            <a:endParaRPr lang="en-US"/>
          </a:p>
        </p:txBody>
      </p:sp>
    </p:spTree>
    <p:extLst>
      <p:ext uri="{BB962C8B-B14F-4D97-AF65-F5344CB8AC3E}">
        <p14:creationId xmlns:p14="http://schemas.microsoft.com/office/powerpoint/2010/main" val="346055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Rotary Structure (1)</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6</a:t>
            </a:fld>
            <a:endParaRPr lang="en-US"/>
          </a:p>
        </p:txBody>
      </p:sp>
      <p:sp>
        <p:nvSpPr>
          <p:cNvPr id="5" name="TextBox 4"/>
          <p:cNvSpPr txBox="1"/>
          <p:nvPr/>
        </p:nvSpPr>
        <p:spPr>
          <a:xfrm>
            <a:off x="1208739" y="5770765"/>
            <a:ext cx="1205843" cy="400110"/>
          </a:xfrm>
          <a:prstGeom prst="rect">
            <a:avLst/>
          </a:prstGeom>
          <a:noFill/>
          <a:ln>
            <a:solidFill>
              <a:schemeClr val="tx1"/>
            </a:solidFill>
          </a:ln>
        </p:spPr>
        <p:txBody>
          <a:bodyPr wrap="none" rtlCol="0">
            <a:spAutoFit/>
          </a:bodyPr>
          <a:lstStyle/>
          <a:p>
            <a:r>
              <a:rPr lang="en-US" sz="2000" b="1" dirty="0"/>
              <a:t>Members</a:t>
            </a:r>
          </a:p>
        </p:txBody>
      </p:sp>
      <p:sp>
        <p:nvSpPr>
          <p:cNvPr id="6" name="TextBox 5"/>
          <p:cNvSpPr txBox="1"/>
          <p:nvPr/>
        </p:nvSpPr>
        <p:spPr>
          <a:xfrm>
            <a:off x="1431428" y="4858706"/>
            <a:ext cx="760465" cy="400110"/>
          </a:xfrm>
          <a:prstGeom prst="rect">
            <a:avLst/>
          </a:prstGeom>
          <a:noFill/>
          <a:ln>
            <a:solidFill>
              <a:schemeClr val="tx1"/>
            </a:solidFill>
          </a:ln>
        </p:spPr>
        <p:txBody>
          <a:bodyPr wrap="none" rtlCol="0">
            <a:spAutoFit/>
          </a:bodyPr>
          <a:lstStyle/>
          <a:p>
            <a:r>
              <a:rPr lang="en-US" sz="2000" b="1" dirty="0"/>
              <a:t>Clubs</a:t>
            </a:r>
          </a:p>
        </p:txBody>
      </p:sp>
      <p:sp>
        <p:nvSpPr>
          <p:cNvPr id="7" name="TextBox 6"/>
          <p:cNvSpPr txBox="1"/>
          <p:nvPr/>
        </p:nvSpPr>
        <p:spPr>
          <a:xfrm>
            <a:off x="1287157" y="3652659"/>
            <a:ext cx="1049005" cy="400110"/>
          </a:xfrm>
          <a:prstGeom prst="rect">
            <a:avLst/>
          </a:prstGeom>
          <a:noFill/>
          <a:ln>
            <a:solidFill>
              <a:schemeClr val="tx1"/>
            </a:solidFill>
          </a:ln>
        </p:spPr>
        <p:txBody>
          <a:bodyPr wrap="none" rtlCol="0">
            <a:spAutoFit/>
          </a:bodyPr>
          <a:lstStyle/>
          <a:p>
            <a:r>
              <a:rPr lang="en-US" sz="2000" b="1" dirty="0"/>
              <a:t>Districts</a:t>
            </a:r>
          </a:p>
        </p:txBody>
      </p:sp>
      <p:sp>
        <p:nvSpPr>
          <p:cNvPr id="8" name="TextBox 7"/>
          <p:cNvSpPr txBox="1"/>
          <p:nvPr/>
        </p:nvSpPr>
        <p:spPr>
          <a:xfrm>
            <a:off x="1405973" y="2275823"/>
            <a:ext cx="811376" cy="400110"/>
          </a:xfrm>
          <a:prstGeom prst="rect">
            <a:avLst/>
          </a:prstGeom>
          <a:noFill/>
          <a:ln>
            <a:solidFill>
              <a:schemeClr val="tx1"/>
            </a:solidFill>
          </a:ln>
        </p:spPr>
        <p:txBody>
          <a:bodyPr wrap="none" rtlCol="0">
            <a:spAutoFit/>
          </a:bodyPr>
          <a:lstStyle/>
          <a:p>
            <a:r>
              <a:rPr lang="en-US" sz="2000" b="1" dirty="0"/>
              <a:t>Zones</a:t>
            </a:r>
          </a:p>
        </p:txBody>
      </p:sp>
      <p:sp>
        <p:nvSpPr>
          <p:cNvPr id="11" name="TextBox 10"/>
          <p:cNvSpPr txBox="1"/>
          <p:nvPr/>
        </p:nvSpPr>
        <p:spPr>
          <a:xfrm>
            <a:off x="3232271" y="5793522"/>
            <a:ext cx="3217612" cy="369332"/>
          </a:xfrm>
          <a:prstGeom prst="rect">
            <a:avLst/>
          </a:prstGeom>
          <a:noFill/>
        </p:spPr>
        <p:txBody>
          <a:bodyPr wrap="none" rtlCol="0">
            <a:spAutoFit/>
          </a:bodyPr>
          <a:lstStyle/>
          <a:p>
            <a:r>
              <a:rPr lang="en-US" b="1" dirty="0"/>
              <a:t>1.4 million members worldwide</a:t>
            </a:r>
          </a:p>
        </p:txBody>
      </p:sp>
      <p:sp>
        <p:nvSpPr>
          <p:cNvPr id="12" name="TextBox 11"/>
          <p:cNvSpPr txBox="1"/>
          <p:nvPr/>
        </p:nvSpPr>
        <p:spPr>
          <a:xfrm>
            <a:off x="3224528" y="4452433"/>
            <a:ext cx="5148270" cy="1200329"/>
          </a:xfrm>
          <a:prstGeom prst="rect">
            <a:avLst/>
          </a:prstGeom>
          <a:noFill/>
        </p:spPr>
        <p:txBody>
          <a:bodyPr wrap="square" rtlCol="0">
            <a:spAutoFit/>
          </a:bodyPr>
          <a:lstStyle/>
          <a:p>
            <a:r>
              <a:rPr lang="en-US" b="1" dirty="0"/>
              <a:t>46,000+ clubs across 220 countries (Club President)</a:t>
            </a:r>
          </a:p>
          <a:p>
            <a:r>
              <a:rPr lang="en-US" dirty="0"/>
              <a:t>Each club is autonomous, governed  by common constitution and by-laws from Rotary International </a:t>
            </a:r>
          </a:p>
          <a:p>
            <a:r>
              <a:rPr lang="en-US" i="1" dirty="0"/>
              <a:t>Fort Lauderdale Rotary is #4444</a:t>
            </a:r>
          </a:p>
        </p:txBody>
      </p:sp>
      <p:sp>
        <p:nvSpPr>
          <p:cNvPr id="13" name="TextBox 12"/>
          <p:cNvSpPr txBox="1"/>
          <p:nvPr/>
        </p:nvSpPr>
        <p:spPr>
          <a:xfrm>
            <a:off x="3232271" y="3186983"/>
            <a:ext cx="4656287" cy="1200329"/>
          </a:xfrm>
          <a:prstGeom prst="rect">
            <a:avLst/>
          </a:prstGeom>
          <a:noFill/>
        </p:spPr>
        <p:txBody>
          <a:bodyPr wrap="square" rtlCol="0">
            <a:spAutoFit/>
          </a:bodyPr>
          <a:lstStyle/>
          <a:p>
            <a:r>
              <a:rPr lang="en-US" b="1" dirty="0"/>
              <a:t>Clubs are grouped into 530 districts usually geographically close.  (District Governor)</a:t>
            </a:r>
          </a:p>
          <a:p>
            <a:r>
              <a:rPr lang="en-US" i="1" dirty="0"/>
              <a:t>We are in District #6990 with 48 clubs covering South Florida and the Bahamas</a:t>
            </a:r>
          </a:p>
        </p:txBody>
      </p:sp>
      <p:sp>
        <p:nvSpPr>
          <p:cNvPr id="14" name="TextBox 13"/>
          <p:cNvSpPr txBox="1"/>
          <p:nvPr/>
        </p:nvSpPr>
        <p:spPr>
          <a:xfrm>
            <a:off x="3232271" y="1242528"/>
            <a:ext cx="5000488" cy="2031325"/>
          </a:xfrm>
          <a:prstGeom prst="rect">
            <a:avLst/>
          </a:prstGeom>
          <a:noFill/>
        </p:spPr>
        <p:txBody>
          <a:bodyPr wrap="square" rtlCol="0">
            <a:spAutoFit/>
          </a:bodyPr>
          <a:lstStyle/>
          <a:p>
            <a:r>
              <a:rPr lang="en-US" b="1" dirty="0"/>
              <a:t>Districts are organized into 34 regional zones.</a:t>
            </a:r>
          </a:p>
          <a:p>
            <a:r>
              <a:rPr lang="en-US" b="1" dirty="0"/>
              <a:t>(Rotary International Director)</a:t>
            </a:r>
          </a:p>
          <a:p>
            <a:r>
              <a:rPr lang="en-US" i="1" dirty="0"/>
              <a:t>We are in Zone 33&amp;34 covering Mid-Atlantic and Southeastern United States, the Caribbean, Puerto Rico, French Guiana, Guyana, and Suriname. English, French, Dutch and Spanish are primary languages</a:t>
            </a:r>
          </a:p>
        </p:txBody>
      </p:sp>
      <p:cxnSp>
        <p:nvCxnSpPr>
          <p:cNvPr id="16" name="Straight Arrow Connector 15"/>
          <p:cNvCxnSpPr>
            <a:stCxn id="5" idx="0"/>
            <a:endCxn id="6" idx="2"/>
          </p:cNvCxnSpPr>
          <p:nvPr/>
        </p:nvCxnSpPr>
        <p:spPr>
          <a:xfrm flipV="1">
            <a:off x="1811661" y="5258816"/>
            <a:ext cx="0" cy="5119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0"/>
            <a:endCxn id="7" idx="2"/>
          </p:cNvCxnSpPr>
          <p:nvPr/>
        </p:nvCxnSpPr>
        <p:spPr>
          <a:xfrm flipH="1" flipV="1">
            <a:off x="1811660" y="4052769"/>
            <a:ext cx="1" cy="805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0"/>
            <a:endCxn id="8" idx="2"/>
          </p:cNvCxnSpPr>
          <p:nvPr/>
        </p:nvCxnSpPr>
        <p:spPr>
          <a:xfrm flipV="1">
            <a:off x="1811660" y="2675933"/>
            <a:ext cx="1" cy="9767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0"/>
            <a:endCxn id="35" idx="2"/>
          </p:cNvCxnSpPr>
          <p:nvPr/>
        </p:nvCxnSpPr>
        <p:spPr>
          <a:xfrm flipV="1">
            <a:off x="1811661" y="1469886"/>
            <a:ext cx="0" cy="805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25163" y="762000"/>
            <a:ext cx="1572995" cy="707886"/>
          </a:xfrm>
          <a:prstGeom prst="rect">
            <a:avLst/>
          </a:prstGeom>
          <a:noFill/>
          <a:ln>
            <a:solidFill>
              <a:schemeClr val="tx1"/>
            </a:solidFill>
          </a:ln>
        </p:spPr>
        <p:txBody>
          <a:bodyPr wrap="none" rtlCol="0">
            <a:spAutoFit/>
          </a:bodyPr>
          <a:lstStyle/>
          <a:p>
            <a:pPr algn="ctr"/>
            <a:r>
              <a:rPr lang="en-US" sz="2000" b="1" dirty="0"/>
              <a:t>Rotary </a:t>
            </a:r>
          </a:p>
          <a:p>
            <a:pPr algn="ctr"/>
            <a:r>
              <a:rPr lang="en-US" sz="2000" b="1" dirty="0"/>
              <a:t>International</a:t>
            </a:r>
          </a:p>
        </p:txBody>
      </p:sp>
      <p:sp>
        <p:nvSpPr>
          <p:cNvPr id="41" name="Left Brace 40"/>
          <p:cNvSpPr/>
          <p:nvPr/>
        </p:nvSpPr>
        <p:spPr>
          <a:xfrm>
            <a:off x="2413853" y="1370429"/>
            <a:ext cx="798347" cy="1847362"/>
          </a:xfrm>
          <a:prstGeom prst="leftBrace">
            <a:avLst>
              <a:gd name="adj1" fmla="val 8333"/>
              <a:gd name="adj2" fmla="val 5956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Left Brace 43"/>
          <p:cNvSpPr/>
          <p:nvPr/>
        </p:nvSpPr>
        <p:spPr>
          <a:xfrm>
            <a:off x="2414582" y="3300459"/>
            <a:ext cx="853784" cy="1066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Left Brace 46"/>
          <p:cNvSpPr/>
          <p:nvPr/>
        </p:nvSpPr>
        <p:spPr>
          <a:xfrm>
            <a:off x="2303106" y="4508798"/>
            <a:ext cx="909112" cy="11439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a:extLst>
              <a:ext uri="{FF2B5EF4-FFF2-40B4-BE49-F238E27FC236}">
                <a16:creationId xmlns:a16="http://schemas.microsoft.com/office/drawing/2014/main" id="{3C290BD6-FBFE-47CF-894C-FB3E83075D6F}"/>
              </a:ext>
            </a:extLst>
          </p:cNvPr>
          <p:cNvSpPr txBox="1"/>
          <p:nvPr/>
        </p:nvSpPr>
        <p:spPr>
          <a:xfrm>
            <a:off x="3196454" y="813350"/>
            <a:ext cx="3239285" cy="369332"/>
          </a:xfrm>
          <a:prstGeom prst="rect">
            <a:avLst/>
          </a:prstGeom>
          <a:noFill/>
        </p:spPr>
        <p:txBody>
          <a:bodyPr wrap="none" rtlCol="0">
            <a:spAutoFit/>
          </a:bodyPr>
          <a:lstStyle/>
          <a:p>
            <a:r>
              <a:rPr lang="en-US" b="1" dirty="0"/>
              <a:t>(President &amp; Board of Directors)</a:t>
            </a:r>
          </a:p>
        </p:txBody>
      </p:sp>
    </p:spTree>
    <p:extLst>
      <p:ext uri="{BB962C8B-B14F-4D97-AF65-F5344CB8AC3E}">
        <p14:creationId xmlns:p14="http://schemas.microsoft.com/office/powerpoint/2010/main" val="2179487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solidFill>
                  <a:prstClr val="black"/>
                </a:solidFill>
              </a:rPr>
              <a:t>Rotary Structure (2)</a:t>
            </a:r>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7</a:t>
            </a:fld>
            <a:endParaRPr lang="en-US"/>
          </a:p>
        </p:txBody>
      </p:sp>
      <p:sp>
        <p:nvSpPr>
          <p:cNvPr id="5" name="TextBox 4"/>
          <p:cNvSpPr txBox="1"/>
          <p:nvPr/>
        </p:nvSpPr>
        <p:spPr>
          <a:xfrm>
            <a:off x="1512473" y="1219200"/>
            <a:ext cx="1851854" cy="830997"/>
          </a:xfrm>
          <a:prstGeom prst="rect">
            <a:avLst/>
          </a:prstGeom>
          <a:noFill/>
          <a:ln>
            <a:solidFill>
              <a:schemeClr val="tx1"/>
            </a:solidFill>
          </a:ln>
        </p:spPr>
        <p:txBody>
          <a:bodyPr wrap="none" rtlCol="0">
            <a:spAutoFit/>
          </a:bodyPr>
          <a:lstStyle/>
          <a:p>
            <a:pPr algn="ctr"/>
            <a:r>
              <a:rPr lang="en-US" sz="2400" b="1" dirty="0"/>
              <a:t>Rotary</a:t>
            </a:r>
          </a:p>
          <a:p>
            <a:pPr algn="ctr"/>
            <a:r>
              <a:rPr lang="en-US" sz="2400" b="1" dirty="0"/>
              <a:t>International</a:t>
            </a:r>
          </a:p>
        </p:txBody>
      </p:sp>
      <p:sp>
        <p:nvSpPr>
          <p:cNvPr id="6" name="TextBox 5"/>
          <p:cNvSpPr txBox="1"/>
          <p:nvPr/>
        </p:nvSpPr>
        <p:spPr>
          <a:xfrm>
            <a:off x="6035626" y="1219200"/>
            <a:ext cx="1644746" cy="830997"/>
          </a:xfrm>
          <a:prstGeom prst="rect">
            <a:avLst/>
          </a:prstGeom>
          <a:noFill/>
          <a:ln>
            <a:solidFill>
              <a:schemeClr val="tx1"/>
            </a:solidFill>
          </a:ln>
        </p:spPr>
        <p:txBody>
          <a:bodyPr wrap="none" rtlCol="0">
            <a:spAutoFit/>
          </a:bodyPr>
          <a:lstStyle/>
          <a:p>
            <a:pPr algn="ctr"/>
            <a:r>
              <a:rPr lang="en-US" sz="2400" b="1" dirty="0"/>
              <a:t>The Rotary </a:t>
            </a:r>
          </a:p>
          <a:p>
            <a:pPr algn="ctr"/>
            <a:r>
              <a:rPr lang="en-US" sz="2400" b="1" dirty="0"/>
              <a:t>Foundation</a:t>
            </a:r>
          </a:p>
        </p:txBody>
      </p:sp>
      <p:sp>
        <p:nvSpPr>
          <p:cNvPr id="9" name="Rectangle 8"/>
          <p:cNvSpPr/>
          <p:nvPr/>
        </p:nvSpPr>
        <p:spPr>
          <a:xfrm>
            <a:off x="4648199" y="2209800"/>
            <a:ext cx="4305301" cy="1200329"/>
          </a:xfrm>
          <a:prstGeom prst="rect">
            <a:avLst/>
          </a:prstGeom>
        </p:spPr>
        <p:txBody>
          <a:bodyPr wrap="square">
            <a:spAutoFit/>
          </a:bodyPr>
          <a:lstStyle/>
          <a:p>
            <a:r>
              <a:rPr lang="en-US" dirty="0"/>
              <a:t>Organized as a public charity operated exclusively for charitable purposes and governed by a </a:t>
            </a:r>
            <a:r>
              <a:rPr lang="en-US" b="1" i="1" dirty="0"/>
              <a:t>Board of Trustees appointed to 4-year terms by RI president-elect.</a:t>
            </a:r>
            <a:endParaRPr lang="en-US" i="1" dirty="0"/>
          </a:p>
        </p:txBody>
      </p:sp>
      <p:sp>
        <p:nvSpPr>
          <p:cNvPr id="10" name="Rectangle 9"/>
          <p:cNvSpPr/>
          <p:nvPr/>
        </p:nvSpPr>
        <p:spPr>
          <a:xfrm>
            <a:off x="4648199" y="3450902"/>
            <a:ext cx="4305301" cy="2308324"/>
          </a:xfrm>
          <a:prstGeom prst="rect">
            <a:avLst/>
          </a:prstGeom>
        </p:spPr>
        <p:txBody>
          <a:bodyPr wrap="square">
            <a:spAutoFit/>
          </a:bodyPr>
          <a:lstStyle/>
          <a:p>
            <a:r>
              <a:rPr lang="en-US" dirty="0"/>
              <a:t>The mission is to enable Rotarians to advance world understanding, goodwill, and peace through the improvement of health, the support of education, and the alleviation of poverty.</a:t>
            </a:r>
          </a:p>
          <a:p>
            <a:endParaRPr lang="en-US" dirty="0"/>
          </a:p>
          <a:p>
            <a:r>
              <a:rPr lang="en-US" dirty="0"/>
              <a:t>Awarded $352M in programs for 2020/2021</a:t>
            </a:r>
          </a:p>
          <a:p>
            <a:r>
              <a:rPr lang="en-US" dirty="0"/>
              <a:t>Supported by Dues and Contributions</a:t>
            </a:r>
          </a:p>
        </p:txBody>
      </p:sp>
      <p:sp>
        <p:nvSpPr>
          <p:cNvPr id="11" name="TextBox 10"/>
          <p:cNvSpPr txBox="1"/>
          <p:nvPr/>
        </p:nvSpPr>
        <p:spPr>
          <a:xfrm>
            <a:off x="599700" y="2209800"/>
            <a:ext cx="3677401" cy="2031325"/>
          </a:xfrm>
          <a:prstGeom prst="rect">
            <a:avLst/>
          </a:prstGeom>
          <a:noFill/>
        </p:spPr>
        <p:txBody>
          <a:bodyPr wrap="square" rtlCol="0">
            <a:spAutoFit/>
          </a:bodyPr>
          <a:lstStyle/>
          <a:p>
            <a:r>
              <a:rPr lang="en-US" dirty="0"/>
              <a:t>Governed by a RI president elected to a one-year term and a Board of Directors elected by the clubs every year at the Rotary International Convention. Each director serves for two years and represents two of the Rotary zones.</a:t>
            </a:r>
          </a:p>
        </p:txBody>
      </p:sp>
      <p:sp>
        <p:nvSpPr>
          <p:cNvPr id="12" name="Rectangle 11"/>
          <p:cNvSpPr/>
          <p:nvPr/>
        </p:nvSpPr>
        <p:spPr>
          <a:xfrm>
            <a:off x="571500" y="4495800"/>
            <a:ext cx="3733800" cy="1754326"/>
          </a:xfrm>
          <a:prstGeom prst="rect">
            <a:avLst/>
          </a:prstGeom>
        </p:spPr>
        <p:txBody>
          <a:bodyPr wrap="square">
            <a:spAutoFit/>
          </a:bodyPr>
          <a:lstStyle/>
          <a:p>
            <a:r>
              <a:rPr lang="en-US" dirty="0"/>
              <a:t>The mission is to provide service to others, promote integrity, and advance world understanding, goodwill, and peace through its fellowship of business, professional, and community leaders.</a:t>
            </a:r>
          </a:p>
        </p:txBody>
      </p:sp>
    </p:spTree>
    <p:extLst>
      <p:ext uri="{BB962C8B-B14F-4D97-AF65-F5344CB8AC3E}">
        <p14:creationId xmlns:p14="http://schemas.microsoft.com/office/powerpoint/2010/main" val="373172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Brief Rotary History</a:t>
            </a:r>
          </a:p>
        </p:txBody>
      </p:sp>
      <p:sp>
        <p:nvSpPr>
          <p:cNvPr id="3" name="Content Placeholder 2"/>
          <p:cNvSpPr>
            <a:spLocks noGrp="1"/>
          </p:cNvSpPr>
          <p:nvPr>
            <p:ph idx="1"/>
          </p:nvPr>
        </p:nvSpPr>
        <p:spPr>
          <a:xfrm>
            <a:off x="533400" y="1371600"/>
            <a:ext cx="8229600" cy="4525963"/>
          </a:xfrm>
        </p:spPr>
        <p:txBody>
          <a:bodyPr>
            <a:normAutofit fontScale="92500" lnSpcReduction="10000"/>
          </a:bodyPr>
          <a:lstStyle/>
          <a:p>
            <a:pPr marL="0" indent="0">
              <a:buNone/>
              <a:tabLst>
                <a:tab pos="858838" algn="l"/>
              </a:tabLst>
            </a:pPr>
            <a:r>
              <a:rPr lang="en-US" dirty="0"/>
              <a:t>1905: The first Rotary club was started in Chicago in by 	an attorney named Paul Harris</a:t>
            </a:r>
          </a:p>
          <a:p>
            <a:pPr marL="0" indent="0">
              <a:buNone/>
              <a:tabLst>
                <a:tab pos="914400" algn="l"/>
              </a:tabLst>
            </a:pPr>
            <a:r>
              <a:rPr lang="en-US" dirty="0"/>
              <a:t>1910: 16 Rotary Clubs in the United States formed the 	National Association of Rotary Clubs</a:t>
            </a:r>
          </a:p>
          <a:p>
            <a:pPr marL="0" indent="0">
              <a:buNone/>
            </a:pPr>
            <a:r>
              <a:rPr lang="en-US" dirty="0"/>
              <a:t>1912: First International Club (London)</a:t>
            </a:r>
          </a:p>
          <a:p>
            <a:pPr marL="0" indent="0">
              <a:buNone/>
            </a:pPr>
            <a:r>
              <a:rPr lang="en-US" dirty="0"/>
              <a:t>1917: Rotary Endowment started</a:t>
            </a:r>
          </a:p>
          <a:p>
            <a:pPr marL="0" indent="0">
              <a:buNone/>
            </a:pPr>
            <a:r>
              <a:rPr lang="en-US" dirty="0"/>
              <a:t>1922: Name changed to Rotary International</a:t>
            </a:r>
          </a:p>
          <a:p>
            <a:pPr marL="0" indent="0">
              <a:buNone/>
            </a:pPr>
            <a:r>
              <a:rPr lang="en-US" dirty="0">
                <a:solidFill>
                  <a:schemeClr val="tx2">
                    <a:lumMod val="60000"/>
                    <a:lumOff val="40000"/>
                  </a:schemeClr>
                </a:solidFill>
              </a:rPr>
              <a:t>1922: </a:t>
            </a:r>
            <a:r>
              <a:rPr lang="en-US" i="1" dirty="0">
                <a:solidFill>
                  <a:schemeClr val="tx2">
                    <a:lumMod val="60000"/>
                    <a:lumOff val="40000"/>
                  </a:schemeClr>
                </a:solidFill>
              </a:rPr>
              <a:t>Rotary Club of Fort Lauderdale </a:t>
            </a:r>
          </a:p>
          <a:p>
            <a:pPr marL="0" indent="0">
              <a:buNone/>
            </a:pPr>
            <a:r>
              <a:rPr lang="en-US" dirty="0"/>
              <a:t>1928: Rotary Foundation formally named</a:t>
            </a:r>
          </a:p>
          <a:p>
            <a:pPr marL="0" indent="0">
              <a:buNone/>
            </a:pPr>
            <a:r>
              <a:rPr lang="en-US" dirty="0"/>
              <a:t>1945: Official Consultative status with the UN</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8</a:t>
            </a:fld>
            <a:endParaRPr lang="en-US"/>
          </a:p>
        </p:txBody>
      </p:sp>
      <p:sp>
        <p:nvSpPr>
          <p:cNvPr id="7" name="Rectangle 6"/>
          <p:cNvSpPr/>
          <p:nvPr/>
        </p:nvSpPr>
        <p:spPr>
          <a:xfrm>
            <a:off x="2819400" y="64008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38892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800" dirty="0">
                <a:solidFill>
                  <a:prstClr val="black"/>
                </a:solidFill>
                <a:ea typeface="+mn-ea"/>
                <a:cs typeface="+mn-cs"/>
              </a:rPr>
              <a:t>Fort Lauderdale Rotary Club #4444 Mission &amp; Vision </a:t>
            </a:r>
            <a:br>
              <a:rPr lang="en-US" sz="2800"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2000" b="1" dirty="0">
                <a:solidFill>
                  <a:srgbClr val="333333"/>
                </a:solidFill>
                <a:latin typeface="Open Sans"/>
              </a:rPr>
              <a:t>Mission:</a:t>
            </a:r>
            <a:endParaRPr lang="en-US" sz="2000" dirty="0">
              <a:solidFill>
                <a:srgbClr val="333333"/>
              </a:solidFill>
              <a:latin typeface="Open Sans"/>
            </a:endParaRPr>
          </a:p>
          <a:p>
            <a:pPr marL="0" indent="0" algn="ctr">
              <a:buNone/>
            </a:pPr>
            <a:r>
              <a:rPr lang="en-US" sz="2000" dirty="0">
                <a:solidFill>
                  <a:srgbClr val="333333"/>
                </a:solidFill>
                <a:latin typeface="Open Sans"/>
              </a:rPr>
              <a:t>To provide business, professional, and community leaders an opportunity for service to others in order to benefit our community and to promote high ethical standards, fellowship, and goodwill worldwide. </a:t>
            </a:r>
            <a:br>
              <a:rPr lang="en-US" sz="2000" dirty="0">
                <a:solidFill>
                  <a:srgbClr val="333333"/>
                </a:solidFill>
                <a:latin typeface="Open Sans"/>
              </a:rPr>
            </a:br>
            <a:br>
              <a:rPr lang="en-US" sz="2000" dirty="0">
                <a:solidFill>
                  <a:srgbClr val="333333"/>
                </a:solidFill>
                <a:latin typeface="Open Sans"/>
              </a:rPr>
            </a:br>
            <a:r>
              <a:rPr lang="en-US" sz="2000" b="1" dirty="0">
                <a:solidFill>
                  <a:srgbClr val="333333"/>
                </a:solidFill>
                <a:latin typeface="Open Sans"/>
              </a:rPr>
              <a:t>Vision:</a:t>
            </a:r>
            <a:endParaRPr lang="en-US" sz="2000" dirty="0">
              <a:solidFill>
                <a:srgbClr val="333333"/>
              </a:solidFill>
              <a:latin typeface="Open Sans"/>
            </a:endParaRPr>
          </a:p>
          <a:p>
            <a:pPr marL="0" indent="0" algn="ctr">
              <a:buNone/>
            </a:pPr>
            <a:r>
              <a:rPr lang="en-US" sz="2000" dirty="0">
                <a:solidFill>
                  <a:srgbClr val="333333"/>
                </a:solidFill>
                <a:latin typeface="Open Sans"/>
              </a:rPr>
              <a:t>The Rotary Club of Fort Lauderdale will continue to be the premier Service Club for our community's service-minded leaders of all ages, who enjoy each other's company, have fun working together, and are committed to the Rotary motto:</a:t>
            </a:r>
          </a:p>
          <a:p>
            <a:pPr marL="0" indent="0" algn="ctr">
              <a:buNone/>
            </a:pPr>
            <a:endParaRPr lang="en-US" dirty="0">
              <a:solidFill>
                <a:srgbClr val="333333"/>
              </a:solidFill>
              <a:latin typeface="Open Sans"/>
            </a:endParaRPr>
          </a:p>
          <a:p>
            <a:pPr marL="0" indent="0" algn="ctr">
              <a:buNone/>
            </a:pPr>
            <a:r>
              <a:rPr lang="en-US" dirty="0">
                <a:solidFill>
                  <a:srgbClr val="333333"/>
                </a:solidFill>
                <a:latin typeface="Open Sans"/>
              </a:rPr>
              <a:t>"Service Above Self"</a:t>
            </a:r>
          </a:p>
          <a:p>
            <a:endParaRPr lang="en-US"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1"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43627914"/>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20238</TotalTime>
  <Words>3556</Words>
  <Application>Microsoft Office PowerPoint</Application>
  <PresentationFormat>On-screen Show (4:3)</PresentationFormat>
  <Paragraphs>365</Paragraphs>
  <Slides>33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Courier New</vt:lpstr>
      <vt:lpstr>Open Sans</vt:lpstr>
      <vt:lpstr>Symbol</vt:lpstr>
      <vt:lpstr>Times New Roman</vt:lpstr>
      <vt:lpstr>Wingdings</vt:lpstr>
      <vt:lpstr>2_Office Theme</vt:lpstr>
      <vt:lpstr>Rotary New Member Orientation</vt:lpstr>
      <vt:lpstr>The Object of Rotary is to encourage and foster the ideal of service as a basis of worthy enterprise and, in particular, to encourage and foster:</vt:lpstr>
      <vt:lpstr>The Five Avenues of Service</vt:lpstr>
      <vt:lpstr>Rotary Code of Conduct</vt:lpstr>
      <vt:lpstr>Rotary Organization</vt:lpstr>
      <vt:lpstr>Rotary Structure (1)</vt:lpstr>
      <vt:lpstr>Rotary Structure (2)</vt:lpstr>
      <vt:lpstr>Brief Rotary History</vt:lpstr>
      <vt:lpstr>Fort Lauderdale Rotary Club #4444 Mission &amp; Vision  </vt:lpstr>
      <vt:lpstr>Fort Lauderdale Rotary Club #4444 History</vt:lpstr>
      <vt:lpstr>Fort Lauderdale Rotary Club Organization (1)</vt:lpstr>
      <vt:lpstr>PowerPoint Presentation</vt:lpstr>
      <vt:lpstr>Fort Lauderdale Rotary Club Board Members</vt:lpstr>
      <vt:lpstr>Fort Lauderdale Rotary Club Required* Committees</vt:lpstr>
      <vt:lpstr>Fort Lauderdale Rotary Club Membership Categories</vt:lpstr>
      <vt:lpstr>Fort Lauderdale Rotary Club Key Projects (1)</vt:lpstr>
      <vt:lpstr>Fort Lauderdale Rotary Club Key Projects (2)</vt:lpstr>
      <vt:lpstr>Fort Lauderdale Rotary Club Key Projects (3)</vt:lpstr>
      <vt:lpstr>Fort Lauderdale Rotary 1090 Foundation, Inc.</vt:lpstr>
      <vt:lpstr>Fort Lauderdale Rotary 1090 Foundation, Inc. - Charter</vt:lpstr>
      <vt:lpstr>Fort Lauderdale Rotary 1090 Foundation, Inc. Organization</vt:lpstr>
      <vt:lpstr>Fort Lauderdale Rotary 1090 Foundation, Inc. Funds</vt:lpstr>
      <vt:lpstr>General Fund </vt:lpstr>
      <vt:lpstr>Endowment Fund  </vt:lpstr>
      <vt:lpstr>Endowment Fund (cont’d)</vt:lpstr>
      <vt:lpstr>Scholarship Fund </vt:lpstr>
      <vt:lpstr>Projects and Donations Fund </vt:lpstr>
      <vt:lpstr>Water Projects Fund </vt:lpstr>
      <vt:lpstr>McCrary Trust </vt:lpstr>
      <vt:lpstr>Member Expectations</vt:lpstr>
      <vt:lpstr>Member Expectations - Time &amp; Talent Recommended</vt:lpstr>
      <vt:lpstr>Member Expectations – Financial Required  </vt:lpstr>
      <vt:lpstr>Member Expectations – Financial Recommended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New Member Orientation</dc:title>
  <dc:creator>Bill</dc:creator>
  <cp:lastModifiedBy>bill branan</cp:lastModifiedBy>
  <cp:revision>58</cp:revision>
  <cp:lastPrinted>2022-05-05T22:22:59Z</cp:lastPrinted>
  <dcterms:created xsi:type="dcterms:W3CDTF">2018-07-08T17:12:18Z</dcterms:created>
  <dcterms:modified xsi:type="dcterms:W3CDTF">2022-05-05T22:23:07Z</dcterms:modified>
</cp:coreProperties>
</file>