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Lst>
  <p:notesMasterIdLst>
    <p:notesMasterId r:id="rId39"/>
  </p:notesMasterIdLst>
  <p:handoutMasterIdLst>
    <p:handoutMasterId r:id="rId40"/>
  </p:handoutMasterIdLst>
  <p:sldIdLst>
    <p:sldId id="256" r:id="rId2"/>
    <p:sldId id="357" r:id="rId3"/>
    <p:sldId id="426" r:id="rId4"/>
    <p:sldId id="434" r:id="rId5"/>
    <p:sldId id="435" r:id="rId6"/>
    <p:sldId id="486" r:id="rId7"/>
    <p:sldId id="487" r:id="rId8"/>
    <p:sldId id="436" r:id="rId9"/>
    <p:sldId id="273" r:id="rId10"/>
    <p:sldId id="488" r:id="rId11"/>
    <p:sldId id="359" r:id="rId12"/>
    <p:sldId id="473" r:id="rId13"/>
    <p:sldId id="475" r:id="rId14"/>
    <p:sldId id="476" r:id="rId15"/>
    <p:sldId id="489" r:id="rId16"/>
    <p:sldId id="477" r:id="rId17"/>
    <p:sldId id="478" r:id="rId18"/>
    <p:sldId id="490" r:id="rId19"/>
    <p:sldId id="479" r:id="rId20"/>
    <p:sldId id="480" r:id="rId21"/>
    <p:sldId id="491" r:id="rId22"/>
    <p:sldId id="492" r:id="rId23"/>
    <p:sldId id="437" r:id="rId24"/>
    <p:sldId id="469" r:id="rId25"/>
    <p:sldId id="468" r:id="rId26"/>
    <p:sldId id="465" r:id="rId27"/>
    <p:sldId id="471" r:id="rId28"/>
    <p:sldId id="482" r:id="rId29"/>
    <p:sldId id="458" r:id="rId30"/>
    <p:sldId id="470" r:id="rId31"/>
    <p:sldId id="481" r:id="rId32"/>
    <p:sldId id="483" r:id="rId33"/>
    <p:sldId id="484" r:id="rId34"/>
    <p:sldId id="485" r:id="rId35"/>
    <p:sldId id="455" r:id="rId36"/>
    <p:sldId id="456" r:id="rId37"/>
    <p:sldId id="358" r:id="rId3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684" userDrawn="1">
          <p15:clr>
            <a:srgbClr val="A4A3A4"/>
          </p15:clr>
        </p15:guide>
        <p15:guide id="2" pos="1695"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clrMode="gray"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F085"/>
    <a:srgbClr val="FFCC66"/>
    <a:srgbClr val="FFFF99"/>
    <a:srgbClr val="FFE4AF"/>
    <a:srgbClr val="FCA800"/>
    <a:srgbClr val="FFCC99"/>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autoAdjust="0"/>
    <p:restoredTop sz="75184" autoAdjust="0"/>
  </p:normalViewPr>
  <p:slideViewPr>
    <p:cSldViewPr snapToObjects="1">
      <p:cViewPr varScale="1">
        <p:scale>
          <a:sx n="61" d="100"/>
          <a:sy n="61" d="100"/>
        </p:scale>
        <p:origin x="1656" y="66"/>
      </p:cViewPr>
      <p:guideLst>
        <p:guide orient="horz" pos="684"/>
        <p:guide pos="1695"/>
      </p:guideLst>
    </p:cSldViewPr>
  </p:slideViewPr>
  <p:outlineViewPr>
    <p:cViewPr>
      <p:scale>
        <a:sx n="33" d="100"/>
        <a:sy n="33" d="100"/>
      </p:scale>
      <p:origin x="0" y="-2712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0" d="100"/>
          <a:sy n="70" d="100"/>
        </p:scale>
        <p:origin x="3624" y="192"/>
      </p:cViewPr>
      <p:guideLst>
        <p:guide orient="horz" pos="2880"/>
        <p:guide pos="2160"/>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EFC8EC-C520-4677-892B-9D39C0A5DB6A}" type="doc">
      <dgm:prSet loTypeId="urn:microsoft.com/office/officeart/2005/8/layout/hChevron3" loCatId="process" qsTypeId="urn:microsoft.com/office/officeart/2005/8/quickstyle/simple1" qsCatId="simple" csTypeId="urn:microsoft.com/office/officeart/2005/8/colors/accent1_2" csCatId="accent1" phldr="1"/>
      <dgm:spPr/>
      <dgm:t>
        <a:bodyPr/>
        <a:lstStyle/>
        <a:p>
          <a:endParaRPr lang="en-US"/>
        </a:p>
      </dgm:t>
    </dgm:pt>
    <dgm:pt modelId="{423B4675-32F2-4A4A-B28B-DBB3F14195D3}">
      <dgm:prSet phldrT="[Text]"/>
      <dgm:spPr/>
      <dgm:t>
        <a:bodyPr/>
        <a:lstStyle/>
        <a:p>
          <a:r>
            <a:rPr lang="en-US" dirty="0"/>
            <a:t>100% of contributions to Annual Fund</a:t>
          </a:r>
        </a:p>
      </dgm:t>
    </dgm:pt>
    <dgm:pt modelId="{E23DBEF8-5E4E-4E37-BE7C-953B6232ACB1}" type="parTrans" cxnId="{AD2BD001-C7F8-47B9-ACF9-1CEF97E59B94}">
      <dgm:prSet/>
      <dgm:spPr/>
      <dgm:t>
        <a:bodyPr/>
        <a:lstStyle/>
        <a:p>
          <a:endParaRPr lang="en-US"/>
        </a:p>
      </dgm:t>
    </dgm:pt>
    <dgm:pt modelId="{C5DAA9BF-CD5B-4B1F-ABEF-08E9CF5DDCDB}" type="sibTrans" cxnId="{AD2BD001-C7F8-47B9-ACF9-1CEF97E59B94}">
      <dgm:prSet/>
      <dgm:spPr/>
      <dgm:t>
        <a:bodyPr/>
        <a:lstStyle/>
        <a:p>
          <a:endParaRPr lang="en-US"/>
        </a:p>
      </dgm:t>
    </dgm:pt>
    <dgm:pt modelId="{35DA43F3-876B-4505-8AEB-B67C305E4B03}">
      <dgm:prSet phldrT="[Text]"/>
      <dgm:spPr/>
      <dgm:t>
        <a:bodyPr/>
        <a:lstStyle/>
        <a:p>
          <a:r>
            <a:rPr lang="en-US"/>
            <a:t>50% </a:t>
          </a:r>
          <a:r>
            <a:rPr lang="en-US" dirty="0"/>
            <a:t>allocated to World Fund</a:t>
          </a:r>
        </a:p>
      </dgm:t>
    </dgm:pt>
    <dgm:pt modelId="{7DAE13E2-24BC-4DCF-BFAA-CB9D4A79ACEE}" type="parTrans" cxnId="{CEC2A5B8-A779-44D7-AB2D-E4D4382E2F15}">
      <dgm:prSet/>
      <dgm:spPr/>
      <dgm:t>
        <a:bodyPr/>
        <a:lstStyle/>
        <a:p>
          <a:endParaRPr lang="en-US"/>
        </a:p>
      </dgm:t>
    </dgm:pt>
    <dgm:pt modelId="{4DB6CF81-2E8C-4D84-9717-FCBC02AED749}" type="sibTrans" cxnId="{CEC2A5B8-A779-44D7-AB2D-E4D4382E2F15}">
      <dgm:prSet/>
      <dgm:spPr/>
      <dgm:t>
        <a:bodyPr/>
        <a:lstStyle/>
        <a:p>
          <a:endParaRPr lang="en-US"/>
        </a:p>
      </dgm:t>
    </dgm:pt>
    <dgm:pt modelId="{582B020F-A1E9-4859-A6AC-C2DCCA6FE58A}">
      <dgm:prSet phldrT="[Text]"/>
      <dgm:spPr/>
      <dgm:t>
        <a:bodyPr/>
        <a:lstStyle/>
        <a:p>
          <a:r>
            <a:rPr lang="en-US" dirty="0"/>
            <a:t>50% allocated to the District as DDF</a:t>
          </a:r>
        </a:p>
      </dgm:t>
    </dgm:pt>
    <dgm:pt modelId="{817BC99E-488D-448F-A32D-C4AA0B28239C}" type="parTrans" cxnId="{2A07CDDD-AE57-4860-9EF4-6EC37E8D3766}">
      <dgm:prSet/>
      <dgm:spPr/>
      <dgm:t>
        <a:bodyPr/>
        <a:lstStyle/>
        <a:p>
          <a:endParaRPr lang="en-US"/>
        </a:p>
      </dgm:t>
    </dgm:pt>
    <dgm:pt modelId="{2274A246-848D-4ED9-A717-492B22A98EDF}" type="sibTrans" cxnId="{2A07CDDD-AE57-4860-9EF4-6EC37E8D3766}">
      <dgm:prSet/>
      <dgm:spPr/>
      <dgm:t>
        <a:bodyPr/>
        <a:lstStyle/>
        <a:p>
          <a:endParaRPr lang="en-US"/>
        </a:p>
      </dgm:t>
    </dgm:pt>
    <dgm:pt modelId="{B3C96E35-4A04-4F8D-AD86-9BA2975A3283}">
      <dgm:prSet/>
      <dgm:spPr/>
      <dgm:t>
        <a:bodyPr/>
        <a:lstStyle/>
        <a:p>
          <a:r>
            <a:rPr lang="en-US" dirty="0"/>
            <a:t>40% of Original Contribution allocated to Club</a:t>
          </a:r>
        </a:p>
      </dgm:t>
    </dgm:pt>
    <dgm:pt modelId="{CFE91E20-0B5B-4C7E-B3BF-7E8FA65D8A22}" type="parTrans" cxnId="{32C13841-504C-433F-8DDC-C5A34EE535F1}">
      <dgm:prSet/>
      <dgm:spPr/>
      <dgm:t>
        <a:bodyPr/>
        <a:lstStyle/>
        <a:p>
          <a:endParaRPr lang="en-US"/>
        </a:p>
      </dgm:t>
    </dgm:pt>
    <dgm:pt modelId="{43D958E4-F3E3-4FFA-8CB3-A796924B6D7F}" type="sibTrans" cxnId="{32C13841-504C-433F-8DDC-C5A34EE535F1}">
      <dgm:prSet/>
      <dgm:spPr/>
      <dgm:t>
        <a:bodyPr/>
        <a:lstStyle/>
        <a:p>
          <a:endParaRPr lang="en-US"/>
        </a:p>
      </dgm:t>
    </dgm:pt>
    <dgm:pt modelId="{3AD638AA-8EB1-4A3A-9963-BDC6F8E71A9F}">
      <dgm:prSet/>
      <dgm:spPr/>
      <dgm:t>
        <a:bodyPr/>
        <a:lstStyle/>
        <a:p>
          <a:r>
            <a:rPr lang="en-US" dirty="0"/>
            <a:t>10% of Original Contribution remains with the District</a:t>
          </a:r>
        </a:p>
      </dgm:t>
    </dgm:pt>
    <dgm:pt modelId="{673D23C3-04B0-4C7F-8C0E-31E56184826F}" type="parTrans" cxnId="{0EFF7FD2-0739-4F65-BB8E-1C2241727E0A}">
      <dgm:prSet/>
      <dgm:spPr/>
      <dgm:t>
        <a:bodyPr/>
        <a:lstStyle/>
        <a:p>
          <a:endParaRPr lang="en-US"/>
        </a:p>
      </dgm:t>
    </dgm:pt>
    <dgm:pt modelId="{2EBD4A21-DA0D-4ABE-82AF-B5576EE5BCDE}" type="sibTrans" cxnId="{0EFF7FD2-0739-4F65-BB8E-1C2241727E0A}">
      <dgm:prSet/>
      <dgm:spPr/>
      <dgm:t>
        <a:bodyPr/>
        <a:lstStyle/>
        <a:p>
          <a:endParaRPr lang="en-US"/>
        </a:p>
      </dgm:t>
    </dgm:pt>
    <dgm:pt modelId="{16F00BBB-6F14-43D2-8B66-2034C155BBF7}" type="pres">
      <dgm:prSet presAssocID="{92EFC8EC-C520-4677-892B-9D39C0A5DB6A}" presName="Name0" presStyleCnt="0">
        <dgm:presLayoutVars>
          <dgm:dir/>
          <dgm:resizeHandles val="exact"/>
        </dgm:presLayoutVars>
      </dgm:prSet>
      <dgm:spPr/>
    </dgm:pt>
    <dgm:pt modelId="{15C74D08-6A70-427E-9C1B-A5A958B24E69}" type="pres">
      <dgm:prSet presAssocID="{423B4675-32F2-4A4A-B28B-DBB3F14195D3}" presName="parTxOnly" presStyleLbl="node1" presStyleIdx="0" presStyleCnt="5" custLinFactY="-100000" custLinFactNeighborX="9406" custLinFactNeighborY="-107826">
        <dgm:presLayoutVars>
          <dgm:bulletEnabled val="1"/>
        </dgm:presLayoutVars>
      </dgm:prSet>
      <dgm:spPr/>
    </dgm:pt>
    <dgm:pt modelId="{B9523C16-6334-4061-A9A1-7FC4C9D78626}" type="pres">
      <dgm:prSet presAssocID="{C5DAA9BF-CD5B-4B1F-ABEF-08E9CF5DDCDB}" presName="parSpace" presStyleCnt="0"/>
      <dgm:spPr/>
    </dgm:pt>
    <dgm:pt modelId="{208CDE3F-0C12-459F-9DB2-F892780F71BC}" type="pres">
      <dgm:prSet presAssocID="{35DA43F3-876B-4505-8AEB-B67C305E4B03}" presName="parTxOnly" presStyleLbl="node1" presStyleIdx="1" presStyleCnt="5" custLinFactX="17512" custLinFactNeighborX="100000" custLinFactNeighborY="-67955">
        <dgm:presLayoutVars>
          <dgm:bulletEnabled val="1"/>
        </dgm:presLayoutVars>
      </dgm:prSet>
      <dgm:spPr/>
    </dgm:pt>
    <dgm:pt modelId="{167D76D0-9AA3-493D-A23B-9DE93055F715}" type="pres">
      <dgm:prSet presAssocID="{4DB6CF81-2E8C-4D84-9717-FCBC02AED749}" presName="parSpace" presStyleCnt="0"/>
      <dgm:spPr/>
    </dgm:pt>
    <dgm:pt modelId="{9F9B4642-789C-4EB2-9DF1-E9588AD4AEA0}" type="pres">
      <dgm:prSet presAssocID="{582B020F-A1E9-4859-A6AC-C2DCCA6FE58A}" presName="parTxOnly" presStyleLbl="node1" presStyleIdx="2" presStyleCnt="5" custLinFactX="-22488" custLinFactNeighborX="-100000" custLinFactNeighborY="75941">
        <dgm:presLayoutVars>
          <dgm:bulletEnabled val="1"/>
        </dgm:presLayoutVars>
      </dgm:prSet>
      <dgm:spPr/>
    </dgm:pt>
    <dgm:pt modelId="{29E4A1F5-C9BC-466B-9826-5602A840DAE5}" type="pres">
      <dgm:prSet presAssocID="{2274A246-848D-4ED9-A717-492B22A98EDF}" presName="parSpace" presStyleCnt="0"/>
      <dgm:spPr/>
    </dgm:pt>
    <dgm:pt modelId="{4EF0CFF5-84F8-42DC-AC98-634212666613}" type="pres">
      <dgm:prSet presAssocID="{B3C96E35-4A04-4F8D-AD86-9BA2975A3283}" presName="parTxOnly" presStyleLbl="node1" presStyleIdx="3" presStyleCnt="5" custLinFactX="48688" custLinFactNeighborX="100000" custLinFactNeighborY="70802">
        <dgm:presLayoutVars>
          <dgm:bulletEnabled val="1"/>
        </dgm:presLayoutVars>
      </dgm:prSet>
      <dgm:spPr/>
    </dgm:pt>
    <dgm:pt modelId="{0A69C839-2941-42F4-8C90-68C4A241A0AE}" type="pres">
      <dgm:prSet presAssocID="{43D958E4-F3E3-4FFA-8CB3-A796924B6D7F}" presName="parSpace" presStyleCnt="0"/>
      <dgm:spPr/>
    </dgm:pt>
    <dgm:pt modelId="{A80FBD8C-FCD2-4BA1-B9D6-0B8C06ECFAE8}" type="pres">
      <dgm:prSet presAssocID="{3AD638AA-8EB1-4A3A-9963-BDC6F8E71A9F}" presName="parTxOnly" presStyleLbl="node1" presStyleIdx="4" presStyleCnt="5" custLinFactY="100000" custLinFactNeighborX="-56560" custLinFactNeighborY="150672">
        <dgm:presLayoutVars>
          <dgm:bulletEnabled val="1"/>
        </dgm:presLayoutVars>
      </dgm:prSet>
      <dgm:spPr/>
    </dgm:pt>
  </dgm:ptLst>
  <dgm:cxnLst>
    <dgm:cxn modelId="{AD2BD001-C7F8-47B9-ACF9-1CEF97E59B94}" srcId="{92EFC8EC-C520-4677-892B-9D39C0A5DB6A}" destId="{423B4675-32F2-4A4A-B28B-DBB3F14195D3}" srcOrd="0" destOrd="0" parTransId="{E23DBEF8-5E4E-4E37-BE7C-953B6232ACB1}" sibTransId="{C5DAA9BF-CD5B-4B1F-ABEF-08E9CF5DDCDB}"/>
    <dgm:cxn modelId="{83C68812-A810-974D-B4BA-6C2F12024CA9}" type="presOf" srcId="{582B020F-A1E9-4859-A6AC-C2DCCA6FE58A}" destId="{9F9B4642-789C-4EB2-9DF1-E9588AD4AEA0}" srcOrd="0" destOrd="0" presId="urn:microsoft.com/office/officeart/2005/8/layout/hChevron3"/>
    <dgm:cxn modelId="{072CF528-1A91-D741-959F-286728EAB761}" type="presOf" srcId="{92EFC8EC-C520-4677-892B-9D39C0A5DB6A}" destId="{16F00BBB-6F14-43D2-8B66-2034C155BBF7}" srcOrd="0" destOrd="0" presId="urn:microsoft.com/office/officeart/2005/8/layout/hChevron3"/>
    <dgm:cxn modelId="{32C13841-504C-433F-8DDC-C5A34EE535F1}" srcId="{92EFC8EC-C520-4677-892B-9D39C0A5DB6A}" destId="{B3C96E35-4A04-4F8D-AD86-9BA2975A3283}" srcOrd="3" destOrd="0" parTransId="{CFE91E20-0B5B-4C7E-B3BF-7E8FA65D8A22}" sibTransId="{43D958E4-F3E3-4FFA-8CB3-A796924B6D7F}"/>
    <dgm:cxn modelId="{3B10D385-371C-5C4A-B201-F353645007A1}" type="presOf" srcId="{3AD638AA-8EB1-4A3A-9963-BDC6F8E71A9F}" destId="{A80FBD8C-FCD2-4BA1-B9D6-0B8C06ECFAE8}" srcOrd="0" destOrd="0" presId="urn:microsoft.com/office/officeart/2005/8/layout/hChevron3"/>
    <dgm:cxn modelId="{F83C478F-7ABC-DB45-8252-9247EA9B7648}" type="presOf" srcId="{423B4675-32F2-4A4A-B28B-DBB3F14195D3}" destId="{15C74D08-6A70-427E-9C1B-A5A958B24E69}" srcOrd="0" destOrd="0" presId="urn:microsoft.com/office/officeart/2005/8/layout/hChevron3"/>
    <dgm:cxn modelId="{CEC2A5B8-A779-44D7-AB2D-E4D4382E2F15}" srcId="{92EFC8EC-C520-4677-892B-9D39C0A5DB6A}" destId="{35DA43F3-876B-4505-8AEB-B67C305E4B03}" srcOrd="1" destOrd="0" parTransId="{7DAE13E2-24BC-4DCF-BFAA-CB9D4A79ACEE}" sibTransId="{4DB6CF81-2E8C-4D84-9717-FCBC02AED749}"/>
    <dgm:cxn modelId="{CA9AAFCC-6F6C-EE4D-BF84-FB6DF4EA2D6F}" type="presOf" srcId="{35DA43F3-876B-4505-8AEB-B67C305E4B03}" destId="{208CDE3F-0C12-459F-9DB2-F892780F71BC}" srcOrd="0" destOrd="0" presId="urn:microsoft.com/office/officeart/2005/8/layout/hChevron3"/>
    <dgm:cxn modelId="{0EFF7FD2-0739-4F65-BB8E-1C2241727E0A}" srcId="{92EFC8EC-C520-4677-892B-9D39C0A5DB6A}" destId="{3AD638AA-8EB1-4A3A-9963-BDC6F8E71A9F}" srcOrd="4" destOrd="0" parTransId="{673D23C3-04B0-4C7F-8C0E-31E56184826F}" sibTransId="{2EBD4A21-DA0D-4ABE-82AF-B5576EE5BCDE}"/>
    <dgm:cxn modelId="{2A07CDDD-AE57-4860-9EF4-6EC37E8D3766}" srcId="{92EFC8EC-C520-4677-892B-9D39C0A5DB6A}" destId="{582B020F-A1E9-4859-A6AC-C2DCCA6FE58A}" srcOrd="2" destOrd="0" parTransId="{817BC99E-488D-448F-A32D-C4AA0B28239C}" sibTransId="{2274A246-848D-4ED9-A717-492B22A98EDF}"/>
    <dgm:cxn modelId="{9BC297ED-BF8C-DF4D-95AE-5FE3733A8FAB}" type="presOf" srcId="{B3C96E35-4A04-4F8D-AD86-9BA2975A3283}" destId="{4EF0CFF5-84F8-42DC-AC98-634212666613}" srcOrd="0" destOrd="0" presId="urn:microsoft.com/office/officeart/2005/8/layout/hChevron3"/>
    <dgm:cxn modelId="{7C7F8F97-65C9-B942-854B-CD9E36C4D321}" type="presParOf" srcId="{16F00BBB-6F14-43D2-8B66-2034C155BBF7}" destId="{15C74D08-6A70-427E-9C1B-A5A958B24E69}" srcOrd="0" destOrd="0" presId="urn:microsoft.com/office/officeart/2005/8/layout/hChevron3"/>
    <dgm:cxn modelId="{54CE7EEF-E276-E94D-BBDF-F6AE5E8122CB}" type="presParOf" srcId="{16F00BBB-6F14-43D2-8B66-2034C155BBF7}" destId="{B9523C16-6334-4061-A9A1-7FC4C9D78626}" srcOrd="1" destOrd="0" presId="urn:microsoft.com/office/officeart/2005/8/layout/hChevron3"/>
    <dgm:cxn modelId="{40B535BE-8AFC-4143-9090-E8ABC7478A78}" type="presParOf" srcId="{16F00BBB-6F14-43D2-8B66-2034C155BBF7}" destId="{208CDE3F-0C12-459F-9DB2-F892780F71BC}" srcOrd="2" destOrd="0" presId="urn:microsoft.com/office/officeart/2005/8/layout/hChevron3"/>
    <dgm:cxn modelId="{AE288A68-F87F-0E4D-B72C-A91D05153DC2}" type="presParOf" srcId="{16F00BBB-6F14-43D2-8B66-2034C155BBF7}" destId="{167D76D0-9AA3-493D-A23B-9DE93055F715}" srcOrd="3" destOrd="0" presId="urn:microsoft.com/office/officeart/2005/8/layout/hChevron3"/>
    <dgm:cxn modelId="{54355E09-9EAE-B947-BEBF-C03261709BCF}" type="presParOf" srcId="{16F00BBB-6F14-43D2-8B66-2034C155BBF7}" destId="{9F9B4642-789C-4EB2-9DF1-E9588AD4AEA0}" srcOrd="4" destOrd="0" presId="urn:microsoft.com/office/officeart/2005/8/layout/hChevron3"/>
    <dgm:cxn modelId="{056F2CF5-1DD6-ED4D-A82F-DDE54F2EE09F}" type="presParOf" srcId="{16F00BBB-6F14-43D2-8B66-2034C155BBF7}" destId="{29E4A1F5-C9BC-466B-9826-5602A840DAE5}" srcOrd="5" destOrd="0" presId="urn:microsoft.com/office/officeart/2005/8/layout/hChevron3"/>
    <dgm:cxn modelId="{B9610D82-2E2E-4345-92DD-527BE8FBD3AB}" type="presParOf" srcId="{16F00BBB-6F14-43D2-8B66-2034C155BBF7}" destId="{4EF0CFF5-84F8-42DC-AC98-634212666613}" srcOrd="6" destOrd="0" presId="urn:microsoft.com/office/officeart/2005/8/layout/hChevron3"/>
    <dgm:cxn modelId="{FF59706E-69E2-A145-B4F1-CE834B39DEF0}" type="presParOf" srcId="{16F00BBB-6F14-43D2-8B66-2034C155BBF7}" destId="{0A69C839-2941-42F4-8C90-68C4A241A0AE}" srcOrd="7" destOrd="0" presId="urn:microsoft.com/office/officeart/2005/8/layout/hChevron3"/>
    <dgm:cxn modelId="{85ED127C-F990-EC4E-BE2E-10AB9906BD1F}" type="presParOf" srcId="{16F00BBB-6F14-43D2-8B66-2034C155BBF7}" destId="{A80FBD8C-FCD2-4BA1-B9D6-0B8C06ECFAE8}" srcOrd="8"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4625A40-06D2-47BF-A345-5C132D31FEB8}" type="doc">
      <dgm:prSet loTypeId="urn:microsoft.com/office/officeart/2005/8/layout/hProcess3" loCatId="process" qsTypeId="urn:microsoft.com/office/officeart/2005/8/quickstyle/simple1" qsCatId="simple" csTypeId="urn:microsoft.com/office/officeart/2005/8/colors/accent1_2" csCatId="accent1" phldr="1"/>
      <dgm:spPr/>
    </dgm:pt>
    <dgm:pt modelId="{425EB2EE-B18C-4EA1-B674-111F70A0C406}">
      <dgm:prSet phldrT="[Text]"/>
      <dgm:spPr/>
      <dgm:t>
        <a:bodyPr/>
        <a:lstStyle/>
        <a:p>
          <a:r>
            <a:rPr lang="en-US" b="1" baseline="0" dirty="0">
              <a:solidFill>
                <a:schemeClr val="bg1"/>
              </a:solidFill>
            </a:rPr>
            <a:t>Through Revenue Sharing</a:t>
          </a:r>
        </a:p>
      </dgm:t>
    </dgm:pt>
    <dgm:pt modelId="{B0A23CA5-362A-4C01-94ED-590184967C5C}" type="parTrans" cxnId="{B5BE45FA-0171-45ED-859E-1255411D906D}">
      <dgm:prSet/>
      <dgm:spPr/>
      <dgm:t>
        <a:bodyPr/>
        <a:lstStyle/>
        <a:p>
          <a:endParaRPr lang="en-US"/>
        </a:p>
      </dgm:t>
    </dgm:pt>
    <dgm:pt modelId="{CA77D716-8C7E-4D14-8E4B-BC7DA4E7528A}" type="sibTrans" cxnId="{B5BE45FA-0171-45ED-859E-1255411D906D}">
      <dgm:prSet/>
      <dgm:spPr/>
      <dgm:t>
        <a:bodyPr/>
        <a:lstStyle/>
        <a:p>
          <a:endParaRPr lang="en-US"/>
        </a:p>
      </dgm:t>
    </dgm:pt>
    <dgm:pt modelId="{63323766-B2E0-4A9A-A806-07F499FA4E2E}" type="pres">
      <dgm:prSet presAssocID="{84625A40-06D2-47BF-A345-5C132D31FEB8}" presName="Name0" presStyleCnt="0">
        <dgm:presLayoutVars>
          <dgm:dir/>
          <dgm:animLvl val="lvl"/>
          <dgm:resizeHandles val="exact"/>
        </dgm:presLayoutVars>
      </dgm:prSet>
      <dgm:spPr/>
    </dgm:pt>
    <dgm:pt modelId="{274EC665-045F-4B08-AA19-34EA60EB0696}" type="pres">
      <dgm:prSet presAssocID="{84625A40-06D2-47BF-A345-5C132D31FEB8}" presName="dummy" presStyleCnt="0"/>
      <dgm:spPr/>
    </dgm:pt>
    <dgm:pt modelId="{A603BC19-B975-4A77-AB3D-F88FA494F84A}" type="pres">
      <dgm:prSet presAssocID="{84625A40-06D2-47BF-A345-5C132D31FEB8}" presName="linH" presStyleCnt="0"/>
      <dgm:spPr/>
    </dgm:pt>
    <dgm:pt modelId="{1901EEF5-AB66-48E0-8F21-58E751AD21FB}" type="pres">
      <dgm:prSet presAssocID="{84625A40-06D2-47BF-A345-5C132D31FEB8}" presName="padding1" presStyleCnt="0"/>
      <dgm:spPr/>
    </dgm:pt>
    <dgm:pt modelId="{5076405F-202E-465A-8B47-695EB5AD1281}" type="pres">
      <dgm:prSet presAssocID="{425EB2EE-B18C-4EA1-B674-111F70A0C406}" presName="linV" presStyleCnt="0"/>
      <dgm:spPr/>
    </dgm:pt>
    <dgm:pt modelId="{4F989E8F-5242-445C-937B-7542E5C3E57D}" type="pres">
      <dgm:prSet presAssocID="{425EB2EE-B18C-4EA1-B674-111F70A0C406}" presName="spVertical1" presStyleCnt="0"/>
      <dgm:spPr/>
    </dgm:pt>
    <dgm:pt modelId="{72B762B7-8E37-4327-898B-4E4257CC66F0}" type="pres">
      <dgm:prSet presAssocID="{425EB2EE-B18C-4EA1-B674-111F70A0C406}" presName="parTx" presStyleLbl="revTx" presStyleIdx="0" presStyleCnt="1">
        <dgm:presLayoutVars>
          <dgm:chMax val="0"/>
          <dgm:chPref val="0"/>
          <dgm:bulletEnabled val="1"/>
        </dgm:presLayoutVars>
      </dgm:prSet>
      <dgm:spPr/>
    </dgm:pt>
    <dgm:pt modelId="{4AFAF5B6-275E-4BDA-924B-4AE7AEED688D}" type="pres">
      <dgm:prSet presAssocID="{425EB2EE-B18C-4EA1-B674-111F70A0C406}" presName="spVertical2" presStyleCnt="0"/>
      <dgm:spPr/>
    </dgm:pt>
    <dgm:pt modelId="{E6804C90-A083-49EC-A50C-BEB8611598A9}" type="pres">
      <dgm:prSet presAssocID="{425EB2EE-B18C-4EA1-B674-111F70A0C406}" presName="spVertical3" presStyleCnt="0"/>
      <dgm:spPr/>
    </dgm:pt>
    <dgm:pt modelId="{3918E62F-F243-45D8-A6C0-B39A3ECABE69}" type="pres">
      <dgm:prSet presAssocID="{84625A40-06D2-47BF-A345-5C132D31FEB8}" presName="padding2" presStyleCnt="0"/>
      <dgm:spPr/>
    </dgm:pt>
    <dgm:pt modelId="{398D4A17-408D-44EC-A1C1-7227F884E54A}" type="pres">
      <dgm:prSet presAssocID="{84625A40-06D2-47BF-A345-5C132D31FEB8}" presName="negArrow" presStyleCnt="0"/>
      <dgm:spPr/>
    </dgm:pt>
    <dgm:pt modelId="{818C1F5D-EE77-4482-9E1A-F7C832176C1C}" type="pres">
      <dgm:prSet presAssocID="{84625A40-06D2-47BF-A345-5C132D31FEB8}" presName="backgroundArrow" presStyleLbl="node1" presStyleIdx="0" presStyleCnt="1"/>
      <dgm:spPr/>
    </dgm:pt>
  </dgm:ptLst>
  <dgm:cxnLst>
    <dgm:cxn modelId="{71251799-57B7-CB42-8471-A765E0B23AB4}" type="presOf" srcId="{425EB2EE-B18C-4EA1-B674-111F70A0C406}" destId="{72B762B7-8E37-4327-898B-4E4257CC66F0}" srcOrd="0" destOrd="0" presId="urn:microsoft.com/office/officeart/2005/8/layout/hProcess3"/>
    <dgm:cxn modelId="{AC5AADA5-6CBA-2D4A-848E-4337819B7CDC}" type="presOf" srcId="{84625A40-06D2-47BF-A345-5C132D31FEB8}" destId="{63323766-B2E0-4A9A-A806-07F499FA4E2E}" srcOrd="0" destOrd="0" presId="urn:microsoft.com/office/officeart/2005/8/layout/hProcess3"/>
    <dgm:cxn modelId="{B5BE45FA-0171-45ED-859E-1255411D906D}" srcId="{84625A40-06D2-47BF-A345-5C132D31FEB8}" destId="{425EB2EE-B18C-4EA1-B674-111F70A0C406}" srcOrd="0" destOrd="0" parTransId="{B0A23CA5-362A-4C01-94ED-590184967C5C}" sibTransId="{CA77D716-8C7E-4D14-8E4B-BC7DA4E7528A}"/>
    <dgm:cxn modelId="{9B93CA06-8A1B-5B4C-B4B7-E3AD45F5C82D}" type="presParOf" srcId="{63323766-B2E0-4A9A-A806-07F499FA4E2E}" destId="{274EC665-045F-4B08-AA19-34EA60EB0696}" srcOrd="0" destOrd="0" presId="urn:microsoft.com/office/officeart/2005/8/layout/hProcess3"/>
    <dgm:cxn modelId="{3F1C7A14-5EA3-8E44-8574-80FD8E5BDCEA}" type="presParOf" srcId="{63323766-B2E0-4A9A-A806-07F499FA4E2E}" destId="{A603BC19-B975-4A77-AB3D-F88FA494F84A}" srcOrd="1" destOrd="0" presId="urn:microsoft.com/office/officeart/2005/8/layout/hProcess3"/>
    <dgm:cxn modelId="{33322530-7A5C-8147-A267-AF8A6A09E1E5}" type="presParOf" srcId="{A603BC19-B975-4A77-AB3D-F88FA494F84A}" destId="{1901EEF5-AB66-48E0-8F21-58E751AD21FB}" srcOrd="0" destOrd="0" presId="urn:microsoft.com/office/officeart/2005/8/layout/hProcess3"/>
    <dgm:cxn modelId="{C9EEC6E8-28E6-2D49-9D38-78817D6FAD8B}" type="presParOf" srcId="{A603BC19-B975-4A77-AB3D-F88FA494F84A}" destId="{5076405F-202E-465A-8B47-695EB5AD1281}" srcOrd="1" destOrd="0" presId="urn:microsoft.com/office/officeart/2005/8/layout/hProcess3"/>
    <dgm:cxn modelId="{DE1DB9EA-0856-4046-A5D0-4A1A1C0E5C98}" type="presParOf" srcId="{5076405F-202E-465A-8B47-695EB5AD1281}" destId="{4F989E8F-5242-445C-937B-7542E5C3E57D}" srcOrd="0" destOrd="0" presId="urn:microsoft.com/office/officeart/2005/8/layout/hProcess3"/>
    <dgm:cxn modelId="{742965E9-F841-D844-91D6-A7846DF4DAA8}" type="presParOf" srcId="{5076405F-202E-465A-8B47-695EB5AD1281}" destId="{72B762B7-8E37-4327-898B-4E4257CC66F0}" srcOrd="1" destOrd="0" presId="urn:microsoft.com/office/officeart/2005/8/layout/hProcess3"/>
    <dgm:cxn modelId="{3C199D48-DBA3-0047-ADC1-0E857EDDC106}" type="presParOf" srcId="{5076405F-202E-465A-8B47-695EB5AD1281}" destId="{4AFAF5B6-275E-4BDA-924B-4AE7AEED688D}" srcOrd="2" destOrd="0" presId="urn:microsoft.com/office/officeart/2005/8/layout/hProcess3"/>
    <dgm:cxn modelId="{0FCB841A-C6B2-8149-BAFF-61CB8B79A4FB}" type="presParOf" srcId="{5076405F-202E-465A-8B47-695EB5AD1281}" destId="{E6804C90-A083-49EC-A50C-BEB8611598A9}" srcOrd="3" destOrd="0" presId="urn:microsoft.com/office/officeart/2005/8/layout/hProcess3"/>
    <dgm:cxn modelId="{C7BBB205-80E9-0A4B-BEF5-280A049DD649}" type="presParOf" srcId="{A603BC19-B975-4A77-AB3D-F88FA494F84A}" destId="{3918E62F-F243-45D8-A6C0-B39A3ECABE69}" srcOrd="2" destOrd="0" presId="urn:microsoft.com/office/officeart/2005/8/layout/hProcess3"/>
    <dgm:cxn modelId="{0B733D08-2A6D-054F-8581-92D5A0A3F7AF}" type="presParOf" srcId="{A603BC19-B975-4A77-AB3D-F88FA494F84A}" destId="{398D4A17-408D-44EC-A1C1-7227F884E54A}" srcOrd="3" destOrd="0" presId="urn:microsoft.com/office/officeart/2005/8/layout/hProcess3"/>
    <dgm:cxn modelId="{2D25D888-4A82-8840-9BE3-DA18BD819CD1}" type="presParOf" srcId="{A603BC19-B975-4A77-AB3D-F88FA494F84A}" destId="{818C1F5D-EE77-4482-9E1A-F7C832176C1C}" srcOrd="4" destOrd="0" presId="urn:microsoft.com/office/officeart/2005/8/layout/hProcess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C74D08-6A70-427E-9C1B-A5A958B24E69}">
      <dsp:nvSpPr>
        <dsp:cNvPr id="0" name=""/>
        <dsp:cNvSpPr/>
      </dsp:nvSpPr>
      <dsp:spPr>
        <a:xfrm>
          <a:off x="36103" y="511657"/>
          <a:ext cx="1868258" cy="747303"/>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32004" rIns="16002" bIns="32004" numCol="1" spcCol="1270" anchor="ctr" anchorCtr="0">
          <a:noAutofit/>
        </a:bodyPr>
        <a:lstStyle/>
        <a:p>
          <a:pPr marL="0" lvl="0" indent="0" algn="ctr" defTabSz="533400">
            <a:lnSpc>
              <a:spcPct val="90000"/>
            </a:lnSpc>
            <a:spcBef>
              <a:spcPct val="0"/>
            </a:spcBef>
            <a:spcAft>
              <a:spcPct val="35000"/>
            </a:spcAft>
            <a:buNone/>
          </a:pPr>
          <a:r>
            <a:rPr lang="en-US" sz="1200" kern="1200" dirty="0"/>
            <a:t>100% of contributions to Annual Fund</a:t>
          </a:r>
        </a:p>
      </dsp:txBody>
      <dsp:txXfrm>
        <a:off x="36103" y="511657"/>
        <a:ext cx="1681432" cy="747303"/>
      </dsp:txXfrm>
    </dsp:sp>
    <dsp:sp modelId="{208CDE3F-0C12-459F-9DB2-F892780F71BC}">
      <dsp:nvSpPr>
        <dsp:cNvPr id="0" name=""/>
        <dsp:cNvSpPr/>
      </dsp:nvSpPr>
      <dsp:spPr>
        <a:xfrm>
          <a:off x="2196385" y="1556918"/>
          <a:ext cx="1868258" cy="747303"/>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lang="en-US" sz="1200" kern="1200"/>
            <a:t>50% </a:t>
          </a:r>
          <a:r>
            <a:rPr lang="en-US" sz="1200" kern="1200" dirty="0"/>
            <a:t>allocated to World Fund</a:t>
          </a:r>
        </a:p>
      </dsp:txBody>
      <dsp:txXfrm>
        <a:off x="2570037" y="1556918"/>
        <a:ext cx="1120955" cy="747303"/>
      </dsp:txXfrm>
    </dsp:sp>
    <dsp:sp modelId="{9F9B4642-789C-4EB2-9DF1-E9588AD4AEA0}">
      <dsp:nvSpPr>
        <dsp:cNvPr id="0" name=""/>
        <dsp:cNvSpPr/>
      </dsp:nvSpPr>
      <dsp:spPr>
        <a:xfrm>
          <a:off x="2196385" y="2632257"/>
          <a:ext cx="1868258" cy="747303"/>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lang="en-US" sz="1200" kern="1200" dirty="0"/>
            <a:t>50% allocated to the District as DDF</a:t>
          </a:r>
        </a:p>
      </dsp:txBody>
      <dsp:txXfrm>
        <a:off x="2570037" y="2632257"/>
        <a:ext cx="1120955" cy="747303"/>
      </dsp:txXfrm>
    </dsp:sp>
    <dsp:sp modelId="{4EF0CFF5-84F8-42DC-AC98-634212666613}">
      <dsp:nvSpPr>
        <dsp:cNvPr id="0" name=""/>
        <dsp:cNvSpPr/>
      </dsp:nvSpPr>
      <dsp:spPr>
        <a:xfrm>
          <a:off x="5768046" y="2593854"/>
          <a:ext cx="1868258" cy="747303"/>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lang="en-US" sz="1200" kern="1200" dirty="0"/>
            <a:t>40% of Original Contribution allocated to Club</a:t>
          </a:r>
        </a:p>
      </dsp:txBody>
      <dsp:txXfrm>
        <a:off x="6141698" y="2593854"/>
        <a:ext cx="1120955" cy="747303"/>
      </dsp:txXfrm>
    </dsp:sp>
    <dsp:sp modelId="{A80FBD8C-FCD2-4BA1-B9D6-0B8C06ECFAE8}">
      <dsp:nvSpPr>
        <dsp:cNvPr id="0" name=""/>
        <dsp:cNvSpPr/>
      </dsp:nvSpPr>
      <dsp:spPr>
        <a:xfrm>
          <a:off x="5768046" y="3938028"/>
          <a:ext cx="1868258" cy="747303"/>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lang="en-US" sz="1200" kern="1200" dirty="0"/>
            <a:t>10% of Original Contribution remains with the District</a:t>
          </a:r>
        </a:p>
      </dsp:txBody>
      <dsp:txXfrm>
        <a:off x="6141698" y="3938028"/>
        <a:ext cx="1120955" cy="7473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8C1F5D-EE77-4482-9E1A-F7C832176C1C}">
      <dsp:nvSpPr>
        <dsp:cNvPr id="0" name=""/>
        <dsp:cNvSpPr/>
      </dsp:nvSpPr>
      <dsp:spPr>
        <a:xfrm>
          <a:off x="0" y="190329"/>
          <a:ext cx="1588610" cy="576000"/>
        </a:xfrm>
        <a:prstGeom prst="right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B762B7-8E37-4327-898B-4E4257CC66F0}">
      <dsp:nvSpPr>
        <dsp:cNvPr id="0" name=""/>
        <dsp:cNvSpPr/>
      </dsp:nvSpPr>
      <dsp:spPr>
        <a:xfrm>
          <a:off x="128143" y="334330"/>
          <a:ext cx="1301605" cy="28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81280" numCol="1" spcCol="1270" anchor="ctr" anchorCtr="0">
          <a:noAutofit/>
        </a:bodyPr>
        <a:lstStyle/>
        <a:p>
          <a:pPr marL="0" lvl="0" indent="0" algn="ctr" defTabSz="355600">
            <a:lnSpc>
              <a:spcPct val="90000"/>
            </a:lnSpc>
            <a:spcBef>
              <a:spcPct val="0"/>
            </a:spcBef>
            <a:spcAft>
              <a:spcPct val="35000"/>
            </a:spcAft>
            <a:buNone/>
          </a:pPr>
          <a:r>
            <a:rPr lang="en-US" sz="800" b="1" kern="1200" baseline="0" dirty="0">
              <a:solidFill>
                <a:schemeClr val="bg1"/>
              </a:solidFill>
            </a:rPr>
            <a:t>Through Revenue Sharing</a:t>
          </a:r>
        </a:p>
      </dsp:txBody>
      <dsp:txXfrm>
        <a:off x="128143" y="334330"/>
        <a:ext cx="1301605" cy="288000"/>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mn-ea"/>
                <a:cs typeface="Arial" pitchFamily="34" charset="0"/>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cs typeface="Arial" charset="0"/>
              </a:defRPr>
            </a:lvl1pPr>
          </a:lstStyle>
          <a:p>
            <a:pPr>
              <a:defRPr/>
            </a:pPr>
            <a:fld id="{EE55A869-B940-6B43-8DD5-6A0E44BC6F00}" type="datetimeFigureOut">
              <a:rPr lang="en-US"/>
              <a:pPr>
                <a:defRPr/>
              </a:pPr>
              <a:t>7/6/2020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mn-ea"/>
                <a:cs typeface="Arial" pitchFamily="34" charset="0"/>
              </a:defRPr>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cs typeface="Arial" charset="0"/>
              </a:defRPr>
            </a:lvl1pPr>
          </a:lstStyle>
          <a:p>
            <a:pPr>
              <a:defRPr/>
            </a:pPr>
            <a:fld id="{CEE90F7D-ECDB-6749-919F-44E4E1EEB618}" type="slidenum">
              <a:rPr lang="en-US"/>
              <a:pPr>
                <a:defRPr/>
              </a:pPr>
              <a:t>‹#›</a:t>
            </a:fld>
            <a:endParaRPr lang="en-US" dirty="0"/>
          </a:p>
        </p:txBody>
      </p:sp>
    </p:spTree>
    <p:extLst>
      <p:ext uri="{BB962C8B-B14F-4D97-AF65-F5344CB8AC3E}">
        <p14:creationId xmlns:p14="http://schemas.microsoft.com/office/powerpoint/2010/main" val="9932936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charset="0"/>
                <a:ea typeface="+mn-ea"/>
                <a:cs typeface="+mn-cs"/>
              </a:defRPr>
            </a:lvl1pPr>
          </a:lstStyle>
          <a:p>
            <a:pPr>
              <a:defRPr/>
            </a:pPr>
            <a:endParaRPr lang="en-US" dirty="0"/>
          </a:p>
        </p:txBody>
      </p:sp>
      <p:sp>
        <p:nvSpPr>
          <p:cNvPr id="8195" name="Rectangle 1027"/>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charset="0"/>
                <a:ea typeface="+mn-ea"/>
                <a:cs typeface="+mn-cs"/>
              </a:defRPr>
            </a:lvl1pPr>
          </a:lstStyle>
          <a:p>
            <a:pPr>
              <a:defRPr/>
            </a:pPr>
            <a:endParaRPr lang="en-US" dirty="0"/>
          </a:p>
        </p:txBody>
      </p:sp>
      <p:sp>
        <p:nvSpPr>
          <p:cNvPr id="11268" name="Rectangle 1028"/>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8197" name="Rectangle 1029"/>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1030"/>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charset="0"/>
                <a:ea typeface="+mn-ea"/>
                <a:cs typeface="+mn-cs"/>
              </a:defRPr>
            </a:lvl1pPr>
          </a:lstStyle>
          <a:p>
            <a:pPr>
              <a:defRPr/>
            </a:pPr>
            <a:endParaRPr lang="en-US" dirty="0"/>
          </a:p>
        </p:txBody>
      </p:sp>
      <p:sp>
        <p:nvSpPr>
          <p:cNvPr id="8199" name="Rectangle 1031"/>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charset="0"/>
                <a:cs typeface="Arial" charset="0"/>
              </a:defRPr>
            </a:lvl1pPr>
          </a:lstStyle>
          <a:p>
            <a:pPr>
              <a:defRPr/>
            </a:pPr>
            <a:fld id="{1ED7A649-32B5-9248-995B-302676E31DFF}" type="slidenum">
              <a:rPr lang="en-US"/>
              <a:pPr>
                <a:defRPr/>
              </a:pPr>
              <a:t>‹#›</a:t>
            </a:fld>
            <a:endParaRPr lang="en-US" dirty="0"/>
          </a:p>
        </p:txBody>
      </p:sp>
    </p:spTree>
    <p:extLst>
      <p:ext uri="{BB962C8B-B14F-4D97-AF65-F5344CB8AC3E}">
        <p14:creationId xmlns:p14="http://schemas.microsoft.com/office/powerpoint/2010/main" val="19141380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lide Image Placeholder 1"/>
          <p:cNvSpPr>
            <a:spLocks noGrp="1" noRot="1" noChangeAspect="1" noTextEdit="1"/>
          </p:cNvSpPr>
          <p:nvPr>
            <p:ph type="sldImg"/>
          </p:nvPr>
        </p:nvSpPr>
        <p:spPr>
          <a:ln/>
        </p:spPr>
      </p:sp>
      <p:sp>
        <p:nvSpPr>
          <p:cNvPr id="13314"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p>
        </p:txBody>
      </p:sp>
      <p:sp>
        <p:nvSpPr>
          <p:cNvPr id="13315"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16C053E3-FD0A-4143-9F40-0044B988A37C}" type="slidenum">
              <a:rPr lang="en-US" sz="1200">
                <a:latin typeface="Times New Roman" charset="0"/>
              </a:rPr>
              <a:pPr/>
              <a:t>1</a:t>
            </a:fld>
            <a:endParaRPr lang="en-US" sz="1200" dirty="0">
              <a:latin typeface="Times New Roman"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To work with the forms on this &amp; the following pages you need to have the forms in JPEG format.</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Insert – photo from file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Point out that this is a fill-in PDF form that can be saved and/or</a:t>
            </a:r>
            <a:r>
              <a:rPr lang="en-US" baseline="0" dirty="0"/>
              <a:t> emailed to the president for printing &amp; signature</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1ED7A649-32B5-9248-995B-302676E31DFF}" type="slidenum">
              <a:rPr lang="en-US" smtClean="0"/>
              <a:pPr>
                <a:defRPr/>
              </a:pPr>
              <a:t>16</a:t>
            </a:fld>
            <a:endParaRPr lang="en-US"/>
          </a:p>
        </p:txBody>
      </p:sp>
    </p:spTree>
    <p:extLst>
      <p:ext uri="{BB962C8B-B14F-4D97-AF65-F5344CB8AC3E}">
        <p14:creationId xmlns:p14="http://schemas.microsoft.com/office/powerpoint/2010/main" val="32360805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To work with the forms on this &amp; the following pages you need to have the forms in JPEG format.</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Insert – photo from file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Point out that this is a fill-in PDF form that can be saved and/or</a:t>
            </a:r>
            <a:r>
              <a:rPr lang="en-US" baseline="0" dirty="0"/>
              <a:t> emailed to the president for printing &amp; signature</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1ED7A649-32B5-9248-995B-302676E31DFF}" type="slidenum">
              <a:rPr lang="en-US" smtClean="0"/>
              <a:pPr>
                <a:defRPr/>
              </a:pPr>
              <a:t>17</a:t>
            </a:fld>
            <a:endParaRPr lang="en-US"/>
          </a:p>
        </p:txBody>
      </p:sp>
    </p:spTree>
    <p:extLst>
      <p:ext uri="{BB962C8B-B14F-4D97-AF65-F5344CB8AC3E}">
        <p14:creationId xmlns:p14="http://schemas.microsoft.com/office/powerpoint/2010/main" val="17940909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To work with the forms on this &amp; the following pages you need to have the forms in JPEG format.</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Insert – photo from file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Point out that this is a fill-in PDF form that can be saved and/or</a:t>
            </a:r>
            <a:r>
              <a:rPr lang="en-US" baseline="0" dirty="0"/>
              <a:t> emailed to the president for printing &amp; signature</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1ED7A649-32B5-9248-995B-302676E31DFF}" type="slidenum">
              <a:rPr lang="en-US" smtClean="0"/>
              <a:pPr>
                <a:defRPr/>
              </a:pPr>
              <a:t>19</a:t>
            </a:fld>
            <a:endParaRPr lang="en-US"/>
          </a:p>
        </p:txBody>
      </p:sp>
    </p:spTree>
    <p:extLst>
      <p:ext uri="{BB962C8B-B14F-4D97-AF65-F5344CB8AC3E}">
        <p14:creationId xmlns:p14="http://schemas.microsoft.com/office/powerpoint/2010/main" val="15321180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7A649-32B5-9248-995B-302676E31DFF}" type="slidenum">
              <a:rPr lang="en-US" smtClean="0"/>
              <a:pPr>
                <a:defRPr/>
              </a:pPr>
              <a:t>20</a:t>
            </a:fld>
            <a:endParaRPr lang="en-US" dirty="0"/>
          </a:p>
        </p:txBody>
      </p:sp>
    </p:spTree>
    <p:extLst>
      <p:ext uri="{BB962C8B-B14F-4D97-AF65-F5344CB8AC3E}">
        <p14:creationId xmlns:p14="http://schemas.microsoft.com/office/powerpoint/2010/main" val="23942013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7A649-32B5-9248-995B-302676E31DFF}" type="slidenum">
              <a:rPr lang="en-US" smtClean="0"/>
              <a:pPr>
                <a:defRPr/>
              </a:pPr>
              <a:t>23</a:t>
            </a:fld>
            <a:endParaRPr lang="en-US" dirty="0"/>
          </a:p>
        </p:txBody>
      </p:sp>
    </p:spTree>
    <p:extLst>
      <p:ext uri="{BB962C8B-B14F-4D97-AF65-F5344CB8AC3E}">
        <p14:creationId xmlns:p14="http://schemas.microsoft.com/office/powerpoint/2010/main" val="23761349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 to convert the PDF file to a JPG file to do an insert photo</a:t>
            </a:r>
            <a:r>
              <a:rPr lang="en-US" baseline="0" dirty="0"/>
              <a:t>, then move the DF tracking form to back.</a:t>
            </a:r>
            <a:endParaRPr lang="en-US" dirty="0"/>
          </a:p>
        </p:txBody>
      </p:sp>
      <p:sp>
        <p:nvSpPr>
          <p:cNvPr id="4" name="Slide Number Placeholder 3"/>
          <p:cNvSpPr>
            <a:spLocks noGrp="1"/>
          </p:cNvSpPr>
          <p:nvPr>
            <p:ph type="sldNum" sz="quarter" idx="5"/>
          </p:nvPr>
        </p:nvSpPr>
        <p:spPr/>
        <p:txBody>
          <a:bodyPr/>
          <a:lstStyle/>
          <a:p>
            <a:pPr>
              <a:defRPr/>
            </a:pPr>
            <a:fld id="{1ED7A649-32B5-9248-995B-302676E31DFF}" type="slidenum">
              <a:rPr lang="en-US" smtClean="0"/>
              <a:pPr>
                <a:defRPr/>
              </a:pPr>
              <a:t>24</a:t>
            </a:fld>
            <a:endParaRPr lang="en-US" dirty="0"/>
          </a:p>
        </p:txBody>
      </p:sp>
    </p:spTree>
    <p:extLst>
      <p:ext uri="{BB962C8B-B14F-4D97-AF65-F5344CB8AC3E}">
        <p14:creationId xmlns:p14="http://schemas.microsoft.com/office/powerpoint/2010/main" val="37081040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Crop top of DDF Tracking form and save, then save as JPG, then insert picture</a:t>
            </a:r>
            <a:r>
              <a:rPr lang="en-US" baseline="0" dirty="0"/>
              <a:t> from file.  Size picture so it looks good and aligns with the arrow and/or move arrow to align properly, then set to view guided, set guides to DDF transfer form boarders so following slides will be aligned the same way.</a:t>
            </a:r>
          </a:p>
          <a:p>
            <a:endParaRPr lang="en-US" baseline="0" dirty="0"/>
          </a:p>
          <a:p>
            <a:r>
              <a:rPr lang="en-US" baseline="0" dirty="0"/>
              <a:t>I found that it may be easier to just create the first instance of this series to the point that the slide appears how you want to present it.  Then just go down the line duplicating the slide and copying the title from the next slide and moving the arrow to correspond to the text, then deleting the previous year’s slide.</a:t>
            </a:r>
            <a:endParaRPr lang="en-US" dirty="0"/>
          </a:p>
        </p:txBody>
      </p:sp>
      <p:sp>
        <p:nvSpPr>
          <p:cNvPr id="4" name="Slide Number Placeholder 3"/>
          <p:cNvSpPr>
            <a:spLocks noGrp="1"/>
          </p:cNvSpPr>
          <p:nvPr>
            <p:ph type="sldNum" sz="quarter" idx="5"/>
          </p:nvPr>
        </p:nvSpPr>
        <p:spPr/>
        <p:txBody>
          <a:bodyPr/>
          <a:lstStyle/>
          <a:p>
            <a:pPr>
              <a:defRPr/>
            </a:pPr>
            <a:fld id="{1ED7A649-32B5-9248-995B-302676E31DFF}" type="slidenum">
              <a:rPr lang="en-US" smtClean="0"/>
              <a:pPr>
                <a:defRPr/>
              </a:pPr>
              <a:t>25</a:t>
            </a:fld>
            <a:endParaRPr lang="en-US" dirty="0"/>
          </a:p>
        </p:txBody>
      </p:sp>
    </p:spTree>
    <p:extLst>
      <p:ext uri="{BB962C8B-B14F-4D97-AF65-F5344CB8AC3E}">
        <p14:creationId xmlns:p14="http://schemas.microsoft.com/office/powerpoint/2010/main" val="26826147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ED7A649-32B5-9248-995B-302676E31DFF}" type="slidenum">
              <a:rPr lang="en-US" smtClean="0"/>
              <a:pPr>
                <a:defRPr/>
              </a:pPr>
              <a:t>26</a:t>
            </a:fld>
            <a:endParaRPr lang="en-US"/>
          </a:p>
        </p:txBody>
      </p:sp>
    </p:spTree>
    <p:extLst>
      <p:ext uri="{BB962C8B-B14F-4D97-AF65-F5344CB8AC3E}">
        <p14:creationId xmlns:p14="http://schemas.microsoft.com/office/powerpoint/2010/main" val="22474718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ED7A649-32B5-9248-995B-302676E31DFF}" type="slidenum">
              <a:rPr lang="en-US" smtClean="0"/>
              <a:pPr>
                <a:defRPr/>
              </a:pPr>
              <a:t>27</a:t>
            </a:fld>
            <a:endParaRPr lang="en-US"/>
          </a:p>
        </p:txBody>
      </p:sp>
    </p:spTree>
    <p:extLst>
      <p:ext uri="{BB962C8B-B14F-4D97-AF65-F5344CB8AC3E}">
        <p14:creationId xmlns:p14="http://schemas.microsoft.com/office/powerpoint/2010/main" val="41463810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ED7A649-32B5-9248-995B-302676E31DFF}" type="slidenum">
              <a:rPr lang="en-US" smtClean="0"/>
              <a:pPr>
                <a:defRPr/>
              </a:pPr>
              <a:t>28</a:t>
            </a:fld>
            <a:endParaRPr lang="en-US"/>
          </a:p>
        </p:txBody>
      </p:sp>
    </p:spTree>
    <p:extLst>
      <p:ext uri="{BB962C8B-B14F-4D97-AF65-F5344CB8AC3E}">
        <p14:creationId xmlns:p14="http://schemas.microsoft.com/office/powerpoint/2010/main" val="1661537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7A649-32B5-9248-995B-302676E31DFF}" type="slidenum">
              <a:rPr lang="en-US" smtClean="0"/>
              <a:pPr>
                <a:defRPr/>
              </a:pPr>
              <a:t>5</a:t>
            </a:fld>
            <a:endParaRPr lang="en-US" dirty="0"/>
          </a:p>
        </p:txBody>
      </p:sp>
    </p:spTree>
    <p:extLst>
      <p:ext uri="{BB962C8B-B14F-4D97-AF65-F5344CB8AC3E}">
        <p14:creationId xmlns:p14="http://schemas.microsoft.com/office/powerpoint/2010/main" val="27303960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7A649-32B5-9248-995B-302676E31DFF}" type="slidenum">
              <a:rPr lang="en-US" smtClean="0"/>
              <a:pPr>
                <a:defRPr/>
              </a:pPr>
              <a:t>29</a:t>
            </a:fld>
            <a:endParaRPr lang="en-US" dirty="0"/>
          </a:p>
        </p:txBody>
      </p:sp>
    </p:spTree>
    <p:extLst>
      <p:ext uri="{BB962C8B-B14F-4D97-AF65-F5344CB8AC3E}">
        <p14:creationId xmlns:p14="http://schemas.microsoft.com/office/powerpoint/2010/main" val="34312593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ED7A649-32B5-9248-995B-302676E31DFF}" type="slidenum">
              <a:rPr lang="en-US" smtClean="0"/>
              <a:pPr>
                <a:defRPr/>
              </a:pPr>
              <a:t>30</a:t>
            </a:fld>
            <a:endParaRPr lang="en-US"/>
          </a:p>
        </p:txBody>
      </p:sp>
    </p:spTree>
    <p:extLst>
      <p:ext uri="{BB962C8B-B14F-4D97-AF65-F5344CB8AC3E}">
        <p14:creationId xmlns:p14="http://schemas.microsoft.com/office/powerpoint/2010/main" val="21281513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ED7A649-32B5-9248-995B-302676E31DFF}" type="slidenum">
              <a:rPr lang="en-US" smtClean="0"/>
              <a:pPr>
                <a:defRPr/>
              </a:pPr>
              <a:t>31</a:t>
            </a:fld>
            <a:endParaRPr lang="en-US"/>
          </a:p>
        </p:txBody>
      </p:sp>
    </p:spTree>
    <p:extLst>
      <p:ext uri="{BB962C8B-B14F-4D97-AF65-F5344CB8AC3E}">
        <p14:creationId xmlns:p14="http://schemas.microsoft.com/office/powerpoint/2010/main" val="42183871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ED7A649-32B5-9248-995B-302676E31DFF}" type="slidenum">
              <a:rPr lang="en-US" smtClean="0"/>
              <a:pPr>
                <a:defRPr/>
              </a:pPr>
              <a:t>32</a:t>
            </a:fld>
            <a:endParaRPr lang="en-US"/>
          </a:p>
        </p:txBody>
      </p:sp>
    </p:spTree>
    <p:extLst>
      <p:ext uri="{BB962C8B-B14F-4D97-AF65-F5344CB8AC3E}">
        <p14:creationId xmlns:p14="http://schemas.microsoft.com/office/powerpoint/2010/main" val="31393416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ED7A649-32B5-9248-995B-302676E31DFF}" type="slidenum">
              <a:rPr lang="en-US" smtClean="0"/>
              <a:pPr>
                <a:defRPr/>
              </a:pPr>
              <a:t>33</a:t>
            </a:fld>
            <a:endParaRPr lang="en-US"/>
          </a:p>
        </p:txBody>
      </p:sp>
    </p:spTree>
    <p:extLst>
      <p:ext uri="{BB962C8B-B14F-4D97-AF65-F5344CB8AC3E}">
        <p14:creationId xmlns:p14="http://schemas.microsoft.com/office/powerpoint/2010/main" val="1171454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ED7A649-32B5-9248-995B-302676E31DFF}" type="slidenum">
              <a:rPr lang="en-US" smtClean="0"/>
              <a:pPr>
                <a:defRPr/>
              </a:pPr>
              <a:t>34</a:t>
            </a:fld>
            <a:endParaRPr lang="en-US"/>
          </a:p>
        </p:txBody>
      </p:sp>
    </p:spTree>
    <p:extLst>
      <p:ext uri="{BB962C8B-B14F-4D97-AF65-F5344CB8AC3E}">
        <p14:creationId xmlns:p14="http://schemas.microsoft.com/office/powerpoint/2010/main" val="17405895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7A649-32B5-9248-995B-302676E31DFF}" type="slidenum">
              <a:rPr lang="en-US" smtClean="0"/>
              <a:pPr>
                <a:defRPr/>
              </a:pPr>
              <a:t>35</a:t>
            </a:fld>
            <a:endParaRPr lang="en-US" dirty="0"/>
          </a:p>
        </p:txBody>
      </p:sp>
    </p:spTree>
    <p:extLst>
      <p:ext uri="{BB962C8B-B14F-4D97-AF65-F5344CB8AC3E}">
        <p14:creationId xmlns:p14="http://schemas.microsoft.com/office/powerpoint/2010/main" val="3638046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7A649-32B5-9248-995B-302676E31DFF}" type="slidenum">
              <a:rPr lang="en-US" smtClean="0"/>
              <a:pPr>
                <a:defRPr/>
              </a:pPr>
              <a:t>7</a:t>
            </a:fld>
            <a:endParaRPr lang="en-US" dirty="0"/>
          </a:p>
        </p:txBody>
      </p:sp>
    </p:spTree>
    <p:extLst>
      <p:ext uri="{BB962C8B-B14F-4D97-AF65-F5344CB8AC3E}">
        <p14:creationId xmlns:p14="http://schemas.microsoft.com/office/powerpoint/2010/main" val="2063202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D7A649-32B5-9248-995B-302676E31DFF}" type="slidenum">
              <a:rPr lang="en-US" smtClean="0"/>
              <a:pPr>
                <a:defRPr/>
              </a:pPr>
              <a:t>8</a:t>
            </a:fld>
            <a:endParaRPr lang="en-US" dirty="0"/>
          </a:p>
        </p:txBody>
      </p:sp>
    </p:spTree>
    <p:extLst>
      <p:ext uri="{BB962C8B-B14F-4D97-AF65-F5344CB8AC3E}">
        <p14:creationId xmlns:p14="http://schemas.microsoft.com/office/powerpoint/2010/main" val="42217017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7A649-32B5-9248-995B-302676E31DFF}" type="slidenum">
              <a:rPr lang="en-US" smtClean="0"/>
              <a:pPr>
                <a:defRPr/>
              </a:pPr>
              <a:t>9</a:t>
            </a:fld>
            <a:endParaRPr lang="en-US" dirty="0"/>
          </a:p>
        </p:txBody>
      </p:sp>
    </p:spTree>
    <p:extLst>
      <p:ext uri="{BB962C8B-B14F-4D97-AF65-F5344CB8AC3E}">
        <p14:creationId xmlns:p14="http://schemas.microsoft.com/office/powerpoint/2010/main" val="25143978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7A649-32B5-9248-995B-302676E31DFF}" type="slidenum">
              <a:rPr lang="en-US" smtClean="0"/>
              <a:pPr>
                <a:defRPr/>
              </a:pPr>
              <a:t>12</a:t>
            </a:fld>
            <a:endParaRPr lang="en-US" dirty="0"/>
          </a:p>
        </p:txBody>
      </p:sp>
    </p:spTree>
    <p:extLst>
      <p:ext uri="{BB962C8B-B14F-4D97-AF65-F5344CB8AC3E}">
        <p14:creationId xmlns:p14="http://schemas.microsoft.com/office/powerpoint/2010/main" val="36136480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To work with the forms on this &amp; the following pages you need to have the forms in JPEG format.</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Insert – photo from file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Point out that this is a fill-in PDF form that can be saved and/or</a:t>
            </a:r>
            <a:r>
              <a:rPr lang="en-US" baseline="0" dirty="0"/>
              <a:t> emailed to the president for printing &amp; signature</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1ED7A649-32B5-9248-995B-302676E31DFF}" type="slidenum">
              <a:rPr lang="en-US" smtClean="0"/>
              <a:pPr>
                <a:defRPr/>
              </a:pPr>
              <a:t>13</a:t>
            </a:fld>
            <a:endParaRPr lang="en-US"/>
          </a:p>
        </p:txBody>
      </p:sp>
    </p:spTree>
    <p:extLst>
      <p:ext uri="{BB962C8B-B14F-4D97-AF65-F5344CB8AC3E}">
        <p14:creationId xmlns:p14="http://schemas.microsoft.com/office/powerpoint/2010/main" val="16670480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To work with the forms on this &amp; the following pages you need to have the forms in JPEG format.</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Insert – photo from file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Point out that this is a fill-in PDF form that can be saved and/or</a:t>
            </a:r>
            <a:r>
              <a:rPr lang="en-US" baseline="0" dirty="0"/>
              <a:t> emailed to the president for printing &amp; signature</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1ED7A649-32B5-9248-995B-302676E31DFF}" type="slidenum">
              <a:rPr lang="en-US" smtClean="0"/>
              <a:pPr>
                <a:defRPr/>
              </a:pPr>
              <a:t>14</a:t>
            </a:fld>
            <a:endParaRPr lang="en-US"/>
          </a:p>
        </p:txBody>
      </p:sp>
    </p:spTree>
    <p:extLst>
      <p:ext uri="{BB962C8B-B14F-4D97-AF65-F5344CB8AC3E}">
        <p14:creationId xmlns:p14="http://schemas.microsoft.com/office/powerpoint/2010/main" val="15929031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D7A649-32B5-9248-995B-302676E31DFF}" type="slidenum">
              <a:rPr lang="en-US" smtClean="0"/>
              <a:pPr>
                <a:defRPr/>
              </a:pPr>
              <a:t>15</a:t>
            </a:fld>
            <a:endParaRPr lang="en-US" dirty="0"/>
          </a:p>
        </p:txBody>
      </p:sp>
    </p:spTree>
    <p:extLst>
      <p:ext uri="{BB962C8B-B14F-4D97-AF65-F5344CB8AC3E}">
        <p14:creationId xmlns:p14="http://schemas.microsoft.com/office/powerpoint/2010/main" val="819644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3"/>
          <p:cNvSpPr>
            <a:spLocks noChangeArrowheads="1"/>
          </p:cNvSpPr>
          <p:nvPr/>
        </p:nvSpPr>
        <p:spPr bwMode="auto">
          <a:xfrm>
            <a:off x="0" y="269875"/>
            <a:ext cx="9144000" cy="1079500"/>
          </a:xfrm>
          <a:prstGeom prst="rect">
            <a:avLst/>
          </a:prstGeom>
          <a:gradFill rotWithShape="0">
            <a:gsLst>
              <a:gs pos="0">
                <a:schemeClr val="bg1"/>
              </a:gs>
              <a:gs pos="100000">
                <a:srgbClr val="FFCC66"/>
              </a:gs>
            </a:gsLst>
            <a:lin ang="0" scaled="1"/>
          </a:gradFill>
          <a:ln>
            <a:noFill/>
          </a:ln>
          <a:effectLst>
            <a:prstShdw prst="shdw17" dist="17961" dir="13500000">
              <a:srgbClr val="997A3D">
                <a:alpha val="74997"/>
              </a:srgbClr>
            </a:prstShdw>
          </a:effectLst>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eaLnBrk="0" hangingPunct="0"/>
            <a:endParaRPr lang="en-US" dirty="0"/>
          </a:p>
        </p:txBody>
      </p:sp>
      <p:sp>
        <p:nvSpPr>
          <p:cNvPr id="5" name="Text Box 4"/>
          <p:cNvSpPr txBox="1">
            <a:spLocks noChangeArrowheads="1"/>
          </p:cNvSpPr>
          <p:nvPr/>
        </p:nvSpPr>
        <p:spPr bwMode="auto">
          <a:xfrm>
            <a:off x="4800600" y="266700"/>
            <a:ext cx="4197350" cy="519113"/>
          </a:xfrm>
          <a:prstGeom prst="rect">
            <a:avLst/>
          </a:prstGeom>
          <a:noFill/>
          <a:ln w="9525">
            <a:noFill/>
            <a:miter lim="800000"/>
            <a:headEnd/>
            <a:tailEnd/>
          </a:ln>
          <a:effectLst/>
        </p:spPr>
        <p:txBody>
          <a:bodyPr>
            <a:spAutoFit/>
          </a:bodyPr>
          <a:lstStyle/>
          <a:p>
            <a:pPr algn="r" eaLnBrk="0" hangingPunct="0">
              <a:spcBef>
                <a:spcPct val="50000"/>
              </a:spcBef>
              <a:defRPr/>
            </a:pPr>
            <a:r>
              <a:rPr lang="en-US" sz="2800" dirty="0">
                <a:solidFill>
                  <a:schemeClr val="bg1"/>
                </a:solidFill>
                <a:effectLst>
                  <a:outerShdw blurRad="38100" dist="38100" dir="2700000" algn="tl">
                    <a:srgbClr val="C0C0C0"/>
                  </a:outerShdw>
                </a:effectLst>
                <a:latin typeface="Garamond" pitchFamily="18" charset="0"/>
                <a:ea typeface="+mn-ea"/>
                <a:cs typeface="+mn-cs"/>
              </a:rPr>
              <a:t>District 6980</a:t>
            </a:r>
            <a:endParaRPr lang="en-US" baseline="30000" dirty="0">
              <a:solidFill>
                <a:schemeClr val="bg1"/>
              </a:solidFill>
              <a:effectLst>
                <a:outerShdw blurRad="38100" dist="38100" dir="2700000" algn="tl">
                  <a:srgbClr val="C0C0C0"/>
                </a:outerShdw>
              </a:effectLst>
              <a:latin typeface="Garamond" pitchFamily="18" charset="0"/>
              <a:ea typeface="+mn-ea"/>
              <a:cs typeface="+mn-cs"/>
            </a:endParaRPr>
          </a:p>
        </p:txBody>
      </p:sp>
      <p:sp>
        <p:nvSpPr>
          <p:cNvPr id="6" name="Line 21"/>
          <p:cNvSpPr>
            <a:spLocks noChangeShapeType="1"/>
          </p:cNvSpPr>
          <p:nvPr/>
        </p:nvSpPr>
        <p:spPr bwMode="auto">
          <a:xfrm>
            <a:off x="6870700" y="1584325"/>
            <a:ext cx="0" cy="4927600"/>
          </a:xfrm>
          <a:prstGeom prst="line">
            <a:avLst/>
          </a:prstGeom>
          <a:noFill/>
          <a:ln w="317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7" name="Line 25"/>
          <p:cNvSpPr>
            <a:spLocks noChangeShapeType="1"/>
          </p:cNvSpPr>
          <p:nvPr/>
        </p:nvSpPr>
        <p:spPr bwMode="auto">
          <a:xfrm>
            <a:off x="7162800" y="5486400"/>
            <a:ext cx="15240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8" name="Line 27"/>
          <p:cNvSpPr>
            <a:spLocks noChangeShapeType="1"/>
          </p:cNvSpPr>
          <p:nvPr/>
        </p:nvSpPr>
        <p:spPr bwMode="auto">
          <a:xfrm>
            <a:off x="7162800" y="6553200"/>
            <a:ext cx="15240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6146" name="Rectangle 2"/>
          <p:cNvSpPr>
            <a:spLocks noGrp="1" noChangeArrowheads="1"/>
          </p:cNvSpPr>
          <p:nvPr>
            <p:ph type="ctrTitle"/>
          </p:nvPr>
        </p:nvSpPr>
        <p:spPr>
          <a:xfrm>
            <a:off x="241300" y="1752600"/>
            <a:ext cx="6464300" cy="2819400"/>
          </a:xfrm>
        </p:spPr>
        <p:txBody>
          <a:bodyPr/>
          <a:lstStyle>
            <a:lvl1pPr algn="ctr">
              <a:defRPr sz="6000">
                <a:solidFill>
                  <a:srgbClr val="FFCC66"/>
                </a:solidFill>
              </a:defRPr>
            </a:lvl1pPr>
          </a:lstStyle>
          <a:p>
            <a:r>
              <a:rPr lang="en-US" dirty="0"/>
              <a:t>Click to add Master title</a:t>
            </a:r>
          </a:p>
        </p:txBody>
      </p:sp>
      <p:sp>
        <p:nvSpPr>
          <p:cNvPr id="6147" name="Rectangle 3"/>
          <p:cNvSpPr>
            <a:spLocks noGrp="1" noChangeArrowheads="1"/>
          </p:cNvSpPr>
          <p:nvPr>
            <p:ph type="subTitle" idx="1"/>
          </p:nvPr>
        </p:nvSpPr>
        <p:spPr>
          <a:xfrm>
            <a:off x="747713" y="4813300"/>
            <a:ext cx="5619750" cy="990600"/>
          </a:xfrm>
        </p:spPr>
        <p:txBody>
          <a:bodyPr/>
          <a:lstStyle>
            <a:lvl1pPr marL="0" indent="0" algn="ctr">
              <a:lnSpc>
                <a:spcPct val="125000"/>
              </a:lnSpc>
              <a:buFont typeface="Monotype Sorts" pitchFamily="2" charset="2"/>
              <a:buNone/>
              <a:defRPr>
                <a:solidFill>
                  <a:schemeClr val="bg1"/>
                </a:solidFill>
              </a:defRPr>
            </a:lvl1pPr>
          </a:lstStyle>
          <a:p>
            <a:r>
              <a:rPr lang="en-US" dirty="0"/>
              <a:t>Click to edit Master subtitle</a:t>
            </a:r>
          </a:p>
        </p:txBody>
      </p:sp>
    </p:spTree>
    <p:extLst>
      <p:ext uri="{BB962C8B-B14F-4D97-AF65-F5344CB8AC3E}">
        <p14:creationId xmlns:p14="http://schemas.microsoft.com/office/powerpoint/2010/main" val="4190505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buFont typeface="Wingdings" pitchFamily="2" charset="2"/>
              <a:buChar char="§"/>
              <a:defRPr/>
            </a:lvl1pPr>
            <a:lvl2pPr>
              <a:buFont typeface="Arial" pitchFamily="34" charset="0"/>
              <a:buChar char="•"/>
              <a:defRPr/>
            </a:lvl2pPr>
            <a:lvl3pPr>
              <a:buFont typeface="Courier New" pitchFamily="49" charset="0"/>
              <a:buChar char="o"/>
              <a:defRPr/>
            </a:lvl3pPr>
            <a:lvl4pPr>
              <a:buFont typeface="Arial" pitchFamily="34" charset="0"/>
              <a:buChar char="•"/>
              <a:defRPr/>
            </a:lvl4pPr>
            <a:lvl5pPr>
              <a:buFont typeface="Wingdings"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4"/>
          <p:cNvSpPr>
            <a:spLocks noGrp="1"/>
          </p:cNvSpPr>
          <p:nvPr>
            <p:ph type="sldNum" sz="quarter" idx="10"/>
          </p:nvPr>
        </p:nvSpPr>
        <p:spPr/>
        <p:txBody>
          <a:bodyPr/>
          <a:lstStyle>
            <a:lvl1pPr>
              <a:defRPr/>
            </a:lvl1pPr>
          </a:lstStyle>
          <a:p>
            <a:pPr>
              <a:defRPr/>
            </a:pPr>
            <a:r>
              <a:rPr lang="en-US" dirty="0"/>
              <a:t>—</a:t>
            </a:r>
            <a:r>
              <a:rPr lang="en-US" sz="900" dirty="0"/>
              <a:t> </a:t>
            </a:r>
            <a:fld id="{6DE77ECD-0140-A942-AA6E-F5627AC77862}" type="slidenum">
              <a:rPr lang="en-US" sz="900"/>
              <a:pPr>
                <a:defRPr/>
              </a:pPr>
              <a:t>‹#›</a:t>
            </a:fld>
            <a:r>
              <a:rPr lang="en-US" sz="900" dirty="0"/>
              <a:t> </a:t>
            </a:r>
            <a:r>
              <a:rPr lang="en-US" dirty="0"/>
              <a:t>—</a:t>
            </a:r>
          </a:p>
        </p:txBody>
      </p:sp>
      <p:sp>
        <p:nvSpPr>
          <p:cNvPr id="8" name="Footer Placeholder 7">
            <a:extLst>
              <a:ext uri="{FF2B5EF4-FFF2-40B4-BE49-F238E27FC236}">
                <a16:creationId xmlns:a16="http://schemas.microsoft.com/office/drawing/2014/main" id="{B98C7DA7-DF7E-BC4B-87CF-34CF34BC271F}"/>
              </a:ext>
            </a:extLst>
          </p:cNvPr>
          <p:cNvSpPr>
            <a:spLocks noGrp="1"/>
          </p:cNvSpPr>
          <p:nvPr>
            <p:ph type="ftr" sz="quarter" idx="11"/>
          </p:nvPr>
        </p:nvSpPr>
        <p:spPr/>
        <p:txBody>
          <a:bodyPr/>
          <a:lstStyle/>
          <a:p>
            <a:pPr>
              <a:defRPr/>
            </a:pPr>
            <a:endParaRPr lang="en-US" dirty="0"/>
          </a:p>
        </p:txBody>
      </p:sp>
      <p:sp>
        <p:nvSpPr>
          <p:cNvPr id="9" name="Title 8">
            <a:extLst>
              <a:ext uri="{FF2B5EF4-FFF2-40B4-BE49-F238E27FC236}">
                <a16:creationId xmlns:a16="http://schemas.microsoft.com/office/drawing/2014/main" id="{962F70CB-6519-6747-9E40-8A42E129EE3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8383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4"/>
          <p:cNvSpPr>
            <a:spLocks noGrp="1"/>
          </p:cNvSpPr>
          <p:nvPr>
            <p:ph type="sldNum" sz="quarter" idx="10"/>
          </p:nvPr>
        </p:nvSpPr>
        <p:spPr/>
        <p:txBody>
          <a:bodyPr/>
          <a:lstStyle>
            <a:lvl1pPr>
              <a:defRPr/>
            </a:lvl1pPr>
          </a:lstStyle>
          <a:p>
            <a:pPr>
              <a:defRPr/>
            </a:pPr>
            <a:r>
              <a:rPr lang="en-US" dirty="0"/>
              <a:t>—</a:t>
            </a:r>
            <a:r>
              <a:rPr lang="en-US" sz="900" dirty="0"/>
              <a:t> </a:t>
            </a:r>
            <a:fld id="{5E2AB6EC-1DB3-5A49-AF59-90A42578E125}" type="slidenum">
              <a:rPr lang="en-US" sz="900"/>
              <a:pPr>
                <a:defRPr/>
              </a:pPr>
              <a:t>‹#›</a:t>
            </a:fld>
            <a:r>
              <a:rPr lang="en-US" sz="900" dirty="0"/>
              <a:t> </a:t>
            </a:r>
            <a:r>
              <a:rPr lang="en-US" dirty="0"/>
              <a:t>—</a:t>
            </a:r>
          </a:p>
        </p:txBody>
      </p:sp>
    </p:spTree>
    <p:extLst>
      <p:ext uri="{BB962C8B-B14F-4D97-AF65-F5344CB8AC3E}">
        <p14:creationId xmlns:p14="http://schemas.microsoft.com/office/powerpoint/2010/main" val="2730109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219200"/>
            <a:ext cx="3848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3848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p:txBody>
          <a:bodyPr/>
          <a:lstStyle>
            <a:lvl1pPr>
              <a:defRPr/>
            </a:lvl1pPr>
          </a:lstStyle>
          <a:p>
            <a:pPr>
              <a:defRPr/>
            </a:pPr>
            <a:r>
              <a:rPr lang="en-US" dirty="0"/>
              <a:t>—</a:t>
            </a:r>
            <a:r>
              <a:rPr lang="en-US" sz="900" dirty="0"/>
              <a:t> </a:t>
            </a:r>
            <a:fld id="{06772E18-3341-FC41-97F3-479FE153FF97}" type="slidenum">
              <a:rPr lang="en-US" sz="900"/>
              <a:pPr>
                <a:defRPr/>
              </a:pPr>
              <a:t>‹#›</a:t>
            </a:fld>
            <a:r>
              <a:rPr lang="en-US" sz="900" dirty="0"/>
              <a:t> </a:t>
            </a:r>
            <a:r>
              <a:rPr lang="en-US" dirty="0"/>
              <a:t>—</a:t>
            </a:r>
          </a:p>
        </p:txBody>
      </p:sp>
    </p:spTree>
    <p:extLst>
      <p:ext uri="{BB962C8B-B14F-4D97-AF65-F5344CB8AC3E}">
        <p14:creationId xmlns:p14="http://schemas.microsoft.com/office/powerpoint/2010/main" val="3405316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7"/>
          <p:cNvSpPr>
            <a:spLocks noGrp="1"/>
          </p:cNvSpPr>
          <p:nvPr>
            <p:ph type="sldNum" sz="quarter" idx="10"/>
          </p:nvPr>
        </p:nvSpPr>
        <p:spPr/>
        <p:txBody>
          <a:bodyPr/>
          <a:lstStyle>
            <a:lvl1pPr>
              <a:defRPr/>
            </a:lvl1pPr>
          </a:lstStyle>
          <a:p>
            <a:pPr>
              <a:defRPr/>
            </a:pPr>
            <a:r>
              <a:rPr lang="en-US" dirty="0"/>
              <a:t>—</a:t>
            </a:r>
            <a:r>
              <a:rPr lang="en-US" sz="900" dirty="0"/>
              <a:t> </a:t>
            </a:r>
            <a:fld id="{92C5D16D-9DB8-D143-A7D5-C215BDBCE1BE}" type="slidenum">
              <a:rPr lang="en-US" sz="900"/>
              <a:pPr>
                <a:defRPr/>
              </a:pPr>
              <a:t>‹#›</a:t>
            </a:fld>
            <a:r>
              <a:rPr lang="en-US" sz="900" dirty="0"/>
              <a:t> </a:t>
            </a:r>
            <a:r>
              <a:rPr lang="en-US" dirty="0"/>
              <a:t>—</a:t>
            </a:r>
          </a:p>
        </p:txBody>
      </p:sp>
    </p:spTree>
    <p:extLst>
      <p:ext uri="{BB962C8B-B14F-4D97-AF65-F5344CB8AC3E}">
        <p14:creationId xmlns:p14="http://schemas.microsoft.com/office/powerpoint/2010/main" val="416571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sldNum" sz="quarter" idx="10"/>
          </p:nvPr>
        </p:nvSpPr>
        <p:spPr/>
        <p:txBody>
          <a:bodyPr/>
          <a:lstStyle>
            <a:lvl1pPr>
              <a:defRPr/>
            </a:lvl1pPr>
          </a:lstStyle>
          <a:p>
            <a:pPr>
              <a:defRPr/>
            </a:pPr>
            <a:r>
              <a:rPr lang="en-US" dirty="0"/>
              <a:t>—</a:t>
            </a:r>
            <a:r>
              <a:rPr lang="en-US" sz="900" dirty="0"/>
              <a:t> </a:t>
            </a:r>
            <a:fld id="{D2E71C93-B5D4-CB44-B1E2-3D59D716E945}" type="slidenum">
              <a:rPr lang="en-US" sz="900"/>
              <a:pPr>
                <a:defRPr/>
              </a:pPr>
              <a:t>‹#›</a:t>
            </a:fld>
            <a:r>
              <a:rPr lang="en-US" sz="900" dirty="0"/>
              <a:t> </a:t>
            </a:r>
            <a:r>
              <a:rPr lang="en-US" dirty="0"/>
              <a:t>—</a:t>
            </a:r>
          </a:p>
        </p:txBody>
      </p:sp>
    </p:spTree>
    <p:extLst>
      <p:ext uri="{BB962C8B-B14F-4D97-AF65-F5344CB8AC3E}">
        <p14:creationId xmlns:p14="http://schemas.microsoft.com/office/powerpoint/2010/main" val="1188019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2"/>
          <p:cNvSpPr>
            <a:spLocks noGrp="1"/>
          </p:cNvSpPr>
          <p:nvPr>
            <p:ph type="sldNum" sz="quarter" idx="10"/>
          </p:nvPr>
        </p:nvSpPr>
        <p:spPr/>
        <p:txBody>
          <a:bodyPr/>
          <a:lstStyle>
            <a:lvl1pPr>
              <a:defRPr/>
            </a:lvl1pPr>
          </a:lstStyle>
          <a:p>
            <a:pPr>
              <a:defRPr/>
            </a:pPr>
            <a:r>
              <a:rPr lang="en-US" dirty="0"/>
              <a:t>—</a:t>
            </a:r>
            <a:r>
              <a:rPr lang="en-US" sz="900" dirty="0"/>
              <a:t> </a:t>
            </a:r>
            <a:fld id="{1D533B9B-B147-B848-9751-1E3D063109A2}" type="slidenum">
              <a:rPr lang="en-US" sz="900"/>
              <a:pPr>
                <a:defRPr/>
              </a:pPr>
              <a:t>‹#›</a:t>
            </a:fld>
            <a:r>
              <a:rPr lang="en-US" sz="900" dirty="0"/>
              <a:t> </a:t>
            </a:r>
            <a:r>
              <a:rPr lang="en-US" dirty="0"/>
              <a:t>—</a:t>
            </a:r>
          </a:p>
        </p:txBody>
      </p:sp>
    </p:spTree>
    <p:extLst>
      <p:ext uri="{BB962C8B-B14F-4D97-AF65-F5344CB8AC3E}">
        <p14:creationId xmlns:p14="http://schemas.microsoft.com/office/powerpoint/2010/main" val="3386134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r>
              <a:rPr lang="en-US" dirty="0"/>
              <a:t>—</a:t>
            </a:r>
            <a:r>
              <a:rPr lang="en-US" sz="900" dirty="0"/>
              <a:t> </a:t>
            </a:r>
            <a:fld id="{036C88D5-9CDD-A741-8AAE-21A79BE5C1EB}" type="slidenum">
              <a:rPr lang="en-US" sz="900"/>
              <a:pPr>
                <a:defRPr/>
              </a:pPr>
              <a:t>‹#›</a:t>
            </a:fld>
            <a:r>
              <a:rPr lang="en-US" sz="900" dirty="0"/>
              <a:t> </a:t>
            </a:r>
            <a:r>
              <a:rPr lang="en-US" dirty="0"/>
              <a:t>—</a:t>
            </a:r>
          </a:p>
        </p:txBody>
      </p:sp>
    </p:spTree>
    <p:extLst>
      <p:ext uri="{BB962C8B-B14F-4D97-AF65-F5344CB8AC3E}">
        <p14:creationId xmlns:p14="http://schemas.microsoft.com/office/powerpoint/2010/main" val="1973469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FFCC66"/>
            </a:gs>
          </a:gsLst>
          <a:lin ang="2700000" scaled="1"/>
        </a:gra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214313"/>
            <a:ext cx="7924800" cy="5476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 32pts</a:t>
            </a:r>
          </a:p>
        </p:txBody>
      </p:sp>
      <p:sp>
        <p:nvSpPr>
          <p:cNvPr id="5123" name="Rectangle 3"/>
          <p:cNvSpPr>
            <a:spLocks noGrp="1" noChangeArrowheads="1"/>
          </p:cNvSpPr>
          <p:nvPr>
            <p:ph type="body" idx="1"/>
          </p:nvPr>
        </p:nvSpPr>
        <p:spPr bwMode="auto">
          <a:xfrm>
            <a:off x="685800" y="1219200"/>
            <a:ext cx="7848600" cy="4876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 28pt</a:t>
            </a:r>
          </a:p>
          <a:p>
            <a:pPr lvl="1"/>
            <a:r>
              <a:rPr lang="en-US" dirty="0"/>
              <a:t>Second level 24pt</a:t>
            </a:r>
          </a:p>
          <a:p>
            <a:pPr lvl="2"/>
            <a:r>
              <a:rPr lang="en-US" dirty="0">
                <a:sym typeface="Monotype Sorts" pitchFamily="2" charset="2"/>
              </a:rPr>
              <a:t> Third level 18pt</a:t>
            </a:r>
          </a:p>
        </p:txBody>
      </p:sp>
      <p:sp>
        <p:nvSpPr>
          <p:cNvPr id="5124" name="Rectangle 4"/>
          <p:cNvSpPr>
            <a:spLocks noGrp="1" noChangeArrowheads="1"/>
          </p:cNvSpPr>
          <p:nvPr>
            <p:ph type="ftr" sz="quarter" idx="3"/>
          </p:nvPr>
        </p:nvSpPr>
        <p:spPr bwMode="auto">
          <a:xfrm>
            <a:off x="3124200" y="6562725"/>
            <a:ext cx="2895600" cy="196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700">
                <a:latin typeface="Arial" charset="0"/>
                <a:ea typeface="+mn-ea"/>
                <a:cs typeface="+mn-cs"/>
              </a:defRPr>
            </a:lvl1pPr>
          </a:lstStyle>
          <a:p>
            <a:pPr>
              <a:defRPr/>
            </a:pPr>
            <a:endParaRPr lang="en-US" dirty="0"/>
          </a:p>
        </p:txBody>
      </p:sp>
      <p:sp>
        <p:nvSpPr>
          <p:cNvPr id="5125" name="Rectangle 5"/>
          <p:cNvSpPr>
            <a:spLocks noGrp="1" noChangeArrowheads="1"/>
          </p:cNvSpPr>
          <p:nvPr>
            <p:ph type="sldNum" sz="quarter" idx="4"/>
          </p:nvPr>
        </p:nvSpPr>
        <p:spPr bwMode="auto">
          <a:xfrm>
            <a:off x="4219575" y="6369050"/>
            <a:ext cx="679450" cy="254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600">
                <a:cs typeface="Arial" charset="0"/>
              </a:defRPr>
            </a:lvl1pPr>
          </a:lstStyle>
          <a:p>
            <a:pPr>
              <a:defRPr/>
            </a:pPr>
            <a:r>
              <a:rPr lang="en-US" dirty="0"/>
              <a:t>—</a:t>
            </a:r>
            <a:r>
              <a:rPr lang="en-US" sz="900" dirty="0"/>
              <a:t> </a:t>
            </a:r>
            <a:fld id="{D38BA6F5-36EF-9846-8C38-CA866A13CF89}" type="slidenum">
              <a:rPr lang="en-US" sz="900"/>
              <a:pPr>
                <a:defRPr/>
              </a:pPr>
              <a:t>‹#›</a:t>
            </a:fld>
            <a:r>
              <a:rPr lang="en-US" sz="900" dirty="0"/>
              <a:t> </a:t>
            </a:r>
            <a:r>
              <a:rPr lang="en-US" dirty="0"/>
              <a:t>—</a:t>
            </a:r>
          </a:p>
        </p:txBody>
      </p:sp>
      <p:sp>
        <p:nvSpPr>
          <p:cNvPr id="1030" name="Line 6"/>
          <p:cNvSpPr>
            <a:spLocks noChangeShapeType="1"/>
          </p:cNvSpPr>
          <p:nvPr/>
        </p:nvSpPr>
        <p:spPr bwMode="auto">
          <a:xfrm>
            <a:off x="673100" y="825500"/>
            <a:ext cx="7940675" cy="0"/>
          </a:xfrm>
          <a:prstGeom prst="line">
            <a:avLst/>
          </a:prstGeom>
          <a:noFill/>
          <a:ln w="3175">
            <a:solidFill>
              <a:srgbClr val="FFCC66"/>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1031" name="Line 15"/>
          <p:cNvSpPr>
            <a:spLocks noChangeShapeType="1"/>
          </p:cNvSpPr>
          <p:nvPr/>
        </p:nvSpPr>
        <p:spPr bwMode="auto">
          <a:xfrm>
            <a:off x="749300" y="6324600"/>
            <a:ext cx="7712075" cy="0"/>
          </a:xfrm>
          <a:prstGeom prst="line">
            <a:avLst/>
          </a:prstGeom>
          <a:noFill/>
          <a:ln w="3175">
            <a:solidFill>
              <a:schemeClr val="bg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1032" name="Text Box 19"/>
          <p:cNvSpPr txBox="1">
            <a:spLocks noChangeArrowheads="1"/>
          </p:cNvSpPr>
          <p:nvPr/>
        </p:nvSpPr>
        <p:spPr bwMode="auto">
          <a:xfrm>
            <a:off x="6629400" y="6369050"/>
            <a:ext cx="1993900" cy="438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Arial" charset="0"/>
              </a:defRPr>
            </a:lvl1pPr>
            <a:lvl2pPr marL="742950" indent="-285750" eaLnBrk="0" hangingPunct="0">
              <a:defRPr sz="2400">
                <a:solidFill>
                  <a:schemeClr val="tx1"/>
                </a:solidFill>
                <a:latin typeface="Arial" charset="0"/>
                <a:ea typeface="Arial" charset="0"/>
                <a:cs typeface="Arial" charset="0"/>
              </a:defRPr>
            </a:lvl2pPr>
            <a:lvl3pPr marL="1143000" indent="-228600" eaLnBrk="0" hangingPunct="0">
              <a:defRPr sz="2400">
                <a:solidFill>
                  <a:schemeClr val="tx1"/>
                </a:solidFill>
                <a:latin typeface="Arial" charset="0"/>
                <a:ea typeface="Arial" charset="0"/>
                <a:cs typeface="Arial" charset="0"/>
              </a:defRPr>
            </a:lvl3pPr>
            <a:lvl4pPr marL="1600200" indent="-228600" eaLnBrk="0" hangingPunct="0">
              <a:defRPr sz="2400">
                <a:solidFill>
                  <a:schemeClr val="tx1"/>
                </a:solidFill>
                <a:latin typeface="Arial" charset="0"/>
                <a:ea typeface="Arial" charset="0"/>
                <a:cs typeface="Arial" charset="0"/>
              </a:defRPr>
            </a:lvl4pPr>
            <a:lvl5pPr marL="2057400" indent="-228600" eaLnBrk="0" hangingPunct="0">
              <a:defRPr sz="24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ea typeface="Arial" charset="0"/>
                <a:cs typeface="Arial" charset="0"/>
              </a:defRPr>
            </a:lvl9pPr>
          </a:lstStyle>
          <a:p>
            <a:pPr algn="r">
              <a:spcBef>
                <a:spcPct val="50000"/>
              </a:spcBef>
              <a:defRPr/>
            </a:pPr>
            <a:r>
              <a:rPr lang="en-US" sz="900" dirty="0">
                <a:latin typeface="Garamond" charset="0"/>
              </a:rPr>
              <a:t>District Designated Funds (DDF)</a:t>
            </a:r>
          </a:p>
          <a:p>
            <a:pPr algn="r">
              <a:spcBef>
                <a:spcPct val="50000"/>
              </a:spcBef>
              <a:defRPr/>
            </a:pPr>
            <a:r>
              <a:rPr lang="en-US" sz="900" dirty="0">
                <a:latin typeface="Garamond" charset="0"/>
              </a:rPr>
              <a:t>District 6980</a:t>
            </a:r>
            <a:r>
              <a:rPr lang="en-US" sz="900" baseline="0" dirty="0">
                <a:latin typeface="Garamond" charset="0"/>
              </a:rPr>
              <a:t>   </a:t>
            </a:r>
            <a:endParaRPr lang="en-US" sz="900" dirty="0">
              <a:latin typeface="Garamond" charset="0"/>
            </a:endParaRPr>
          </a:p>
        </p:txBody>
      </p:sp>
      <p:sp>
        <p:nvSpPr>
          <p:cNvPr id="1033" name="Text Box 21"/>
          <p:cNvSpPr txBox="1">
            <a:spLocks noChangeArrowheads="1"/>
          </p:cNvSpPr>
          <p:nvPr/>
        </p:nvSpPr>
        <p:spPr bwMode="auto">
          <a:xfrm>
            <a:off x="655638" y="6369050"/>
            <a:ext cx="1905000" cy="214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Arial" charset="0"/>
              </a:defRPr>
            </a:lvl1pPr>
            <a:lvl2pPr marL="742950" indent="-285750" eaLnBrk="0" hangingPunct="0">
              <a:defRPr sz="2400">
                <a:solidFill>
                  <a:schemeClr val="tx1"/>
                </a:solidFill>
                <a:latin typeface="Arial" charset="0"/>
                <a:ea typeface="Arial" charset="0"/>
                <a:cs typeface="Arial" charset="0"/>
              </a:defRPr>
            </a:lvl2pPr>
            <a:lvl3pPr marL="1143000" indent="-228600" eaLnBrk="0" hangingPunct="0">
              <a:defRPr sz="2400">
                <a:solidFill>
                  <a:schemeClr val="tx1"/>
                </a:solidFill>
                <a:latin typeface="Arial" charset="0"/>
                <a:ea typeface="Arial" charset="0"/>
                <a:cs typeface="Arial" charset="0"/>
              </a:defRPr>
            </a:lvl3pPr>
            <a:lvl4pPr marL="1600200" indent="-228600" eaLnBrk="0" hangingPunct="0">
              <a:defRPr sz="2400">
                <a:solidFill>
                  <a:schemeClr val="tx1"/>
                </a:solidFill>
                <a:latin typeface="Arial" charset="0"/>
                <a:ea typeface="Arial" charset="0"/>
                <a:cs typeface="Arial" charset="0"/>
              </a:defRPr>
            </a:lvl4pPr>
            <a:lvl5pPr marL="2057400" indent="-228600" eaLnBrk="0" hangingPunct="0">
              <a:defRPr sz="24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ea typeface="Arial" charset="0"/>
                <a:cs typeface="Arial" charset="0"/>
              </a:defRPr>
            </a:lvl9pPr>
          </a:lstStyle>
          <a:p>
            <a:pPr>
              <a:defRPr/>
            </a:pPr>
            <a:r>
              <a:rPr lang="en-US" sz="800" dirty="0"/>
              <a:t>July </a:t>
            </a:r>
            <a:r>
              <a:rPr lang="en-US" sz="800" baseline="0" dirty="0"/>
              <a:t>9</a:t>
            </a:r>
            <a:r>
              <a:rPr lang="en-US" sz="800" dirty="0"/>
              <a:t>, 2020</a:t>
            </a:r>
          </a:p>
        </p:txBody>
      </p:sp>
    </p:spTree>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Lst>
  <p:hf hdr="0" dt="0"/>
  <p:txStyles>
    <p:titleStyle>
      <a:lvl1pPr algn="l" rtl="0" eaLnBrk="0" fontAlgn="base" hangingPunct="0">
        <a:spcBef>
          <a:spcPct val="0"/>
        </a:spcBef>
        <a:spcAft>
          <a:spcPct val="0"/>
        </a:spcAft>
        <a:defRPr sz="3200">
          <a:solidFill>
            <a:schemeClr val="tx1"/>
          </a:solidFill>
          <a:effectLst>
            <a:outerShdw blurRad="38100" dist="38100" dir="2700000" algn="tl">
              <a:srgbClr val="C0C0C0"/>
            </a:outerShdw>
          </a:effectLst>
          <a:latin typeface="+mj-lt"/>
          <a:ea typeface="ＭＳ Ｐゴシック" charset="0"/>
          <a:cs typeface="ＭＳ Ｐゴシック" charset="0"/>
        </a:defRPr>
      </a:lvl1pPr>
      <a:lvl2pPr algn="l" rtl="0" eaLnBrk="0" fontAlgn="base" hangingPunct="0">
        <a:spcBef>
          <a:spcPct val="0"/>
        </a:spcBef>
        <a:spcAft>
          <a:spcPct val="0"/>
        </a:spcAft>
        <a:defRPr sz="3200">
          <a:solidFill>
            <a:schemeClr val="tx1"/>
          </a:solidFill>
          <a:effectLst>
            <a:outerShdw blurRad="38100" dist="38100" dir="2700000" algn="tl">
              <a:srgbClr val="C0C0C0"/>
            </a:outerShdw>
          </a:effectLst>
          <a:latin typeface="Verdana" pitchFamily="34" charset="0"/>
          <a:ea typeface="ＭＳ Ｐゴシック" charset="0"/>
          <a:cs typeface="ＭＳ Ｐゴシック" charset="0"/>
        </a:defRPr>
      </a:lvl2pPr>
      <a:lvl3pPr algn="l" rtl="0" eaLnBrk="0" fontAlgn="base" hangingPunct="0">
        <a:spcBef>
          <a:spcPct val="0"/>
        </a:spcBef>
        <a:spcAft>
          <a:spcPct val="0"/>
        </a:spcAft>
        <a:defRPr sz="3200">
          <a:solidFill>
            <a:schemeClr val="tx1"/>
          </a:solidFill>
          <a:effectLst>
            <a:outerShdw blurRad="38100" dist="38100" dir="2700000" algn="tl">
              <a:srgbClr val="C0C0C0"/>
            </a:outerShdw>
          </a:effectLst>
          <a:latin typeface="Verdana" pitchFamily="34" charset="0"/>
          <a:ea typeface="ＭＳ Ｐゴシック" charset="0"/>
          <a:cs typeface="ＭＳ Ｐゴシック" charset="0"/>
        </a:defRPr>
      </a:lvl3pPr>
      <a:lvl4pPr algn="l" rtl="0" eaLnBrk="0" fontAlgn="base" hangingPunct="0">
        <a:spcBef>
          <a:spcPct val="0"/>
        </a:spcBef>
        <a:spcAft>
          <a:spcPct val="0"/>
        </a:spcAft>
        <a:defRPr sz="3200">
          <a:solidFill>
            <a:schemeClr val="tx1"/>
          </a:solidFill>
          <a:effectLst>
            <a:outerShdw blurRad="38100" dist="38100" dir="2700000" algn="tl">
              <a:srgbClr val="C0C0C0"/>
            </a:outerShdw>
          </a:effectLst>
          <a:latin typeface="Verdana" pitchFamily="34" charset="0"/>
          <a:ea typeface="ＭＳ Ｐゴシック" charset="0"/>
          <a:cs typeface="ＭＳ Ｐゴシック" charset="0"/>
        </a:defRPr>
      </a:lvl4pPr>
      <a:lvl5pPr algn="l" rtl="0" eaLnBrk="0" fontAlgn="base" hangingPunct="0">
        <a:spcBef>
          <a:spcPct val="0"/>
        </a:spcBef>
        <a:spcAft>
          <a:spcPct val="0"/>
        </a:spcAft>
        <a:defRPr sz="3200">
          <a:solidFill>
            <a:schemeClr val="tx1"/>
          </a:solidFill>
          <a:effectLst>
            <a:outerShdw blurRad="38100" dist="38100" dir="2700000" algn="tl">
              <a:srgbClr val="C0C0C0"/>
            </a:outerShdw>
          </a:effectLst>
          <a:latin typeface="Verdana" pitchFamily="34" charset="0"/>
          <a:ea typeface="ＭＳ Ｐゴシック" charset="0"/>
          <a:cs typeface="ＭＳ Ｐゴシック" charset="0"/>
        </a:defRPr>
      </a:lvl5pPr>
      <a:lvl6pPr marL="457200" algn="l" rtl="0" eaLnBrk="0" fontAlgn="base" hangingPunct="0">
        <a:spcBef>
          <a:spcPct val="0"/>
        </a:spcBef>
        <a:spcAft>
          <a:spcPct val="0"/>
        </a:spcAft>
        <a:defRPr sz="3200">
          <a:solidFill>
            <a:schemeClr val="tx1"/>
          </a:solidFill>
          <a:effectLst>
            <a:outerShdw blurRad="38100" dist="38100" dir="2700000" algn="tl">
              <a:srgbClr val="C0C0C0"/>
            </a:outerShdw>
          </a:effectLst>
          <a:latin typeface="Verdana" pitchFamily="34" charset="0"/>
        </a:defRPr>
      </a:lvl6pPr>
      <a:lvl7pPr marL="914400" algn="l" rtl="0" eaLnBrk="0" fontAlgn="base" hangingPunct="0">
        <a:spcBef>
          <a:spcPct val="0"/>
        </a:spcBef>
        <a:spcAft>
          <a:spcPct val="0"/>
        </a:spcAft>
        <a:defRPr sz="3200">
          <a:solidFill>
            <a:schemeClr val="tx1"/>
          </a:solidFill>
          <a:effectLst>
            <a:outerShdw blurRad="38100" dist="38100" dir="2700000" algn="tl">
              <a:srgbClr val="C0C0C0"/>
            </a:outerShdw>
          </a:effectLst>
          <a:latin typeface="Verdana" pitchFamily="34" charset="0"/>
        </a:defRPr>
      </a:lvl7pPr>
      <a:lvl8pPr marL="1371600" algn="l" rtl="0" eaLnBrk="0" fontAlgn="base" hangingPunct="0">
        <a:spcBef>
          <a:spcPct val="0"/>
        </a:spcBef>
        <a:spcAft>
          <a:spcPct val="0"/>
        </a:spcAft>
        <a:defRPr sz="3200">
          <a:solidFill>
            <a:schemeClr val="tx1"/>
          </a:solidFill>
          <a:effectLst>
            <a:outerShdw blurRad="38100" dist="38100" dir="2700000" algn="tl">
              <a:srgbClr val="C0C0C0"/>
            </a:outerShdw>
          </a:effectLst>
          <a:latin typeface="Verdana" pitchFamily="34" charset="0"/>
        </a:defRPr>
      </a:lvl8pPr>
      <a:lvl9pPr marL="1828800" algn="l" rtl="0" eaLnBrk="0" fontAlgn="base" hangingPunct="0">
        <a:spcBef>
          <a:spcPct val="0"/>
        </a:spcBef>
        <a:spcAft>
          <a:spcPct val="0"/>
        </a:spcAft>
        <a:defRPr sz="3200">
          <a:solidFill>
            <a:schemeClr val="tx1"/>
          </a:solidFill>
          <a:effectLst>
            <a:outerShdw blurRad="38100" dist="38100" dir="2700000" algn="tl">
              <a:srgbClr val="C0C0C0"/>
            </a:outerShdw>
          </a:effectLst>
          <a:latin typeface="Verdana" pitchFamily="34" charset="0"/>
        </a:defRPr>
      </a:lvl9pPr>
    </p:titleStyle>
    <p:bodyStyle>
      <a:lvl1pPr marL="342900" indent="-342900" algn="l" rtl="0" eaLnBrk="0" fontAlgn="base" hangingPunct="0">
        <a:spcBef>
          <a:spcPct val="25000"/>
        </a:spcBef>
        <a:spcAft>
          <a:spcPct val="0"/>
        </a:spcAft>
        <a:buClr>
          <a:srgbClr val="FFCC66"/>
        </a:buClr>
        <a:buSzPct val="80000"/>
        <a:buFont typeface="Monotype Sorts" charset="0"/>
        <a:buChar char="f"/>
        <a:defRPr sz="2800">
          <a:solidFill>
            <a:schemeClr val="tx1"/>
          </a:solidFill>
          <a:effectLst>
            <a:outerShdw blurRad="38100" dist="38100" dir="2700000" algn="tl">
              <a:srgbClr val="C0C0C0"/>
            </a:outerShdw>
          </a:effectLst>
          <a:latin typeface="+mn-lt"/>
          <a:ea typeface="ＭＳ Ｐゴシック" charset="0"/>
          <a:cs typeface="ＭＳ Ｐゴシック" charset="0"/>
        </a:defRPr>
      </a:lvl1pPr>
      <a:lvl2pPr marL="742950" indent="-285750" algn="l" rtl="0" eaLnBrk="0" fontAlgn="base" hangingPunct="0">
        <a:spcBef>
          <a:spcPct val="25000"/>
        </a:spcBef>
        <a:spcAft>
          <a:spcPct val="0"/>
        </a:spcAft>
        <a:buClr>
          <a:srgbClr val="FFCC66"/>
        </a:buClr>
        <a:buSzPct val="75000"/>
        <a:buFont typeface="Monotype Sorts" charset="0"/>
        <a:buChar char="â"/>
        <a:defRPr sz="2400">
          <a:solidFill>
            <a:schemeClr val="tx1"/>
          </a:solidFill>
          <a:effectLst>
            <a:outerShdw blurRad="38100" dist="38100" dir="2700000" algn="tl">
              <a:srgbClr val="C0C0C0"/>
            </a:outerShdw>
          </a:effectLst>
          <a:latin typeface="+mn-lt"/>
          <a:ea typeface="ＭＳ Ｐゴシック" charset="0"/>
        </a:defRPr>
      </a:lvl2pPr>
      <a:lvl3pPr marL="1085850" indent="-228600" algn="l" rtl="0" eaLnBrk="0" fontAlgn="base" hangingPunct="0">
        <a:spcBef>
          <a:spcPct val="25000"/>
        </a:spcBef>
        <a:spcAft>
          <a:spcPct val="0"/>
        </a:spcAft>
        <a:buClr>
          <a:srgbClr val="FFCC66"/>
        </a:buClr>
        <a:buSzPct val="80000"/>
        <a:buFont typeface="Monotype Sorts" charset="0"/>
        <a:buChar char="å"/>
        <a:defRPr>
          <a:solidFill>
            <a:schemeClr val="tx1"/>
          </a:solidFill>
          <a:effectLst>
            <a:outerShdw blurRad="38100" dist="38100" dir="2700000" algn="tl">
              <a:srgbClr val="C0C0C0"/>
            </a:outerShdw>
          </a:effectLst>
          <a:latin typeface="+mn-lt"/>
          <a:ea typeface="ＭＳ Ｐゴシック" charset="0"/>
          <a:sym typeface="Monotype Sorts" charset="0"/>
        </a:defRPr>
      </a:lvl3pPr>
      <a:lvl4pPr marL="1428750" indent="-228600" algn="l" rtl="0" eaLnBrk="0" fontAlgn="base" hangingPunct="0">
        <a:spcBef>
          <a:spcPct val="20000"/>
        </a:spcBef>
        <a:spcAft>
          <a:spcPct val="0"/>
        </a:spcAft>
        <a:buChar char="–"/>
        <a:defRPr sz="2000">
          <a:solidFill>
            <a:schemeClr val="tx1"/>
          </a:solidFill>
          <a:effectLst>
            <a:outerShdw blurRad="38100" dist="38100" dir="2700000" algn="tl">
              <a:srgbClr val="C0C0C0"/>
            </a:outerShdw>
          </a:effectLst>
          <a:latin typeface="Tahoma" pitchFamily="34" charset="0"/>
          <a:ea typeface="ＭＳ Ｐゴシック" charset="0"/>
          <a:sym typeface="Monotype Sorts" charset="0"/>
        </a:defRPr>
      </a:lvl4pPr>
      <a:lvl5pPr marL="1771650" indent="-228600" algn="l" rtl="0" eaLnBrk="0" fontAlgn="base" hangingPunct="0">
        <a:spcBef>
          <a:spcPct val="20000"/>
        </a:spcBef>
        <a:spcAft>
          <a:spcPct val="0"/>
        </a:spcAft>
        <a:buChar char="»"/>
        <a:defRPr sz="2000">
          <a:solidFill>
            <a:schemeClr val="tx1"/>
          </a:solidFill>
          <a:effectLst>
            <a:outerShdw blurRad="38100" dist="38100" dir="2700000" algn="tl">
              <a:srgbClr val="C0C0C0"/>
            </a:outerShdw>
          </a:effectLst>
          <a:latin typeface="Tahoma" pitchFamily="34" charset="0"/>
          <a:ea typeface="ＭＳ Ｐゴシック" charset="0"/>
          <a:sym typeface="Monotype Sorts" charset="0"/>
        </a:defRPr>
      </a:lvl5pPr>
      <a:lvl6pPr marL="2228850" indent="-228600" algn="l" rtl="0" eaLnBrk="0" fontAlgn="base" hangingPunct="0">
        <a:spcBef>
          <a:spcPct val="20000"/>
        </a:spcBef>
        <a:spcAft>
          <a:spcPct val="0"/>
        </a:spcAft>
        <a:buChar char="»"/>
        <a:defRPr sz="2000">
          <a:solidFill>
            <a:schemeClr val="tx1"/>
          </a:solidFill>
          <a:effectLst>
            <a:outerShdw blurRad="38100" dist="38100" dir="2700000" algn="tl">
              <a:srgbClr val="C0C0C0"/>
            </a:outerShdw>
          </a:effectLst>
          <a:latin typeface="Tahoma" pitchFamily="34" charset="0"/>
          <a:sym typeface="Monotype Sorts" pitchFamily="2" charset="2"/>
        </a:defRPr>
      </a:lvl6pPr>
      <a:lvl7pPr marL="2686050" indent="-228600" algn="l" rtl="0" eaLnBrk="0" fontAlgn="base" hangingPunct="0">
        <a:spcBef>
          <a:spcPct val="20000"/>
        </a:spcBef>
        <a:spcAft>
          <a:spcPct val="0"/>
        </a:spcAft>
        <a:buChar char="»"/>
        <a:defRPr sz="2000">
          <a:solidFill>
            <a:schemeClr val="tx1"/>
          </a:solidFill>
          <a:effectLst>
            <a:outerShdw blurRad="38100" dist="38100" dir="2700000" algn="tl">
              <a:srgbClr val="C0C0C0"/>
            </a:outerShdw>
          </a:effectLst>
          <a:latin typeface="Tahoma" pitchFamily="34" charset="0"/>
          <a:sym typeface="Monotype Sorts" pitchFamily="2" charset="2"/>
        </a:defRPr>
      </a:lvl7pPr>
      <a:lvl8pPr marL="3143250" indent="-228600" algn="l" rtl="0" eaLnBrk="0" fontAlgn="base" hangingPunct="0">
        <a:spcBef>
          <a:spcPct val="20000"/>
        </a:spcBef>
        <a:spcAft>
          <a:spcPct val="0"/>
        </a:spcAft>
        <a:buChar char="»"/>
        <a:defRPr sz="2000">
          <a:solidFill>
            <a:schemeClr val="tx1"/>
          </a:solidFill>
          <a:effectLst>
            <a:outerShdw blurRad="38100" dist="38100" dir="2700000" algn="tl">
              <a:srgbClr val="C0C0C0"/>
            </a:outerShdw>
          </a:effectLst>
          <a:latin typeface="Tahoma" pitchFamily="34" charset="0"/>
          <a:sym typeface="Monotype Sorts" pitchFamily="2" charset="2"/>
        </a:defRPr>
      </a:lvl8pPr>
      <a:lvl9pPr marL="3600450" indent="-228600" algn="l" rtl="0" eaLnBrk="0" fontAlgn="base" hangingPunct="0">
        <a:spcBef>
          <a:spcPct val="20000"/>
        </a:spcBef>
        <a:spcAft>
          <a:spcPct val="0"/>
        </a:spcAft>
        <a:buChar char="»"/>
        <a:defRPr sz="2000">
          <a:solidFill>
            <a:schemeClr val="tx1"/>
          </a:solidFill>
          <a:effectLst>
            <a:outerShdw blurRad="38100" dist="38100" dir="2700000" algn="tl">
              <a:srgbClr val="C0C0C0"/>
            </a:outerShdw>
          </a:effectLst>
          <a:latin typeface="Tahoma" pitchFamily="34" charset="0"/>
          <a:sym typeface="Monotype Sorts" pitchFamily="2" charset="2"/>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file://localhost/Applications/Microsoft%20Office%202011/Office/Media/Clipart/Bullets.localized/Rotary%20Emblem.gif" TargetMode="External"/><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file://localhost/Applications/Microsoft%20Office%202011/Office/Media/Clipart/Bullets.localized/Rotary%20Emblem.gif" TargetMode="External"/><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50000">
              <a:srgbClr val="FFE4AF"/>
            </a:gs>
            <a:gs pos="100000">
              <a:schemeClr val="bg1"/>
            </a:gs>
          </a:gsLst>
          <a:lin ang="2700000" scaled="1"/>
        </a:gradFill>
        <a:effectLst/>
      </p:bgPr>
    </p:bg>
    <p:spTree>
      <p:nvGrpSpPr>
        <p:cNvPr id="1" name=""/>
        <p:cNvGrpSpPr/>
        <p:nvPr/>
      </p:nvGrpSpPr>
      <p:grpSpPr>
        <a:xfrm>
          <a:off x="0" y="0"/>
          <a:ext cx="0" cy="0"/>
          <a:chOff x="0" y="0"/>
          <a:chExt cx="0" cy="0"/>
        </a:xfrm>
      </p:grpSpPr>
      <p:sp>
        <p:nvSpPr>
          <p:cNvPr id="2053" name="Rectangle 5"/>
          <p:cNvSpPr>
            <a:spLocks noGrp="1" noChangeArrowheads="1"/>
          </p:cNvSpPr>
          <p:nvPr>
            <p:ph type="ctrTitle"/>
          </p:nvPr>
        </p:nvSpPr>
        <p:spPr>
          <a:xfrm>
            <a:off x="231775" y="1470025"/>
            <a:ext cx="6388100" cy="2819400"/>
          </a:xfrm>
        </p:spPr>
        <p:txBody>
          <a:bodyPr/>
          <a:lstStyle/>
          <a:p>
            <a:pPr>
              <a:defRPr/>
            </a:pPr>
            <a:r>
              <a:rPr lang="en-US" sz="5400" dirty="0">
                <a:solidFill>
                  <a:srgbClr val="FCA800"/>
                </a:solidFill>
                <a:effectLst>
                  <a:outerShdw blurRad="38100" dist="38100" dir="2700000" algn="tl">
                    <a:srgbClr val="DDDDDD"/>
                  </a:outerShdw>
                </a:effectLst>
                <a:latin typeface="Verdana" charset="0"/>
                <a:cs typeface="+mj-cs"/>
              </a:rPr>
              <a:t>District Designated Funds  </a:t>
            </a:r>
          </a:p>
        </p:txBody>
      </p:sp>
      <p:sp>
        <p:nvSpPr>
          <p:cNvPr id="2054" name="Rectangle 6"/>
          <p:cNvSpPr>
            <a:spLocks noGrp="1" noChangeArrowheads="1"/>
          </p:cNvSpPr>
          <p:nvPr>
            <p:ph type="subTitle" idx="1"/>
          </p:nvPr>
        </p:nvSpPr>
        <p:spPr>
          <a:xfrm>
            <a:off x="654050" y="3889375"/>
            <a:ext cx="6400800" cy="990600"/>
          </a:xfrm>
        </p:spPr>
        <p:txBody>
          <a:bodyPr/>
          <a:lstStyle/>
          <a:p>
            <a:pPr>
              <a:buFont typeface="Monotype Sorts" charset="0"/>
              <a:buNone/>
              <a:defRPr/>
            </a:pPr>
            <a:r>
              <a:rPr lang="en-US" sz="6000" dirty="0">
                <a:effectLst>
                  <a:outerShdw blurRad="38100" dist="38100" dir="2700000" algn="tl">
                    <a:srgbClr val="DDDDDD"/>
                  </a:outerShdw>
                </a:effectLst>
                <a:latin typeface="Arial" charset="0"/>
                <a:cs typeface="+mn-cs"/>
              </a:rPr>
              <a:t>DDF</a:t>
            </a:r>
          </a:p>
        </p:txBody>
      </p:sp>
      <p:sp>
        <p:nvSpPr>
          <p:cNvPr id="2056" name="Text Box 8"/>
          <p:cNvSpPr txBox="1">
            <a:spLocks noChangeArrowheads="1"/>
          </p:cNvSpPr>
          <p:nvPr/>
        </p:nvSpPr>
        <p:spPr bwMode="auto">
          <a:xfrm>
            <a:off x="6972300" y="2092325"/>
            <a:ext cx="1981200" cy="969496"/>
          </a:xfrm>
          <a:prstGeom prst="rect">
            <a:avLst/>
          </a:prstGeom>
          <a:noFill/>
          <a:ln w="9525">
            <a:noFill/>
            <a:miter lim="800000"/>
            <a:headEnd/>
            <a:tailEnd/>
          </a:ln>
          <a:effectLst/>
        </p:spPr>
        <p:txBody>
          <a:bodyPr>
            <a:spAutoFit/>
          </a:bodyPr>
          <a:lstStyle/>
          <a:p>
            <a:pPr algn="ctr" eaLnBrk="0" hangingPunct="0">
              <a:spcBef>
                <a:spcPct val="50000"/>
              </a:spcBef>
              <a:defRPr/>
            </a:pPr>
            <a:r>
              <a:rPr lang="en-US" sz="900" dirty="0">
                <a:effectLst>
                  <a:outerShdw blurRad="38100" dist="38100" dir="2700000" algn="tl">
                    <a:srgbClr val="FFFFFF"/>
                  </a:outerShdw>
                </a:effectLst>
                <a:latin typeface="Verdana" pitchFamily="34" charset="0"/>
                <a:ea typeface="+mn-ea"/>
                <a:cs typeface="+mn-cs"/>
              </a:rPr>
              <a:t>Presented at</a:t>
            </a:r>
          </a:p>
          <a:p>
            <a:pPr algn="ctr" eaLnBrk="0" hangingPunct="0">
              <a:spcBef>
                <a:spcPct val="50000"/>
              </a:spcBef>
              <a:defRPr/>
            </a:pPr>
            <a:r>
              <a:rPr lang="en-US" sz="1200" dirty="0">
                <a:effectLst>
                  <a:outerShdw blurRad="38100" dist="38100" dir="2700000" algn="tl">
                    <a:srgbClr val="FFFFFF"/>
                  </a:outerShdw>
                </a:effectLst>
                <a:ea typeface="+mn-ea"/>
                <a:cs typeface="+mn-cs"/>
              </a:rPr>
              <a:t>2020</a:t>
            </a:r>
          </a:p>
          <a:p>
            <a:pPr algn="ctr" eaLnBrk="0" hangingPunct="0">
              <a:spcBef>
                <a:spcPct val="50000"/>
              </a:spcBef>
              <a:defRPr/>
            </a:pPr>
            <a:r>
              <a:rPr lang="en-US" sz="1200" dirty="0">
                <a:effectLst>
                  <a:outerShdw blurRad="38100" dist="38100" dir="2700000" algn="tl">
                    <a:srgbClr val="FFFFFF"/>
                  </a:outerShdw>
                </a:effectLst>
                <a:ea typeface="+mn-ea"/>
                <a:cs typeface="+mn-cs"/>
              </a:rPr>
              <a:t>District 6980</a:t>
            </a:r>
            <a:br>
              <a:rPr lang="en-US" sz="1200" dirty="0">
                <a:effectLst>
                  <a:outerShdw blurRad="38100" dist="38100" dir="2700000" algn="tl">
                    <a:srgbClr val="FFFFFF"/>
                  </a:outerShdw>
                </a:effectLst>
                <a:ea typeface="+mn-ea"/>
                <a:cs typeface="+mn-cs"/>
              </a:rPr>
            </a:br>
            <a:r>
              <a:rPr lang="en-US" sz="1200" dirty="0">
                <a:effectLst>
                  <a:outerShdw blurRad="38100" dist="38100" dir="2700000" algn="tl">
                    <a:srgbClr val="FFFFFF"/>
                  </a:outerShdw>
                </a:effectLst>
                <a:ea typeface="+mn-ea"/>
                <a:cs typeface="+mn-cs"/>
              </a:rPr>
              <a:t>Global Grant Seminar</a:t>
            </a:r>
            <a:endParaRPr lang="en-US" sz="900" dirty="0">
              <a:effectLst>
                <a:outerShdw blurRad="38100" dist="38100" dir="2700000" algn="tl">
                  <a:srgbClr val="FFFFFF"/>
                </a:outerShdw>
              </a:effectLst>
              <a:latin typeface="Verdana" pitchFamily="34" charset="0"/>
              <a:ea typeface="+mn-ea"/>
              <a:cs typeface="+mn-cs"/>
            </a:endParaRPr>
          </a:p>
        </p:txBody>
      </p:sp>
      <p:sp>
        <p:nvSpPr>
          <p:cNvPr id="2057" name="Text Box 9"/>
          <p:cNvSpPr txBox="1">
            <a:spLocks noChangeArrowheads="1"/>
          </p:cNvSpPr>
          <p:nvPr/>
        </p:nvSpPr>
        <p:spPr bwMode="auto">
          <a:xfrm>
            <a:off x="6972300" y="4964113"/>
            <a:ext cx="1981200" cy="276999"/>
          </a:xfrm>
          <a:prstGeom prst="rect">
            <a:avLst/>
          </a:prstGeom>
          <a:noFill/>
          <a:ln w="9525">
            <a:noFill/>
            <a:miter lim="800000"/>
            <a:headEnd/>
            <a:tailEnd/>
          </a:ln>
          <a:effectLst/>
        </p:spPr>
        <p:txBody>
          <a:bodyPr>
            <a:spAutoFit/>
          </a:bodyPr>
          <a:lstStyle>
            <a:lvl1pPr eaLnBrk="0" hangingPunct="0">
              <a:defRPr sz="2400">
                <a:solidFill>
                  <a:schemeClr val="tx1"/>
                </a:solidFill>
                <a:latin typeface="Arial" charset="0"/>
                <a:ea typeface="ＭＳ Ｐゴシック" charset="0"/>
                <a:cs typeface="Arial" charset="0"/>
              </a:defRPr>
            </a:lvl1pPr>
            <a:lvl2pPr marL="742950" indent="-285750" eaLnBrk="0" hangingPunct="0">
              <a:defRPr sz="2400">
                <a:solidFill>
                  <a:schemeClr val="tx1"/>
                </a:solidFill>
                <a:latin typeface="Arial" charset="0"/>
                <a:ea typeface="Arial" charset="0"/>
                <a:cs typeface="Arial" charset="0"/>
              </a:defRPr>
            </a:lvl2pPr>
            <a:lvl3pPr marL="1143000" indent="-228600" eaLnBrk="0" hangingPunct="0">
              <a:defRPr sz="2400">
                <a:solidFill>
                  <a:schemeClr val="tx1"/>
                </a:solidFill>
                <a:latin typeface="Arial" charset="0"/>
                <a:ea typeface="Arial" charset="0"/>
                <a:cs typeface="Arial" charset="0"/>
              </a:defRPr>
            </a:lvl3pPr>
            <a:lvl4pPr marL="1600200" indent="-228600" eaLnBrk="0" hangingPunct="0">
              <a:defRPr sz="2400">
                <a:solidFill>
                  <a:schemeClr val="tx1"/>
                </a:solidFill>
                <a:latin typeface="Arial" charset="0"/>
                <a:ea typeface="Arial" charset="0"/>
                <a:cs typeface="Arial" charset="0"/>
              </a:defRPr>
            </a:lvl4pPr>
            <a:lvl5pPr marL="2057400" indent="-228600" eaLnBrk="0" hangingPunct="0">
              <a:defRPr sz="24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ea typeface="Arial" charset="0"/>
                <a:cs typeface="Arial" charset="0"/>
              </a:defRPr>
            </a:lvl9pPr>
          </a:lstStyle>
          <a:p>
            <a:pPr algn="ctr">
              <a:spcBef>
                <a:spcPct val="50000"/>
              </a:spcBef>
              <a:defRPr/>
            </a:pPr>
            <a:r>
              <a:rPr lang="en-US" sz="1200" dirty="0">
                <a:effectLst>
                  <a:outerShdw blurRad="38100" dist="38100" dir="2700000" algn="tl">
                    <a:srgbClr val="DDDDDD"/>
                  </a:outerShdw>
                </a:effectLst>
              </a:rPr>
              <a:t>July 9, 2020</a:t>
            </a:r>
          </a:p>
        </p:txBody>
      </p:sp>
      <p:sp>
        <p:nvSpPr>
          <p:cNvPr id="2058" name="Rectangle 10"/>
          <p:cNvSpPr>
            <a:spLocks noChangeArrowheads="1"/>
          </p:cNvSpPr>
          <p:nvPr/>
        </p:nvSpPr>
        <p:spPr bwMode="auto">
          <a:xfrm>
            <a:off x="7221945" y="3659430"/>
            <a:ext cx="1441696" cy="707886"/>
          </a:xfrm>
          <a:prstGeom prst="rect">
            <a:avLst/>
          </a:prstGeom>
          <a:noFill/>
          <a:ln w="9525">
            <a:noFill/>
            <a:miter lim="800000"/>
            <a:headEnd/>
            <a:tailEnd/>
          </a:ln>
          <a:effectLst/>
        </p:spPr>
        <p:txBody>
          <a:bodyPr wrap="none">
            <a:spAutoFit/>
          </a:bodyPr>
          <a:lstStyle/>
          <a:p>
            <a:pPr algn="ctr" eaLnBrk="0" hangingPunct="0">
              <a:spcBef>
                <a:spcPct val="50000"/>
              </a:spcBef>
              <a:defRPr/>
            </a:pPr>
            <a:r>
              <a:rPr lang="en-US" sz="1200" dirty="0">
                <a:effectLst>
                  <a:outerShdw blurRad="38100" dist="38100" dir="2700000" algn="tl">
                    <a:srgbClr val="FFFFFF"/>
                  </a:outerShdw>
                </a:effectLst>
                <a:latin typeface="Verdana" pitchFamily="34" charset="0"/>
                <a:ea typeface="+mn-ea"/>
                <a:cs typeface="+mn-cs"/>
              </a:rPr>
              <a:t>Bob Shydo</a:t>
            </a:r>
          </a:p>
          <a:p>
            <a:pPr algn="ctr" eaLnBrk="0" hangingPunct="0">
              <a:spcBef>
                <a:spcPct val="50000"/>
              </a:spcBef>
              <a:defRPr/>
            </a:pPr>
            <a:r>
              <a:rPr lang="en-US" sz="1200" dirty="0">
                <a:effectLst>
                  <a:outerShdw blurRad="38100" dist="38100" dir="2700000" algn="tl">
                    <a:srgbClr val="FFFFFF"/>
                  </a:outerShdw>
                </a:effectLst>
                <a:ea typeface="+mn-ea"/>
                <a:cs typeface="+mn-cs"/>
              </a:rPr>
              <a:t>DDF Administrator</a:t>
            </a:r>
            <a:br>
              <a:rPr lang="en-US" sz="1200" dirty="0">
                <a:effectLst>
                  <a:outerShdw blurRad="38100" dist="38100" dir="2700000" algn="tl">
                    <a:srgbClr val="FFFFFF"/>
                  </a:outerShdw>
                </a:effectLst>
                <a:ea typeface="+mn-ea"/>
                <a:cs typeface="+mn-cs"/>
              </a:rPr>
            </a:br>
            <a:endParaRPr lang="en-US" sz="1000" dirty="0">
              <a:effectLst>
                <a:outerShdw blurRad="38100" dist="38100" dir="2700000" algn="tl">
                  <a:srgbClr val="FFFFFF"/>
                </a:outerShdw>
              </a:effectLst>
              <a:ea typeface="+mn-ea"/>
              <a:cs typeface="+mn-cs"/>
            </a:endParaRPr>
          </a:p>
        </p:txBody>
      </p:sp>
      <p:pic>
        <p:nvPicPr>
          <p:cNvPr id="7" name="Picture 3"/>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85855" y="395005"/>
            <a:ext cx="1935719" cy="7296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F59FA8F-7EB5-A04D-B368-91DA3A5E79AB}"/>
              </a:ext>
            </a:extLst>
          </p:cNvPr>
          <p:cNvSpPr>
            <a:spLocks noGrp="1"/>
          </p:cNvSpPr>
          <p:nvPr>
            <p:ph idx="1"/>
          </p:nvPr>
        </p:nvSpPr>
        <p:spPr/>
        <p:txBody>
          <a:bodyPr/>
          <a:lstStyle/>
          <a:p>
            <a:r>
              <a:rPr lang="en-US" dirty="0"/>
              <a:t>Global Grant Matching Funds Change</a:t>
            </a:r>
          </a:p>
          <a:p>
            <a:pPr lvl="1"/>
            <a:r>
              <a:rPr lang="en-US" dirty="0"/>
              <a:t> “</a:t>
            </a:r>
            <a:r>
              <a:rPr lang="en-US" dirty="0">
                <a:effectLst/>
              </a:rPr>
              <a:t>The Trustees of The Rotary Foundation have decided that World Fund resources will be used to match </a:t>
            </a:r>
            <a:r>
              <a:rPr lang="en-US" u="sng" dirty="0">
                <a:effectLst/>
              </a:rPr>
              <a:t>only</a:t>
            </a:r>
            <a:r>
              <a:rPr lang="en-US" dirty="0">
                <a:effectLst/>
              </a:rPr>
              <a:t> District Designated Fund (DDF) contributions. This match will remain at 100 percent. </a:t>
            </a:r>
            <a:r>
              <a:rPr lang="en-US" u="sng" dirty="0">
                <a:effectLst/>
              </a:rPr>
              <a:t>The match on cash contributions to grants will be eliminated</a:t>
            </a:r>
            <a:r>
              <a:rPr lang="en-US" dirty="0">
                <a:effectLst/>
              </a:rPr>
              <a:t>, </a:t>
            </a:r>
            <a:r>
              <a:rPr lang="en-US" u="sng" dirty="0">
                <a:effectLst/>
              </a:rPr>
              <a:t>effective 1 July 2020</a:t>
            </a:r>
            <a:r>
              <a:rPr lang="en-US" dirty="0">
                <a:effectLst/>
              </a:rPr>
              <a:t>. Global grant applications that have been submitted but not yet approved on 1 July will still receive the World Fund match for cash contributions.”</a:t>
            </a:r>
            <a:endParaRPr lang="en-US" dirty="0"/>
          </a:p>
        </p:txBody>
      </p:sp>
      <p:sp>
        <p:nvSpPr>
          <p:cNvPr id="3" name="Slide Number Placeholder 2">
            <a:extLst>
              <a:ext uri="{FF2B5EF4-FFF2-40B4-BE49-F238E27FC236}">
                <a16:creationId xmlns:a16="http://schemas.microsoft.com/office/drawing/2014/main" id="{3D5D2D56-F6FC-B541-82C3-5999CF3A4051}"/>
              </a:ext>
            </a:extLst>
          </p:cNvPr>
          <p:cNvSpPr>
            <a:spLocks noGrp="1"/>
          </p:cNvSpPr>
          <p:nvPr>
            <p:ph type="sldNum" sz="quarter" idx="10"/>
          </p:nvPr>
        </p:nvSpPr>
        <p:spPr/>
        <p:txBody>
          <a:bodyPr/>
          <a:lstStyle/>
          <a:p>
            <a:pPr>
              <a:defRPr/>
            </a:pPr>
            <a:r>
              <a:rPr lang="en-US"/>
              <a:t>—</a:t>
            </a:r>
            <a:r>
              <a:rPr lang="en-US" sz="900"/>
              <a:t> </a:t>
            </a:r>
            <a:fld id="{6DE77ECD-0140-A942-AA6E-F5627AC77862}" type="slidenum">
              <a:rPr lang="en-US" sz="900" smtClean="0"/>
              <a:pPr>
                <a:defRPr/>
              </a:pPr>
              <a:t>10</a:t>
            </a:fld>
            <a:r>
              <a:rPr lang="en-US" sz="900"/>
              <a:t> </a:t>
            </a:r>
            <a:r>
              <a:rPr lang="en-US"/>
              <a:t>—</a:t>
            </a:r>
            <a:endParaRPr lang="en-US" dirty="0"/>
          </a:p>
        </p:txBody>
      </p:sp>
      <p:sp>
        <p:nvSpPr>
          <p:cNvPr id="4" name="Footer Placeholder 3">
            <a:extLst>
              <a:ext uri="{FF2B5EF4-FFF2-40B4-BE49-F238E27FC236}">
                <a16:creationId xmlns:a16="http://schemas.microsoft.com/office/drawing/2014/main" id="{20576EF7-B721-524D-A926-B93E684FFEF3}"/>
              </a:ext>
            </a:extLst>
          </p:cNvPr>
          <p:cNvSpPr>
            <a:spLocks noGrp="1"/>
          </p:cNvSpPr>
          <p:nvPr>
            <p:ph type="ftr" sz="quarter" idx="11"/>
          </p:nvPr>
        </p:nvSpPr>
        <p:spPr/>
        <p:txBody>
          <a:bodyPr/>
          <a:lstStyle/>
          <a:p>
            <a:pPr>
              <a:defRPr/>
            </a:pPr>
            <a:endParaRPr lang="en-US" dirty="0"/>
          </a:p>
        </p:txBody>
      </p:sp>
      <p:sp>
        <p:nvSpPr>
          <p:cNvPr id="5" name="Title 4">
            <a:extLst>
              <a:ext uri="{FF2B5EF4-FFF2-40B4-BE49-F238E27FC236}">
                <a16:creationId xmlns:a16="http://schemas.microsoft.com/office/drawing/2014/main" id="{2D9E18E2-F85D-2640-BF3F-159963CE3CFD}"/>
              </a:ext>
            </a:extLst>
          </p:cNvPr>
          <p:cNvSpPr>
            <a:spLocks noGrp="1"/>
          </p:cNvSpPr>
          <p:nvPr>
            <p:ph type="title"/>
          </p:nvPr>
        </p:nvSpPr>
        <p:spPr/>
        <p:txBody>
          <a:bodyPr/>
          <a:lstStyle/>
          <a:p>
            <a:r>
              <a:rPr lang="en-US" dirty="0"/>
              <a:t>Change in Matching Funds 7/1/2020</a:t>
            </a:r>
          </a:p>
        </p:txBody>
      </p:sp>
    </p:spTree>
    <p:extLst>
      <p:ext uri="{BB962C8B-B14F-4D97-AF65-F5344CB8AC3E}">
        <p14:creationId xmlns:p14="http://schemas.microsoft.com/office/powerpoint/2010/main" val="844441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214313"/>
            <a:ext cx="7924800" cy="547687"/>
          </a:xfrm>
        </p:spPr>
        <p:txBody>
          <a:bodyPr/>
          <a:lstStyle/>
          <a:p>
            <a:pPr>
              <a:defRPr/>
            </a:pPr>
            <a:r>
              <a:rPr lang="en-US" dirty="0"/>
              <a:t>DDF Allocation with Revenue Sharing</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58993277"/>
              </p:ext>
            </p:extLst>
          </p:nvPr>
        </p:nvGraphicFramePr>
        <p:xfrm>
          <a:off x="685800" y="1219200"/>
          <a:ext cx="7848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0"/>
          </p:nvPr>
        </p:nvSpPr>
        <p:spPr/>
        <p:txBody>
          <a:bodyPr/>
          <a:lstStyle/>
          <a:p>
            <a:pPr>
              <a:defRPr/>
            </a:pPr>
            <a:r>
              <a:rPr lang="en-US" dirty="0"/>
              <a:t>—</a:t>
            </a:r>
            <a:r>
              <a:rPr lang="en-US" sz="900" dirty="0"/>
              <a:t> </a:t>
            </a:r>
            <a:fld id="{B2998D7A-C1D6-4A6A-A93B-47069603CA77}" type="slidenum">
              <a:rPr lang="en-US" sz="900" smtClean="0"/>
              <a:pPr>
                <a:defRPr/>
              </a:pPr>
              <a:t>11</a:t>
            </a:fld>
            <a:r>
              <a:rPr lang="en-US" sz="900" dirty="0"/>
              <a:t> </a:t>
            </a:r>
            <a:r>
              <a:rPr lang="en-US" dirty="0"/>
              <a:t>—</a:t>
            </a:r>
          </a:p>
        </p:txBody>
      </p:sp>
      <p:sp>
        <p:nvSpPr>
          <p:cNvPr id="31749" name="TextBox 7"/>
          <p:cNvSpPr txBox="1">
            <a:spLocks noChangeArrowheads="1"/>
          </p:cNvSpPr>
          <p:nvPr/>
        </p:nvSpPr>
        <p:spPr bwMode="auto">
          <a:xfrm>
            <a:off x="2690155" y="1854395"/>
            <a:ext cx="1946275" cy="461962"/>
          </a:xfrm>
          <a:prstGeom prst="rect">
            <a:avLst/>
          </a:prstGeom>
          <a:noFill/>
          <a:ln w="9525">
            <a:noFill/>
            <a:miter lim="800000"/>
            <a:headEnd/>
            <a:tailEnd/>
          </a:ln>
        </p:spPr>
        <p:txBody>
          <a:bodyPr wrap="none">
            <a:spAutoFit/>
          </a:bodyPr>
          <a:lstStyle/>
          <a:p>
            <a:r>
              <a:rPr lang="en-US" dirty="0"/>
              <a:t>After 3 Years</a:t>
            </a:r>
          </a:p>
        </p:txBody>
      </p:sp>
      <p:graphicFrame>
        <p:nvGraphicFramePr>
          <p:cNvPr id="11" name="Diagram 10"/>
          <p:cNvGraphicFramePr/>
          <p:nvPr/>
        </p:nvGraphicFramePr>
        <p:xfrm>
          <a:off x="4956050" y="3697835"/>
          <a:ext cx="1588610" cy="95666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31753" name="TextBox 13"/>
          <p:cNvSpPr txBox="1">
            <a:spLocks noChangeArrowheads="1"/>
          </p:cNvSpPr>
          <p:nvPr/>
        </p:nvSpPr>
        <p:spPr bwMode="auto">
          <a:xfrm>
            <a:off x="1077913" y="1470025"/>
            <a:ext cx="730250" cy="307975"/>
          </a:xfrm>
          <a:prstGeom prst="rect">
            <a:avLst/>
          </a:prstGeom>
          <a:noFill/>
          <a:ln w="9525">
            <a:noFill/>
            <a:miter lim="800000"/>
            <a:headEnd/>
            <a:tailEnd/>
          </a:ln>
        </p:spPr>
        <p:txBody>
          <a:bodyPr wrap="none">
            <a:spAutoFit/>
          </a:bodyPr>
          <a:lstStyle/>
          <a:p>
            <a:r>
              <a:rPr lang="en-US" sz="1400" dirty="0"/>
              <a:t>$7,500</a:t>
            </a:r>
          </a:p>
        </p:txBody>
      </p:sp>
      <p:sp>
        <p:nvSpPr>
          <p:cNvPr id="31754" name="TextBox 14"/>
          <p:cNvSpPr txBox="1">
            <a:spLocks noChangeArrowheads="1"/>
          </p:cNvSpPr>
          <p:nvPr/>
        </p:nvSpPr>
        <p:spPr bwMode="auto">
          <a:xfrm>
            <a:off x="3304635" y="2507280"/>
            <a:ext cx="733795" cy="307777"/>
          </a:xfrm>
          <a:prstGeom prst="rect">
            <a:avLst/>
          </a:prstGeom>
          <a:noFill/>
          <a:ln w="9525">
            <a:noFill/>
            <a:miter lim="800000"/>
            <a:headEnd/>
            <a:tailEnd/>
          </a:ln>
        </p:spPr>
        <p:txBody>
          <a:bodyPr wrap="none">
            <a:spAutoFit/>
          </a:bodyPr>
          <a:lstStyle/>
          <a:p>
            <a:r>
              <a:rPr lang="en-US" sz="1400" dirty="0"/>
              <a:t>$3,750</a:t>
            </a:r>
          </a:p>
        </p:txBody>
      </p:sp>
      <p:sp>
        <p:nvSpPr>
          <p:cNvPr id="31755" name="TextBox 15"/>
          <p:cNvSpPr txBox="1">
            <a:spLocks noChangeArrowheads="1"/>
          </p:cNvSpPr>
          <p:nvPr/>
        </p:nvSpPr>
        <p:spPr bwMode="auto">
          <a:xfrm>
            <a:off x="3304635" y="3582620"/>
            <a:ext cx="1100137" cy="307975"/>
          </a:xfrm>
          <a:prstGeom prst="rect">
            <a:avLst/>
          </a:prstGeom>
          <a:noFill/>
          <a:ln w="9525">
            <a:noFill/>
            <a:miter lim="800000"/>
            <a:headEnd/>
            <a:tailEnd/>
          </a:ln>
        </p:spPr>
        <p:txBody>
          <a:bodyPr wrap="none">
            <a:spAutoFit/>
          </a:bodyPr>
          <a:lstStyle/>
          <a:p>
            <a:r>
              <a:rPr lang="en-US" sz="1400" dirty="0"/>
              <a:t>$3,750DDF</a:t>
            </a:r>
          </a:p>
        </p:txBody>
      </p:sp>
      <p:sp>
        <p:nvSpPr>
          <p:cNvPr id="31756" name="TextBox 16"/>
          <p:cNvSpPr txBox="1">
            <a:spLocks noChangeArrowheads="1"/>
          </p:cNvSpPr>
          <p:nvPr/>
        </p:nvSpPr>
        <p:spPr bwMode="auto">
          <a:xfrm>
            <a:off x="6761084" y="3544215"/>
            <a:ext cx="1113745" cy="307777"/>
          </a:xfrm>
          <a:prstGeom prst="rect">
            <a:avLst/>
          </a:prstGeom>
          <a:noFill/>
          <a:ln w="9525">
            <a:noFill/>
            <a:miter lim="800000"/>
            <a:headEnd/>
            <a:tailEnd/>
          </a:ln>
        </p:spPr>
        <p:txBody>
          <a:bodyPr wrap="square">
            <a:spAutoFit/>
          </a:bodyPr>
          <a:lstStyle/>
          <a:p>
            <a:r>
              <a:rPr lang="en-US" sz="1400" dirty="0"/>
              <a:t>$3,000DDF</a:t>
            </a:r>
          </a:p>
        </p:txBody>
      </p:sp>
      <p:sp>
        <p:nvSpPr>
          <p:cNvPr id="31757" name="TextBox 17"/>
          <p:cNvSpPr txBox="1">
            <a:spLocks noChangeArrowheads="1"/>
          </p:cNvSpPr>
          <p:nvPr/>
        </p:nvSpPr>
        <p:spPr bwMode="auto">
          <a:xfrm>
            <a:off x="6876300" y="4888390"/>
            <a:ext cx="950912" cy="307975"/>
          </a:xfrm>
          <a:prstGeom prst="rect">
            <a:avLst/>
          </a:prstGeom>
          <a:noFill/>
          <a:ln w="9525">
            <a:noFill/>
            <a:miter lim="800000"/>
            <a:headEnd/>
            <a:tailEnd/>
          </a:ln>
        </p:spPr>
        <p:txBody>
          <a:bodyPr wrap="none">
            <a:spAutoFit/>
          </a:bodyPr>
          <a:lstStyle/>
          <a:p>
            <a:r>
              <a:rPr lang="en-US" sz="1400" dirty="0"/>
              <a:t>$750DDF</a:t>
            </a:r>
          </a:p>
        </p:txBody>
      </p:sp>
      <p:sp>
        <p:nvSpPr>
          <p:cNvPr id="15" name="TextBox 13"/>
          <p:cNvSpPr txBox="1">
            <a:spLocks noChangeArrowheads="1"/>
          </p:cNvSpPr>
          <p:nvPr/>
        </p:nvSpPr>
        <p:spPr bwMode="auto">
          <a:xfrm>
            <a:off x="1038740" y="2507280"/>
            <a:ext cx="893431" cy="307777"/>
          </a:xfrm>
          <a:prstGeom prst="rect">
            <a:avLst/>
          </a:prstGeom>
          <a:noFill/>
          <a:ln w="9525">
            <a:noFill/>
            <a:miter lim="800000"/>
            <a:headEnd/>
            <a:tailEnd/>
          </a:ln>
        </p:spPr>
        <p:txBody>
          <a:bodyPr wrap="none">
            <a:spAutoFit/>
          </a:bodyPr>
          <a:lstStyle/>
          <a:p>
            <a:r>
              <a:rPr lang="en-US" sz="1400" dirty="0"/>
              <a:t>-$187.50</a:t>
            </a:r>
          </a:p>
        </p:txBody>
      </p:sp>
      <p:sp>
        <p:nvSpPr>
          <p:cNvPr id="17" name="TextBox 16"/>
          <p:cNvSpPr txBox="1">
            <a:spLocks noChangeArrowheads="1"/>
          </p:cNvSpPr>
          <p:nvPr/>
        </p:nvSpPr>
        <p:spPr bwMode="auto">
          <a:xfrm>
            <a:off x="961930" y="2852925"/>
            <a:ext cx="1113745" cy="1200329"/>
          </a:xfrm>
          <a:prstGeom prst="rect">
            <a:avLst/>
          </a:prstGeom>
          <a:noFill/>
          <a:ln w="9525">
            <a:noFill/>
            <a:miter lim="800000"/>
            <a:headEnd/>
            <a:tailEnd/>
          </a:ln>
        </p:spPr>
        <p:txBody>
          <a:bodyPr wrap="square">
            <a:spAutoFit/>
          </a:bodyPr>
          <a:lstStyle/>
          <a:p>
            <a:r>
              <a:rPr lang="en-US" sz="1200" dirty="0"/>
              <a:t>(5% </a:t>
            </a:r>
            <a:r>
              <a:rPr lang="en-US" sz="1200" u="sng" dirty="0"/>
              <a:t>of World Fund Allocatio</a:t>
            </a:r>
            <a:r>
              <a:rPr lang="en-US" sz="1200" dirty="0"/>
              <a:t>n goes into Holding Account)</a:t>
            </a:r>
          </a:p>
        </p:txBody>
      </p:sp>
    </p:spTree>
    <p:extLst>
      <p:ext uri="{BB962C8B-B14F-4D97-AF65-F5344CB8AC3E}">
        <p14:creationId xmlns:p14="http://schemas.microsoft.com/office/powerpoint/2010/main" val="688457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graphicEl>
                                              <a:dgm id="{15C74D08-6A70-427E-9C1B-A5A958B24E69}"/>
                                            </p:graphicEl>
                                          </p:spTgt>
                                        </p:tgtEl>
                                        <p:attrNameLst>
                                          <p:attrName>style.visibility</p:attrName>
                                        </p:attrNameLst>
                                      </p:cBhvr>
                                      <p:to>
                                        <p:strVal val="visible"/>
                                      </p:to>
                                    </p:set>
                                    <p:anim calcmode="lin" valueType="num">
                                      <p:cBhvr additive="base">
                                        <p:cTn id="7" dur="500" fill="hold"/>
                                        <p:tgtEl>
                                          <p:spTgt spid="7">
                                            <p:graphicEl>
                                              <a:dgm id="{15C74D08-6A70-427E-9C1B-A5A958B24E69}"/>
                                            </p:graphic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
                                            <p:graphicEl>
                                              <a:dgm id="{15C74D08-6A70-427E-9C1B-A5A958B24E69}"/>
                                            </p:graphic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174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7">
                                            <p:graphicEl>
                                              <a:dgm id="{208CDE3F-0C12-459F-9DB2-F892780F71BC}"/>
                                            </p:graphicEl>
                                          </p:spTgt>
                                        </p:tgtEl>
                                        <p:attrNameLst>
                                          <p:attrName>style.visibility</p:attrName>
                                        </p:attrNameLst>
                                      </p:cBhvr>
                                      <p:to>
                                        <p:strVal val="visible"/>
                                      </p:to>
                                    </p:set>
                                    <p:anim calcmode="lin" valueType="num">
                                      <p:cBhvr additive="base">
                                        <p:cTn id="17" dur="500" fill="hold"/>
                                        <p:tgtEl>
                                          <p:spTgt spid="7">
                                            <p:graphicEl>
                                              <a:dgm id="{208CDE3F-0C12-459F-9DB2-F892780F71BC}"/>
                                            </p:graphic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7">
                                            <p:graphicEl>
                                              <a:dgm id="{208CDE3F-0C12-459F-9DB2-F892780F71BC}"/>
                                            </p:graphicEl>
                                          </p:spTgt>
                                        </p:tgtEl>
                                        <p:attrNameLst>
                                          <p:attrName>ppt_y</p:attrName>
                                        </p:attrNameLst>
                                      </p:cBhvr>
                                      <p:tavLst>
                                        <p:tav tm="0">
                                          <p:val>
                                            <p:strVal val="#ppt_y"/>
                                          </p:val>
                                        </p:tav>
                                        <p:tav tm="100000">
                                          <p:val>
                                            <p:strVal val="#ppt_y"/>
                                          </p:val>
                                        </p:tav>
                                      </p:tavLst>
                                    </p:anim>
                                  </p:childTnLst>
                                </p:cTn>
                              </p:par>
                              <p:par>
                                <p:cTn id="19" presetID="1"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
                                            <p:graphicEl>
                                              <a:dgm id="{9F9B4642-789C-4EB2-9DF1-E9588AD4AEA0}"/>
                                            </p:graphicEl>
                                          </p:spTgt>
                                        </p:tgtEl>
                                        <p:attrNameLst>
                                          <p:attrName>style.visibility</p:attrName>
                                        </p:attrNameLst>
                                      </p:cBhvr>
                                      <p:to>
                                        <p:strVal val="visible"/>
                                      </p:to>
                                    </p:set>
                                    <p:anim calcmode="lin" valueType="num">
                                      <p:cBhvr additive="base">
                                        <p:cTn id="25" dur="500" fill="hold"/>
                                        <p:tgtEl>
                                          <p:spTgt spid="7">
                                            <p:graphicEl>
                                              <a:dgm id="{9F9B4642-789C-4EB2-9DF1-E9588AD4AEA0}"/>
                                            </p:graphic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
                                            <p:graphicEl>
                                              <a:dgm id="{9F9B4642-789C-4EB2-9DF1-E9588AD4AEA0}"/>
                                            </p:graphic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blinds(horizontal)">
                                      <p:cBhvr>
                                        <p:cTn id="31" dur="500"/>
                                        <p:tgtEl>
                                          <p:spTgt spid="11"/>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7">
                                            <p:graphicEl>
                                              <a:dgm id="{4EF0CFF5-84F8-42DC-AC98-634212666613}"/>
                                            </p:graphicEl>
                                          </p:spTgt>
                                        </p:tgtEl>
                                        <p:attrNameLst>
                                          <p:attrName>style.visibility</p:attrName>
                                        </p:attrNameLst>
                                      </p:cBhvr>
                                      <p:to>
                                        <p:strVal val="visible"/>
                                      </p:to>
                                    </p:set>
                                    <p:anim calcmode="lin" valueType="num">
                                      <p:cBhvr additive="base">
                                        <p:cTn id="36" dur="500" fill="hold"/>
                                        <p:tgtEl>
                                          <p:spTgt spid="7">
                                            <p:graphicEl>
                                              <a:dgm id="{4EF0CFF5-84F8-42DC-AC98-634212666613}"/>
                                            </p:graphic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7">
                                            <p:graphicEl>
                                              <a:dgm id="{4EF0CFF5-84F8-42DC-AC98-634212666613}"/>
                                            </p:graphic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grpId="0" nodeType="clickEffect">
                                  <p:stCondLst>
                                    <p:cond delay="0"/>
                                  </p:stCondLst>
                                  <p:childTnLst>
                                    <p:set>
                                      <p:cBhvr>
                                        <p:cTn id="41" dur="1" fill="hold">
                                          <p:stCondLst>
                                            <p:cond delay="0"/>
                                          </p:stCondLst>
                                        </p:cTn>
                                        <p:tgtEl>
                                          <p:spTgt spid="7">
                                            <p:graphicEl>
                                              <a:dgm id="{A80FBD8C-FCD2-4BA1-B9D6-0B8C06ECFAE8}"/>
                                            </p:graphicEl>
                                          </p:spTgt>
                                        </p:tgtEl>
                                        <p:attrNameLst>
                                          <p:attrName>style.visibility</p:attrName>
                                        </p:attrNameLst>
                                      </p:cBhvr>
                                      <p:to>
                                        <p:strVal val="visible"/>
                                      </p:to>
                                    </p:set>
                                    <p:anim calcmode="lin" valueType="num">
                                      <p:cBhvr additive="base">
                                        <p:cTn id="42" dur="500" fill="hold"/>
                                        <p:tgtEl>
                                          <p:spTgt spid="7">
                                            <p:graphicEl>
                                              <a:dgm id="{A80FBD8C-FCD2-4BA1-B9D6-0B8C06ECFAE8}"/>
                                            </p:graphic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7">
                                            <p:graphicEl>
                                              <a:dgm id="{A80FBD8C-FCD2-4BA1-B9D6-0B8C06ECFAE8}"/>
                                            </p:graphic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31753"/>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31754"/>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nodeType="clickEffect">
                                  <p:stCondLst>
                                    <p:cond delay="0"/>
                                  </p:stCondLst>
                                  <p:childTnLst>
                                    <p:set>
                                      <p:cBhvr>
                                        <p:cTn id="57" dur="1" fill="hold">
                                          <p:stCondLst>
                                            <p:cond delay="0"/>
                                          </p:stCondLst>
                                        </p:cTn>
                                        <p:tgtEl>
                                          <p:spTgt spid="31755">
                                            <p:txEl>
                                              <p:pRg st="0" end="0"/>
                                            </p:txEl>
                                          </p:spTgt>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31756"/>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317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P spid="31749" grpId="0"/>
      <p:bldGraphic spid="11" grpId="0">
        <p:bldAsOne/>
      </p:bldGraphic>
      <p:bldP spid="31753" grpId="0"/>
      <p:bldP spid="31754" grpId="0"/>
      <p:bldP spid="31756" grpId="0"/>
      <p:bldP spid="31757" grpId="0"/>
      <p:bldP spid="15" grpId="0"/>
      <p:bldP spid="1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14313"/>
            <a:ext cx="7924800" cy="547687"/>
          </a:xfrm>
        </p:spPr>
        <p:txBody>
          <a:bodyPr/>
          <a:lstStyle/>
          <a:p>
            <a:pPr>
              <a:defRPr/>
            </a:pPr>
            <a:endParaRPr lang="en-US" dirty="0">
              <a:ea typeface="+mj-ea"/>
              <a:cs typeface="+mj-cs"/>
            </a:endParaRPr>
          </a:p>
        </p:txBody>
      </p:sp>
      <p:sp>
        <p:nvSpPr>
          <p:cNvPr id="3" name="Content Placeholder 2"/>
          <p:cNvSpPr>
            <a:spLocks noGrp="1"/>
          </p:cNvSpPr>
          <p:nvPr>
            <p:ph idx="1"/>
          </p:nvPr>
        </p:nvSpPr>
        <p:spPr/>
        <p:txBody>
          <a:bodyPr/>
          <a:lstStyle/>
          <a:p>
            <a:pPr>
              <a:buFont typeface="Wingdings" charset="0"/>
              <a:buChar char="§"/>
              <a:defRPr/>
            </a:pPr>
            <a:endParaRPr lang="en-US" dirty="0">
              <a:effectLst>
                <a:outerShdw blurRad="38100" dist="38100" dir="2700000" algn="tl">
                  <a:srgbClr val="DDDDDD"/>
                </a:outerShdw>
              </a:effectLst>
              <a:latin typeface="Arial" charset="0"/>
              <a:cs typeface="+mn-cs"/>
            </a:endParaRPr>
          </a:p>
          <a:p>
            <a:pPr>
              <a:buFont typeface="Wingdings" charset="0"/>
              <a:buChar char="§"/>
              <a:defRPr/>
            </a:pPr>
            <a:endParaRPr lang="en-US" dirty="0">
              <a:effectLst>
                <a:outerShdw blurRad="38100" dist="38100" dir="2700000" algn="tl">
                  <a:srgbClr val="DDDDDD"/>
                </a:outerShdw>
              </a:effectLst>
              <a:latin typeface="Arial" charset="0"/>
              <a:cs typeface="+mn-cs"/>
            </a:endParaRPr>
          </a:p>
          <a:p>
            <a:pPr>
              <a:buFont typeface="Wingdings" charset="0"/>
              <a:buChar char="§"/>
              <a:defRPr/>
            </a:pPr>
            <a:endParaRPr lang="en-US" dirty="0">
              <a:effectLst>
                <a:outerShdw blurRad="38100" dist="38100" dir="2700000" algn="tl">
                  <a:srgbClr val="DDDDDD"/>
                </a:outerShdw>
              </a:effectLst>
              <a:latin typeface="Arial" charset="0"/>
              <a:cs typeface="+mn-cs"/>
            </a:endParaRPr>
          </a:p>
          <a:p>
            <a:pPr algn="ctr">
              <a:buFont typeface="Wingdings" charset="0"/>
              <a:buNone/>
              <a:defRPr/>
            </a:pPr>
            <a:r>
              <a:rPr lang="en-US" sz="3600" b="1" dirty="0">
                <a:effectLst>
                  <a:outerShdw blurRad="38100" dist="38100" dir="2700000" algn="tl">
                    <a:srgbClr val="DDDDDD"/>
                  </a:outerShdw>
                </a:effectLst>
                <a:latin typeface="Arial" charset="0"/>
                <a:cs typeface="+mn-cs"/>
              </a:rPr>
              <a:t>DDF Transfer Form</a:t>
            </a:r>
          </a:p>
        </p:txBody>
      </p:sp>
      <p:sp>
        <p:nvSpPr>
          <p:cNvPr id="16387"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600"/>
              <a:t>—</a:t>
            </a:r>
            <a:r>
              <a:rPr lang="en-US" sz="900"/>
              <a:t> </a:t>
            </a:r>
            <a:fld id="{0AE52381-85B0-094C-977F-EA7A0C714ADE}" type="slidenum">
              <a:rPr lang="en-US" sz="900"/>
              <a:pPr/>
              <a:t>12</a:t>
            </a:fld>
            <a:r>
              <a:rPr lang="en-US" sz="900"/>
              <a:t> </a:t>
            </a:r>
            <a:r>
              <a:rPr lang="en-US" sz="600"/>
              <a:t>—</a:t>
            </a:r>
          </a:p>
        </p:txBody>
      </p:sp>
    </p:spTree>
    <p:extLst>
      <p:ext uri="{BB962C8B-B14F-4D97-AF65-F5344CB8AC3E}">
        <p14:creationId xmlns:p14="http://schemas.microsoft.com/office/powerpoint/2010/main" val="1984647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descr="A screenshot of a cell phone&#10;&#10;Description automatically generated">
            <a:extLst>
              <a:ext uri="{FF2B5EF4-FFF2-40B4-BE49-F238E27FC236}">
                <a16:creationId xmlns:a16="http://schemas.microsoft.com/office/drawing/2014/main" id="{4D640D7C-EB6D-AD40-9144-0D422B8AEFBD}"/>
              </a:ext>
            </a:extLst>
          </p:cNvPr>
          <p:cNvPicPr>
            <a:picLocks noGrp="1" noChangeAspect="1"/>
          </p:cNvPicPr>
          <p:nvPr>
            <p:ph idx="1"/>
          </p:nvPr>
        </p:nvPicPr>
        <p:blipFill>
          <a:blip r:embed="rId3" cstate="email">
            <a:extLst>
              <a:ext uri="{28A0092B-C50C-407E-A947-70E740481C1C}">
                <a14:useLocalDpi xmlns:a14="http://schemas.microsoft.com/office/drawing/2010/main" val="0"/>
              </a:ext>
            </a:extLst>
          </a:blip>
          <a:stretch>
            <a:fillRect/>
          </a:stretch>
        </p:blipFill>
        <p:spPr>
          <a:xfrm>
            <a:off x="2767753" y="1219200"/>
            <a:ext cx="3890997" cy="5149850"/>
          </a:xfrm>
        </p:spPr>
      </p:pic>
      <p:sp>
        <p:nvSpPr>
          <p:cNvPr id="2" name="Title 1"/>
          <p:cNvSpPr>
            <a:spLocks noGrp="1"/>
          </p:cNvSpPr>
          <p:nvPr>
            <p:ph type="title"/>
          </p:nvPr>
        </p:nvSpPr>
        <p:spPr>
          <a:xfrm>
            <a:off x="685800" y="214313"/>
            <a:ext cx="4078225" cy="547687"/>
          </a:xfrm>
        </p:spPr>
        <p:txBody>
          <a:bodyPr/>
          <a:lstStyle/>
          <a:p>
            <a:r>
              <a:rPr lang="en-US" dirty="0"/>
              <a:t>DDF Transfer Form</a:t>
            </a:r>
            <a:endParaRPr lang="en-US" sz="2800" u="sng" dirty="0"/>
          </a:p>
        </p:txBody>
      </p:sp>
      <p:sp>
        <p:nvSpPr>
          <p:cNvPr id="4" name="Slide Number Placeholder 3"/>
          <p:cNvSpPr>
            <a:spLocks noGrp="1"/>
          </p:cNvSpPr>
          <p:nvPr>
            <p:ph type="sldNum" sz="quarter" idx="10"/>
          </p:nvPr>
        </p:nvSpPr>
        <p:spPr/>
        <p:txBody>
          <a:bodyPr/>
          <a:lstStyle/>
          <a:p>
            <a:pPr>
              <a:defRPr/>
            </a:pPr>
            <a:r>
              <a:rPr lang="en-US"/>
              <a:t>—</a:t>
            </a:r>
            <a:r>
              <a:rPr lang="en-US" sz="900"/>
              <a:t> </a:t>
            </a:r>
            <a:fld id="{6DE77ECD-0140-A942-AA6E-F5627AC77862}" type="slidenum">
              <a:rPr lang="en-US" sz="900" smtClean="0"/>
              <a:pPr>
                <a:defRPr/>
              </a:pPr>
              <a:t>13</a:t>
            </a:fld>
            <a:r>
              <a:rPr lang="en-US" sz="900"/>
              <a:t> </a:t>
            </a:r>
            <a:r>
              <a:rPr lang="en-US"/>
              <a:t>—</a:t>
            </a:r>
          </a:p>
        </p:txBody>
      </p:sp>
      <p:sp>
        <p:nvSpPr>
          <p:cNvPr id="5" name="Rounded Rectangle 2"/>
          <p:cNvSpPr>
            <a:spLocks noChangeArrowheads="1"/>
          </p:cNvSpPr>
          <p:nvPr/>
        </p:nvSpPr>
        <p:spPr bwMode="auto">
          <a:xfrm>
            <a:off x="2728254" y="1085849"/>
            <a:ext cx="3930496" cy="3456895"/>
          </a:xfrm>
          <a:prstGeom prst="roundRect">
            <a:avLst>
              <a:gd name="adj" fmla="val 16667"/>
            </a:avLst>
          </a:prstGeom>
          <a:solidFill>
            <a:srgbClr val="10F085">
              <a:alpha val="25098"/>
            </a:srgbClr>
          </a:solidFill>
          <a:ln w="9525">
            <a:solidFill>
              <a:schemeClr val="tx1"/>
            </a:solidFill>
            <a:round/>
            <a:headEnd/>
            <a:tailEnd/>
          </a:ln>
        </p:spPr>
        <p:txBody>
          <a:bodyPr/>
          <a:lstStyle/>
          <a:p>
            <a:pPr eaLnBrk="0" hangingPunct="0"/>
            <a:endParaRPr lang="en-US"/>
          </a:p>
        </p:txBody>
      </p:sp>
      <p:sp>
        <p:nvSpPr>
          <p:cNvPr id="11" name="TextBox 10">
            <a:extLst>
              <a:ext uri="{FF2B5EF4-FFF2-40B4-BE49-F238E27FC236}">
                <a16:creationId xmlns:a16="http://schemas.microsoft.com/office/drawing/2014/main" id="{40408F91-0D95-8741-8333-2D7A4B385335}"/>
              </a:ext>
            </a:extLst>
          </p:cNvPr>
          <p:cNvSpPr txBox="1"/>
          <p:nvPr/>
        </p:nvSpPr>
        <p:spPr>
          <a:xfrm>
            <a:off x="4764025" y="257323"/>
            <a:ext cx="4078224" cy="584775"/>
          </a:xfrm>
          <a:prstGeom prst="rect">
            <a:avLst/>
          </a:prstGeom>
          <a:noFill/>
        </p:spPr>
        <p:txBody>
          <a:bodyPr wrap="square" rtlCol="0">
            <a:spAutoFit/>
          </a:bodyPr>
          <a:lstStyle/>
          <a:p>
            <a:r>
              <a:rPr lang="mr-IN" sz="3200" dirty="0"/>
              <a:t>–</a:t>
            </a:r>
            <a:r>
              <a:rPr lang="en-US" sz="3200" dirty="0"/>
              <a:t> </a:t>
            </a:r>
            <a:r>
              <a:rPr lang="en-US" sz="3200" u="sng" dirty="0"/>
              <a:t>Transferring Club</a:t>
            </a:r>
            <a:endParaRPr lang="en-US" sz="3200" dirty="0"/>
          </a:p>
        </p:txBody>
      </p:sp>
    </p:spTree>
    <p:extLst>
      <p:ext uri="{BB962C8B-B14F-4D97-AF65-F5344CB8AC3E}">
        <p14:creationId xmlns:p14="http://schemas.microsoft.com/office/powerpoint/2010/main" val="975468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descr="A screenshot of a cell phone&#10;&#10;Description automatically generated">
            <a:extLst>
              <a:ext uri="{FF2B5EF4-FFF2-40B4-BE49-F238E27FC236}">
                <a16:creationId xmlns:a16="http://schemas.microsoft.com/office/drawing/2014/main" id="{826999A8-3FD7-F942-9B54-A225F04B404A}"/>
              </a:ext>
            </a:extLst>
          </p:cNvPr>
          <p:cNvPicPr>
            <a:picLocks noGrp="1" noChangeAspect="1"/>
          </p:cNvPicPr>
          <p:nvPr>
            <p:ph idx="1"/>
          </p:nvPr>
        </p:nvPicPr>
        <p:blipFill>
          <a:blip r:embed="rId3" cstate="email">
            <a:extLst>
              <a:ext uri="{28A0092B-C50C-407E-A947-70E740481C1C}">
                <a14:useLocalDpi xmlns:a14="http://schemas.microsoft.com/office/drawing/2010/main" val="0"/>
              </a:ext>
            </a:extLst>
          </a:blip>
          <a:stretch>
            <a:fillRect/>
          </a:stretch>
        </p:blipFill>
        <p:spPr>
          <a:xfrm>
            <a:off x="2032242" y="1219200"/>
            <a:ext cx="5155715" cy="4876800"/>
          </a:xfrm>
        </p:spPr>
      </p:pic>
      <p:sp>
        <p:nvSpPr>
          <p:cNvPr id="2" name="Title 1"/>
          <p:cNvSpPr>
            <a:spLocks noGrp="1"/>
          </p:cNvSpPr>
          <p:nvPr>
            <p:ph type="title"/>
          </p:nvPr>
        </p:nvSpPr>
        <p:spPr>
          <a:xfrm>
            <a:off x="685800" y="214313"/>
            <a:ext cx="7924800" cy="547687"/>
          </a:xfrm>
        </p:spPr>
        <p:txBody>
          <a:bodyPr/>
          <a:lstStyle/>
          <a:p>
            <a:r>
              <a:rPr lang="en-US" dirty="0"/>
              <a:t>DDF Transfer Form </a:t>
            </a:r>
            <a:r>
              <a:rPr lang="mr-IN" dirty="0"/>
              <a:t>–</a:t>
            </a:r>
            <a:r>
              <a:rPr lang="en-US" dirty="0"/>
              <a:t> </a:t>
            </a:r>
            <a:r>
              <a:rPr lang="en-US" sz="2800" u="sng" dirty="0"/>
              <a:t>Transferring Club</a:t>
            </a:r>
          </a:p>
        </p:txBody>
      </p:sp>
      <p:sp>
        <p:nvSpPr>
          <p:cNvPr id="4" name="Slide Number Placeholder 3"/>
          <p:cNvSpPr>
            <a:spLocks noGrp="1"/>
          </p:cNvSpPr>
          <p:nvPr>
            <p:ph type="sldNum" sz="quarter" idx="10"/>
          </p:nvPr>
        </p:nvSpPr>
        <p:spPr/>
        <p:txBody>
          <a:bodyPr/>
          <a:lstStyle/>
          <a:p>
            <a:pPr>
              <a:defRPr/>
            </a:pPr>
            <a:r>
              <a:rPr lang="en-US"/>
              <a:t>—</a:t>
            </a:r>
            <a:r>
              <a:rPr lang="en-US" sz="900"/>
              <a:t> </a:t>
            </a:r>
            <a:fld id="{6DE77ECD-0140-A942-AA6E-F5627AC77862}" type="slidenum">
              <a:rPr lang="en-US" sz="900" smtClean="0"/>
              <a:pPr>
                <a:defRPr/>
              </a:pPr>
              <a:t>14</a:t>
            </a:fld>
            <a:r>
              <a:rPr lang="en-US" sz="900"/>
              <a:t> </a:t>
            </a:r>
            <a:r>
              <a:rPr lang="en-US"/>
              <a:t>—</a:t>
            </a:r>
          </a:p>
        </p:txBody>
      </p:sp>
      <p:sp>
        <p:nvSpPr>
          <p:cNvPr id="8" name="Rounded Rectangle 2"/>
          <p:cNvSpPr>
            <a:spLocks noChangeArrowheads="1"/>
          </p:cNvSpPr>
          <p:nvPr/>
        </p:nvSpPr>
        <p:spPr bwMode="auto">
          <a:xfrm>
            <a:off x="1956043" y="723595"/>
            <a:ext cx="5231914" cy="808791"/>
          </a:xfrm>
          <a:prstGeom prst="roundRect">
            <a:avLst>
              <a:gd name="adj" fmla="val 16667"/>
            </a:avLst>
          </a:prstGeom>
          <a:solidFill>
            <a:schemeClr val="accent5"/>
          </a:solidFill>
          <a:ln w="9525">
            <a:solidFill>
              <a:schemeClr val="tx1"/>
            </a:solidFill>
            <a:round/>
            <a:headEnd/>
            <a:tailEnd/>
          </a:ln>
        </p:spPr>
        <p:txBody>
          <a:bodyPr/>
          <a:lstStyle/>
          <a:p>
            <a:pPr eaLnBrk="0" hangingPunct="0"/>
            <a:r>
              <a:rPr lang="en-US" sz="2000" dirty="0"/>
              <a:t>All sections must be completed correctly for transfer request to be processed</a:t>
            </a:r>
          </a:p>
        </p:txBody>
      </p:sp>
      <p:sp>
        <p:nvSpPr>
          <p:cNvPr id="10" name="Right Arrow 9"/>
          <p:cNvSpPr/>
          <p:nvPr/>
        </p:nvSpPr>
        <p:spPr bwMode="auto">
          <a:xfrm>
            <a:off x="2613345" y="3697835"/>
            <a:ext cx="268835" cy="153620"/>
          </a:xfrm>
          <a:prstGeom prst="rightArrow">
            <a:avLst/>
          </a:prstGeom>
          <a:solidFill>
            <a:schemeClr val="accent5"/>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1" name="5-Point Star 10"/>
          <p:cNvSpPr/>
          <p:nvPr/>
        </p:nvSpPr>
        <p:spPr bwMode="auto">
          <a:xfrm>
            <a:off x="5839365" y="2968140"/>
            <a:ext cx="230430" cy="192025"/>
          </a:xfrm>
          <a:prstGeom prst="star5">
            <a:avLst/>
          </a:prstGeom>
          <a:solidFill>
            <a:schemeClr val="accent5"/>
          </a:solidFill>
          <a:ln w="9525" cap="flat" cmpd="sng" algn="ctr">
            <a:solidFill>
              <a:schemeClr val="tx1"/>
            </a:solidFill>
            <a:prstDash val="solid"/>
            <a:round/>
            <a:headEnd type="none" w="med" len="med"/>
            <a:tailEnd type="none" w="med" len="med"/>
          </a:ln>
          <a:effectLst/>
        </p:spPr>
        <p:txBody>
          <a:bodyPr/>
          <a:lstStyle/>
          <a:p>
            <a:pPr eaLnBrk="0" hangingPunct="0">
              <a:defRPr/>
            </a:pPr>
            <a:endParaRPr lang="en-US"/>
          </a:p>
        </p:txBody>
      </p:sp>
      <p:sp>
        <p:nvSpPr>
          <p:cNvPr id="12" name="5-Point Star 11"/>
          <p:cNvSpPr/>
          <p:nvPr/>
        </p:nvSpPr>
        <p:spPr bwMode="auto">
          <a:xfrm>
            <a:off x="4610405" y="4581150"/>
            <a:ext cx="230430" cy="192025"/>
          </a:xfrm>
          <a:prstGeom prst="star5">
            <a:avLst/>
          </a:prstGeom>
          <a:solidFill>
            <a:schemeClr val="accent5"/>
          </a:solidFill>
          <a:ln w="9525" cap="flat" cmpd="sng" algn="ctr">
            <a:solidFill>
              <a:schemeClr val="tx1"/>
            </a:solidFill>
            <a:prstDash val="solid"/>
            <a:round/>
            <a:headEnd type="none" w="med" len="med"/>
            <a:tailEnd type="none" w="med" len="med"/>
          </a:ln>
          <a:effectLst/>
        </p:spPr>
        <p:txBody>
          <a:bodyPr/>
          <a:lstStyle/>
          <a:p>
            <a:pPr eaLnBrk="0" hangingPunct="0">
              <a:defRPr/>
            </a:pPr>
            <a:endParaRPr lang="en-US"/>
          </a:p>
        </p:txBody>
      </p:sp>
      <p:sp>
        <p:nvSpPr>
          <p:cNvPr id="13" name="5-Point Star 12"/>
          <p:cNvSpPr/>
          <p:nvPr/>
        </p:nvSpPr>
        <p:spPr bwMode="auto">
          <a:xfrm>
            <a:off x="4610405" y="4273910"/>
            <a:ext cx="230430" cy="192025"/>
          </a:xfrm>
          <a:prstGeom prst="star5">
            <a:avLst/>
          </a:prstGeom>
          <a:solidFill>
            <a:schemeClr val="accent5"/>
          </a:solidFill>
          <a:ln w="9525" cap="flat" cmpd="sng" algn="ctr">
            <a:solidFill>
              <a:schemeClr val="tx1"/>
            </a:solidFill>
            <a:prstDash val="solid"/>
            <a:round/>
            <a:headEnd type="none" w="med" len="med"/>
            <a:tailEnd type="none" w="med" len="med"/>
          </a:ln>
          <a:effectLst/>
        </p:spPr>
        <p:txBody>
          <a:bodyPr/>
          <a:lstStyle/>
          <a:p>
            <a:pPr eaLnBrk="0" hangingPunct="0">
              <a:defRPr/>
            </a:pPr>
            <a:endParaRPr lang="en-US"/>
          </a:p>
        </p:txBody>
      </p:sp>
      <p:sp>
        <p:nvSpPr>
          <p:cNvPr id="14" name="5-Point Star 13"/>
          <p:cNvSpPr/>
          <p:nvPr/>
        </p:nvSpPr>
        <p:spPr bwMode="auto">
          <a:xfrm>
            <a:off x="4840835" y="4024277"/>
            <a:ext cx="230430" cy="192025"/>
          </a:xfrm>
          <a:prstGeom prst="star5">
            <a:avLst/>
          </a:prstGeom>
          <a:solidFill>
            <a:schemeClr val="accent5"/>
          </a:solidFill>
          <a:ln w="9525" cap="flat" cmpd="sng" algn="ctr">
            <a:solidFill>
              <a:schemeClr val="tx1"/>
            </a:solidFill>
            <a:prstDash val="solid"/>
            <a:round/>
            <a:headEnd type="none" w="med" len="med"/>
            <a:tailEnd type="none" w="med" len="med"/>
          </a:ln>
          <a:effectLst/>
        </p:spPr>
        <p:txBody>
          <a:bodyPr/>
          <a:lstStyle/>
          <a:p>
            <a:pPr eaLnBrk="0" hangingPunct="0">
              <a:defRPr/>
            </a:pPr>
            <a:endParaRPr lang="en-US"/>
          </a:p>
        </p:txBody>
      </p:sp>
      <p:sp>
        <p:nvSpPr>
          <p:cNvPr id="15" name="5-Point Star 14"/>
          <p:cNvSpPr/>
          <p:nvPr/>
        </p:nvSpPr>
        <p:spPr bwMode="auto">
          <a:xfrm>
            <a:off x="6185010" y="4273910"/>
            <a:ext cx="230430" cy="192025"/>
          </a:xfrm>
          <a:prstGeom prst="star5">
            <a:avLst/>
          </a:prstGeom>
          <a:solidFill>
            <a:schemeClr val="accent5"/>
          </a:solidFill>
          <a:ln w="9525" cap="flat" cmpd="sng" algn="ctr">
            <a:solidFill>
              <a:schemeClr val="tx1"/>
            </a:solidFill>
            <a:prstDash val="solid"/>
            <a:round/>
            <a:headEnd type="none" w="med" len="med"/>
            <a:tailEnd type="none" w="med" len="med"/>
          </a:ln>
          <a:effectLst/>
        </p:spPr>
        <p:txBody>
          <a:bodyPr/>
          <a:lstStyle/>
          <a:p>
            <a:pPr eaLnBrk="0" hangingPunct="0">
              <a:defRPr/>
            </a:pPr>
            <a:endParaRPr lang="en-US"/>
          </a:p>
        </p:txBody>
      </p:sp>
      <p:sp>
        <p:nvSpPr>
          <p:cNvPr id="16" name="5-Point Star 15"/>
          <p:cNvSpPr/>
          <p:nvPr/>
        </p:nvSpPr>
        <p:spPr bwMode="auto">
          <a:xfrm>
            <a:off x="6223415" y="4581150"/>
            <a:ext cx="230430" cy="192025"/>
          </a:xfrm>
          <a:prstGeom prst="star5">
            <a:avLst/>
          </a:prstGeom>
          <a:solidFill>
            <a:schemeClr val="accent5"/>
          </a:solidFill>
          <a:ln w="9525" cap="flat" cmpd="sng" algn="ctr">
            <a:solidFill>
              <a:schemeClr val="tx1"/>
            </a:solidFill>
            <a:prstDash val="solid"/>
            <a:round/>
            <a:headEnd type="none" w="med" len="med"/>
            <a:tailEnd type="none" w="med" len="med"/>
          </a:ln>
          <a:effectLst/>
        </p:spPr>
        <p:txBody>
          <a:bodyPr/>
          <a:lstStyle/>
          <a:p>
            <a:pPr eaLnBrk="0" hangingPunct="0">
              <a:defRPr/>
            </a:pPr>
            <a:endParaRPr lang="en-US"/>
          </a:p>
        </p:txBody>
      </p:sp>
      <p:sp>
        <p:nvSpPr>
          <p:cNvPr id="17" name="5-Point Star 16">
            <a:extLst>
              <a:ext uri="{FF2B5EF4-FFF2-40B4-BE49-F238E27FC236}">
                <a16:creationId xmlns:a16="http://schemas.microsoft.com/office/drawing/2014/main" id="{D1E27A7B-72D7-A94C-A768-0934B4A88CAD}"/>
              </a:ext>
            </a:extLst>
          </p:cNvPr>
          <p:cNvSpPr/>
          <p:nvPr/>
        </p:nvSpPr>
        <p:spPr bwMode="auto">
          <a:xfrm>
            <a:off x="4328870" y="5133589"/>
            <a:ext cx="230430" cy="192025"/>
          </a:xfrm>
          <a:prstGeom prst="star5">
            <a:avLst/>
          </a:prstGeom>
          <a:solidFill>
            <a:schemeClr val="accent5"/>
          </a:solidFill>
          <a:ln w="9525" cap="flat" cmpd="sng" algn="ctr">
            <a:solidFill>
              <a:schemeClr val="tx1"/>
            </a:solidFill>
            <a:prstDash val="solid"/>
            <a:round/>
            <a:headEnd type="none" w="med" len="med"/>
            <a:tailEnd type="none" w="med" len="med"/>
          </a:ln>
          <a:effectLst/>
        </p:spPr>
        <p:txBody>
          <a:bodyPr/>
          <a:lstStyle/>
          <a:p>
            <a:pPr eaLnBrk="0" hangingPunct="0">
              <a:defRPr/>
            </a:pPr>
            <a:endParaRPr lang="en-US"/>
          </a:p>
        </p:txBody>
      </p:sp>
      <p:sp>
        <p:nvSpPr>
          <p:cNvPr id="18" name="5-Point Star 17">
            <a:extLst>
              <a:ext uri="{FF2B5EF4-FFF2-40B4-BE49-F238E27FC236}">
                <a16:creationId xmlns:a16="http://schemas.microsoft.com/office/drawing/2014/main" id="{7D433E79-4C57-0A48-818F-1B1BD8EB63F7}"/>
              </a:ext>
            </a:extLst>
          </p:cNvPr>
          <p:cNvSpPr/>
          <p:nvPr/>
        </p:nvSpPr>
        <p:spPr bwMode="auto">
          <a:xfrm>
            <a:off x="4724824" y="5377377"/>
            <a:ext cx="230430" cy="192025"/>
          </a:xfrm>
          <a:prstGeom prst="star5">
            <a:avLst/>
          </a:prstGeom>
          <a:solidFill>
            <a:schemeClr val="accent5"/>
          </a:solidFill>
          <a:ln w="9525" cap="flat" cmpd="sng" algn="ctr">
            <a:solidFill>
              <a:schemeClr val="tx1"/>
            </a:solidFill>
            <a:prstDash val="solid"/>
            <a:round/>
            <a:headEnd type="none" w="med" len="med"/>
            <a:tailEnd type="none" w="med" len="med"/>
          </a:ln>
          <a:effectLst/>
        </p:spPr>
        <p:txBody>
          <a:bodyPr/>
          <a:lstStyle/>
          <a:p>
            <a:pPr eaLnBrk="0" hangingPunct="0">
              <a:defRPr/>
            </a:pPr>
            <a:endParaRPr lang="en-US"/>
          </a:p>
        </p:txBody>
      </p:sp>
    </p:spTree>
    <p:extLst>
      <p:ext uri="{BB962C8B-B14F-4D97-AF65-F5344CB8AC3E}">
        <p14:creationId xmlns:p14="http://schemas.microsoft.com/office/powerpoint/2010/main" val="2870247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A screenshot of a cell phone&#10;&#10;Description automatically generated">
            <a:extLst>
              <a:ext uri="{FF2B5EF4-FFF2-40B4-BE49-F238E27FC236}">
                <a16:creationId xmlns:a16="http://schemas.microsoft.com/office/drawing/2014/main" id="{B7B4B0F7-4244-F445-8EE8-41D267417E50}"/>
              </a:ext>
            </a:extLst>
          </p:cNvPr>
          <p:cNvPicPr>
            <a:picLocks noGrp="1" noChangeAspect="1"/>
          </p:cNvPicPr>
          <p:nvPr>
            <p:ph idx="1"/>
          </p:nvPr>
        </p:nvPicPr>
        <p:blipFill>
          <a:blip r:embed="rId3" cstate="email">
            <a:extLst>
              <a:ext uri="{28A0092B-C50C-407E-A947-70E740481C1C}">
                <a14:useLocalDpi xmlns:a14="http://schemas.microsoft.com/office/drawing/2010/main" val="0"/>
              </a:ext>
            </a:extLst>
          </a:blip>
          <a:stretch>
            <a:fillRect/>
          </a:stretch>
        </p:blipFill>
        <p:spPr>
          <a:xfrm>
            <a:off x="1888870" y="1085850"/>
            <a:ext cx="5813447" cy="5283200"/>
          </a:xfrm>
        </p:spPr>
      </p:pic>
      <p:sp>
        <p:nvSpPr>
          <p:cNvPr id="3" name="Slide Number Placeholder 2">
            <a:extLst>
              <a:ext uri="{FF2B5EF4-FFF2-40B4-BE49-F238E27FC236}">
                <a16:creationId xmlns:a16="http://schemas.microsoft.com/office/drawing/2014/main" id="{56364C6F-C0C6-2540-A152-71A9CBE7179E}"/>
              </a:ext>
            </a:extLst>
          </p:cNvPr>
          <p:cNvSpPr>
            <a:spLocks noGrp="1"/>
          </p:cNvSpPr>
          <p:nvPr>
            <p:ph type="sldNum" sz="quarter" idx="10"/>
          </p:nvPr>
        </p:nvSpPr>
        <p:spPr/>
        <p:txBody>
          <a:bodyPr/>
          <a:lstStyle/>
          <a:p>
            <a:pPr>
              <a:defRPr/>
            </a:pPr>
            <a:r>
              <a:rPr lang="en-US"/>
              <a:t>—</a:t>
            </a:r>
            <a:r>
              <a:rPr lang="en-US" sz="900"/>
              <a:t> </a:t>
            </a:r>
            <a:fld id="{6DE77ECD-0140-A942-AA6E-F5627AC77862}" type="slidenum">
              <a:rPr lang="en-US" sz="900" smtClean="0"/>
              <a:pPr>
                <a:defRPr/>
              </a:pPr>
              <a:t>15</a:t>
            </a:fld>
            <a:r>
              <a:rPr lang="en-US" sz="900"/>
              <a:t> </a:t>
            </a:r>
            <a:r>
              <a:rPr lang="en-US"/>
              <a:t>—</a:t>
            </a:r>
            <a:endParaRPr lang="en-US" dirty="0"/>
          </a:p>
        </p:txBody>
      </p:sp>
      <p:sp>
        <p:nvSpPr>
          <p:cNvPr id="4" name="Footer Placeholder 3">
            <a:extLst>
              <a:ext uri="{FF2B5EF4-FFF2-40B4-BE49-F238E27FC236}">
                <a16:creationId xmlns:a16="http://schemas.microsoft.com/office/drawing/2014/main" id="{5E3D42E3-01D0-3C4A-BD81-0FD584517030}"/>
              </a:ext>
            </a:extLst>
          </p:cNvPr>
          <p:cNvSpPr>
            <a:spLocks noGrp="1"/>
          </p:cNvSpPr>
          <p:nvPr>
            <p:ph type="ftr" sz="quarter" idx="11"/>
          </p:nvPr>
        </p:nvSpPr>
        <p:spPr/>
        <p:txBody>
          <a:bodyPr/>
          <a:lstStyle/>
          <a:p>
            <a:pPr>
              <a:defRPr/>
            </a:pPr>
            <a:endParaRPr lang="en-US" dirty="0"/>
          </a:p>
        </p:txBody>
      </p:sp>
      <p:sp>
        <p:nvSpPr>
          <p:cNvPr id="5" name="Title 4">
            <a:extLst>
              <a:ext uri="{FF2B5EF4-FFF2-40B4-BE49-F238E27FC236}">
                <a16:creationId xmlns:a16="http://schemas.microsoft.com/office/drawing/2014/main" id="{BD69B693-1008-0B4B-B45B-7FD694D6967E}"/>
              </a:ext>
            </a:extLst>
          </p:cNvPr>
          <p:cNvSpPr>
            <a:spLocks noGrp="1"/>
          </p:cNvSpPr>
          <p:nvPr>
            <p:ph type="title"/>
          </p:nvPr>
        </p:nvSpPr>
        <p:spPr/>
        <p:txBody>
          <a:bodyPr/>
          <a:lstStyle/>
          <a:p>
            <a:r>
              <a:rPr lang="en-US" dirty="0"/>
              <a:t>DDF Transfer Form - Example</a:t>
            </a:r>
          </a:p>
        </p:txBody>
      </p:sp>
    </p:spTree>
    <p:extLst>
      <p:ext uri="{BB962C8B-B14F-4D97-AF65-F5344CB8AC3E}">
        <p14:creationId xmlns:p14="http://schemas.microsoft.com/office/powerpoint/2010/main" val="15076906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descr="A screenshot of a cell phone&#10;&#10;Description automatically generated">
            <a:extLst>
              <a:ext uri="{FF2B5EF4-FFF2-40B4-BE49-F238E27FC236}">
                <a16:creationId xmlns:a16="http://schemas.microsoft.com/office/drawing/2014/main" id="{B297BE53-3B4E-5148-8714-04EBB4479075}"/>
              </a:ext>
            </a:extLst>
          </p:cNvPr>
          <p:cNvPicPr>
            <a:picLocks noGrp="1" noChangeAspect="1"/>
          </p:cNvPicPr>
          <p:nvPr>
            <p:ph idx="1"/>
          </p:nvPr>
        </p:nvPicPr>
        <p:blipFill>
          <a:blip r:embed="rId3" cstate="email">
            <a:extLst>
              <a:ext uri="{28A0092B-C50C-407E-A947-70E740481C1C}">
                <a14:useLocalDpi xmlns:a14="http://schemas.microsoft.com/office/drawing/2010/main" val="0"/>
              </a:ext>
            </a:extLst>
          </a:blip>
          <a:stretch>
            <a:fillRect/>
          </a:stretch>
        </p:blipFill>
        <p:spPr>
          <a:xfrm>
            <a:off x="2729653" y="1085849"/>
            <a:ext cx="3954622" cy="5234059"/>
          </a:xfrm>
        </p:spPr>
      </p:pic>
      <p:sp>
        <p:nvSpPr>
          <p:cNvPr id="2" name="Title 1"/>
          <p:cNvSpPr>
            <a:spLocks noGrp="1"/>
          </p:cNvSpPr>
          <p:nvPr>
            <p:ph type="title"/>
          </p:nvPr>
        </p:nvSpPr>
        <p:spPr>
          <a:xfrm>
            <a:off x="685800" y="214313"/>
            <a:ext cx="4213225" cy="547687"/>
          </a:xfrm>
        </p:spPr>
        <p:txBody>
          <a:bodyPr/>
          <a:lstStyle/>
          <a:p>
            <a:r>
              <a:rPr lang="en-US" dirty="0"/>
              <a:t>DDF Transfer Form</a:t>
            </a:r>
            <a:endParaRPr lang="en-US" sz="2800" u="sng" dirty="0"/>
          </a:p>
        </p:txBody>
      </p:sp>
      <p:sp>
        <p:nvSpPr>
          <p:cNvPr id="4" name="Slide Number Placeholder 3"/>
          <p:cNvSpPr>
            <a:spLocks noGrp="1"/>
          </p:cNvSpPr>
          <p:nvPr>
            <p:ph type="sldNum" sz="quarter" idx="10"/>
          </p:nvPr>
        </p:nvSpPr>
        <p:spPr/>
        <p:txBody>
          <a:bodyPr/>
          <a:lstStyle/>
          <a:p>
            <a:pPr>
              <a:defRPr/>
            </a:pPr>
            <a:r>
              <a:rPr lang="en-US"/>
              <a:t>—</a:t>
            </a:r>
            <a:r>
              <a:rPr lang="en-US" sz="900"/>
              <a:t> </a:t>
            </a:r>
            <a:fld id="{6DE77ECD-0140-A942-AA6E-F5627AC77862}" type="slidenum">
              <a:rPr lang="en-US" sz="900" smtClean="0"/>
              <a:pPr>
                <a:defRPr/>
              </a:pPr>
              <a:t>16</a:t>
            </a:fld>
            <a:r>
              <a:rPr lang="en-US" sz="900"/>
              <a:t> </a:t>
            </a:r>
            <a:r>
              <a:rPr lang="en-US"/>
              <a:t>—</a:t>
            </a:r>
          </a:p>
        </p:txBody>
      </p:sp>
      <p:sp>
        <p:nvSpPr>
          <p:cNvPr id="5" name="Rounded Rectangle 2"/>
          <p:cNvSpPr>
            <a:spLocks noChangeArrowheads="1"/>
          </p:cNvSpPr>
          <p:nvPr/>
        </p:nvSpPr>
        <p:spPr bwMode="auto">
          <a:xfrm>
            <a:off x="2729653" y="4773174"/>
            <a:ext cx="3954622" cy="883315"/>
          </a:xfrm>
          <a:prstGeom prst="roundRect">
            <a:avLst>
              <a:gd name="adj" fmla="val 16667"/>
            </a:avLst>
          </a:prstGeom>
          <a:solidFill>
            <a:srgbClr val="10F085">
              <a:alpha val="25098"/>
            </a:srgbClr>
          </a:solidFill>
          <a:ln w="9525">
            <a:solidFill>
              <a:schemeClr val="tx1"/>
            </a:solidFill>
            <a:round/>
            <a:headEnd/>
            <a:tailEnd/>
          </a:ln>
        </p:spPr>
        <p:txBody>
          <a:bodyPr/>
          <a:lstStyle/>
          <a:p>
            <a:pPr eaLnBrk="0" hangingPunct="0"/>
            <a:endParaRPr lang="en-US"/>
          </a:p>
        </p:txBody>
      </p:sp>
      <p:sp>
        <p:nvSpPr>
          <p:cNvPr id="10" name="TextBox 9">
            <a:extLst>
              <a:ext uri="{FF2B5EF4-FFF2-40B4-BE49-F238E27FC236}">
                <a16:creationId xmlns:a16="http://schemas.microsoft.com/office/drawing/2014/main" id="{7DC2761E-FD95-EF47-A41C-BA6A56EC49B9}"/>
              </a:ext>
            </a:extLst>
          </p:cNvPr>
          <p:cNvSpPr txBox="1"/>
          <p:nvPr/>
        </p:nvSpPr>
        <p:spPr>
          <a:xfrm>
            <a:off x="4672858" y="257323"/>
            <a:ext cx="4213225" cy="584775"/>
          </a:xfrm>
          <a:prstGeom prst="rect">
            <a:avLst/>
          </a:prstGeom>
          <a:noFill/>
        </p:spPr>
        <p:txBody>
          <a:bodyPr wrap="square" rtlCol="0">
            <a:spAutoFit/>
          </a:bodyPr>
          <a:lstStyle/>
          <a:p>
            <a:r>
              <a:rPr lang="mr-IN" sz="3200" dirty="0">
                <a:latin typeface="+mn-lt"/>
                <a:cs typeface="+mj-cs"/>
              </a:rPr>
              <a:t>–</a:t>
            </a:r>
            <a:r>
              <a:rPr lang="en-US" sz="3200" dirty="0">
                <a:latin typeface="+mn-lt"/>
                <a:cs typeface="+mj-cs"/>
              </a:rPr>
              <a:t> </a:t>
            </a:r>
            <a:r>
              <a:rPr lang="en-US" sz="3200" u="sng" dirty="0">
                <a:latin typeface="+mn-lt"/>
                <a:cs typeface="+mj-cs"/>
              </a:rPr>
              <a:t>Receiving Club</a:t>
            </a:r>
            <a:endParaRPr lang="en-US" sz="3200" dirty="0">
              <a:latin typeface="+mn-lt"/>
              <a:cs typeface="+mj-cs"/>
            </a:endParaRPr>
          </a:p>
        </p:txBody>
      </p:sp>
    </p:spTree>
    <p:extLst>
      <p:ext uri="{BB962C8B-B14F-4D97-AF65-F5344CB8AC3E}">
        <p14:creationId xmlns:p14="http://schemas.microsoft.com/office/powerpoint/2010/main" val="3081260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14313"/>
            <a:ext cx="7924800" cy="547687"/>
          </a:xfrm>
        </p:spPr>
        <p:txBody>
          <a:bodyPr/>
          <a:lstStyle/>
          <a:p>
            <a:r>
              <a:rPr lang="en-US" dirty="0"/>
              <a:t>DDF Transfer Form </a:t>
            </a:r>
            <a:r>
              <a:rPr lang="mr-IN" dirty="0"/>
              <a:t>–</a:t>
            </a:r>
            <a:r>
              <a:rPr lang="en-US" dirty="0"/>
              <a:t> </a:t>
            </a:r>
            <a:r>
              <a:rPr lang="en-US" sz="2800" u="sng" dirty="0"/>
              <a:t>Receiving Club</a:t>
            </a:r>
          </a:p>
        </p:txBody>
      </p:sp>
      <p:sp>
        <p:nvSpPr>
          <p:cNvPr id="4" name="Slide Number Placeholder 3"/>
          <p:cNvSpPr>
            <a:spLocks noGrp="1"/>
          </p:cNvSpPr>
          <p:nvPr>
            <p:ph type="sldNum" sz="quarter" idx="10"/>
          </p:nvPr>
        </p:nvSpPr>
        <p:spPr/>
        <p:txBody>
          <a:bodyPr/>
          <a:lstStyle/>
          <a:p>
            <a:pPr>
              <a:defRPr/>
            </a:pPr>
            <a:r>
              <a:rPr lang="en-US"/>
              <a:t>—</a:t>
            </a:r>
            <a:r>
              <a:rPr lang="en-US" sz="900"/>
              <a:t> </a:t>
            </a:r>
            <a:fld id="{6DE77ECD-0140-A942-AA6E-F5627AC77862}" type="slidenum">
              <a:rPr lang="en-US" sz="900" smtClean="0"/>
              <a:pPr>
                <a:defRPr/>
              </a:pPr>
              <a:t>17</a:t>
            </a:fld>
            <a:r>
              <a:rPr lang="en-US" sz="900"/>
              <a:t> </a:t>
            </a:r>
            <a:r>
              <a:rPr lang="en-US"/>
              <a:t>—</a:t>
            </a:r>
          </a:p>
        </p:txBody>
      </p:sp>
      <p:pic>
        <p:nvPicPr>
          <p:cNvPr id="8" name="Content Placeholder 7" descr="2019-2020 District 6980 DDF Transfer Form-B-CENTER.jpg"/>
          <p:cNvPicPr>
            <a:picLocks noGrp="1" noChangeAspect="1"/>
          </p:cNvPicPr>
          <p:nvPr>
            <p:ph idx="1"/>
          </p:nvPr>
        </p:nvPicPr>
        <p:blipFill>
          <a:blip r:embed="rId3" cstate="email">
            <a:extLst>
              <a:ext uri="{28A0092B-C50C-407E-A947-70E740481C1C}">
                <a14:useLocalDpi xmlns:a14="http://schemas.microsoft.com/office/drawing/2010/main" val="0"/>
              </a:ext>
            </a:extLst>
          </a:blip>
          <a:srcRect t="-74672" b="-74672"/>
          <a:stretch>
            <a:fillRect/>
          </a:stretch>
        </p:blipFill>
        <p:spPr/>
      </p:pic>
      <p:sp>
        <p:nvSpPr>
          <p:cNvPr id="9" name="Rounded Rectangle 8"/>
          <p:cNvSpPr>
            <a:spLocks noChangeArrowheads="1"/>
          </p:cNvSpPr>
          <p:nvPr/>
        </p:nvSpPr>
        <p:spPr bwMode="auto">
          <a:xfrm>
            <a:off x="693095" y="1086295"/>
            <a:ext cx="7873025" cy="1344176"/>
          </a:xfrm>
          <a:prstGeom prst="roundRect">
            <a:avLst>
              <a:gd name="adj" fmla="val 16667"/>
            </a:avLst>
          </a:prstGeom>
          <a:solidFill>
            <a:schemeClr val="accent5"/>
          </a:solidFill>
          <a:ln w="9525">
            <a:solidFill>
              <a:schemeClr val="tx1"/>
            </a:solidFill>
            <a:round/>
            <a:headEnd/>
            <a:tailEnd/>
          </a:ln>
        </p:spPr>
        <p:txBody>
          <a:bodyPr/>
          <a:lstStyle/>
          <a:p>
            <a:pPr eaLnBrk="0" hangingPunct="0"/>
            <a:r>
              <a:rPr lang="en-US" sz="2000" dirty="0"/>
              <a:t>Receiving </a:t>
            </a:r>
            <a:r>
              <a:rPr lang="en-US" sz="2000" u="sng" dirty="0"/>
              <a:t>District</a:t>
            </a:r>
            <a:r>
              <a:rPr lang="en-US" sz="2000" dirty="0"/>
              <a:t> and </a:t>
            </a:r>
            <a:r>
              <a:rPr lang="en-US" sz="2000" u="sng" dirty="0"/>
              <a:t>Rotary Club</a:t>
            </a:r>
            <a:r>
              <a:rPr lang="en-US" sz="2000" dirty="0"/>
              <a:t> along with the Grant Name or Description and Grant Number are required to be completed correctly for transfer request to be processed.</a:t>
            </a:r>
          </a:p>
        </p:txBody>
      </p:sp>
      <p:sp>
        <p:nvSpPr>
          <p:cNvPr id="10" name="5-Point Star 9"/>
          <p:cNvSpPr/>
          <p:nvPr/>
        </p:nvSpPr>
        <p:spPr bwMode="auto">
          <a:xfrm>
            <a:off x="2958990" y="3198570"/>
            <a:ext cx="230430" cy="192025"/>
          </a:xfrm>
          <a:prstGeom prst="star5">
            <a:avLst/>
          </a:prstGeom>
          <a:solidFill>
            <a:schemeClr val="accent5"/>
          </a:solidFill>
          <a:ln w="9525" cap="flat" cmpd="sng" algn="ctr">
            <a:solidFill>
              <a:schemeClr val="tx1"/>
            </a:solidFill>
            <a:prstDash val="solid"/>
            <a:round/>
            <a:headEnd type="none" w="med" len="med"/>
            <a:tailEnd type="none" w="med" len="med"/>
          </a:ln>
          <a:effectLst/>
        </p:spPr>
        <p:txBody>
          <a:bodyPr/>
          <a:lstStyle/>
          <a:p>
            <a:pPr eaLnBrk="0" hangingPunct="0">
              <a:defRPr/>
            </a:pPr>
            <a:endParaRPr lang="en-US"/>
          </a:p>
        </p:txBody>
      </p:sp>
      <p:sp>
        <p:nvSpPr>
          <p:cNvPr id="11" name="5-Point Star 10"/>
          <p:cNvSpPr/>
          <p:nvPr/>
        </p:nvSpPr>
        <p:spPr bwMode="auto">
          <a:xfrm>
            <a:off x="5992985" y="3198570"/>
            <a:ext cx="230430" cy="192025"/>
          </a:xfrm>
          <a:prstGeom prst="star5">
            <a:avLst/>
          </a:prstGeom>
          <a:solidFill>
            <a:schemeClr val="accent5"/>
          </a:solidFill>
          <a:ln w="9525" cap="flat" cmpd="sng" algn="ctr">
            <a:solidFill>
              <a:schemeClr val="tx1"/>
            </a:solidFill>
            <a:prstDash val="solid"/>
            <a:round/>
            <a:headEnd type="none" w="med" len="med"/>
            <a:tailEnd type="none" w="med" len="med"/>
          </a:ln>
          <a:effectLst/>
        </p:spPr>
        <p:txBody>
          <a:bodyPr/>
          <a:lstStyle/>
          <a:p>
            <a:pPr eaLnBrk="0" hangingPunct="0">
              <a:defRPr/>
            </a:pPr>
            <a:endParaRPr lang="en-US"/>
          </a:p>
        </p:txBody>
      </p:sp>
      <p:sp>
        <p:nvSpPr>
          <p:cNvPr id="12" name="5-Point Star 11"/>
          <p:cNvSpPr/>
          <p:nvPr/>
        </p:nvSpPr>
        <p:spPr bwMode="auto">
          <a:xfrm>
            <a:off x="6031390" y="3544215"/>
            <a:ext cx="230430" cy="192025"/>
          </a:xfrm>
          <a:prstGeom prst="star5">
            <a:avLst/>
          </a:prstGeom>
          <a:solidFill>
            <a:schemeClr val="accent5"/>
          </a:solidFill>
          <a:ln w="9525" cap="flat" cmpd="sng" algn="ctr">
            <a:solidFill>
              <a:schemeClr val="tx1"/>
            </a:solidFill>
            <a:prstDash val="solid"/>
            <a:round/>
            <a:headEnd type="none" w="med" len="med"/>
            <a:tailEnd type="none" w="med" len="med"/>
          </a:ln>
          <a:effectLst/>
        </p:spPr>
        <p:txBody>
          <a:bodyPr/>
          <a:lstStyle/>
          <a:p>
            <a:pPr eaLnBrk="0" hangingPunct="0">
              <a:defRPr/>
            </a:pPr>
            <a:endParaRPr lang="en-US"/>
          </a:p>
        </p:txBody>
      </p:sp>
      <p:sp>
        <p:nvSpPr>
          <p:cNvPr id="13" name="5-Point Star 12"/>
          <p:cNvSpPr/>
          <p:nvPr/>
        </p:nvSpPr>
        <p:spPr bwMode="auto">
          <a:xfrm>
            <a:off x="4328870" y="3975198"/>
            <a:ext cx="230430" cy="192025"/>
          </a:xfrm>
          <a:prstGeom prst="star5">
            <a:avLst/>
          </a:prstGeom>
          <a:solidFill>
            <a:schemeClr val="accent5"/>
          </a:solidFill>
          <a:ln w="9525" cap="flat" cmpd="sng" algn="ctr">
            <a:solidFill>
              <a:schemeClr val="tx1"/>
            </a:solidFill>
            <a:prstDash val="solid"/>
            <a:round/>
            <a:headEnd type="none" w="med" len="med"/>
            <a:tailEnd type="none" w="med" len="med"/>
          </a:ln>
          <a:effectLst/>
        </p:spPr>
        <p:txBody>
          <a:bodyPr/>
          <a:lstStyle/>
          <a:p>
            <a:pPr eaLnBrk="0" hangingPunct="0">
              <a:defRPr/>
            </a:pPr>
            <a:endParaRPr lang="en-US"/>
          </a:p>
        </p:txBody>
      </p:sp>
    </p:spTree>
    <p:extLst>
      <p:ext uri="{BB962C8B-B14F-4D97-AF65-F5344CB8AC3E}">
        <p14:creationId xmlns:p14="http://schemas.microsoft.com/office/powerpoint/2010/main" val="1183985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A screenshot of a cell phone&#10;&#10;Description automatically generated">
            <a:extLst>
              <a:ext uri="{FF2B5EF4-FFF2-40B4-BE49-F238E27FC236}">
                <a16:creationId xmlns:a16="http://schemas.microsoft.com/office/drawing/2014/main" id="{F3A29614-DF5D-894F-AACD-06BE3E10E6D1}"/>
              </a:ext>
            </a:extLst>
          </p:cNvPr>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998014" y="1085850"/>
            <a:ext cx="7802021" cy="1931065"/>
          </a:xfrm>
        </p:spPr>
      </p:pic>
      <p:sp>
        <p:nvSpPr>
          <p:cNvPr id="3" name="Slide Number Placeholder 2">
            <a:extLst>
              <a:ext uri="{FF2B5EF4-FFF2-40B4-BE49-F238E27FC236}">
                <a16:creationId xmlns:a16="http://schemas.microsoft.com/office/drawing/2014/main" id="{3B633FB6-52AB-2545-B763-B0ED016BE488}"/>
              </a:ext>
            </a:extLst>
          </p:cNvPr>
          <p:cNvSpPr>
            <a:spLocks noGrp="1"/>
          </p:cNvSpPr>
          <p:nvPr>
            <p:ph type="sldNum" sz="quarter" idx="10"/>
          </p:nvPr>
        </p:nvSpPr>
        <p:spPr/>
        <p:txBody>
          <a:bodyPr/>
          <a:lstStyle/>
          <a:p>
            <a:pPr>
              <a:defRPr/>
            </a:pPr>
            <a:r>
              <a:rPr lang="en-US"/>
              <a:t>—</a:t>
            </a:r>
            <a:r>
              <a:rPr lang="en-US" sz="900"/>
              <a:t> </a:t>
            </a:r>
            <a:fld id="{6DE77ECD-0140-A942-AA6E-F5627AC77862}" type="slidenum">
              <a:rPr lang="en-US" sz="900" smtClean="0"/>
              <a:pPr>
                <a:defRPr/>
              </a:pPr>
              <a:t>18</a:t>
            </a:fld>
            <a:r>
              <a:rPr lang="en-US" sz="900"/>
              <a:t> </a:t>
            </a:r>
            <a:r>
              <a:rPr lang="en-US"/>
              <a:t>—</a:t>
            </a:r>
            <a:endParaRPr lang="en-US" dirty="0"/>
          </a:p>
        </p:txBody>
      </p:sp>
      <p:sp>
        <p:nvSpPr>
          <p:cNvPr id="4" name="Footer Placeholder 3">
            <a:extLst>
              <a:ext uri="{FF2B5EF4-FFF2-40B4-BE49-F238E27FC236}">
                <a16:creationId xmlns:a16="http://schemas.microsoft.com/office/drawing/2014/main" id="{34A69C6D-7A30-804D-8BC4-BF57F4F16AC2}"/>
              </a:ext>
            </a:extLst>
          </p:cNvPr>
          <p:cNvSpPr>
            <a:spLocks noGrp="1"/>
          </p:cNvSpPr>
          <p:nvPr>
            <p:ph type="ftr" sz="quarter" idx="11"/>
          </p:nvPr>
        </p:nvSpPr>
        <p:spPr/>
        <p:txBody>
          <a:bodyPr/>
          <a:lstStyle/>
          <a:p>
            <a:pPr>
              <a:defRPr/>
            </a:pPr>
            <a:endParaRPr lang="en-US" dirty="0"/>
          </a:p>
        </p:txBody>
      </p:sp>
      <p:sp>
        <p:nvSpPr>
          <p:cNvPr id="5" name="Title 4">
            <a:extLst>
              <a:ext uri="{FF2B5EF4-FFF2-40B4-BE49-F238E27FC236}">
                <a16:creationId xmlns:a16="http://schemas.microsoft.com/office/drawing/2014/main" id="{13B64F68-7498-F14C-BF22-AEB6FB4B0C24}"/>
              </a:ext>
            </a:extLst>
          </p:cNvPr>
          <p:cNvSpPr>
            <a:spLocks noGrp="1"/>
          </p:cNvSpPr>
          <p:nvPr>
            <p:ph type="title"/>
          </p:nvPr>
        </p:nvSpPr>
        <p:spPr/>
        <p:txBody>
          <a:bodyPr/>
          <a:lstStyle/>
          <a:p>
            <a:r>
              <a:rPr lang="en-US" dirty="0"/>
              <a:t>DDF Transfer Form - Example</a:t>
            </a:r>
          </a:p>
        </p:txBody>
      </p:sp>
    </p:spTree>
    <p:extLst>
      <p:ext uri="{BB962C8B-B14F-4D97-AF65-F5344CB8AC3E}">
        <p14:creationId xmlns:p14="http://schemas.microsoft.com/office/powerpoint/2010/main" val="8834408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descr="A screenshot of a cell phone&#10;&#10;Description automatically generated">
            <a:extLst>
              <a:ext uri="{FF2B5EF4-FFF2-40B4-BE49-F238E27FC236}">
                <a16:creationId xmlns:a16="http://schemas.microsoft.com/office/drawing/2014/main" id="{D2E502B0-FF7B-C941-841C-8A54FFE760B0}"/>
              </a:ext>
            </a:extLst>
          </p:cNvPr>
          <p:cNvPicPr>
            <a:picLocks noGrp="1" noChangeAspect="1"/>
          </p:cNvPicPr>
          <p:nvPr>
            <p:ph idx="1"/>
          </p:nvPr>
        </p:nvPicPr>
        <p:blipFill>
          <a:blip r:embed="rId3" cstate="email">
            <a:extLst>
              <a:ext uri="{28A0092B-C50C-407E-A947-70E740481C1C}">
                <a14:useLocalDpi xmlns:a14="http://schemas.microsoft.com/office/drawing/2010/main" val="0"/>
              </a:ext>
            </a:extLst>
          </a:blip>
          <a:stretch>
            <a:fillRect/>
          </a:stretch>
        </p:blipFill>
        <p:spPr>
          <a:xfrm>
            <a:off x="2748703" y="1085850"/>
            <a:ext cx="3991750" cy="5283200"/>
          </a:xfrm>
        </p:spPr>
      </p:pic>
      <p:sp>
        <p:nvSpPr>
          <p:cNvPr id="2" name="Title 1"/>
          <p:cNvSpPr>
            <a:spLocks noGrp="1"/>
          </p:cNvSpPr>
          <p:nvPr>
            <p:ph type="title"/>
          </p:nvPr>
        </p:nvSpPr>
        <p:spPr>
          <a:xfrm>
            <a:off x="685800" y="214313"/>
            <a:ext cx="7924800" cy="547687"/>
          </a:xfrm>
        </p:spPr>
        <p:txBody>
          <a:bodyPr/>
          <a:lstStyle/>
          <a:p>
            <a:r>
              <a:rPr lang="en-US" dirty="0"/>
              <a:t>DDF Transfer Form </a:t>
            </a:r>
            <a:r>
              <a:rPr lang="mr-IN" dirty="0"/>
              <a:t>–</a:t>
            </a:r>
            <a:r>
              <a:rPr lang="en-US" dirty="0"/>
              <a:t> </a:t>
            </a:r>
            <a:r>
              <a:rPr lang="en-US" sz="2800" u="sng" dirty="0"/>
              <a:t>Verification</a:t>
            </a:r>
          </a:p>
        </p:txBody>
      </p:sp>
      <p:sp>
        <p:nvSpPr>
          <p:cNvPr id="4" name="Slide Number Placeholder 3"/>
          <p:cNvSpPr>
            <a:spLocks noGrp="1"/>
          </p:cNvSpPr>
          <p:nvPr>
            <p:ph type="sldNum" sz="quarter" idx="10"/>
          </p:nvPr>
        </p:nvSpPr>
        <p:spPr/>
        <p:txBody>
          <a:bodyPr/>
          <a:lstStyle/>
          <a:p>
            <a:pPr>
              <a:defRPr/>
            </a:pPr>
            <a:r>
              <a:rPr lang="en-US"/>
              <a:t>—</a:t>
            </a:r>
            <a:r>
              <a:rPr lang="en-US" sz="900"/>
              <a:t> </a:t>
            </a:r>
            <a:fld id="{6DE77ECD-0140-A942-AA6E-F5627AC77862}" type="slidenum">
              <a:rPr lang="en-US" sz="900" smtClean="0"/>
              <a:pPr>
                <a:defRPr/>
              </a:pPr>
              <a:t>19</a:t>
            </a:fld>
            <a:r>
              <a:rPr lang="en-US" sz="900"/>
              <a:t> </a:t>
            </a:r>
            <a:r>
              <a:rPr lang="en-US"/>
              <a:t>—</a:t>
            </a:r>
          </a:p>
        </p:txBody>
      </p:sp>
      <p:sp>
        <p:nvSpPr>
          <p:cNvPr id="5" name="Rounded Rectangle 2"/>
          <p:cNvSpPr>
            <a:spLocks noChangeArrowheads="1"/>
          </p:cNvSpPr>
          <p:nvPr/>
        </p:nvSpPr>
        <p:spPr bwMode="auto">
          <a:xfrm>
            <a:off x="2728254" y="5772150"/>
            <a:ext cx="3991750" cy="596900"/>
          </a:xfrm>
          <a:prstGeom prst="roundRect">
            <a:avLst>
              <a:gd name="adj" fmla="val 16667"/>
            </a:avLst>
          </a:prstGeom>
          <a:solidFill>
            <a:srgbClr val="10F085">
              <a:alpha val="25098"/>
            </a:srgbClr>
          </a:solidFill>
          <a:ln w="9525">
            <a:solidFill>
              <a:schemeClr val="tx1"/>
            </a:solidFill>
            <a:round/>
            <a:headEnd/>
            <a:tailEnd/>
          </a:ln>
        </p:spPr>
        <p:txBody>
          <a:bodyPr/>
          <a:lstStyle/>
          <a:p>
            <a:pPr eaLnBrk="0" hangingPunct="0"/>
            <a:endParaRPr lang="en-US"/>
          </a:p>
        </p:txBody>
      </p:sp>
    </p:spTree>
    <p:extLst>
      <p:ext uri="{BB962C8B-B14F-4D97-AF65-F5344CB8AC3E}">
        <p14:creationId xmlns:p14="http://schemas.microsoft.com/office/powerpoint/2010/main" val="2801588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14313"/>
            <a:ext cx="7924800" cy="547687"/>
          </a:xfrm>
        </p:spPr>
        <p:txBody>
          <a:bodyPr/>
          <a:lstStyle/>
          <a:p>
            <a:pPr>
              <a:defRPr/>
            </a:pPr>
            <a:r>
              <a:rPr lang="en-US" dirty="0"/>
              <a:t>Agenda</a:t>
            </a:r>
          </a:p>
        </p:txBody>
      </p:sp>
      <p:sp>
        <p:nvSpPr>
          <p:cNvPr id="3" name="Content Placeholder 2"/>
          <p:cNvSpPr>
            <a:spLocks noGrp="1"/>
          </p:cNvSpPr>
          <p:nvPr>
            <p:ph idx="1"/>
          </p:nvPr>
        </p:nvSpPr>
        <p:spPr>
          <a:xfrm>
            <a:off x="616285" y="510220"/>
            <a:ext cx="7848600" cy="4876800"/>
          </a:xfrm>
        </p:spPr>
        <p:txBody>
          <a:bodyPr/>
          <a:lstStyle/>
          <a:p>
            <a:pPr marL="0" indent="0">
              <a:buNone/>
              <a:defRPr/>
            </a:pPr>
            <a:endParaRPr lang="en-US" dirty="0"/>
          </a:p>
          <a:p>
            <a:pPr>
              <a:buBlip>
                <a:blip r:embed="rId2"/>
              </a:buBlip>
              <a:defRPr/>
            </a:pPr>
            <a:r>
              <a:rPr lang="en-US" dirty="0"/>
              <a:t>DDF Funding Cycle</a:t>
            </a:r>
          </a:p>
          <a:p>
            <a:pPr lvl="1">
              <a:buBlip>
                <a:blip r:embed="rId2"/>
              </a:buBlip>
              <a:defRPr/>
            </a:pPr>
            <a:r>
              <a:rPr lang="en-US" dirty="0"/>
              <a:t>How DDF Originates</a:t>
            </a:r>
          </a:p>
          <a:p>
            <a:pPr lvl="1">
              <a:buBlip>
                <a:blip r:embed="rId2"/>
              </a:buBlip>
              <a:defRPr/>
            </a:pPr>
            <a:r>
              <a:rPr lang="en-US" dirty="0"/>
              <a:t>How DDF is Distributed</a:t>
            </a:r>
          </a:p>
          <a:p>
            <a:pPr>
              <a:buBlip>
                <a:blip r:embed="rId2"/>
              </a:buBlip>
              <a:defRPr/>
            </a:pPr>
            <a:r>
              <a:rPr lang="en-US" dirty="0"/>
              <a:t>DDF Transfer Form</a:t>
            </a:r>
          </a:p>
          <a:p>
            <a:pPr>
              <a:buBlip>
                <a:blip r:embed="rId2"/>
              </a:buBlip>
              <a:defRPr/>
            </a:pPr>
            <a:r>
              <a:rPr lang="en-US" dirty="0"/>
              <a:t>DDF Tracking Form.</a:t>
            </a:r>
          </a:p>
        </p:txBody>
      </p:sp>
      <p:sp>
        <p:nvSpPr>
          <p:cNvPr id="38915"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600" dirty="0">
                <a:cs typeface="Arial" charset="0"/>
              </a:rPr>
              <a:t>—</a:t>
            </a:r>
            <a:r>
              <a:rPr lang="en-US" sz="900" dirty="0">
                <a:cs typeface="Arial" charset="0"/>
              </a:rPr>
              <a:t> </a:t>
            </a:r>
            <a:fld id="{F4303992-8EF7-BE42-92EC-43A70AF1CDFF}" type="slidenum">
              <a:rPr lang="en-US" sz="900">
                <a:cs typeface="Arial" charset="0"/>
              </a:rPr>
              <a:pPr/>
              <a:t>2</a:t>
            </a:fld>
            <a:r>
              <a:rPr lang="en-US" sz="900" dirty="0">
                <a:cs typeface="Arial" charset="0"/>
              </a:rPr>
              <a:t> </a:t>
            </a:r>
            <a:r>
              <a:rPr lang="en-US" sz="600" dirty="0">
                <a:cs typeface="Arial"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1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1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14313"/>
            <a:ext cx="7924800" cy="547687"/>
          </a:xfrm>
        </p:spPr>
        <p:txBody>
          <a:bodyPr/>
          <a:lstStyle/>
          <a:p>
            <a:r>
              <a:rPr lang="en-US" dirty="0"/>
              <a:t>DDF Transfer Form – Verification Info</a:t>
            </a:r>
          </a:p>
        </p:txBody>
      </p:sp>
      <p:sp>
        <p:nvSpPr>
          <p:cNvPr id="4" name="Slide Number Placeholder 3"/>
          <p:cNvSpPr>
            <a:spLocks noGrp="1"/>
          </p:cNvSpPr>
          <p:nvPr>
            <p:ph type="sldNum" sz="quarter" idx="10"/>
          </p:nvPr>
        </p:nvSpPr>
        <p:spPr/>
        <p:txBody>
          <a:bodyPr/>
          <a:lstStyle/>
          <a:p>
            <a:pPr>
              <a:defRPr/>
            </a:pPr>
            <a:r>
              <a:rPr lang="en-US"/>
              <a:t>—</a:t>
            </a:r>
            <a:r>
              <a:rPr lang="en-US" sz="900"/>
              <a:t> </a:t>
            </a:r>
            <a:fld id="{6DE77ECD-0140-A942-AA6E-F5627AC77862}" type="slidenum">
              <a:rPr lang="en-US" sz="900" smtClean="0"/>
              <a:pPr>
                <a:defRPr/>
              </a:pPr>
              <a:t>20</a:t>
            </a:fld>
            <a:r>
              <a:rPr lang="en-US" sz="900"/>
              <a:t> </a:t>
            </a:r>
            <a:r>
              <a:rPr lang="en-US"/>
              <a:t>—</a:t>
            </a:r>
          </a:p>
        </p:txBody>
      </p:sp>
      <p:pic>
        <p:nvPicPr>
          <p:cNvPr id="7" name="Content Placeholder 6" descr="2017-2018 DDF Transfer Form FINAL 2017-02-20 BOTTOM.jpg"/>
          <p:cNvPicPr>
            <a:picLocks noGrp="1" noChangeAspect="1"/>
          </p:cNvPicPr>
          <p:nvPr>
            <p:ph idx="1"/>
          </p:nvPr>
        </p:nvPicPr>
        <p:blipFill>
          <a:blip r:embed="rId3" cstate="email">
            <a:extLst>
              <a:ext uri="{28A0092B-C50C-407E-A947-70E740481C1C}">
                <a14:useLocalDpi xmlns:a14="http://schemas.microsoft.com/office/drawing/2010/main" val="0"/>
              </a:ext>
            </a:extLst>
          </a:blip>
          <a:srcRect t="-147081" b="-147081"/>
          <a:stretch>
            <a:fillRect/>
          </a:stretch>
        </p:blipFill>
        <p:spPr>
          <a:xfrm>
            <a:off x="731500" y="1351966"/>
            <a:ext cx="7848600" cy="4876800"/>
          </a:xfrm>
        </p:spPr>
      </p:pic>
      <p:sp>
        <p:nvSpPr>
          <p:cNvPr id="10" name="Horizontal Scroll 9"/>
          <p:cNvSpPr>
            <a:spLocks noChangeArrowheads="1"/>
          </p:cNvSpPr>
          <p:nvPr/>
        </p:nvSpPr>
        <p:spPr bwMode="auto">
          <a:xfrm>
            <a:off x="4899025" y="2885645"/>
            <a:ext cx="3072401" cy="1805035"/>
          </a:xfrm>
          <a:prstGeom prst="horizontalScroll">
            <a:avLst>
              <a:gd name="adj" fmla="val 12500"/>
            </a:avLst>
          </a:prstGeom>
          <a:solidFill>
            <a:schemeClr val="accent5"/>
          </a:solidFill>
          <a:ln w="9525">
            <a:solidFill>
              <a:schemeClr val="tx1"/>
            </a:solidFill>
            <a:round/>
            <a:headEnd/>
            <a:tailEnd/>
          </a:ln>
        </p:spPr>
        <p:txBody>
          <a:bodyPr/>
          <a:lstStyle/>
          <a:p>
            <a:pPr eaLnBrk="0" hangingPunct="0"/>
            <a:r>
              <a:rPr lang="en-US" sz="2000" dirty="0"/>
              <a:t>“Processed"</a:t>
            </a:r>
          </a:p>
          <a:p>
            <a:pPr eaLnBrk="0" hangingPunct="0"/>
            <a:r>
              <a:rPr lang="en-US" sz="2000" dirty="0"/>
              <a:t>Date Processed</a:t>
            </a:r>
          </a:p>
          <a:p>
            <a:pPr eaLnBrk="0" hangingPunct="0"/>
            <a:r>
              <a:rPr lang="en-US" sz="2000" dirty="0"/>
              <a:t>DDF Amount</a:t>
            </a:r>
          </a:p>
          <a:p>
            <a:pPr eaLnBrk="0" hangingPunct="0"/>
            <a:r>
              <a:rPr lang="en-US" sz="2000" dirty="0"/>
              <a:t>Initials</a:t>
            </a:r>
          </a:p>
        </p:txBody>
      </p:sp>
    </p:spTree>
    <p:extLst>
      <p:ext uri="{BB962C8B-B14F-4D97-AF65-F5344CB8AC3E}">
        <p14:creationId xmlns:p14="http://schemas.microsoft.com/office/powerpoint/2010/main" val="2695784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A screenshot of a cell phone&#10;&#10;Description automatically generated">
            <a:extLst>
              <a:ext uri="{FF2B5EF4-FFF2-40B4-BE49-F238E27FC236}">
                <a16:creationId xmlns:a16="http://schemas.microsoft.com/office/drawing/2014/main" id="{65DE6E10-035E-8440-9A18-FC0FB6C1969D}"/>
              </a:ext>
            </a:extLst>
          </p:cNvPr>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955480" y="1085850"/>
            <a:ext cx="7696200" cy="1206500"/>
          </a:xfrm>
        </p:spPr>
      </p:pic>
      <p:sp>
        <p:nvSpPr>
          <p:cNvPr id="3" name="Slide Number Placeholder 2">
            <a:extLst>
              <a:ext uri="{FF2B5EF4-FFF2-40B4-BE49-F238E27FC236}">
                <a16:creationId xmlns:a16="http://schemas.microsoft.com/office/drawing/2014/main" id="{E9BAD8E7-FF0F-774B-8DF0-CC4094F5741A}"/>
              </a:ext>
            </a:extLst>
          </p:cNvPr>
          <p:cNvSpPr>
            <a:spLocks noGrp="1"/>
          </p:cNvSpPr>
          <p:nvPr>
            <p:ph type="sldNum" sz="quarter" idx="10"/>
          </p:nvPr>
        </p:nvSpPr>
        <p:spPr/>
        <p:txBody>
          <a:bodyPr/>
          <a:lstStyle/>
          <a:p>
            <a:pPr>
              <a:defRPr/>
            </a:pPr>
            <a:r>
              <a:rPr lang="en-US"/>
              <a:t>—</a:t>
            </a:r>
            <a:r>
              <a:rPr lang="en-US" sz="900"/>
              <a:t> </a:t>
            </a:r>
            <a:fld id="{6DE77ECD-0140-A942-AA6E-F5627AC77862}" type="slidenum">
              <a:rPr lang="en-US" sz="900" smtClean="0"/>
              <a:pPr>
                <a:defRPr/>
              </a:pPr>
              <a:t>21</a:t>
            </a:fld>
            <a:r>
              <a:rPr lang="en-US" sz="900"/>
              <a:t> </a:t>
            </a:r>
            <a:r>
              <a:rPr lang="en-US"/>
              <a:t>—</a:t>
            </a:r>
            <a:endParaRPr lang="en-US" dirty="0"/>
          </a:p>
        </p:txBody>
      </p:sp>
      <p:sp>
        <p:nvSpPr>
          <p:cNvPr id="4" name="Footer Placeholder 3">
            <a:extLst>
              <a:ext uri="{FF2B5EF4-FFF2-40B4-BE49-F238E27FC236}">
                <a16:creationId xmlns:a16="http://schemas.microsoft.com/office/drawing/2014/main" id="{E95685B9-4DD6-5940-A577-50075A78191F}"/>
              </a:ext>
            </a:extLst>
          </p:cNvPr>
          <p:cNvSpPr>
            <a:spLocks noGrp="1"/>
          </p:cNvSpPr>
          <p:nvPr>
            <p:ph type="ftr" sz="quarter" idx="11"/>
          </p:nvPr>
        </p:nvSpPr>
        <p:spPr/>
        <p:txBody>
          <a:bodyPr/>
          <a:lstStyle/>
          <a:p>
            <a:pPr>
              <a:defRPr/>
            </a:pPr>
            <a:endParaRPr lang="en-US" dirty="0"/>
          </a:p>
        </p:txBody>
      </p:sp>
      <p:sp>
        <p:nvSpPr>
          <p:cNvPr id="5" name="Title 4">
            <a:extLst>
              <a:ext uri="{FF2B5EF4-FFF2-40B4-BE49-F238E27FC236}">
                <a16:creationId xmlns:a16="http://schemas.microsoft.com/office/drawing/2014/main" id="{4BEAC129-280E-7345-AD95-7B639F7A823B}"/>
              </a:ext>
            </a:extLst>
          </p:cNvPr>
          <p:cNvSpPr>
            <a:spLocks noGrp="1"/>
          </p:cNvSpPr>
          <p:nvPr>
            <p:ph type="title"/>
          </p:nvPr>
        </p:nvSpPr>
        <p:spPr/>
        <p:txBody>
          <a:bodyPr/>
          <a:lstStyle/>
          <a:p>
            <a:r>
              <a:rPr lang="en-US" dirty="0"/>
              <a:t>DDF Transfer Form - Example</a:t>
            </a:r>
          </a:p>
        </p:txBody>
      </p:sp>
    </p:spTree>
    <p:extLst>
      <p:ext uri="{BB962C8B-B14F-4D97-AF65-F5344CB8AC3E}">
        <p14:creationId xmlns:p14="http://schemas.microsoft.com/office/powerpoint/2010/main" val="41927446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A screenshot of a cell phone&#10;&#10;Description automatically generated">
            <a:extLst>
              <a:ext uri="{FF2B5EF4-FFF2-40B4-BE49-F238E27FC236}">
                <a16:creationId xmlns:a16="http://schemas.microsoft.com/office/drawing/2014/main" id="{718B767F-BF56-504D-9EFA-4B0CDF0A5934}"/>
              </a:ext>
            </a:extLst>
          </p:cNvPr>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2767753" y="1219200"/>
            <a:ext cx="3890997" cy="5149850"/>
          </a:xfrm>
        </p:spPr>
      </p:pic>
      <p:sp>
        <p:nvSpPr>
          <p:cNvPr id="3" name="Slide Number Placeholder 2">
            <a:extLst>
              <a:ext uri="{FF2B5EF4-FFF2-40B4-BE49-F238E27FC236}">
                <a16:creationId xmlns:a16="http://schemas.microsoft.com/office/drawing/2014/main" id="{BCC05F9E-F99A-9842-8D4D-697A4F3F1E2D}"/>
              </a:ext>
            </a:extLst>
          </p:cNvPr>
          <p:cNvSpPr>
            <a:spLocks noGrp="1"/>
          </p:cNvSpPr>
          <p:nvPr>
            <p:ph type="sldNum" sz="quarter" idx="10"/>
          </p:nvPr>
        </p:nvSpPr>
        <p:spPr/>
        <p:txBody>
          <a:bodyPr/>
          <a:lstStyle/>
          <a:p>
            <a:pPr>
              <a:defRPr/>
            </a:pPr>
            <a:r>
              <a:rPr lang="en-US"/>
              <a:t>—</a:t>
            </a:r>
            <a:r>
              <a:rPr lang="en-US" sz="900"/>
              <a:t> </a:t>
            </a:r>
            <a:fld id="{6DE77ECD-0140-A942-AA6E-F5627AC77862}" type="slidenum">
              <a:rPr lang="en-US" sz="900" smtClean="0"/>
              <a:pPr>
                <a:defRPr/>
              </a:pPr>
              <a:t>22</a:t>
            </a:fld>
            <a:r>
              <a:rPr lang="en-US" sz="900"/>
              <a:t> </a:t>
            </a:r>
            <a:r>
              <a:rPr lang="en-US"/>
              <a:t>—</a:t>
            </a:r>
            <a:endParaRPr lang="en-US" dirty="0"/>
          </a:p>
        </p:txBody>
      </p:sp>
      <p:sp>
        <p:nvSpPr>
          <p:cNvPr id="4" name="Footer Placeholder 3">
            <a:extLst>
              <a:ext uri="{FF2B5EF4-FFF2-40B4-BE49-F238E27FC236}">
                <a16:creationId xmlns:a16="http://schemas.microsoft.com/office/drawing/2014/main" id="{74E8E4D8-F35D-1649-B386-C31AEEC1BC4C}"/>
              </a:ext>
            </a:extLst>
          </p:cNvPr>
          <p:cNvSpPr>
            <a:spLocks noGrp="1"/>
          </p:cNvSpPr>
          <p:nvPr>
            <p:ph type="ftr" sz="quarter" idx="11"/>
          </p:nvPr>
        </p:nvSpPr>
        <p:spPr/>
        <p:txBody>
          <a:bodyPr/>
          <a:lstStyle/>
          <a:p>
            <a:pPr>
              <a:defRPr/>
            </a:pPr>
            <a:endParaRPr lang="en-US" dirty="0"/>
          </a:p>
        </p:txBody>
      </p:sp>
      <p:sp>
        <p:nvSpPr>
          <p:cNvPr id="5" name="Title 4">
            <a:extLst>
              <a:ext uri="{FF2B5EF4-FFF2-40B4-BE49-F238E27FC236}">
                <a16:creationId xmlns:a16="http://schemas.microsoft.com/office/drawing/2014/main" id="{03E49441-BD45-D543-9AB4-CF3D052632EF}"/>
              </a:ext>
            </a:extLst>
          </p:cNvPr>
          <p:cNvSpPr>
            <a:spLocks noGrp="1"/>
          </p:cNvSpPr>
          <p:nvPr>
            <p:ph type="title"/>
          </p:nvPr>
        </p:nvSpPr>
        <p:spPr/>
        <p:txBody>
          <a:bodyPr/>
          <a:lstStyle/>
          <a:p>
            <a:r>
              <a:rPr lang="en-US" dirty="0"/>
              <a:t>DDF Transfer Form - Example</a:t>
            </a:r>
          </a:p>
        </p:txBody>
      </p:sp>
    </p:spTree>
    <p:extLst>
      <p:ext uri="{BB962C8B-B14F-4D97-AF65-F5344CB8AC3E}">
        <p14:creationId xmlns:p14="http://schemas.microsoft.com/office/powerpoint/2010/main" val="6073782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14313"/>
            <a:ext cx="7924800" cy="547687"/>
          </a:xfrm>
        </p:spPr>
        <p:txBody>
          <a:bodyPr/>
          <a:lstStyle/>
          <a:p>
            <a:pPr>
              <a:defRPr/>
            </a:pPr>
            <a:endParaRPr lang="en-US" dirty="0">
              <a:ea typeface="+mj-ea"/>
              <a:cs typeface="+mj-cs"/>
            </a:endParaRPr>
          </a:p>
        </p:txBody>
      </p:sp>
      <p:sp>
        <p:nvSpPr>
          <p:cNvPr id="3" name="Content Placeholder 2"/>
          <p:cNvSpPr>
            <a:spLocks noGrp="1"/>
          </p:cNvSpPr>
          <p:nvPr>
            <p:ph idx="1"/>
          </p:nvPr>
        </p:nvSpPr>
        <p:spPr/>
        <p:txBody>
          <a:bodyPr/>
          <a:lstStyle/>
          <a:p>
            <a:pPr>
              <a:buFont typeface="Wingdings" charset="0"/>
              <a:buChar char="§"/>
              <a:defRPr/>
            </a:pPr>
            <a:endParaRPr lang="en-US" dirty="0">
              <a:effectLst>
                <a:outerShdw blurRad="38100" dist="38100" dir="2700000" algn="tl">
                  <a:srgbClr val="DDDDDD"/>
                </a:outerShdw>
              </a:effectLst>
              <a:latin typeface="Arial" charset="0"/>
              <a:cs typeface="+mn-cs"/>
            </a:endParaRPr>
          </a:p>
          <a:p>
            <a:pPr>
              <a:buFont typeface="Wingdings" charset="0"/>
              <a:buChar char="§"/>
              <a:defRPr/>
            </a:pPr>
            <a:endParaRPr lang="en-US" dirty="0">
              <a:effectLst>
                <a:outerShdw blurRad="38100" dist="38100" dir="2700000" algn="tl">
                  <a:srgbClr val="DDDDDD"/>
                </a:outerShdw>
              </a:effectLst>
              <a:latin typeface="Arial" charset="0"/>
              <a:cs typeface="+mn-cs"/>
            </a:endParaRPr>
          </a:p>
          <a:p>
            <a:pPr>
              <a:buFont typeface="Wingdings" charset="0"/>
              <a:buChar char="§"/>
              <a:defRPr/>
            </a:pPr>
            <a:endParaRPr lang="en-US" dirty="0">
              <a:effectLst>
                <a:outerShdw blurRad="38100" dist="38100" dir="2700000" algn="tl">
                  <a:srgbClr val="DDDDDD"/>
                </a:outerShdw>
              </a:effectLst>
              <a:latin typeface="Arial" charset="0"/>
              <a:cs typeface="+mn-cs"/>
            </a:endParaRPr>
          </a:p>
          <a:p>
            <a:pPr algn="ctr">
              <a:buFont typeface="Wingdings" charset="0"/>
              <a:buNone/>
              <a:defRPr/>
            </a:pPr>
            <a:r>
              <a:rPr lang="en-US" sz="3600" b="1" dirty="0">
                <a:effectLst>
                  <a:outerShdw blurRad="38100" dist="38100" dir="2700000" algn="tl">
                    <a:srgbClr val="DDDDDD"/>
                  </a:outerShdw>
                </a:effectLst>
                <a:latin typeface="Arial" charset="0"/>
                <a:cs typeface="+mn-cs"/>
              </a:rPr>
              <a:t>DDF Tracking Form</a:t>
            </a:r>
          </a:p>
        </p:txBody>
      </p:sp>
      <p:sp>
        <p:nvSpPr>
          <p:cNvPr id="16387"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600"/>
              <a:t>—</a:t>
            </a:r>
            <a:r>
              <a:rPr lang="en-US" sz="900"/>
              <a:t> </a:t>
            </a:r>
            <a:fld id="{0AE52381-85B0-094C-977F-EA7A0C714ADE}" type="slidenum">
              <a:rPr lang="en-US" sz="900"/>
              <a:pPr/>
              <a:t>23</a:t>
            </a:fld>
            <a:r>
              <a:rPr lang="en-US" sz="900"/>
              <a:t> </a:t>
            </a:r>
            <a:r>
              <a:rPr lang="en-US" sz="600"/>
              <a:t>—</a:t>
            </a:r>
          </a:p>
        </p:txBody>
      </p:sp>
    </p:spTree>
    <p:extLst>
      <p:ext uri="{BB962C8B-B14F-4D97-AF65-F5344CB8AC3E}">
        <p14:creationId xmlns:p14="http://schemas.microsoft.com/office/powerpoint/2010/main" val="40971961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A close up of a device&#10;&#10;Description automatically generated">
            <a:extLst>
              <a:ext uri="{FF2B5EF4-FFF2-40B4-BE49-F238E27FC236}">
                <a16:creationId xmlns:a16="http://schemas.microsoft.com/office/drawing/2014/main" id="{DA0BD5CB-030D-D84E-8F61-D9DE8330299F}"/>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922318" y="0"/>
            <a:ext cx="5299364" cy="6858000"/>
          </a:xfrm>
          <a:prstGeom prst="rect">
            <a:avLst/>
          </a:prstGeom>
        </p:spPr>
      </p:pic>
      <p:sp>
        <p:nvSpPr>
          <p:cNvPr id="2" name="Title 1"/>
          <p:cNvSpPr>
            <a:spLocks noGrp="1"/>
          </p:cNvSpPr>
          <p:nvPr>
            <p:ph type="title"/>
          </p:nvPr>
        </p:nvSpPr>
        <p:spPr>
          <a:xfrm>
            <a:off x="685800" y="214313"/>
            <a:ext cx="7924800" cy="547687"/>
          </a:xfrm>
        </p:spPr>
        <p:txBody>
          <a:bodyPr/>
          <a:lstStyle/>
          <a:p>
            <a:pPr>
              <a:defRPr/>
            </a:pPr>
            <a:endParaRPr lang="en-US" dirty="0">
              <a:ea typeface="+mj-ea"/>
              <a:cs typeface="+mj-cs"/>
            </a:endParaRPr>
          </a:p>
        </p:txBody>
      </p:sp>
      <p:sp>
        <p:nvSpPr>
          <p:cNvPr id="3" name="Content Placeholder 2"/>
          <p:cNvSpPr>
            <a:spLocks noGrp="1"/>
          </p:cNvSpPr>
          <p:nvPr>
            <p:ph idx="1"/>
          </p:nvPr>
        </p:nvSpPr>
        <p:spPr/>
        <p:txBody>
          <a:bodyPr/>
          <a:lstStyle/>
          <a:p>
            <a:pPr>
              <a:buFont typeface="Wingdings" charset="0"/>
              <a:buChar char="§"/>
              <a:defRPr/>
            </a:pPr>
            <a:endParaRPr lang="en-US" dirty="0">
              <a:effectLst>
                <a:outerShdw blurRad="38100" dist="38100" dir="2700000" algn="tl">
                  <a:srgbClr val="DDDDDD"/>
                </a:outerShdw>
              </a:effectLst>
              <a:latin typeface="Arial" charset="0"/>
              <a:cs typeface="+mn-cs"/>
            </a:endParaRPr>
          </a:p>
          <a:p>
            <a:pPr>
              <a:buFont typeface="Wingdings" charset="0"/>
              <a:buChar char="§"/>
              <a:defRPr/>
            </a:pPr>
            <a:endParaRPr lang="en-US" dirty="0">
              <a:effectLst>
                <a:outerShdw blurRad="38100" dist="38100" dir="2700000" algn="tl">
                  <a:srgbClr val="DDDDDD"/>
                </a:outerShdw>
              </a:effectLst>
              <a:latin typeface="Arial" charset="0"/>
              <a:cs typeface="+mn-cs"/>
            </a:endParaRPr>
          </a:p>
          <a:p>
            <a:pPr>
              <a:buFont typeface="Wingdings" charset="0"/>
              <a:buChar char="§"/>
              <a:defRPr/>
            </a:pPr>
            <a:endParaRPr lang="en-US" dirty="0">
              <a:effectLst>
                <a:outerShdw blurRad="38100" dist="38100" dir="2700000" algn="tl">
                  <a:srgbClr val="DDDDDD"/>
                </a:outerShdw>
              </a:effectLst>
              <a:latin typeface="Arial" charset="0"/>
              <a:cs typeface="+mn-cs"/>
            </a:endParaRPr>
          </a:p>
        </p:txBody>
      </p:sp>
      <p:sp>
        <p:nvSpPr>
          <p:cNvPr id="16387"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600"/>
              <a:t>—</a:t>
            </a:r>
            <a:r>
              <a:rPr lang="en-US" sz="900"/>
              <a:t> </a:t>
            </a:r>
            <a:fld id="{0AE52381-85B0-094C-977F-EA7A0C714ADE}" type="slidenum">
              <a:rPr lang="en-US" sz="900"/>
              <a:pPr/>
              <a:t>24</a:t>
            </a:fld>
            <a:r>
              <a:rPr lang="en-US" sz="900"/>
              <a:t> </a:t>
            </a:r>
            <a:r>
              <a:rPr lang="en-US" sz="600"/>
              <a:t>—</a:t>
            </a:r>
          </a:p>
        </p:txBody>
      </p:sp>
      <p:sp>
        <p:nvSpPr>
          <p:cNvPr id="6" name="Rounded Rectangle 3"/>
          <p:cNvSpPr>
            <a:spLocks noChangeArrowheads="1"/>
          </p:cNvSpPr>
          <p:nvPr/>
        </p:nvSpPr>
        <p:spPr bwMode="auto">
          <a:xfrm>
            <a:off x="2613345" y="234950"/>
            <a:ext cx="3917310" cy="1389015"/>
          </a:xfrm>
          <a:prstGeom prst="roundRect">
            <a:avLst>
              <a:gd name="adj" fmla="val 16667"/>
            </a:avLst>
          </a:prstGeom>
          <a:solidFill>
            <a:schemeClr val="accent1">
              <a:alpha val="25098"/>
            </a:schemeClr>
          </a:solidFill>
          <a:ln w="9525">
            <a:solidFill>
              <a:schemeClr val="tx1"/>
            </a:solidFill>
            <a:round/>
            <a:headEnd/>
            <a:tailEnd/>
          </a:ln>
        </p:spPr>
        <p:txBody>
          <a:bodyPr/>
          <a:lstStyle/>
          <a:p>
            <a:pPr eaLnBrk="0" hangingPunct="0"/>
            <a:endParaRPr lang="en-US" dirty="0"/>
          </a:p>
        </p:txBody>
      </p:sp>
    </p:spTree>
    <p:extLst>
      <p:ext uri="{BB962C8B-B14F-4D97-AF65-F5344CB8AC3E}">
        <p14:creationId xmlns:p14="http://schemas.microsoft.com/office/powerpoint/2010/main" val="1959353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A screenshot of a cell phone&#10;&#10;Description automatically generated">
            <a:extLst>
              <a:ext uri="{FF2B5EF4-FFF2-40B4-BE49-F238E27FC236}">
                <a16:creationId xmlns:a16="http://schemas.microsoft.com/office/drawing/2014/main" id="{66FB5F10-57D9-2B4A-AEAF-8889B0C1BB72}"/>
              </a:ext>
            </a:extLst>
          </p:cNvPr>
          <p:cNvPicPr>
            <a:picLocks noGrp="1" noChangeAspect="1"/>
          </p:cNvPicPr>
          <p:nvPr>
            <p:ph idx="1"/>
          </p:nvPr>
        </p:nvPicPr>
        <p:blipFill>
          <a:blip r:embed="rId3" cstate="email">
            <a:extLst>
              <a:ext uri="{28A0092B-C50C-407E-A947-70E740481C1C}">
                <a14:useLocalDpi xmlns:a14="http://schemas.microsoft.com/office/drawing/2010/main" val="0"/>
              </a:ext>
            </a:extLst>
          </a:blip>
          <a:stretch>
            <a:fillRect/>
          </a:stretch>
        </p:blipFill>
        <p:spPr>
          <a:xfrm>
            <a:off x="885120" y="2392630"/>
            <a:ext cx="7463837" cy="2572570"/>
          </a:xfrm>
        </p:spPr>
      </p:pic>
      <p:sp>
        <p:nvSpPr>
          <p:cNvPr id="5" name="Title 4"/>
          <p:cNvSpPr>
            <a:spLocks noGrp="1"/>
          </p:cNvSpPr>
          <p:nvPr>
            <p:ph type="title"/>
          </p:nvPr>
        </p:nvSpPr>
        <p:spPr>
          <a:xfrm>
            <a:off x="685800" y="214313"/>
            <a:ext cx="7924800" cy="547687"/>
          </a:xfrm>
        </p:spPr>
        <p:txBody>
          <a:bodyPr/>
          <a:lstStyle/>
          <a:p>
            <a:pPr>
              <a:defRPr/>
            </a:pPr>
            <a:r>
              <a:rPr lang="en-US" dirty="0">
                <a:effectLst>
                  <a:outerShdw blurRad="38100" dist="38100" dir="2700000" algn="tl">
                    <a:srgbClr val="DDDDDD"/>
                  </a:outerShdw>
                </a:effectLst>
                <a:latin typeface="Verdana" charset="0"/>
                <a:cs typeface="+mj-cs"/>
              </a:rPr>
              <a:t>DDF Tracking Form Explained</a:t>
            </a:r>
          </a:p>
        </p:txBody>
      </p:sp>
      <p:sp>
        <p:nvSpPr>
          <p:cNvPr id="24578"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600"/>
              <a:t>—</a:t>
            </a:r>
            <a:r>
              <a:rPr lang="en-US" sz="900"/>
              <a:t> </a:t>
            </a:r>
            <a:fld id="{D6080C8D-F25A-B948-A83E-95398CC4817C}" type="slidenum">
              <a:rPr lang="en-US" sz="900"/>
              <a:pPr/>
              <a:t>25</a:t>
            </a:fld>
            <a:r>
              <a:rPr lang="en-US" sz="900"/>
              <a:t> </a:t>
            </a:r>
            <a:r>
              <a:rPr lang="en-US" sz="600"/>
              <a:t>—</a:t>
            </a:r>
          </a:p>
        </p:txBody>
      </p:sp>
      <p:sp>
        <p:nvSpPr>
          <p:cNvPr id="24581" name="TextBox 10"/>
          <p:cNvSpPr txBox="1">
            <a:spLocks noChangeArrowheads="1"/>
          </p:cNvSpPr>
          <p:nvPr/>
        </p:nvSpPr>
        <p:spPr bwMode="auto">
          <a:xfrm>
            <a:off x="1115550" y="1047890"/>
            <a:ext cx="6250429"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dirty="0"/>
              <a:t>    Rotary year for this DDF allocation Report</a:t>
            </a:r>
          </a:p>
        </p:txBody>
      </p:sp>
      <p:cxnSp>
        <p:nvCxnSpPr>
          <p:cNvPr id="24580" name="Straight Arrow Connector 8"/>
          <p:cNvCxnSpPr>
            <a:cxnSpLocks noChangeShapeType="1"/>
          </p:cNvCxnSpPr>
          <p:nvPr/>
        </p:nvCxnSpPr>
        <p:spPr bwMode="auto">
          <a:xfrm flipH="1">
            <a:off x="1768435" y="1547720"/>
            <a:ext cx="1881845" cy="844910"/>
          </a:xfrm>
          <a:prstGeom prst="straightConnector1">
            <a:avLst/>
          </a:prstGeom>
          <a:noFill/>
          <a:ln w="25400" cap="rnd">
            <a:solidFill>
              <a:schemeClr val="tx1"/>
            </a:solidFill>
            <a:round/>
            <a:headEnd/>
            <a:tailEnd type="arrow" w="med" len="med"/>
          </a:ln>
          <a:extLst>
            <a:ext uri="{909E8E84-426E-40dd-AFC4-6F175D3DCCD1}">
              <a14:hiddenFill xmlns:a14="http://schemas.microsoft.com/office/drawing/2010/main" xmlns="">
                <a:noFill/>
              </a14:hiddenFill>
            </a:ext>
          </a:extLst>
        </p:spPr>
      </p:cxnSp>
    </p:spTree>
    <p:extLst>
      <p:ext uri="{BB962C8B-B14F-4D97-AF65-F5344CB8AC3E}">
        <p14:creationId xmlns:p14="http://schemas.microsoft.com/office/powerpoint/2010/main" val="25835987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E0187F-0E60-C247-BE28-A6434DCEB039}"/>
              </a:ext>
            </a:extLst>
          </p:cNvPr>
          <p:cNvSpPr>
            <a:spLocks noGrp="1"/>
          </p:cNvSpPr>
          <p:nvPr>
            <p:ph idx="1"/>
          </p:nvPr>
        </p:nvSpPr>
        <p:spPr/>
        <p:txBody>
          <a:bodyPr/>
          <a:lstStyle/>
          <a:p>
            <a:endParaRPr lang="en-US" dirty="0"/>
          </a:p>
        </p:txBody>
      </p:sp>
      <p:pic>
        <p:nvPicPr>
          <p:cNvPr id="9" name="Content Placeholder 5" descr="A screenshot of a cell phone&#10;&#10;Description automatically generated">
            <a:extLst>
              <a:ext uri="{FF2B5EF4-FFF2-40B4-BE49-F238E27FC236}">
                <a16:creationId xmlns:a16="http://schemas.microsoft.com/office/drawing/2014/main" id="{3ED10800-7D9C-EF43-AEF3-AC55CE9DFB6F}"/>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bwMode="auto">
          <a:xfrm>
            <a:off x="882272" y="2392630"/>
            <a:ext cx="7463837" cy="2572570"/>
          </a:xfrm>
          <a:prstGeom prst="rect">
            <a:avLst/>
          </a:prstGeom>
          <a:noFill/>
          <a:ln w="9525">
            <a:noFill/>
            <a:miter lim="800000"/>
            <a:headEnd/>
            <a:tailEnd/>
          </a:ln>
          <a:effectLst/>
        </p:spPr>
      </p:pic>
      <p:sp>
        <p:nvSpPr>
          <p:cNvPr id="5" name="Title 4"/>
          <p:cNvSpPr>
            <a:spLocks noGrp="1"/>
          </p:cNvSpPr>
          <p:nvPr>
            <p:ph type="title"/>
          </p:nvPr>
        </p:nvSpPr>
        <p:spPr>
          <a:xfrm>
            <a:off x="685800" y="214313"/>
            <a:ext cx="7924800" cy="547687"/>
          </a:xfrm>
        </p:spPr>
        <p:txBody>
          <a:bodyPr/>
          <a:lstStyle/>
          <a:p>
            <a:pPr>
              <a:defRPr/>
            </a:pPr>
            <a:r>
              <a:rPr lang="en-US" dirty="0">
                <a:effectLst>
                  <a:outerShdw blurRad="38100" dist="38100" dir="2700000" algn="tl">
                    <a:srgbClr val="DDDDDD"/>
                  </a:outerShdw>
                </a:effectLst>
                <a:latin typeface="Verdana" charset="0"/>
                <a:cs typeface="+mj-cs"/>
              </a:rPr>
              <a:t>DDF Tracking Form Explained</a:t>
            </a:r>
          </a:p>
        </p:txBody>
      </p:sp>
      <p:sp>
        <p:nvSpPr>
          <p:cNvPr id="27650"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600"/>
              <a:t>—</a:t>
            </a:r>
            <a:r>
              <a:rPr lang="en-US" sz="900"/>
              <a:t> </a:t>
            </a:r>
            <a:fld id="{CDE2DAFD-711C-FE45-9572-738B4A8AB5A1}" type="slidenum">
              <a:rPr lang="en-US" sz="900"/>
              <a:pPr/>
              <a:t>26</a:t>
            </a:fld>
            <a:r>
              <a:rPr lang="en-US" sz="900"/>
              <a:t> </a:t>
            </a:r>
            <a:r>
              <a:rPr lang="en-US" sz="600"/>
              <a:t>—</a:t>
            </a:r>
          </a:p>
        </p:txBody>
      </p:sp>
      <p:sp>
        <p:nvSpPr>
          <p:cNvPr id="27653" name="TextBox 10"/>
          <p:cNvSpPr txBox="1">
            <a:spLocks noChangeArrowheads="1"/>
          </p:cNvSpPr>
          <p:nvPr/>
        </p:nvSpPr>
        <p:spPr bwMode="auto">
          <a:xfrm>
            <a:off x="1192360" y="894270"/>
            <a:ext cx="5708650"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dirty="0"/>
              <a:t>Date of last DDF Tracking Form update </a:t>
            </a:r>
          </a:p>
        </p:txBody>
      </p:sp>
      <p:cxnSp>
        <p:nvCxnSpPr>
          <p:cNvPr id="27652" name="Straight Arrow Connector 8"/>
          <p:cNvCxnSpPr>
            <a:cxnSpLocks noChangeShapeType="1"/>
          </p:cNvCxnSpPr>
          <p:nvPr/>
        </p:nvCxnSpPr>
        <p:spPr bwMode="auto">
          <a:xfrm>
            <a:off x="3880710" y="1356232"/>
            <a:ext cx="3020300" cy="1266263"/>
          </a:xfrm>
          <a:prstGeom prst="straightConnector1">
            <a:avLst/>
          </a:prstGeom>
          <a:noFill/>
          <a:ln w="25400" cap="rnd">
            <a:solidFill>
              <a:schemeClr val="tx1"/>
            </a:solidFill>
            <a:round/>
            <a:headEnd/>
            <a:tailEnd type="arrow" w="med" len="med"/>
          </a:ln>
          <a:extLst>
            <a:ext uri="{909E8E84-426E-40dd-AFC4-6F175D3DCCD1}">
              <a14:hiddenFill xmlns:a14="http://schemas.microsoft.com/office/drawing/2010/main" xmlns="">
                <a:noFill/>
              </a14:hiddenFill>
            </a:ext>
          </a:extLst>
        </p:spPr>
      </p:cxnSp>
    </p:spTree>
    <p:extLst>
      <p:ext uri="{BB962C8B-B14F-4D97-AF65-F5344CB8AC3E}">
        <p14:creationId xmlns:p14="http://schemas.microsoft.com/office/powerpoint/2010/main" val="28113433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E0187F-0E60-C247-BE28-A6434DCEB039}"/>
              </a:ext>
            </a:extLst>
          </p:cNvPr>
          <p:cNvSpPr>
            <a:spLocks noGrp="1"/>
          </p:cNvSpPr>
          <p:nvPr>
            <p:ph idx="1"/>
          </p:nvPr>
        </p:nvSpPr>
        <p:spPr/>
        <p:txBody>
          <a:bodyPr/>
          <a:lstStyle/>
          <a:p>
            <a:endParaRPr lang="en-US" dirty="0"/>
          </a:p>
        </p:txBody>
      </p:sp>
      <p:pic>
        <p:nvPicPr>
          <p:cNvPr id="9" name="Content Placeholder 5" descr="A screenshot of a cell phone&#10;&#10;Description automatically generated">
            <a:extLst>
              <a:ext uri="{FF2B5EF4-FFF2-40B4-BE49-F238E27FC236}">
                <a16:creationId xmlns:a16="http://schemas.microsoft.com/office/drawing/2014/main" id="{3ED10800-7D9C-EF43-AEF3-AC55CE9DFB6F}"/>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bwMode="auto">
          <a:xfrm>
            <a:off x="882272" y="2392630"/>
            <a:ext cx="7463837" cy="2572570"/>
          </a:xfrm>
          <a:prstGeom prst="rect">
            <a:avLst/>
          </a:prstGeom>
          <a:noFill/>
          <a:ln w="9525">
            <a:noFill/>
            <a:miter lim="800000"/>
            <a:headEnd/>
            <a:tailEnd/>
          </a:ln>
          <a:effectLst/>
        </p:spPr>
      </p:pic>
      <p:sp>
        <p:nvSpPr>
          <p:cNvPr id="5" name="Title 4"/>
          <p:cNvSpPr>
            <a:spLocks noGrp="1"/>
          </p:cNvSpPr>
          <p:nvPr>
            <p:ph type="title"/>
          </p:nvPr>
        </p:nvSpPr>
        <p:spPr>
          <a:xfrm>
            <a:off x="685800" y="214313"/>
            <a:ext cx="7924800" cy="547687"/>
          </a:xfrm>
        </p:spPr>
        <p:txBody>
          <a:bodyPr/>
          <a:lstStyle/>
          <a:p>
            <a:pPr>
              <a:defRPr/>
            </a:pPr>
            <a:r>
              <a:rPr lang="en-US" dirty="0">
                <a:effectLst>
                  <a:outerShdw blurRad="38100" dist="38100" dir="2700000" algn="tl">
                    <a:srgbClr val="DDDDDD"/>
                  </a:outerShdw>
                </a:effectLst>
                <a:latin typeface="Verdana" charset="0"/>
                <a:cs typeface="+mj-cs"/>
              </a:rPr>
              <a:t>DDF Tracking Form Explained</a:t>
            </a:r>
          </a:p>
        </p:txBody>
      </p:sp>
      <p:sp>
        <p:nvSpPr>
          <p:cNvPr id="27650"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600"/>
              <a:t>—</a:t>
            </a:r>
            <a:r>
              <a:rPr lang="en-US" sz="900"/>
              <a:t> </a:t>
            </a:r>
            <a:fld id="{CDE2DAFD-711C-FE45-9572-738B4A8AB5A1}" type="slidenum">
              <a:rPr lang="en-US" sz="900"/>
              <a:pPr/>
              <a:t>27</a:t>
            </a:fld>
            <a:r>
              <a:rPr lang="en-US" sz="900"/>
              <a:t> </a:t>
            </a:r>
            <a:r>
              <a:rPr lang="en-US" sz="600"/>
              <a:t>—</a:t>
            </a:r>
          </a:p>
        </p:txBody>
      </p:sp>
      <p:sp>
        <p:nvSpPr>
          <p:cNvPr id="27653" name="TextBox 10"/>
          <p:cNvSpPr txBox="1">
            <a:spLocks noChangeArrowheads="1"/>
          </p:cNvSpPr>
          <p:nvPr/>
        </p:nvSpPr>
        <p:spPr bwMode="auto">
          <a:xfrm>
            <a:off x="1192360" y="894270"/>
            <a:ext cx="6449201"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ltLang="ja-JP" dirty="0"/>
              <a:t>Annual Program Fund (APF) contribution year</a:t>
            </a:r>
            <a:endParaRPr lang="en-US" dirty="0"/>
          </a:p>
        </p:txBody>
      </p:sp>
      <p:cxnSp>
        <p:nvCxnSpPr>
          <p:cNvPr id="27652" name="Straight Arrow Connector 8"/>
          <p:cNvCxnSpPr>
            <a:cxnSpLocks noChangeShapeType="1"/>
          </p:cNvCxnSpPr>
          <p:nvPr/>
        </p:nvCxnSpPr>
        <p:spPr bwMode="auto">
          <a:xfrm>
            <a:off x="2805370" y="1435382"/>
            <a:ext cx="806505" cy="1455948"/>
          </a:xfrm>
          <a:prstGeom prst="straightConnector1">
            <a:avLst/>
          </a:prstGeom>
          <a:noFill/>
          <a:ln w="25400" cap="rnd">
            <a:solidFill>
              <a:schemeClr val="tx1"/>
            </a:solidFill>
            <a:round/>
            <a:headEnd/>
            <a:tailEnd type="arrow" w="med" len="med"/>
          </a:ln>
          <a:extLst>
            <a:ext uri="{909E8E84-426E-40dd-AFC4-6F175D3DCCD1}">
              <a14:hiddenFill xmlns:a14="http://schemas.microsoft.com/office/drawing/2010/main" xmlns="">
                <a:noFill/>
              </a14:hiddenFill>
            </a:ext>
          </a:extLst>
        </p:spPr>
      </p:cxnSp>
    </p:spTree>
    <p:extLst>
      <p:ext uri="{BB962C8B-B14F-4D97-AF65-F5344CB8AC3E}">
        <p14:creationId xmlns:p14="http://schemas.microsoft.com/office/powerpoint/2010/main" val="16640703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E0187F-0E60-C247-BE28-A6434DCEB039}"/>
              </a:ext>
            </a:extLst>
          </p:cNvPr>
          <p:cNvSpPr>
            <a:spLocks noGrp="1"/>
          </p:cNvSpPr>
          <p:nvPr>
            <p:ph idx="1"/>
          </p:nvPr>
        </p:nvSpPr>
        <p:spPr/>
        <p:txBody>
          <a:bodyPr/>
          <a:lstStyle/>
          <a:p>
            <a:endParaRPr lang="en-US" dirty="0"/>
          </a:p>
        </p:txBody>
      </p:sp>
      <p:pic>
        <p:nvPicPr>
          <p:cNvPr id="9" name="Content Placeholder 5" descr="A screenshot of a cell phone&#10;&#10;Description automatically generated">
            <a:extLst>
              <a:ext uri="{FF2B5EF4-FFF2-40B4-BE49-F238E27FC236}">
                <a16:creationId xmlns:a16="http://schemas.microsoft.com/office/drawing/2014/main" id="{3ED10800-7D9C-EF43-AEF3-AC55CE9DFB6F}"/>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bwMode="auto">
          <a:xfrm>
            <a:off x="882272" y="2392630"/>
            <a:ext cx="7463837" cy="2572570"/>
          </a:xfrm>
          <a:prstGeom prst="rect">
            <a:avLst/>
          </a:prstGeom>
          <a:noFill/>
          <a:ln w="9525">
            <a:noFill/>
            <a:miter lim="800000"/>
            <a:headEnd/>
            <a:tailEnd/>
          </a:ln>
          <a:effectLst/>
        </p:spPr>
      </p:pic>
      <p:sp>
        <p:nvSpPr>
          <p:cNvPr id="5" name="Title 4"/>
          <p:cNvSpPr>
            <a:spLocks noGrp="1"/>
          </p:cNvSpPr>
          <p:nvPr>
            <p:ph type="title"/>
          </p:nvPr>
        </p:nvSpPr>
        <p:spPr>
          <a:xfrm>
            <a:off x="685800" y="214313"/>
            <a:ext cx="7924800" cy="547687"/>
          </a:xfrm>
        </p:spPr>
        <p:txBody>
          <a:bodyPr/>
          <a:lstStyle/>
          <a:p>
            <a:pPr>
              <a:defRPr/>
            </a:pPr>
            <a:r>
              <a:rPr lang="en-US" dirty="0">
                <a:effectLst>
                  <a:outerShdw blurRad="38100" dist="38100" dir="2700000" algn="tl">
                    <a:srgbClr val="DDDDDD"/>
                  </a:outerShdw>
                </a:effectLst>
                <a:latin typeface="Verdana" charset="0"/>
                <a:cs typeface="+mj-cs"/>
              </a:rPr>
              <a:t>DDF Tracking Form Explained</a:t>
            </a:r>
          </a:p>
        </p:txBody>
      </p:sp>
      <p:sp>
        <p:nvSpPr>
          <p:cNvPr id="27650"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600"/>
              <a:t>—</a:t>
            </a:r>
            <a:r>
              <a:rPr lang="en-US" sz="900"/>
              <a:t> </a:t>
            </a:r>
            <a:fld id="{CDE2DAFD-711C-FE45-9572-738B4A8AB5A1}" type="slidenum">
              <a:rPr lang="en-US" sz="900"/>
              <a:pPr/>
              <a:t>28</a:t>
            </a:fld>
            <a:r>
              <a:rPr lang="en-US" sz="900"/>
              <a:t> </a:t>
            </a:r>
            <a:r>
              <a:rPr lang="en-US" sz="600"/>
              <a:t>—</a:t>
            </a:r>
          </a:p>
        </p:txBody>
      </p:sp>
      <p:sp>
        <p:nvSpPr>
          <p:cNvPr id="27653" name="TextBox 10"/>
          <p:cNvSpPr txBox="1">
            <a:spLocks noChangeArrowheads="1"/>
          </p:cNvSpPr>
          <p:nvPr/>
        </p:nvSpPr>
        <p:spPr bwMode="auto">
          <a:xfrm>
            <a:off x="609600" y="898735"/>
            <a:ext cx="784860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dirty="0"/>
              <a:t>Rotary year for this DDF allocation</a:t>
            </a:r>
          </a:p>
        </p:txBody>
      </p:sp>
      <p:cxnSp>
        <p:nvCxnSpPr>
          <p:cNvPr id="27652" name="Straight Arrow Connector 8"/>
          <p:cNvCxnSpPr>
            <a:cxnSpLocks noChangeShapeType="1"/>
          </p:cNvCxnSpPr>
          <p:nvPr/>
        </p:nvCxnSpPr>
        <p:spPr bwMode="auto">
          <a:xfrm>
            <a:off x="3688685" y="1360400"/>
            <a:ext cx="2189085" cy="1454120"/>
          </a:xfrm>
          <a:prstGeom prst="straightConnector1">
            <a:avLst/>
          </a:prstGeom>
          <a:noFill/>
          <a:ln w="25400" cap="rnd">
            <a:solidFill>
              <a:schemeClr val="tx1"/>
            </a:solidFill>
            <a:round/>
            <a:headEnd/>
            <a:tailEnd type="arrow" w="med" len="med"/>
          </a:ln>
          <a:extLst>
            <a:ext uri="{909E8E84-426E-40dd-AFC4-6F175D3DCCD1}">
              <a14:hiddenFill xmlns:a14="http://schemas.microsoft.com/office/drawing/2010/main" xmlns="">
                <a:noFill/>
              </a14:hiddenFill>
            </a:ext>
          </a:extLst>
        </p:spPr>
      </p:cxnSp>
    </p:spTree>
    <p:extLst>
      <p:ext uri="{BB962C8B-B14F-4D97-AF65-F5344CB8AC3E}">
        <p14:creationId xmlns:p14="http://schemas.microsoft.com/office/powerpoint/2010/main" val="8000017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B3E8996E-75B3-0344-BF55-6408C8B83DB2}"/>
              </a:ext>
            </a:extLst>
          </p:cNvPr>
          <p:cNvSpPr>
            <a:spLocks noGrp="1"/>
          </p:cNvSpPr>
          <p:nvPr>
            <p:ph idx="1"/>
          </p:nvPr>
        </p:nvSpPr>
        <p:spPr/>
        <p:txBody>
          <a:bodyPr/>
          <a:lstStyle/>
          <a:p>
            <a:endParaRPr lang="en-US" dirty="0"/>
          </a:p>
        </p:txBody>
      </p:sp>
      <p:pic>
        <p:nvPicPr>
          <p:cNvPr id="12" name="Content Placeholder 5" descr="A screenshot of a cell phone&#10;&#10;Description automatically generated">
            <a:extLst>
              <a:ext uri="{FF2B5EF4-FFF2-40B4-BE49-F238E27FC236}">
                <a16:creationId xmlns:a16="http://schemas.microsoft.com/office/drawing/2014/main" id="{3286541C-7957-3D46-9F42-DFB6301A7E8F}"/>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bwMode="auto">
          <a:xfrm>
            <a:off x="882272" y="2392630"/>
            <a:ext cx="7463837" cy="2572570"/>
          </a:xfrm>
          <a:prstGeom prst="rect">
            <a:avLst/>
          </a:prstGeom>
          <a:noFill/>
          <a:ln w="9525">
            <a:noFill/>
            <a:miter lim="800000"/>
            <a:headEnd/>
            <a:tailEnd/>
          </a:ln>
          <a:effectLst/>
        </p:spPr>
      </p:pic>
      <p:sp>
        <p:nvSpPr>
          <p:cNvPr id="5" name="Title 4"/>
          <p:cNvSpPr>
            <a:spLocks noGrp="1"/>
          </p:cNvSpPr>
          <p:nvPr>
            <p:ph type="title"/>
          </p:nvPr>
        </p:nvSpPr>
        <p:spPr>
          <a:xfrm>
            <a:off x="685800" y="214313"/>
            <a:ext cx="7924800" cy="547687"/>
          </a:xfrm>
        </p:spPr>
        <p:txBody>
          <a:bodyPr/>
          <a:lstStyle/>
          <a:p>
            <a:pPr>
              <a:defRPr/>
            </a:pPr>
            <a:r>
              <a:rPr lang="en-US" dirty="0">
                <a:effectLst>
                  <a:outerShdw blurRad="38100" dist="38100" dir="2700000" algn="tl">
                    <a:srgbClr val="DDDDDD"/>
                  </a:outerShdw>
                </a:effectLst>
                <a:latin typeface="Verdana" charset="0"/>
                <a:cs typeface="+mj-cs"/>
              </a:rPr>
              <a:t>DDF Tracking Form Explained</a:t>
            </a:r>
          </a:p>
        </p:txBody>
      </p:sp>
      <p:sp>
        <p:nvSpPr>
          <p:cNvPr id="19458"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600"/>
              <a:t>—</a:t>
            </a:r>
            <a:r>
              <a:rPr lang="en-US" sz="900"/>
              <a:t> </a:t>
            </a:r>
            <a:fld id="{9F1FA431-6C38-D341-960E-9DBD59A47010}" type="slidenum">
              <a:rPr lang="en-US" sz="900"/>
              <a:pPr/>
              <a:t>29</a:t>
            </a:fld>
            <a:r>
              <a:rPr lang="en-US" sz="900"/>
              <a:t> </a:t>
            </a:r>
            <a:r>
              <a:rPr lang="en-US" sz="600"/>
              <a:t>—</a:t>
            </a:r>
          </a:p>
        </p:txBody>
      </p:sp>
      <p:sp>
        <p:nvSpPr>
          <p:cNvPr id="19459" name="TextBox 10"/>
          <p:cNvSpPr txBox="1">
            <a:spLocks noChangeArrowheads="1"/>
          </p:cNvSpPr>
          <p:nvPr/>
        </p:nvSpPr>
        <p:spPr bwMode="auto">
          <a:xfrm>
            <a:off x="2805370" y="817460"/>
            <a:ext cx="1949573"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dirty="0"/>
              <a:t>Club number</a:t>
            </a:r>
          </a:p>
        </p:txBody>
      </p:sp>
      <p:cxnSp>
        <p:nvCxnSpPr>
          <p:cNvPr id="19461" name="Straight Arrow Connector 8"/>
          <p:cNvCxnSpPr>
            <a:cxnSpLocks noChangeShapeType="1"/>
          </p:cNvCxnSpPr>
          <p:nvPr/>
        </p:nvCxnSpPr>
        <p:spPr bwMode="auto">
          <a:xfrm flipH="1">
            <a:off x="1499600" y="1334585"/>
            <a:ext cx="2073870" cy="2094415"/>
          </a:xfrm>
          <a:prstGeom prst="straightConnector1">
            <a:avLst/>
          </a:prstGeom>
          <a:noFill/>
          <a:ln w="25400" cap="rnd">
            <a:solidFill>
              <a:schemeClr val="tx1"/>
            </a:solidFill>
            <a:round/>
            <a:headEnd/>
            <a:tailEnd type="arrow" w="med" len="med"/>
          </a:ln>
          <a:extLst>
            <a:ext uri="{909E8E84-426E-40dd-AFC4-6F175D3DCCD1}">
              <a14:hiddenFill xmlns:a14="http://schemas.microsoft.com/office/drawing/2010/main" xmlns="">
                <a:noFill/>
              </a14:hiddenFill>
            </a:ext>
          </a:extLst>
        </p:spPr>
      </p:cxnSp>
    </p:spTree>
    <p:extLst>
      <p:ext uri="{BB962C8B-B14F-4D97-AF65-F5344CB8AC3E}">
        <p14:creationId xmlns:p14="http://schemas.microsoft.com/office/powerpoint/2010/main" val="4483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14313"/>
            <a:ext cx="7924800" cy="547687"/>
          </a:xfrm>
        </p:spPr>
        <p:txBody>
          <a:bodyPr/>
          <a:lstStyle/>
          <a:p>
            <a:r>
              <a:rPr lang="en-US" dirty="0"/>
              <a:t>How DDF Originates</a:t>
            </a:r>
          </a:p>
        </p:txBody>
      </p:sp>
      <p:sp>
        <p:nvSpPr>
          <p:cNvPr id="3" name="Content Placeholder 2"/>
          <p:cNvSpPr>
            <a:spLocks noGrp="1"/>
          </p:cNvSpPr>
          <p:nvPr>
            <p:ph idx="1"/>
          </p:nvPr>
        </p:nvSpPr>
        <p:spPr>
          <a:xfrm>
            <a:off x="654690" y="1047890"/>
            <a:ext cx="7848600" cy="4876800"/>
          </a:xfrm>
        </p:spPr>
        <p:txBody>
          <a:bodyPr/>
          <a:lstStyle/>
          <a:p>
            <a:pPr>
              <a:buBlip>
                <a:blip r:embed="rId2"/>
              </a:buBlip>
            </a:pPr>
            <a:r>
              <a:rPr lang="en-US" dirty="0"/>
              <a:t>Club Contributions to the Rotary Foundation </a:t>
            </a:r>
            <a:r>
              <a:rPr lang="en-US" u="sng" dirty="0"/>
              <a:t>Annual Fund</a:t>
            </a:r>
          </a:p>
          <a:p>
            <a:pPr>
              <a:buBlip>
                <a:blip r:embed="rId2" r:link="rId3"/>
              </a:buBlip>
            </a:pPr>
            <a:r>
              <a:rPr lang="en-US" dirty="0"/>
              <a:t>Member Contributions to the Rotary Foundation </a:t>
            </a:r>
            <a:r>
              <a:rPr lang="en-US" u="sng" dirty="0"/>
              <a:t>Annual Fund</a:t>
            </a:r>
          </a:p>
          <a:p>
            <a:pPr>
              <a:buBlip>
                <a:blip r:embed="rId2" r:link="rId3"/>
              </a:buBlip>
            </a:pPr>
            <a:r>
              <a:rPr lang="en-US" dirty="0"/>
              <a:t>Member Commitments to the Rotary Foundation </a:t>
            </a:r>
            <a:r>
              <a:rPr lang="en-US" u="sng" dirty="0"/>
              <a:t>Annual Fund</a:t>
            </a:r>
            <a:r>
              <a:rPr lang="en-US" dirty="0"/>
              <a:t> </a:t>
            </a:r>
            <a:r>
              <a:rPr lang="en-US" sz="2000" dirty="0"/>
              <a:t>(when disbursed).</a:t>
            </a:r>
          </a:p>
        </p:txBody>
      </p:sp>
      <p:sp>
        <p:nvSpPr>
          <p:cNvPr id="4" name="Slide Number Placeholder 3"/>
          <p:cNvSpPr>
            <a:spLocks noGrp="1"/>
          </p:cNvSpPr>
          <p:nvPr>
            <p:ph type="sldNum" sz="quarter" idx="10"/>
          </p:nvPr>
        </p:nvSpPr>
        <p:spPr/>
        <p:txBody>
          <a:bodyPr/>
          <a:lstStyle/>
          <a:p>
            <a:pPr>
              <a:defRPr/>
            </a:pPr>
            <a:r>
              <a:rPr lang="en-US" dirty="0"/>
              <a:t>—</a:t>
            </a:r>
            <a:r>
              <a:rPr lang="en-US" sz="900" dirty="0"/>
              <a:t> </a:t>
            </a:r>
            <a:fld id="{6DE77ECD-0140-A942-AA6E-F5627AC77862}" type="slidenum">
              <a:rPr lang="en-US" sz="900" smtClean="0"/>
              <a:pPr>
                <a:defRPr/>
              </a:pPr>
              <a:t>3</a:t>
            </a:fld>
            <a:r>
              <a:rPr lang="en-US" sz="900" dirty="0"/>
              <a:t> </a:t>
            </a:r>
            <a:r>
              <a:rPr lang="en-US" dirty="0"/>
              <a:t>—</a:t>
            </a:r>
          </a:p>
        </p:txBody>
      </p:sp>
    </p:spTree>
    <p:extLst>
      <p:ext uri="{BB962C8B-B14F-4D97-AF65-F5344CB8AC3E}">
        <p14:creationId xmlns:p14="http://schemas.microsoft.com/office/powerpoint/2010/main" val="2037939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chemeClr val="fo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chemeClr val="folHlink"/>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5" descr="A screenshot of a cell phone&#10;&#10;Description automatically generated">
            <a:extLst>
              <a:ext uri="{FF2B5EF4-FFF2-40B4-BE49-F238E27FC236}">
                <a16:creationId xmlns:a16="http://schemas.microsoft.com/office/drawing/2014/main" id="{3ED10800-7D9C-EF43-AEF3-AC55CE9DFB6F}"/>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bwMode="auto">
          <a:xfrm>
            <a:off x="882272" y="2392630"/>
            <a:ext cx="7463837" cy="2572570"/>
          </a:xfrm>
          <a:prstGeom prst="rect">
            <a:avLst/>
          </a:prstGeom>
          <a:noFill/>
          <a:ln w="9525">
            <a:noFill/>
            <a:miter lim="800000"/>
            <a:headEnd/>
            <a:tailEnd/>
          </a:ln>
          <a:effectLst/>
        </p:spPr>
      </p:pic>
      <p:sp>
        <p:nvSpPr>
          <p:cNvPr id="5" name="Title 4"/>
          <p:cNvSpPr>
            <a:spLocks noGrp="1"/>
          </p:cNvSpPr>
          <p:nvPr>
            <p:ph type="title"/>
          </p:nvPr>
        </p:nvSpPr>
        <p:spPr>
          <a:xfrm>
            <a:off x="685800" y="214313"/>
            <a:ext cx="7924800" cy="547687"/>
          </a:xfrm>
        </p:spPr>
        <p:txBody>
          <a:bodyPr/>
          <a:lstStyle/>
          <a:p>
            <a:pPr>
              <a:defRPr/>
            </a:pPr>
            <a:r>
              <a:rPr lang="en-US" dirty="0">
                <a:effectLst>
                  <a:outerShdw blurRad="38100" dist="38100" dir="2700000" algn="tl">
                    <a:srgbClr val="DDDDDD"/>
                  </a:outerShdw>
                </a:effectLst>
                <a:latin typeface="Verdana" charset="0"/>
                <a:cs typeface="+mj-cs"/>
              </a:rPr>
              <a:t>DDF Tracking Form Explained</a:t>
            </a:r>
          </a:p>
        </p:txBody>
      </p:sp>
      <p:sp>
        <p:nvSpPr>
          <p:cNvPr id="27650"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600"/>
              <a:t>—</a:t>
            </a:r>
            <a:r>
              <a:rPr lang="en-US" sz="900"/>
              <a:t> </a:t>
            </a:r>
            <a:fld id="{CDE2DAFD-711C-FE45-9572-738B4A8AB5A1}" type="slidenum">
              <a:rPr lang="en-US" sz="900"/>
              <a:pPr/>
              <a:t>30</a:t>
            </a:fld>
            <a:r>
              <a:rPr lang="en-US" sz="900"/>
              <a:t> </a:t>
            </a:r>
            <a:r>
              <a:rPr lang="en-US" sz="600"/>
              <a:t>—</a:t>
            </a:r>
          </a:p>
        </p:txBody>
      </p:sp>
      <p:sp>
        <p:nvSpPr>
          <p:cNvPr id="27653" name="TextBox 10"/>
          <p:cNvSpPr txBox="1">
            <a:spLocks noChangeArrowheads="1"/>
          </p:cNvSpPr>
          <p:nvPr/>
        </p:nvSpPr>
        <p:spPr bwMode="auto">
          <a:xfrm>
            <a:off x="1192360" y="894270"/>
            <a:ext cx="1726755"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dirty="0"/>
              <a:t>Club Name</a:t>
            </a:r>
          </a:p>
        </p:txBody>
      </p:sp>
      <p:sp>
        <p:nvSpPr>
          <p:cNvPr id="3" name="Content Placeholder 2">
            <a:extLst>
              <a:ext uri="{FF2B5EF4-FFF2-40B4-BE49-F238E27FC236}">
                <a16:creationId xmlns:a16="http://schemas.microsoft.com/office/drawing/2014/main" id="{67E0187F-0E60-C247-BE28-A6434DCEB039}"/>
              </a:ext>
            </a:extLst>
          </p:cNvPr>
          <p:cNvSpPr>
            <a:spLocks noGrp="1"/>
          </p:cNvSpPr>
          <p:nvPr>
            <p:ph idx="1"/>
          </p:nvPr>
        </p:nvSpPr>
        <p:spPr/>
        <p:txBody>
          <a:bodyPr/>
          <a:lstStyle/>
          <a:p>
            <a:endParaRPr lang="en-US" dirty="0"/>
          </a:p>
        </p:txBody>
      </p:sp>
      <p:cxnSp>
        <p:nvCxnSpPr>
          <p:cNvPr id="27652" name="Straight Arrow Connector 8"/>
          <p:cNvCxnSpPr>
            <a:cxnSpLocks noChangeShapeType="1"/>
          </p:cNvCxnSpPr>
          <p:nvPr/>
        </p:nvCxnSpPr>
        <p:spPr bwMode="auto">
          <a:xfrm>
            <a:off x="2919115" y="1355935"/>
            <a:ext cx="654355" cy="2073065"/>
          </a:xfrm>
          <a:prstGeom prst="straightConnector1">
            <a:avLst/>
          </a:prstGeom>
          <a:noFill/>
          <a:ln w="25400" cap="rnd">
            <a:solidFill>
              <a:schemeClr val="tx1"/>
            </a:solidFill>
            <a:round/>
            <a:headEnd/>
            <a:tailEnd type="arrow" w="med" len="med"/>
          </a:ln>
          <a:extLst>
            <a:ext uri="{909E8E84-426E-40dd-AFC4-6F175D3DCCD1}">
              <a14:hiddenFill xmlns:a14="http://schemas.microsoft.com/office/drawing/2010/main" xmlns="">
                <a:noFill/>
              </a14:hiddenFill>
            </a:ext>
          </a:extLst>
        </p:spPr>
      </p:cxnSp>
    </p:spTree>
    <p:extLst>
      <p:ext uri="{BB962C8B-B14F-4D97-AF65-F5344CB8AC3E}">
        <p14:creationId xmlns:p14="http://schemas.microsoft.com/office/powerpoint/2010/main" val="11116248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E0187F-0E60-C247-BE28-A6434DCEB039}"/>
              </a:ext>
            </a:extLst>
          </p:cNvPr>
          <p:cNvSpPr>
            <a:spLocks noGrp="1"/>
          </p:cNvSpPr>
          <p:nvPr>
            <p:ph idx="1"/>
          </p:nvPr>
        </p:nvSpPr>
        <p:spPr/>
        <p:txBody>
          <a:bodyPr/>
          <a:lstStyle/>
          <a:p>
            <a:endParaRPr lang="en-US" dirty="0"/>
          </a:p>
        </p:txBody>
      </p:sp>
      <p:pic>
        <p:nvPicPr>
          <p:cNvPr id="9" name="Content Placeholder 5" descr="A screenshot of a cell phone&#10;&#10;Description automatically generated">
            <a:extLst>
              <a:ext uri="{FF2B5EF4-FFF2-40B4-BE49-F238E27FC236}">
                <a16:creationId xmlns:a16="http://schemas.microsoft.com/office/drawing/2014/main" id="{3ED10800-7D9C-EF43-AEF3-AC55CE9DFB6F}"/>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bwMode="auto">
          <a:xfrm>
            <a:off x="882272" y="2392630"/>
            <a:ext cx="7463837" cy="2572570"/>
          </a:xfrm>
          <a:prstGeom prst="rect">
            <a:avLst/>
          </a:prstGeom>
          <a:noFill/>
          <a:ln w="9525">
            <a:noFill/>
            <a:miter lim="800000"/>
            <a:headEnd/>
            <a:tailEnd/>
          </a:ln>
          <a:effectLst/>
        </p:spPr>
      </p:pic>
      <p:sp>
        <p:nvSpPr>
          <p:cNvPr id="5" name="Title 4"/>
          <p:cNvSpPr>
            <a:spLocks noGrp="1"/>
          </p:cNvSpPr>
          <p:nvPr>
            <p:ph type="title"/>
          </p:nvPr>
        </p:nvSpPr>
        <p:spPr>
          <a:xfrm>
            <a:off x="685800" y="214313"/>
            <a:ext cx="7924800" cy="547687"/>
          </a:xfrm>
        </p:spPr>
        <p:txBody>
          <a:bodyPr/>
          <a:lstStyle/>
          <a:p>
            <a:pPr>
              <a:defRPr/>
            </a:pPr>
            <a:r>
              <a:rPr lang="en-US" dirty="0">
                <a:effectLst>
                  <a:outerShdw blurRad="38100" dist="38100" dir="2700000" algn="tl">
                    <a:srgbClr val="DDDDDD"/>
                  </a:outerShdw>
                </a:effectLst>
                <a:latin typeface="Verdana" charset="0"/>
                <a:cs typeface="+mj-cs"/>
              </a:rPr>
              <a:t>DDF Tracking Form Explained</a:t>
            </a:r>
          </a:p>
        </p:txBody>
      </p:sp>
      <p:sp>
        <p:nvSpPr>
          <p:cNvPr id="27650"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600"/>
              <a:t>—</a:t>
            </a:r>
            <a:r>
              <a:rPr lang="en-US" sz="900"/>
              <a:t> </a:t>
            </a:r>
            <a:fld id="{CDE2DAFD-711C-FE45-9572-738B4A8AB5A1}" type="slidenum">
              <a:rPr lang="en-US" sz="900"/>
              <a:pPr/>
              <a:t>31</a:t>
            </a:fld>
            <a:r>
              <a:rPr lang="en-US" sz="900"/>
              <a:t> </a:t>
            </a:r>
            <a:r>
              <a:rPr lang="en-US" sz="600"/>
              <a:t>—</a:t>
            </a:r>
          </a:p>
        </p:txBody>
      </p:sp>
      <p:sp>
        <p:nvSpPr>
          <p:cNvPr id="27653" name="TextBox 10"/>
          <p:cNvSpPr txBox="1">
            <a:spLocks noChangeArrowheads="1"/>
          </p:cNvSpPr>
          <p:nvPr/>
        </p:nvSpPr>
        <p:spPr bwMode="auto">
          <a:xfrm>
            <a:off x="609600" y="898735"/>
            <a:ext cx="7848600" cy="8265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dirty="0"/>
              <a:t>Club</a:t>
            </a:r>
            <a:r>
              <a:rPr lang="ja-JP" altLang="en-US"/>
              <a:t>’</a:t>
            </a:r>
            <a:r>
              <a:rPr lang="en-US" altLang="ja-JP" dirty="0"/>
              <a:t>s contribution amount to the </a:t>
            </a:r>
            <a:r>
              <a:rPr lang="en-US" dirty="0"/>
              <a:t>Annual Program Fund (APF)</a:t>
            </a:r>
          </a:p>
        </p:txBody>
      </p:sp>
      <p:cxnSp>
        <p:nvCxnSpPr>
          <p:cNvPr id="27652" name="Straight Arrow Connector 8"/>
          <p:cNvCxnSpPr>
            <a:cxnSpLocks noChangeShapeType="1"/>
          </p:cNvCxnSpPr>
          <p:nvPr/>
        </p:nvCxnSpPr>
        <p:spPr bwMode="auto">
          <a:xfrm>
            <a:off x="2899330" y="1355935"/>
            <a:ext cx="1999695" cy="2073065"/>
          </a:xfrm>
          <a:prstGeom prst="straightConnector1">
            <a:avLst/>
          </a:prstGeom>
          <a:noFill/>
          <a:ln w="25400" cap="rnd">
            <a:solidFill>
              <a:schemeClr val="tx1"/>
            </a:solidFill>
            <a:round/>
            <a:headEnd/>
            <a:tailEnd type="arrow" w="med" len="med"/>
          </a:ln>
          <a:extLst>
            <a:ext uri="{909E8E84-426E-40dd-AFC4-6F175D3DCCD1}">
              <a14:hiddenFill xmlns:a14="http://schemas.microsoft.com/office/drawing/2010/main" xmlns="">
                <a:noFill/>
              </a14:hiddenFill>
            </a:ext>
          </a:extLst>
        </p:spPr>
      </p:cxnSp>
    </p:spTree>
    <p:extLst>
      <p:ext uri="{BB962C8B-B14F-4D97-AF65-F5344CB8AC3E}">
        <p14:creationId xmlns:p14="http://schemas.microsoft.com/office/powerpoint/2010/main" val="17397924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E0187F-0E60-C247-BE28-A6434DCEB039}"/>
              </a:ext>
            </a:extLst>
          </p:cNvPr>
          <p:cNvSpPr>
            <a:spLocks noGrp="1"/>
          </p:cNvSpPr>
          <p:nvPr>
            <p:ph idx="1"/>
          </p:nvPr>
        </p:nvSpPr>
        <p:spPr/>
        <p:txBody>
          <a:bodyPr/>
          <a:lstStyle/>
          <a:p>
            <a:endParaRPr lang="en-US" dirty="0"/>
          </a:p>
        </p:txBody>
      </p:sp>
      <p:pic>
        <p:nvPicPr>
          <p:cNvPr id="9" name="Content Placeholder 5" descr="A screenshot of a cell phone&#10;&#10;Description automatically generated">
            <a:extLst>
              <a:ext uri="{FF2B5EF4-FFF2-40B4-BE49-F238E27FC236}">
                <a16:creationId xmlns:a16="http://schemas.microsoft.com/office/drawing/2014/main" id="{3ED10800-7D9C-EF43-AEF3-AC55CE9DFB6F}"/>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bwMode="auto">
          <a:xfrm>
            <a:off x="882272" y="2392630"/>
            <a:ext cx="7463837" cy="2572570"/>
          </a:xfrm>
          <a:prstGeom prst="rect">
            <a:avLst/>
          </a:prstGeom>
          <a:noFill/>
          <a:ln w="9525">
            <a:noFill/>
            <a:miter lim="800000"/>
            <a:headEnd/>
            <a:tailEnd/>
          </a:ln>
          <a:effectLst/>
        </p:spPr>
      </p:pic>
      <p:sp>
        <p:nvSpPr>
          <p:cNvPr id="5" name="Title 4"/>
          <p:cNvSpPr>
            <a:spLocks noGrp="1"/>
          </p:cNvSpPr>
          <p:nvPr>
            <p:ph type="title"/>
          </p:nvPr>
        </p:nvSpPr>
        <p:spPr>
          <a:xfrm>
            <a:off x="685800" y="214313"/>
            <a:ext cx="7924800" cy="547687"/>
          </a:xfrm>
        </p:spPr>
        <p:txBody>
          <a:bodyPr/>
          <a:lstStyle/>
          <a:p>
            <a:pPr>
              <a:defRPr/>
            </a:pPr>
            <a:r>
              <a:rPr lang="en-US" dirty="0">
                <a:effectLst>
                  <a:outerShdw blurRad="38100" dist="38100" dir="2700000" algn="tl">
                    <a:srgbClr val="DDDDDD"/>
                  </a:outerShdw>
                </a:effectLst>
                <a:latin typeface="Verdana" charset="0"/>
                <a:cs typeface="+mj-cs"/>
              </a:rPr>
              <a:t>DDF Tracking Form Explained</a:t>
            </a:r>
          </a:p>
        </p:txBody>
      </p:sp>
      <p:sp>
        <p:nvSpPr>
          <p:cNvPr id="27650"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600"/>
              <a:t>—</a:t>
            </a:r>
            <a:r>
              <a:rPr lang="en-US" sz="900"/>
              <a:t> </a:t>
            </a:r>
            <a:fld id="{CDE2DAFD-711C-FE45-9572-738B4A8AB5A1}" type="slidenum">
              <a:rPr lang="en-US" sz="900"/>
              <a:pPr/>
              <a:t>32</a:t>
            </a:fld>
            <a:r>
              <a:rPr lang="en-US" sz="900"/>
              <a:t> </a:t>
            </a:r>
            <a:r>
              <a:rPr lang="en-US" sz="600"/>
              <a:t>—</a:t>
            </a:r>
          </a:p>
        </p:txBody>
      </p:sp>
      <p:sp>
        <p:nvSpPr>
          <p:cNvPr id="27653" name="TextBox 10"/>
          <p:cNvSpPr txBox="1">
            <a:spLocks noChangeArrowheads="1"/>
          </p:cNvSpPr>
          <p:nvPr/>
        </p:nvSpPr>
        <p:spPr bwMode="auto">
          <a:xfrm>
            <a:off x="609600" y="898735"/>
            <a:ext cx="7848600" cy="12003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dirty="0"/>
              <a:t>Club</a:t>
            </a:r>
            <a:r>
              <a:rPr lang="ja-JP" altLang="en-US"/>
              <a:t>’</a:t>
            </a:r>
            <a:r>
              <a:rPr lang="en-US" altLang="ja-JP" dirty="0"/>
              <a:t>s allocated DDF for the designated Rotary year</a:t>
            </a:r>
          </a:p>
          <a:p>
            <a:pPr algn="ctr" eaLnBrk="1" hangingPunct="1"/>
            <a:r>
              <a:rPr lang="en-US" dirty="0"/>
              <a:t>(APF Giving Total </a:t>
            </a:r>
            <a:r>
              <a:rPr lang="en-US" b="1" dirty="0"/>
              <a:t>x</a:t>
            </a:r>
            <a:r>
              <a:rPr lang="en-US" dirty="0"/>
              <a:t> .40 = Allocated)</a:t>
            </a:r>
          </a:p>
          <a:p>
            <a:pPr eaLnBrk="1" hangingPunct="1"/>
            <a:endParaRPr lang="en-US" dirty="0"/>
          </a:p>
        </p:txBody>
      </p:sp>
      <p:cxnSp>
        <p:nvCxnSpPr>
          <p:cNvPr id="27652" name="Straight Arrow Connector 8"/>
          <p:cNvCxnSpPr>
            <a:cxnSpLocks noChangeShapeType="1"/>
          </p:cNvCxnSpPr>
          <p:nvPr/>
        </p:nvCxnSpPr>
        <p:spPr bwMode="auto">
          <a:xfrm>
            <a:off x="4034330" y="1665570"/>
            <a:ext cx="1920832" cy="1780016"/>
          </a:xfrm>
          <a:prstGeom prst="straightConnector1">
            <a:avLst/>
          </a:prstGeom>
          <a:noFill/>
          <a:ln w="25400" cap="rnd">
            <a:solidFill>
              <a:schemeClr val="tx1"/>
            </a:solidFill>
            <a:round/>
            <a:headEnd/>
            <a:tailEnd type="arrow" w="med" len="med"/>
          </a:ln>
          <a:extLst>
            <a:ext uri="{909E8E84-426E-40dd-AFC4-6F175D3DCCD1}">
              <a14:hiddenFill xmlns:a14="http://schemas.microsoft.com/office/drawing/2010/main" xmlns="">
                <a:noFill/>
              </a14:hiddenFill>
            </a:ext>
          </a:extLst>
        </p:spPr>
      </p:cxnSp>
    </p:spTree>
    <p:extLst>
      <p:ext uri="{BB962C8B-B14F-4D97-AF65-F5344CB8AC3E}">
        <p14:creationId xmlns:p14="http://schemas.microsoft.com/office/powerpoint/2010/main" val="23120008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E0187F-0E60-C247-BE28-A6434DCEB039}"/>
              </a:ext>
            </a:extLst>
          </p:cNvPr>
          <p:cNvSpPr>
            <a:spLocks noGrp="1"/>
          </p:cNvSpPr>
          <p:nvPr>
            <p:ph idx="1"/>
          </p:nvPr>
        </p:nvSpPr>
        <p:spPr/>
        <p:txBody>
          <a:bodyPr/>
          <a:lstStyle/>
          <a:p>
            <a:endParaRPr lang="en-US" dirty="0"/>
          </a:p>
        </p:txBody>
      </p:sp>
      <p:pic>
        <p:nvPicPr>
          <p:cNvPr id="9" name="Content Placeholder 5" descr="A screenshot of a cell phone&#10;&#10;Description automatically generated">
            <a:extLst>
              <a:ext uri="{FF2B5EF4-FFF2-40B4-BE49-F238E27FC236}">
                <a16:creationId xmlns:a16="http://schemas.microsoft.com/office/drawing/2014/main" id="{3ED10800-7D9C-EF43-AEF3-AC55CE9DFB6F}"/>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bwMode="auto">
          <a:xfrm>
            <a:off x="882272" y="2392630"/>
            <a:ext cx="7463837" cy="2572570"/>
          </a:xfrm>
          <a:prstGeom prst="rect">
            <a:avLst/>
          </a:prstGeom>
          <a:noFill/>
          <a:ln w="9525">
            <a:noFill/>
            <a:miter lim="800000"/>
            <a:headEnd/>
            <a:tailEnd/>
          </a:ln>
          <a:effectLst/>
        </p:spPr>
      </p:pic>
      <p:sp>
        <p:nvSpPr>
          <p:cNvPr id="5" name="Title 4"/>
          <p:cNvSpPr>
            <a:spLocks noGrp="1"/>
          </p:cNvSpPr>
          <p:nvPr>
            <p:ph type="title"/>
          </p:nvPr>
        </p:nvSpPr>
        <p:spPr>
          <a:xfrm>
            <a:off x="685800" y="214313"/>
            <a:ext cx="7924800" cy="547687"/>
          </a:xfrm>
        </p:spPr>
        <p:txBody>
          <a:bodyPr/>
          <a:lstStyle/>
          <a:p>
            <a:pPr>
              <a:defRPr/>
            </a:pPr>
            <a:r>
              <a:rPr lang="en-US" dirty="0">
                <a:effectLst>
                  <a:outerShdw blurRad="38100" dist="38100" dir="2700000" algn="tl">
                    <a:srgbClr val="DDDDDD"/>
                  </a:outerShdw>
                </a:effectLst>
                <a:latin typeface="Verdana" charset="0"/>
                <a:cs typeface="+mj-cs"/>
              </a:rPr>
              <a:t>DDF Tracking Form Explained</a:t>
            </a:r>
          </a:p>
        </p:txBody>
      </p:sp>
      <p:sp>
        <p:nvSpPr>
          <p:cNvPr id="27650"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600"/>
              <a:t>—</a:t>
            </a:r>
            <a:r>
              <a:rPr lang="en-US" sz="900"/>
              <a:t> </a:t>
            </a:r>
            <a:fld id="{CDE2DAFD-711C-FE45-9572-738B4A8AB5A1}" type="slidenum">
              <a:rPr lang="en-US" sz="900"/>
              <a:pPr/>
              <a:t>33</a:t>
            </a:fld>
            <a:r>
              <a:rPr lang="en-US" sz="900"/>
              <a:t> </a:t>
            </a:r>
            <a:r>
              <a:rPr lang="en-US" sz="600"/>
              <a:t>—</a:t>
            </a:r>
          </a:p>
        </p:txBody>
      </p:sp>
      <p:sp>
        <p:nvSpPr>
          <p:cNvPr id="27653" name="TextBox 10"/>
          <p:cNvSpPr txBox="1">
            <a:spLocks noChangeArrowheads="1"/>
          </p:cNvSpPr>
          <p:nvPr/>
        </p:nvSpPr>
        <p:spPr bwMode="auto">
          <a:xfrm>
            <a:off x="609600" y="898735"/>
            <a:ext cx="7848600" cy="15696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dirty="0"/>
              <a:t>Club</a:t>
            </a:r>
            <a:r>
              <a:rPr lang="ja-JP" altLang="en-US"/>
              <a:t>’</a:t>
            </a:r>
            <a:r>
              <a:rPr lang="en-US" altLang="ja-JP" dirty="0"/>
              <a:t>s current available DDF</a:t>
            </a:r>
          </a:p>
          <a:p>
            <a:pPr algn="ctr" eaLnBrk="1" hangingPunct="1"/>
            <a:r>
              <a:rPr lang="en-US" dirty="0"/>
              <a:t>(Allocated – any DDF transfers (Grants, Polio Plus etc.))</a:t>
            </a:r>
          </a:p>
          <a:p>
            <a:pPr algn="ctr" eaLnBrk="1" hangingPunct="1"/>
            <a:r>
              <a:rPr lang="en-US" sz="2000" dirty="0"/>
              <a:t>(As of the </a:t>
            </a:r>
            <a:r>
              <a:rPr lang="ja-JP" altLang="en-US" sz="2000"/>
              <a:t>“</a:t>
            </a:r>
            <a:r>
              <a:rPr lang="en-US" altLang="ja-JP" sz="2000" dirty="0"/>
              <a:t>Last Update Date</a:t>
            </a:r>
            <a:r>
              <a:rPr lang="en-US" altLang="ja-JP" dirty="0"/>
              <a:t>)</a:t>
            </a:r>
            <a:endParaRPr lang="en-US" dirty="0"/>
          </a:p>
          <a:p>
            <a:pPr eaLnBrk="1" hangingPunct="1"/>
            <a:endParaRPr lang="en-US" dirty="0"/>
          </a:p>
        </p:txBody>
      </p:sp>
      <p:cxnSp>
        <p:nvCxnSpPr>
          <p:cNvPr id="27652" name="Straight Arrow Connector 8"/>
          <p:cNvCxnSpPr>
            <a:cxnSpLocks noChangeShapeType="1"/>
          </p:cNvCxnSpPr>
          <p:nvPr/>
        </p:nvCxnSpPr>
        <p:spPr bwMode="auto">
          <a:xfrm>
            <a:off x="5455315" y="2084825"/>
            <a:ext cx="1766630" cy="1344175"/>
          </a:xfrm>
          <a:prstGeom prst="straightConnector1">
            <a:avLst/>
          </a:prstGeom>
          <a:noFill/>
          <a:ln w="25400" cap="rnd">
            <a:solidFill>
              <a:schemeClr val="tx1"/>
            </a:solidFill>
            <a:round/>
            <a:headEnd/>
            <a:tailEnd type="arrow" w="med" len="med"/>
          </a:ln>
          <a:extLst>
            <a:ext uri="{909E8E84-426E-40dd-AFC4-6F175D3DCCD1}">
              <a14:hiddenFill xmlns:a14="http://schemas.microsoft.com/office/drawing/2010/main" xmlns="">
                <a:noFill/>
              </a14:hiddenFill>
            </a:ext>
          </a:extLst>
        </p:spPr>
      </p:cxnSp>
    </p:spTree>
    <p:extLst>
      <p:ext uri="{BB962C8B-B14F-4D97-AF65-F5344CB8AC3E}">
        <p14:creationId xmlns:p14="http://schemas.microsoft.com/office/powerpoint/2010/main" val="11126310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ight Brace 13">
            <a:extLst>
              <a:ext uri="{FF2B5EF4-FFF2-40B4-BE49-F238E27FC236}">
                <a16:creationId xmlns:a16="http://schemas.microsoft.com/office/drawing/2014/main" id="{6FAE0FD4-3C10-6A49-B539-652388665B42}"/>
              </a:ext>
            </a:extLst>
          </p:cNvPr>
          <p:cNvSpPr>
            <a:spLocks/>
          </p:cNvSpPr>
          <p:nvPr/>
        </p:nvSpPr>
        <p:spPr bwMode="auto">
          <a:xfrm>
            <a:off x="8365702" y="3301115"/>
            <a:ext cx="778297" cy="1664085"/>
          </a:xfrm>
          <a:prstGeom prst="rightBrace">
            <a:avLst>
              <a:gd name="adj1" fmla="val 8321"/>
              <a:gd name="adj2" fmla="val 50000"/>
            </a:avLst>
          </a:prstGeom>
          <a:solidFill>
            <a:schemeClr val="accent1"/>
          </a:solidFill>
          <a:ln w="9525">
            <a:solidFill>
              <a:schemeClr val="tx1"/>
            </a:solidFill>
            <a:round/>
            <a:headEnd/>
            <a:tailEnd/>
          </a:ln>
        </p:spPr>
        <p:txBody>
          <a:bodyPr/>
          <a:lstStyle/>
          <a:p>
            <a:pPr eaLnBrk="0" hangingPunct="0"/>
            <a:endParaRPr lang="en-US"/>
          </a:p>
        </p:txBody>
      </p:sp>
      <p:pic>
        <p:nvPicPr>
          <p:cNvPr id="9" name="Content Placeholder 5" descr="A screenshot of a cell phone&#10;&#10;Description automatically generated">
            <a:extLst>
              <a:ext uri="{FF2B5EF4-FFF2-40B4-BE49-F238E27FC236}">
                <a16:creationId xmlns:a16="http://schemas.microsoft.com/office/drawing/2014/main" id="{3ED10800-7D9C-EF43-AEF3-AC55CE9DFB6F}"/>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bwMode="auto">
          <a:xfrm>
            <a:off x="882272" y="2392630"/>
            <a:ext cx="7463837" cy="2572570"/>
          </a:xfrm>
          <a:prstGeom prst="rect">
            <a:avLst/>
          </a:prstGeom>
          <a:noFill/>
          <a:ln w="9525">
            <a:noFill/>
            <a:miter lim="800000"/>
            <a:headEnd/>
            <a:tailEnd/>
          </a:ln>
          <a:effectLst/>
        </p:spPr>
      </p:pic>
      <p:sp>
        <p:nvSpPr>
          <p:cNvPr id="5" name="Title 4"/>
          <p:cNvSpPr>
            <a:spLocks noGrp="1"/>
          </p:cNvSpPr>
          <p:nvPr>
            <p:ph type="title"/>
          </p:nvPr>
        </p:nvSpPr>
        <p:spPr>
          <a:xfrm>
            <a:off x="685800" y="214313"/>
            <a:ext cx="7924800" cy="547687"/>
          </a:xfrm>
        </p:spPr>
        <p:txBody>
          <a:bodyPr/>
          <a:lstStyle/>
          <a:p>
            <a:pPr>
              <a:defRPr/>
            </a:pPr>
            <a:r>
              <a:rPr lang="en-US" dirty="0">
                <a:effectLst>
                  <a:outerShdw blurRad="38100" dist="38100" dir="2700000" algn="tl">
                    <a:srgbClr val="DDDDDD"/>
                  </a:outerShdw>
                </a:effectLst>
                <a:latin typeface="Verdana" charset="0"/>
                <a:cs typeface="+mj-cs"/>
              </a:rPr>
              <a:t>DDF Tracking Form Explained</a:t>
            </a:r>
          </a:p>
        </p:txBody>
      </p:sp>
      <p:sp>
        <p:nvSpPr>
          <p:cNvPr id="27650"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600"/>
              <a:t>—</a:t>
            </a:r>
            <a:r>
              <a:rPr lang="en-US" sz="900"/>
              <a:t> </a:t>
            </a:r>
            <a:fld id="{CDE2DAFD-711C-FE45-9572-738B4A8AB5A1}" type="slidenum">
              <a:rPr lang="en-US" sz="900"/>
              <a:pPr/>
              <a:t>34</a:t>
            </a:fld>
            <a:r>
              <a:rPr lang="en-US" sz="900"/>
              <a:t> </a:t>
            </a:r>
            <a:r>
              <a:rPr lang="en-US" sz="600"/>
              <a:t>—</a:t>
            </a:r>
          </a:p>
        </p:txBody>
      </p:sp>
      <p:sp>
        <p:nvSpPr>
          <p:cNvPr id="27653" name="TextBox 10"/>
          <p:cNvSpPr txBox="1">
            <a:spLocks noChangeArrowheads="1"/>
          </p:cNvSpPr>
          <p:nvPr/>
        </p:nvSpPr>
        <p:spPr bwMode="auto">
          <a:xfrm>
            <a:off x="609600" y="898735"/>
            <a:ext cx="7848600"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dirty="0"/>
              <a:t>Tracking for individual clubs</a:t>
            </a:r>
          </a:p>
          <a:p>
            <a:pPr eaLnBrk="1" hangingPunct="1"/>
            <a:endParaRPr lang="en-US" dirty="0"/>
          </a:p>
        </p:txBody>
      </p:sp>
      <p:cxnSp>
        <p:nvCxnSpPr>
          <p:cNvPr id="27652" name="Straight Arrow Connector 8"/>
          <p:cNvCxnSpPr>
            <a:cxnSpLocks noChangeShapeType="1"/>
          </p:cNvCxnSpPr>
          <p:nvPr/>
        </p:nvCxnSpPr>
        <p:spPr bwMode="auto">
          <a:xfrm>
            <a:off x="4572000" y="1355130"/>
            <a:ext cx="3962400" cy="2073870"/>
          </a:xfrm>
          <a:prstGeom prst="straightConnector1">
            <a:avLst/>
          </a:prstGeom>
          <a:noFill/>
          <a:ln w="25400" cap="rnd">
            <a:solidFill>
              <a:schemeClr val="tx1"/>
            </a:solidFill>
            <a:round/>
            <a:headEnd/>
            <a:tailEnd type="arrow" w="med" len="med"/>
          </a:ln>
          <a:extLst>
            <a:ext uri="{909E8E84-426E-40dd-AFC4-6F175D3DCCD1}">
              <a14:hiddenFill xmlns:a14="http://schemas.microsoft.com/office/drawing/2010/main" xmlns="">
                <a:noFill/>
              </a14:hiddenFill>
            </a:ext>
          </a:extLst>
        </p:spPr>
      </p:cxnSp>
      <p:sp>
        <p:nvSpPr>
          <p:cNvPr id="8" name="Left Brace 12">
            <a:extLst>
              <a:ext uri="{FF2B5EF4-FFF2-40B4-BE49-F238E27FC236}">
                <a16:creationId xmlns:a16="http://schemas.microsoft.com/office/drawing/2014/main" id="{485573AE-5C1A-9241-8C5B-71EB4E0EEE62}"/>
              </a:ext>
            </a:extLst>
          </p:cNvPr>
          <p:cNvSpPr>
            <a:spLocks noGrp="1"/>
          </p:cNvSpPr>
          <p:nvPr>
            <p:ph idx="1"/>
          </p:nvPr>
        </p:nvSpPr>
        <p:spPr bwMode="auto">
          <a:xfrm>
            <a:off x="103976" y="3313784"/>
            <a:ext cx="778297" cy="1690015"/>
          </a:xfrm>
          <a:prstGeom prst="leftBrace">
            <a:avLst>
              <a:gd name="adj1" fmla="val 8354"/>
              <a:gd name="adj2" fmla="val 50966"/>
            </a:avLst>
          </a:prstGeom>
          <a:solidFill>
            <a:schemeClr val="accent1"/>
          </a:solidFill>
          <a:ln w="9525">
            <a:solidFill>
              <a:schemeClr val="tx1"/>
            </a:solidFill>
            <a:round/>
            <a:headEnd/>
            <a:tailEnd/>
          </a:ln>
        </p:spPr>
        <p:txBody>
          <a:bodyPr/>
          <a:lstStyle/>
          <a:p>
            <a:endParaRPr lang="en-US" dirty="0"/>
          </a:p>
        </p:txBody>
      </p:sp>
      <p:cxnSp>
        <p:nvCxnSpPr>
          <p:cNvPr id="11" name="Straight Arrow Connector 8">
            <a:extLst>
              <a:ext uri="{FF2B5EF4-FFF2-40B4-BE49-F238E27FC236}">
                <a16:creationId xmlns:a16="http://schemas.microsoft.com/office/drawing/2014/main" id="{A283B59C-519D-0144-8F70-73F6DB32496D}"/>
              </a:ext>
            </a:extLst>
          </p:cNvPr>
          <p:cNvCxnSpPr>
            <a:cxnSpLocks noChangeShapeType="1"/>
          </p:cNvCxnSpPr>
          <p:nvPr/>
        </p:nvCxnSpPr>
        <p:spPr bwMode="auto">
          <a:xfrm flipH="1">
            <a:off x="770182" y="1355130"/>
            <a:ext cx="1958379" cy="2073870"/>
          </a:xfrm>
          <a:prstGeom prst="straightConnector1">
            <a:avLst/>
          </a:prstGeom>
          <a:noFill/>
          <a:ln w="25400" cap="rnd">
            <a:solidFill>
              <a:schemeClr val="tx1"/>
            </a:solidFill>
            <a:round/>
            <a:headEnd/>
            <a:tailEnd type="arrow" w="med" len="med"/>
          </a:ln>
          <a:extLst>
            <a:ext uri="{909E8E84-426E-40dd-AFC4-6F175D3DCCD1}">
              <a14:hiddenFill xmlns:a14="http://schemas.microsoft.com/office/drawing/2010/main" xmlns="">
                <a:noFill/>
              </a14:hiddenFill>
            </a:ext>
          </a:extLst>
        </p:spPr>
      </p:cxnSp>
    </p:spTree>
    <p:extLst>
      <p:ext uri="{BB962C8B-B14F-4D97-AF65-F5344CB8AC3E}">
        <p14:creationId xmlns:p14="http://schemas.microsoft.com/office/powerpoint/2010/main" val="41326939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14313"/>
            <a:ext cx="7924800" cy="547687"/>
          </a:xfrm>
        </p:spPr>
        <p:txBody>
          <a:bodyPr/>
          <a:lstStyle/>
          <a:p>
            <a:r>
              <a:rPr lang="en-US" dirty="0"/>
              <a:t>Just to reiterate</a:t>
            </a:r>
          </a:p>
        </p:txBody>
      </p:sp>
      <p:sp>
        <p:nvSpPr>
          <p:cNvPr id="3" name="Content Placeholder 2"/>
          <p:cNvSpPr>
            <a:spLocks noGrp="1"/>
          </p:cNvSpPr>
          <p:nvPr>
            <p:ph idx="1"/>
          </p:nvPr>
        </p:nvSpPr>
        <p:spPr/>
        <p:txBody>
          <a:bodyPr/>
          <a:lstStyle/>
          <a:p>
            <a:pPr>
              <a:buBlip>
                <a:blip r:embed="rId3"/>
              </a:buBlip>
            </a:pPr>
            <a:r>
              <a:rPr lang="en-US" dirty="0"/>
              <a:t>Club’s get 40% of club and member contributions to the Rotary Foundation’s Annual Fund (after 3 years)</a:t>
            </a:r>
          </a:p>
          <a:p>
            <a:pPr>
              <a:buBlip>
                <a:blip r:embed="rId3"/>
              </a:buBlip>
            </a:pPr>
            <a:r>
              <a:rPr lang="en-US" dirty="0"/>
              <a:t>Club’s can leverage funding with Global Grants by having other clubs and Districts contribute DDF to their Global Grant</a:t>
            </a:r>
          </a:p>
          <a:p>
            <a:pPr>
              <a:buBlip>
                <a:blip r:embed="rId3"/>
              </a:buBlip>
            </a:pPr>
            <a:r>
              <a:rPr lang="en-US" dirty="0"/>
              <a:t>The Rotary Foundation’s World Fund matches 100% of all DDF used in Global Grants </a:t>
            </a:r>
          </a:p>
          <a:p>
            <a:pPr marL="457200" lvl="1" indent="0">
              <a:buNone/>
            </a:pPr>
            <a:r>
              <a:rPr lang="en-US" dirty="0"/>
              <a:t>	</a:t>
            </a:r>
          </a:p>
        </p:txBody>
      </p:sp>
      <p:sp>
        <p:nvSpPr>
          <p:cNvPr id="4" name="Slide Number Placeholder 3"/>
          <p:cNvSpPr>
            <a:spLocks noGrp="1"/>
          </p:cNvSpPr>
          <p:nvPr>
            <p:ph type="sldNum" sz="quarter" idx="10"/>
          </p:nvPr>
        </p:nvSpPr>
        <p:spPr/>
        <p:txBody>
          <a:bodyPr/>
          <a:lstStyle/>
          <a:p>
            <a:pPr>
              <a:defRPr/>
            </a:pPr>
            <a:r>
              <a:rPr lang="en-US" dirty="0"/>
              <a:t>—</a:t>
            </a:r>
            <a:r>
              <a:rPr lang="en-US" sz="900" dirty="0"/>
              <a:t> </a:t>
            </a:r>
            <a:fld id="{6DE77ECD-0140-A942-AA6E-F5627AC77862}" type="slidenum">
              <a:rPr lang="en-US" sz="900" smtClean="0"/>
              <a:pPr>
                <a:defRPr/>
              </a:pPr>
              <a:t>35</a:t>
            </a:fld>
            <a:r>
              <a:rPr lang="en-US" sz="900" dirty="0"/>
              <a:t> </a:t>
            </a:r>
            <a:r>
              <a:rPr lang="en-US" dirty="0"/>
              <a:t>—</a:t>
            </a:r>
          </a:p>
        </p:txBody>
      </p:sp>
    </p:spTree>
    <p:extLst>
      <p:ext uri="{BB962C8B-B14F-4D97-AF65-F5344CB8AC3E}">
        <p14:creationId xmlns:p14="http://schemas.microsoft.com/office/powerpoint/2010/main" val="2898528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14313"/>
            <a:ext cx="7924800" cy="547687"/>
          </a:xfrm>
        </p:spPr>
        <p:txBody>
          <a:bodyPr/>
          <a:lstStyle/>
          <a:p>
            <a:r>
              <a:rPr lang="mr-IN" dirty="0"/>
              <a:t>…</a:t>
            </a:r>
            <a:r>
              <a:rPr lang="en-US" dirty="0"/>
              <a:t>Why Contribute to Annual Fund</a:t>
            </a:r>
          </a:p>
        </p:txBody>
      </p:sp>
      <p:sp>
        <p:nvSpPr>
          <p:cNvPr id="3" name="Content Placeholder 2"/>
          <p:cNvSpPr>
            <a:spLocks noGrp="1"/>
          </p:cNvSpPr>
          <p:nvPr>
            <p:ph idx="1"/>
          </p:nvPr>
        </p:nvSpPr>
        <p:spPr/>
        <p:txBody>
          <a:bodyPr/>
          <a:lstStyle/>
          <a:p>
            <a:pPr>
              <a:buBlip>
                <a:blip r:embed="rId2"/>
              </a:buBlip>
            </a:pPr>
            <a:r>
              <a:rPr lang="en-US" dirty="0"/>
              <a:t>You as a member receive Paul Harris Fellow and ERAY or Sustaining Member Credit</a:t>
            </a:r>
          </a:p>
          <a:p>
            <a:pPr>
              <a:buBlip>
                <a:blip r:embed="rId2"/>
              </a:buBlip>
            </a:pPr>
            <a:r>
              <a:rPr lang="en-US" dirty="0"/>
              <a:t>With revenue sharing your club receives 40% of club &amp; member contributions to use for Grants </a:t>
            </a:r>
            <a:r>
              <a:rPr lang="en-US" sz="1800" dirty="0"/>
              <a:t>(after 3 years)</a:t>
            </a:r>
          </a:p>
          <a:p>
            <a:pPr>
              <a:buBlip>
                <a:blip r:embed="rId2"/>
              </a:buBlip>
            </a:pPr>
            <a:r>
              <a:rPr lang="en-US" dirty="0"/>
              <a:t>Can you name any other 501(c)(3) that returns 40% of your contribution for you to use internationally or locally via grants?.</a:t>
            </a:r>
          </a:p>
        </p:txBody>
      </p:sp>
      <p:sp>
        <p:nvSpPr>
          <p:cNvPr id="4" name="Slide Number Placeholder 3"/>
          <p:cNvSpPr>
            <a:spLocks noGrp="1"/>
          </p:cNvSpPr>
          <p:nvPr>
            <p:ph type="sldNum" sz="quarter" idx="10"/>
          </p:nvPr>
        </p:nvSpPr>
        <p:spPr/>
        <p:txBody>
          <a:bodyPr/>
          <a:lstStyle/>
          <a:p>
            <a:pPr>
              <a:defRPr/>
            </a:pPr>
            <a:r>
              <a:rPr lang="en-US" dirty="0"/>
              <a:t>—</a:t>
            </a:r>
            <a:r>
              <a:rPr lang="en-US" sz="900" dirty="0"/>
              <a:t> </a:t>
            </a:r>
            <a:fld id="{6DE77ECD-0140-A942-AA6E-F5627AC77862}" type="slidenum">
              <a:rPr lang="en-US" sz="900" smtClean="0"/>
              <a:pPr>
                <a:defRPr/>
              </a:pPr>
              <a:t>36</a:t>
            </a:fld>
            <a:r>
              <a:rPr lang="en-US" sz="900" dirty="0"/>
              <a:t> </a:t>
            </a:r>
            <a:r>
              <a:rPr lang="en-US" dirty="0"/>
              <a:t>—</a:t>
            </a:r>
          </a:p>
        </p:txBody>
      </p:sp>
    </p:spTree>
    <p:extLst>
      <p:ext uri="{BB962C8B-B14F-4D97-AF65-F5344CB8AC3E}">
        <p14:creationId xmlns:p14="http://schemas.microsoft.com/office/powerpoint/2010/main" val="673952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chemeClr val="fo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chemeClr val="folHlink"/>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14313"/>
            <a:ext cx="7924800" cy="547687"/>
          </a:xfrm>
        </p:spPr>
        <p:txBody>
          <a:bodyPr/>
          <a:lstStyle/>
          <a:p>
            <a:pPr>
              <a:defRPr/>
            </a:pPr>
            <a:r>
              <a:rPr lang="en-US" dirty="0"/>
              <a:t>QUESTONS???</a:t>
            </a:r>
          </a:p>
        </p:txBody>
      </p:sp>
      <p:sp>
        <p:nvSpPr>
          <p:cNvPr id="3" name="Content Placeholder 2"/>
          <p:cNvSpPr>
            <a:spLocks noGrp="1"/>
          </p:cNvSpPr>
          <p:nvPr>
            <p:ph idx="1"/>
          </p:nvPr>
        </p:nvSpPr>
        <p:spPr/>
        <p:txBody>
          <a:bodyPr/>
          <a:lstStyle/>
          <a:p>
            <a:pPr>
              <a:defRPr/>
            </a:pPr>
            <a:endParaRPr lang="en-US" dirty="0"/>
          </a:p>
          <a:p>
            <a:pPr>
              <a:defRPr/>
            </a:pPr>
            <a:endParaRPr lang="en-US" dirty="0"/>
          </a:p>
          <a:p>
            <a:pPr>
              <a:defRPr/>
            </a:pPr>
            <a:endParaRPr lang="en-US" dirty="0"/>
          </a:p>
        </p:txBody>
      </p:sp>
      <p:sp>
        <p:nvSpPr>
          <p:cNvPr id="49155"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600" dirty="0">
                <a:cs typeface="Arial" charset="0"/>
              </a:rPr>
              <a:t>—</a:t>
            </a:r>
            <a:r>
              <a:rPr lang="en-US" sz="900" dirty="0">
                <a:cs typeface="Arial" charset="0"/>
              </a:rPr>
              <a:t> </a:t>
            </a:r>
            <a:fld id="{99B63688-0ADA-F54F-ACC9-76B0E59F7E8B}" type="slidenum">
              <a:rPr lang="en-US" sz="900">
                <a:cs typeface="Arial" charset="0"/>
              </a:rPr>
              <a:pPr/>
              <a:t>37</a:t>
            </a:fld>
            <a:r>
              <a:rPr lang="en-US" sz="900" dirty="0">
                <a:cs typeface="Arial" charset="0"/>
              </a:rPr>
              <a:t> </a:t>
            </a:r>
            <a:r>
              <a:rPr lang="en-US" sz="600" dirty="0">
                <a:cs typeface="Arial" charset="0"/>
              </a:rPr>
              <a:t>—</a:t>
            </a:r>
          </a:p>
        </p:txBody>
      </p:sp>
      <p:sp>
        <p:nvSpPr>
          <p:cNvPr id="4" name="Rectangle 3"/>
          <p:cNvSpPr/>
          <p:nvPr/>
        </p:nvSpPr>
        <p:spPr>
          <a:xfrm>
            <a:off x="2286000" y="2921169"/>
            <a:ext cx="4572000" cy="1384995"/>
          </a:xfrm>
          <a:prstGeom prst="rect">
            <a:avLst/>
          </a:prstGeom>
        </p:spPr>
        <p:txBody>
          <a:bodyPr>
            <a:spAutoFit/>
          </a:bodyPr>
          <a:lstStyle/>
          <a:p>
            <a:pPr algn="ctr">
              <a:buFont typeface="Wingdings" charset="0"/>
              <a:buNone/>
              <a:defRPr/>
            </a:pPr>
            <a:r>
              <a:rPr lang="en-US" sz="2800" dirty="0">
                <a:effectLst>
                  <a:outerShdw blurRad="38100" dist="38100" dir="2700000" algn="tl">
                    <a:srgbClr val="DDDDDD"/>
                  </a:outerShdw>
                </a:effectLst>
              </a:rPr>
              <a:t>Bob Shydo</a:t>
            </a:r>
          </a:p>
          <a:p>
            <a:pPr algn="ctr">
              <a:buFont typeface="Wingdings" charset="0"/>
              <a:buNone/>
              <a:defRPr/>
            </a:pPr>
            <a:r>
              <a:rPr lang="en-US" sz="2800" dirty="0">
                <a:effectLst>
                  <a:outerShdw blurRad="38100" dist="38100" dir="2700000" algn="tl">
                    <a:srgbClr val="DDDDDD"/>
                  </a:outerShdw>
                </a:effectLst>
              </a:rPr>
              <a:t>rotary@shydo.net </a:t>
            </a:r>
          </a:p>
          <a:p>
            <a:pPr algn="ctr">
              <a:buFont typeface="Wingdings" charset="0"/>
              <a:buNone/>
              <a:defRPr/>
            </a:pPr>
            <a:r>
              <a:rPr lang="en-US" sz="2800" dirty="0">
                <a:effectLst>
                  <a:outerShdw blurRad="38100" dist="38100" dir="2700000" algn="tl">
                    <a:srgbClr val="DDDDDD"/>
                  </a:outerShdw>
                </a:effectLst>
              </a:rPr>
              <a:t>407.497.8111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14313"/>
            <a:ext cx="7924800" cy="547687"/>
          </a:xfrm>
        </p:spPr>
        <p:txBody>
          <a:bodyPr/>
          <a:lstStyle/>
          <a:p>
            <a:r>
              <a:rPr lang="mr-IN" dirty="0"/>
              <a:t>…</a:t>
            </a:r>
            <a:r>
              <a:rPr lang="en-US" dirty="0"/>
              <a:t>Club Contributions </a:t>
            </a:r>
          </a:p>
        </p:txBody>
      </p:sp>
      <p:sp>
        <p:nvSpPr>
          <p:cNvPr id="3" name="Content Placeholder 2"/>
          <p:cNvSpPr>
            <a:spLocks noGrp="1"/>
          </p:cNvSpPr>
          <p:nvPr>
            <p:ph idx="1"/>
          </p:nvPr>
        </p:nvSpPr>
        <p:spPr/>
        <p:txBody>
          <a:bodyPr/>
          <a:lstStyle/>
          <a:p>
            <a:pPr>
              <a:buBlip>
                <a:blip r:embed="rId2" r:link="rId3"/>
              </a:buBlip>
            </a:pPr>
            <a:r>
              <a:rPr lang="en-US" dirty="0"/>
              <a:t>Club contributions to the </a:t>
            </a:r>
            <a:r>
              <a:rPr lang="en-US" u="sng" dirty="0"/>
              <a:t>Annual Fund</a:t>
            </a:r>
          </a:p>
          <a:p>
            <a:pPr lvl="1">
              <a:buBlip>
                <a:blip r:embed="rId2"/>
              </a:buBlip>
            </a:pPr>
            <a:r>
              <a:rPr lang="en-US" dirty="0"/>
              <a:t>Clubs usually accomplish this by awarding Paul Harris Fellowships to members or by making outright contributions to the </a:t>
            </a:r>
            <a:r>
              <a:rPr lang="en-US" u="sng" dirty="0"/>
              <a:t>Annual Fund</a:t>
            </a:r>
            <a:r>
              <a:rPr lang="en-US" dirty="0"/>
              <a:t>.</a:t>
            </a:r>
          </a:p>
        </p:txBody>
      </p:sp>
      <p:sp>
        <p:nvSpPr>
          <p:cNvPr id="4" name="Slide Number Placeholder 3"/>
          <p:cNvSpPr>
            <a:spLocks noGrp="1"/>
          </p:cNvSpPr>
          <p:nvPr>
            <p:ph type="sldNum" sz="quarter" idx="10"/>
          </p:nvPr>
        </p:nvSpPr>
        <p:spPr/>
        <p:txBody>
          <a:bodyPr/>
          <a:lstStyle/>
          <a:p>
            <a:pPr>
              <a:defRPr/>
            </a:pPr>
            <a:r>
              <a:rPr lang="en-US" dirty="0"/>
              <a:t>—</a:t>
            </a:r>
            <a:r>
              <a:rPr lang="en-US" sz="900" dirty="0"/>
              <a:t> </a:t>
            </a:r>
            <a:fld id="{6DE77ECD-0140-A942-AA6E-F5627AC77862}" type="slidenum">
              <a:rPr lang="en-US" sz="900" smtClean="0"/>
              <a:pPr>
                <a:defRPr/>
              </a:pPr>
              <a:t>4</a:t>
            </a:fld>
            <a:r>
              <a:rPr lang="en-US" sz="900" dirty="0"/>
              <a:t> </a:t>
            </a:r>
            <a:r>
              <a:rPr lang="en-US" dirty="0"/>
              <a:t>—</a:t>
            </a:r>
          </a:p>
        </p:txBody>
      </p:sp>
    </p:spTree>
    <p:extLst>
      <p:ext uri="{BB962C8B-B14F-4D97-AF65-F5344CB8AC3E}">
        <p14:creationId xmlns:p14="http://schemas.microsoft.com/office/powerpoint/2010/main" val="1353865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chemeClr val="fo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14313"/>
            <a:ext cx="7924800" cy="547687"/>
          </a:xfrm>
        </p:spPr>
        <p:txBody>
          <a:bodyPr/>
          <a:lstStyle/>
          <a:p>
            <a:r>
              <a:rPr lang="mr-IN" dirty="0"/>
              <a:t>…</a:t>
            </a:r>
            <a:r>
              <a:rPr lang="en-US" dirty="0"/>
              <a:t>Member Contributions </a:t>
            </a:r>
          </a:p>
        </p:txBody>
      </p:sp>
      <p:sp>
        <p:nvSpPr>
          <p:cNvPr id="3" name="Content Placeholder 2"/>
          <p:cNvSpPr>
            <a:spLocks noGrp="1"/>
          </p:cNvSpPr>
          <p:nvPr>
            <p:ph idx="1"/>
          </p:nvPr>
        </p:nvSpPr>
        <p:spPr/>
        <p:txBody>
          <a:bodyPr/>
          <a:lstStyle/>
          <a:p>
            <a:pPr>
              <a:buBlip>
                <a:blip r:embed="rId3"/>
              </a:buBlip>
            </a:pPr>
            <a:r>
              <a:rPr lang="en-US" dirty="0"/>
              <a:t>Contributions by club members to the </a:t>
            </a:r>
            <a:r>
              <a:rPr lang="en-US" u="sng" dirty="0"/>
              <a:t>Annual Fund</a:t>
            </a:r>
          </a:p>
          <a:p>
            <a:pPr lvl="1">
              <a:buBlip>
                <a:blip r:embed="rId3"/>
              </a:buBlip>
            </a:pPr>
            <a:r>
              <a:rPr lang="en-US" dirty="0"/>
              <a:t>Member </a:t>
            </a:r>
            <a:r>
              <a:rPr lang="en-US" u="sng" dirty="0"/>
              <a:t>Annual Fund</a:t>
            </a:r>
            <a:r>
              <a:rPr lang="en-US" dirty="0"/>
              <a:t> contributions count toward the following recognition opportunities:</a:t>
            </a:r>
          </a:p>
          <a:p>
            <a:pPr lvl="2">
              <a:buBlip>
                <a:blip r:embed="rId3"/>
              </a:buBlip>
            </a:pPr>
            <a:r>
              <a:rPr lang="en-US" dirty="0"/>
              <a:t>Every Rotarian Every Year (EREY)</a:t>
            </a:r>
          </a:p>
          <a:p>
            <a:pPr lvl="2">
              <a:buBlip>
                <a:blip r:embed="rId3"/>
              </a:buBlip>
            </a:pPr>
            <a:r>
              <a:rPr lang="en-US" dirty="0"/>
              <a:t>Rotary Foundation Sustaining Member</a:t>
            </a:r>
          </a:p>
          <a:p>
            <a:pPr lvl="2">
              <a:buBlip>
                <a:blip r:embed="rId3"/>
              </a:buBlip>
            </a:pPr>
            <a:r>
              <a:rPr lang="en-US" dirty="0"/>
              <a:t>Paul Harris Fellow</a:t>
            </a:r>
          </a:p>
          <a:p>
            <a:pPr lvl="2">
              <a:buBlip>
                <a:blip r:embed="rId3"/>
              </a:buBlip>
            </a:pPr>
            <a:r>
              <a:rPr lang="en-US" dirty="0"/>
              <a:t>Paul Harris Society</a:t>
            </a:r>
          </a:p>
          <a:p>
            <a:pPr lvl="2">
              <a:buBlip>
                <a:blip r:embed="rId3"/>
              </a:buBlip>
            </a:pPr>
            <a:r>
              <a:rPr lang="en-US" dirty="0"/>
              <a:t>Major Donor</a:t>
            </a:r>
          </a:p>
          <a:p>
            <a:pPr lvl="2">
              <a:buBlip>
                <a:blip r:embed="rId3"/>
              </a:buBlip>
            </a:pPr>
            <a:r>
              <a:rPr lang="en-US" dirty="0"/>
              <a:t>Arch </a:t>
            </a:r>
            <a:r>
              <a:rPr lang="en-US" dirty="0" err="1"/>
              <a:t>Klumph</a:t>
            </a:r>
            <a:r>
              <a:rPr lang="en-US" dirty="0"/>
              <a:t> Society.</a:t>
            </a:r>
          </a:p>
        </p:txBody>
      </p:sp>
      <p:sp>
        <p:nvSpPr>
          <p:cNvPr id="4" name="Slide Number Placeholder 3"/>
          <p:cNvSpPr>
            <a:spLocks noGrp="1"/>
          </p:cNvSpPr>
          <p:nvPr>
            <p:ph type="sldNum" sz="quarter" idx="10"/>
          </p:nvPr>
        </p:nvSpPr>
        <p:spPr/>
        <p:txBody>
          <a:bodyPr/>
          <a:lstStyle/>
          <a:p>
            <a:pPr>
              <a:defRPr/>
            </a:pPr>
            <a:r>
              <a:rPr lang="en-US" dirty="0"/>
              <a:t>—</a:t>
            </a:r>
            <a:r>
              <a:rPr lang="en-US" sz="900" dirty="0"/>
              <a:t> </a:t>
            </a:r>
            <a:fld id="{6DE77ECD-0140-A942-AA6E-F5627AC77862}" type="slidenum">
              <a:rPr lang="en-US" sz="900" smtClean="0"/>
              <a:pPr>
                <a:defRPr/>
              </a:pPr>
              <a:t>5</a:t>
            </a:fld>
            <a:r>
              <a:rPr lang="en-US" sz="900" dirty="0"/>
              <a:t> </a:t>
            </a:r>
            <a:r>
              <a:rPr lang="en-US" dirty="0"/>
              <a:t>—</a:t>
            </a:r>
          </a:p>
        </p:txBody>
      </p:sp>
    </p:spTree>
    <p:extLst>
      <p:ext uri="{BB962C8B-B14F-4D97-AF65-F5344CB8AC3E}">
        <p14:creationId xmlns:p14="http://schemas.microsoft.com/office/powerpoint/2010/main" val="561416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chemeClr val="fo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A screenshot of a cell phone&#10;&#10;Description automatically generated">
            <a:extLst>
              <a:ext uri="{FF2B5EF4-FFF2-40B4-BE49-F238E27FC236}">
                <a16:creationId xmlns:a16="http://schemas.microsoft.com/office/drawing/2014/main" id="{959C3F8D-3EC5-7D4E-9F70-B7DBB14E11BE}"/>
              </a:ext>
            </a:extLst>
          </p:cNvPr>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117020" y="1083633"/>
            <a:ext cx="9026980" cy="4770110"/>
          </a:xfrm>
        </p:spPr>
      </p:pic>
      <p:sp>
        <p:nvSpPr>
          <p:cNvPr id="3" name="Slide Number Placeholder 2">
            <a:extLst>
              <a:ext uri="{FF2B5EF4-FFF2-40B4-BE49-F238E27FC236}">
                <a16:creationId xmlns:a16="http://schemas.microsoft.com/office/drawing/2014/main" id="{822439AD-E83B-5E47-82D9-51EC72D67581}"/>
              </a:ext>
            </a:extLst>
          </p:cNvPr>
          <p:cNvSpPr>
            <a:spLocks noGrp="1"/>
          </p:cNvSpPr>
          <p:nvPr>
            <p:ph type="sldNum" sz="quarter" idx="10"/>
          </p:nvPr>
        </p:nvSpPr>
        <p:spPr/>
        <p:txBody>
          <a:bodyPr/>
          <a:lstStyle/>
          <a:p>
            <a:pPr>
              <a:defRPr/>
            </a:pPr>
            <a:r>
              <a:rPr lang="en-US"/>
              <a:t>—</a:t>
            </a:r>
            <a:r>
              <a:rPr lang="en-US" sz="900"/>
              <a:t> </a:t>
            </a:r>
            <a:fld id="{6DE77ECD-0140-A942-AA6E-F5627AC77862}" type="slidenum">
              <a:rPr lang="en-US" sz="900" smtClean="0"/>
              <a:pPr>
                <a:defRPr/>
              </a:pPr>
              <a:t>6</a:t>
            </a:fld>
            <a:r>
              <a:rPr lang="en-US" sz="900"/>
              <a:t> </a:t>
            </a:r>
            <a:r>
              <a:rPr lang="en-US"/>
              <a:t>—</a:t>
            </a:r>
            <a:endParaRPr lang="en-US" dirty="0"/>
          </a:p>
        </p:txBody>
      </p:sp>
      <p:sp>
        <p:nvSpPr>
          <p:cNvPr id="4" name="Footer Placeholder 3">
            <a:extLst>
              <a:ext uri="{FF2B5EF4-FFF2-40B4-BE49-F238E27FC236}">
                <a16:creationId xmlns:a16="http://schemas.microsoft.com/office/drawing/2014/main" id="{AE78D208-3F11-6F46-BE3B-1982430B574C}"/>
              </a:ext>
            </a:extLst>
          </p:cNvPr>
          <p:cNvSpPr>
            <a:spLocks noGrp="1"/>
          </p:cNvSpPr>
          <p:nvPr>
            <p:ph type="ftr" sz="quarter" idx="11"/>
          </p:nvPr>
        </p:nvSpPr>
        <p:spPr/>
        <p:txBody>
          <a:bodyPr/>
          <a:lstStyle/>
          <a:p>
            <a:pPr>
              <a:defRPr/>
            </a:pPr>
            <a:endParaRPr lang="en-US" dirty="0"/>
          </a:p>
        </p:txBody>
      </p:sp>
      <p:sp>
        <p:nvSpPr>
          <p:cNvPr id="5" name="Title 4">
            <a:extLst>
              <a:ext uri="{FF2B5EF4-FFF2-40B4-BE49-F238E27FC236}">
                <a16:creationId xmlns:a16="http://schemas.microsoft.com/office/drawing/2014/main" id="{ED18A3A7-BFE9-6A4E-93C6-62203B104F29}"/>
              </a:ext>
            </a:extLst>
          </p:cNvPr>
          <p:cNvSpPr>
            <a:spLocks noGrp="1"/>
          </p:cNvSpPr>
          <p:nvPr>
            <p:ph type="title"/>
          </p:nvPr>
        </p:nvSpPr>
        <p:spPr/>
        <p:txBody>
          <a:bodyPr/>
          <a:lstStyle/>
          <a:p>
            <a:r>
              <a:rPr lang="en-US" dirty="0"/>
              <a:t>Individual Contribution Form</a:t>
            </a:r>
          </a:p>
        </p:txBody>
      </p:sp>
    </p:spTree>
    <p:extLst>
      <p:ext uri="{BB962C8B-B14F-4D97-AF65-F5344CB8AC3E}">
        <p14:creationId xmlns:p14="http://schemas.microsoft.com/office/powerpoint/2010/main" val="438507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A screenshot of a cell phone&#10;&#10;Description automatically generated">
            <a:extLst>
              <a:ext uri="{FF2B5EF4-FFF2-40B4-BE49-F238E27FC236}">
                <a16:creationId xmlns:a16="http://schemas.microsoft.com/office/drawing/2014/main" id="{E34735EB-5613-DA48-ABF0-E7BC2620E0F0}"/>
              </a:ext>
            </a:extLst>
          </p:cNvPr>
          <p:cNvPicPr>
            <a:picLocks noGrp="1" noChangeAspect="1"/>
          </p:cNvPicPr>
          <p:nvPr>
            <p:ph idx="1"/>
          </p:nvPr>
        </p:nvPicPr>
        <p:blipFill>
          <a:blip r:embed="rId3" cstate="email">
            <a:extLst>
              <a:ext uri="{28A0092B-C50C-407E-A947-70E740481C1C}">
                <a14:useLocalDpi xmlns:a14="http://schemas.microsoft.com/office/drawing/2010/main" val="0"/>
              </a:ext>
            </a:extLst>
          </a:blip>
          <a:stretch>
            <a:fillRect/>
          </a:stretch>
        </p:blipFill>
        <p:spPr>
          <a:xfrm>
            <a:off x="-1443" y="1090565"/>
            <a:ext cx="9121486" cy="3963867"/>
          </a:xfrm>
        </p:spPr>
      </p:pic>
      <p:sp>
        <p:nvSpPr>
          <p:cNvPr id="3" name="Slide Number Placeholder 2">
            <a:extLst>
              <a:ext uri="{FF2B5EF4-FFF2-40B4-BE49-F238E27FC236}">
                <a16:creationId xmlns:a16="http://schemas.microsoft.com/office/drawing/2014/main" id="{151E6441-88C6-1946-803D-04F17563681C}"/>
              </a:ext>
            </a:extLst>
          </p:cNvPr>
          <p:cNvSpPr>
            <a:spLocks noGrp="1"/>
          </p:cNvSpPr>
          <p:nvPr>
            <p:ph type="sldNum" sz="quarter" idx="10"/>
          </p:nvPr>
        </p:nvSpPr>
        <p:spPr/>
        <p:txBody>
          <a:bodyPr/>
          <a:lstStyle/>
          <a:p>
            <a:pPr>
              <a:defRPr/>
            </a:pPr>
            <a:r>
              <a:rPr lang="en-US"/>
              <a:t>—</a:t>
            </a:r>
            <a:r>
              <a:rPr lang="en-US" sz="900"/>
              <a:t> </a:t>
            </a:r>
            <a:fld id="{6DE77ECD-0140-A942-AA6E-F5627AC77862}" type="slidenum">
              <a:rPr lang="en-US" sz="900" smtClean="0"/>
              <a:pPr>
                <a:defRPr/>
              </a:pPr>
              <a:t>7</a:t>
            </a:fld>
            <a:r>
              <a:rPr lang="en-US" sz="900"/>
              <a:t> </a:t>
            </a:r>
            <a:r>
              <a:rPr lang="en-US"/>
              <a:t>—</a:t>
            </a:r>
            <a:endParaRPr lang="en-US" dirty="0"/>
          </a:p>
        </p:txBody>
      </p:sp>
      <p:sp>
        <p:nvSpPr>
          <p:cNvPr id="4" name="Footer Placeholder 3">
            <a:extLst>
              <a:ext uri="{FF2B5EF4-FFF2-40B4-BE49-F238E27FC236}">
                <a16:creationId xmlns:a16="http://schemas.microsoft.com/office/drawing/2014/main" id="{66DB14B5-C165-164F-B231-57CDEC5CD08F}"/>
              </a:ext>
            </a:extLst>
          </p:cNvPr>
          <p:cNvSpPr>
            <a:spLocks noGrp="1"/>
          </p:cNvSpPr>
          <p:nvPr>
            <p:ph type="ftr" sz="quarter" idx="11"/>
          </p:nvPr>
        </p:nvSpPr>
        <p:spPr/>
        <p:txBody>
          <a:bodyPr/>
          <a:lstStyle/>
          <a:p>
            <a:pPr>
              <a:defRPr/>
            </a:pPr>
            <a:endParaRPr lang="en-US" dirty="0"/>
          </a:p>
        </p:txBody>
      </p:sp>
      <p:sp>
        <p:nvSpPr>
          <p:cNvPr id="5" name="Title 4">
            <a:extLst>
              <a:ext uri="{FF2B5EF4-FFF2-40B4-BE49-F238E27FC236}">
                <a16:creationId xmlns:a16="http://schemas.microsoft.com/office/drawing/2014/main" id="{8F12F2EB-33E1-D940-A702-A45902C32A0F}"/>
              </a:ext>
            </a:extLst>
          </p:cNvPr>
          <p:cNvSpPr>
            <a:spLocks noGrp="1"/>
          </p:cNvSpPr>
          <p:nvPr>
            <p:ph type="title"/>
          </p:nvPr>
        </p:nvSpPr>
        <p:spPr/>
        <p:txBody>
          <a:bodyPr/>
          <a:lstStyle/>
          <a:p>
            <a:r>
              <a:rPr lang="en-US" dirty="0"/>
              <a:t>Multiple Donor Form</a:t>
            </a:r>
          </a:p>
        </p:txBody>
      </p:sp>
    </p:spTree>
    <p:extLst>
      <p:ext uri="{BB962C8B-B14F-4D97-AF65-F5344CB8AC3E}">
        <p14:creationId xmlns:p14="http://schemas.microsoft.com/office/powerpoint/2010/main" val="3555327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14313"/>
            <a:ext cx="7924800" cy="547687"/>
          </a:xfrm>
        </p:spPr>
        <p:txBody>
          <a:bodyPr/>
          <a:lstStyle/>
          <a:p>
            <a:r>
              <a:rPr lang="mr-IN" dirty="0"/>
              <a:t>…</a:t>
            </a:r>
            <a:r>
              <a:rPr lang="en-US" dirty="0"/>
              <a:t>Member Commitments</a:t>
            </a:r>
          </a:p>
        </p:txBody>
      </p:sp>
      <p:sp>
        <p:nvSpPr>
          <p:cNvPr id="3" name="Content Placeholder 2"/>
          <p:cNvSpPr>
            <a:spLocks noGrp="1"/>
          </p:cNvSpPr>
          <p:nvPr>
            <p:ph idx="1"/>
          </p:nvPr>
        </p:nvSpPr>
        <p:spPr/>
        <p:txBody>
          <a:bodyPr/>
          <a:lstStyle/>
          <a:p>
            <a:pPr>
              <a:buBlip>
                <a:blip r:embed="rId3"/>
              </a:buBlip>
            </a:pPr>
            <a:r>
              <a:rPr lang="en-US" dirty="0"/>
              <a:t>Members can commit to contribute a fixed or variable amount to the Annual Fund in their will or trust</a:t>
            </a:r>
          </a:p>
          <a:p>
            <a:pPr lvl="1">
              <a:buBlip>
                <a:blip r:embed="rId3"/>
              </a:buBlip>
            </a:pPr>
            <a:r>
              <a:rPr lang="en-US" dirty="0"/>
              <a:t>Benefactor</a:t>
            </a:r>
          </a:p>
          <a:p>
            <a:pPr lvl="2"/>
            <a:r>
              <a:rPr lang="en-US" dirty="0"/>
              <a:t>Commit $1,000 in will or trust</a:t>
            </a:r>
          </a:p>
          <a:p>
            <a:pPr lvl="1">
              <a:buBlip>
                <a:blip r:embed="rId3"/>
              </a:buBlip>
            </a:pPr>
            <a:r>
              <a:rPr lang="en-US" dirty="0"/>
              <a:t>Bequest Society</a:t>
            </a:r>
          </a:p>
          <a:p>
            <a:pPr lvl="2"/>
            <a:r>
              <a:rPr lang="en-US" dirty="0"/>
              <a:t>Commit $10,000 or more in will or trust</a:t>
            </a:r>
          </a:p>
          <a:p>
            <a:pPr lvl="2"/>
            <a:endParaRPr lang="en-US" dirty="0"/>
          </a:p>
          <a:p>
            <a:pPr lvl="2"/>
            <a:endParaRPr lang="en-US" dirty="0"/>
          </a:p>
          <a:p>
            <a:pPr marL="457200" lvl="1" indent="0">
              <a:buNone/>
            </a:pPr>
            <a:r>
              <a:rPr lang="en-US" sz="1800" dirty="0"/>
              <a:t>note</a:t>
            </a:r>
            <a:r>
              <a:rPr lang="mr-IN" sz="1800" dirty="0"/>
              <a:t>……</a:t>
            </a:r>
            <a:r>
              <a:rPr lang="en-US" sz="1800" dirty="0"/>
              <a:t>.</a:t>
            </a:r>
          </a:p>
          <a:p>
            <a:pPr marL="457200" lvl="1" indent="0">
              <a:buNone/>
            </a:pPr>
            <a:r>
              <a:rPr lang="en-US" sz="1800" dirty="0"/>
              <a:t>       The DDF is credited after the commitment is disbursed </a:t>
            </a:r>
          </a:p>
          <a:p>
            <a:pPr marL="457200" lvl="1" indent="0">
              <a:buNone/>
            </a:pPr>
            <a:r>
              <a:rPr lang="en-US" sz="1800" dirty="0"/>
              <a:t>        to the Annual Fund.</a:t>
            </a:r>
          </a:p>
        </p:txBody>
      </p:sp>
      <p:sp>
        <p:nvSpPr>
          <p:cNvPr id="4" name="Slide Number Placeholder 3"/>
          <p:cNvSpPr>
            <a:spLocks noGrp="1"/>
          </p:cNvSpPr>
          <p:nvPr>
            <p:ph type="sldNum" sz="quarter" idx="10"/>
          </p:nvPr>
        </p:nvSpPr>
        <p:spPr/>
        <p:txBody>
          <a:bodyPr/>
          <a:lstStyle/>
          <a:p>
            <a:pPr>
              <a:defRPr/>
            </a:pPr>
            <a:r>
              <a:rPr lang="en-US" dirty="0"/>
              <a:t>—</a:t>
            </a:r>
            <a:r>
              <a:rPr lang="en-US" sz="900" dirty="0"/>
              <a:t> </a:t>
            </a:r>
            <a:fld id="{6DE77ECD-0140-A942-AA6E-F5627AC77862}" type="slidenum">
              <a:rPr lang="en-US" sz="900" smtClean="0"/>
              <a:pPr>
                <a:defRPr/>
              </a:pPr>
              <a:t>8</a:t>
            </a:fld>
            <a:r>
              <a:rPr lang="en-US" sz="900" dirty="0"/>
              <a:t> </a:t>
            </a:r>
            <a:r>
              <a:rPr lang="en-US" dirty="0"/>
              <a:t>—</a:t>
            </a:r>
          </a:p>
        </p:txBody>
      </p:sp>
    </p:spTree>
    <p:extLst>
      <p:ext uri="{BB962C8B-B14F-4D97-AF65-F5344CB8AC3E}">
        <p14:creationId xmlns:p14="http://schemas.microsoft.com/office/powerpoint/2010/main" val="144991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chemeClr val="fo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chemeClr val="folHlink"/>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chemeClr val="folHlink"/>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3" end="3"/>
                                            </p:txEl>
                                          </p:spTgt>
                                        </p:tgtEl>
                                        <p:attrNameLst>
                                          <p:attrName>ppt_c</p:attrName>
                                        </p:attrNameLst>
                                      </p:cBhvr>
                                      <p:to>
                                        <a:schemeClr val="folHlink"/>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4" end="4"/>
                                            </p:txEl>
                                          </p:spTgt>
                                        </p:tgtEl>
                                        <p:attrNameLst>
                                          <p:attrName>ppt_c</p:attrName>
                                        </p:attrNameLst>
                                      </p:cBhvr>
                                      <p:to>
                                        <a:schemeClr val="folHlink"/>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7" end="7"/>
                                            </p:txEl>
                                          </p:spTgt>
                                        </p:tgtEl>
                                        <p:attrNameLst>
                                          <p:attrName>ppt_c</p:attrName>
                                        </p:attrNameLst>
                                      </p:cBhvr>
                                      <p:to>
                                        <a:schemeClr val="folHlink"/>
                                      </p:to>
                                    </p:animClr>
                                  </p:sub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8" end="8"/>
                                            </p:txEl>
                                          </p:spTgt>
                                        </p:tgtEl>
                                        <p:attrNameLst>
                                          <p:attrName>ppt_c</p:attrName>
                                        </p:attrNameLst>
                                      </p:cBhvr>
                                      <p:to>
                                        <a:schemeClr val="folHlink"/>
                                      </p:to>
                                    </p:animClr>
                                  </p:sub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9" end="9"/>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214313"/>
            <a:ext cx="7924800" cy="547687"/>
          </a:xfrm>
        </p:spPr>
        <p:txBody>
          <a:bodyPr/>
          <a:lstStyle/>
          <a:p>
            <a:pPr>
              <a:defRPr/>
            </a:pPr>
            <a:r>
              <a:rPr lang="en-US" dirty="0">
                <a:effectLst>
                  <a:outerShdw blurRad="38100" dist="38100" dir="2700000" algn="tl">
                    <a:srgbClr val="DDDDDD"/>
                  </a:outerShdw>
                </a:effectLst>
                <a:latin typeface="Verdana" charset="0"/>
                <a:cs typeface="+mj-cs"/>
              </a:rPr>
              <a:t>DDF Funding Cycle</a:t>
            </a:r>
          </a:p>
        </p:txBody>
      </p:sp>
      <p:sp>
        <p:nvSpPr>
          <p:cNvPr id="6" name="Content Placeholder 5"/>
          <p:cNvSpPr>
            <a:spLocks noGrp="1"/>
          </p:cNvSpPr>
          <p:nvPr>
            <p:ph idx="1"/>
          </p:nvPr>
        </p:nvSpPr>
        <p:spPr/>
        <p:txBody>
          <a:bodyPr/>
          <a:lstStyle/>
          <a:p>
            <a:pPr>
              <a:buBlip>
                <a:blip r:embed="rId3"/>
              </a:buBlip>
              <a:defRPr/>
            </a:pPr>
            <a:r>
              <a:rPr lang="en-US" sz="3200" dirty="0">
                <a:effectLst>
                  <a:outerShdw blurRad="38100" dist="38100" dir="2700000" algn="tl">
                    <a:srgbClr val="DDDDDD"/>
                  </a:outerShdw>
                </a:effectLst>
                <a:latin typeface="Arial" charset="0"/>
                <a:cs typeface="+mn-cs"/>
              </a:rPr>
              <a:t>Rotarians and clubs make contributions to the </a:t>
            </a:r>
            <a:r>
              <a:rPr lang="en-US" sz="3200" u="sng" dirty="0">
                <a:effectLst>
                  <a:outerShdw blurRad="38100" dist="38100" dir="2700000" algn="tl">
                    <a:srgbClr val="DDDDDD"/>
                  </a:outerShdw>
                </a:effectLst>
                <a:latin typeface="Arial" charset="0"/>
                <a:cs typeface="+mn-cs"/>
              </a:rPr>
              <a:t>Annual</a:t>
            </a:r>
            <a:r>
              <a:rPr lang="en-US" sz="3200" dirty="0">
                <a:effectLst>
                  <a:outerShdw blurRad="38100" dist="38100" dir="2700000" algn="tl">
                    <a:srgbClr val="DDDDDD"/>
                  </a:outerShdw>
                </a:effectLst>
                <a:latin typeface="Arial" charset="0"/>
                <a:cs typeface="+mn-cs"/>
              </a:rPr>
              <a:t> </a:t>
            </a:r>
            <a:r>
              <a:rPr lang="en-US" sz="3200" u="sng" dirty="0">
                <a:effectLst>
                  <a:outerShdw blurRad="38100" dist="38100" dir="2700000" algn="tl">
                    <a:srgbClr val="DDDDDD"/>
                  </a:outerShdw>
                </a:effectLst>
                <a:latin typeface="Arial" charset="0"/>
                <a:cs typeface="+mn-cs"/>
              </a:rPr>
              <a:t>Fund</a:t>
            </a:r>
            <a:r>
              <a:rPr lang="en-US" sz="3200" dirty="0">
                <a:effectLst>
                  <a:outerShdw blurRad="38100" dist="38100" dir="2700000" algn="tl">
                    <a:srgbClr val="DDDDDD"/>
                  </a:outerShdw>
                </a:effectLst>
                <a:latin typeface="Arial" charset="0"/>
                <a:cs typeface="+mn-cs"/>
              </a:rPr>
              <a:t> each year.  </a:t>
            </a:r>
          </a:p>
          <a:p>
            <a:pPr>
              <a:buBlip>
                <a:blip r:embed="rId3"/>
              </a:buBlip>
              <a:defRPr/>
            </a:pPr>
            <a:r>
              <a:rPr lang="en-US" sz="3200" dirty="0">
                <a:effectLst>
                  <a:outerShdw blurRad="38100" dist="38100" dir="2700000" algn="tl">
                    <a:srgbClr val="DDDDDD"/>
                  </a:outerShdw>
                </a:effectLst>
                <a:latin typeface="Arial" charset="0"/>
                <a:cs typeface="+mn-cs"/>
              </a:rPr>
              <a:t>After 3 Years:</a:t>
            </a:r>
          </a:p>
          <a:p>
            <a:pPr lvl="1" eaLnBrk="1" hangingPunct="1">
              <a:lnSpc>
                <a:spcPct val="80000"/>
              </a:lnSpc>
              <a:buBlip>
                <a:blip r:embed="rId4"/>
              </a:buBlip>
              <a:defRPr/>
            </a:pPr>
            <a:r>
              <a:rPr lang="en-US" sz="2800" dirty="0">
                <a:effectLst>
                  <a:outerShdw blurRad="38100" dist="38100" dir="2700000" algn="tl">
                    <a:srgbClr val="DDDDDD"/>
                  </a:outerShdw>
                </a:effectLst>
                <a:latin typeface="Arial" charset="0"/>
              </a:rPr>
              <a:t>50% of your club</a:t>
            </a:r>
            <a:r>
              <a:rPr lang="ja-JP" altLang="en-US" sz="2800" dirty="0">
                <a:effectLst>
                  <a:outerShdw blurRad="38100" dist="38100" dir="2700000" algn="tl">
                    <a:srgbClr val="DDDDDD"/>
                  </a:outerShdw>
                </a:effectLst>
                <a:latin typeface="Arial" charset="0"/>
              </a:rPr>
              <a:t>’</a:t>
            </a:r>
            <a:r>
              <a:rPr lang="en-US" sz="2800" dirty="0">
                <a:effectLst>
                  <a:outerShdw blurRad="38100" dist="38100" dir="2700000" algn="tl">
                    <a:srgbClr val="DDDDDD"/>
                  </a:outerShdw>
                </a:effectLst>
                <a:latin typeface="Arial" charset="0"/>
              </a:rPr>
              <a:t>s contributions goes to the World Fund </a:t>
            </a:r>
            <a:r>
              <a:rPr lang="en-US" sz="1800" u="sng" dirty="0">
                <a:effectLst>
                  <a:outerShdw blurRad="38100" dist="38100" dir="2700000" algn="tl">
                    <a:srgbClr val="DDDDDD"/>
                  </a:outerShdw>
                </a:effectLst>
                <a:latin typeface="Arial" charset="0"/>
              </a:rPr>
              <a:t>(-5% of original amount to holding acct)</a:t>
            </a:r>
            <a:endParaRPr lang="en-US" sz="2800" dirty="0">
              <a:effectLst>
                <a:outerShdw blurRad="38100" dist="38100" dir="2700000" algn="tl">
                  <a:srgbClr val="DDDDDD"/>
                </a:outerShdw>
              </a:effectLst>
              <a:latin typeface="Arial" charset="0"/>
            </a:endParaRPr>
          </a:p>
          <a:p>
            <a:pPr marL="1943100" lvl="4" indent="-457200" eaLnBrk="1" hangingPunct="1">
              <a:lnSpc>
                <a:spcPct val="80000"/>
              </a:lnSpc>
              <a:buFont typeface="Wingdings" charset="0"/>
              <a:buNone/>
              <a:defRPr/>
            </a:pPr>
            <a:r>
              <a:rPr lang="en-US" sz="2400" dirty="0">
                <a:effectLst>
                  <a:outerShdw blurRad="38100" dist="38100" dir="2700000" algn="tl">
                    <a:srgbClr val="DDDDDD"/>
                  </a:outerShdw>
                </a:effectLst>
                <a:latin typeface="Tahoma" charset="0"/>
              </a:rPr>
              <a:t>		With Revenue Sharing</a:t>
            </a:r>
          </a:p>
          <a:p>
            <a:pPr lvl="1" eaLnBrk="1" hangingPunct="1">
              <a:lnSpc>
                <a:spcPct val="80000"/>
              </a:lnSpc>
              <a:buBlip>
                <a:blip r:embed="rId4"/>
              </a:buBlip>
              <a:defRPr/>
            </a:pPr>
            <a:r>
              <a:rPr lang="en-US" sz="2800" dirty="0">
                <a:effectLst>
                  <a:outerShdw blurRad="38100" dist="38100" dir="2700000" algn="tl">
                    <a:srgbClr val="DDDDDD"/>
                  </a:outerShdw>
                </a:effectLst>
                <a:latin typeface="Arial" charset="0"/>
              </a:rPr>
              <a:t>40% of your club’s </a:t>
            </a:r>
            <a:r>
              <a:rPr lang="en-US" sz="2800" u="sng" dirty="0">
                <a:effectLst>
                  <a:outerShdw blurRad="38100" dist="38100" dir="2700000" algn="tl">
                    <a:srgbClr val="DDDDDD"/>
                  </a:outerShdw>
                </a:effectLst>
                <a:latin typeface="Arial" charset="0"/>
              </a:rPr>
              <a:t>original</a:t>
            </a:r>
            <a:r>
              <a:rPr lang="en-US" sz="2800" dirty="0">
                <a:effectLst>
                  <a:outerShdw blurRad="38100" dist="38100" dir="2700000" algn="tl">
                    <a:srgbClr val="DDDDDD"/>
                  </a:outerShdw>
                </a:effectLst>
                <a:latin typeface="Arial" charset="0"/>
              </a:rPr>
              <a:t> contribution is allocated to your club by the district for use this Rotary Year.</a:t>
            </a:r>
          </a:p>
          <a:p>
            <a:pPr lvl="2">
              <a:buFont typeface="Courier New" charset="0"/>
              <a:buChar char="o"/>
              <a:defRPr/>
            </a:pPr>
            <a:endParaRPr lang="en-US" dirty="0">
              <a:effectLst>
                <a:outerShdw blurRad="38100" dist="38100" dir="2700000" algn="tl">
                  <a:srgbClr val="DDDDDD"/>
                </a:outerShdw>
              </a:effectLst>
              <a:latin typeface="Arial" charset="0"/>
            </a:endParaRPr>
          </a:p>
        </p:txBody>
      </p:sp>
      <p:sp>
        <p:nvSpPr>
          <p:cNvPr id="14339"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600" dirty="0"/>
              <a:t>—</a:t>
            </a:r>
            <a:r>
              <a:rPr lang="en-US" sz="900" dirty="0"/>
              <a:t> </a:t>
            </a:r>
            <a:fld id="{3021819F-EBE2-5D49-B135-0E9021E5D616}" type="slidenum">
              <a:rPr lang="en-US" sz="900"/>
              <a:pPr/>
              <a:t>9</a:t>
            </a:fld>
            <a:r>
              <a:rPr lang="en-US" sz="900" dirty="0"/>
              <a:t> </a:t>
            </a:r>
            <a:r>
              <a:rPr lang="en-US" sz="600" dirty="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3"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400" fill="hold"/>
                                        <p:tgtEl>
                                          <p:spTgt spid="6">
                                            <p:txEl>
                                              <p:pRg st="1" end="1"/>
                                            </p:txEl>
                                          </p:spTgt>
                                        </p:tgtEl>
                                        <p:attrNameLst>
                                          <p:attrName>ppt_x</p:attrName>
                                        </p:attrNameLst>
                                      </p:cBhvr>
                                      <p:tavLst>
                                        <p:tav tm="0">
                                          <p:val>
                                            <p:strVal val="1+#ppt_w/2"/>
                                          </p:val>
                                        </p:tav>
                                        <p:tav tm="100000">
                                          <p:val>
                                            <p:strVal val="#ppt_x"/>
                                          </p:val>
                                        </p:tav>
                                      </p:tavLst>
                                    </p:anim>
                                    <p:anim calcmode="lin" valueType="num">
                                      <p:cBhvr additive="base">
                                        <p:cTn id="14" dur="400" fill="hold"/>
                                        <p:tgtEl>
                                          <p:spTgt spid="6">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Effect transition="in" filter="fade">
                                      <p:cBhvr>
                                        <p:cTn id="25" dur="1000"/>
                                        <p:tgtEl>
                                          <p:spTgt spid="6">
                                            <p:txEl>
                                              <p:pRg st="3" end="3"/>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7" presetClass="emph" presetSubtype="0" fill="hold" nodeType="clickEffect">
                                  <p:stCondLst>
                                    <p:cond delay="0"/>
                                  </p:stCondLst>
                                  <p:childTnLst>
                                    <p:animClr clrSpc="rgb" dir="cw">
                                      <p:cBhvr override="childStyle">
                                        <p:cTn id="29" dur="250" autoRev="1" fill="hold"/>
                                        <p:tgtEl>
                                          <p:spTgt spid="6">
                                            <p:txEl>
                                              <p:pRg st="3" end="3"/>
                                            </p:txEl>
                                          </p:spTgt>
                                        </p:tgtEl>
                                        <p:attrNameLst>
                                          <p:attrName>style.color</p:attrName>
                                        </p:attrNameLst>
                                      </p:cBhvr>
                                      <p:to>
                                        <a:schemeClr val="bg1"/>
                                      </p:to>
                                    </p:animClr>
                                    <p:animClr clrSpc="rgb" dir="cw">
                                      <p:cBhvr>
                                        <p:cTn id="30" dur="250" autoRev="1" fill="hold"/>
                                        <p:tgtEl>
                                          <p:spTgt spid="6">
                                            <p:txEl>
                                              <p:pRg st="3" end="3"/>
                                            </p:txEl>
                                          </p:spTgt>
                                        </p:tgtEl>
                                        <p:attrNameLst>
                                          <p:attrName>fillcolor</p:attrName>
                                        </p:attrNameLst>
                                      </p:cBhvr>
                                      <p:to>
                                        <a:schemeClr val="bg1"/>
                                      </p:to>
                                    </p:animClr>
                                    <p:set>
                                      <p:cBhvr>
                                        <p:cTn id="31" dur="250" autoRev="1" fill="hold"/>
                                        <p:tgtEl>
                                          <p:spTgt spid="6">
                                            <p:txEl>
                                              <p:pRg st="3" end="3"/>
                                            </p:txEl>
                                          </p:spTgt>
                                        </p:tgtEl>
                                        <p:attrNameLst>
                                          <p:attrName>fill.type</p:attrName>
                                        </p:attrNameLst>
                                      </p:cBhvr>
                                      <p:to>
                                        <p:strVal val="solid"/>
                                      </p:to>
                                    </p:set>
                                    <p:set>
                                      <p:cBhvr>
                                        <p:cTn id="32" dur="250" autoRev="1" fill="hold"/>
                                        <p:tgtEl>
                                          <p:spTgt spid="6">
                                            <p:txEl>
                                              <p:pRg st="3" end="3"/>
                                            </p:txEl>
                                          </p:spTgt>
                                        </p:tgtEl>
                                        <p:attrNameLst>
                                          <p:attrName>fill.on</p:attrName>
                                        </p:attrNameLst>
                                      </p:cBhvr>
                                      <p:to>
                                        <p:strVal val="tru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4" end="4"/>
                                            </p:txEl>
                                          </p:spTgt>
                                        </p:tgtEl>
                                        <p:attrNameLst>
                                          <p:attrName>style.visibility</p:attrName>
                                        </p:attrNameLst>
                                      </p:cBhvr>
                                      <p:to>
                                        <p:strVal val="visible"/>
                                      </p:to>
                                    </p:set>
                                    <p:anim calcmode="lin" valueType="num">
                                      <p:cBhvr additive="base">
                                        <p:cTn id="37"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Austin.thmx</Template>
  <TotalTime>24234</TotalTime>
  <Words>1361</Words>
  <Application>Microsoft Office PowerPoint</Application>
  <PresentationFormat>On-screen Show (4:3)</PresentationFormat>
  <Paragraphs>218</Paragraphs>
  <Slides>37</Slides>
  <Notes>26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37</vt:i4>
      </vt:variant>
    </vt:vector>
  </HeadingPairs>
  <TitlesOfParts>
    <vt:vector size="46" baseType="lpstr">
      <vt:lpstr>Arial</vt:lpstr>
      <vt:lpstr>Courier New</vt:lpstr>
      <vt:lpstr>Garamond</vt:lpstr>
      <vt:lpstr>Monotype Sorts</vt:lpstr>
      <vt:lpstr>Tahoma</vt:lpstr>
      <vt:lpstr>Times New Roman</vt:lpstr>
      <vt:lpstr>Verdana</vt:lpstr>
      <vt:lpstr>Wingdings</vt:lpstr>
      <vt:lpstr>Office Theme</vt:lpstr>
      <vt:lpstr>District Designated Funds  </vt:lpstr>
      <vt:lpstr>Agenda</vt:lpstr>
      <vt:lpstr>How DDF Originates</vt:lpstr>
      <vt:lpstr>…Club Contributions </vt:lpstr>
      <vt:lpstr>…Member Contributions </vt:lpstr>
      <vt:lpstr>Individual Contribution Form</vt:lpstr>
      <vt:lpstr>Multiple Donor Form</vt:lpstr>
      <vt:lpstr>…Member Commitments</vt:lpstr>
      <vt:lpstr>DDF Funding Cycle</vt:lpstr>
      <vt:lpstr>Change in Matching Funds 7/1/2020</vt:lpstr>
      <vt:lpstr>DDF Allocation with Revenue Sharing</vt:lpstr>
      <vt:lpstr>PowerPoint Presentation</vt:lpstr>
      <vt:lpstr>DDF Transfer Form</vt:lpstr>
      <vt:lpstr>DDF Transfer Form – Transferring Club</vt:lpstr>
      <vt:lpstr>DDF Transfer Form - Example</vt:lpstr>
      <vt:lpstr>DDF Transfer Form</vt:lpstr>
      <vt:lpstr>DDF Transfer Form – Receiving Club</vt:lpstr>
      <vt:lpstr>DDF Transfer Form - Example</vt:lpstr>
      <vt:lpstr>DDF Transfer Form – Verification</vt:lpstr>
      <vt:lpstr>DDF Transfer Form – Verification Info</vt:lpstr>
      <vt:lpstr>DDF Transfer Form - Example</vt:lpstr>
      <vt:lpstr>DDF Transfer Form - Example</vt:lpstr>
      <vt:lpstr>PowerPoint Presentation</vt:lpstr>
      <vt:lpstr>PowerPoint Presentation</vt:lpstr>
      <vt:lpstr>DDF Tracking Form Explained</vt:lpstr>
      <vt:lpstr>DDF Tracking Form Explained</vt:lpstr>
      <vt:lpstr>DDF Tracking Form Explained</vt:lpstr>
      <vt:lpstr>DDF Tracking Form Explained</vt:lpstr>
      <vt:lpstr>DDF Tracking Form Explained</vt:lpstr>
      <vt:lpstr>DDF Tracking Form Explained</vt:lpstr>
      <vt:lpstr>DDF Tracking Form Explained</vt:lpstr>
      <vt:lpstr>DDF Tracking Form Explained</vt:lpstr>
      <vt:lpstr>DDF Tracking Form Explained</vt:lpstr>
      <vt:lpstr>DDF Tracking Form Explained</vt:lpstr>
      <vt:lpstr>Just to reiterate</vt:lpstr>
      <vt:lpstr>…Why Contribute to Annual Fund</vt:lpstr>
      <vt:lpstr>QUESTONS???</vt:lpstr>
    </vt:vector>
  </TitlesOfParts>
  <Manager/>
  <Company>Intuitive Information,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DDF Presentation</dc:title>
  <dc:subject/>
  <dc:creator>Bob Shydo</dc:creator>
  <cp:keywords/>
  <dc:description/>
  <cp:lastModifiedBy>George Stuart</cp:lastModifiedBy>
  <cp:revision>549</cp:revision>
  <cp:lastPrinted>2017-05-05T03:31:15Z</cp:lastPrinted>
  <dcterms:created xsi:type="dcterms:W3CDTF">2003-08-29T17:41:52Z</dcterms:created>
  <dcterms:modified xsi:type="dcterms:W3CDTF">2020-07-07T02:17:24Z</dcterms:modified>
  <cp:category/>
</cp:coreProperties>
</file>