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1" r:id="rId4"/>
    <p:sldId id="257" r:id="rId5"/>
    <p:sldId id="296" r:id="rId6"/>
    <p:sldId id="292" r:id="rId7"/>
    <p:sldId id="291" r:id="rId8"/>
    <p:sldId id="293" r:id="rId9"/>
    <p:sldId id="294" r:id="rId10"/>
    <p:sldId id="295" r:id="rId11"/>
    <p:sldId id="262" r:id="rId12"/>
    <p:sldId id="259" r:id="rId13"/>
    <p:sldId id="260" r:id="rId14"/>
    <p:sldId id="297" r:id="rId15"/>
    <p:sldId id="279" r:id="rId16"/>
    <p:sldId id="285" r:id="rId17"/>
    <p:sldId id="264" r:id="rId18"/>
    <p:sldId id="263" r:id="rId19"/>
    <p:sldId id="265" r:id="rId20"/>
    <p:sldId id="266" r:id="rId21"/>
    <p:sldId id="268" r:id="rId22"/>
    <p:sldId id="267" r:id="rId23"/>
    <p:sldId id="269" r:id="rId24"/>
    <p:sldId id="270" r:id="rId25"/>
    <p:sldId id="271" r:id="rId26"/>
    <p:sldId id="281" r:id="rId27"/>
    <p:sldId id="282" r:id="rId28"/>
    <p:sldId id="272" r:id="rId29"/>
    <p:sldId id="273" r:id="rId30"/>
    <p:sldId id="274" r:id="rId31"/>
    <p:sldId id="275" r:id="rId32"/>
    <p:sldId id="280" r:id="rId33"/>
    <p:sldId id="283" r:id="rId34"/>
    <p:sldId id="284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79983" autoAdjust="0"/>
  </p:normalViewPr>
  <p:slideViewPr>
    <p:cSldViewPr snapToGrid="0">
      <p:cViewPr varScale="1">
        <p:scale>
          <a:sx n="83" d="100"/>
          <a:sy n="8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\Documents\Rotary\Rotary%20Membership\Various%20survey%20results\2016%2005%20D6970%20Satis%20survey\2016%20all%20dist%20survey%20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'Master club demog data'!$C$2</c:f>
              <c:strCache>
                <c:ptCount val="1"/>
                <c:pt idx="0">
                  <c:v>RI Club Size 3/16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data'!$C$3:$C$63</c:f>
            </c:numRef>
          </c:val>
        </c:ser>
        <c:ser>
          <c:idx val="1"/>
          <c:order val="1"/>
          <c:tx>
            <c:strRef>
              <c:f>'Master club demog data'!$D$2</c:f>
              <c:strCache>
                <c:ptCount val="1"/>
                <c:pt idx="0">
                  <c:v>Response Rate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data'!$D$3:$D$63</c:f>
              <c:numCache>
                <c:formatCode>0%</c:formatCode>
                <c:ptCount val="2"/>
                <c:pt idx="0">
                  <c:v>0.26760563380281688</c:v>
                </c:pt>
                <c:pt idx="1">
                  <c:v>0.46782178217821785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233656"/>
        <c:axId val="333234048"/>
      </c:barChart>
      <c:catAx>
        <c:axId val="33323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234048"/>
        <c:crosses val="autoZero"/>
        <c:auto val="1"/>
        <c:lblAlgn val="ctr"/>
        <c:lblOffset val="100"/>
        <c:noMultiLvlLbl val="0"/>
      </c:catAx>
      <c:valAx>
        <c:axId val="33323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233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 smtClean="0"/>
              <a:t>63% Feel </a:t>
            </a:r>
            <a:r>
              <a:rPr lang="en-US" sz="1600" b="1" baseline="0" dirty="0"/>
              <a:t>Very Encouraged to Participate</a:t>
            </a:r>
            <a:endParaRPr lang="en-US" sz="1600" b="1" dirty="0"/>
          </a:p>
        </c:rich>
      </c:tx>
      <c:layout>
        <c:manualLayout>
          <c:xMode val="edge"/>
          <c:yMode val="edge"/>
          <c:x val="0.13870801033591731"/>
          <c:y val="1.493930905695611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Feelings'!$A$52</c:f>
              <c:strCache>
                <c:ptCount val="1"/>
                <c:pt idx="0">
                  <c:v>%StrongDisagree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Feelings'!$B$41:$BK$41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Feelings'!$B$52:$BK$52</c:f>
              <c:numCache>
                <c:formatCode>0%</c:formatCode>
                <c:ptCount val="3"/>
                <c:pt idx="0">
                  <c:v>0</c:v>
                </c:pt>
                <c:pt idx="1">
                  <c:v>3.3624747814391394E-3</c:v>
                </c:pt>
              </c:numCache>
            </c:numRef>
          </c:val>
        </c:ser>
        <c:ser>
          <c:idx val="1"/>
          <c:order val="1"/>
          <c:tx>
            <c:strRef>
              <c:f>'Master Feelings'!$A$53</c:f>
              <c:strCache>
                <c:ptCount val="1"/>
                <c:pt idx="0">
                  <c:v>%Disagree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Feelings'!$B$41:$BK$41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Feelings'!$B$53:$BK$53</c:f>
              <c:numCache>
                <c:formatCode>0%</c:formatCode>
                <c:ptCount val="3"/>
                <c:pt idx="0">
                  <c:v>0</c:v>
                </c:pt>
                <c:pt idx="1">
                  <c:v>2.1519838601210491E-2</c:v>
                </c:pt>
              </c:numCache>
            </c:numRef>
          </c:val>
        </c:ser>
        <c:ser>
          <c:idx val="2"/>
          <c:order val="2"/>
          <c:tx>
            <c:strRef>
              <c:f>'Master Feelings'!$A$54</c:f>
              <c:strCache>
                <c:ptCount val="1"/>
                <c:pt idx="0">
                  <c:v>%Agree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Feelings'!$B$41:$BK$41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Feelings'!$B$54:$BK$54</c:f>
              <c:numCache>
                <c:formatCode>0%</c:formatCode>
                <c:ptCount val="3"/>
                <c:pt idx="0">
                  <c:v>0.36842105263157893</c:v>
                </c:pt>
                <c:pt idx="1">
                  <c:v>0.25958305312710156</c:v>
                </c:pt>
              </c:numCache>
            </c:numRef>
          </c:val>
        </c:ser>
        <c:ser>
          <c:idx val="3"/>
          <c:order val="3"/>
          <c:tx>
            <c:strRef>
              <c:f>'Master Feelings'!$A$55</c:f>
              <c:strCache>
                <c:ptCount val="1"/>
                <c:pt idx="0">
                  <c:v>%StrongAgree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Feelings'!$B$41:$BK$41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Feelings'!$B$55:$BK$55</c:f>
              <c:numCache>
                <c:formatCode>0%</c:formatCode>
                <c:ptCount val="3"/>
                <c:pt idx="0">
                  <c:v>0.63157894736842102</c:v>
                </c:pt>
                <c:pt idx="1">
                  <c:v>0.71553463349024882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519920"/>
        <c:axId val="385514432"/>
      </c:barChart>
      <c:catAx>
        <c:axId val="38551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4432"/>
        <c:crosses val="autoZero"/>
        <c:auto val="1"/>
        <c:lblAlgn val="ctr"/>
        <c:lblOffset val="100"/>
        <c:noMultiLvlLbl val="0"/>
      </c:catAx>
      <c:valAx>
        <c:axId val="3855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9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58% </a:t>
            </a:r>
            <a:r>
              <a:rPr lang="en-US" dirty="0"/>
              <a:t>Feel Service Very Effective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Feelings'!$A$72</c:f>
              <c:strCache>
                <c:ptCount val="1"/>
                <c:pt idx="0">
                  <c:v>%StrongDisagree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Feelings'!$B$62:$BK$62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Feelings'!$B$72:$BK$72</c:f>
              <c:numCache>
                <c:formatCode>0%</c:formatCode>
                <c:ptCount val="3"/>
                <c:pt idx="0">
                  <c:v>0</c:v>
                </c:pt>
                <c:pt idx="1">
                  <c:v>8.119079837618403E-3</c:v>
                </c:pt>
              </c:numCache>
            </c:numRef>
          </c:val>
        </c:ser>
        <c:ser>
          <c:idx val="1"/>
          <c:order val="1"/>
          <c:tx>
            <c:strRef>
              <c:f>'Master Feelings'!$A$73</c:f>
              <c:strCache>
                <c:ptCount val="1"/>
                <c:pt idx="0">
                  <c:v>%Disagree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Feelings'!$B$62:$BK$62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Feelings'!$B$73:$BK$73</c:f>
              <c:numCache>
                <c:formatCode>0%</c:formatCode>
                <c:ptCount val="3"/>
                <c:pt idx="0">
                  <c:v>5.2631578947368418E-2</c:v>
                </c:pt>
                <c:pt idx="1">
                  <c:v>2.9107373868046571E-2</c:v>
                </c:pt>
              </c:numCache>
            </c:numRef>
          </c:val>
        </c:ser>
        <c:ser>
          <c:idx val="2"/>
          <c:order val="2"/>
          <c:tx>
            <c:strRef>
              <c:f>'Master Feelings'!$A$74</c:f>
              <c:strCache>
                <c:ptCount val="1"/>
                <c:pt idx="0">
                  <c:v>%Agree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Feelings'!$B$62:$BK$62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Feelings'!$B$74:$BK$74</c:f>
              <c:numCache>
                <c:formatCode>0%</c:formatCode>
                <c:ptCount val="3"/>
                <c:pt idx="0">
                  <c:v>0.36842105263157893</c:v>
                </c:pt>
                <c:pt idx="1">
                  <c:v>0.27807848443843031</c:v>
                </c:pt>
              </c:numCache>
            </c:numRef>
          </c:val>
        </c:ser>
        <c:ser>
          <c:idx val="3"/>
          <c:order val="3"/>
          <c:tx>
            <c:strRef>
              <c:f>'Master Feelings'!$A$75</c:f>
              <c:strCache>
                <c:ptCount val="1"/>
                <c:pt idx="0">
                  <c:v>%StrongAgree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Feelings'!$B$62:$BK$62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Feelings'!$B$75:$BK$75</c:f>
              <c:numCache>
                <c:formatCode>0%</c:formatCode>
                <c:ptCount val="3"/>
                <c:pt idx="0">
                  <c:v>0.57894736842105265</c:v>
                </c:pt>
                <c:pt idx="1">
                  <c:v>0.68335588633288225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520704"/>
        <c:axId val="385516784"/>
      </c:barChart>
      <c:catAx>
        <c:axId val="385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5516784"/>
        <c:crosses val="autoZero"/>
        <c:auto val="1"/>
        <c:lblAlgn val="ctr"/>
        <c:lblOffset val="100"/>
        <c:noMultiLvlLbl val="0"/>
      </c:catAx>
      <c:valAx>
        <c:axId val="38551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5520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53% </a:t>
            </a:r>
            <a:r>
              <a:rPr lang="en-US" baseline="0" dirty="0"/>
              <a:t>Feel Leadership Listens Well </a:t>
            </a:r>
            <a:endParaRPr lang="en-US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Feelings'!$A$92</c:f>
              <c:strCache>
                <c:ptCount val="1"/>
                <c:pt idx="0">
                  <c:v>%StrongDisagree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Feelings'!$B$82:$BK$82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Feelings'!$B$92:$BK$92</c:f>
              <c:numCache>
                <c:formatCode>0%</c:formatCode>
                <c:ptCount val="3"/>
                <c:pt idx="0">
                  <c:v>0</c:v>
                </c:pt>
                <c:pt idx="1">
                  <c:v>9.5693779904306216E-3</c:v>
                </c:pt>
              </c:numCache>
            </c:numRef>
          </c:val>
        </c:ser>
        <c:ser>
          <c:idx val="1"/>
          <c:order val="1"/>
          <c:tx>
            <c:strRef>
              <c:f>'Master Feelings'!$A$93</c:f>
              <c:strCache>
                <c:ptCount val="1"/>
                <c:pt idx="0">
                  <c:v>%Disagree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Feelings'!$B$82:$BK$82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Feelings'!$B$93:$BK$93</c:f>
              <c:numCache>
                <c:formatCode>0%</c:formatCode>
                <c:ptCount val="3"/>
                <c:pt idx="0">
                  <c:v>5.2631578947368418E-2</c:v>
                </c:pt>
                <c:pt idx="1">
                  <c:v>5.5092889173606663E-2</c:v>
                </c:pt>
              </c:numCache>
            </c:numRef>
          </c:val>
        </c:ser>
        <c:ser>
          <c:idx val="2"/>
          <c:order val="2"/>
          <c:tx>
            <c:strRef>
              <c:f>'Master Feelings'!$A$94</c:f>
              <c:strCache>
                <c:ptCount val="1"/>
                <c:pt idx="0">
                  <c:v>%Agree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Feelings'!$B$82:$BK$82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Feelings'!$B$94:$BK$94</c:f>
              <c:numCache>
                <c:formatCode>0%</c:formatCode>
                <c:ptCount val="3"/>
                <c:pt idx="0">
                  <c:v>0.42105263157894735</c:v>
                </c:pt>
                <c:pt idx="1">
                  <c:v>0.33014354066985646</c:v>
                </c:pt>
              </c:numCache>
            </c:numRef>
          </c:val>
        </c:ser>
        <c:ser>
          <c:idx val="3"/>
          <c:order val="3"/>
          <c:tx>
            <c:strRef>
              <c:f>'Master Feelings'!$A$95</c:f>
              <c:strCache>
                <c:ptCount val="1"/>
                <c:pt idx="0">
                  <c:v>%StrongAgree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Feelings'!$B$82:$BK$82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Feelings'!$B$95:$BK$95</c:f>
              <c:numCache>
                <c:formatCode>0%</c:formatCode>
                <c:ptCount val="3"/>
                <c:pt idx="0">
                  <c:v>0.52631578947368418</c:v>
                </c:pt>
                <c:pt idx="1">
                  <c:v>0.60150375939849621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517176"/>
        <c:axId val="385517568"/>
      </c:barChart>
      <c:catAx>
        <c:axId val="38551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7568"/>
        <c:crosses val="autoZero"/>
        <c:auto val="1"/>
        <c:lblAlgn val="ctr"/>
        <c:lblOffset val="100"/>
        <c:noMultiLvlLbl val="0"/>
      </c:catAx>
      <c:valAx>
        <c:axId val="3855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7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58% Feel </a:t>
            </a:r>
            <a:r>
              <a:rPr lang="en-US" baseline="0" dirty="0"/>
              <a:t>Very Well Informed </a:t>
            </a:r>
            <a:endParaRPr lang="en-US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Feelings'!$A$112</c:f>
              <c:strCache>
                <c:ptCount val="1"/>
                <c:pt idx="0">
                  <c:v>%StrongDisagree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Feelings'!$B$102:$BK$102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Feelings'!$B$112:$BK$112</c:f>
              <c:numCache>
                <c:formatCode>0%</c:formatCode>
                <c:ptCount val="3"/>
                <c:pt idx="0">
                  <c:v>0</c:v>
                </c:pt>
                <c:pt idx="1">
                  <c:v>3.3647375504710633E-3</c:v>
                </c:pt>
              </c:numCache>
            </c:numRef>
          </c:val>
        </c:ser>
        <c:ser>
          <c:idx val="1"/>
          <c:order val="1"/>
          <c:tx>
            <c:strRef>
              <c:f>'Master Feelings'!$A$113</c:f>
              <c:strCache>
                <c:ptCount val="1"/>
                <c:pt idx="0">
                  <c:v>%Disagree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Feelings'!$B$102:$BK$102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Feelings'!$B$113:$BK$113</c:f>
              <c:numCache>
                <c:formatCode>0%</c:formatCode>
                <c:ptCount val="3"/>
                <c:pt idx="0">
                  <c:v>5.2631578947368418E-2</c:v>
                </c:pt>
                <c:pt idx="1">
                  <c:v>4.096228868660598E-2</c:v>
                </c:pt>
              </c:numCache>
            </c:numRef>
          </c:val>
        </c:ser>
        <c:ser>
          <c:idx val="2"/>
          <c:order val="2"/>
          <c:tx>
            <c:strRef>
              <c:f>'Master Feelings'!$A$114</c:f>
              <c:strCache>
                <c:ptCount val="1"/>
                <c:pt idx="0">
                  <c:v>%Agree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Feelings'!$B$102:$BK$102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Feelings'!$B$114:$BK$114</c:f>
              <c:numCache>
                <c:formatCode>0%</c:formatCode>
                <c:ptCount val="3"/>
                <c:pt idx="0">
                  <c:v>0.36842105263157893</c:v>
                </c:pt>
                <c:pt idx="1">
                  <c:v>0.30215343203230149</c:v>
                </c:pt>
              </c:numCache>
            </c:numRef>
          </c:val>
        </c:ser>
        <c:ser>
          <c:idx val="3"/>
          <c:order val="3"/>
          <c:tx>
            <c:strRef>
              <c:f>'Master Feelings'!$A$115</c:f>
              <c:strCache>
                <c:ptCount val="1"/>
                <c:pt idx="0">
                  <c:v>%StrongAgree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Feelings'!$B$102:$BK$102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Feelings'!$B$115:$BK$115</c:f>
              <c:numCache>
                <c:formatCode>0%</c:formatCode>
                <c:ptCount val="3"/>
                <c:pt idx="0">
                  <c:v>0.57894736842105265</c:v>
                </c:pt>
                <c:pt idx="1">
                  <c:v>0.65208613728129206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944896"/>
        <c:axId val="386734792"/>
      </c:barChart>
      <c:catAx>
        <c:axId val="3839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4792"/>
        <c:crosses val="autoZero"/>
        <c:auto val="1"/>
        <c:lblAlgn val="ctr"/>
        <c:lblOffset val="100"/>
        <c:noMultiLvlLbl val="0"/>
      </c:catAx>
      <c:valAx>
        <c:axId val="38673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4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 Club's Reputation in the Community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Strengths'!$B$3:$BJ$3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Strengths'!$B$4:$BJ$4</c:f>
              <c:numCache>
                <c:formatCode>0%</c:formatCode>
                <c:ptCount val="2"/>
                <c:pt idx="0">
                  <c:v>0</c:v>
                </c:pt>
                <c:pt idx="1">
                  <c:v>2.7155465037338763E-3</c:v>
                </c:pt>
              </c:numCache>
            </c:numRef>
          </c:val>
        </c:ser>
        <c:ser>
          <c:idx val="1"/>
          <c:order val="1"/>
          <c:tx>
            <c:strRef>
              <c:f>'Master Strengths'!$A$5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Strengths'!$B$3:$BJ$3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Strengths'!$B$5:$BJ$5</c:f>
              <c:numCache>
                <c:formatCode>0%</c:formatCode>
                <c:ptCount val="2"/>
                <c:pt idx="0">
                  <c:v>0</c:v>
                </c:pt>
                <c:pt idx="1">
                  <c:v>1.4256619144602852E-2</c:v>
                </c:pt>
              </c:numCache>
            </c:numRef>
          </c:val>
        </c:ser>
        <c:ser>
          <c:idx val="2"/>
          <c:order val="2"/>
          <c:tx>
            <c:strRef>
              <c:f>'Master Strengths'!$A$6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Strengths'!$B$3:$BJ$3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Strengths'!$B$6:$BJ$6</c:f>
              <c:numCache>
                <c:formatCode>0%</c:formatCode>
                <c:ptCount val="2"/>
                <c:pt idx="0">
                  <c:v>5.2631578947368418E-2</c:v>
                </c:pt>
                <c:pt idx="1">
                  <c:v>8.0787508486082821E-2</c:v>
                </c:pt>
              </c:numCache>
            </c:numRef>
          </c:val>
        </c:ser>
        <c:ser>
          <c:idx val="3"/>
          <c:order val="3"/>
          <c:tx>
            <c:strRef>
              <c:f>'Master Strengths'!$A$7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Strengths'!$B$3:$BJ$3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Strengths'!$B$7:$BJ$7</c:f>
              <c:numCache>
                <c:formatCode>0%</c:formatCode>
                <c:ptCount val="2"/>
                <c:pt idx="0">
                  <c:v>0.26315789473684209</c:v>
                </c:pt>
                <c:pt idx="1">
                  <c:v>0.30957230142566189</c:v>
                </c:pt>
              </c:numCache>
            </c:numRef>
          </c:val>
        </c:ser>
        <c:ser>
          <c:idx val="4"/>
          <c:order val="4"/>
          <c:tx>
            <c:strRef>
              <c:f>'Master Strengths'!$A$8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Strengths'!$B$3:$BJ$3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Strengths'!$B$8:$BJ$8</c:f>
              <c:numCache>
                <c:formatCode>0%</c:formatCode>
                <c:ptCount val="2"/>
                <c:pt idx="0">
                  <c:v>0.68421052631578949</c:v>
                </c:pt>
                <c:pt idx="1">
                  <c:v>0.58452138492871686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34400"/>
        <c:axId val="386735184"/>
      </c:barChart>
      <c:catAx>
        <c:axId val="38673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5184"/>
        <c:crosses val="autoZero"/>
        <c:auto val="1"/>
        <c:lblAlgn val="ctr"/>
        <c:lblOffset val="100"/>
        <c:noMultiLvlLbl val="0"/>
      </c:catAx>
      <c:valAx>
        <c:axId val="3867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4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 Club Members' Overall Commitment to Service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Strengths'!$A$85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Strengths'!$B$84:$BJ$84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Strengths'!$B$85:$BJ$85</c:f>
              <c:numCache>
                <c:formatCode>0%</c:formatCode>
                <c:ptCount val="2"/>
                <c:pt idx="0">
                  <c:v>0</c:v>
                </c:pt>
                <c:pt idx="1">
                  <c:v>6.788866259334691E-3</c:v>
                </c:pt>
              </c:numCache>
            </c:numRef>
          </c:val>
        </c:ser>
        <c:ser>
          <c:idx val="1"/>
          <c:order val="1"/>
          <c:tx>
            <c:strRef>
              <c:f>'Master Strengths'!$A$86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Strengths'!$B$84:$BJ$84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Strengths'!$B$86:$BJ$86</c:f>
              <c:numCache>
                <c:formatCode>0%</c:formatCode>
                <c:ptCount val="2"/>
                <c:pt idx="0">
                  <c:v>5.2631578947368418E-2</c:v>
                </c:pt>
                <c:pt idx="1">
                  <c:v>3.0549898167006109E-2</c:v>
                </c:pt>
              </c:numCache>
            </c:numRef>
          </c:val>
        </c:ser>
        <c:ser>
          <c:idx val="2"/>
          <c:order val="2"/>
          <c:tx>
            <c:strRef>
              <c:f>'Master Strengths'!$A$87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Strengths'!$B$84:$BJ$84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Strengths'!$B$87:$BJ$87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0.10251188051595383</c:v>
                </c:pt>
              </c:numCache>
            </c:numRef>
          </c:val>
        </c:ser>
        <c:ser>
          <c:idx val="3"/>
          <c:order val="3"/>
          <c:tx>
            <c:strRef>
              <c:f>'Master Strengths'!$A$88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Strengths'!$B$84:$BJ$84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Strengths'!$B$88:$BJ$88</c:f>
              <c:numCache>
                <c:formatCode>0%</c:formatCode>
                <c:ptCount val="2"/>
                <c:pt idx="0">
                  <c:v>0.36842105263157893</c:v>
                </c:pt>
                <c:pt idx="1">
                  <c:v>0.39714867617107941</c:v>
                </c:pt>
              </c:numCache>
            </c:numRef>
          </c:val>
        </c:ser>
        <c:ser>
          <c:idx val="4"/>
          <c:order val="4"/>
          <c:tx>
            <c:strRef>
              <c:f>'Master Strengths'!$A$89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Strengths'!$B$84:$BJ$84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Strengths'!$B$89:$BJ$89</c:f>
              <c:numCache>
                <c:formatCode>0%</c:formatCode>
                <c:ptCount val="2"/>
                <c:pt idx="0">
                  <c:v>0.52631578947368418</c:v>
                </c:pt>
                <c:pt idx="1">
                  <c:v>0.46300067888662594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34008"/>
        <c:axId val="386728520"/>
      </c:barChart>
      <c:catAx>
        <c:axId val="386734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8520"/>
        <c:crosses val="autoZero"/>
        <c:auto val="1"/>
        <c:lblAlgn val="ctr"/>
        <c:lblOffset val="100"/>
        <c:noMultiLvlLbl val="0"/>
      </c:catAx>
      <c:valAx>
        <c:axId val="38672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4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 Effectiveness of the Club's Charitable Giving Programs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Strengths'!$A$44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Strengths'!$B$43:$BJ$43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Strengths'!$B$44:$BJ$44</c:f>
              <c:numCache>
                <c:formatCode>0%</c:formatCode>
                <c:ptCount val="2"/>
                <c:pt idx="0">
                  <c:v>0</c:v>
                </c:pt>
                <c:pt idx="1">
                  <c:v>4.0733197556008143E-3</c:v>
                </c:pt>
              </c:numCache>
            </c:numRef>
          </c:val>
        </c:ser>
        <c:ser>
          <c:idx val="1"/>
          <c:order val="1"/>
          <c:tx>
            <c:strRef>
              <c:f>'Master Strengths'!$A$45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Strengths'!$B$43:$BJ$43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Strengths'!$B$45:$BJ$45</c:f>
              <c:numCache>
                <c:formatCode>0%</c:formatCode>
                <c:ptCount val="2"/>
                <c:pt idx="0">
                  <c:v>0.10526315789473684</c:v>
                </c:pt>
                <c:pt idx="1">
                  <c:v>2.6476578411405296E-2</c:v>
                </c:pt>
              </c:numCache>
            </c:numRef>
          </c:val>
        </c:ser>
        <c:ser>
          <c:idx val="2"/>
          <c:order val="2"/>
          <c:tx>
            <c:strRef>
              <c:f>'Master Strengths'!$A$46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Strengths'!$B$43:$BJ$43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Strengths'!$B$46:$BJ$46</c:f>
              <c:numCache>
                <c:formatCode>0%</c:formatCode>
                <c:ptCount val="2"/>
                <c:pt idx="0">
                  <c:v>0.10526315789473684</c:v>
                </c:pt>
                <c:pt idx="1">
                  <c:v>0.11269517990495587</c:v>
                </c:pt>
              </c:numCache>
            </c:numRef>
          </c:val>
        </c:ser>
        <c:ser>
          <c:idx val="3"/>
          <c:order val="3"/>
          <c:tx>
            <c:strRef>
              <c:f>'Master Strengths'!$A$47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Strengths'!$B$43:$BJ$43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Strengths'!$B$47:$BJ$47</c:f>
              <c:numCache>
                <c:formatCode>0%</c:formatCode>
                <c:ptCount val="2"/>
                <c:pt idx="0">
                  <c:v>0.42105263157894735</c:v>
                </c:pt>
                <c:pt idx="1">
                  <c:v>0.36795655125594023</c:v>
                </c:pt>
              </c:numCache>
            </c:numRef>
          </c:val>
        </c:ser>
        <c:ser>
          <c:idx val="4"/>
          <c:order val="4"/>
          <c:tx>
            <c:strRef>
              <c:f>'Master Strengths'!$A$48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Strengths'!$B$43:$BJ$43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Strengths'!$B$48:$BJ$48</c:f>
              <c:numCache>
                <c:formatCode>0%</c:formatCode>
                <c:ptCount val="2"/>
                <c:pt idx="0">
                  <c:v>0.36842105263157893</c:v>
                </c:pt>
                <c:pt idx="1">
                  <c:v>0.48744059742023083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32048"/>
        <c:axId val="386728128"/>
      </c:barChart>
      <c:catAx>
        <c:axId val="386732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8128"/>
        <c:crosses val="autoZero"/>
        <c:auto val="1"/>
        <c:lblAlgn val="ctr"/>
        <c:lblOffset val="100"/>
        <c:noMultiLvlLbl val="0"/>
      </c:catAx>
      <c:valAx>
        <c:axId val="38672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2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 Club's Ability to Raise Funds for Charitable Giving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Strengths'!$A$64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Strengths'!$B$63:$BJ$63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Strengths'!$B$64:$BJ$64</c:f>
              <c:numCache>
                <c:formatCode>0%</c:formatCode>
                <c:ptCount val="2"/>
                <c:pt idx="0">
                  <c:v>0</c:v>
                </c:pt>
                <c:pt idx="1">
                  <c:v>6.1099796334012219E-3</c:v>
                </c:pt>
              </c:numCache>
            </c:numRef>
          </c:val>
        </c:ser>
        <c:ser>
          <c:idx val="1"/>
          <c:order val="1"/>
          <c:tx>
            <c:strRef>
              <c:f>'Master Strengths'!$A$65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Strengths'!$B$63:$BJ$63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Strengths'!$B$65:$BJ$65</c:f>
              <c:numCache>
                <c:formatCode>0%</c:formatCode>
                <c:ptCount val="2"/>
                <c:pt idx="0">
                  <c:v>5.2631578947368418E-2</c:v>
                </c:pt>
                <c:pt idx="1">
                  <c:v>2.9192124915139173E-2</c:v>
                </c:pt>
              </c:numCache>
            </c:numRef>
          </c:val>
        </c:ser>
        <c:ser>
          <c:idx val="2"/>
          <c:order val="2"/>
          <c:tx>
            <c:strRef>
              <c:f>'Master Strengths'!$A$66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Strengths'!$B$63:$BJ$63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Strengths'!$B$66:$BJ$66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0.10386965376782077</c:v>
                </c:pt>
              </c:numCache>
            </c:numRef>
          </c:val>
        </c:ser>
        <c:ser>
          <c:idx val="3"/>
          <c:order val="3"/>
          <c:tx>
            <c:strRef>
              <c:f>'Master Strengths'!$A$67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Strengths'!$B$63:$BJ$63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Strengths'!$B$67:$BJ$67</c:f>
              <c:numCache>
                <c:formatCode>0%</c:formatCode>
                <c:ptCount val="2"/>
                <c:pt idx="0">
                  <c:v>0.52631578947368418</c:v>
                </c:pt>
                <c:pt idx="1">
                  <c:v>0.35369993211133743</c:v>
                </c:pt>
              </c:numCache>
            </c:numRef>
          </c:val>
        </c:ser>
        <c:ser>
          <c:idx val="4"/>
          <c:order val="4"/>
          <c:tx>
            <c:strRef>
              <c:f>'Master Strengths'!$A$68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Strengths'!$B$63:$BJ$63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Strengths'!$B$68:$BJ$68</c:f>
              <c:numCache>
                <c:formatCode>0%</c:formatCode>
                <c:ptCount val="2"/>
                <c:pt idx="0">
                  <c:v>0.36842105263157893</c:v>
                </c:pt>
                <c:pt idx="1">
                  <c:v>0.50712830957230137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28912"/>
        <c:axId val="386730088"/>
      </c:barChart>
      <c:catAx>
        <c:axId val="38672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0088"/>
        <c:crosses val="autoZero"/>
        <c:auto val="1"/>
        <c:lblAlgn val="ctr"/>
        <c:lblOffset val="100"/>
        <c:noMultiLvlLbl val="0"/>
      </c:catAx>
      <c:valAx>
        <c:axId val="38673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8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 Club's Overall Atmosphere of Welcoming Members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46740617769999E-2"/>
          <c:y val="0.16183575326395971"/>
          <c:w val="0.90132593720878229"/>
          <c:h val="0.62018433393952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'Master Strengths'!$A$24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Strengths'!$B$23:$BJ$23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Strengths'!$B$24:$BJ$24</c:f>
              <c:numCache>
                <c:formatCode>0%</c:formatCode>
                <c:ptCount val="2"/>
                <c:pt idx="0">
                  <c:v>0</c:v>
                </c:pt>
                <c:pt idx="1">
                  <c:v>1.3577732518669382E-3</c:v>
                </c:pt>
              </c:numCache>
            </c:numRef>
          </c:val>
        </c:ser>
        <c:ser>
          <c:idx val="1"/>
          <c:order val="1"/>
          <c:tx>
            <c:strRef>
              <c:f>'Master Strengths'!$A$25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Strengths'!$B$23:$BJ$23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Strengths'!$B$25:$BJ$25</c:f>
              <c:numCache>
                <c:formatCode>0%</c:formatCode>
                <c:ptCount val="2"/>
                <c:pt idx="0">
                  <c:v>5.2631578947368418E-2</c:v>
                </c:pt>
                <c:pt idx="1">
                  <c:v>2.7834351663272233E-2</c:v>
                </c:pt>
              </c:numCache>
            </c:numRef>
          </c:val>
        </c:ser>
        <c:ser>
          <c:idx val="2"/>
          <c:order val="2"/>
          <c:tx>
            <c:strRef>
              <c:f>'Master Strengths'!$A$26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Strengths'!$B$23:$BJ$23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Strengths'!$B$26:$BJ$26</c:f>
              <c:numCache>
                <c:formatCode>0%</c:formatCode>
                <c:ptCount val="2"/>
                <c:pt idx="0">
                  <c:v>0.15789473684210525</c:v>
                </c:pt>
                <c:pt idx="1">
                  <c:v>8.4860828241683645E-2</c:v>
                </c:pt>
              </c:numCache>
            </c:numRef>
          </c:val>
        </c:ser>
        <c:ser>
          <c:idx val="3"/>
          <c:order val="3"/>
          <c:tx>
            <c:strRef>
              <c:f>'Master Strengths'!$A$27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Strengths'!$B$23:$BJ$23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Strengths'!$B$27:$BJ$27</c:f>
              <c:numCache>
                <c:formatCode>0%</c:formatCode>
                <c:ptCount val="2"/>
                <c:pt idx="0">
                  <c:v>0.36842105263157893</c:v>
                </c:pt>
                <c:pt idx="1">
                  <c:v>0.37270875763747452</c:v>
                </c:pt>
              </c:numCache>
            </c:numRef>
          </c:val>
        </c:ser>
        <c:ser>
          <c:idx val="4"/>
          <c:order val="4"/>
          <c:tx>
            <c:strRef>
              <c:f>'Master Strengths'!$A$28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Strengths'!$B$23:$BJ$23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Strengths'!$B$28:$BJ$28</c:f>
              <c:numCache>
                <c:formatCode>0%</c:formatCode>
                <c:ptCount val="2"/>
                <c:pt idx="0">
                  <c:v>0.42105263157894735</c:v>
                </c:pt>
                <c:pt idx="1">
                  <c:v>0.51323828920570269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30480"/>
        <c:axId val="386730872"/>
      </c:barChart>
      <c:catAx>
        <c:axId val="38673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0872"/>
        <c:crosses val="autoZero"/>
        <c:auto val="1"/>
        <c:lblAlgn val="ctr"/>
        <c:lblOffset val="100"/>
        <c:noMultiLvlLbl val="0"/>
      </c:catAx>
      <c:valAx>
        <c:axId val="38673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0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Strength?</a:t>
            </a:r>
            <a:r>
              <a:rPr lang="en-US" sz="1800" b="1" i="0" u="none" strike="noStrike" baseline="0"/>
              <a:t> </a:t>
            </a:r>
            <a:r>
              <a:rPr lang="en-US" sz="1800" b="1" i="0" u="none" strike="noStrike" baseline="0">
                <a:effectLst/>
              </a:rPr>
              <a:t>The Club's Ability to Promote Fellowship Among its Members.</a:t>
            </a:r>
            <a:r>
              <a:rPr lang="en-US" sz="1800" b="1" i="0" u="none" strike="noStrike" baseline="0"/>
              <a:t> 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Strengths'!$A$104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Strengths'!$B$103:$BJ$103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Strengths'!$B$104:$BJ$104</c:f>
              <c:numCache>
                <c:formatCode>0%</c:formatCode>
                <c:ptCount val="2"/>
                <c:pt idx="0">
                  <c:v>0</c:v>
                </c:pt>
                <c:pt idx="1">
                  <c:v>4.0733197556008143E-3</c:v>
                </c:pt>
              </c:numCache>
            </c:numRef>
          </c:val>
        </c:ser>
        <c:ser>
          <c:idx val="1"/>
          <c:order val="1"/>
          <c:tx>
            <c:strRef>
              <c:f>'Master Strengths'!$A$105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Strengths'!$B$103:$BJ$103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Strengths'!$B$105:$BJ$105</c:f>
              <c:numCache>
                <c:formatCode>0%</c:formatCode>
                <c:ptCount val="2"/>
                <c:pt idx="0">
                  <c:v>0</c:v>
                </c:pt>
                <c:pt idx="1">
                  <c:v>3.2586558044806514E-2</c:v>
                </c:pt>
              </c:numCache>
            </c:numRef>
          </c:val>
        </c:ser>
        <c:ser>
          <c:idx val="2"/>
          <c:order val="2"/>
          <c:tx>
            <c:strRef>
              <c:f>'Master Strengths'!$A$106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Strengths'!$B$103:$BJ$103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Strengths'!$B$106:$BJ$106</c:f>
              <c:numCache>
                <c:formatCode>0%</c:formatCode>
                <c:ptCount val="2"/>
                <c:pt idx="0">
                  <c:v>0.15789473684210525</c:v>
                </c:pt>
                <c:pt idx="1">
                  <c:v>0.12491513917175831</c:v>
                </c:pt>
              </c:numCache>
            </c:numRef>
          </c:val>
        </c:ser>
        <c:ser>
          <c:idx val="3"/>
          <c:order val="3"/>
          <c:tx>
            <c:strRef>
              <c:f>'Master Strengths'!$A$107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Strengths'!$B$103:$BJ$103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Strengths'!$B$107:$BJ$107</c:f>
              <c:numCache>
                <c:formatCode>0%</c:formatCode>
                <c:ptCount val="2"/>
                <c:pt idx="0">
                  <c:v>0.47368421052631576</c:v>
                </c:pt>
                <c:pt idx="1">
                  <c:v>0.41208418194161572</c:v>
                </c:pt>
              </c:numCache>
            </c:numRef>
          </c:val>
        </c:ser>
        <c:ser>
          <c:idx val="4"/>
          <c:order val="4"/>
          <c:tx>
            <c:strRef>
              <c:f>'Master Strengths'!$A$108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Strengths'!$B$103:$BJ$103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Strengths'!$B$108:$BJ$108</c:f>
              <c:numCache>
                <c:formatCode>0%</c:formatCode>
                <c:ptCount val="2"/>
                <c:pt idx="0">
                  <c:v>0.36842105263157893</c:v>
                </c:pt>
                <c:pt idx="1">
                  <c:v>0.42498302783435166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6731656"/>
        <c:axId val="386732440"/>
      </c:barChart>
      <c:catAx>
        <c:axId val="386731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2440"/>
        <c:crosses val="autoZero"/>
        <c:auto val="1"/>
        <c:lblAlgn val="ctr"/>
        <c:lblOffset val="100"/>
        <c:noMultiLvlLbl val="0"/>
      </c:catAx>
      <c:valAx>
        <c:axId val="38673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31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Age of Members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'Master club demog data'!$AH$2</c:f>
              <c:strCache>
                <c:ptCount val="1"/>
                <c:pt idx="0">
                  <c:v>&lt;22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data'!$AH$3:$AH$63</c:f>
            </c:numRef>
          </c:val>
        </c:ser>
        <c:ser>
          <c:idx val="1"/>
          <c:order val="1"/>
          <c:tx>
            <c:strRef>
              <c:f>'Master club demog data'!$AI$2</c:f>
              <c:strCache>
                <c:ptCount val="1"/>
                <c:pt idx="0">
                  <c:v>22-30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data'!$AI$3:$AI$63</c:f>
            </c:numRef>
          </c:val>
        </c:ser>
        <c:ser>
          <c:idx val="2"/>
          <c:order val="2"/>
          <c:tx>
            <c:strRef>
              <c:f>'Master club demog data'!$AJ$2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data'!$AJ$3:$AJ$63</c:f>
            </c:numRef>
          </c:val>
        </c:ser>
        <c:ser>
          <c:idx val="3"/>
          <c:order val="3"/>
          <c:tx>
            <c:strRef>
              <c:f>'Master club demog data'!$AK$2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data'!$AK$3:$AK$63</c:f>
            </c:numRef>
          </c:val>
        </c:ser>
        <c:ser>
          <c:idx val="4"/>
          <c:order val="4"/>
          <c:tx>
            <c:strRef>
              <c:f>'Master club demog data'!$AL$2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data'!$AL$3:$AL$63</c:f>
            </c:numRef>
          </c:val>
        </c:ser>
        <c:ser>
          <c:idx val="5"/>
          <c:order val="5"/>
          <c:tx>
            <c:strRef>
              <c:f>'Master club demog data'!$AM$2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data'!$AM$3:$AM$63</c:f>
            </c:numRef>
          </c:val>
        </c:ser>
        <c:ser>
          <c:idx val="6"/>
          <c:order val="6"/>
          <c:tx>
            <c:strRef>
              <c:f>'Master club demog data'!$AN$2</c:f>
              <c:strCache>
                <c:ptCount val="1"/>
                <c:pt idx="0">
                  <c:v>71+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data'!$AN$3:$AN$63</c:f>
            </c:numRef>
          </c:val>
        </c:ser>
        <c:ser>
          <c:idx val="7"/>
          <c:order val="7"/>
          <c:tx>
            <c:strRef>
              <c:f>'Master club demog data'!$AO$2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data'!$AO$3:$AO$63</c:f>
            </c:numRef>
          </c:val>
        </c:ser>
        <c:ser>
          <c:idx val="8"/>
          <c:order val="8"/>
          <c:tx>
            <c:strRef>
              <c:f>'Master club demog data'!$AP$2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data'!$AP$3:$AP$63</c:f>
            </c:numRef>
          </c:val>
        </c:ser>
        <c:ser>
          <c:idx val="9"/>
          <c:order val="9"/>
          <c:tx>
            <c:strRef>
              <c:f>'Master club demog data'!$AQ$2</c:f>
              <c:strCache>
                <c:ptCount val="1"/>
                <c:pt idx="0">
                  <c:v>&lt;22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data'!$AQ$3:$AQ$63</c:f>
              <c:numCache>
                <c:formatCode>0%</c:formatCode>
                <c:ptCount val="2"/>
                <c:pt idx="0">
                  <c:v>0</c:v>
                </c:pt>
                <c:pt idx="1">
                  <c:v>6.7340067340067344E-4</c:v>
                </c:pt>
              </c:numCache>
            </c:numRef>
          </c:val>
        </c:ser>
        <c:ser>
          <c:idx val="10"/>
          <c:order val="10"/>
          <c:tx>
            <c:strRef>
              <c:f>'Master club demog data'!$AR$2</c:f>
              <c:strCache>
                <c:ptCount val="1"/>
                <c:pt idx="0">
                  <c:v>22-30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data'!$AR$3:$AR$63</c:f>
              <c:numCache>
                <c:formatCode>0%</c:formatCode>
                <c:ptCount val="2"/>
                <c:pt idx="0">
                  <c:v>0</c:v>
                </c:pt>
                <c:pt idx="1">
                  <c:v>8.0808080808080808E-3</c:v>
                </c:pt>
              </c:numCache>
            </c:numRef>
          </c:val>
        </c:ser>
        <c:ser>
          <c:idx val="11"/>
          <c:order val="11"/>
          <c:tx>
            <c:strRef>
              <c:f>'Master club demog data'!$AS$2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data'!$AS$3:$AS$63</c:f>
              <c:numCache>
                <c:formatCode>0%</c:formatCode>
                <c:ptCount val="2"/>
                <c:pt idx="0">
                  <c:v>0.15789473684210525</c:v>
                </c:pt>
                <c:pt idx="1">
                  <c:v>9.3602693602693604E-2</c:v>
                </c:pt>
              </c:numCache>
            </c:numRef>
          </c:val>
        </c:ser>
        <c:ser>
          <c:idx val="12"/>
          <c:order val="12"/>
          <c:tx>
            <c:strRef>
              <c:f>'Master club demog data'!$AT$2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data'!$AT$3:$AT$63</c:f>
              <c:numCache>
                <c:formatCode>0%</c:formatCode>
                <c:ptCount val="2"/>
                <c:pt idx="0">
                  <c:v>0.21052631578947367</c:v>
                </c:pt>
                <c:pt idx="1">
                  <c:v>0.16498316498316498</c:v>
                </c:pt>
              </c:numCache>
            </c:numRef>
          </c:val>
        </c:ser>
        <c:ser>
          <c:idx val="13"/>
          <c:order val="13"/>
          <c:tx>
            <c:strRef>
              <c:f>'Master club demog data'!$AU$2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data'!$AU$3:$AU$63</c:f>
              <c:numCache>
                <c:formatCode>0%</c:formatCode>
                <c:ptCount val="2"/>
                <c:pt idx="0">
                  <c:v>0.26315789473684209</c:v>
                </c:pt>
                <c:pt idx="1">
                  <c:v>0.25858585858585859</c:v>
                </c:pt>
              </c:numCache>
            </c:numRef>
          </c:val>
        </c:ser>
        <c:ser>
          <c:idx val="14"/>
          <c:order val="14"/>
          <c:tx>
            <c:strRef>
              <c:f>'Master club demog data'!$AV$2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data'!$AV$3:$AV$63</c:f>
              <c:numCache>
                <c:formatCode>0%</c:formatCode>
                <c:ptCount val="2"/>
                <c:pt idx="0">
                  <c:v>0.31578947368421051</c:v>
                </c:pt>
                <c:pt idx="1">
                  <c:v>0.28888888888888886</c:v>
                </c:pt>
              </c:numCache>
            </c:numRef>
          </c:val>
        </c:ser>
        <c:ser>
          <c:idx val="15"/>
          <c:order val="15"/>
          <c:tx>
            <c:strRef>
              <c:f>'Master club demog data'!$AW$2</c:f>
              <c:strCache>
                <c:ptCount val="1"/>
                <c:pt idx="0">
                  <c:v>71+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club demog data'!$AG$3:$AG$63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data'!$AW$3:$AW$63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0.18518518518518517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799224"/>
        <c:axId val="383947248"/>
      </c:barChart>
      <c:catAx>
        <c:axId val="238799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Years of Age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7248"/>
        <c:crosses val="autoZero"/>
        <c:auto val="1"/>
        <c:lblAlgn val="ctr"/>
        <c:lblOffset val="100"/>
        <c:noMultiLvlLbl val="0"/>
      </c:catAx>
      <c:valAx>
        <c:axId val="3839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99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>
                <a:effectLst/>
              </a:rPr>
              <a:t>Strength?</a:t>
            </a:r>
            <a:r>
              <a:rPr lang="en-US" sz="2000" b="1" i="0" u="none" strike="noStrike" baseline="0"/>
              <a:t> </a:t>
            </a:r>
            <a:r>
              <a:rPr lang="en-US" sz="2000" b="1" i="0" u="none" strike="noStrike" baseline="0">
                <a:effectLst/>
              </a:rPr>
              <a:t>The Quality of the Club's speakers/programs.</a:t>
            </a:r>
            <a:r>
              <a:rPr lang="en-US" sz="2000" b="1" i="0" u="none" strike="noStrike" baseline="0"/>
              <a:t> </a:t>
            </a:r>
            <a:endParaRPr lang="en-US" sz="20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Strengths'!$A$124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Strengths'!$B$123:$BJ$123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Strengths'!$B$124:$BJ$124</c:f>
              <c:numCache>
                <c:formatCode>0%</c:formatCode>
                <c:ptCount val="2"/>
                <c:pt idx="0">
                  <c:v>5.2631578947368418E-2</c:v>
                </c:pt>
                <c:pt idx="1">
                  <c:v>1.493550577053632E-2</c:v>
                </c:pt>
              </c:numCache>
            </c:numRef>
          </c:val>
        </c:ser>
        <c:ser>
          <c:idx val="1"/>
          <c:order val="1"/>
          <c:tx>
            <c:strRef>
              <c:f>'Master Strengths'!$A$125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Strengths'!$B$123:$BJ$123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Strengths'!$B$125:$BJ$125</c:f>
              <c:numCache>
                <c:formatCode>0%</c:formatCode>
                <c:ptCount val="2"/>
                <c:pt idx="0">
                  <c:v>0</c:v>
                </c:pt>
                <c:pt idx="1">
                  <c:v>4.684317718940937E-2</c:v>
                </c:pt>
              </c:numCache>
            </c:numRef>
          </c:val>
        </c:ser>
        <c:ser>
          <c:idx val="2"/>
          <c:order val="2"/>
          <c:tx>
            <c:strRef>
              <c:f>'Master Strengths'!$A$126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Strengths'!$B$123:$BJ$123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Strengths'!$B$126:$BJ$126</c:f>
              <c:numCache>
                <c:formatCode>0%</c:formatCode>
                <c:ptCount val="2"/>
                <c:pt idx="0">
                  <c:v>0.26315789473684209</c:v>
                </c:pt>
                <c:pt idx="1">
                  <c:v>0.14460285132382891</c:v>
                </c:pt>
              </c:numCache>
            </c:numRef>
          </c:val>
        </c:ser>
        <c:ser>
          <c:idx val="3"/>
          <c:order val="3"/>
          <c:tx>
            <c:strRef>
              <c:f>'Master Strengths'!$A$127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Strengths'!$B$123:$BJ$123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Strengths'!$B$127:$BJ$127</c:f>
              <c:numCache>
                <c:formatCode>0%</c:formatCode>
                <c:ptCount val="2"/>
                <c:pt idx="0">
                  <c:v>0.31578947368421051</c:v>
                </c:pt>
                <c:pt idx="1">
                  <c:v>0.39986422267481331</c:v>
                </c:pt>
              </c:numCache>
            </c:numRef>
          </c:val>
        </c:ser>
        <c:ser>
          <c:idx val="4"/>
          <c:order val="4"/>
          <c:tx>
            <c:strRef>
              <c:f>'Master Strengths'!$A$128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Strengths'!$B$123:$BJ$123</c:f>
              <c:strCache>
                <c:ptCount val="2"/>
                <c:pt idx="0">
                  <c:v>Palatka</c:v>
                </c:pt>
                <c:pt idx="1">
                  <c:v>Dist Avg</c:v>
                </c:pt>
              </c:strCache>
            </c:strRef>
          </c:cat>
          <c:val>
            <c:numRef>
              <c:f>'Master Strengths'!$B$128:$BJ$128</c:f>
              <c:numCache>
                <c:formatCode>0%</c:formatCode>
                <c:ptCount val="2"/>
                <c:pt idx="0">
                  <c:v>0.36842105263157893</c:v>
                </c:pt>
                <c:pt idx="1">
                  <c:v>0.39443312966734556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7321816"/>
        <c:axId val="387324168"/>
      </c:barChart>
      <c:catAx>
        <c:axId val="387321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Rating</a:t>
                </a:r>
                <a:r>
                  <a:rPr lang="en-US" sz="1400" b="1" baseline="0"/>
                  <a:t> (1=Major Weakness; 5=Major Strength </a:t>
                </a:r>
                <a:endParaRPr lang="en-US" sz="140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324168"/>
        <c:crosses val="autoZero"/>
        <c:auto val="1"/>
        <c:lblAlgn val="ctr"/>
        <c:lblOffset val="100"/>
        <c:noMultiLvlLbl val="0"/>
      </c:catAx>
      <c:valAx>
        <c:axId val="38732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321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of Members Inviting Guests</a:t>
            </a:r>
          </a:p>
        </c:rich>
      </c:tx>
      <c:layout>
        <c:manualLayout>
          <c:xMode val="edge"/>
          <c:yMode val="edge"/>
          <c:x val="0.23267195726270956"/>
          <c:y val="1.194743130227001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'Master club demog data'!$AZ$2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data'!$AZ$3:$AZ$63</c:f>
            </c:numRef>
          </c:val>
        </c:ser>
        <c:ser>
          <c:idx val="1"/>
          <c:order val="1"/>
          <c:tx>
            <c:strRef>
              <c:f>'Master club demog data'!$BA$2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data'!$BA$3:$BA$63</c:f>
            </c:numRef>
          </c:val>
        </c:ser>
        <c:ser>
          <c:idx val="2"/>
          <c:order val="2"/>
          <c:tx>
            <c:strRef>
              <c:f>'Master club demog data'!$BB$2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data'!$BB$3:$BB$63</c:f>
            </c:numRef>
          </c:val>
        </c:ser>
        <c:ser>
          <c:idx val="3"/>
          <c:order val="3"/>
          <c:tx>
            <c:strRef>
              <c:f>'Master club demog data'!$BC$2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data'!$BC$3:$BC$63</c:f>
            </c:numRef>
          </c:val>
        </c:ser>
        <c:ser>
          <c:idx val="4"/>
          <c:order val="4"/>
          <c:tx>
            <c:strRef>
              <c:f>'Master club demog data'!$BD$2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data'!$BD$3:$BD$63</c:f>
            </c:numRef>
          </c:val>
        </c:ser>
        <c:ser>
          <c:idx val="5"/>
          <c:order val="5"/>
          <c:tx>
            <c:strRef>
              <c:f>'Master club demog data'!$BE$2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data'!$BE$3:$BE$63</c:f>
            </c:numRef>
          </c:val>
        </c:ser>
        <c:ser>
          <c:idx val="6"/>
          <c:order val="6"/>
          <c:tx>
            <c:strRef>
              <c:f>'Master club demog data'!$BF$2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data'!$BF$3:$BF$63</c:f>
            </c:numRef>
          </c:val>
        </c:ser>
        <c:ser>
          <c:idx val="7"/>
          <c:order val="7"/>
          <c:tx>
            <c:strRef>
              <c:f>'Master club demog data'!$BG$2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data'!$BG$3:$BG$63</c:f>
              <c:numCache>
                <c:formatCode>0%</c:formatCode>
                <c:ptCount val="2"/>
                <c:pt idx="0">
                  <c:v>0.31578947368421051</c:v>
                </c:pt>
                <c:pt idx="1">
                  <c:v>0.29627163781624499</c:v>
                </c:pt>
              </c:numCache>
            </c:numRef>
          </c:val>
        </c:ser>
        <c:ser>
          <c:idx val="8"/>
          <c:order val="8"/>
          <c:tx>
            <c:strRef>
              <c:f>'Master club demog data'!$BH$2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data'!$BH$3:$BH$63</c:f>
              <c:numCache>
                <c:formatCode>0%</c:formatCode>
                <c:ptCount val="2"/>
                <c:pt idx="0">
                  <c:v>0.21052631578947367</c:v>
                </c:pt>
                <c:pt idx="1">
                  <c:v>0.25832223701731027</c:v>
                </c:pt>
              </c:numCache>
            </c:numRef>
          </c:val>
        </c:ser>
        <c:ser>
          <c:idx val="9"/>
          <c:order val="9"/>
          <c:tx>
            <c:strRef>
              <c:f>'Master club demog data'!$BI$2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data'!$BI$3:$BI$63</c:f>
              <c:numCache>
                <c:formatCode>0%</c:formatCode>
                <c:ptCount val="2"/>
                <c:pt idx="0">
                  <c:v>0.26315789473684209</c:v>
                </c:pt>
                <c:pt idx="1">
                  <c:v>0.21304926764314247</c:v>
                </c:pt>
              </c:numCache>
            </c:numRef>
          </c:val>
        </c:ser>
        <c:ser>
          <c:idx val="10"/>
          <c:order val="10"/>
          <c:tx>
            <c:strRef>
              <c:f>'Master club demog data'!$BJ$2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data'!$BJ$3:$BJ$63</c:f>
              <c:numCache>
                <c:formatCode>0%</c:formatCode>
                <c:ptCount val="2"/>
                <c:pt idx="0">
                  <c:v>0.15789473684210525</c:v>
                </c:pt>
                <c:pt idx="1">
                  <c:v>0.1151797603195739</c:v>
                </c:pt>
              </c:numCache>
            </c:numRef>
          </c:val>
        </c:ser>
        <c:ser>
          <c:idx val="11"/>
          <c:order val="11"/>
          <c:tx>
            <c:strRef>
              <c:f>'Master club demog data'!$BK$2</c:f>
              <c:strCache>
                <c:ptCount val="1"/>
                <c:pt idx="0">
                  <c:v>4+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'Master club demog data'!$AY$3:$AY$63</c:f>
              <c:strCache>
                <c:ptCount val="2"/>
                <c:pt idx="0">
                  <c:v>Palatka</c:v>
                </c:pt>
                <c:pt idx="1">
                  <c:v>Dist%</c:v>
                </c:pt>
              </c:strCache>
            </c:strRef>
          </c:cat>
          <c:val>
            <c:numRef>
              <c:f>'Master club demog data'!$BK$3:$BK$63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0.11717709720372836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948816"/>
        <c:axId val="383947640"/>
      </c:barChart>
      <c:catAx>
        <c:axId val="383948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# of Guests Brought by Member Last Year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7640"/>
        <c:crosses val="autoZero"/>
        <c:auto val="1"/>
        <c:lblAlgn val="ctr"/>
        <c:lblOffset val="100"/>
        <c:noMultiLvlLbl val="0"/>
      </c:catAx>
      <c:valAx>
        <c:axId val="383947640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8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of Members Sponsoring</a:t>
            </a:r>
            <a:r>
              <a:rPr lang="en-US" sz="1800" b="1" baseline="0"/>
              <a:t> New Member</a:t>
            </a:r>
            <a:endParaRPr lang="en-US" sz="1800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'Master club demog data'!$BN$2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data'!$BN$3:$BN$63</c:f>
            </c:numRef>
          </c:val>
        </c:ser>
        <c:ser>
          <c:idx val="1"/>
          <c:order val="1"/>
          <c:tx>
            <c:strRef>
              <c:f>'Master club demog data'!$BO$2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data'!$BO$3:$BO$63</c:f>
            </c:numRef>
          </c:val>
        </c:ser>
        <c:ser>
          <c:idx val="2"/>
          <c:order val="2"/>
          <c:tx>
            <c:strRef>
              <c:f>'Master club demog data'!$BP$2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data'!$BP$3:$BP$63</c:f>
            </c:numRef>
          </c:val>
        </c:ser>
        <c:ser>
          <c:idx val="3"/>
          <c:order val="3"/>
          <c:tx>
            <c:strRef>
              <c:f>'Master club demog data'!$BQ$2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data'!$BQ$3:$BQ$63</c:f>
            </c:numRef>
          </c:val>
        </c:ser>
        <c:ser>
          <c:idx val="4"/>
          <c:order val="4"/>
          <c:tx>
            <c:strRef>
              <c:f>'Master club demog data'!$BR$2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data'!$BR$3:$BR$63</c:f>
            </c:numRef>
          </c:val>
        </c:ser>
        <c:ser>
          <c:idx val="5"/>
          <c:order val="5"/>
          <c:tx>
            <c:strRef>
              <c:f>'Master club demog data'!$BS$2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data'!$BS$3:$BS$63</c:f>
            </c:numRef>
          </c:val>
        </c:ser>
        <c:ser>
          <c:idx val="6"/>
          <c:order val="6"/>
          <c:tx>
            <c:strRef>
              <c:f>'Master club demog data'!$BT$2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data'!$BT$3:$BT$63</c:f>
            </c:numRef>
          </c:val>
        </c:ser>
        <c:ser>
          <c:idx val="7"/>
          <c:order val="7"/>
          <c:tx>
            <c:strRef>
              <c:f>'Master club demog data'!$BU$2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data'!$BU$3:$BU$63</c:f>
              <c:numCache>
                <c:formatCode>0%</c:formatCode>
                <c:ptCount val="2"/>
                <c:pt idx="0">
                  <c:v>0.77777777777777779</c:v>
                </c:pt>
                <c:pt idx="1">
                  <c:v>0.74327956989247312</c:v>
                </c:pt>
              </c:numCache>
            </c:numRef>
          </c:val>
        </c:ser>
        <c:ser>
          <c:idx val="8"/>
          <c:order val="8"/>
          <c:tx>
            <c:strRef>
              <c:f>'Master club demog data'!$BV$2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data'!$BV$3:$BV$63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0.16935483870967741</c:v>
                </c:pt>
              </c:numCache>
            </c:numRef>
          </c:val>
        </c:ser>
        <c:ser>
          <c:idx val="9"/>
          <c:order val="9"/>
          <c:tx>
            <c:strRef>
              <c:f>'Master club demog data'!$BW$2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data'!$BW$3:$BW$63</c:f>
              <c:numCache>
                <c:formatCode>0%</c:formatCode>
                <c:ptCount val="2"/>
                <c:pt idx="0">
                  <c:v>5.5555555555555552E-2</c:v>
                </c:pt>
                <c:pt idx="1">
                  <c:v>6.0483870967741937E-2</c:v>
                </c:pt>
              </c:numCache>
            </c:numRef>
          </c:val>
        </c:ser>
        <c:ser>
          <c:idx val="10"/>
          <c:order val="10"/>
          <c:tx>
            <c:strRef>
              <c:f>'Master club demog data'!$BX$2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data'!$BX$3:$BX$63</c:f>
              <c:numCache>
                <c:formatCode>0%</c:formatCode>
                <c:ptCount val="2"/>
                <c:pt idx="0">
                  <c:v>0</c:v>
                </c:pt>
                <c:pt idx="1">
                  <c:v>1.4112903225806451E-2</c:v>
                </c:pt>
              </c:numCache>
            </c:numRef>
          </c:val>
        </c:ser>
        <c:ser>
          <c:idx val="11"/>
          <c:order val="11"/>
          <c:tx>
            <c:strRef>
              <c:f>'Master club demog data'!$BY$2</c:f>
              <c:strCache>
                <c:ptCount val="1"/>
                <c:pt idx="0">
                  <c:v>4+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'Master club demog data'!$BM$3:$BM$63</c:f>
              <c:strCache>
                <c:ptCount val="2"/>
                <c:pt idx="0">
                  <c:v>Palatka</c:v>
                </c:pt>
                <c:pt idx="1">
                  <c:v>Grand Total</c:v>
                </c:pt>
              </c:strCache>
            </c:strRef>
          </c:cat>
          <c:val>
            <c:numRef>
              <c:f>'Master club demog data'!$BY$3:$BY$63</c:f>
              <c:numCache>
                <c:formatCode>0%</c:formatCode>
                <c:ptCount val="2"/>
                <c:pt idx="0">
                  <c:v>0</c:v>
                </c:pt>
                <c:pt idx="1">
                  <c:v>1.2768817204301076E-2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949208"/>
        <c:axId val="383945680"/>
      </c:barChart>
      <c:catAx>
        <c:axId val="383949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# of New Members Sponsored by Each Member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5680"/>
        <c:crosses val="autoZero"/>
        <c:auto val="1"/>
        <c:lblAlgn val="ctr"/>
        <c:lblOffset val="100"/>
        <c:noMultiLvlLbl val="0"/>
      </c:catAx>
      <c:valAx>
        <c:axId val="3839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9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381897233852304"/>
          <c:y val="0.93638882745115903"/>
          <c:w val="0.23395532984790973"/>
          <c:h val="5.04133667100416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Years in Club--Members Grouped by Years in Club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'Master club demog data'!$F$2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data'!$F$3:$F$63</c:f>
            </c:numRef>
          </c:val>
        </c:ser>
        <c:ser>
          <c:idx val="1"/>
          <c:order val="1"/>
          <c:tx>
            <c:strRef>
              <c:f>'Master club demog data'!$G$2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data'!$G$3:$G$63</c:f>
            </c:numRef>
          </c:val>
        </c:ser>
        <c:ser>
          <c:idx val="2"/>
          <c:order val="2"/>
          <c:tx>
            <c:strRef>
              <c:f>'Master club demog data'!$H$2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data'!$H$3:$H$63</c:f>
            </c:numRef>
          </c:val>
        </c:ser>
        <c:ser>
          <c:idx val="3"/>
          <c:order val="3"/>
          <c:tx>
            <c:strRef>
              <c:f>'Master club demog data'!$I$2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data'!$I$3:$I$63</c:f>
            </c:numRef>
          </c:val>
        </c:ser>
        <c:ser>
          <c:idx val="4"/>
          <c:order val="4"/>
          <c:tx>
            <c:strRef>
              <c:f>'Master club demog data'!$J$2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data'!$J$3:$J$63</c:f>
            </c:numRef>
          </c:val>
        </c:ser>
        <c:ser>
          <c:idx val="5"/>
          <c:order val="5"/>
          <c:tx>
            <c:strRef>
              <c:f>'Master club demog data'!$K$2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data'!$K$3:$K$63</c:f>
            </c:numRef>
          </c:val>
        </c:ser>
        <c:ser>
          <c:idx val="6"/>
          <c:order val="6"/>
          <c:tx>
            <c:strRef>
              <c:f>'Master club demog data'!$L$2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data'!$L$3:$L$63</c:f>
            </c:numRef>
          </c:val>
        </c:ser>
        <c:ser>
          <c:idx val="7"/>
          <c:order val="7"/>
          <c:tx>
            <c:strRef>
              <c:f>'Master club demog data'!$M$2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data'!$M$3:$M$63</c:f>
            </c:numRef>
          </c:val>
        </c:ser>
        <c:ser>
          <c:idx val="8"/>
          <c:order val="8"/>
          <c:tx>
            <c:strRef>
              <c:f>'Master club demog data'!$N$2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data'!$N$3:$N$63</c:f>
            </c:numRef>
          </c:val>
        </c:ser>
        <c:ser>
          <c:idx val="9"/>
          <c:order val="9"/>
          <c:tx>
            <c:strRef>
              <c:f>'Master club demog data'!$O$2</c:f>
              <c:strCache>
                <c:ptCount val="1"/>
                <c:pt idx="0">
                  <c:v>Club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data'!$O$3:$O$63</c:f>
            </c:numRef>
          </c:val>
        </c:ser>
        <c:ser>
          <c:idx val="10"/>
          <c:order val="10"/>
          <c:tx>
            <c:strRef>
              <c:f>'Master club demog data'!$P$2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data'!$P$3:$P$63</c:f>
            </c:numRef>
          </c:val>
        </c:ser>
        <c:ser>
          <c:idx val="11"/>
          <c:order val="11"/>
          <c:tx>
            <c:strRef>
              <c:f>'Master club demog data'!$Q$2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data'!$Q$3:$Q$63</c:f>
            </c:numRef>
          </c:val>
        </c:ser>
        <c:ser>
          <c:idx val="12"/>
          <c:order val="12"/>
          <c:tx>
            <c:strRef>
              <c:f>'Master club demog data'!$R$2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data'!$R$3:$R$63</c:f>
            </c:numRef>
          </c:val>
        </c:ser>
        <c:ser>
          <c:idx val="13"/>
          <c:order val="13"/>
          <c:tx>
            <c:strRef>
              <c:f>'Master club demog data'!$S$2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data'!$S$3:$S$63</c:f>
            </c:numRef>
          </c:val>
        </c:ser>
        <c:ser>
          <c:idx val="14"/>
          <c:order val="14"/>
          <c:tx>
            <c:strRef>
              <c:f>'Master club demog data'!$T$2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data'!$T$3:$T$63</c:f>
            </c:numRef>
          </c:val>
        </c:ser>
        <c:ser>
          <c:idx val="15"/>
          <c:order val="15"/>
          <c:tx>
            <c:strRef>
              <c:f>'Master club demog data'!$U$2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data'!$U$3:$U$63</c:f>
            </c:numRef>
          </c:val>
        </c:ser>
        <c:ser>
          <c:idx val="16"/>
          <c:order val="16"/>
          <c:tx>
            <c:strRef>
              <c:f>'Master club demog data'!$V$2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data'!$V$3:$V$63</c:f>
            </c:numRef>
          </c:val>
        </c:ser>
        <c:ser>
          <c:idx val="17"/>
          <c:order val="17"/>
          <c:tx>
            <c:strRef>
              <c:f>'Master club demog data'!$W$2</c:f>
              <c:strCache>
                <c:ptCount val="1"/>
                <c:pt idx="0">
                  <c:v>(blank)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data'!$W$3:$W$63</c:f>
            </c:numRef>
          </c:val>
        </c:ser>
        <c:ser>
          <c:idx val="18"/>
          <c:order val="18"/>
          <c:tx>
            <c:strRef>
              <c:f>'Master club demog data'!$X$2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data'!$X$3:$X$63</c:f>
            </c:numRef>
          </c:val>
        </c:ser>
        <c:ser>
          <c:idx val="19"/>
          <c:order val="19"/>
          <c:tx>
            <c:strRef>
              <c:f>'Master club demog data'!$Y$2</c:f>
              <c:strCache>
                <c:ptCount val="1"/>
                <c:pt idx="0">
                  <c:v>&lt;1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data'!$Y$3:$Y$63</c:f>
              <c:numCache>
                <c:formatCode>0%</c:formatCode>
                <c:ptCount val="2"/>
                <c:pt idx="0">
                  <c:v>0.10526315789473684</c:v>
                </c:pt>
                <c:pt idx="1">
                  <c:v>0.12743125419181758</c:v>
                </c:pt>
              </c:numCache>
            </c:numRef>
          </c:val>
        </c:ser>
        <c:ser>
          <c:idx val="20"/>
          <c:order val="20"/>
          <c:tx>
            <c:strRef>
              <c:f>'Master club demog data'!$Z$2</c:f>
              <c:strCache>
                <c:ptCount val="1"/>
                <c:pt idx="0">
                  <c:v>1-5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data'!$Z$3:$Z$63</c:f>
              <c:numCache>
                <c:formatCode>0%</c:formatCode>
                <c:ptCount val="2"/>
                <c:pt idx="0">
                  <c:v>0.42105263157894735</c:v>
                </c:pt>
                <c:pt idx="1">
                  <c:v>0.30650570087189805</c:v>
                </c:pt>
              </c:numCache>
            </c:numRef>
          </c:val>
        </c:ser>
        <c:ser>
          <c:idx val="21"/>
          <c:order val="21"/>
          <c:tx>
            <c:strRef>
              <c:f>'Master club demog data'!$AA$2</c:f>
              <c:strCache>
                <c:ptCount val="1"/>
                <c:pt idx="0">
                  <c:v>6-10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data'!$AA$3:$AA$63</c:f>
              <c:numCache>
                <c:formatCode>0%</c:formatCode>
                <c:ptCount val="2"/>
                <c:pt idx="0">
                  <c:v>0.26315789473684209</c:v>
                </c:pt>
                <c:pt idx="1">
                  <c:v>0.19852448021462105</c:v>
                </c:pt>
              </c:numCache>
            </c:numRef>
          </c:val>
        </c:ser>
        <c:ser>
          <c:idx val="22"/>
          <c:order val="22"/>
          <c:tx>
            <c:strRef>
              <c:f>'Master club demog data'!$AB$2</c:f>
              <c:strCache>
                <c:ptCount val="1"/>
                <c:pt idx="0">
                  <c:v>11-15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data'!$AB$3:$AB$63</c:f>
              <c:numCache>
                <c:formatCode>0%</c:formatCode>
                <c:ptCount val="2"/>
                <c:pt idx="0">
                  <c:v>0.10526315789473684</c:v>
                </c:pt>
                <c:pt idx="1">
                  <c:v>0.10932260228034876</c:v>
                </c:pt>
              </c:numCache>
            </c:numRef>
          </c:val>
        </c:ser>
        <c:ser>
          <c:idx val="23"/>
          <c:order val="23"/>
          <c:tx>
            <c:strRef>
              <c:f>'Master club demog data'!$AC$2</c:f>
              <c:strCache>
                <c:ptCount val="1"/>
                <c:pt idx="0">
                  <c:v>16-20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data'!$AC$3:$AC$63</c:f>
              <c:numCache>
                <c:formatCode>0%</c:formatCode>
                <c:ptCount val="2"/>
                <c:pt idx="0">
                  <c:v>5.2631578947368418E-2</c:v>
                </c:pt>
                <c:pt idx="1">
                  <c:v>8.3836351441985243E-2</c:v>
                </c:pt>
              </c:numCache>
            </c:numRef>
          </c:val>
        </c:ser>
        <c:ser>
          <c:idx val="24"/>
          <c:order val="24"/>
          <c:tx>
            <c:strRef>
              <c:f>'Master club demog data'!$AD$2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data'!$AD$3:$AD$63</c:f>
              <c:numCache>
                <c:formatCode>0%</c:formatCode>
                <c:ptCount val="2"/>
                <c:pt idx="0">
                  <c:v>0</c:v>
                </c:pt>
                <c:pt idx="1">
                  <c:v>5.1643192488262914E-2</c:v>
                </c:pt>
              </c:numCache>
            </c:numRef>
          </c:val>
        </c:ser>
        <c:ser>
          <c:idx val="25"/>
          <c:order val="25"/>
          <c:tx>
            <c:strRef>
              <c:f>'Master club demog data'!$AE$2</c:f>
              <c:strCache>
                <c:ptCount val="1"/>
                <c:pt idx="0">
                  <c:v>&gt;25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club demog data'!$B$3:$B$63</c:f>
              <c:strCache>
                <c:ptCount val="2"/>
                <c:pt idx="0">
                  <c:v>Palatka</c:v>
                </c:pt>
                <c:pt idx="1">
                  <c:v>District Total</c:v>
                </c:pt>
              </c:strCache>
            </c:strRef>
          </c:cat>
          <c:val>
            <c:numRef>
              <c:f>'Master club demog data'!$AE$3:$AE$63</c:f>
              <c:numCache>
                <c:formatCode>0%</c:formatCode>
                <c:ptCount val="2"/>
                <c:pt idx="0">
                  <c:v>5.2631578947368418E-2</c:v>
                </c:pt>
                <c:pt idx="1">
                  <c:v>0.1227364185110664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944112"/>
        <c:axId val="383942936"/>
      </c:barChart>
      <c:catAx>
        <c:axId val="38394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Years in Club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2936"/>
        <c:crosses val="autoZero"/>
        <c:auto val="1"/>
        <c:lblAlgn val="ctr"/>
        <c:lblOffset val="100"/>
        <c:noMultiLvlLbl val="0"/>
      </c:catAx>
      <c:valAx>
        <c:axId val="3839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4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"The Primary Reason You </a:t>
            </a:r>
            <a:r>
              <a:rPr lang="en-US" sz="1800" b="1" dirty="0">
                <a:solidFill>
                  <a:srgbClr val="FF0000"/>
                </a:solidFill>
              </a:rPr>
              <a:t>JOINED</a:t>
            </a:r>
            <a:r>
              <a:rPr lang="en-US" sz="1800" b="1" dirty="0"/>
              <a:t> Rotary"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4580608749315385E-2"/>
          <c:y val="0.10218023216217026"/>
          <c:w val="0.91690690711781819"/>
          <c:h val="0.70490976768345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ReasonRotary!$A$3</c:f>
              <c:strCache>
                <c:ptCount val="1"/>
                <c:pt idx="0">
                  <c:v>Amelia Island Sunrise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ReasonRotary!$B$3:$E$3</c:f>
            </c:numRef>
          </c:val>
        </c:ser>
        <c:ser>
          <c:idx val="1"/>
          <c:order val="1"/>
          <c:tx>
            <c:strRef>
              <c:f>ReasonRotary!$A$4</c:f>
              <c:strCache>
                <c:ptCount val="1"/>
                <c:pt idx="0">
                  <c:v>Arlington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ReasonRotary!$B$4:$E$4</c:f>
            </c:numRef>
          </c:val>
        </c:ser>
        <c:ser>
          <c:idx val="2"/>
          <c:order val="2"/>
          <c:tx>
            <c:strRef>
              <c:f>ReasonRotary!$A$5</c:f>
              <c:strCache>
                <c:ptCount val="1"/>
                <c:pt idx="0">
                  <c:v>Baker County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ReasonRotary!$B$5:$E$5</c:f>
            </c:numRef>
          </c:val>
        </c:ser>
        <c:ser>
          <c:idx val="3"/>
          <c:order val="3"/>
          <c:tx>
            <c:strRef>
              <c:f>ReasonRotary!$A$6</c:f>
              <c:strCache>
                <c:ptCount val="1"/>
                <c:pt idx="0">
                  <c:v>Bartram Trail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ReasonRotary!$B$6:$E$6</c:f>
            </c:numRef>
          </c:val>
        </c:ser>
        <c:ser>
          <c:idx val="4"/>
          <c:order val="4"/>
          <c:tx>
            <c:strRef>
              <c:f>ReasonRotary!$A$7</c:f>
              <c:strCache>
                <c:ptCount val="1"/>
                <c:pt idx="0">
                  <c:v>Belleview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ReasonRotary!$B$7:$E$7</c:f>
            </c:numRef>
          </c:val>
        </c:ser>
        <c:ser>
          <c:idx val="5"/>
          <c:order val="5"/>
          <c:tx>
            <c:strRef>
              <c:f>ReasonRotary!$A$8</c:f>
              <c:strCache>
                <c:ptCount val="1"/>
                <c:pt idx="0">
                  <c:v>Coastal St. John's County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ReasonRotary!$B$8:$E$8</c:f>
            </c:numRef>
          </c:val>
        </c:ser>
        <c:ser>
          <c:idx val="6"/>
          <c:order val="6"/>
          <c:tx>
            <c:strRef>
              <c:f>ReasonRotary!$A$9</c:f>
              <c:strCache>
                <c:ptCount val="1"/>
                <c:pt idx="0">
                  <c:v>Crescent City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ReasonRotary!$B$9:$E$9</c:f>
            </c:numRef>
          </c:val>
        </c:ser>
        <c:ser>
          <c:idx val="7"/>
          <c:order val="7"/>
          <c:tx>
            <c:strRef>
              <c:f>ReasonRotary!$A$10</c:f>
              <c:strCache>
                <c:ptCount val="1"/>
                <c:pt idx="0">
                  <c:v>Daytona Beach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ReasonRotary!$B$10:$E$10</c:f>
            </c:numRef>
          </c:val>
        </c:ser>
        <c:ser>
          <c:idx val="8"/>
          <c:order val="8"/>
          <c:tx>
            <c:strRef>
              <c:f>ReasonRotary!$A$11</c:f>
              <c:strCache>
                <c:ptCount val="1"/>
                <c:pt idx="0">
                  <c:v>Daytona Beach West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ReasonRotary!$B$11:$E$11</c:f>
            </c:numRef>
          </c:val>
        </c:ser>
        <c:ser>
          <c:idx val="9"/>
          <c:order val="9"/>
          <c:tx>
            <c:strRef>
              <c:f>ReasonRotary!$A$12</c:f>
              <c:strCache>
                <c:ptCount val="1"/>
                <c:pt idx="0">
                  <c:v>Debary-Deltona-Orange City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ReasonRotary!$B$12:$E$12</c:f>
            </c:numRef>
          </c:val>
        </c:ser>
        <c:ser>
          <c:idx val="10"/>
          <c:order val="10"/>
          <c:tx>
            <c:strRef>
              <c:f>ReasonRotary!$A$13</c:f>
              <c:strCache>
                <c:ptCount val="1"/>
                <c:pt idx="0">
                  <c:v>Deerwood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ReasonRotary!$B$13:$E$13</c:f>
            </c:numRef>
          </c:val>
        </c:ser>
        <c:ser>
          <c:idx val="11"/>
          <c:order val="11"/>
          <c:tx>
            <c:strRef>
              <c:f>ReasonRotary!$A$14</c:f>
              <c:strCache>
                <c:ptCount val="1"/>
                <c:pt idx="0">
                  <c:v>Deland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ReasonRotary!$B$14:$E$14</c:f>
            </c:numRef>
          </c:val>
        </c:ser>
        <c:ser>
          <c:idx val="12"/>
          <c:order val="12"/>
          <c:tx>
            <c:strRef>
              <c:f>ReasonRotary!$A$15</c:f>
              <c:strCache>
                <c:ptCount val="1"/>
                <c:pt idx="0">
                  <c:v>Deland Breakfast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ReasonRotary!$B$15:$E$15</c:f>
            </c:numRef>
          </c:val>
        </c:ser>
        <c:ser>
          <c:idx val="13"/>
          <c:order val="13"/>
          <c:tx>
            <c:strRef>
              <c:f>ReasonRotary!$A$16</c:f>
              <c:strCache>
                <c:ptCount val="1"/>
                <c:pt idx="0">
                  <c:v>Downtown Deland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ReasonRotary!$B$16:$E$16</c:f>
            </c:numRef>
          </c:val>
        </c:ser>
        <c:ser>
          <c:idx val="14"/>
          <c:order val="14"/>
          <c:tx>
            <c:strRef>
              <c:f>ReasonRotary!$A$17</c:f>
              <c:strCache>
                <c:ptCount val="1"/>
                <c:pt idx="0">
                  <c:v>Downtown Gainesville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ReasonRotary!$B$17:$E$17</c:f>
            </c:numRef>
          </c:val>
        </c:ser>
        <c:ser>
          <c:idx val="15"/>
          <c:order val="15"/>
          <c:tx>
            <c:strRef>
              <c:f>ReasonRotary!$A$18</c:f>
              <c:strCache>
                <c:ptCount val="1"/>
                <c:pt idx="0">
                  <c:v>East Arlington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ReasonRotary!$B$18:$E$18</c:f>
            </c:numRef>
          </c:val>
        </c:ser>
        <c:ser>
          <c:idx val="16"/>
          <c:order val="16"/>
          <c:tx>
            <c:strRef>
              <c:f>ReasonRotary!$A$19</c:f>
              <c:strCache>
                <c:ptCount val="1"/>
                <c:pt idx="0">
                  <c:v>E-Club of Northeast Florida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ReasonRotary!$B$19:$E$19</c:f>
            </c:numRef>
          </c:val>
        </c:ser>
        <c:ser>
          <c:idx val="17"/>
          <c:order val="17"/>
          <c:tx>
            <c:strRef>
              <c:f>ReasonRotary!$A$20</c:f>
              <c:strCache>
                <c:ptCount val="1"/>
                <c:pt idx="0">
                  <c:v>Edgewater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ReasonRotary!$B$20:$E$20</c:f>
            </c:numRef>
          </c:val>
        </c:ser>
        <c:ser>
          <c:idx val="18"/>
          <c:order val="18"/>
          <c:tx>
            <c:strRef>
              <c:f>ReasonRotary!$A$21</c:f>
              <c:strCache>
                <c:ptCount val="1"/>
                <c:pt idx="0">
                  <c:v>Fernandina Beach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ReasonRotary!$B$21:$E$21</c:f>
            </c:numRef>
          </c:val>
        </c:ser>
        <c:ser>
          <c:idx val="19"/>
          <c:order val="19"/>
          <c:tx>
            <c:strRef>
              <c:f>ReasonRotary!$A$22</c:f>
              <c:strCache>
                <c:ptCount val="1"/>
                <c:pt idx="0">
                  <c:v>Flagler Beach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ReasonRotary!$B$22:$E$22</c:f>
            </c:numRef>
          </c:val>
        </c:ser>
        <c:ser>
          <c:idx val="20"/>
          <c:order val="20"/>
          <c:tx>
            <c:strRef>
              <c:f>ReasonRotary!$A$23</c:f>
              <c:strCache>
                <c:ptCount val="1"/>
                <c:pt idx="0">
                  <c:v>Flagler County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ReasonRotary!$B$23:$E$23</c:f>
            </c:numRef>
          </c:val>
        </c:ser>
        <c:ser>
          <c:idx val="21"/>
          <c:order val="21"/>
          <c:tx>
            <c:strRef>
              <c:f>ReasonRotary!$A$24</c:f>
              <c:strCache>
                <c:ptCount val="1"/>
                <c:pt idx="0">
                  <c:v>Fleming Island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ReasonRotary!$B$24:$E$24</c:f>
            </c:numRef>
          </c:val>
        </c:ser>
        <c:ser>
          <c:idx val="22"/>
          <c:order val="22"/>
          <c:tx>
            <c:strRef>
              <c:f>ReasonRotary!$A$25</c:f>
              <c:strCache>
                <c:ptCount val="1"/>
                <c:pt idx="0">
                  <c:v>Gainesville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ReasonRotary!$B$25:$E$25</c:f>
            </c:numRef>
          </c:val>
        </c:ser>
        <c:ser>
          <c:idx val="23"/>
          <c:order val="23"/>
          <c:tx>
            <c:strRef>
              <c:f>ReasonRotary!$A$26</c:f>
              <c:strCache>
                <c:ptCount val="1"/>
                <c:pt idx="0">
                  <c:v>Gainesville Sunrise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ReasonRotary!$B$26:$E$26</c:f>
            </c:numRef>
          </c:val>
        </c:ser>
        <c:ser>
          <c:idx val="24"/>
          <c:order val="24"/>
          <c:tx>
            <c:strRef>
              <c:f>ReasonRotary!$A$27</c:f>
              <c:strCache>
                <c:ptCount val="1"/>
                <c:pt idx="0">
                  <c:v>Greater Gainesville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ReasonRotary!$B$27:$E$27</c:f>
            </c:numRef>
          </c:val>
        </c:ser>
        <c:ser>
          <c:idx val="25"/>
          <c:order val="25"/>
          <c:tx>
            <c:strRef>
              <c:f>ReasonRotary!$A$28</c:f>
              <c:strCache>
                <c:ptCount val="1"/>
                <c:pt idx="0">
                  <c:v>Green Cove Springs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ReasonRotary!$B$28:$E$28</c:f>
            </c:numRef>
          </c:val>
        </c:ser>
        <c:ser>
          <c:idx val="26"/>
          <c:order val="26"/>
          <c:tx>
            <c:strRef>
              <c:f>ReasonRotary!$A$29</c:f>
              <c:strCache>
                <c:ptCount val="1"/>
                <c:pt idx="0">
                  <c:v>Hastings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ReasonRotary!$B$29:$E$29</c:f>
            </c:numRef>
          </c:val>
        </c:ser>
        <c:ser>
          <c:idx val="27"/>
          <c:order val="27"/>
          <c:tx>
            <c:strRef>
              <c:f>ReasonRotary!$A$30</c:f>
              <c:strCache>
                <c:ptCount val="1"/>
                <c:pt idx="0">
                  <c:v>Interlachen/Lakes Area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ReasonRotary!$B$30:$E$30</c:f>
            </c:numRef>
          </c:val>
        </c:ser>
        <c:ser>
          <c:idx val="28"/>
          <c:order val="28"/>
          <c:tx>
            <c:strRef>
              <c:f>ReasonRotary!$A$31</c:f>
              <c:strCache>
                <c:ptCount val="1"/>
                <c:pt idx="0">
                  <c:v>Jacksonville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ReasonRotary!$B$31:$E$31</c:f>
            </c:numRef>
          </c:val>
        </c:ser>
        <c:ser>
          <c:idx val="29"/>
          <c:order val="29"/>
          <c:tx>
            <c:strRef>
              <c:f>ReasonRotary!$A$32</c:f>
              <c:strCache>
                <c:ptCount val="1"/>
                <c:pt idx="0">
                  <c:v>Jacksonville Oceanside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ReasonRotary!$B$32:$E$32</c:f>
            </c:numRef>
          </c:val>
        </c:ser>
        <c:ser>
          <c:idx val="30"/>
          <c:order val="30"/>
          <c:tx>
            <c:strRef>
              <c:f>ReasonRotary!$A$33</c:f>
              <c:strCache>
                <c:ptCount val="1"/>
                <c:pt idx="0">
                  <c:v>Keystone Heights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ReasonRotary!$B$33:$E$33</c:f>
            </c:numRef>
          </c:val>
        </c:ser>
        <c:ser>
          <c:idx val="31"/>
          <c:order val="31"/>
          <c:tx>
            <c:strRef>
              <c:f>ReasonRotary!$A$34</c:f>
              <c:strCache>
                <c:ptCount val="1"/>
                <c:pt idx="0">
                  <c:v>Lake Butler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ReasonRotary!$B$34:$E$34</c:f>
            </c:numRef>
          </c:val>
        </c:ser>
        <c:ser>
          <c:idx val="32"/>
          <c:order val="32"/>
          <c:tx>
            <c:strRef>
              <c:f>ReasonRotary!$A$35</c:f>
              <c:strCache>
                <c:ptCount val="1"/>
                <c:pt idx="0">
                  <c:v>Mandarin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ReasonRotary!$B$35:$E$35</c:f>
            </c:numRef>
          </c:val>
        </c:ser>
        <c:ser>
          <c:idx val="33"/>
          <c:order val="33"/>
          <c:tx>
            <c:strRef>
              <c:f>ReasonRotary!$A$36</c:f>
              <c:strCache>
                <c:ptCount val="1"/>
                <c:pt idx="0">
                  <c:v>Metropolitan Ocala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ReasonRotary!$B$36:$E$36</c:f>
            </c:numRef>
          </c:val>
        </c:ser>
        <c:ser>
          <c:idx val="34"/>
          <c:order val="34"/>
          <c:tx>
            <c:strRef>
              <c:f>ReasonRotary!$A$37</c:f>
              <c:strCache>
                <c:ptCount val="1"/>
                <c:pt idx="0">
                  <c:v>New Smyrna Beach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ReasonRotary!$B$37:$E$37</c:f>
            </c:numRef>
          </c:val>
        </c:ser>
        <c:ser>
          <c:idx val="35"/>
          <c:order val="35"/>
          <c:tx>
            <c:strRef>
              <c:f>ReasonRotary!$A$38</c:f>
              <c:strCache>
                <c:ptCount val="1"/>
                <c:pt idx="0">
                  <c:v>North Jacksonville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ReasonRotary!$B$38:$E$38</c:f>
            </c:numRef>
          </c:val>
        </c:ser>
        <c:ser>
          <c:idx val="36"/>
          <c:order val="36"/>
          <c:tx>
            <c:strRef>
              <c:f>ReasonRotary!$A$39</c:f>
              <c:strCache>
                <c:ptCount val="1"/>
                <c:pt idx="0">
                  <c:v>Ocala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ReasonRotary!$B$39:$E$39</c:f>
            </c:numRef>
          </c:val>
        </c:ser>
        <c:ser>
          <c:idx val="37"/>
          <c:order val="37"/>
          <c:tx>
            <c:strRef>
              <c:f>ReasonRotary!$A$40</c:f>
              <c:strCache>
                <c:ptCount val="1"/>
                <c:pt idx="0">
                  <c:v>Ocala Silver Springs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ReasonRotary!$B$40:$E$40</c:f>
            </c:numRef>
          </c:val>
        </c:ser>
        <c:ser>
          <c:idx val="38"/>
          <c:order val="38"/>
          <c:tx>
            <c:strRef>
              <c:f>ReasonRotary!$A$41</c:f>
              <c:strCache>
                <c:ptCount val="1"/>
                <c:pt idx="0">
                  <c:v>Ocala Southwest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ReasonRotary!$B$41:$E$41</c:f>
            </c:numRef>
          </c:val>
        </c:ser>
        <c:ser>
          <c:idx val="39"/>
          <c:order val="39"/>
          <c:tx>
            <c:strRef>
              <c:f>ReasonRotary!$A$42</c:f>
              <c:strCache>
                <c:ptCount val="1"/>
                <c:pt idx="0">
                  <c:v>Ocala Sunset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ReasonRotary!$B$42:$E$42</c:f>
            </c:numRef>
          </c:val>
        </c:ser>
        <c:ser>
          <c:idx val="40"/>
          <c:order val="40"/>
          <c:tx>
            <c:strRef>
              <c:f>ReasonRotary!$A$43</c:f>
              <c:strCache>
                <c:ptCount val="1"/>
                <c:pt idx="0">
                  <c:v>Orange Park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ReasonRotary!$B$43:$E$43</c:f>
            </c:numRef>
          </c:val>
        </c:ser>
        <c:ser>
          <c:idx val="41"/>
          <c:order val="41"/>
          <c:tx>
            <c:strRef>
              <c:f>ReasonRotary!$A$44</c:f>
              <c:strCache>
                <c:ptCount val="1"/>
                <c:pt idx="0">
                  <c:v>Orange Park Sunrise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ReasonRotary!$B$44:$E$44</c:f>
            </c:numRef>
          </c:val>
        </c:ser>
        <c:ser>
          <c:idx val="42"/>
          <c:order val="42"/>
          <c:tx>
            <c:strRef>
              <c:f>ReasonRotary!$A$45</c:f>
              <c:strCache>
                <c:ptCount val="1"/>
                <c:pt idx="0">
                  <c:v>Orange Park Sunset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ReasonRotary!$B$45:$E$45</c:f>
            </c:numRef>
          </c:val>
        </c:ser>
        <c:ser>
          <c:idx val="43"/>
          <c:order val="43"/>
          <c:tx>
            <c:strRef>
              <c:f>ReasonRotary!$A$46</c:f>
              <c:strCache>
                <c:ptCount val="1"/>
                <c:pt idx="0">
                  <c:v>Ormond Beach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ReasonRotary!$B$46:$E$46</c:f>
            </c:numRef>
          </c:val>
        </c:ser>
        <c:ser>
          <c:idx val="44"/>
          <c:order val="44"/>
          <c:tx>
            <c:strRef>
              <c:f>ReasonRotary!$A$47</c:f>
              <c:strCache>
                <c:ptCount val="1"/>
                <c:pt idx="0">
                  <c:v>Palatka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ReasonRotary!$B$47:$E$47</c:f>
              <c:numCache>
                <c:formatCode>0%</c:formatCode>
                <c:ptCount val="4"/>
                <c:pt idx="0">
                  <c:v>0.63157894736842102</c:v>
                </c:pt>
                <c:pt idx="1">
                  <c:v>5.2631578947368418E-2</c:v>
                </c:pt>
                <c:pt idx="2">
                  <c:v>0</c:v>
                </c:pt>
                <c:pt idx="3">
                  <c:v>0.31578947368421051</c:v>
                </c:pt>
              </c:numCache>
            </c:numRef>
          </c:val>
        </c:ser>
        <c:ser>
          <c:idx val="45"/>
          <c:order val="45"/>
          <c:tx>
            <c:strRef>
              <c:f>ReasonRotary!$A$48</c:f>
              <c:strCache>
                <c:ptCount val="1"/>
                <c:pt idx="0">
                  <c:v>Palatka Sunrise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ReasonRotary!$B$48:$E$48</c:f>
            </c:numRef>
          </c:val>
        </c:ser>
        <c:ser>
          <c:idx val="46"/>
          <c:order val="46"/>
          <c:tx>
            <c:strRef>
              <c:f>ReasonRotary!$A$49</c:f>
              <c:strCache>
                <c:ptCount val="1"/>
                <c:pt idx="0">
                  <c:v>Palm Coast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ReasonRotary!$B$49:$E$49</c:f>
            </c:numRef>
          </c:val>
        </c:ser>
        <c:ser>
          <c:idx val="47"/>
          <c:order val="47"/>
          <c:tx>
            <c:strRef>
              <c:f>ReasonRotary!$A$50</c:f>
              <c:strCache>
                <c:ptCount val="1"/>
                <c:pt idx="0">
                  <c:v>Ponte Vedra Beach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ReasonRotary!$B$50:$E$50</c:f>
            </c:numRef>
          </c:val>
        </c:ser>
        <c:ser>
          <c:idx val="48"/>
          <c:order val="48"/>
          <c:tx>
            <c:strRef>
              <c:f>ReasonRotary!$A$51</c:f>
              <c:strCache>
                <c:ptCount val="1"/>
                <c:pt idx="0">
                  <c:v>Ponte Vedra Beach Sunset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ReasonRotary!$B$51:$E$51</c:f>
            </c:numRef>
          </c:val>
        </c:ser>
        <c:ser>
          <c:idx val="49"/>
          <c:order val="49"/>
          <c:tx>
            <c:strRef>
              <c:f>ReasonRotary!$A$52</c:f>
              <c:strCache>
                <c:ptCount val="1"/>
                <c:pt idx="0">
                  <c:v>Port Orange-South Daytona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ReasonRotary!$B$52:$E$52</c:f>
            </c:numRef>
          </c:val>
        </c:ser>
        <c:ser>
          <c:idx val="50"/>
          <c:order val="50"/>
          <c:tx>
            <c:strRef>
              <c:f>ReasonRotary!$A$53</c:f>
              <c:strCache>
                <c:ptCount val="1"/>
                <c:pt idx="0">
                  <c:v>Riverside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ReasonRotary!$B$53:$E$53</c:f>
            </c:numRef>
          </c:val>
        </c:ser>
        <c:ser>
          <c:idx val="51"/>
          <c:order val="51"/>
          <c:tx>
            <c:strRef>
              <c:f>ReasonRotary!$A$54</c:f>
              <c:strCache>
                <c:ptCount val="1"/>
                <c:pt idx="0">
                  <c:v>San Jose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ReasonRotary!$B$54:$E$54</c:f>
            </c:numRef>
          </c:val>
        </c:ser>
        <c:ser>
          <c:idx val="52"/>
          <c:order val="52"/>
          <c:tx>
            <c:strRef>
              <c:f>ReasonRotary!$A$55</c:f>
              <c:strCache>
                <c:ptCount val="1"/>
                <c:pt idx="0">
                  <c:v>San Marco-Jacksonville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ReasonRotary!$B$55:$E$55</c:f>
            </c:numRef>
          </c:val>
        </c:ser>
        <c:ser>
          <c:idx val="53"/>
          <c:order val="53"/>
          <c:tx>
            <c:strRef>
              <c:f>ReasonRotary!$A$56</c:f>
              <c:strCache>
                <c:ptCount val="1"/>
                <c:pt idx="0">
                  <c:v>South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ReasonRotary!$B$56:$E$56</c:f>
            </c:numRef>
          </c:val>
        </c:ser>
        <c:ser>
          <c:idx val="54"/>
          <c:order val="54"/>
          <c:tx>
            <c:strRef>
              <c:f>ReasonRotary!$A$57</c:f>
              <c:strCache>
                <c:ptCount val="1"/>
                <c:pt idx="0">
                  <c:v>Southpoint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ReasonRotary!$B$57:$E$57</c:f>
            </c:numRef>
          </c:val>
        </c:ser>
        <c:ser>
          <c:idx val="55"/>
          <c:order val="55"/>
          <c:tx>
            <c:strRef>
              <c:f>ReasonRotary!$A$58</c:f>
              <c:strCache>
                <c:ptCount val="1"/>
                <c:pt idx="0">
                  <c:v>St. Augustine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ReasonRotary!$B$58:$E$58</c:f>
            </c:numRef>
          </c:val>
        </c:ser>
        <c:ser>
          <c:idx val="56"/>
          <c:order val="56"/>
          <c:tx>
            <c:strRef>
              <c:f>ReasonRotary!$A$59</c:f>
              <c:strCache>
                <c:ptCount val="1"/>
                <c:pt idx="0">
                  <c:v>St. Augustine Sunrise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ReasonRotary!$B$59:$E$59</c:f>
            </c:numRef>
          </c:val>
        </c:ser>
        <c:ser>
          <c:idx val="57"/>
          <c:order val="57"/>
          <c:tx>
            <c:strRef>
              <c:f>ReasonRotary!$A$60</c:f>
              <c:strCache>
                <c:ptCount val="1"/>
                <c:pt idx="0">
                  <c:v>St. Johns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ReasonRotary!$B$60:$E$60</c:f>
            </c:numRef>
          </c:val>
        </c:ser>
        <c:ser>
          <c:idx val="58"/>
          <c:order val="58"/>
          <c:tx>
            <c:strRef>
              <c:f>ReasonRotary!$A$61</c:f>
              <c:strCache>
                <c:ptCount val="1"/>
                <c:pt idx="0">
                  <c:v>Starke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ReasonRotary!$B$61:$E$61</c:f>
            </c:numRef>
          </c:val>
        </c:ser>
        <c:ser>
          <c:idx val="59"/>
          <c:order val="59"/>
          <c:tx>
            <c:strRef>
              <c:f>ReasonRotary!$A$62</c:f>
              <c:strCache>
                <c:ptCount val="1"/>
                <c:pt idx="0">
                  <c:v>West Jacksonville</c:v>
                </c:pt>
              </c:strCache>
            </c:strRef>
          </c:tx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ReasonRotary!$B$62:$E$62</c:f>
            </c:numRef>
          </c:val>
        </c:ser>
        <c:ser>
          <c:idx val="60"/>
          <c:order val="60"/>
          <c:tx>
            <c:strRef>
              <c:f>ReasonRotary!$A$63</c:f>
              <c:strCache>
                <c:ptCount val="1"/>
                <c:pt idx="0">
                  <c:v>District Average</c:v>
                </c:pt>
              </c:strCache>
            </c:strRef>
          </c:tx>
          <c:spPr>
            <a:pattFill prst="dkUpDiag">
              <a:fgClr>
                <a:schemeClr val="accent1">
                  <a:lumMod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ReasonRotary!$B$2:$E$2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ReasonRotary!$B$63:$E$63</c:f>
              <c:numCache>
                <c:formatCode>0%</c:formatCode>
                <c:ptCount val="4"/>
                <c:pt idx="0">
                  <c:v>0.39707927677329624</c:v>
                </c:pt>
                <c:pt idx="1">
                  <c:v>0.17941585535465926</c:v>
                </c:pt>
                <c:pt idx="2">
                  <c:v>3.68567454798331E-2</c:v>
                </c:pt>
                <c:pt idx="3">
                  <c:v>0.38664812239221141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946856"/>
        <c:axId val="383945288"/>
      </c:barChart>
      <c:catAx>
        <c:axId val="38394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5288"/>
        <c:crosses val="autoZero"/>
        <c:auto val="1"/>
        <c:lblAlgn val="ctr"/>
        <c:lblOffset val="100"/>
        <c:noMultiLvlLbl val="0"/>
      </c:catAx>
      <c:valAx>
        <c:axId val="38394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6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"Primary Reason you </a:t>
            </a:r>
            <a:r>
              <a:rPr lang="en-US" sz="2000" b="1" dirty="0">
                <a:solidFill>
                  <a:srgbClr val="FF0000"/>
                </a:solidFill>
              </a:rPr>
              <a:t>STAY</a:t>
            </a:r>
            <a:r>
              <a:rPr lang="en-US" sz="2000" b="1" dirty="0"/>
              <a:t> in Rotary"</a:t>
            </a:r>
          </a:p>
        </c:rich>
      </c:tx>
      <c:layout>
        <c:manualLayout>
          <c:xMode val="edge"/>
          <c:yMode val="edge"/>
          <c:x val="0.26600519838114339"/>
          <c:y val="1.65045666966434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ReasonRotary!$H$3</c:f>
              <c:strCache>
                <c:ptCount val="1"/>
                <c:pt idx="0">
                  <c:v>Amelia Island Sunrise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ReasonRotary!$I$3:$L$3</c:f>
            </c:numRef>
          </c:val>
        </c:ser>
        <c:ser>
          <c:idx val="1"/>
          <c:order val="1"/>
          <c:tx>
            <c:strRef>
              <c:f>ReasonRotary!$H$4</c:f>
              <c:strCache>
                <c:ptCount val="1"/>
                <c:pt idx="0">
                  <c:v>Arlington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ReasonRotary!$I$4:$L$4</c:f>
            </c:numRef>
          </c:val>
        </c:ser>
        <c:ser>
          <c:idx val="2"/>
          <c:order val="2"/>
          <c:tx>
            <c:strRef>
              <c:f>ReasonRotary!$H$5</c:f>
              <c:strCache>
                <c:ptCount val="1"/>
                <c:pt idx="0">
                  <c:v>Baker County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ReasonRotary!$I$5:$L$5</c:f>
            </c:numRef>
          </c:val>
        </c:ser>
        <c:ser>
          <c:idx val="3"/>
          <c:order val="3"/>
          <c:tx>
            <c:strRef>
              <c:f>ReasonRotary!$H$6</c:f>
              <c:strCache>
                <c:ptCount val="1"/>
                <c:pt idx="0">
                  <c:v>Bartram Trail Jacksonville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ReasonRotary!$I$6:$L$6</c:f>
            </c:numRef>
          </c:val>
        </c:ser>
        <c:ser>
          <c:idx val="4"/>
          <c:order val="4"/>
          <c:tx>
            <c:strRef>
              <c:f>ReasonRotary!$H$7</c:f>
              <c:strCache>
                <c:ptCount val="1"/>
                <c:pt idx="0">
                  <c:v>Belleview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ReasonRotary!$I$7:$L$7</c:f>
            </c:numRef>
          </c:val>
        </c:ser>
        <c:ser>
          <c:idx val="5"/>
          <c:order val="5"/>
          <c:tx>
            <c:strRef>
              <c:f>ReasonRotary!$H$8</c:f>
              <c:strCache>
                <c:ptCount val="1"/>
                <c:pt idx="0">
                  <c:v>Coastal St. John's County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ReasonRotary!$I$8:$L$8</c:f>
            </c:numRef>
          </c:val>
        </c:ser>
        <c:ser>
          <c:idx val="6"/>
          <c:order val="6"/>
          <c:tx>
            <c:strRef>
              <c:f>ReasonRotary!$H$9</c:f>
              <c:strCache>
                <c:ptCount val="1"/>
                <c:pt idx="0">
                  <c:v>Crescent City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ReasonRotary!$I$9:$L$9</c:f>
            </c:numRef>
          </c:val>
        </c:ser>
        <c:ser>
          <c:idx val="7"/>
          <c:order val="7"/>
          <c:tx>
            <c:strRef>
              <c:f>ReasonRotary!$H$10</c:f>
              <c:strCache>
                <c:ptCount val="1"/>
                <c:pt idx="0">
                  <c:v>Daytona Beach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ReasonRotary!$I$10:$L$10</c:f>
            </c:numRef>
          </c:val>
        </c:ser>
        <c:ser>
          <c:idx val="8"/>
          <c:order val="8"/>
          <c:tx>
            <c:strRef>
              <c:f>ReasonRotary!$H$11</c:f>
              <c:strCache>
                <c:ptCount val="1"/>
                <c:pt idx="0">
                  <c:v>Daytona Beach West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ReasonRotary!$I$11:$L$11</c:f>
            </c:numRef>
          </c:val>
        </c:ser>
        <c:ser>
          <c:idx val="9"/>
          <c:order val="9"/>
          <c:tx>
            <c:strRef>
              <c:f>ReasonRotary!$H$12</c:f>
              <c:strCache>
                <c:ptCount val="1"/>
                <c:pt idx="0">
                  <c:v>Debary-Deltona-Orange City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ReasonRotary!$I$12:$L$12</c:f>
            </c:numRef>
          </c:val>
        </c:ser>
        <c:ser>
          <c:idx val="10"/>
          <c:order val="10"/>
          <c:tx>
            <c:strRef>
              <c:f>ReasonRotary!$H$13</c:f>
              <c:strCache>
                <c:ptCount val="1"/>
                <c:pt idx="0">
                  <c:v>Deerwood Jacksonville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ReasonRotary!$I$13:$L$13</c:f>
            </c:numRef>
          </c:val>
        </c:ser>
        <c:ser>
          <c:idx val="11"/>
          <c:order val="11"/>
          <c:tx>
            <c:strRef>
              <c:f>ReasonRotary!$H$14</c:f>
              <c:strCache>
                <c:ptCount val="1"/>
                <c:pt idx="0">
                  <c:v>Deland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ReasonRotary!$I$14:$L$14</c:f>
            </c:numRef>
          </c:val>
        </c:ser>
        <c:ser>
          <c:idx val="12"/>
          <c:order val="12"/>
          <c:tx>
            <c:strRef>
              <c:f>ReasonRotary!$H$15</c:f>
              <c:strCache>
                <c:ptCount val="1"/>
                <c:pt idx="0">
                  <c:v>Deland Breakfast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ReasonRotary!$I$15:$L$15</c:f>
            </c:numRef>
          </c:val>
        </c:ser>
        <c:ser>
          <c:idx val="13"/>
          <c:order val="13"/>
          <c:tx>
            <c:strRef>
              <c:f>ReasonRotary!$H$16</c:f>
              <c:strCache>
                <c:ptCount val="1"/>
                <c:pt idx="0">
                  <c:v>Downtown Deland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ReasonRotary!$I$16:$L$16</c:f>
            </c:numRef>
          </c:val>
        </c:ser>
        <c:ser>
          <c:idx val="14"/>
          <c:order val="14"/>
          <c:tx>
            <c:strRef>
              <c:f>ReasonRotary!$H$17</c:f>
              <c:strCache>
                <c:ptCount val="1"/>
                <c:pt idx="0">
                  <c:v>Downtown Gainesville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ReasonRotary!$I$17:$L$17</c:f>
            </c:numRef>
          </c:val>
        </c:ser>
        <c:ser>
          <c:idx val="15"/>
          <c:order val="15"/>
          <c:tx>
            <c:strRef>
              <c:f>ReasonRotary!$H$18</c:f>
              <c:strCache>
                <c:ptCount val="1"/>
                <c:pt idx="0">
                  <c:v>East Arlington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ReasonRotary!$I$18:$L$18</c:f>
            </c:numRef>
          </c:val>
        </c:ser>
        <c:ser>
          <c:idx val="16"/>
          <c:order val="16"/>
          <c:tx>
            <c:strRef>
              <c:f>ReasonRotary!$H$19</c:f>
              <c:strCache>
                <c:ptCount val="1"/>
                <c:pt idx="0">
                  <c:v>E-Club of Northeast Florida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ReasonRotary!$I$19:$L$19</c:f>
            </c:numRef>
          </c:val>
        </c:ser>
        <c:ser>
          <c:idx val="17"/>
          <c:order val="17"/>
          <c:tx>
            <c:strRef>
              <c:f>ReasonRotary!$H$20</c:f>
              <c:strCache>
                <c:ptCount val="1"/>
                <c:pt idx="0">
                  <c:v>Edgewater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ReasonRotary!$I$20:$L$20</c:f>
            </c:numRef>
          </c:val>
        </c:ser>
        <c:ser>
          <c:idx val="18"/>
          <c:order val="18"/>
          <c:tx>
            <c:strRef>
              <c:f>ReasonRotary!$H$21</c:f>
              <c:strCache>
                <c:ptCount val="1"/>
                <c:pt idx="0">
                  <c:v>Fernandina Beach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ReasonRotary!$I$21:$L$21</c:f>
            </c:numRef>
          </c:val>
        </c:ser>
        <c:ser>
          <c:idx val="19"/>
          <c:order val="19"/>
          <c:tx>
            <c:strRef>
              <c:f>ReasonRotary!$H$22</c:f>
              <c:strCache>
                <c:ptCount val="1"/>
                <c:pt idx="0">
                  <c:v>Flagler Beach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ReasonRotary!$I$22:$L$22</c:f>
            </c:numRef>
          </c:val>
        </c:ser>
        <c:ser>
          <c:idx val="20"/>
          <c:order val="20"/>
          <c:tx>
            <c:strRef>
              <c:f>ReasonRotary!$H$23</c:f>
              <c:strCache>
                <c:ptCount val="1"/>
                <c:pt idx="0">
                  <c:v>Flagler County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ReasonRotary!$I$23:$L$23</c:f>
            </c:numRef>
          </c:val>
        </c:ser>
        <c:ser>
          <c:idx val="21"/>
          <c:order val="21"/>
          <c:tx>
            <c:strRef>
              <c:f>ReasonRotary!$H$24</c:f>
              <c:strCache>
                <c:ptCount val="1"/>
                <c:pt idx="0">
                  <c:v>Fleming Island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ReasonRotary!$I$24:$L$24</c:f>
            </c:numRef>
          </c:val>
        </c:ser>
        <c:ser>
          <c:idx val="22"/>
          <c:order val="22"/>
          <c:tx>
            <c:strRef>
              <c:f>ReasonRotary!$H$25</c:f>
              <c:strCache>
                <c:ptCount val="1"/>
                <c:pt idx="0">
                  <c:v>Gainesville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ReasonRotary!$I$25:$L$25</c:f>
            </c:numRef>
          </c:val>
        </c:ser>
        <c:ser>
          <c:idx val="23"/>
          <c:order val="23"/>
          <c:tx>
            <c:strRef>
              <c:f>ReasonRotary!$H$26</c:f>
              <c:strCache>
                <c:ptCount val="1"/>
                <c:pt idx="0">
                  <c:v>Gainesville Sunrise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ReasonRotary!$I$26:$L$26</c:f>
            </c:numRef>
          </c:val>
        </c:ser>
        <c:ser>
          <c:idx val="24"/>
          <c:order val="24"/>
          <c:tx>
            <c:strRef>
              <c:f>ReasonRotary!$H$27</c:f>
              <c:strCache>
                <c:ptCount val="1"/>
                <c:pt idx="0">
                  <c:v>Greater Gainesville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ReasonRotary!$I$27:$L$27</c:f>
            </c:numRef>
          </c:val>
        </c:ser>
        <c:ser>
          <c:idx val="25"/>
          <c:order val="25"/>
          <c:tx>
            <c:strRef>
              <c:f>ReasonRotary!$H$28</c:f>
              <c:strCache>
                <c:ptCount val="1"/>
                <c:pt idx="0">
                  <c:v>Green Cove Springs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ReasonRotary!$I$28:$L$28</c:f>
            </c:numRef>
          </c:val>
        </c:ser>
        <c:ser>
          <c:idx val="26"/>
          <c:order val="26"/>
          <c:tx>
            <c:strRef>
              <c:f>ReasonRotary!$H$29</c:f>
              <c:strCache>
                <c:ptCount val="1"/>
                <c:pt idx="0">
                  <c:v>Hastings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ReasonRotary!$I$29:$L$29</c:f>
            </c:numRef>
          </c:val>
        </c:ser>
        <c:ser>
          <c:idx val="27"/>
          <c:order val="27"/>
          <c:tx>
            <c:strRef>
              <c:f>ReasonRotary!$H$30</c:f>
              <c:strCache>
                <c:ptCount val="1"/>
                <c:pt idx="0">
                  <c:v>Interlachen/Lakes Area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ReasonRotary!$I$30:$L$30</c:f>
            </c:numRef>
          </c:val>
        </c:ser>
        <c:ser>
          <c:idx val="28"/>
          <c:order val="28"/>
          <c:tx>
            <c:strRef>
              <c:f>ReasonRotary!$H$31</c:f>
              <c:strCache>
                <c:ptCount val="1"/>
                <c:pt idx="0">
                  <c:v>Jacksonville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ReasonRotary!$I$31:$L$31</c:f>
            </c:numRef>
          </c:val>
        </c:ser>
        <c:ser>
          <c:idx val="29"/>
          <c:order val="29"/>
          <c:tx>
            <c:strRef>
              <c:f>ReasonRotary!$H$32</c:f>
              <c:strCache>
                <c:ptCount val="1"/>
                <c:pt idx="0">
                  <c:v>Jacksonville Oceanside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ReasonRotary!$I$32:$L$32</c:f>
            </c:numRef>
          </c:val>
        </c:ser>
        <c:ser>
          <c:idx val="30"/>
          <c:order val="30"/>
          <c:tx>
            <c:strRef>
              <c:f>ReasonRotary!$H$33</c:f>
              <c:strCache>
                <c:ptCount val="1"/>
                <c:pt idx="0">
                  <c:v>Keystone Heights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ReasonRotary!$I$33:$L$33</c:f>
            </c:numRef>
          </c:val>
        </c:ser>
        <c:ser>
          <c:idx val="31"/>
          <c:order val="31"/>
          <c:tx>
            <c:strRef>
              <c:f>ReasonRotary!$H$34</c:f>
              <c:strCache>
                <c:ptCount val="1"/>
                <c:pt idx="0">
                  <c:v>Lake Butler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ReasonRotary!$I$34:$L$34</c:f>
            </c:numRef>
          </c:val>
        </c:ser>
        <c:ser>
          <c:idx val="32"/>
          <c:order val="32"/>
          <c:tx>
            <c:strRef>
              <c:f>ReasonRotary!$H$35</c:f>
              <c:strCache>
                <c:ptCount val="1"/>
                <c:pt idx="0">
                  <c:v>Mandarin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ReasonRotary!$I$35:$L$35</c:f>
            </c:numRef>
          </c:val>
        </c:ser>
        <c:ser>
          <c:idx val="33"/>
          <c:order val="33"/>
          <c:tx>
            <c:strRef>
              <c:f>ReasonRotary!$H$36</c:f>
              <c:strCache>
                <c:ptCount val="1"/>
                <c:pt idx="0">
                  <c:v>Metropolitan Ocala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ReasonRotary!$I$36:$L$36</c:f>
            </c:numRef>
          </c:val>
        </c:ser>
        <c:ser>
          <c:idx val="34"/>
          <c:order val="34"/>
          <c:tx>
            <c:strRef>
              <c:f>ReasonRotary!$H$37</c:f>
              <c:strCache>
                <c:ptCount val="1"/>
                <c:pt idx="0">
                  <c:v>New Smyrna Beach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ReasonRotary!$I$37:$L$37</c:f>
            </c:numRef>
          </c:val>
        </c:ser>
        <c:ser>
          <c:idx val="35"/>
          <c:order val="35"/>
          <c:tx>
            <c:strRef>
              <c:f>ReasonRotary!$H$38</c:f>
              <c:strCache>
                <c:ptCount val="1"/>
                <c:pt idx="0">
                  <c:v>North Jacksonville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ReasonRotary!$I$38:$L$38</c:f>
            </c:numRef>
          </c:val>
        </c:ser>
        <c:ser>
          <c:idx val="36"/>
          <c:order val="36"/>
          <c:tx>
            <c:strRef>
              <c:f>ReasonRotary!$H$39</c:f>
              <c:strCache>
                <c:ptCount val="1"/>
                <c:pt idx="0">
                  <c:v>Ocala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ReasonRotary!$I$39:$L$39</c:f>
            </c:numRef>
          </c:val>
        </c:ser>
        <c:ser>
          <c:idx val="37"/>
          <c:order val="37"/>
          <c:tx>
            <c:strRef>
              <c:f>ReasonRotary!$H$40</c:f>
              <c:strCache>
                <c:ptCount val="1"/>
                <c:pt idx="0">
                  <c:v>Ocala Silver Springs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ReasonRotary!$I$40:$L$40</c:f>
            </c:numRef>
          </c:val>
        </c:ser>
        <c:ser>
          <c:idx val="38"/>
          <c:order val="38"/>
          <c:tx>
            <c:strRef>
              <c:f>ReasonRotary!$H$41</c:f>
              <c:strCache>
                <c:ptCount val="1"/>
                <c:pt idx="0">
                  <c:v>Ocala Southwest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ReasonRotary!$I$41:$L$41</c:f>
            </c:numRef>
          </c:val>
        </c:ser>
        <c:ser>
          <c:idx val="39"/>
          <c:order val="39"/>
          <c:tx>
            <c:strRef>
              <c:f>ReasonRotary!$H$42</c:f>
              <c:strCache>
                <c:ptCount val="1"/>
                <c:pt idx="0">
                  <c:v>Ocala Sunset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ReasonRotary!$I$42:$L$42</c:f>
            </c:numRef>
          </c:val>
        </c:ser>
        <c:ser>
          <c:idx val="40"/>
          <c:order val="40"/>
          <c:tx>
            <c:strRef>
              <c:f>ReasonRotary!$H$43</c:f>
              <c:strCache>
                <c:ptCount val="1"/>
                <c:pt idx="0">
                  <c:v>Orange Park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ReasonRotary!$I$43:$L$43</c:f>
            </c:numRef>
          </c:val>
        </c:ser>
        <c:ser>
          <c:idx val="41"/>
          <c:order val="41"/>
          <c:tx>
            <c:strRef>
              <c:f>ReasonRotary!$H$44</c:f>
              <c:strCache>
                <c:ptCount val="1"/>
                <c:pt idx="0">
                  <c:v>Orange Park Sunrise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ReasonRotary!$I$44:$L$44</c:f>
            </c:numRef>
          </c:val>
        </c:ser>
        <c:ser>
          <c:idx val="42"/>
          <c:order val="42"/>
          <c:tx>
            <c:strRef>
              <c:f>ReasonRotary!$H$45</c:f>
              <c:strCache>
                <c:ptCount val="1"/>
                <c:pt idx="0">
                  <c:v>Orange Park Sunset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ReasonRotary!$I$45:$L$45</c:f>
            </c:numRef>
          </c:val>
        </c:ser>
        <c:ser>
          <c:idx val="43"/>
          <c:order val="43"/>
          <c:tx>
            <c:strRef>
              <c:f>ReasonRotary!$H$46</c:f>
              <c:strCache>
                <c:ptCount val="1"/>
                <c:pt idx="0">
                  <c:v>Ormond Beach</c:v>
                </c:pt>
              </c:strCache>
            </c:strRef>
          </c:tx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ReasonRotary!$I$46:$L$46</c:f>
            </c:numRef>
          </c:val>
        </c:ser>
        <c:ser>
          <c:idx val="44"/>
          <c:order val="44"/>
          <c:tx>
            <c:strRef>
              <c:f>ReasonRotary!$H$47</c:f>
              <c:strCache>
                <c:ptCount val="1"/>
                <c:pt idx="0">
                  <c:v>Palatka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ReasonRotary!$I$47:$L$47</c:f>
              <c:numCache>
                <c:formatCode>0%</c:formatCode>
                <c:ptCount val="4"/>
                <c:pt idx="0">
                  <c:v>0.21052631578947367</c:v>
                </c:pt>
                <c:pt idx="1">
                  <c:v>0.26315789473684209</c:v>
                </c:pt>
                <c:pt idx="2">
                  <c:v>0</c:v>
                </c:pt>
                <c:pt idx="3">
                  <c:v>0.52631578947368418</c:v>
                </c:pt>
              </c:numCache>
            </c:numRef>
          </c:val>
        </c:ser>
        <c:ser>
          <c:idx val="45"/>
          <c:order val="45"/>
          <c:tx>
            <c:strRef>
              <c:f>ReasonRotary!$H$48</c:f>
              <c:strCache>
                <c:ptCount val="1"/>
                <c:pt idx="0">
                  <c:v>Palatka Sunrise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ReasonRotary!$I$48:$L$48</c:f>
            </c:numRef>
          </c:val>
        </c:ser>
        <c:ser>
          <c:idx val="46"/>
          <c:order val="46"/>
          <c:tx>
            <c:strRef>
              <c:f>ReasonRotary!$H$49</c:f>
              <c:strCache>
                <c:ptCount val="1"/>
                <c:pt idx="0">
                  <c:v>Palm Coast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ReasonRotary!$I$49:$L$49</c:f>
            </c:numRef>
          </c:val>
        </c:ser>
        <c:ser>
          <c:idx val="47"/>
          <c:order val="47"/>
          <c:tx>
            <c:strRef>
              <c:f>ReasonRotary!$H$50</c:f>
              <c:strCache>
                <c:ptCount val="1"/>
                <c:pt idx="0">
                  <c:v>Ponte Vedra Beach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ReasonRotary!$I$50:$L$50</c:f>
            </c:numRef>
          </c:val>
        </c:ser>
        <c:ser>
          <c:idx val="48"/>
          <c:order val="48"/>
          <c:tx>
            <c:strRef>
              <c:f>ReasonRotary!$H$51</c:f>
              <c:strCache>
                <c:ptCount val="1"/>
                <c:pt idx="0">
                  <c:v>Ponte Vedra Beach Sunset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ReasonRotary!$I$51:$L$51</c:f>
            </c:numRef>
          </c:val>
        </c:ser>
        <c:ser>
          <c:idx val="49"/>
          <c:order val="49"/>
          <c:tx>
            <c:strRef>
              <c:f>ReasonRotary!$H$52</c:f>
              <c:strCache>
                <c:ptCount val="1"/>
                <c:pt idx="0">
                  <c:v>Port Orange-South Daytona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ReasonRotary!$I$52:$L$52</c:f>
            </c:numRef>
          </c:val>
        </c:ser>
        <c:ser>
          <c:idx val="50"/>
          <c:order val="50"/>
          <c:tx>
            <c:strRef>
              <c:f>ReasonRotary!$H$53</c:f>
              <c:strCache>
                <c:ptCount val="1"/>
                <c:pt idx="0">
                  <c:v>Riverside Jacksonville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ReasonRotary!$I$53:$L$53</c:f>
            </c:numRef>
          </c:val>
        </c:ser>
        <c:ser>
          <c:idx val="51"/>
          <c:order val="51"/>
          <c:tx>
            <c:strRef>
              <c:f>ReasonRotary!$H$54</c:f>
              <c:strCache>
                <c:ptCount val="1"/>
                <c:pt idx="0">
                  <c:v>San Jose Jacksonville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ReasonRotary!$I$54:$L$54</c:f>
            </c:numRef>
          </c:val>
        </c:ser>
        <c:ser>
          <c:idx val="52"/>
          <c:order val="52"/>
          <c:tx>
            <c:strRef>
              <c:f>ReasonRotary!$H$55</c:f>
              <c:strCache>
                <c:ptCount val="1"/>
                <c:pt idx="0">
                  <c:v>San Marco-Jacksonville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ReasonRotary!$I$55:$L$55</c:f>
            </c:numRef>
          </c:val>
        </c:ser>
        <c:ser>
          <c:idx val="53"/>
          <c:order val="53"/>
          <c:tx>
            <c:strRef>
              <c:f>ReasonRotary!$H$56</c:f>
              <c:strCache>
                <c:ptCount val="1"/>
                <c:pt idx="0">
                  <c:v>South Jacksonville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ReasonRotary!$I$56:$L$56</c:f>
            </c:numRef>
          </c:val>
        </c:ser>
        <c:ser>
          <c:idx val="54"/>
          <c:order val="54"/>
          <c:tx>
            <c:strRef>
              <c:f>ReasonRotary!$H$57</c:f>
              <c:strCache>
                <c:ptCount val="1"/>
                <c:pt idx="0">
                  <c:v>Southpoint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ReasonRotary!$I$57:$L$57</c:f>
            </c:numRef>
          </c:val>
        </c:ser>
        <c:ser>
          <c:idx val="55"/>
          <c:order val="55"/>
          <c:tx>
            <c:strRef>
              <c:f>ReasonRotary!$H$58</c:f>
              <c:strCache>
                <c:ptCount val="1"/>
                <c:pt idx="0">
                  <c:v>St. Augustine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ReasonRotary!$I$58:$L$58</c:f>
            </c:numRef>
          </c:val>
        </c:ser>
        <c:ser>
          <c:idx val="56"/>
          <c:order val="56"/>
          <c:tx>
            <c:strRef>
              <c:f>ReasonRotary!$H$59</c:f>
              <c:strCache>
                <c:ptCount val="1"/>
                <c:pt idx="0">
                  <c:v>St. Augustine Sunrise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ReasonRotary!$I$59:$L$59</c:f>
            </c:numRef>
          </c:val>
        </c:ser>
        <c:ser>
          <c:idx val="57"/>
          <c:order val="57"/>
          <c:tx>
            <c:strRef>
              <c:f>ReasonRotary!$H$60</c:f>
              <c:strCache>
                <c:ptCount val="1"/>
                <c:pt idx="0">
                  <c:v>St. Johns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ReasonRotary!$I$60:$L$60</c:f>
            </c:numRef>
          </c:val>
        </c:ser>
        <c:ser>
          <c:idx val="58"/>
          <c:order val="58"/>
          <c:tx>
            <c:strRef>
              <c:f>ReasonRotary!$H$61</c:f>
              <c:strCache>
                <c:ptCount val="1"/>
                <c:pt idx="0">
                  <c:v>Starke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ReasonRotary!$I$61:$L$61</c:f>
            </c:numRef>
          </c:val>
        </c:ser>
        <c:ser>
          <c:idx val="59"/>
          <c:order val="59"/>
          <c:tx>
            <c:strRef>
              <c:f>ReasonRotary!$H$62</c:f>
              <c:strCache>
                <c:ptCount val="1"/>
                <c:pt idx="0">
                  <c:v>West Jacksonville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ReasonRotary!$I$62:$L$62</c:f>
            </c:numRef>
          </c:val>
        </c:ser>
        <c:ser>
          <c:idx val="60"/>
          <c:order val="60"/>
          <c:tx>
            <c:strRef>
              <c:f>ReasonRotary!$H$63</c:f>
              <c:strCache>
                <c:ptCount val="1"/>
                <c:pt idx="0">
                  <c:v>District Average</c:v>
                </c:pt>
              </c:strCache>
            </c:strRef>
          </c:tx>
          <c:spPr>
            <a:pattFill prst="dkUpDiag">
              <a:fgClr>
                <a:schemeClr val="accent1">
                  <a:lumMod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ReasonRotary!$I$2:$L$2</c:f>
              <c:strCache>
                <c:ptCount val="4"/>
                <c:pt idx="0">
                  <c:v>Networking</c:v>
                </c:pt>
                <c:pt idx="1">
                  <c:v>Fellowship </c:v>
                </c:pt>
                <c:pt idx="2">
                  <c:v>International Service</c:v>
                </c:pt>
                <c:pt idx="3">
                  <c:v>Local Service</c:v>
                </c:pt>
              </c:strCache>
            </c:strRef>
          </c:cat>
          <c:val>
            <c:numRef>
              <c:f>ReasonRotary!$I$63:$L$63</c:f>
              <c:numCache>
                <c:formatCode>0%</c:formatCode>
                <c:ptCount val="4"/>
                <c:pt idx="0">
                  <c:v>0.17333333333333334</c:v>
                </c:pt>
                <c:pt idx="1">
                  <c:v>0.33684210526315789</c:v>
                </c:pt>
                <c:pt idx="2">
                  <c:v>3.9298245614035089E-2</c:v>
                </c:pt>
                <c:pt idx="3">
                  <c:v>0.45052631578947366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515216"/>
        <c:axId val="385517960"/>
      </c:barChart>
      <c:catAx>
        <c:axId val="3855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7960"/>
        <c:crosses val="autoZero"/>
        <c:auto val="1"/>
        <c:lblAlgn val="ctr"/>
        <c:lblOffset val="100"/>
        <c:noMultiLvlLbl val="0"/>
      </c:catAx>
      <c:valAx>
        <c:axId val="38551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5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D6970 Averages 59% Very Satisfied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Feelings'!$A$12</c:f>
              <c:strCache>
                <c:ptCount val="1"/>
                <c:pt idx="0">
                  <c:v>%HiDissatisfied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Feelings'!$B$2:$BK$2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Feelings'!$B$12:$BK$12</c:f>
              <c:numCache>
                <c:formatCode>0%</c:formatCode>
                <c:ptCount val="3"/>
                <c:pt idx="0">
                  <c:v>0</c:v>
                </c:pt>
                <c:pt idx="1">
                  <c:v>8.6666666666666663E-3</c:v>
                </c:pt>
              </c:numCache>
            </c:numRef>
          </c:val>
        </c:ser>
        <c:ser>
          <c:idx val="1"/>
          <c:order val="1"/>
          <c:tx>
            <c:strRef>
              <c:f>'Master Feelings'!$A$13</c:f>
              <c:strCache>
                <c:ptCount val="1"/>
                <c:pt idx="0">
                  <c:v>%Dissatisfied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Feelings'!$B$2:$BK$2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Feelings'!$B$13:$BK$13</c:f>
              <c:numCache>
                <c:formatCode>0%</c:formatCode>
                <c:ptCount val="3"/>
                <c:pt idx="0">
                  <c:v>5.2631578947368418E-2</c:v>
                </c:pt>
                <c:pt idx="1">
                  <c:v>3.937007874015748E-2</c:v>
                </c:pt>
              </c:numCache>
            </c:numRef>
          </c:val>
        </c:ser>
        <c:ser>
          <c:idx val="2"/>
          <c:order val="2"/>
          <c:tx>
            <c:strRef>
              <c:f>'Master Feelings'!$A$14</c:f>
              <c:strCache>
                <c:ptCount val="1"/>
                <c:pt idx="0">
                  <c:v>%Satisfied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Feelings'!$B$2:$BK$2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Feelings'!$B$14:$BK$14</c:f>
              <c:numCache>
                <c:formatCode>0%</c:formatCode>
                <c:ptCount val="3"/>
                <c:pt idx="0">
                  <c:v>0.57894736842105265</c:v>
                </c:pt>
                <c:pt idx="1">
                  <c:v>0.36533333333333334</c:v>
                </c:pt>
              </c:numCache>
            </c:numRef>
          </c:val>
        </c:ser>
        <c:ser>
          <c:idx val="3"/>
          <c:order val="3"/>
          <c:tx>
            <c:strRef>
              <c:f>'Master Feelings'!$A$15</c:f>
              <c:strCache>
                <c:ptCount val="1"/>
                <c:pt idx="0">
                  <c:v>%HiSatisfied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Feelings'!$B$2:$BK$2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Feelings'!$B$15:$BK$15</c:f>
              <c:numCache>
                <c:formatCode>0%</c:formatCode>
                <c:ptCount val="3"/>
                <c:pt idx="0">
                  <c:v>0.36842105263157893</c:v>
                </c:pt>
                <c:pt idx="1">
                  <c:v>0.58599999999999997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519528"/>
        <c:axId val="385515608"/>
      </c:barChart>
      <c:catAx>
        <c:axId val="38551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5515608"/>
        <c:crosses val="autoZero"/>
        <c:auto val="1"/>
        <c:lblAlgn val="ctr"/>
        <c:lblOffset val="100"/>
        <c:noMultiLvlLbl val="0"/>
      </c:catAx>
      <c:valAx>
        <c:axId val="38551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5519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 smtClean="0"/>
              <a:t>74% </a:t>
            </a:r>
            <a:r>
              <a:rPr lang="en-US" sz="1600" b="1" baseline="0" dirty="0"/>
              <a:t>Feel Very </a:t>
            </a:r>
            <a:r>
              <a:rPr lang="en-US" sz="1600" b="1" baseline="0" dirty="0" smtClean="0"/>
              <a:t>Welcome</a:t>
            </a:r>
            <a:endParaRPr lang="en-US" sz="16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'Master Feelings'!$A$32</c:f>
              <c:strCache>
                <c:ptCount val="1"/>
                <c:pt idx="0">
                  <c:v>%StrongDisagree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cat>
            <c:strRef>
              <c:f>'Master Feelings'!$B$22:$BK$22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Feelings'!$B$32:$BK$32</c:f>
              <c:numCache>
                <c:formatCode>0%</c:formatCode>
                <c:ptCount val="3"/>
                <c:pt idx="0">
                  <c:v>0</c:v>
                </c:pt>
                <c:pt idx="1">
                  <c:v>2.6917900403768506E-3</c:v>
                </c:pt>
              </c:numCache>
            </c:numRef>
          </c:val>
        </c:ser>
        <c:ser>
          <c:idx val="1"/>
          <c:order val="1"/>
          <c:tx>
            <c:strRef>
              <c:f>'Master Feelings'!$A$33</c:f>
              <c:strCache>
                <c:ptCount val="1"/>
                <c:pt idx="0">
                  <c:v>%Disagree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'Master Feelings'!$B$22:$BK$22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Feelings'!$B$33:$BK$33</c:f>
              <c:numCache>
                <c:formatCode>0%</c:formatCode>
                <c:ptCount val="3"/>
                <c:pt idx="0">
                  <c:v>0</c:v>
                </c:pt>
                <c:pt idx="1">
                  <c:v>1.1053315994798439E-2</c:v>
                </c:pt>
              </c:numCache>
            </c:numRef>
          </c:val>
        </c:ser>
        <c:ser>
          <c:idx val="2"/>
          <c:order val="2"/>
          <c:tx>
            <c:strRef>
              <c:f>'Master Feelings'!$A$34</c:f>
              <c:strCache>
                <c:ptCount val="1"/>
                <c:pt idx="0">
                  <c:v>%Agree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strRef>
              <c:f>'Master Feelings'!$B$22:$BK$22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Feelings'!$B$34:$BK$34</c:f>
              <c:numCache>
                <c:formatCode>0%</c:formatCode>
                <c:ptCount val="3"/>
                <c:pt idx="0">
                  <c:v>0.26315789473684209</c:v>
                </c:pt>
                <c:pt idx="1">
                  <c:v>0.21399730820995963</c:v>
                </c:pt>
              </c:numCache>
            </c:numRef>
          </c:val>
        </c:ser>
        <c:ser>
          <c:idx val="3"/>
          <c:order val="3"/>
          <c:tx>
            <c:strRef>
              <c:f>'Master Feelings'!$A$35</c:f>
              <c:strCache>
                <c:ptCount val="1"/>
                <c:pt idx="0">
                  <c:v>%StrongAgree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'Master Feelings'!$B$22:$BK$22</c:f>
              <c:strCache>
                <c:ptCount val="2"/>
                <c:pt idx="0">
                  <c:v>Palatka</c:v>
                </c:pt>
                <c:pt idx="1">
                  <c:v>District Average</c:v>
                </c:pt>
              </c:strCache>
            </c:strRef>
          </c:cat>
          <c:val>
            <c:numRef>
              <c:f>'Master Feelings'!$B$35:$BK$35</c:f>
              <c:numCache>
                <c:formatCode>0%</c:formatCode>
                <c:ptCount val="3"/>
                <c:pt idx="0">
                  <c:v>0.73684210526315785</c:v>
                </c:pt>
                <c:pt idx="1">
                  <c:v>0.77187079407806192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514040"/>
        <c:axId val="385516392"/>
      </c:barChart>
      <c:catAx>
        <c:axId val="3855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6392"/>
        <c:crosses val="autoZero"/>
        <c:auto val="1"/>
        <c:lblAlgn val="ctr"/>
        <c:lblOffset val="100"/>
        <c:noMultiLvlLbl val="0"/>
      </c:catAx>
      <c:valAx>
        <c:axId val="38551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4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0.15299</cdr:x>
      <cdr:y>0.09279</cdr:y>
    </cdr:from>
    <cdr:to>
      <cdr:x>0.29772</cdr:x>
      <cdr:y>0.37568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02660" y="481321"/>
          <a:ext cx="1137684" cy="146729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0.20514</cdr:x>
      <cdr:y>0.15138</cdr:y>
    </cdr:from>
    <cdr:to>
      <cdr:x>0.40592</cdr:x>
      <cdr:y>0.38441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162456" y="840363"/>
          <a:ext cx="1137684" cy="1293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0.13328</cdr:x>
      <cdr:y>0.13692</cdr:y>
    </cdr:from>
    <cdr:to>
      <cdr:x>0.32629</cdr:x>
      <cdr:y>0.55174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785628" y="591916"/>
          <a:ext cx="1137684" cy="17932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0.12692</cdr:x>
      <cdr:y>0.164</cdr:y>
    </cdr:from>
    <cdr:to>
      <cdr:x>0.35839</cdr:x>
      <cdr:y>0.54444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23777" y="557655"/>
          <a:ext cx="1137684" cy="1293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0.13076</cdr:x>
      <cdr:y>0.12431</cdr:y>
    </cdr:from>
    <cdr:to>
      <cdr:x>0.36224</cdr:x>
      <cdr:y>0.50476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42679" y="422718"/>
          <a:ext cx="1137684" cy="1293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0.13509</cdr:x>
      <cdr:y>0.14767</cdr:y>
    </cdr:from>
    <cdr:to>
      <cdr:x>0.36656</cdr:x>
      <cdr:y>0.52811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63944" y="502129"/>
          <a:ext cx="1137684" cy="1293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0.1985</cdr:x>
      <cdr:y>0.16906</cdr:y>
    </cdr:from>
    <cdr:to>
      <cdr:x>0.39081</cdr:x>
      <cdr:y>0.57279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174307" y="821883"/>
          <a:ext cx="1137684" cy="19627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0.20297</cdr:x>
      <cdr:y>0.14682</cdr:y>
    </cdr:from>
    <cdr:to>
      <cdr:x>0.38668</cdr:x>
      <cdr:y>0.50038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57004" y="815095"/>
          <a:ext cx="1137684" cy="19627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0.38877</cdr:x>
      <cdr:y>0.37376</cdr:y>
    </cdr:from>
    <cdr:to>
      <cdr:x>0.66382</cdr:x>
      <cdr:y>0.62624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209" y="1776913"/>
          <a:ext cx="1562986" cy="1200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SERVICE:</a:t>
          </a:r>
        </a:p>
        <a:p xmlns:a="http://schemas.openxmlformats.org/drawingml/2006/main">
          <a:r>
            <a:rPr lang="en-US" dirty="0" smtClean="0"/>
            <a:t>Does Palatka</a:t>
          </a:r>
        </a:p>
        <a:p xmlns:a="http://schemas.openxmlformats.org/drawingml/2006/main">
          <a:r>
            <a:rPr lang="en-US" dirty="0" smtClean="0"/>
            <a:t>DO rather than GIVE?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0.32001</cdr:x>
      <cdr:y>0.43147</cdr:y>
    </cdr:from>
    <cdr:to>
      <cdr:x>0.52333</cdr:x>
      <cdr:y>0.5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57142" y="2325233"/>
          <a:ext cx="111641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Giving</a:t>
          </a:r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0.21288</cdr:x>
      <cdr:y>0.15578</cdr:y>
    </cdr:from>
    <cdr:to>
      <cdr:x>0.40519</cdr:x>
      <cdr:y>0.42188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259367" y="757311"/>
          <a:ext cx="1137684" cy="1293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350BF6-30BE-4217-A0AA-7B3743E1ACBE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D9FA631-79A9-436A-9A4D-FC5C3B80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DEBCC9D-4B7F-44B6-AF83-C952C3F8DE75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4D1318-B2B5-4DB3-8FD7-ED9B6F38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Palatka response rate in 2016 was slightly lower than we had in our 2014 survey (26).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34 clubs exceeded 50% response rate.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56% of Dissatisfied</a:t>
            </a:r>
            <a:r>
              <a:rPr lang="en-US" baseline="0" dirty="0" smtClean="0"/>
              <a:t> felt their club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2014, Palatka “very </a:t>
            </a:r>
            <a:r>
              <a:rPr lang="en-US" dirty="0" err="1" smtClean="0"/>
              <a:t>satisfactied</a:t>
            </a:r>
            <a:r>
              <a:rPr lang="en-US" dirty="0" smtClean="0"/>
              <a:t>” was 55%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satisfied rated</a:t>
            </a:r>
            <a:r>
              <a:rPr lang="en-US" baseline="0" dirty="0" smtClean="0"/>
              <a:t> the following as Major Strength:  </a:t>
            </a:r>
          </a:p>
          <a:p>
            <a:r>
              <a:rPr lang="en-US" baseline="0" dirty="0" smtClean="0"/>
              <a:t>Community Reputation 651</a:t>
            </a:r>
          </a:p>
          <a:p>
            <a:r>
              <a:rPr lang="en-US" baseline="0" dirty="0" smtClean="0"/>
              <a:t>Welcoming club: 591</a:t>
            </a:r>
          </a:p>
          <a:p>
            <a:r>
              <a:rPr lang="en-US" baseline="0" dirty="0" smtClean="0"/>
              <a:t>Effective Charitable Giving 576</a:t>
            </a:r>
          </a:p>
          <a:p>
            <a:r>
              <a:rPr lang="en-US" baseline="0" dirty="0" smtClean="0"/>
              <a:t>Fundraising 571</a:t>
            </a:r>
          </a:p>
          <a:p>
            <a:r>
              <a:rPr lang="en-US" baseline="0" dirty="0" smtClean="0"/>
              <a:t>Service commitment 550</a:t>
            </a:r>
          </a:p>
          <a:p>
            <a:r>
              <a:rPr lang="en-US" baseline="0" dirty="0" smtClean="0"/>
              <a:t>Fellowship 513</a:t>
            </a:r>
          </a:p>
          <a:p>
            <a:r>
              <a:rPr lang="en-US" baseline="0" dirty="0" smtClean="0"/>
              <a:t>Speakers/Programs 454</a:t>
            </a:r>
          </a:p>
          <a:p>
            <a:endParaRPr lang="en-US" dirty="0" smtClean="0"/>
          </a:p>
          <a:p>
            <a:r>
              <a:rPr lang="en-US" dirty="0" smtClean="0"/>
              <a:t>Dissatisfied rated the following as weak or neutral:</a:t>
            </a:r>
          </a:p>
          <a:p>
            <a:r>
              <a:rPr lang="en-US" dirty="0" smtClean="0"/>
              <a:t>Fellowship 51</a:t>
            </a:r>
          </a:p>
          <a:p>
            <a:r>
              <a:rPr lang="en-US" dirty="0" smtClean="0"/>
              <a:t>Service commitment 49</a:t>
            </a:r>
          </a:p>
          <a:p>
            <a:r>
              <a:rPr lang="en-US" dirty="0" smtClean="0"/>
              <a:t>Speakers/programs 46</a:t>
            </a:r>
          </a:p>
          <a:p>
            <a:r>
              <a:rPr lang="en-US" dirty="0" smtClean="0"/>
              <a:t>Charitable Giving 44</a:t>
            </a:r>
          </a:p>
          <a:p>
            <a:r>
              <a:rPr lang="en-US" dirty="0" smtClean="0"/>
              <a:t>Fund-raising 41</a:t>
            </a:r>
          </a:p>
          <a:p>
            <a:r>
              <a:rPr lang="en-US" dirty="0" smtClean="0"/>
              <a:t>Club welcomes 40</a:t>
            </a:r>
          </a:p>
          <a:p>
            <a:r>
              <a:rPr lang="en-US" dirty="0" smtClean="0"/>
              <a:t>Community Reputation</a:t>
            </a:r>
            <a:r>
              <a:rPr lang="en-US" baseline="0" dirty="0" smtClean="0"/>
              <a:t>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60 members are RED bars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studies about Millennials is mixed.</a:t>
            </a:r>
          </a:p>
          <a:p>
            <a:r>
              <a:rPr lang="en-US" dirty="0" smtClean="0"/>
              <a:t>BLS says only 20%</a:t>
            </a:r>
            <a:r>
              <a:rPr lang="en-US" baseline="0" dirty="0" smtClean="0"/>
              <a:t> of Millennials volunteered in 2014, vs. 30% in the overall population.  Other studies find they tend to expect to volunteer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8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“How many guests have you brought to a club meeting during this last year?”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6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“How many of your guests decided to become members of your club?”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PRESENTATION IS LINKED TO V2 FILE</a:t>
            </a:r>
          </a:p>
          <a:p>
            <a:pPr lvl="1"/>
            <a:r>
              <a:rPr lang="en-US" dirty="0" smtClean="0"/>
              <a:t>District numbers:  Networking (40%)</a:t>
            </a:r>
          </a:p>
          <a:p>
            <a:pPr lvl="1"/>
            <a:r>
              <a:rPr lang="en-US" dirty="0" smtClean="0"/>
              <a:t>Local Service (39%)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RMB—Rotary Means Business—a new (2016) cross-district</a:t>
            </a:r>
            <a:r>
              <a:rPr lang="en-US" baseline="0" dirty="0" smtClean="0"/>
              <a:t> group that gets together D6970 Rotarians who might want to do business with each other</a:t>
            </a:r>
          </a:p>
          <a:p>
            <a:r>
              <a:rPr lang="en-US" baseline="0" dirty="0" smtClean="0"/>
              <a:t>Member Benefits is a new (2015) program that allows any Rotarian to offer discounts to other Rotarians through the Rotary International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Dissatisfied</a:t>
            </a:r>
            <a:r>
              <a:rPr lang="en-US" baseline="0" dirty="0" smtClean="0"/>
              <a:t> or marginally satisfied:  </a:t>
            </a:r>
            <a:r>
              <a:rPr lang="en-US" dirty="0" smtClean="0"/>
              <a:t>Cynical, </a:t>
            </a:r>
            <a:r>
              <a:rPr lang="en-US" baseline="0" dirty="0" smtClean="0"/>
              <a:t>have to pry them out of their seat to do anything</a:t>
            </a:r>
          </a:p>
          <a:p>
            <a:r>
              <a:rPr lang="en-US" baseline="0" dirty="0" smtClean="0"/>
              <a:t>Highly Satisfied:  Feels welcomed, Engaged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on stats:  90% “strongly agree” they will stay two years.  9% more “agree”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D1318-B2B5-4DB3-8FD7-ED9B6F385F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9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B6E7-8489-4D1A-819D-BB16F80BBA9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E800-0A49-4D2C-985F-75B487D92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dgruss@lazyscape.com" TargetMode="External"/><Relationship Id="rId2" Type="http://schemas.openxmlformats.org/officeDocument/2006/relationships/hyperlink" Target="mailto:mikehdarragh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t.macqueen13.14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Palatka Member Satisfaction:</a:t>
            </a:r>
            <a:br>
              <a:rPr lang="en-US" dirty="0" smtClean="0"/>
            </a:br>
            <a:r>
              <a:rPr lang="en-US" dirty="0" smtClean="0"/>
              <a:t>Any need for change?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7438"/>
            <a:ext cx="9144000" cy="1655762"/>
          </a:xfrm>
        </p:spPr>
        <p:txBody>
          <a:bodyPr/>
          <a:lstStyle/>
          <a:p>
            <a:r>
              <a:rPr lang="en-US" dirty="0" smtClean="0"/>
              <a:t>July 26,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9646" y="4939010"/>
            <a:ext cx="78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 from May 2016 Rotary Satisfaction Survey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1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Organizations Will Have to Restructure Since </a:t>
            </a:r>
            <a:r>
              <a:rPr lang="en-US" dirty="0" err="1" smtClean="0"/>
              <a:t>Millennials</a:t>
            </a:r>
            <a:r>
              <a:rPr lang="en-US" dirty="0" smtClean="0"/>
              <a:t> Want: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Focus on Productivity</a:t>
            </a:r>
          </a:p>
          <a:p>
            <a:pPr lvl="1"/>
            <a:r>
              <a:rPr lang="en-US" dirty="0" smtClean="0"/>
              <a:t>Fewer</a:t>
            </a:r>
            <a:r>
              <a:rPr lang="en-US" b="1" dirty="0" smtClean="0"/>
              <a:t> formal meetings</a:t>
            </a:r>
          </a:p>
          <a:p>
            <a:pPr lvl="1"/>
            <a:r>
              <a:rPr lang="en-US" dirty="0"/>
              <a:t>Collaborate; Prefer </a:t>
            </a:r>
            <a:r>
              <a:rPr lang="en-US" b="1" dirty="0"/>
              <a:t>team</a:t>
            </a:r>
            <a:r>
              <a:rPr lang="en-US" dirty="0"/>
              <a:t> approach</a:t>
            </a:r>
          </a:p>
          <a:p>
            <a:pPr lvl="1"/>
            <a:r>
              <a:rPr lang="en-US" dirty="0" smtClean="0"/>
              <a:t>Use text/</a:t>
            </a:r>
            <a:r>
              <a:rPr lang="en-US" dirty="0" err="1" smtClean="0"/>
              <a:t>facebook</a:t>
            </a:r>
            <a:r>
              <a:rPr lang="en-US" dirty="0" smtClean="0"/>
              <a:t>/</a:t>
            </a:r>
            <a:r>
              <a:rPr lang="en-US" dirty="0" err="1" smtClean="0"/>
              <a:t>Sharepoint</a:t>
            </a:r>
            <a:r>
              <a:rPr lang="en-US" dirty="0" smtClean="0"/>
              <a:t> to accomplish tasks with teamwork, but </a:t>
            </a:r>
            <a:r>
              <a:rPr lang="en-US" b="1" dirty="0" smtClean="0"/>
              <a:t>not working at the same time</a:t>
            </a:r>
          </a:p>
          <a:p>
            <a:pPr lvl="1"/>
            <a:r>
              <a:rPr lang="en-US" dirty="0" smtClean="0"/>
              <a:t>Want </a:t>
            </a:r>
            <a:r>
              <a:rPr lang="en-US" b="1" dirty="0" smtClean="0"/>
              <a:t>mentoring</a:t>
            </a:r>
            <a:r>
              <a:rPr lang="en-US" dirty="0" smtClean="0"/>
              <a:t>; if not engaged fast, move on</a:t>
            </a:r>
          </a:p>
          <a:p>
            <a:pPr lvl="1"/>
            <a:r>
              <a:rPr lang="en-US" dirty="0" smtClean="0"/>
              <a:t>Prefer </a:t>
            </a:r>
            <a:r>
              <a:rPr lang="en-US" b="1" dirty="0" smtClean="0"/>
              <a:t>shorter commitments</a:t>
            </a:r>
          </a:p>
          <a:p>
            <a:r>
              <a:rPr lang="en-US" dirty="0" smtClean="0"/>
              <a:t>Want </a:t>
            </a:r>
            <a:r>
              <a:rPr lang="en-US" b="1" dirty="0" smtClean="0"/>
              <a:t>full ENGAGEMENT</a:t>
            </a:r>
            <a:r>
              <a:rPr lang="en-US" dirty="0" smtClean="0"/>
              <a:t> (not token membership)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89FF-62F5-42AF-A074-25860DBDDE98}" type="datetime1">
              <a:rPr lang="en-US" smtClean="0"/>
              <a:t>7/27/2016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D99-7732-40EA-A1F8-7D6C510ECA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2184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MEMBERSHIP EFFORTS OF PALATKA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083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66"/>
            <a:ext cx="10515600" cy="1325563"/>
          </a:xfrm>
        </p:spPr>
        <p:txBody>
          <a:bodyPr/>
          <a:lstStyle/>
          <a:p>
            <a:r>
              <a:rPr lang="en-US" dirty="0" smtClean="0"/>
              <a:t>70% of Palatka members </a:t>
            </a:r>
            <a:r>
              <a:rPr lang="en-US" dirty="0"/>
              <a:t>b</a:t>
            </a:r>
            <a:r>
              <a:rPr lang="en-US" dirty="0" smtClean="0"/>
              <a:t>ring </a:t>
            </a:r>
            <a:r>
              <a:rPr lang="en-US" dirty="0"/>
              <a:t>g</a:t>
            </a:r>
            <a:r>
              <a:rPr lang="en-US" dirty="0" smtClean="0"/>
              <a:t>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09" y="1825625"/>
            <a:ext cx="4904509" cy="2390776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lmost 30% of D6970 Rotarians have invited </a:t>
            </a:r>
            <a:r>
              <a:rPr lang="en-US" u="sng" dirty="0" smtClean="0"/>
              <a:t>NO</a:t>
            </a:r>
            <a:r>
              <a:rPr lang="en-US" dirty="0" smtClean="0"/>
              <a:t> guests this </a:t>
            </a:r>
            <a:r>
              <a:rPr lang="en-US" dirty="0"/>
              <a:t>year (red bar)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58965"/>
              </p:ext>
            </p:extLst>
          </p:nvPr>
        </p:nvGraphicFramePr>
        <p:xfrm>
          <a:off x="4807974" y="1191854"/>
          <a:ext cx="7042355" cy="566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994" y="0"/>
            <a:ext cx="24187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MEMBER ATTRACTION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12818" y="5657671"/>
            <a:ext cx="2921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Less RED and more GREEN on </a:t>
            </a:r>
            <a:r>
              <a:rPr lang="en-US" dirty="0"/>
              <a:t>chart means club </a:t>
            </a:r>
            <a:r>
              <a:rPr lang="en-US" dirty="0" smtClean="0"/>
              <a:t>members invite </a:t>
            </a:r>
            <a:r>
              <a:rPr lang="en-US" dirty="0"/>
              <a:t>more </a:t>
            </a:r>
            <a:r>
              <a:rPr lang="en-US" dirty="0" smtClean="0"/>
              <a:t>guests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84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80% of the club did NOT sponsor a member last year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6" y="1795486"/>
            <a:ext cx="425736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70% invited guests, but only 22% sponsored new members.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D6970 Fun Facts: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one out of four guests becomes a member. </a:t>
            </a:r>
            <a:endParaRPr lang="en-US" dirty="0" smtClean="0"/>
          </a:p>
          <a:p>
            <a:r>
              <a:rPr lang="en-US" dirty="0" smtClean="0"/>
              <a:t>Over half of new members are sponsored by 8% of members.</a:t>
            </a:r>
          </a:p>
          <a:p>
            <a:r>
              <a:rPr lang="en-US" dirty="0" smtClean="0"/>
              <a:t>One quarter of new members are sponsored by 2% of members!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09617"/>
              </p:ext>
            </p:extLst>
          </p:nvPr>
        </p:nvGraphicFramePr>
        <p:xfrm>
          <a:off x="4417145" y="1084312"/>
          <a:ext cx="7774856" cy="57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994" y="0"/>
            <a:ext cx="24187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MEMBER ATTRACTION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99451" y="6257835"/>
            <a:ext cx="32925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Less RED and more GREEN on </a:t>
            </a:r>
            <a:r>
              <a:rPr lang="en-US" sz="1400" dirty="0"/>
              <a:t>chart </a:t>
            </a:r>
            <a:r>
              <a:rPr lang="en-US" sz="1400" dirty="0" smtClean="0"/>
              <a:t>indicates club attracts more new members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if you want success attracting new members…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visitors who are:</a:t>
            </a:r>
          </a:p>
          <a:p>
            <a:pPr lvl="1"/>
            <a:r>
              <a:rPr lang="en-US" dirty="0" smtClean="0"/>
              <a:t>Interesting at the lunch table; and</a:t>
            </a:r>
          </a:p>
          <a:p>
            <a:pPr lvl="1"/>
            <a:r>
              <a:rPr lang="en-US" dirty="0" smtClean="0"/>
              <a:t>Passionate about your community.</a:t>
            </a:r>
          </a:p>
          <a:p>
            <a:r>
              <a:rPr lang="en-US" dirty="0" smtClean="0"/>
              <a:t>Invite a lot of visitors </a:t>
            </a:r>
          </a:p>
          <a:p>
            <a:r>
              <a:rPr lang="en-US" dirty="0" smtClean="0"/>
              <a:t>Have a good team to track your leads and improve your “close” rate</a:t>
            </a:r>
          </a:p>
          <a:p>
            <a:r>
              <a:rPr lang="en-US" dirty="0" smtClean="0"/>
              <a:t>Improve your Fireside so new members know your expectations (and you know their passions)</a:t>
            </a:r>
          </a:p>
          <a:p>
            <a:r>
              <a:rPr lang="en-US" dirty="0" smtClean="0"/>
              <a:t>Induct them so they feel special, and the club gets to know them</a:t>
            </a:r>
          </a:p>
          <a:p>
            <a:r>
              <a:rPr lang="en-US" dirty="0" smtClean="0"/>
              <a:t>Engage them in their passion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212721"/>
              </p:ext>
            </p:extLst>
          </p:nvPr>
        </p:nvGraphicFramePr>
        <p:xfrm>
          <a:off x="4581833" y="1422400"/>
          <a:ext cx="7608939" cy="543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32" y="282884"/>
            <a:ext cx="10515600" cy="1325563"/>
          </a:xfrm>
        </p:spPr>
        <p:txBody>
          <a:bodyPr/>
          <a:lstStyle/>
          <a:p>
            <a:r>
              <a:rPr lang="en-US" dirty="0" smtClean="0"/>
              <a:t>High proportion of new </a:t>
            </a:r>
            <a:r>
              <a:rPr lang="en-US" sz="4000" dirty="0" smtClean="0"/>
              <a:t>members</a:t>
            </a:r>
            <a:r>
              <a:rPr lang="en-US" dirty="0" smtClean="0"/>
              <a:t> may indicate a Retention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4" y="1608447"/>
            <a:ext cx="4522839" cy="5218318"/>
          </a:xfrm>
        </p:spPr>
        <p:txBody>
          <a:bodyPr>
            <a:normAutofit/>
          </a:bodyPr>
          <a:lstStyle/>
          <a:p>
            <a:r>
              <a:rPr lang="en-US" dirty="0" smtClean="0"/>
              <a:t>If new members (shown in green on slide) are much higher than other categories, it indicates either:</a:t>
            </a:r>
          </a:p>
          <a:p>
            <a:pPr lvl="1"/>
            <a:r>
              <a:rPr lang="en-US" dirty="0" smtClean="0"/>
              <a:t>Fast-growing club; or</a:t>
            </a:r>
          </a:p>
          <a:p>
            <a:pPr lvl="1"/>
            <a:r>
              <a:rPr lang="en-US" dirty="0" smtClean="0"/>
              <a:t>Club losing new members quickly.</a:t>
            </a:r>
          </a:p>
          <a:p>
            <a:r>
              <a:rPr lang="en-US" dirty="0" smtClean="0"/>
              <a:t>If existing members (in red) are higher than other categories:</a:t>
            </a:r>
          </a:p>
          <a:p>
            <a:pPr lvl="1"/>
            <a:r>
              <a:rPr lang="en-US" dirty="0" smtClean="0"/>
              <a:t>Shrinking club; or</a:t>
            </a:r>
          </a:p>
          <a:p>
            <a:pPr lvl="1"/>
            <a:r>
              <a:rPr lang="en-US" dirty="0" smtClean="0"/>
              <a:t>Extremely stable, older club.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94" y="0"/>
            <a:ext cx="24187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MEMBER RETENTION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30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Satisfying New members requires a different solution than Existing member retention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087232"/>
            <a:ext cx="11150600" cy="4075112"/>
          </a:xfrm>
        </p:spPr>
        <p:txBody>
          <a:bodyPr>
            <a:normAutofit/>
          </a:bodyPr>
          <a:lstStyle/>
          <a:p>
            <a:r>
              <a:rPr lang="en-US" dirty="0" smtClean="0"/>
              <a:t>New Member Retention is a problem with many clubs, and requires work, such as: </a:t>
            </a:r>
          </a:p>
          <a:p>
            <a:pPr lvl="1"/>
            <a:r>
              <a:rPr lang="en-US" dirty="0" smtClean="0"/>
              <a:t>Before induction:  improved </a:t>
            </a:r>
            <a:r>
              <a:rPr lang="en-US" b="1" dirty="0" smtClean="0"/>
              <a:t>expectation</a:t>
            </a:r>
            <a:r>
              <a:rPr lang="en-US" dirty="0" smtClean="0"/>
              <a:t>-setting </a:t>
            </a:r>
          </a:p>
          <a:p>
            <a:pPr lvl="1"/>
            <a:r>
              <a:rPr lang="en-US" dirty="0" smtClean="0"/>
              <a:t>After induction:  </a:t>
            </a:r>
          </a:p>
          <a:p>
            <a:pPr lvl="2"/>
            <a:r>
              <a:rPr lang="en-US" dirty="0" smtClean="0"/>
              <a:t>better </a:t>
            </a:r>
            <a:r>
              <a:rPr lang="en-US" b="1" dirty="0" smtClean="0"/>
              <a:t>introduction</a:t>
            </a:r>
            <a:r>
              <a:rPr lang="en-US" dirty="0" smtClean="0"/>
              <a:t> and </a:t>
            </a:r>
            <a:r>
              <a:rPr lang="en-US" b="1" dirty="0" smtClean="0"/>
              <a:t>welcoming</a:t>
            </a:r>
            <a:r>
              <a:rPr lang="en-US" dirty="0" smtClean="0"/>
              <a:t> of new members</a:t>
            </a:r>
            <a:endParaRPr lang="en-US" dirty="0"/>
          </a:p>
          <a:p>
            <a:pPr lvl="2"/>
            <a:r>
              <a:rPr lang="en-US" dirty="0" smtClean="0"/>
              <a:t>more emphasis on </a:t>
            </a:r>
            <a:r>
              <a:rPr lang="en-US" b="1" dirty="0" smtClean="0"/>
              <a:t>networking</a:t>
            </a:r>
            <a:r>
              <a:rPr lang="en-US" dirty="0" smtClean="0"/>
              <a:t> and immediate </a:t>
            </a:r>
            <a:r>
              <a:rPr lang="en-US" b="1" dirty="0" smtClean="0"/>
              <a:t>engagement</a:t>
            </a:r>
            <a:r>
              <a:rPr lang="en-US" dirty="0" smtClean="0"/>
              <a:t> in </a:t>
            </a:r>
            <a:r>
              <a:rPr lang="en-US" b="1" dirty="0" smtClean="0"/>
              <a:t>service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Existing Rotarian retention is affected by </a:t>
            </a:r>
            <a:r>
              <a:rPr lang="en-US" u="sng" dirty="0" smtClean="0"/>
              <a:t>overall satisfaction</a:t>
            </a:r>
            <a:r>
              <a:rPr lang="en-US" dirty="0" smtClean="0"/>
              <a:t>, which is covered by this survey.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93" y="0"/>
            <a:ext cx="31945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CONCLUSION:  NEW MEMBERS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818" y="261879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Why People Joined Palatka Rotary….</a:t>
            </a:r>
            <a:br>
              <a:rPr lang="en-US" sz="5400" b="1" dirty="0" smtClean="0"/>
            </a:br>
            <a:r>
              <a:rPr lang="en-US" sz="5400" b="1" dirty="0" smtClean="0"/>
              <a:t>                  ……..and Why They Stay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92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JOIN Rotary?….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110538"/>
              </p:ext>
            </p:extLst>
          </p:nvPr>
        </p:nvGraphicFramePr>
        <p:xfrm>
          <a:off x="4525295" y="1351934"/>
          <a:ext cx="7546259" cy="550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66631"/>
            <a:ext cx="4793226" cy="4774278"/>
          </a:xfrm>
        </p:spPr>
        <p:txBody>
          <a:bodyPr>
            <a:normAutofit/>
          </a:bodyPr>
          <a:lstStyle/>
          <a:p>
            <a:r>
              <a:rPr lang="en-US" dirty="0" smtClean="0"/>
              <a:t>Palatka members tend to JOIN for: </a:t>
            </a:r>
          </a:p>
          <a:p>
            <a:pPr lvl="1"/>
            <a:r>
              <a:rPr lang="en-US" dirty="0" smtClean="0"/>
              <a:t>Networking (60%)</a:t>
            </a:r>
          </a:p>
          <a:p>
            <a:pPr lvl="1"/>
            <a:r>
              <a:rPr lang="en-US" dirty="0" smtClean="0"/>
              <a:t>Local Service (30%)</a:t>
            </a:r>
          </a:p>
          <a:p>
            <a:pPr lvl="1"/>
            <a:r>
              <a:rPr lang="en-US" dirty="0" smtClean="0"/>
              <a:t>So new members may be looking for these.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958316" y="2073402"/>
            <a:ext cx="1137684" cy="1467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….the Reason Rotarians STAY often changes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840590"/>
              </p:ext>
            </p:extLst>
          </p:nvPr>
        </p:nvGraphicFramePr>
        <p:xfrm>
          <a:off x="4601497" y="1353625"/>
          <a:ext cx="7583130" cy="53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7" y="1690688"/>
            <a:ext cx="4658033" cy="5167312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Palatka, interests change over </a:t>
            </a:r>
            <a:r>
              <a:rPr lang="en-US" dirty="0" err="1" smtClean="0"/>
              <a:t>Rotarians’s</a:t>
            </a:r>
            <a:r>
              <a:rPr lang="en-US" dirty="0" smtClean="0"/>
              <a:t> career: </a:t>
            </a:r>
          </a:p>
          <a:p>
            <a:pPr lvl="1"/>
            <a:r>
              <a:rPr lang="en-US" dirty="0" smtClean="0"/>
              <a:t>interest in Local Service grew from 30% to 50% of Rotarians</a:t>
            </a:r>
          </a:p>
          <a:p>
            <a:pPr lvl="1"/>
            <a:r>
              <a:rPr lang="en-US" dirty="0" smtClean="0"/>
              <a:t>Fellowship increased from </a:t>
            </a:r>
            <a:r>
              <a:rPr lang="en-US" dirty="0"/>
              <a:t>5</a:t>
            </a:r>
            <a:r>
              <a:rPr lang="en-US" dirty="0" smtClean="0"/>
              <a:t>% to 25%</a:t>
            </a:r>
          </a:p>
          <a:p>
            <a:pPr lvl="1"/>
            <a:r>
              <a:rPr lang="en-US" dirty="0" smtClean="0"/>
              <a:t>Networking dropped from 60% to 20%</a:t>
            </a:r>
          </a:p>
          <a:p>
            <a:r>
              <a:rPr lang="en-US" dirty="0" smtClean="0"/>
              <a:t>Palatka appears to offer great service opportunities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71298" y="1924493"/>
            <a:ext cx="882502" cy="1286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Rates were better than expected, but lower than desired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1" y="1756216"/>
            <a:ext cx="5609169" cy="4822384"/>
          </a:xfrm>
        </p:spPr>
        <p:txBody>
          <a:bodyPr>
            <a:normAutofit/>
          </a:bodyPr>
          <a:lstStyle/>
          <a:p>
            <a:r>
              <a:rPr lang="en-US" dirty="0" smtClean="0"/>
              <a:t>A 50% response rate, or above, is desirable to assure that the respondents are representative of the club.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27% of Palatka members responded</a:t>
            </a:r>
            <a:r>
              <a:rPr lang="en-US" dirty="0" smtClean="0"/>
              <a:t>. (19)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946047"/>
              </p:ext>
            </p:extLst>
          </p:nvPr>
        </p:nvGraphicFramePr>
        <p:xfrm>
          <a:off x="5771534" y="1607574"/>
          <a:ext cx="5746955" cy="39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9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for your club?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club needs to appeal to a variety of types:</a:t>
            </a:r>
          </a:p>
          <a:p>
            <a:pPr lvl="1"/>
            <a:r>
              <a:rPr lang="en-US" dirty="0" smtClean="0"/>
              <a:t>New members tend to want Networking.</a:t>
            </a:r>
          </a:p>
          <a:p>
            <a:pPr lvl="1"/>
            <a:r>
              <a:rPr lang="en-US" dirty="0" smtClean="0"/>
              <a:t>Longer term, members tend to want Service and Fellowship more.</a:t>
            </a:r>
          </a:p>
          <a:p>
            <a:r>
              <a:rPr lang="en-US" dirty="0" smtClean="0"/>
              <a:t>Your club members need to hear what RI and D6970 offer:</a:t>
            </a:r>
          </a:p>
          <a:p>
            <a:pPr lvl="1"/>
            <a:r>
              <a:rPr lang="en-US" dirty="0" smtClean="0"/>
              <a:t>RMB [Rotary Means Business] for Networking;</a:t>
            </a:r>
          </a:p>
          <a:p>
            <a:pPr lvl="1"/>
            <a:r>
              <a:rPr lang="en-US" dirty="0" smtClean="0"/>
              <a:t>District and Global Grants for Service.</a:t>
            </a:r>
            <a:endParaRPr lang="en-US" dirty="0"/>
          </a:p>
          <a:p>
            <a:r>
              <a:rPr lang="en-US" dirty="0" smtClean="0"/>
              <a:t>AND your club will eventually have to change to attract Millennials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(there are now more Millennials than Baby Boomers)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700" y="139700"/>
            <a:ext cx="15621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CONCLUSION: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92" y="462017"/>
            <a:ext cx="10515600" cy="1325563"/>
          </a:xfrm>
        </p:spPr>
        <p:txBody>
          <a:bodyPr/>
          <a:lstStyle/>
          <a:p>
            <a:r>
              <a:rPr lang="en-US" dirty="0" smtClean="0"/>
              <a:t>Can Palatka change so more members are VERY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53030" cy="30553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Palatka</a:t>
            </a:r>
          </a:p>
          <a:p>
            <a:pPr marL="0" indent="0">
              <a:buNone/>
            </a:pPr>
            <a:r>
              <a:rPr lang="en-US" dirty="0" smtClean="0"/>
              <a:t>Rotarians look this?: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02" y="3473244"/>
            <a:ext cx="3442862" cy="3384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" y="54640"/>
            <a:ext cx="34558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SURVEY:  MEMBER SATISFACTION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1331" y="6176963"/>
            <a:ext cx="22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Satisfied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90705" y="1825625"/>
            <a:ext cx="3149875" cy="3055382"/>
            <a:chOff x="5662305" y="1690688"/>
            <a:chExt cx="3149875" cy="30553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2305" y="1690688"/>
              <a:ext cx="2828925" cy="26860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91511" y="4376738"/>
              <a:ext cx="2220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Satisfied</a:t>
              </a:r>
              <a:endParaRPr lang="en-US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38970" y="3359887"/>
            <a:ext cx="7653030" cy="3229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47801" y="2320047"/>
            <a:ext cx="4101205" cy="438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                                      Or like this?: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Satisfied Rotarians FEEL?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71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Rotarians who are HIGHLY Satisfied with their club:</a:t>
            </a:r>
          </a:p>
          <a:p>
            <a:r>
              <a:rPr lang="en-US" dirty="0" smtClean="0"/>
              <a:t>99% </a:t>
            </a:r>
            <a:r>
              <a:rPr lang="en-US" dirty="0"/>
              <a:t>plan to </a:t>
            </a:r>
            <a:r>
              <a:rPr lang="en-US" b="1" u="sng" dirty="0"/>
              <a:t>stay</a:t>
            </a:r>
            <a:r>
              <a:rPr lang="en-US" dirty="0"/>
              <a:t> 2+ years</a:t>
            </a:r>
          </a:p>
          <a:p>
            <a:r>
              <a:rPr lang="en-US" dirty="0"/>
              <a:t>92% feel strongly </a:t>
            </a:r>
            <a:r>
              <a:rPr lang="en-US" b="1" u="sng" dirty="0"/>
              <a:t>welcomed </a:t>
            </a:r>
            <a:r>
              <a:rPr lang="en-US" dirty="0"/>
              <a:t>by their club</a:t>
            </a:r>
          </a:p>
          <a:p>
            <a:r>
              <a:rPr lang="en-US" dirty="0"/>
              <a:t>88% feel </a:t>
            </a:r>
            <a:r>
              <a:rPr lang="en-US" dirty="0" smtClean="0"/>
              <a:t>strongly that they </a:t>
            </a:r>
            <a:r>
              <a:rPr lang="en-US" dirty="0"/>
              <a:t>are encouraged to </a:t>
            </a:r>
            <a:r>
              <a:rPr lang="en-US" b="1" u="sng" dirty="0"/>
              <a:t>participate</a:t>
            </a:r>
          </a:p>
          <a:p>
            <a:r>
              <a:rPr lang="en-US" dirty="0"/>
              <a:t>87% feel </a:t>
            </a:r>
            <a:r>
              <a:rPr lang="en-US" dirty="0" smtClean="0"/>
              <a:t>strongly that </a:t>
            </a:r>
            <a:r>
              <a:rPr lang="en-US" b="1" u="sng" dirty="0" smtClean="0"/>
              <a:t>service </a:t>
            </a:r>
            <a:r>
              <a:rPr lang="en-US" dirty="0"/>
              <a:t>is effective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17" y="1660040"/>
            <a:ext cx="5724937" cy="4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Dissatisfied Rotarians?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Dissatisfied members </a:t>
            </a:r>
            <a:r>
              <a:rPr lang="en-US" dirty="0"/>
              <a:t>feel:</a:t>
            </a:r>
          </a:p>
          <a:p>
            <a:r>
              <a:rPr lang="en-US" dirty="0"/>
              <a:t>c</a:t>
            </a:r>
            <a:r>
              <a:rPr lang="en-US" dirty="0" smtClean="0"/>
              <a:t>lub </a:t>
            </a:r>
            <a:r>
              <a:rPr lang="en-US" dirty="0"/>
              <a:t>leaders don't </a:t>
            </a:r>
            <a:r>
              <a:rPr lang="en-US" dirty="0" smtClean="0"/>
              <a:t>LISTEN </a:t>
            </a:r>
            <a:r>
              <a:rPr lang="en-US" dirty="0"/>
              <a:t>well (56</a:t>
            </a:r>
            <a:r>
              <a:rPr lang="en-US" dirty="0" smtClean="0"/>
              <a:t>%); and</a:t>
            </a:r>
            <a:endParaRPr lang="en-US" dirty="0"/>
          </a:p>
          <a:p>
            <a:r>
              <a:rPr lang="en-US" dirty="0"/>
              <a:t>their club lacks strength in </a:t>
            </a:r>
            <a:r>
              <a:rPr lang="en-US" dirty="0" smtClean="0"/>
              <a:t>FELLOWSHIP </a:t>
            </a:r>
            <a:r>
              <a:rPr lang="en-US" dirty="0"/>
              <a:t>(70%) and </a:t>
            </a:r>
            <a:r>
              <a:rPr lang="en-US" dirty="0" smtClean="0"/>
              <a:t>SERVICE </a:t>
            </a:r>
            <a:r>
              <a:rPr lang="en-US" dirty="0"/>
              <a:t>commitment (67</a:t>
            </a:r>
            <a:r>
              <a:rPr lang="en-US" dirty="0" smtClean="0"/>
              <a:t>%).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Only 5% of our Rotarians are Dissatisfied.  Why?</a:t>
            </a:r>
            <a:endParaRPr lang="en-US" dirty="0"/>
          </a:p>
          <a:p>
            <a:r>
              <a:rPr lang="en-US" dirty="0" smtClean="0"/>
              <a:t>If they are Dissatisfied, they tend to leave.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than half of the Dissatisfied Rotarians are considering leaving in the next two years.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your club compares to D6970: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0764" y="6396335"/>
            <a:ext cx="4710545" cy="461665"/>
          </a:xfrm>
          <a:prstGeom prst="rect">
            <a:avLst/>
          </a:prstGeom>
          <a:noFill/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Green is good; Red is bad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29369"/>
              </p:ext>
            </p:extLst>
          </p:nvPr>
        </p:nvGraphicFramePr>
        <p:xfrm>
          <a:off x="1791929" y="1209367"/>
          <a:ext cx="7860889" cy="518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9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64" y="-272185"/>
            <a:ext cx="10882745" cy="1325563"/>
          </a:xfrm>
        </p:spPr>
        <p:txBody>
          <a:bodyPr/>
          <a:lstStyle/>
          <a:p>
            <a:r>
              <a:rPr lang="en-US" dirty="0" smtClean="0"/>
              <a:t>So what can we do to satisfy members better?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8586" y="1214536"/>
            <a:ext cx="86885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Very Satisfied:</a:t>
            </a:r>
          </a:p>
          <a:p>
            <a:r>
              <a:rPr lang="en-US" sz="2400" dirty="0" smtClean="0"/>
              <a:t>91% feel very </a:t>
            </a:r>
            <a:r>
              <a:rPr lang="en-US" sz="2400" u="sng" dirty="0"/>
              <a:t>W</a:t>
            </a:r>
            <a:r>
              <a:rPr lang="en-US" sz="2400" u="sng" dirty="0" smtClean="0"/>
              <a:t>elcome</a:t>
            </a:r>
            <a:r>
              <a:rPr lang="en-US" sz="2400" dirty="0" smtClean="0"/>
              <a:t>-91%</a:t>
            </a:r>
          </a:p>
          <a:p>
            <a:r>
              <a:rPr lang="en-US" sz="2400" dirty="0" smtClean="0"/>
              <a:t>88% feel very </a:t>
            </a:r>
            <a:r>
              <a:rPr lang="en-US" sz="2400" u="sng" dirty="0"/>
              <a:t>e</a:t>
            </a:r>
            <a:r>
              <a:rPr lang="en-US" sz="2400" u="sng" dirty="0" smtClean="0"/>
              <a:t>ncouraged</a:t>
            </a:r>
            <a:r>
              <a:rPr lang="en-US" sz="2400" dirty="0" smtClean="0"/>
              <a:t> to participate</a:t>
            </a:r>
            <a:endParaRPr lang="en-US" sz="2400" dirty="0"/>
          </a:p>
          <a:p>
            <a:r>
              <a:rPr lang="en-US" sz="2400" dirty="0" smtClean="0"/>
              <a:t>87% feel </a:t>
            </a:r>
            <a:r>
              <a:rPr lang="en-US" sz="2400" u="sng" dirty="0" smtClean="0"/>
              <a:t>Service</a:t>
            </a:r>
            <a:r>
              <a:rPr lang="en-US" sz="2400" dirty="0" smtClean="0"/>
              <a:t> is very effective</a:t>
            </a:r>
          </a:p>
          <a:p>
            <a:r>
              <a:rPr lang="en-US" sz="2400" dirty="0" smtClean="0"/>
              <a:t>78% feel leaders L</a:t>
            </a:r>
            <a:r>
              <a:rPr lang="en-US" sz="2400" u="sng" dirty="0" smtClean="0"/>
              <a:t>isten</a:t>
            </a:r>
            <a:r>
              <a:rPr lang="en-US" sz="2400" dirty="0" smtClean="0"/>
              <a:t> very well</a:t>
            </a:r>
          </a:p>
          <a:p>
            <a:r>
              <a:rPr lang="en-US" sz="2400" dirty="0" smtClean="0"/>
              <a:t>65% feel very well </a:t>
            </a:r>
            <a:r>
              <a:rPr lang="en-US" sz="2400" u="sng" dirty="0"/>
              <a:t>I</a:t>
            </a:r>
            <a:r>
              <a:rPr lang="en-US" sz="2400" u="sng" dirty="0" smtClean="0"/>
              <a:t>nformed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Dissatisfied:</a:t>
            </a:r>
          </a:p>
          <a:p>
            <a:r>
              <a:rPr lang="en-US" sz="2400" dirty="0" smtClean="0"/>
              <a:t>56% feel leaders </a:t>
            </a:r>
            <a:r>
              <a:rPr lang="en-US" sz="2400" u="sng" dirty="0" smtClean="0"/>
              <a:t>don’t Listen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7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4" y="0"/>
            <a:ext cx="10515600" cy="1325563"/>
          </a:xfrm>
        </p:spPr>
        <p:txBody>
          <a:bodyPr/>
          <a:lstStyle/>
          <a:p>
            <a:r>
              <a:rPr lang="en-US" dirty="0" smtClean="0"/>
              <a:t>How does your club feel?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305318"/>
              </p:ext>
            </p:extLst>
          </p:nvPr>
        </p:nvGraphicFramePr>
        <p:xfrm>
          <a:off x="148559" y="1325562"/>
          <a:ext cx="5979396" cy="432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34644"/>
              </p:ext>
            </p:extLst>
          </p:nvPr>
        </p:nvGraphicFramePr>
        <p:xfrm>
          <a:off x="6297562" y="1325563"/>
          <a:ext cx="5894438" cy="43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36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143232"/>
              </p:ext>
            </p:extLst>
          </p:nvPr>
        </p:nvGraphicFramePr>
        <p:xfrm>
          <a:off x="612058" y="-25708"/>
          <a:ext cx="49149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67147"/>
              </p:ext>
            </p:extLst>
          </p:nvPr>
        </p:nvGraphicFramePr>
        <p:xfrm>
          <a:off x="6232422" y="-25707"/>
          <a:ext cx="49149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48888"/>
              </p:ext>
            </p:extLst>
          </p:nvPr>
        </p:nvGraphicFramePr>
        <p:xfrm>
          <a:off x="6232422" y="3374717"/>
          <a:ext cx="49149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7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655"/>
            <a:ext cx="10515600" cy="1325563"/>
          </a:xfrm>
        </p:spPr>
        <p:txBody>
          <a:bodyPr/>
          <a:lstStyle/>
          <a:p>
            <a:r>
              <a:rPr lang="en-US" dirty="0" smtClean="0"/>
              <a:t>How to view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Remember:  Building on strengths has more impact than minimizing weakness.</a:t>
            </a:r>
          </a:p>
          <a:p>
            <a:r>
              <a:rPr lang="en-US" dirty="0"/>
              <a:t>Y</a:t>
            </a:r>
            <a:r>
              <a:rPr lang="en-US" dirty="0" smtClean="0"/>
              <a:t>ou may need to emphasize different areas:</a:t>
            </a:r>
          </a:p>
          <a:p>
            <a:pPr lvl="1"/>
            <a:r>
              <a:rPr lang="en-US" b="1" dirty="0" smtClean="0"/>
              <a:t>Newer</a:t>
            </a:r>
            <a:r>
              <a:rPr lang="en-US" dirty="0" smtClean="0"/>
              <a:t> Rotarians—strong </a:t>
            </a:r>
            <a:r>
              <a:rPr lang="en-US" b="1" dirty="0" smtClean="0"/>
              <a:t>networking.</a:t>
            </a:r>
          </a:p>
          <a:p>
            <a:pPr lvl="1"/>
            <a:r>
              <a:rPr lang="en-US" b="1" dirty="0" smtClean="0"/>
              <a:t>Longer term</a:t>
            </a:r>
            <a:r>
              <a:rPr lang="en-US" dirty="0" smtClean="0"/>
              <a:t> Rotarians—</a:t>
            </a:r>
            <a:r>
              <a:rPr lang="en-US" b="1" dirty="0" smtClean="0"/>
              <a:t>strong service and fellowship.</a:t>
            </a:r>
          </a:p>
          <a:p>
            <a:r>
              <a:rPr lang="en-US" dirty="0" smtClean="0"/>
              <a:t>But, if you want to attract new members while keeping the existing ones, you probably want strong </a:t>
            </a:r>
            <a:r>
              <a:rPr lang="en-US" b="1" dirty="0" smtClean="0"/>
              <a:t>networking, service AND fellowship.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0700" y="54640"/>
            <a:ext cx="41682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SURVEY:  STRENGTHS AND WEAKNESSES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365125"/>
            <a:ext cx="10911348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Strengths are listed, in order, based on ratings from Highly-Satisfied members.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5008419" cy="456780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1269"/>
              </p:ext>
            </p:extLst>
          </p:nvPr>
        </p:nvGraphicFramePr>
        <p:xfrm>
          <a:off x="66963" y="1825624"/>
          <a:ext cx="5915891" cy="486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94" y="0"/>
            <a:ext cx="2785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STRENGTHS/WEAKNESSES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434"/>
              </p:ext>
            </p:extLst>
          </p:nvPr>
        </p:nvGraphicFramePr>
        <p:xfrm>
          <a:off x="6172715" y="1825624"/>
          <a:ext cx="5682587" cy="47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4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8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DEMOGRAPHICS OF CLUB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40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" y="5754255"/>
            <a:ext cx="11762508" cy="572654"/>
          </a:xfrm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Note:  Clubs oriented toward </a:t>
            </a:r>
            <a:r>
              <a:rPr lang="en-US" sz="2400" u="sng" dirty="0" smtClean="0"/>
              <a:t>performing</a:t>
            </a:r>
            <a:r>
              <a:rPr lang="en-US" sz="2400" dirty="0" smtClean="0"/>
              <a:t> service may not rate fund-raising as a strength.  </a:t>
            </a:r>
            <a:endParaRPr lang="en-US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595649"/>
              </p:ext>
            </p:extLst>
          </p:nvPr>
        </p:nvGraphicFramePr>
        <p:xfrm>
          <a:off x="161636" y="365125"/>
          <a:ext cx="6128328" cy="538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79125"/>
              </p:ext>
            </p:extLst>
          </p:nvPr>
        </p:nvGraphicFramePr>
        <p:xfrm>
          <a:off x="6433275" y="365125"/>
          <a:ext cx="5490869" cy="538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94" y="0"/>
            <a:ext cx="2785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STRENGTHS/WEAKNESSES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451897" y="1119173"/>
            <a:ext cx="1137684" cy="1293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29623" y="1119173"/>
            <a:ext cx="1137684" cy="1293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2089" y="2690358"/>
            <a:ext cx="111641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00885"/>
              </p:ext>
            </p:extLst>
          </p:nvPr>
        </p:nvGraphicFramePr>
        <p:xfrm>
          <a:off x="292960" y="365125"/>
          <a:ext cx="5915891" cy="55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70179"/>
              </p:ext>
            </p:extLst>
          </p:nvPr>
        </p:nvGraphicFramePr>
        <p:xfrm>
          <a:off x="6466496" y="365125"/>
          <a:ext cx="5666510" cy="55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94" y="0"/>
            <a:ext cx="2785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STRENGTHS/WEAKNESSES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3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51542"/>
              </p:ext>
            </p:extLst>
          </p:nvPr>
        </p:nvGraphicFramePr>
        <p:xfrm>
          <a:off x="355599" y="349250"/>
          <a:ext cx="6119091" cy="595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94" y="0"/>
            <a:ext cx="27858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STRENGTHS/WEAKNESSES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9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where your club’s strengths are.</a:t>
            </a:r>
          </a:p>
          <a:p>
            <a:r>
              <a:rPr lang="en-US" dirty="0" smtClean="0"/>
              <a:t>Build on the strengths of your club first; great organizations aren’t built by minimizing weakness.</a:t>
            </a:r>
          </a:p>
          <a:p>
            <a:r>
              <a:rPr lang="en-US" dirty="0" smtClean="0"/>
              <a:t>Examine weaknesses that could seriously affect your club:</a:t>
            </a:r>
          </a:p>
          <a:p>
            <a:pPr lvl="1"/>
            <a:r>
              <a:rPr lang="en-US" dirty="0" smtClean="0"/>
              <a:t>Age?  Welcoming?  Fellowship?</a:t>
            </a:r>
          </a:p>
          <a:p>
            <a:pPr lvl="1"/>
            <a:r>
              <a:rPr lang="en-US" dirty="0" smtClean="0"/>
              <a:t>Team approaches build better commitment to change.</a:t>
            </a:r>
          </a:p>
          <a:p>
            <a:pPr lvl="1"/>
            <a:r>
              <a:rPr lang="en-US" dirty="0" smtClean="0"/>
              <a:t>Multi-year plans are most effective to achieve enduring change.</a:t>
            </a:r>
          </a:p>
          <a:p>
            <a:r>
              <a:rPr lang="en-US" dirty="0" smtClean="0"/>
              <a:t>Ask help from the District or Zone, if you want ideas or help.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700" y="139700"/>
            <a:ext cx="15621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CONCLUSION: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 us a call if we can help:</a:t>
            </a:r>
          </a:p>
          <a:p>
            <a:pPr marL="0" indent="0">
              <a:buNone/>
            </a:pPr>
            <a:r>
              <a:rPr lang="en-US" dirty="0" smtClean="0"/>
              <a:t>District Membership Co-Chairs</a:t>
            </a:r>
          </a:p>
          <a:p>
            <a:r>
              <a:rPr lang="en-US" dirty="0" smtClean="0"/>
              <a:t>Mike Darragh – </a:t>
            </a:r>
            <a:r>
              <a:rPr lang="en-US" u="sng" dirty="0" smtClean="0">
                <a:hlinkClick r:id="rId2"/>
              </a:rPr>
              <a:t>mikehdarragh@gmail.com</a:t>
            </a:r>
            <a:endParaRPr lang="en-US" u="sng" dirty="0"/>
          </a:p>
          <a:p>
            <a:r>
              <a:rPr lang="en-US" dirty="0" smtClean="0"/>
              <a:t>Russ Miller - </a:t>
            </a:r>
            <a:r>
              <a:rPr lang="en-US" u="sng" dirty="0" smtClean="0">
                <a:hlinkClick r:id="rId3"/>
              </a:rPr>
              <a:t>pdgruss@lazyscape.com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Your Assistant or Area Governors</a:t>
            </a:r>
          </a:p>
          <a:p>
            <a:pPr marL="0" indent="0">
              <a:buNone/>
            </a:pPr>
            <a:r>
              <a:rPr lang="en-US" dirty="0" smtClean="0"/>
              <a:t>Zone Rotary Coordinator team - </a:t>
            </a:r>
            <a:r>
              <a:rPr lang="en-US" u="sng" dirty="0" smtClean="0">
                <a:hlinkClick r:id="rId4"/>
              </a:rPr>
              <a:t>art.macqueen13.14@gmail.com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" y="62784"/>
            <a:ext cx="11142921" cy="1138696"/>
          </a:xfrm>
        </p:spPr>
        <p:txBody>
          <a:bodyPr/>
          <a:lstStyle/>
          <a:p>
            <a:r>
              <a:rPr lang="en-US" dirty="0" smtClean="0"/>
              <a:t>About 40% of Palatka Respondents were over 60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703294"/>
              </p:ext>
            </p:extLst>
          </p:nvPr>
        </p:nvGraphicFramePr>
        <p:xfrm>
          <a:off x="4549876" y="921774"/>
          <a:ext cx="7642123" cy="581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1889202"/>
            <a:ext cx="417919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This group of retiring Baby Boomers is one of the two new sources of volunteers. </a:t>
            </a:r>
            <a:endParaRPr lang="en-US" dirty="0"/>
          </a:p>
          <a:p>
            <a:r>
              <a:rPr lang="en-US" dirty="0" smtClean="0"/>
              <a:t>RI is working to make Rotary more attractive to younger people since we will need replacements. Millennials are the biggest generation now.</a:t>
            </a:r>
          </a:p>
        </p:txBody>
      </p:sp>
    </p:spTree>
    <p:extLst>
      <p:ext uri="{BB962C8B-B14F-4D97-AF65-F5344CB8AC3E}">
        <p14:creationId xmlns:p14="http://schemas.microsoft.com/office/powerpoint/2010/main" val="3860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83" y="2778715"/>
            <a:ext cx="10515600" cy="1325563"/>
          </a:xfrm>
        </p:spPr>
        <p:txBody>
          <a:bodyPr/>
          <a:lstStyle/>
          <a:p>
            <a:r>
              <a:rPr lang="en-US" dirty="0" smtClean="0"/>
              <a:t>Where will we find new Rotarians?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50" y="1012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Volunteering has changed:  Lack of Engagement Has Affected ALL Areas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80299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424" y="19372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Member of Group</a:t>
            </a:r>
          </a:p>
        </p:txBody>
      </p:sp>
      <p:sp>
        <p:nvSpPr>
          <p:cNvPr id="6" name="TextBox 5"/>
          <p:cNvSpPr txBox="1"/>
          <p:nvPr/>
        </p:nvSpPr>
        <p:spPr>
          <a:xfrm rot="598796">
            <a:off x="3183823" y="2888588"/>
            <a:ext cx="215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Interested in Politics</a:t>
            </a:r>
          </a:p>
        </p:txBody>
      </p:sp>
      <p:sp>
        <p:nvSpPr>
          <p:cNvPr id="7" name="TextBox 6"/>
          <p:cNvSpPr txBox="1"/>
          <p:nvPr/>
        </p:nvSpPr>
        <p:spPr>
          <a:xfrm rot="1233572">
            <a:off x="4192759" y="407390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Attend Church</a:t>
            </a:r>
          </a:p>
        </p:txBody>
      </p:sp>
      <p:sp>
        <p:nvSpPr>
          <p:cNvPr id="8" name="TextBox 7"/>
          <p:cNvSpPr txBox="1"/>
          <p:nvPr/>
        </p:nvSpPr>
        <p:spPr>
          <a:xfrm rot="1367707">
            <a:off x="3338310" y="4458760"/>
            <a:ext cx="245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Attend Club Regularly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6248400"/>
            <a:ext cx="6096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1900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6248400"/>
            <a:ext cx="6096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1970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0614" y="6417677"/>
            <a:ext cx="15277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Year of Birth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34250" y="2522954"/>
            <a:ext cx="2286000" cy="3657600"/>
            <a:chOff x="4572000" y="2209800"/>
            <a:chExt cx="2286000" cy="3657600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4572000" y="2209800"/>
              <a:ext cx="76200" cy="365760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8200" y="5486400"/>
              <a:ext cx="1143000" cy="338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Baby Boom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5715000" y="2209800"/>
              <a:ext cx="76200" cy="365760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91200" y="5486400"/>
              <a:ext cx="1066800" cy="35394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B050"/>
                  </a:solidFill>
                </a:rPr>
                <a:t>Gen X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 flipV="1">
            <a:off x="4762600" y="2590800"/>
            <a:ext cx="76200" cy="365760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0" y="5819393"/>
            <a:ext cx="180350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Greatest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8800" y="5834782"/>
            <a:ext cx="122725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Silent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D99-7732-40EA-A1F8-7D6C510EC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763" y="6516451"/>
            <a:ext cx="45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”Bowling Alone” Study, Putnam, 2000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0324" y="1437325"/>
            <a:ext cx="1415902" cy="507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people expect to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432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29170" y="1222744"/>
            <a:ext cx="8046188" cy="5635256"/>
            <a:chOff x="2129170" y="1222744"/>
            <a:chExt cx="8046188" cy="5635256"/>
          </a:xfrm>
        </p:grpSpPr>
        <p:grpSp>
          <p:nvGrpSpPr>
            <p:cNvPr id="5" name="Group 4"/>
            <p:cNvGrpSpPr/>
            <p:nvPr/>
          </p:nvGrpSpPr>
          <p:grpSpPr>
            <a:xfrm>
              <a:off x="2129170" y="1322452"/>
              <a:ext cx="8046188" cy="5535548"/>
              <a:chOff x="876032" y="1579007"/>
              <a:chExt cx="7353300" cy="499627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032" y="1579007"/>
                <a:ext cx="7353300" cy="489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043170" y="17526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Vote for President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67814" y="241485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Read Newspaper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81200" y="36576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“Can trust people”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67814" y="4149075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Work on community project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00200" y="5867400"/>
                <a:ext cx="609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1900</a:t>
                </a:r>
                <a:endParaRPr lang="en-US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43600" y="5867400"/>
                <a:ext cx="609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1970</a:t>
                </a:r>
                <a:endParaRPr lang="en-US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96614" y="6205954"/>
                <a:ext cx="15277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/>
                  <a:t>Year of Birth</a:t>
                </a:r>
                <a:endParaRPr lang="en-US" b="1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8846288" y="1222744"/>
              <a:ext cx="1329070" cy="552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5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drivers of this change: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Entertainment TV (ability to tune out other channels)</a:t>
            </a:r>
          </a:p>
          <a:p>
            <a:r>
              <a:rPr lang="en-US" dirty="0" smtClean="0"/>
              <a:t>Suburbanization (ability to close the gate and keep “them” out)</a:t>
            </a:r>
          </a:p>
          <a:p>
            <a:r>
              <a:rPr lang="en-US" dirty="0" smtClean="0"/>
              <a:t>Loss of largest volunteer base:  Women (especially those forced to enter work force for economic reasons)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400" dirty="0" smtClean="0"/>
              <a:t>Rotary may have to cultivate leaders when they are younger; it can no longer assume they will join when they reach the top of their organization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D99-7732-40EA-A1F8-7D6C510EC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27" y="274638"/>
            <a:ext cx="98457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News:  The Newest Generation Reversed the Trend in Volunteering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1"/>
            <a:ext cx="6881813" cy="42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72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2006 AmeriCorps Study with 2004 Census Data 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2631132" y="365566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Baby Boomers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633798" y="378742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 X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593533" y="367605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Millennials</a:t>
            </a:r>
            <a:r>
              <a:rPr lang="en-US" sz="2400" dirty="0">
                <a:solidFill>
                  <a:schemeClr val="bg1"/>
                </a:solidFill>
              </a:rPr>
              <a:t>” (Gen Y)</a:t>
            </a:r>
          </a:p>
        </p:txBody>
      </p:sp>
      <p:sp>
        <p:nvSpPr>
          <p:cNvPr id="3" name="Oval 2"/>
          <p:cNvSpPr/>
          <p:nvPr/>
        </p:nvSpPr>
        <p:spPr>
          <a:xfrm>
            <a:off x="7393633" y="2057400"/>
            <a:ext cx="1676400" cy="411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12297">
            <a:off x="4800600" y="3657600"/>
            <a:ext cx="1078706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567226">
            <a:off x="6378174" y="3332723"/>
            <a:ext cx="1652845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D99-7732-40EA-A1F8-7D6C510ECA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1821</Words>
  <Application>Microsoft Office PowerPoint</Application>
  <PresentationFormat>Widescreen</PresentationFormat>
  <Paragraphs>285</Paragraphs>
  <Slides>34</Slides>
  <Notes>13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Palatka Member Satisfaction: Any need for change?</vt:lpstr>
      <vt:lpstr>Response Rates were better than expected, but lower than desired</vt:lpstr>
      <vt:lpstr>DEMOGRAPHICS OF CLUB</vt:lpstr>
      <vt:lpstr>About 40% of Palatka Respondents were over 60</vt:lpstr>
      <vt:lpstr>Where will we find new Rotarians?</vt:lpstr>
      <vt:lpstr>Volunteering has changed:  Lack of Engagement Has Affected ALL Areas</vt:lpstr>
      <vt:lpstr>Fewer people expect to get involved</vt:lpstr>
      <vt:lpstr>The biggest drivers of this change:</vt:lpstr>
      <vt:lpstr>Good News:  The Newest Generation Reversed the Trend in Volunteering</vt:lpstr>
      <vt:lpstr>Organizations Will Have to Restructure Since Millennials Want:</vt:lpstr>
      <vt:lpstr>MEMBERSHIP EFFORTS OF PALATKA</vt:lpstr>
      <vt:lpstr>70% of Palatka members bring guests</vt:lpstr>
      <vt:lpstr>80% of the club did NOT sponsor a member last year</vt:lpstr>
      <vt:lpstr>So, if you want success attracting new members…</vt:lpstr>
      <vt:lpstr>High proportion of new members may indicate a Retention problem</vt:lpstr>
      <vt:lpstr>Satisfying New members requires a different solution than Existing member retention</vt:lpstr>
      <vt:lpstr>Why People Joined Palatka Rotary….                   ……..and Why They Stay</vt:lpstr>
      <vt:lpstr>Why People JOIN Rotary?….</vt:lpstr>
      <vt:lpstr>….the Reason Rotarians STAY often changes</vt:lpstr>
      <vt:lpstr>What does it mean for your club?</vt:lpstr>
      <vt:lpstr>Can Palatka change so more members are VERY satisfied?</vt:lpstr>
      <vt:lpstr>What do Satisfied Rotarians FEEL?</vt:lpstr>
      <vt:lpstr>What about the Dissatisfied Rotarians?</vt:lpstr>
      <vt:lpstr>Here’s how your club compares to D6970:</vt:lpstr>
      <vt:lpstr>So what can we do to satisfy members better?</vt:lpstr>
      <vt:lpstr>How does your club feel?</vt:lpstr>
      <vt:lpstr>PowerPoint Presentation</vt:lpstr>
      <vt:lpstr>How to view Strengths and Weaknesses</vt:lpstr>
      <vt:lpstr>Strengths are listed, in order, based on ratings from Highly-Satisfied members.</vt:lpstr>
      <vt:lpstr>PowerPoint Presentation</vt:lpstr>
      <vt:lpstr>PowerPoint Presentation</vt:lpstr>
      <vt:lpstr>PowerPoint Presentation</vt:lpstr>
      <vt:lpstr>What to do now?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Club Analysis D6970 Satisfaction Survey</dc:title>
  <dc:creator>michael darragh</dc:creator>
  <cp:lastModifiedBy>Dianne</cp:lastModifiedBy>
  <cp:revision>136</cp:revision>
  <cp:lastPrinted>2016-05-31T01:46:07Z</cp:lastPrinted>
  <dcterms:created xsi:type="dcterms:W3CDTF">2016-05-30T15:27:18Z</dcterms:created>
  <dcterms:modified xsi:type="dcterms:W3CDTF">2016-07-27T12:02:57Z</dcterms:modified>
</cp:coreProperties>
</file>