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handoutMasterIdLst>
    <p:handoutMasterId r:id="rId17"/>
  </p:handoutMasterIdLst>
  <p:sldIdLst>
    <p:sldId id="256" r:id="rId3"/>
    <p:sldId id="340" r:id="rId4"/>
    <p:sldId id="391" r:id="rId5"/>
    <p:sldId id="392" r:id="rId6"/>
    <p:sldId id="393" r:id="rId7"/>
    <p:sldId id="396" r:id="rId8"/>
    <p:sldId id="401" r:id="rId9"/>
    <p:sldId id="397" r:id="rId10"/>
    <p:sldId id="394" r:id="rId11"/>
    <p:sldId id="399" r:id="rId12"/>
    <p:sldId id="398" r:id="rId13"/>
    <p:sldId id="400" r:id="rId14"/>
    <p:sldId id="389" r:id="rId15"/>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94609" autoAdjust="0"/>
  </p:normalViewPr>
  <p:slideViewPr>
    <p:cSldViewPr>
      <p:cViewPr varScale="1">
        <p:scale>
          <a:sx n="151" d="100"/>
          <a:sy n="151" d="100"/>
        </p:scale>
        <p:origin x="1288"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117" d="100"/>
          <a:sy n="117" d="100"/>
        </p:scale>
        <p:origin x="196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5265810" y="0"/>
            <a:ext cx="4028440" cy="350520"/>
          </a:xfrm>
          <a:prstGeom prst="rect">
            <a:avLst/>
          </a:prstGeom>
        </p:spPr>
        <p:txBody>
          <a:bodyPr vert="horz" lIns="93166" tIns="46583" rIns="93166" bIns="46583" rtlCol="0"/>
          <a:lstStyle>
            <a:lvl1pPr algn="r">
              <a:defRPr sz="1200"/>
            </a:lvl1pPr>
          </a:lstStyle>
          <a:p>
            <a:fld id="{01E87923-AE16-4010-80AC-32B016CE2734}" type="datetimeFigureOut">
              <a:rPr lang="en-US" smtClean="0"/>
              <a:t>7/5/21</a:t>
            </a:fld>
            <a:endParaRPr lang="en-US" dirty="0"/>
          </a:p>
        </p:txBody>
      </p:sp>
      <p:sp>
        <p:nvSpPr>
          <p:cNvPr id="4" name="Footer Placeholder 3"/>
          <p:cNvSpPr>
            <a:spLocks noGrp="1"/>
          </p:cNvSpPr>
          <p:nvPr>
            <p:ph type="ftr" sz="quarter" idx="2"/>
          </p:nvPr>
        </p:nvSpPr>
        <p:spPr>
          <a:xfrm>
            <a:off x="1" y="6658663"/>
            <a:ext cx="4028440" cy="350520"/>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10" y="6658663"/>
            <a:ext cx="4028440" cy="350520"/>
          </a:xfrm>
          <a:prstGeom prst="rect">
            <a:avLst/>
          </a:prstGeom>
        </p:spPr>
        <p:txBody>
          <a:bodyPr vert="horz" lIns="93166" tIns="46583" rIns="93166" bIns="46583" rtlCol="0" anchor="b"/>
          <a:lstStyle>
            <a:lvl1pPr algn="r">
              <a:defRPr sz="1200"/>
            </a:lvl1pPr>
          </a:lstStyle>
          <a:p>
            <a:fld id="{D53E35D7-3692-421B-9923-5886011EB9BA}" type="slidenum">
              <a:rPr lang="en-US" smtClean="0"/>
              <a:t>‹#›</a:t>
            </a:fld>
            <a:endParaRPr lang="en-US" dirty="0"/>
          </a:p>
        </p:txBody>
      </p:sp>
    </p:spTree>
    <p:extLst>
      <p:ext uri="{BB962C8B-B14F-4D97-AF65-F5344CB8AC3E}">
        <p14:creationId xmlns:p14="http://schemas.microsoft.com/office/powerpoint/2010/main" val="3890590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5265810" y="0"/>
            <a:ext cx="4028440" cy="350520"/>
          </a:xfrm>
          <a:prstGeom prst="rect">
            <a:avLst/>
          </a:prstGeom>
        </p:spPr>
        <p:txBody>
          <a:bodyPr vert="horz" lIns="93166" tIns="46583" rIns="93166" bIns="46583" rtlCol="0"/>
          <a:lstStyle>
            <a:lvl1pPr algn="r">
              <a:defRPr sz="1200"/>
            </a:lvl1pPr>
          </a:lstStyle>
          <a:p>
            <a:fld id="{B8CB19CD-6994-48AA-A89D-B72E522B900B}" type="datetimeFigureOut">
              <a:rPr lang="en-US" smtClean="0"/>
              <a:t>7/5/21</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3"/>
            <a:ext cx="4028440" cy="3505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3"/>
            <a:ext cx="4028440" cy="350520"/>
          </a:xfrm>
          <a:prstGeom prst="rect">
            <a:avLst/>
          </a:prstGeom>
        </p:spPr>
        <p:txBody>
          <a:bodyPr vert="horz" lIns="93166" tIns="46583" rIns="93166" bIns="46583" rtlCol="0" anchor="b"/>
          <a:lstStyle>
            <a:lvl1pPr algn="r">
              <a:defRPr sz="1200"/>
            </a:lvl1pPr>
          </a:lstStyle>
          <a:p>
            <a:fld id="{1BD4D57A-0BD5-4752-B4E1-4D1FFD1A1534}" type="slidenum">
              <a:rPr lang="en-US" smtClean="0"/>
              <a:t>‹#›</a:t>
            </a:fld>
            <a:endParaRPr lang="en-US" dirty="0"/>
          </a:p>
        </p:txBody>
      </p:sp>
    </p:spTree>
    <p:extLst>
      <p:ext uri="{BB962C8B-B14F-4D97-AF65-F5344CB8AC3E}">
        <p14:creationId xmlns:p14="http://schemas.microsoft.com/office/powerpoint/2010/main" val="365564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4D57A-0BD5-4752-B4E1-4D1FFD1A1534}" type="slidenum">
              <a:rPr lang="en-US" smtClean="0"/>
              <a:t>1</a:t>
            </a:fld>
            <a:endParaRPr lang="en-US" dirty="0"/>
          </a:p>
        </p:txBody>
      </p:sp>
    </p:spTree>
    <p:extLst>
      <p:ext uri="{BB962C8B-B14F-4D97-AF65-F5344CB8AC3E}">
        <p14:creationId xmlns:p14="http://schemas.microsoft.com/office/powerpoint/2010/main" val="348484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10</a:t>
            </a:fld>
            <a:endParaRPr lang="en-US" dirty="0"/>
          </a:p>
        </p:txBody>
      </p:sp>
    </p:spTree>
    <p:extLst>
      <p:ext uri="{BB962C8B-B14F-4D97-AF65-F5344CB8AC3E}">
        <p14:creationId xmlns:p14="http://schemas.microsoft.com/office/powerpoint/2010/main" val="120330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11</a:t>
            </a:fld>
            <a:endParaRPr lang="en-US" dirty="0"/>
          </a:p>
        </p:txBody>
      </p:sp>
    </p:spTree>
    <p:extLst>
      <p:ext uri="{BB962C8B-B14F-4D97-AF65-F5344CB8AC3E}">
        <p14:creationId xmlns:p14="http://schemas.microsoft.com/office/powerpoint/2010/main" val="371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12</a:t>
            </a:fld>
            <a:endParaRPr lang="en-US" dirty="0"/>
          </a:p>
        </p:txBody>
      </p:sp>
    </p:spTree>
    <p:extLst>
      <p:ext uri="{BB962C8B-B14F-4D97-AF65-F5344CB8AC3E}">
        <p14:creationId xmlns:p14="http://schemas.microsoft.com/office/powerpoint/2010/main" val="256934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13</a:t>
            </a:fld>
            <a:endParaRPr lang="en-US" dirty="0"/>
          </a:p>
        </p:txBody>
      </p:sp>
    </p:spTree>
    <p:extLst>
      <p:ext uri="{BB962C8B-B14F-4D97-AF65-F5344CB8AC3E}">
        <p14:creationId xmlns:p14="http://schemas.microsoft.com/office/powerpoint/2010/main" val="113079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2</a:t>
            </a:fld>
            <a:endParaRPr lang="en-US" dirty="0"/>
          </a:p>
        </p:txBody>
      </p:sp>
    </p:spTree>
    <p:extLst>
      <p:ext uri="{BB962C8B-B14F-4D97-AF65-F5344CB8AC3E}">
        <p14:creationId xmlns:p14="http://schemas.microsoft.com/office/powerpoint/2010/main" val="419086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3</a:t>
            </a:fld>
            <a:endParaRPr lang="en-US" dirty="0"/>
          </a:p>
        </p:txBody>
      </p:sp>
    </p:spTree>
    <p:extLst>
      <p:ext uri="{BB962C8B-B14F-4D97-AF65-F5344CB8AC3E}">
        <p14:creationId xmlns:p14="http://schemas.microsoft.com/office/powerpoint/2010/main" val="369642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4</a:t>
            </a:fld>
            <a:endParaRPr lang="en-US" dirty="0"/>
          </a:p>
        </p:txBody>
      </p:sp>
    </p:spTree>
    <p:extLst>
      <p:ext uri="{BB962C8B-B14F-4D97-AF65-F5344CB8AC3E}">
        <p14:creationId xmlns:p14="http://schemas.microsoft.com/office/powerpoint/2010/main" val="161523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5</a:t>
            </a:fld>
            <a:endParaRPr lang="en-US" dirty="0"/>
          </a:p>
        </p:txBody>
      </p:sp>
    </p:spTree>
    <p:extLst>
      <p:ext uri="{BB962C8B-B14F-4D97-AF65-F5344CB8AC3E}">
        <p14:creationId xmlns:p14="http://schemas.microsoft.com/office/powerpoint/2010/main" val="53807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6</a:t>
            </a:fld>
            <a:endParaRPr lang="en-US" dirty="0"/>
          </a:p>
        </p:txBody>
      </p:sp>
    </p:spTree>
    <p:extLst>
      <p:ext uri="{BB962C8B-B14F-4D97-AF65-F5344CB8AC3E}">
        <p14:creationId xmlns:p14="http://schemas.microsoft.com/office/powerpoint/2010/main" val="379533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7</a:t>
            </a:fld>
            <a:endParaRPr lang="en-US" dirty="0"/>
          </a:p>
        </p:txBody>
      </p:sp>
    </p:spTree>
    <p:extLst>
      <p:ext uri="{BB962C8B-B14F-4D97-AF65-F5344CB8AC3E}">
        <p14:creationId xmlns:p14="http://schemas.microsoft.com/office/powerpoint/2010/main" val="373074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8</a:t>
            </a:fld>
            <a:endParaRPr lang="en-US" dirty="0"/>
          </a:p>
        </p:txBody>
      </p:sp>
    </p:spTree>
    <p:extLst>
      <p:ext uri="{BB962C8B-B14F-4D97-AF65-F5344CB8AC3E}">
        <p14:creationId xmlns:p14="http://schemas.microsoft.com/office/powerpoint/2010/main" val="322872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4D57A-0BD5-4752-B4E1-4D1FFD1A1534}" type="slidenum">
              <a:rPr lang="en-US" smtClean="0"/>
              <a:t>9</a:t>
            </a:fld>
            <a:endParaRPr lang="en-US" dirty="0"/>
          </a:p>
        </p:txBody>
      </p:sp>
    </p:spTree>
    <p:extLst>
      <p:ext uri="{BB962C8B-B14F-4D97-AF65-F5344CB8AC3E}">
        <p14:creationId xmlns:p14="http://schemas.microsoft.com/office/powerpoint/2010/main" val="360142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0AB9239-8C07-4517-AF0E-687CF7818A63}" type="datetimeFigureOut">
              <a:rPr lang="en-US" smtClean="0"/>
              <a:t>7/5/21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F87094-ACC6-4EF8-B986-00E51D5BF913}"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21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B9239-8C07-4517-AF0E-687CF7818A63}" type="datetimeFigureOut">
              <a:rPr lang="en-US" smtClean="0"/>
              <a:t>7/5/21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F87094-ACC6-4EF8-B986-00E51D5BF913}" type="slidenum">
              <a:rPr lang="en-US" smtClean="0"/>
              <a:t>‹#›</a:t>
            </a:fld>
            <a:endParaRPr lang="en-US" dirty="0"/>
          </a:p>
        </p:txBody>
      </p:sp>
    </p:spTree>
    <p:extLst>
      <p:ext uri="{BB962C8B-B14F-4D97-AF65-F5344CB8AC3E}">
        <p14:creationId xmlns:p14="http://schemas.microsoft.com/office/powerpoint/2010/main" val="22168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B9239-8C07-4517-AF0E-687CF7818A63}" type="datetimeFigureOut">
              <a:rPr lang="en-US" smtClean="0"/>
              <a:t>7/5/21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F87094-ACC6-4EF8-B986-00E51D5BF913}"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146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6C2521-7007-CE41-97D9-74EA9C1718D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56932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6C2521-7007-CE41-97D9-74EA9C1718D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2723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B9239-8C07-4517-AF0E-687CF7818A63}" type="datetimeFigureOut">
              <a:rPr lang="en-US" smtClean="0"/>
              <a:t>7/5/21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F87094-ACC6-4EF8-B986-00E51D5BF913}" type="slidenum">
              <a:rPr lang="en-US" smtClean="0"/>
              <a:t>‹#›</a:t>
            </a:fld>
            <a:endParaRPr lang="en-US" dirty="0"/>
          </a:p>
        </p:txBody>
      </p:sp>
    </p:spTree>
    <p:extLst>
      <p:ext uri="{BB962C8B-B14F-4D97-AF65-F5344CB8AC3E}">
        <p14:creationId xmlns:p14="http://schemas.microsoft.com/office/powerpoint/2010/main" val="214706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B9239-8C07-4517-AF0E-687CF7818A63}" type="datetimeFigureOut">
              <a:rPr lang="en-US" smtClean="0"/>
              <a:t>7/5/21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F87094-ACC6-4EF8-B986-00E51D5BF913}"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09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AB9239-8C07-4517-AF0E-687CF7818A63}" type="datetimeFigureOut">
              <a:rPr lang="en-US" smtClean="0"/>
              <a:t>7/5/21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F87094-ACC6-4EF8-B986-00E51D5BF913}" type="slidenum">
              <a:rPr lang="en-US" smtClean="0"/>
              <a:t>‹#›</a:t>
            </a:fld>
            <a:endParaRPr lang="en-US" dirty="0"/>
          </a:p>
        </p:txBody>
      </p:sp>
    </p:spTree>
    <p:extLst>
      <p:ext uri="{BB962C8B-B14F-4D97-AF65-F5344CB8AC3E}">
        <p14:creationId xmlns:p14="http://schemas.microsoft.com/office/powerpoint/2010/main" val="399157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AB9239-8C07-4517-AF0E-687CF7818A63}" type="datetimeFigureOut">
              <a:rPr lang="en-US" smtClean="0"/>
              <a:t>7/5/21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F87094-ACC6-4EF8-B986-00E51D5BF913}" type="slidenum">
              <a:rPr lang="en-US" smtClean="0"/>
              <a:t>‹#›</a:t>
            </a:fld>
            <a:endParaRPr lang="en-US" dirty="0"/>
          </a:p>
        </p:txBody>
      </p:sp>
    </p:spTree>
    <p:extLst>
      <p:ext uri="{BB962C8B-B14F-4D97-AF65-F5344CB8AC3E}">
        <p14:creationId xmlns:p14="http://schemas.microsoft.com/office/powerpoint/2010/main" val="354236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AB9239-8C07-4517-AF0E-687CF7818A63}" type="datetimeFigureOut">
              <a:rPr lang="en-US" smtClean="0"/>
              <a:t>7/5/21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F87094-ACC6-4EF8-B986-00E51D5BF913}" type="slidenum">
              <a:rPr lang="en-US" smtClean="0"/>
              <a:t>‹#›</a:t>
            </a:fld>
            <a:endParaRPr lang="en-US" dirty="0"/>
          </a:p>
        </p:txBody>
      </p:sp>
    </p:spTree>
    <p:extLst>
      <p:ext uri="{BB962C8B-B14F-4D97-AF65-F5344CB8AC3E}">
        <p14:creationId xmlns:p14="http://schemas.microsoft.com/office/powerpoint/2010/main" val="136796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B9239-8C07-4517-AF0E-687CF7818A63}" type="datetimeFigureOut">
              <a:rPr lang="en-US" smtClean="0"/>
              <a:t>7/5/21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F87094-ACC6-4EF8-B986-00E51D5BF913}" type="slidenum">
              <a:rPr lang="en-US" smtClean="0"/>
              <a:t>‹#›</a:t>
            </a:fld>
            <a:endParaRPr lang="en-US" dirty="0"/>
          </a:p>
        </p:txBody>
      </p:sp>
    </p:spTree>
    <p:extLst>
      <p:ext uri="{BB962C8B-B14F-4D97-AF65-F5344CB8AC3E}">
        <p14:creationId xmlns:p14="http://schemas.microsoft.com/office/powerpoint/2010/main" val="155007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AB9239-8C07-4517-AF0E-687CF7818A63}" type="datetimeFigureOut">
              <a:rPr lang="en-US" smtClean="0"/>
              <a:t>7/5/21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F87094-ACC6-4EF8-B986-00E51D5BF913}" type="slidenum">
              <a:rPr lang="en-US" smtClean="0"/>
              <a:t>‹#›</a:t>
            </a:fld>
            <a:endParaRPr lang="en-US" dirty="0"/>
          </a:p>
        </p:txBody>
      </p:sp>
    </p:spTree>
    <p:extLst>
      <p:ext uri="{BB962C8B-B14F-4D97-AF65-F5344CB8AC3E}">
        <p14:creationId xmlns:p14="http://schemas.microsoft.com/office/powerpoint/2010/main" val="123219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AB9239-8C07-4517-AF0E-687CF7818A63}" type="datetimeFigureOut">
              <a:rPr lang="en-US" smtClean="0"/>
              <a:t>7/5/21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F87094-ACC6-4EF8-B986-00E51D5BF913}"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46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0AB9239-8C07-4517-AF0E-687CF7818A63}" type="datetimeFigureOut">
              <a:rPr lang="en-US" smtClean="0"/>
              <a:t>7/5/21</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AF87094-ACC6-4EF8-B986-00E51D5BF913}"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215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A999B795-37B6-3341-928D-A4647F90640D}"/>
              </a:ext>
            </a:extLst>
          </p:cNvPr>
          <p:cNvSpPr txBox="1"/>
          <p:nvPr userDrawn="1"/>
        </p:nvSpPr>
        <p:spPr>
          <a:xfrm>
            <a:off x="6100763" y="6516688"/>
            <a:ext cx="3043237" cy="230187"/>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900" b="1" dirty="0">
                <a:solidFill>
                  <a:prstClr val="black"/>
                </a:solidFill>
                <a:latin typeface="Arial Narrow Bold"/>
                <a:cs typeface="Arial Narrow Bold"/>
              </a:rPr>
              <a:t>District 6960 Annual Meeting April 2020</a:t>
            </a:r>
          </a:p>
        </p:txBody>
      </p:sp>
      <p:pic>
        <p:nvPicPr>
          <p:cNvPr id="2051" name="Picture 2" descr="RotaryMBS_RGB.png">
            <a:extLst>
              <a:ext uri="{FF2B5EF4-FFF2-40B4-BE49-F238E27FC236}">
                <a16:creationId xmlns:a16="http://schemas.microsoft.com/office/drawing/2014/main" id="{993158A8-5789-3E46-85CF-1184DE6DE98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5913" y="5932488"/>
            <a:ext cx="1587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71A7B02-BABE-E541-B5DA-267CDEDCD3D2}"/>
              </a:ext>
            </a:extLst>
          </p:cNvPr>
          <p:cNvSpPr/>
          <p:nvPr userDrawn="1"/>
        </p:nvSpPr>
        <p:spPr>
          <a:xfrm>
            <a:off x="0" y="1588"/>
            <a:ext cx="9144000" cy="1273175"/>
          </a:xfrm>
          <a:prstGeom prst="rect">
            <a:avLst/>
          </a:prstGeom>
          <a:solidFill>
            <a:srgbClr val="005D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4204166955"/>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10.png"/><Relationship Id="rId4" Type="http://schemas.openxmlformats.org/officeDocument/2006/relationships/hyperlink" Target="https://www.mycartfund.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mailto:hnbbird@aol.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76205" y="4836252"/>
            <a:ext cx="6095995" cy="1745463"/>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3100" b="1" cap="all" spc="200" dirty="0">
                <a:solidFill>
                  <a:srgbClr val="FFFFFF"/>
                </a:solidFill>
                <a:latin typeface="+mj-lt"/>
                <a:ea typeface="+mj-ea"/>
                <a:cs typeface="+mj-cs"/>
              </a:rPr>
              <a:t>TREASURERS TRAINING</a:t>
            </a:r>
          </a:p>
          <a:p>
            <a:pPr algn="r" defTabSz="914400">
              <a:lnSpc>
                <a:spcPct val="80000"/>
              </a:lnSpc>
              <a:spcBef>
                <a:spcPct val="0"/>
              </a:spcBef>
              <a:spcAft>
                <a:spcPts val="600"/>
              </a:spcAft>
            </a:pPr>
            <a:r>
              <a:rPr lang="en-US" sz="3100" b="1" cap="all" spc="200" dirty="0">
                <a:solidFill>
                  <a:srgbClr val="FFFFFF"/>
                </a:solidFill>
                <a:latin typeface="+mj-lt"/>
                <a:ea typeface="+mj-ea"/>
                <a:cs typeface="+mj-cs"/>
              </a:rPr>
              <a:t>July 10, 2021</a:t>
            </a:r>
          </a:p>
          <a:p>
            <a:pPr algn="r" defTabSz="914400">
              <a:lnSpc>
                <a:spcPct val="80000"/>
              </a:lnSpc>
              <a:spcBef>
                <a:spcPct val="0"/>
              </a:spcBef>
              <a:spcAft>
                <a:spcPts val="600"/>
              </a:spcAft>
            </a:pPr>
            <a:r>
              <a:rPr lang="en-US" sz="3100" b="1" cap="all" spc="200" dirty="0">
                <a:solidFill>
                  <a:srgbClr val="FFFFFF"/>
                </a:solidFill>
                <a:latin typeface="+mj-lt"/>
                <a:ea typeface="+mj-ea"/>
                <a:cs typeface="+mj-cs"/>
              </a:rPr>
              <a:t>don </a:t>
            </a:r>
            <a:r>
              <a:rPr lang="en-US" sz="3100" b="1" cap="all" spc="200" dirty="0" err="1">
                <a:solidFill>
                  <a:srgbClr val="FFFFFF"/>
                </a:solidFill>
                <a:latin typeface="+mj-lt"/>
                <a:ea typeface="+mj-ea"/>
                <a:cs typeface="+mj-cs"/>
              </a:rPr>
              <a:t>snyder</a:t>
            </a:r>
            <a:endParaRPr lang="en-US" sz="3100" b="1" cap="all" spc="200" dirty="0">
              <a:solidFill>
                <a:srgbClr val="FFFFFF"/>
              </a:solidFill>
              <a:latin typeface="+mj-lt"/>
              <a:ea typeface="+mj-ea"/>
              <a:cs typeface="+mj-cs"/>
            </a:endParaRPr>
          </a:p>
        </p:txBody>
      </p:sp>
      <p:sp useBgFill="1">
        <p:nvSpPr>
          <p:cNvPr id="15" name="Rectangle 14">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5105"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90" y="1676400"/>
            <a:ext cx="3608019" cy="1347638"/>
          </a:xfrm>
          <a:prstGeom prst="rect">
            <a:avLst/>
          </a:prstGeom>
        </p:spPr>
      </p:pic>
      <p:pic>
        <p:nvPicPr>
          <p:cNvPr id="6" name="Picture 5" descr="Logo, company name&#10;&#10;Description automatically generated">
            <a:extLst>
              <a:ext uri="{FF2B5EF4-FFF2-40B4-BE49-F238E27FC236}">
                <a16:creationId xmlns:a16="http://schemas.microsoft.com/office/drawing/2014/main" id="{04ECEA91-CF8F-E242-83C8-B7EC21A05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3" y="822681"/>
            <a:ext cx="2870197" cy="2707733"/>
          </a:xfrm>
          <a:prstGeom prst="rect">
            <a:avLst/>
          </a:prstGeom>
        </p:spPr>
      </p:pic>
    </p:spTree>
    <p:extLst>
      <p:ext uri="{BB962C8B-B14F-4D97-AF65-F5344CB8AC3E}">
        <p14:creationId xmlns:p14="http://schemas.microsoft.com/office/powerpoint/2010/main" val="319136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2423634" cy="905256"/>
          </a:xfrm>
          <a:prstGeom prst="rect">
            <a:avLst/>
          </a:prstGeom>
        </p:spPr>
      </p:pic>
      <p:pic>
        <p:nvPicPr>
          <p:cNvPr id="2" name="Picture 1"/>
          <p:cNvPicPr>
            <a:picLocks noChangeAspect="1"/>
          </p:cNvPicPr>
          <p:nvPr/>
        </p:nvPicPr>
        <p:blipFill>
          <a:blip r:embed="rId4"/>
          <a:stretch>
            <a:fillRect/>
          </a:stretch>
        </p:blipFill>
        <p:spPr>
          <a:xfrm>
            <a:off x="762000" y="2438400"/>
            <a:ext cx="7629600" cy="1774132"/>
          </a:xfrm>
          <a:prstGeom prst="rect">
            <a:avLst/>
          </a:prstGeom>
        </p:spPr>
      </p:pic>
      <p:pic>
        <p:nvPicPr>
          <p:cNvPr id="5" name="Picture 4" descr="Logo, company name&#10;&#10;Description automatically generated">
            <a:extLst>
              <a:ext uri="{FF2B5EF4-FFF2-40B4-BE49-F238E27FC236}">
                <a16:creationId xmlns:a16="http://schemas.microsoft.com/office/drawing/2014/main" id="{C9C161AF-A35C-4642-8974-5EFBB1466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139879"/>
            <a:ext cx="1041400" cy="982453"/>
          </a:xfrm>
          <a:prstGeom prst="rect">
            <a:avLst/>
          </a:prstGeom>
        </p:spPr>
      </p:pic>
    </p:spTree>
    <p:extLst>
      <p:ext uri="{BB962C8B-B14F-4D97-AF65-F5344CB8AC3E}">
        <p14:creationId xmlns:p14="http://schemas.microsoft.com/office/powerpoint/2010/main" val="246689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2423634" cy="905256"/>
          </a:xfrm>
          <a:prstGeom prst="rect">
            <a:avLst/>
          </a:prstGeom>
        </p:spPr>
      </p:pic>
      <p:sp>
        <p:nvSpPr>
          <p:cNvPr id="2" name="Rectangle 1"/>
          <p:cNvSpPr/>
          <p:nvPr/>
        </p:nvSpPr>
        <p:spPr>
          <a:xfrm>
            <a:off x="2136440" y="1210056"/>
            <a:ext cx="4499950" cy="830997"/>
          </a:xfrm>
          <a:prstGeom prst="rect">
            <a:avLst/>
          </a:prstGeom>
        </p:spPr>
        <p:txBody>
          <a:bodyPr wrap="none">
            <a:spAutoFit/>
          </a:bodyPr>
          <a:lstStyle/>
          <a:p>
            <a:pPr algn="ctr"/>
            <a:r>
              <a:rPr lang="en-US" sz="2400" b="1" dirty="0">
                <a:effectLst>
                  <a:outerShdw blurRad="38100" dist="38100" dir="2700000" algn="tl">
                    <a:srgbClr val="000000">
                      <a:alpha val="43137"/>
                    </a:srgbClr>
                  </a:outerShdw>
                </a:effectLst>
                <a:hlinkClick r:id="rId4"/>
              </a:rPr>
              <a:t>https://www.mycartfund.org</a:t>
            </a:r>
            <a:endParaRPr lang="en-US" sz="2400" b="1" dirty="0">
              <a:effectLst>
                <a:outerShdw blurRad="38100" dist="38100" dir="2700000" algn="tl">
                  <a:srgbClr val="000000">
                    <a:alpha val="43137"/>
                  </a:srgbClr>
                </a:outerShdw>
              </a:effectLst>
            </a:endParaRPr>
          </a:p>
          <a:p>
            <a:pPr algn="ctr"/>
            <a:r>
              <a:rPr lang="en-US" sz="2400" b="1" dirty="0">
                <a:effectLst>
                  <a:outerShdw blurRad="38100" dist="38100" dir="2700000" algn="tl">
                    <a:srgbClr val="000000">
                      <a:alpha val="43137"/>
                    </a:srgbClr>
                  </a:outerShdw>
                </a:effectLst>
              </a:rPr>
              <a:t>Use your DACdb login</a:t>
            </a:r>
          </a:p>
        </p:txBody>
      </p:sp>
      <p:pic>
        <p:nvPicPr>
          <p:cNvPr id="3" name="Picture 2"/>
          <p:cNvPicPr>
            <a:picLocks noChangeAspect="1"/>
          </p:cNvPicPr>
          <p:nvPr/>
        </p:nvPicPr>
        <p:blipFill>
          <a:blip r:embed="rId5"/>
          <a:stretch>
            <a:fillRect/>
          </a:stretch>
        </p:blipFill>
        <p:spPr>
          <a:xfrm>
            <a:off x="1371600" y="1994809"/>
            <a:ext cx="6029631" cy="4690637"/>
          </a:xfrm>
          <a:prstGeom prst="rect">
            <a:avLst/>
          </a:prstGeom>
        </p:spPr>
      </p:pic>
      <p:pic>
        <p:nvPicPr>
          <p:cNvPr id="6" name="Picture 5" descr="Logo, company name&#10;&#10;Description automatically generated">
            <a:extLst>
              <a:ext uri="{FF2B5EF4-FFF2-40B4-BE49-F238E27FC236}">
                <a16:creationId xmlns:a16="http://schemas.microsoft.com/office/drawing/2014/main" id="{54288762-A31E-FA45-ACA5-DE04DB152F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0" y="139879"/>
            <a:ext cx="1041400" cy="982453"/>
          </a:xfrm>
          <a:prstGeom prst="rect">
            <a:avLst/>
          </a:prstGeom>
        </p:spPr>
      </p:pic>
    </p:spTree>
    <p:extLst>
      <p:ext uri="{BB962C8B-B14F-4D97-AF65-F5344CB8AC3E}">
        <p14:creationId xmlns:p14="http://schemas.microsoft.com/office/powerpoint/2010/main" val="407560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2423634" cy="905256"/>
          </a:xfrm>
          <a:prstGeom prst="rect">
            <a:avLst/>
          </a:prstGeom>
        </p:spPr>
      </p:pic>
      <p:pic>
        <p:nvPicPr>
          <p:cNvPr id="2" name="Picture 1"/>
          <p:cNvPicPr>
            <a:picLocks noChangeAspect="1"/>
          </p:cNvPicPr>
          <p:nvPr/>
        </p:nvPicPr>
        <p:blipFill>
          <a:blip r:embed="rId4"/>
          <a:stretch>
            <a:fillRect/>
          </a:stretch>
        </p:blipFill>
        <p:spPr>
          <a:xfrm>
            <a:off x="152400" y="1295400"/>
            <a:ext cx="8839200" cy="5334000"/>
          </a:xfrm>
          <a:prstGeom prst="rect">
            <a:avLst/>
          </a:prstGeom>
        </p:spPr>
      </p:pic>
      <p:pic>
        <p:nvPicPr>
          <p:cNvPr id="5" name="Picture 4" descr="Logo, company name&#10;&#10;Description automatically generated">
            <a:extLst>
              <a:ext uri="{FF2B5EF4-FFF2-40B4-BE49-F238E27FC236}">
                <a16:creationId xmlns:a16="http://schemas.microsoft.com/office/drawing/2014/main" id="{847788EA-22F1-AF42-9781-5F9718587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139879"/>
            <a:ext cx="1041400" cy="982453"/>
          </a:xfrm>
          <a:prstGeom prst="rect">
            <a:avLst/>
          </a:prstGeom>
        </p:spPr>
      </p:pic>
    </p:spTree>
    <p:extLst>
      <p:ext uri="{BB962C8B-B14F-4D97-AF65-F5344CB8AC3E}">
        <p14:creationId xmlns:p14="http://schemas.microsoft.com/office/powerpoint/2010/main" val="850618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495491"/>
            <a:ext cx="8229600" cy="769441"/>
          </a:xfrm>
          <a:prstGeom prst="rect">
            <a:avLst/>
          </a:prstGeom>
          <a:noFill/>
        </p:spPr>
        <p:txBody>
          <a:bodyPr wrap="square" rtlCol="0">
            <a:spAutoFit/>
          </a:bodyPr>
          <a:lstStyle/>
          <a:p>
            <a:pPr algn="ctr"/>
            <a:r>
              <a:rPr lang="en-US" sz="4400" b="1" dirty="0">
                <a:solidFill>
                  <a:schemeClr val="accent2">
                    <a:lumMod val="75000"/>
                  </a:schemeClr>
                </a:solidFill>
                <a:latin typeface="Georgia" panose="02040502050405020303" pitchFamily="18" charset="0"/>
              </a:rPr>
              <a:t>Questions ?</a:t>
            </a:r>
          </a:p>
        </p:txBody>
      </p:sp>
      <p:pic>
        <p:nvPicPr>
          <p:cNvPr id="9" name="Picture 8" descr="A picture containing table, woman, sitting, man&#10;&#10;Description automatically generated">
            <a:extLst>
              <a:ext uri="{FF2B5EF4-FFF2-40B4-BE49-F238E27FC236}">
                <a16:creationId xmlns:a16="http://schemas.microsoft.com/office/drawing/2014/main" id="{817736E9-E60F-48BE-AA4D-22622CF10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01" y="3582867"/>
            <a:ext cx="7410997" cy="2743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04962"/>
            <a:ext cx="3608019" cy="1347638"/>
          </a:xfrm>
          <a:prstGeom prst="rect">
            <a:avLst/>
          </a:prstGeom>
        </p:spPr>
      </p:pic>
      <p:pic>
        <p:nvPicPr>
          <p:cNvPr id="8" name="Picture 7" descr="Logo, company name&#10;&#10;Description automatically generated">
            <a:extLst>
              <a:ext uri="{FF2B5EF4-FFF2-40B4-BE49-F238E27FC236}">
                <a16:creationId xmlns:a16="http://schemas.microsoft.com/office/drawing/2014/main" id="{B67EDC3C-778B-374B-BDF3-B9327FEF6D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1288" y="139879"/>
            <a:ext cx="1628712" cy="1536521"/>
          </a:xfrm>
          <a:prstGeom prst="rect">
            <a:avLst/>
          </a:prstGeom>
        </p:spPr>
      </p:pic>
    </p:spTree>
    <p:extLst>
      <p:ext uri="{BB962C8B-B14F-4D97-AF65-F5344CB8AC3E}">
        <p14:creationId xmlns:p14="http://schemas.microsoft.com/office/powerpoint/2010/main" val="137570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2423634" cy="905256"/>
          </a:xfrm>
          <a:prstGeom prst="rect">
            <a:avLst/>
          </a:prstGeom>
        </p:spPr>
      </p:pic>
      <p:pic>
        <p:nvPicPr>
          <p:cNvPr id="3" name="Picture 2" descr="Logo, company name&#10;&#10;Description automatically generated">
            <a:extLst>
              <a:ext uri="{FF2B5EF4-FFF2-40B4-BE49-F238E27FC236}">
                <a16:creationId xmlns:a16="http://schemas.microsoft.com/office/drawing/2014/main" id="{EF56E485-E45D-2041-8CCA-0606328D32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228600"/>
            <a:ext cx="1162100" cy="1096321"/>
          </a:xfrm>
          <a:prstGeom prst="rect">
            <a:avLst/>
          </a:prstGeom>
        </p:spPr>
      </p:pic>
      <p:sp>
        <p:nvSpPr>
          <p:cNvPr id="4" name="TextBox 3">
            <a:extLst>
              <a:ext uri="{FF2B5EF4-FFF2-40B4-BE49-F238E27FC236}">
                <a16:creationId xmlns:a16="http://schemas.microsoft.com/office/drawing/2014/main" id="{DBE10E1A-EAB7-104D-B8E8-7E161AAD1BFE}"/>
              </a:ext>
            </a:extLst>
          </p:cNvPr>
          <p:cNvSpPr txBox="1"/>
          <p:nvPr/>
        </p:nvSpPr>
        <p:spPr>
          <a:xfrm>
            <a:off x="1998133" y="1720840"/>
            <a:ext cx="5791200" cy="3785652"/>
          </a:xfrm>
          <a:prstGeom prst="rect">
            <a:avLst/>
          </a:prstGeom>
          <a:noFill/>
        </p:spPr>
        <p:txBody>
          <a:bodyPr wrap="square" rtlCol="0">
            <a:spAutoFit/>
          </a:bodyPr>
          <a:lstStyle/>
          <a:p>
            <a:pPr algn="ctr"/>
            <a:r>
              <a:rPr lang="en-US" sz="2400" b="1" dirty="0"/>
              <a:t>AGENDA</a:t>
            </a:r>
            <a:endParaRPr lang="en-US" b="1" dirty="0"/>
          </a:p>
          <a:p>
            <a:pPr algn="ctr"/>
            <a:endParaRPr lang="en-US" dirty="0"/>
          </a:p>
          <a:p>
            <a:pPr marL="342900" indent="-342900">
              <a:buAutoNum type="arabicPeriod"/>
            </a:pPr>
            <a:r>
              <a:rPr lang="en-US" dirty="0"/>
              <a:t>Treasurer’s Responsibilities</a:t>
            </a:r>
          </a:p>
          <a:p>
            <a:pPr marL="342900" indent="-342900">
              <a:buAutoNum type="arabicPeriod"/>
            </a:pPr>
            <a:endParaRPr lang="en-US" dirty="0"/>
          </a:p>
          <a:p>
            <a:pPr marL="342900" indent="-342900">
              <a:buAutoNum type="arabicPeriod"/>
            </a:pPr>
            <a:r>
              <a:rPr lang="en-US" dirty="0"/>
              <a:t>RI and District Dues Procedures</a:t>
            </a:r>
          </a:p>
          <a:p>
            <a:pPr marL="342900" indent="-342900">
              <a:buAutoNum type="arabicPeriod"/>
            </a:pPr>
            <a:endParaRPr lang="en-US" dirty="0"/>
          </a:p>
          <a:p>
            <a:pPr marL="342900" indent="-342900">
              <a:buAutoNum type="arabicPeriod"/>
            </a:pPr>
            <a:r>
              <a:rPr lang="en-US" dirty="0"/>
              <a:t>2021-2022 RI and District Dues Structure</a:t>
            </a:r>
          </a:p>
          <a:p>
            <a:pPr marL="342900" indent="-342900">
              <a:buAutoNum type="arabicPeriod"/>
            </a:pPr>
            <a:endParaRPr lang="en-US" dirty="0"/>
          </a:p>
          <a:p>
            <a:pPr marL="342900" indent="-342900">
              <a:buAutoNum type="arabicPeriod"/>
            </a:pPr>
            <a:r>
              <a:rPr lang="en-US" dirty="0"/>
              <a:t>CART Procedures</a:t>
            </a:r>
          </a:p>
          <a:p>
            <a:pPr marL="342900" indent="-342900">
              <a:buAutoNum type="arabicPeriod"/>
            </a:pPr>
            <a:endParaRPr lang="en-US" dirty="0"/>
          </a:p>
          <a:p>
            <a:pPr marL="342900" indent="-342900">
              <a:buAutoNum type="arabicPeriod"/>
            </a:pPr>
            <a:r>
              <a:rPr lang="en-US" dirty="0"/>
              <a:t>Q &amp; A</a:t>
            </a:r>
          </a:p>
          <a:p>
            <a:pPr marL="342900" indent="-342900">
              <a:buAutoNum type="arabicPeriod"/>
            </a:pPr>
            <a:endParaRPr lang="en-US" dirty="0"/>
          </a:p>
          <a:p>
            <a:pPr marL="342900" indent="-342900">
              <a:buAutoNum type="arabicPeriod"/>
            </a:pPr>
            <a:r>
              <a:rPr lang="en-US" dirty="0"/>
              <a:t>Adjourn</a:t>
            </a:r>
          </a:p>
        </p:txBody>
      </p:sp>
    </p:spTree>
    <p:extLst>
      <p:ext uri="{BB962C8B-B14F-4D97-AF65-F5344CB8AC3E}">
        <p14:creationId xmlns:p14="http://schemas.microsoft.com/office/powerpoint/2010/main" val="326248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2423634" cy="905256"/>
          </a:xfrm>
          <a:prstGeom prst="rect">
            <a:avLst/>
          </a:prstGeom>
        </p:spPr>
      </p:pic>
      <p:pic>
        <p:nvPicPr>
          <p:cNvPr id="2" name="Picture 1"/>
          <p:cNvPicPr>
            <a:picLocks noChangeAspect="1"/>
          </p:cNvPicPr>
          <p:nvPr/>
        </p:nvPicPr>
        <p:blipFill>
          <a:blip r:embed="rId4"/>
          <a:stretch>
            <a:fillRect/>
          </a:stretch>
        </p:blipFill>
        <p:spPr>
          <a:xfrm>
            <a:off x="381000" y="1210056"/>
            <a:ext cx="8610600" cy="5452052"/>
          </a:xfrm>
          <a:prstGeom prst="rect">
            <a:avLst/>
          </a:prstGeom>
        </p:spPr>
      </p:pic>
      <p:pic>
        <p:nvPicPr>
          <p:cNvPr id="4" name="Picture 3" descr="Logo, company name&#10;&#10;Description automatically generated">
            <a:extLst>
              <a:ext uri="{FF2B5EF4-FFF2-40B4-BE49-F238E27FC236}">
                <a16:creationId xmlns:a16="http://schemas.microsoft.com/office/drawing/2014/main" id="{71F9B003-8765-5240-AFF7-FFA68AF763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178959"/>
            <a:ext cx="977900" cy="922547"/>
          </a:xfrm>
          <a:prstGeom prst="rect">
            <a:avLst/>
          </a:prstGeom>
        </p:spPr>
      </p:pic>
    </p:spTree>
    <p:extLst>
      <p:ext uri="{BB962C8B-B14F-4D97-AF65-F5344CB8AC3E}">
        <p14:creationId xmlns:p14="http://schemas.microsoft.com/office/powerpoint/2010/main" val="199511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2423634" cy="905256"/>
          </a:xfrm>
          <a:prstGeom prst="rect">
            <a:avLst/>
          </a:prstGeom>
        </p:spPr>
      </p:pic>
      <p:pic>
        <p:nvPicPr>
          <p:cNvPr id="4" name="Picture 3"/>
          <p:cNvPicPr>
            <a:picLocks noChangeAspect="1"/>
          </p:cNvPicPr>
          <p:nvPr/>
        </p:nvPicPr>
        <p:blipFill>
          <a:blip r:embed="rId4"/>
          <a:stretch>
            <a:fillRect/>
          </a:stretch>
        </p:blipFill>
        <p:spPr>
          <a:xfrm>
            <a:off x="304800" y="1447800"/>
            <a:ext cx="8610600" cy="4109437"/>
          </a:xfrm>
          <a:prstGeom prst="rect">
            <a:avLst/>
          </a:prstGeom>
        </p:spPr>
      </p:pic>
      <p:pic>
        <p:nvPicPr>
          <p:cNvPr id="3" name="Picture 2" descr="Logo, company name&#10;&#10;Description automatically generated">
            <a:extLst>
              <a:ext uri="{FF2B5EF4-FFF2-40B4-BE49-F238E27FC236}">
                <a16:creationId xmlns:a16="http://schemas.microsoft.com/office/drawing/2014/main" id="{8E3BA503-059D-0342-986D-0F4F5CE90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0" y="160867"/>
            <a:ext cx="1143000" cy="1078302"/>
          </a:xfrm>
          <a:prstGeom prst="rect">
            <a:avLst/>
          </a:prstGeom>
        </p:spPr>
      </p:pic>
    </p:spTree>
    <p:extLst>
      <p:ext uri="{BB962C8B-B14F-4D97-AF65-F5344CB8AC3E}">
        <p14:creationId xmlns:p14="http://schemas.microsoft.com/office/powerpoint/2010/main" val="422061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2423634" cy="905256"/>
          </a:xfrm>
          <a:prstGeom prst="rect">
            <a:avLst/>
          </a:prstGeom>
        </p:spPr>
      </p:pic>
      <p:pic>
        <p:nvPicPr>
          <p:cNvPr id="2" name="Picture 1"/>
          <p:cNvPicPr>
            <a:picLocks noChangeAspect="1"/>
          </p:cNvPicPr>
          <p:nvPr/>
        </p:nvPicPr>
        <p:blipFill>
          <a:blip r:embed="rId4"/>
          <a:stretch>
            <a:fillRect/>
          </a:stretch>
        </p:blipFill>
        <p:spPr>
          <a:xfrm>
            <a:off x="381000" y="1246632"/>
            <a:ext cx="8593800" cy="5471489"/>
          </a:xfrm>
          <a:prstGeom prst="rect">
            <a:avLst/>
          </a:prstGeom>
        </p:spPr>
      </p:pic>
      <p:pic>
        <p:nvPicPr>
          <p:cNvPr id="4" name="Picture 3" descr="Logo, company name&#10;&#10;Description automatically generated">
            <a:extLst>
              <a:ext uri="{FF2B5EF4-FFF2-40B4-BE49-F238E27FC236}">
                <a16:creationId xmlns:a16="http://schemas.microsoft.com/office/drawing/2014/main" id="{CD9A17A0-85DF-7F49-9E77-ECE889B7B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139879"/>
            <a:ext cx="1041400" cy="982453"/>
          </a:xfrm>
          <a:prstGeom prst="rect">
            <a:avLst/>
          </a:prstGeom>
        </p:spPr>
      </p:pic>
    </p:spTree>
    <p:extLst>
      <p:ext uri="{BB962C8B-B14F-4D97-AF65-F5344CB8AC3E}">
        <p14:creationId xmlns:p14="http://schemas.microsoft.com/office/powerpoint/2010/main" val="117382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2423634" cy="905256"/>
          </a:xfrm>
          <a:prstGeom prst="rect">
            <a:avLst/>
          </a:prstGeom>
        </p:spPr>
      </p:pic>
      <p:pic>
        <p:nvPicPr>
          <p:cNvPr id="2" name="Picture 1"/>
          <p:cNvPicPr>
            <a:picLocks noChangeAspect="1"/>
          </p:cNvPicPr>
          <p:nvPr/>
        </p:nvPicPr>
        <p:blipFill>
          <a:blip r:embed="rId4"/>
          <a:stretch>
            <a:fillRect/>
          </a:stretch>
        </p:blipFill>
        <p:spPr>
          <a:xfrm>
            <a:off x="0" y="1524000"/>
            <a:ext cx="9144000" cy="4452500"/>
          </a:xfrm>
          <a:prstGeom prst="rect">
            <a:avLst/>
          </a:prstGeom>
        </p:spPr>
      </p:pic>
      <p:pic>
        <p:nvPicPr>
          <p:cNvPr id="5" name="Picture 4" descr="Logo, company name&#10;&#10;Description automatically generated">
            <a:extLst>
              <a:ext uri="{FF2B5EF4-FFF2-40B4-BE49-F238E27FC236}">
                <a16:creationId xmlns:a16="http://schemas.microsoft.com/office/drawing/2014/main" id="{0FFE496E-6CF7-B741-ABF7-58B9564FD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139879"/>
            <a:ext cx="1041400" cy="982453"/>
          </a:xfrm>
          <a:prstGeom prst="rect">
            <a:avLst/>
          </a:prstGeom>
        </p:spPr>
      </p:pic>
    </p:spTree>
    <p:extLst>
      <p:ext uri="{BB962C8B-B14F-4D97-AF65-F5344CB8AC3E}">
        <p14:creationId xmlns:p14="http://schemas.microsoft.com/office/powerpoint/2010/main" val="1166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2423634" cy="905256"/>
          </a:xfrm>
          <a:prstGeom prst="rect">
            <a:avLst/>
          </a:prstGeom>
        </p:spPr>
      </p:pic>
      <p:sp>
        <p:nvSpPr>
          <p:cNvPr id="2" name="TextBox 1"/>
          <p:cNvSpPr txBox="1"/>
          <p:nvPr/>
        </p:nvSpPr>
        <p:spPr>
          <a:xfrm>
            <a:off x="914400" y="5536779"/>
            <a:ext cx="6858000" cy="1107996"/>
          </a:xfrm>
          <a:prstGeom prst="rect">
            <a:avLst/>
          </a:prstGeom>
          <a:noFill/>
        </p:spPr>
        <p:txBody>
          <a:bodyPr wrap="square" rtlCol="0">
            <a:spAutoFit/>
          </a:bodyPr>
          <a:lstStyle/>
          <a:p>
            <a:pPr algn="ctr"/>
            <a:r>
              <a:rPr lang="en-US" sz="2400" b="1" dirty="0"/>
              <a:t>All Amounts Above Are Per Member.</a:t>
            </a:r>
          </a:p>
          <a:p>
            <a:pPr algn="ctr"/>
            <a:r>
              <a:rPr lang="en-US" sz="2400" b="1" dirty="0"/>
              <a:t>District Dues are the Same as RI Dues.</a:t>
            </a:r>
          </a:p>
          <a:p>
            <a:pPr algn="ctr"/>
            <a:r>
              <a:rPr lang="en-US" b="1" dirty="0"/>
              <a:t> </a:t>
            </a:r>
          </a:p>
        </p:txBody>
      </p:sp>
      <p:pic>
        <p:nvPicPr>
          <p:cNvPr id="6" name="Picture 5" descr="Logo, company name&#10;&#10;Description automatically generated">
            <a:extLst>
              <a:ext uri="{FF2B5EF4-FFF2-40B4-BE49-F238E27FC236}">
                <a16:creationId xmlns:a16="http://schemas.microsoft.com/office/drawing/2014/main" id="{59E74DC4-1F9C-5844-A3DB-A9C12C174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139879"/>
            <a:ext cx="1041400" cy="982453"/>
          </a:xfrm>
          <a:prstGeom prst="rect">
            <a:avLst/>
          </a:prstGeom>
        </p:spPr>
      </p:pic>
      <p:graphicFrame>
        <p:nvGraphicFramePr>
          <p:cNvPr id="3" name="Table 3">
            <a:extLst>
              <a:ext uri="{FF2B5EF4-FFF2-40B4-BE49-F238E27FC236}">
                <a16:creationId xmlns:a16="http://schemas.microsoft.com/office/drawing/2014/main" id="{39EB138E-302D-264C-90ED-759CC85AF34D}"/>
              </a:ext>
            </a:extLst>
          </p:cNvPr>
          <p:cNvGraphicFramePr>
            <a:graphicFrameLocks noGrp="1"/>
          </p:cNvGraphicFramePr>
          <p:nvPr>
            <p:extLst>
              <p:ext uri="{D42A27DB-BD31-4B8C-83A1-F6EECF244321}">
                <p14:modId xmlns:p14="http://schemas.microsoft.com/office/powerpoint/2010/main" val="2107545905"/>
              </p:ext>
            </p:extLst>
          </p:nvPr>
        </p:nvGraphicFramePr>
        <p:xfrm>
          <a:off x="762000" y="1397000"/>
          <a:ext cx="7543800" cy="368808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1667292774"/>
                    </a:ext>
                  </a:extLst>
                </a:gridCol>
                <a:gridCol w="2133600">
                  <a:extLst>
                    <a:ext uri="{9D8B030D-6E8A-4147-A177-3AD203B41FA5}">
                      <a16:colId xmlns:a16="http://schemas.microsoft.com/office/drawing/2014/main" val="1868643117"/>
                    </a:ext>
                  </a:extLst>
                </a:gridCol>
                <a:gridCol w="1676400">
                  <a:extLst>
                    <a:ext uri="{9D8B030D-6E8A-4147-A177-3AD203B41FA5}">
                      <a16:colId xmlns:a16="http://schemas.microsoft.com/office/drawing/2014/main" val="1159118993"/>
                    </a:ext>
                  </a:extLst>
                </a:gridCol>
              </a:tblGrid>
              <a:tr h="508000">
                <a:tc>
                  <a:txBody>
                    <a:bodyPr/>
                    <a:lstStyle/>
                    <a:p>
                      <a:pPr algn="ctr"/>
                      <a:r>
                        <a:rPr lang="en-US" dirty="0"/>
                        <a:t>Item</a:t>
                      </a:r>
                    </a:p>
                  </a:txBody>
                  <a:tcPr/>
                </a:tc>
                <a:tc>
                  <a:txBody>
                    <a:bodyPr/>
                    <a:lstStyle/>
                    <a:p>
                      <a:pPr algn="ctr"/>
                      <a:r>
                        <a:rPr lang="en-US" dirty="0"/>
                        <a:t>July 2021</a:t>
                      </a:r>
                    </a:p>
                  </a:txBody>
                  <a:tcPr/>
                </a:tc>
                <a:tc>
                  <a:txBody>
                    <a:bodyPr/>
                    <a:lstStyle/>
                    <a:p>
                      <a:pPr algn="ctr"/>
                      <a:r>
                        <a:rPr lang="en-US" dirty="0"/>
                        <a:t>January 2022</a:t>
                      </a:r>
                    </a:p>
                  </a:txBody>
                  <a:tcPr/>
                </a:tc>
                <a:extLst>
                  <a:ext uri="{0D108BD9-81ED-4DB2-BD59-A6C34878D82A}">
                    <a16:rowId xmlns:a16="http://schemas.microsoft.com/office/drawing/2014/main" val="3071038767"/>
                  </a:ext>
                </a:extLst>
              </a:tr>
              <a:tr h="508000">
                <a:tc>
                  <a:txBody>
                    <a:bodyPr/>
                    <a:lstStyle/>
                    <a:p>
                      <a:r>
                        <a:rPr lang="en-US" dirty="0"/>
                        <a:t>RI Dues</a:t>
                      </a:r>
                    </a:p>
                  </a:txBody>
                  <a:tcPr/>
                </a:tc>
                <a:tc>
                  <a:txBody>
                    <a:bodyPr/>
                    <a:lstStyle/>
                    <a:p>
                      <a:pPr algn="r"/>
                      <a:r>
                        <a:rPr lang="en-US" dirty="0"/>
                        <a:t>$35.00</a:t>
                      </a:r>
                    </a:p>
                  </a:txBody>
                  <a:tcPr/>
                </a:tc>
                <a:tc>
                  <a:txBody>
                    <a:bodyPr/>
                    <a:lstStyle/>
                    <a:p>
                      <a:pPr algn="r"/>
                      <a:r>
                        <a:rPr lang="en-US" dirty="0"/>
                        <a:t>$35.00</a:t>
                      </a:r>
                    </a:p>
                  </a:txBody>
                  <a:tcPr/>
                </a:tc>
                <a:extLst>
                  <a:ext uri="{0D108BD9-81ED-4DB2-BD59-A6C34878D82A}">
                    <a16:rowId xmlns:a16="http://schemas.microsoft.com/office/drawing/2014/main" val="122786495"/>
                  </a:ext>
                </a:extLst>
              </a:tr>
              <a:tr h="508000">
                <a:tc>
                  <a:txBody>
                    <a:bodyPr/>
                    <a:lstStyle/>
                    <a:p>
                      <a:r>
                        <a:rPr lang="en-US" dirty="0"/>
                        <a:t>Subscription to </a:t>
                      </a:r>
                      <a:r>
                        <a:rPr lang="en-US" i="1" dirty="0"/>
                        <a:t>The Rotarian</a:t>
                      </a:r>
                    </a:p>
                  </a:txBody>
                  <a:tcPr/>
                </a:tc>
                <a:tc>
                  <a:txBody>
                    <a:bodyPr/>
                    <a:lstStyle/>
                    <a:p>
                      <a:pPr algn="r"/>
                      <a:r>
                        <a:rPr lang="en-US" dirty="0"/>
                        <a:t>$6.00</a:t>
                      </a:r>
                    </a:p>
                  </a:txBody>
                  <a:tcPr/>
                </a:tc>
                <a:tc>
                  <a:txBody>
                    <a:bodyPr/>
                    <a:lstStyle/>
                    <a:p>
                      <a:pPr algn="r"/>
                      <a:r>
                        <a:rPr lang="en-US" dirty="0"/>
                        <a:t>$6.00</a:t>
                      </a:r>
                    </a:p>
                  </a:txBody>
                  <a:tcPr/>
                </a:tc>
                <a:extLst>
                  <a:ext uri="{0D108BD9-81ED-4DB2-BD59-A6C34878D82A}">
                    <a16:rowId xmlns:a16="http://schemas.microsoft.com/office/drawing/2014/main" val="4034695026"/>
                  </a:ext>
                </a:extLst>
              </a:tr>
              <a:tr h="508000">
                <a:tc>
                  <a:txBody>
                    <a:bodyPr/>
                    <a:lstStyle/>
                    <a:p>
                      <a:r>
                        <a:rPr lang="en-US" dirty="0"/>
                        <a:t>Council on Legislation Assessment</a:t>
                      </a:r>
                    </a:p>
                  </a:txBody>
                  <a:tcPr/>
                </a:tc>
                <a:tc>
                  <a:txBody>
                    <a:bodyPr/>
                    <a:lstStyle/>
                    <a:p>
                      <a:pPr algn="r"/>
                      <a:r>
                        <a:rPr lang="en-US" dirty="0"/>
                        <a:t>$1.00</a:t>
                      </a:r>
                    </a:p>
                  </a:txBody>
                  <a:tcPr/>
                </a:tc>
                <a:tc>
                  <a:txBody>
                    <a:bodyPr/>
                    <a:lstStyle/>
                    <a:p>
                      <a:pPr algn="r"/>
                      <a:r>
                        <a:rPr lang="en-US" dirty="0"/>
                        <a:t>NA</a:t>
                      </a:r>
                    </a:p>
                  </a:txBody>
                  <a:tcPr/>
                </a:tc>
                <a:extLst>
                  <a:ext uri="{0D108BD9-81ED-4DB2-BD59-A6C34878D82A}">
                    <a16:rowId xmlns:a16="http://schemas.microsoft.com/office/drawing/2014/main" val="2766301023"/>
                  </a:ext>
                </a:extLst>
              </a:tr>
              <a:tr h="508000">
                <a:tc>
                  <a:txBody>
                    <a:bodyPr/>
                    <a:lstStyle/>
                    <a:p>
                      <a:r>
                        <a:rPr lang="en-US" dirty="0"/>
                        <a:t>General Liability Insurance</a:t>
                      </a:r>
                    </a:p>
                  </a:txBody>
                  <a:tcPr/>
                </a:tc>
                <a:tc>
                  <a:txBody>
                    <a:bodyPr/>
                    <a:lstStyle/>
                    <a:p>
                      <a:pPr algn="r"/>
                      <a:r>
                        <a:rPr lang="en-US" dirty="0"/>
                        <a:t>$4.95</a:t>
                      </a:r>
                    </a:p>
                  </a:txBody>
                  <a:tcPr/>
                </a:tc>
                <a:tc>
                  <a:txBody>
                    <a:bodyPr/>
                    <a:lstStyle/>
                    <a:p>
                      <a:pPr algn="r"/>
                      <a:r>
                        <a:rPr lang="en-US" dirty="0"/>
                        <a:t>NA</a:t>
                      </a:r>
                    </a:p>
                  </a:txBody>
                  <a:tcPr/>
                </a:tc>
                <a:extLst>
                  <a:ext uri="{0D108BD9-81ED-4DB2-BD59-A6C34878D82A}">
                    <a16:rowId xmlns:a16="http://schemas.microsoft.com/office/drawing/2014/main" val="713245964"/>
                  </a:ext>
                </a:extLst>
              </a:tr>
              <a:tr h="508000">
                <a:tc>
                  <a:txBody>
                    <a:bodyPr/>
                    <a:lstStyle/>
                    <a:p>
                      <a:r>
                        <a:rPr lang="en-US" dirty="0"/>
                        <a:t>Directors &amp; Officers/Employment Practices Liability</a:t>
                      </a:r>
                    </a:p>
                  </a:txBody>
                  <a:tcPr/>
                </a:tc>
                <a:tc>
                  <a:txBody>
                    <a:bodyPr/>
                    <a:lstStyle/>
                    <a:p>
                      <a:pPr algn="r"/>
                      <a:r>
                        <a:rPr lang="en-US" dirty="0"/>
                        <a:t>$0.99</a:t>
                      </a:r>
                    </a:p>
                  </a:txBody>
                  <a:tcPr/>
                </a:tc>
                <a:tc>
                  <a:txBody>
                    <a:bodyPr/>
                    <a:lstStyle/>
                    <a:p>
                      <a:pPr algn="r"/>
                      <a:r>
                        <a:rPr lang="en-US" dirty="0"/>
                        <a:t>NA</a:t>
                      </a:r>
                    </a:p>
                  </a:txBody>
                  <a:tcPr/>
                </a:tc>
                <a:extLst>
                  <a:ext uri="{0D108BD9-81ED-4DB2-BD59-A6C34878D82A}">
                    <a16:rowId xmlns:a16="http://schemas.microsoft.com/office/drawing/2014/main" val="2829291521"/>
                  </a:ext>
                </a:extLst>
              </a:tr>
              <a:tr h="508000">
                <a:tc>
                  <a:txBody>
                    <a:bodyPr/>
                    <a:lstStyle/>
                    <a:p>
                      <a:pPr algn="r"/>
                      <a:r>
                        <a:rPr lang="en-US" sz="2400" b="1" dirty="0"/>
                        <a:t>Total:</a:t>
                      </a:r>
                    </a:p>
                  </a:txBody>
                  <a:tcPr/>
                </a:tc>
                <a:tc>
                  <a:txBody>
                    <a:bodyPr/>
                    <a:lstStyle/>
                    <a:p>
                      <a:pPr algn="r"/>
                      <a:r>
                        <a:rPr lang="en-US" dirty="0"/>
                        <a:t>$47.94</a:t>
                      </a:r>
                    </a:p>
                  </a:txBody>
                  <a:tcPr/>
                </a:tc>
                <a:tc>
                  <a:txBody>
                    <a:bodyPr/>
                    <a:lstStyle/>
                    <a:p>
                      <a:pPr algn="r"/>
                      <a:r>
                        <a:rPr lang="en-US" dirty="0"/>
                        <a:t>$41.00</a:t>
                      </a:r>
                    </a:p>
                  </a:txBody>
                  <a:tcPr/>
                </a:tc>
                <a:extLst>
                  <a:ext uri="{0D108BD9-81ED-4DB2-BD59-A6C34878D82A}">
                    <a16:rowId xmlns:a16="http://schemas.microsoft.com/office/drawing/2014/main" val="2945918794"/>
                  </a:ext>
                </a:extLst>
              </a:tr>
            </a:tbl>
          </a:graphicData>
        </a:graphic>
      </p:graphicFrame>
      <p:sp>
        <p:nvSpPr>
          <p:cNvPr id="4" name="TextBox 3">
            <a:extLst>
              <a:ext uri="{FF2B5EF4-FFF2-40B4-BE49-F238E27FC236}">
                <a16:creationId xmlns:a16="http://schemas.microsoft.com/office/drawing/2014/main" id="{5E58A1BC-7F63-A142-98BF-FBFB193CA9A9}"/>
              </a:ext>
            </a:extLst>
          </p:cNvPr>
          <p:cNvSpPr txBox="1"/>
          <p:nvPr/>
        </p:nvSpPr>
        <p:spPr>
          <a:xfrm>
            <a:off x="2895600" y="859556"/>
            <a:ext cx="3886200" cy="400110"/>
          </a:xfrm>
          <a:prstGeom prst="rect">
            <a:avLst/>
          </a:prstGeom>
          <a:noFill/>
        </p:spPr>
        <p:txBody>
          <a:bodyPr wrap="square" rtlCol="0">
            <a:spAutoFit/>
          </a:bodyPr>
          <a:lstStyle/>
          <a:p>
            <a:r>
              <a:rPr lang="en-US" sz="2000" b="1" dirty="0"/>
              <a:t>What To Expect On The RI Invoice</a:t>
            </a:r>
          </a:p>
        </p:txBody>
      </p:sp>
    </p:spTree>
    <p:extLst>
      <p:ext uri="{BB962C8B-B14F-4D97-AF65-F5344CB8AC3E}">
        <p14:creationId xmlns:p14="http://schemas.microsoft.com/office/powerpoint/2010/main" val="50844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2423634" cy="905256"/>
          </a:xfrm>
          <a:prstGeom prst="rect">
            <a:avLst/>
          </a:prstGeom>
        </p:spPr>
      </p:pic>
      <p:pic>
        <p:nvPicPr>
          <p:cNvPr id="5" name="Picture 4" descr="Logo, company name&#10;&#10;Description automatically generated">
            <a:extLst>
              <a:ext uri="{FF2B5EF4-FFF2-40B4-BE49-F238E27FC236}">
                <a16:creationId xmlns:a16="http://schemas.microsoft.com/office/drawing/2014/main" id="{15B0C0AC-3479-5945-91B0-3B8F11F53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139879"/>
            <a:ext cx="1041400" cy="982453"/>
          </a:xfrm>
          <a:prstGeom prst="rect">
            <a:avLst/>
          </a:prstGeom>
        </p:spPr>
      </p:pic>
      <p:sp>
        <p:nvSpPr>
          <p:cNvPr id="3" name="TextBox 2">
            <a:extLst>
              <a:ext uri="{FF2B5EF4-FFF2-40B4-BE49-F238E27FC236}">
                <a16:creationId xmlns:a16="http://schemas.microsoft.com/office/drawing/2014/main" id="{27533EDD-F270-9B4A-BC63-6819874C669A}"/>
              </a:ext>
            </a:extLst>
          </p:cNvPr>
          <p:cNvSpPr txBox="1"/>
          <p:nvPr/>
        </p:nvSpPr>
        <p:spPr>
          <a:xfrm>
            <a:off x="457200" y="1113865"/>
            <a:ext cx="8229600" cy="5632311"/>
          </a:xfrm>
          <a:prstGeom prst="rect">
            <a:avLst/>
          </a:prstGeom>
          <a:noFill/>
        </p:spPr>
        <p:txBody>
          <a:bodyPr wrap="square" rtlCol="0">
            <a:spAutoFit/>
          </a:bodyPr>
          <a:lstStyle/>
          <a:p>
            <a:pPr algn="ctr"/>
            <a:r>
              <a:rPr lang="en-US" b="1" dirty="0"/>
              <a:t>RI &amp; District Dues July 2021</a:t>
            </a:r>
            <a:endParaRPr lang="en-US" dirty="0"/>
          </a:p>
          <a:p>
            <a:r>
              <a:rPr lang="en-US" b="1" dirty="0"/>
              <a:t> </a:t>
            </a:r>
            <a:endParaRPr lang="en-US" dirty="0"/>
          </a:p>
          <a:p>
            <a:r>
              <a:rPr lang="en-US" b="1" dirty="0"/>
              <a:t>You should receive your RI Club Invoice, via email, from RI in early July.</a:t>
            </a:r>
            <a:endParaRPr lang="en-US" dirty="0"/>
          </a:p>
          <a:p>
            <a:r>
              <a:rPr lang="en-US" b="1" dirty="0"/>
              <a:t> </a:t>
            </a:r>
            <a:endParaRPr lang="en-US" dirty="0"/>
          </a:p>
          <a:p>
            <a:r>
              <a:rPr lang="en-US" b="1" dirty="0"/>
              <a:t>1. </a:t>
            </a:r>
            <a:r>
              <a:rPr lang="en-US" dirty="0"/>
              <a:t>Each club is responsible for two sets of dues: Rotary International and District 6960</a:t>
            </a:r>
          </a:p>
          <a:p>
            <a:r>
              <a:rPr lang="en-US" dirty="0"/>
              <a:t> </a:t>
            </a:r>
          </a:p>
          <a:p>
            <a:r>
              <a:rPr lang="en-US" b="1" dirty="0"/>
              <a:t>2. </a:t>
            </a:r>
            <a:r>
              <a:rPr lang="en-US" dirty="0"/>
              <a:t>They are both paid semi-annually in July and January.</a:t>
            </a:r>
          </a:p>
          <a:p>
            <a:r>
              <a:rPr lang="en-US" b="1" dirty="0"/>
              <a:t> </a:t>
            </a:r>
            <a:endParaRPr lang="en-US" dirty="0"/>
          </a:p>
          <a:p>
            <a:r>
              <a:rPr lang="en-US" b="1" dirty="0"/>
              <a:t>3. </a:t>
            </a:r>
            <a:r>
              <a:rPr lang="en-US" dirty="0"/>
              <a:t>The dues are based on the number of active Rotarians (including Leave of Absence members) that RI shows in your club as of July 1</a:t>
            </a:r>
            <a:r>
              <a:rPr lang="en-US" baseline="30000" dirty="0"/>
              <a:t>st</a:t>
            </a:r>
            <a:r>
              <a:rPr lang="en-US" dirty="0"/>
              <a:t>.  </a:t>
            </a:r>
            <a:r>
              <a:rPr lang="en-US" b="1" dirty="0"/>
              <a:t>The number may be different than your records show because of additions and deletions not reflected by RI.</a:t>
            </a:r>
            <a:endParaRPr lang="en-US" dirty="0"/>
          </a:p>
          <a:p>
            <a:r>
              <a:rPr lang="en-US" b="1" dirty="0"/>
              <a:t> </a:t>
            </a:r>
            <a:endParaRPr lang="en-US" dirty="0"/>
          </a:p>
          <a:p>
            <a:r>
              <a:rPr lang="en-US" b="1" dirty="0"/>
              <a:t>4. </a:t>
            </a:r>
            <a:r>
              <a:rPr lang="en-US" dirty="0"/>
              <a:t>Rotary International dues and District dues are both to be paid by July 31st.</a:t>
            </a:r>
          </a:p>
          <a:p>
            <a:endParaRPr lang="en-US" dirty="0"/>
          </a:p>
          <a:p>
            <a:r>
              <a:rPr lang="en-US" b="1" dirty="0"/>
              <a:t>5. </a:t>
            </a:r>
            <a:r>
              <a:rPr lang="en-US" dirty="0"/>
              <a:t>The RI INVOICE will be sent to all current club officers who are listed with RI to their e-mail addresses. </a:t>
            </a:r>
            <a:r>
              <a:rPr lang="en-US" b="1" dirty="0"/>
              <a:t>If your club has not received an invoice by mid-July, email </a:t>
            </a:r>
            <a:r>
              <a:rPr lang="en-US" b="1" dirty="0" err="1"/>
              <a:t>data@rotary.org</a:t>
            </a:r>
            <a:r>
              <a:rPr lang="en-US" b="1" dirty="0"/>
              <a:t> to request a replacement.</a:t>
            </a:r>
            <a:r>
              <a:rPr lang="en-US" dirty="0"/>
              <a:t> Include your club name and number and delivery address or fax number. Club dues still must be paid even if you have not received the invoice. </a:t>
            </a:r>
          </a:p>
          <a:p>
            <a:endParaRPr lang="en-US" dirty="0"/>
          </a:p>
        </p:txBody>
      </p:sp>
    </p:spTree>
    <p:extLst>
      <p:ext uri="{BB962C8B-B14F-4D97-AF65-F5344CB8AC3E}">
        <p14:creationId xmlns:p14="http://schemas.microsoft.com/office/powerpoint/2010/main" val="338149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2423634" cy="905256"/>
          </a:xfrm>
          <a:prstGeom prst="rect">
            <a:avLst/>
          </a:prstGeom>
        </p:spPr>
      </p:pic>
      <p:pic>
        <p:nvPicPr>
          <p:cNvPr id="5" name="Picture 4" descr="Logo, company name&#10;&#10;Description automatically generated">
            <a:extLst>
              <a:ext uri="{FF2B5EF4-FFF2-40B4-BE49-F238E27FC236}">
                <a16:creationId xmlns:a16="http://schemas.microsoft.com/office/drawing/2014/main" id="{DD5309B4-EEE8-C74D-9D62-D79D3E065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139879"/>
            <a:ext cx="1041400" cy="982453"/>
          </a:xfrm>
          <a:prstGeom prst="rect">
            <a:avLst/>
          </a:prstGeom>
        </p:spPr>
      </p:pic>
      <p:sp>
        <p:nvSpPr>
          <p:cNvPr id="3" name="TextBox 2">
            <a:extLst>
              <a:ext uri="{FF2B5EF4-FFF2-40B4-BE49-F238E27FC236}">
                <a16:creationId xmlns:a16="http://schemas.microsoft.com/office/drawing/2014/main" id="{FC007CA2-A554-AC47-834F-5986191A8E62}"/>
              </a:ext>
            </a:extLst>
          </p:cNvPr>
          <p:cNvSpPr txBox="1"/>
          <p:nvPr/>
        </p:nvSpPr>
        <p:spPr>
          <a:xfrm>
            <a:off x="457200" y="1210056"/>
            <a:ext cx="8432800" cy="5343144"/>
          </a:xfrm>
          <a:prstGeom prst="rect">
            <a:avLst/>
          </a:prstGeom>
          <a:noFill/>
        </p:spPr>
        <p:txBody>
          <a:bodyPr wrap="square" rtlCol="0">
            <a:spAutoFit/>
          </a:bodyPr>
          <a:lstStyle/>
          <a:p>
            <a:r>
              <a:rPr lang="en-US" b="1" dirty="0"/>
              <a:t>6</a:t>
            </a:r>
            <a:r>
              <a:rPr lang="en-US" dirty="0"/>
              <a:t>. District semi-annual dues for July 2021 are $35.00 per active member </a:t>
            </a:r>
            <a:r>
              <a:rPr lang="en-US" b="1" dirty="0"/>
              <a:t>(per the RI invoice</a:t>
            </a:r>
            <a:r>
              <a:rPr lang="en-US" dirty="0"/>
              <a:t>) as of July 1</a:t>
            </a:r>
            <a:r>
              <a:rPr lang="en-US" baseline="30000" dirty="0"/>
              <a:t>st.  </a:t>
            </a:r>
            <a:r>
              <a:rPr lang="en-US" dirty="0"/>
              <a:t>There are no additional District fees.</a:t>
            </a:r>
          </a:p>
          <a:p>
            <a:r>
              <a:rPr lang="en-US" b="1" dirty="0"/>
              <a:t>7. </a:t>
            </a:r>
            <a:r>
              <a:rPr lang="en-US" dirty="0"/>
              <a:t>The District </a:t>
            </a:r>
            <a:r>
              <a:rPr lang="en-US" b="1" dirty="0"/>
              <a:t>“WILL NOT SEND YOUR CLUB A DUES INVOICE”. </a:t>
            </a:r>
            <a:r>
              <a:rPr lang="en-US" dirty="0"/>
              <a:t>The District does not know how many active members RI is billing you.  After you pay your District dues, the RI INVOICE will serve as your District Dues receipt.  District dues equal $35.00 multiplied by the number of active Rotarians per the </a:t>
            </a:r>
            <a:r>
              <a:rPr lang="en-US" b="1" dirty="0"/>
              <a:t>RI INVOICE</a:t>
            </a:r>
            <a:r>
              <a:rPr lang="en-US" dirty="0"/>
              <a:t>. </a:t>
            </a:r>
          </a:p>
          <a:p>
            <a:r>
              <a:rPr lang="en-US" dirty="0"/>
              <a:t>Make the check out to Rotary District 6960.</a:t>
            </a:r>
          </a:p>
          <a:p>
            <a:r>
              <a:rPr lang="en-US" b="1" dirty="0"/>
              <a:t>8</a:t>
            </a:r>
            <a:r>
              <a:rPr lang="en-US" dirty="0"/>
              <a:t>. </a:t>
            </a:r>
            <a:r>
              <a:rPr lang="en-US" b="1" dirty="0"/>
              <a:t>Mail RI dues and charges to:</a:t>
            </a:r>
            <a:r>
              <a:rPr lang="en-US" dirty="0"/>
              <a:t>			</a:t>
            </a:r>
            <a:r>
              <a:rPr lang="en-US" b="1" dirty="0"/>
              <a:t>Mail District dues to:</a:t>
            </a:r>
          </a:p>
          <a:p>
            <a:r>
              <a:rPr lang="en-US" dirty="0"/>
              <a:t>	Bank of America					Don Snyder, Treasurer</a:t>
            </a:r>
          </a:p>
          <a:p>
            <a:r>
              <a:rPr lang="en-US" dirty="0"/>
              <a:t>	14244 Collections Center Drive		Rotary District 6960</a:t>
            </a:r>
          </a:p>
          <a:p>
            <a:r>
              <a:rPr lang="en-US" dirty="0"/>
              <a:t>	Chicago, IL 60693					7352 South Serenoa Drive</a:t>
            </a:r>
          </a:p>
          <a:p>
            <a:r>
              <a:rPr lang="en-US" dirty="0"/>
              <a:t>									Sarasota, FL 34241 </a:t>
            </a:r>
          </a:p>
          <a:p>
            <a:r>
              <a:rPr lang="en-US" dirty="0"/>
              <a:t> </a:t>
            </a:r>
          </a:p>
          <a:p>
            <a:r>
              <a:rPr lang="en-US" b="1" dirty="0"/>
              <a:t>9</a:t>
            </a:r>
            <a:r>
              <a:rPr lang="en-US" dirty="0"/>
              <a:t>. Pay RI dues &amp; fees online per the RI CLUB INVOICE instructions.</a:t>
            </a:r>
          </a:p>
          <a:p>
            <a:r>
              <a:rPr lang="en-US" b="1" dirty="0"/>
              <a:t>NOTE: it is not possible to pay District Dues online.</a:t>
            </a:r>
            <a:endParaRPr lang="en-US" dirty="0"/>
          </a:p>
          <a:p>
            <a:r>
              <a:rPr lang="en-US" b="1" dirty="0"/>
              <a:t> </a:t>
            </a:r>
            <a:endParaRPr lang="en-US" dirty="0"/>
          </a:p>
          <a:p>
            <a:r>
              <a:rPr lang="en-US" b="1" i="1" dirty="0"/>
              <a:t>Any questions please call for help!!</a:t>
            </a:r>
            <a:endParaRPr lang="en-US" dirty="0"/>
          </a:p>
          <a:p>
            <a:r>
              <a:rPr lang="en-US" dirty="0"/>
              <a:t>YIR</a:t>
            </a:r>
          </a:p>
          <a:p>
            <a:r>
              <a:rPr lang="en-US" dirty="0"/>
              <a:t>Don Snyder, 941-993-5302 </a:t>
            </a:r>
            <a:r>
              <a:rPr lang="en-US" u="sng" dirty="0">
                <a:hlinkClick r:id="rId5"/>
              </a:rPr>
              <a:t>cpafl@aol.com</a:t>
            </a:r>
            <a:endParaRPr lang="en-US" dirty="0"/>
          </a:p>
        </p:txBody>
      </p:sp>
    </p:spTree>
    <p:extLst>
      <p:ext uri="{BB962C8B-B14F-4D97-AF65-F5344CB8AC3E}">
        <p14:creationId xmlns:p14="http://schemas.microsoft.com/office/powerpoint/2010/main" val="2190480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19536</TotalTime>
  <Words>539</Words>
  <Application>Microsoft Macintosh PowerPoint</Application>
  <PresentationFormat>On-screen Show (4:3)</PresentationFormat>
  <Paragraphs>85</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Narrow Bold</vt:lpstr>
      <vt:lpstr>Calibri</vt:lpstr>
      <vt:lpstr>Georgia</vt:lpstr>
      <vt:lpstr>Tw Cen MT</vt:lpstr>
      <vt:lpstr>Tw Cen MT Condensed</vt:lpstr>
      <vt:lpstr>Wingdings 3</vt:lpstr>
      <vt:lpstr>Integral</vt:lpstr>
      <vt:lpstr>17_Custom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Darryl Keys</dc:creator>
  <cp:lastModifiedBy>Andy Lyman</cp:lastModifiedBy>
  <cp:revision>482</cp:revision>
  <cp:lastPrinted>2021-07-05T18:50:23Z</cp:lastPrinted>
  <dcterms:created xsi:type="dcterms:W3CDTF">2020-02-09T13:37:18Z</dcterms:created>
  <dcterms:modified xsi:type="dcterms:W3CDTF">2021-07-05T19:21:24Z</dcterms:modified>
</cp:coreProperties>
</file>