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94" r:id="rId5"/>
    <p:sldId id="292" r:id="rId6"/>
    <p:sldId id="293" r:id="rId7"/>
    <p:sldId id="260" r:id="rId8"/>
    <p:sldId id="261" r:id="rId9"/>
    <p:sldId id="262" r:id="rId10"/>
    <p:sldId id="295" r:id="rId11"/>
    <p:sldId id="263" r:id="rId12"/>
    <p:sldId id="264" r:id="rId13"/>
    <p:sldId id="265" r:id="rId14"/>
    <p:sldId id="296" r:id="rId15"/>
    <p:sldId id="266" r:id="rId16"/>
    <p:sldId id="267" r:id="rId17"/>
    <p:sldId id="268" r:id="rId18"/>
    <p:sldId id="269" r:id="rId19"/>
    <p:sldId id="270" r:id="rId20"/>
    <p:sldId id="271" r:id="rId21"/>
    <p:sldId id="297" r:id="rId22"/>
    <p:sldId id="272" r:id="rId23"/>
    <p:sldId id="274" r:id="rId24"/>
    <p:sldId id="298" r:id="rId25"/>
    <p:sldId id="299" r:id="rId26"/>
    <p:sldId id="300" r:id="rId27"/>
    <p:sldId id="259" r:id="rId28"/>
    <p:sldId id="301" r:id="rId29"/>
    <p:sldId id="302" r:id="rId30"/>
    <p:sldId id="303" r:id="rId31"/>
    <p:sldId id="277" r:id="rId32"/>
    <p:sldId id="278" r:id="rId33"/>
    <p:sldId id="279" r:id="rId34"/>
    <p:sldId id="304" r:id="rId35"/>
    <p:sldId id="305" r:id="rId36"/>
    <p:sldId id="281" r:id="rId37"/>
    <p:sldId id="282" r:id="rId38"/>
    <p:sldId id="283" r:id="rId39"/>
    <p:sldId id="284" r:id="rId40"/>
    <p:sldId id="285" r:id="rId41"/>
    <p:sldId id="308" r:id="rId42"/>
    <p:sldId id="286" r:id="rId43"/>
    <p:sldId id="306" r:id="rId44"/>
    <p:sldId id="287" r:id="rId45"/>
    <p:sldId id="288" r:id="rId46"/>
    <p:sldId id="289" r:id="rId47"/>
    <p:sldId id="290" r:id="rId48"/>
    <p:sldId id="307" r:id="rId49"/>
    <p:sldId id="291"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E85366-F323-8E4C-B9CB-5F521A3E010D}">
          <p14:sldIdLst>
            <p14:sldId id="256"/>
            <p14:sldId id="257"/>
            <p14:sldId id="258"/>
            <p14:sldId id="294"/>
            <p14:sldId id="292"/>
            <p14:sldId id="293"/>
            <p14:sldId id="260"/>
            <p14:sldId id="261"/>
            <p14:sldId id="262"/>
            <p14:sldId id="295"/>
            <p14:sldId id="263"/>
            <p14:sldId id="264"/>
            <p14:sldId id="265"/>
            <p14:sldId id="296"/>
            <p14:sldId id="266"/>
            <p14:sldId id="267"/>
            <p14:sldId id="268"/>
            <p14:sldId id="269"/>
            <p14:sldId id="270"/>
            <p14:sldId id="271"/>
            <p14:sldId id="297"/>
            <p14:sldId id="272"/>
            <p14:sldId id="274"/>
            <p14:sldId id="298"/>
            <p14:sldId id="299"/>
            <p14:sldId id="300"/>
            <p14:sldId id="259"/>
            <p14:sldId id="301"/>
            <p14:sldId id="302"/>
            <p14:sldId id="303"/>
            <p14:sldId id="277"/>
            <p14:sldId id="278"/>
            <p14:sldId id="279"/>
            <p14:sldId id="304"/>
            <p14:sldId id="305"/>
            <p14:sldId id="281"/>
            <p14:sldId id="282"/>
            <p14:sldId id="283"/>
            <p14:sldId id="284"/>
            <p14:sldId id="285"/>
            <p14:sldId id="308"/>
            <p14:sldId id="286"/>
            <p14:sldId id="306"/>
            <p14:sldId id="287"/>
            <p14:sldId id="288"/>
            <p14:sldId id="289"/>
            <p14:sldId id="290"/>
            <p14:sldId id="307"/>
            <p14:sldId id="291"/>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0041"/>
    <a:srgbClr val="1647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88"/>
  </p:normalViewPr>
  <p:slideViewPr>
    <p:cSldViewPr snapToGrid="0" snapToObjects="1">
      <p:cViewPr varScale="1">
        <p:scale>
          <a:sx n="76" d="100"/>
          <a:sy n="76" d="100"/>
        </p:scale>
        <p:origin x="21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05133-78D5-9146-9366-19FB155AFFEF}" type="datetimeFigureOut">
              <a:rPr lang="en-US" smtClean="0"/>
              <a:t>4/9/21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C7F5-9846-824F-9B80-66B49168BCA8}" type="slidenum">
              <a:rPr lang="en-US" smtClean="0"/>
              <a:t>‹#›</a:t>
            </a:fld>
            <a:endParaRPr lang="en-US"/>
          </a:p>
        </p:txBody>
      </p:sp>
    </p:spTree>
    <p:extLst>
      <p:ext uri="{BB962C8B-B14F-4D97-AF65-F5344CB8AC3E}">
        <p14:creationId xmlns:p14="http://schemas.microsoft.com/office/powerpoint/2010/main" val="2538820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oustonri2022.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for my 10 minutes</a:t>
            </a:r>
          </a:p>
          <a:p>
            <a:endParaRPr lang="en-US" dirty="0"/>
          </a:p>
          <a:p>
            <a:r>
              <a:rPr lang="en-US" dirty="0"/>
              <a:t>Explain the scope of the PR mandate the coming year.</a:t>
            </a:r>
          </a:p>
          <a:p>
            <a:r>
              <a:rPr lang="en-US" dirty="0"/>
              <a:t>Review roles and responsibilities</a:t>
            </a:r>
          </a:p>
          <a:p>
            <a:r>
              <a:rPr lang="en-US" dirty="0"/>
              <a:t>Provide specifics on what the PR team will do for clubs, AGs, and committees.</a:t>
            </a:r>
          </a:p>
          <a:p>
            <a:r>
              <a:rPr lang="en-US" dirty="0"/>
              <a:t>Unveil Gov. Andy’s first District-Wide publicity event</a:t>
            </a:r>
          </a:p>
          <a:p>
            <a:endParaRPr lang="en-US" dirty="0"/>
          </a:p>
        </p:txBody>
      </p:sp>
      <p:sp>
        <p:nvSpPr>
          <p:cNvPr id="4" name="Slide Number Placeholder 3"/>
          <p:cNvSpPr>
            <a:spLocks noGrp="1"/>
          </p:cNvSpPr>
          <p:nvPr>
            <p:ph type="sldNum" sz="quarter" idx="5"/>
          </p:nvPr>
        </p:nvSpPr>
        <p:spPr/>
        <p:txBody>
          <a:bodyPr/>
          <a:lstStyle/>
          <a:p>
            <a:fld id="{9BB30349-904E-2542-B5ED-748F11DDCB19}" type="slidenum">
              <a:rPr lang="en-US" smtClean="0"/>
              <a:t>36</a:t>
            </a:fld>
            <a:endParaRPr lang="en-US"/>
          </a:p>
        </p:txBody>
      </p:sp>
    </p:spTree>
    <p:extLst>
      <p:ext uri="{BB962C8B-B14F-4D97-AF65-F5344CB8AC3E}">
        <p14:creationId xmlns:p14="http://schemas.microsoft.com/office/powerpoint/2010/main" val="407184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called Public Image. I personally found this terminology very confusing because PI is only concerned with branding consistency and we need so much more than that.  Standard press releases, radio talk shows, documentation of events, District publicity support for club events, </a:t>
            </a:r>
            <a:r>
              <a:rPr lang="en-US" dirty="0" err="1"/>
              <a:t>FaceBook</a:t>
            </a:r>
            <a:r>
              <a:rPr lang="en-US" dirty="0"/>
              <a:t> ads, web design assistance, review of District communications such as flyers, presentations, event announcements, speeches. </a:t>
            </a:r>
          </a:p>
          <a:p>
            <a:endParaRPr lang="en-US" dirty="0"/>
          </a:p>
          <a:p>
            <a:r>
              <a:rPr lang="en-US" dirty="0"/>
              <a:t>The purpose for this overhaul is to better support our clubs and leaders</a:t>
            </a:r>
          </a:p>
          <a:p>
            <a:r>
              <a:rPr lang="en-US" dirty="0"/>
              <a:t>Provide communications that stay on message</a:t>
            </a:r>
          </a:p>
          <a:p>
            <a:r>
              <a:rPr lang="en-US" dirty="0"/>
              <a:t>Consistent look and feel to District documents</a:t>
            </a:r>
          </a:p>
        </p:txBody>
      </p:sp>
      <p:sp>
        <p:nvSpPr>
          <p:cNvPr id="4" name="Slide Number Placeholder 3"/>
          <p:cNvSpPr>
            <a:spLocks noGrp="1"/>
          </p:cNvSpPr>
          <p:nvPr>
            <p:ph type="sldNum" sz="quarter" idx="5"/>
          </p:nvPr>
        </p:nvSpPr>
        <p:spPr/>
        <p:txBody>
          <a:bodyPr/>
          <a:lstStyle/>
          <a:p>
            <a:fld id="{9BB30349-904E-2542-B5ED-748F11DDCB19}" type="slidenum">
              <a:rPr lang="en-US" smtClean="0"/>
              <a:t>37</a:t>
            </a:fld>
            <a:endParaRPr lang="en-US"/>
          </a:p>
        </p:txBody>
      </p:sp>
    </p:spTree>
    <p:extLst>
      <p:ext uri="{BB962C8B-B14F-4D97-AF65-F5344CB8AC3E}">
        <p14:creationId xmlns:p14="http://schemas.microsoft.com/office/powerpoint/2010/main" val="373102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rPr>
              <a:t>Get your message in front of the intended audience. Lots more coverage in social media, where young people get their information.  Provide support for producing effective PR materials.  Liaison to the press, arrange for interviews, assist with graphic designs, Rotary brand logos for each club. Review materials and provide coaching for RI branding.</a:t>
            </a:r>
          </a:p>
          <a:p>
            <a:endParaRPr lang="en-US" dirty="0"/>
          </a:p>
          <a:p>
            <a:endParaRPr lang="en-US" dirty="0"/>
          </a:p>
          <a:p>
            <a:r>
              <a:rPr lang="en-US" b="1" dirty="0"/>
              <a:t>Area Governors, Committee Chairs</a:t>
            </a:r>
          </a:p>
          <a:p>
            <a:pPr lvl="1"/>
            <a:r>
              <a:rPr lang="en-US" dirty="0">
                <a:latin typeface="Garamond" panose="02020404030301010803" pitchFamily="18" charset="0"/>
              </a:rPr>
              <a:t>Stay connected to the PR team on behalf of your clubs.  Plan for Publicity in all things you do.</a:t>
            </a:r>
          </a:p>
          <a:p>
            <a:endParaRPr lang="en-US" dirty="0"/>
          </a:p>
        </p:txBody>
      </p:sp>
      <p:sp>
        <p:nvSpPr>
          <p:cNvPr id="4" name="Slide Number Placeholder 3"/>
          <p:cNvSpPr>
            <a:spLocks noGrp="1"/>
          </p:cNvSpPr>
          <p:nvPr>
            <p:ph type="sldNum" sz="quarter" idx="5"/>
          </p:nvPr>
        </p:nvSpPr>
        <p:spPr/>
        <p:txBody>
          <a:bodyPr/>
          <a:lstStyle/>
          <a:p>
            <a:fld id="{9BB30349-904E-2542-B5ED-748F11DDCB19}" type="slidenum">
              <a:rPr lang="en-US" smtClean="0"/>
              <a:t>38</a:t>
            </a:fld>
            <a:endParaRPr lang="en-US"/>
          </a:p>
        </p:txBody>
      </p:sp>
    </p:spTree>
    <p:extLst>
      <p:ext uri="{BB962C8B-B14F-4D97-AF65-F5344CB8AC3E}">
        <p14:creationId xmlns:p14="http://schemas.microsoft.com/office/powerpoint/2010/main" val="237727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Open to any Rotarian or Rotary club.</a:t>
            </a:r>
          </a:p>
          <a:p>
            <a:r>
              <a:rPr lang="en-US" sz="1800" dirty="0"/>
              <a:t>Events will be scheduled throughout the day in each area choosing to participate to permit photo ops for both organizations trying to recruit members. </a:t>
            </a:r>
          </a:p>
          <a:p>
            <a:r>
              <a:rPr lang="en-US" sz="1800" dirty="0"/>
              <a:t>Groups (one club, two or more) partner with an Ombudsman to identify suitable nursing homes and long term care facilities for the visit</a:t>
            </a:r>
          </a:p>
          <a:p>
            <a:endParaRPr lang="en-US" sz="1800" dirty="0"/>
          </a:p>
          <a:p>
            <a:r>
              <a:rPr lang="en-US" sz="1800" dirty="0"/>
              <a:t>Rotarians provide balloons, refreshment, party favors (American flags? Patriotic accessories?)</a:t>
            </a:r>
          </a:p>
          <a:p>
            <a:r>
              <a:rPr lang="en-US" sz="1800" dirty="0"/>
              <a:t>Public, friends, family, Rotarians, and Ombudsmen participate</a:t>
            </a:r>
          </a:p>
          <a:p>
            <a:r>
              <a:rPr lang="en-US" sz="1800" dirty="0"/>
              <a:t>Active engagement with the media through social media</a:t>
            </a:r>
          </a:p>
          <a:p>
            <a:r>
              <a:rPr lang="en-US" sz="1800" dirty="0"/>
              <a:t>Advance publicity and day of coverage</a:t>
            </a:r>
          </a:p>
          <a:p>
            <a:endParaRPr lang="en-US" sz="2400" dirty="0"/>
          </a:p>
          <a:p>
            <a:r>
              <a:rPr lang="en-US" sz="2400" dirty="0"/>
              <a:t>Do good event with a deliberate PR angle</a:t>
            </a:r>
          </a:p>
          <a:p>
            <a:r>
              <a:rPr lang="en-US" sz="2400" dirty="0"/>
              <a:t>Gets great media coverage</a:t>
            </a:r>
          </a:p>
          <a:p>
            <a:r>
              <a:rPr lang="en-US" sz="2400" dirty="0"/>
              <a:t>Decorate cars</a:t>
            </a:r>
          </a:p>
          <a:p>
            <a:r>
              <a:rPr lang="en-US" sz="2400" dirty="0"/>
              <a:t>Consider musical routine with boom box</a:t>
            </a:r>
          </a:p>
          <a:p>
            <a:r>
              <a:rPr lang="en-US" sz="2400" dirty="0"/>
              <a:t>Souza music</a:t>
            </a:r>
          </a:p>
          <a:p>
            <a:endParaRPr lang="en-US" sz="2400" dirty="0"/>
          </a:p>
          <a:p>
            <a:r>
              <a:rPr lang="en-US" sz="2400" dirty="0"/>
              <a:t>Let me know if your club wishes to participate and PR will match you with an ombudsman to work out </a:t>
            </a:r>
            <a:r>
              <a:rPr lang="en-US" sz="2400"/>
              <a:t>the details.</a:t>
            </a:r>
            <a:endParaRPr lang="en-US" sz="2400" dirty="0"/>
          </a:p>
          <a:p>
            <a:endParaRPr lang="en-US" dirty="0"/>
          </a:p>
          <a:p>
            <a:endParaRPr lang="en-US" dirty="0"/>
          </a:p>
        </p:txBody>
      </p:sp>
      <p:sp>
        <p:nvSpPr>
          <p:cNvPr id="4" name="Slide Number Placeholder 3"/>
          <p:cNvSpPr>
            <a:spLocks noGrp="1"/>
          </p:cNvSpPr>
          <p:nvPr>
            <p:ph type="sldNum" sz="quarter" idx="5"/>
          </p:nvPr>
        </p:nvSpPr>
        <p:spPr/>
        <p:txBody>
          <a:bodyPr/>
          <a:lstStyle/>
          <a:p>
            <a:fld id="{9BB30349-904E-2542-B5ED-748F11DDCB19}" type="slidenum">
              <a:rPr lang="en-US" smtClean="0"/>
              <a:t>39</a:t>
            </a:fld>
            <a:endParaRPr lang="en-US"/>
          </a:p>
        </p:txBody>
      </p:sp>
    </p:spTree>
    <p:extLst>
      <p:ext uri="{BB962C8B-B14F-4D97-AF65-F5344CB8AC3E}">
        <p14:creationId xmlns:p14="http://schemas.microsoft.com/office/powerpoint/2010/main" val="325433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A12E9DB-BE21-514F-AE5A-C4E6905635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1CFA2774-4A95-8A47-8F92-9DA819C126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2022 Rotary International Convention</a:t>
            </a:r>
          </a:p>
          <a:p>
            <a:pPr eaLnBrk="1" hangingPunct="1">
              <a:spcBef>
                <a:spcPct val="0"/>
              </a:spcBef>
            </a:pPr>
            <a:r>
              <a:rPr lang="en-US" altLang="en-US"/>
              <a:t>June 4-8, 2022</a:t>
            </a:r>
          </a:p>
          <a:p>
            <a:pPr eaLnBrk="1" hangingPunct="1">
              <a:spcBef>
                <a:spcPct val="0"/>
              </a:spcBef>
            </a:pPr>
            <a:r>
              <a:rPr lang="en-US" altLang="en-US"/>
              <a:t>Houston, TX</a:t>
            </a:r>
          </a:p>
          <a:p>
            <a:pPr eaLnBrk="1" hangingPunct="1">
              <a:spcBef>
                <a:spcPct val="0"/>
              </a:spcBef>
            </a:pPr>
            <a:r>
              <a:rPr lang="en-US" altLang="en-US"/>
              <a:t> </a:t>
            </a:r>
          </a:p>
          <a:p>
            <a:pPr eaLnBrk="1" hangingPunct="1">
              <a:spcBef>
                <a:spcPct val="0"/>
              </a:spcBef>
            </a:pPr>
            <a:r>
              <a:rPr lang="en-US" altLang="en-US"/>
              <a:t>Save-the-date now so we can encourage as many Rotarians from District 6960 to attend IN PERSON!</a:t>
            </a:r>
          </a:p>
          <a:p>
            <a:pPr eaLnBrk="1" hangingPunct="1">
              <a:spcBef>
                <a:spcPct val="0"/>
              </a:spcBef>
            </a:pPr>
            <a:r>
              <a:rPr lang="en-US" altLang="en-US"/>
              <a:t>Our own John Smarge, Past Rotary International Director and member of The Rotary Club of Naples, is serving as Chairman of the 2022 Houston Convention Committee. We would love to have a big contingent there to represent our District and to support John.</a:t>
            </a:r>
          </a:p>
          <a:p>
            <a:pPr eaLnBrk="1" hangingPunct="1">
              <a:spcBef>
                <a:spcPct val="0"/>
              </a:spcBef>
            </a:pPr>
            <a:r>
              <a:rPr lang="en-US" altLang="en-US"/>
              <a:t> </a:t>
            </a:r>
          </a:p>
          <a:p>
            <a:pPr eaLnBrk="1" hangingPunct="1">
              <a:spcBef>
                <a:spcPct val="0"/>
              </a:spcBef>
            </a:pPr>
            <a:r>
              <a:rPr lang="en-US" altLang="en-US"/>
              <a:t>Registration will open up during this year’s 2021 Virtual Convention in Taipei, Taiwan. Dates are June 12-16, 2021. Make sure to log on to watch this year’s convention and to learn how to register for Houston.</a:t>
            </a:r>
          </a:p>
          <a:p>
            <a:pPr eaLnBrk="1" hangingPunct="1">
              <a:spcBef>
                <a:spcPct val="0"/>
              </a:spcBef>
            </a:pPr>
            <a:r>
              <a:rPr lang="en-US" altLang="en-US"/>
              <a:t> </a:t>
            </a:r>
          </a:p>
          <a:p>
            <a:pPr eaLnBrk="1" hangingPunct="1">
              <a:spcBef>
                <a:spcPct val="0"/>
              </a:spcBef>
            </a:pPr>
            <a:r>
              <a:rPr lang="en-US" altLang="en-US"/>
              <a:t>District 6960 is working on a room block so as many as possible from our District can stay at the same hotel. We don’t have any details right now but stay tuned. As soon as they are available, we’ll let you know.</a:t>
            </a:r>
          </a:p>
          <a:p>
            <a:pPr eaLnBrk="1" hangingPunct="1">
              <a:spcBef>
                <a:spcPct val="0"/>
              </a:spcBef>
            </a:pPr>
            <a:r>
              <a:rPr lang="en-US" altLang="en-US"/>
              <a:t> </a:t>
            </a:r>
          </a:p>
          <a:p>
            <a:pPr eaLnBrk="1" hangingPunct="1">
              <a:spcBef>
                <a:spcPct val="0"/>
              </a:spcBef>
            </a:pPr>
            <a:r>
              <a:rPr lang="en-US" altLang="en-US"/>
              <a:t>Please bookmark </a:t>
            </a:r>
            <a:r>
              <a:rPr lang="en-US" altLang="en-US">
                <a:hlinkClick r:id="rId3"/>
              </a:rPr>
              <a:t>www.houstonri2022.org</a:t>
            </a:r>
            <a:r>
              <a:rPr lang="en-US" altLang="en-US"/>
              <a:t> and check back often for updates!</a:t>
            </a:r>
          </a:p>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id="{A3D96724-8026-3943-ACE5-55C181CB7E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AD8449-B7C2-AE48-BBEC-FA0F59B262FC}" type="slidenum">
              <a:rPr lang="en-US" altLang="en-US" smtClean="0"/>
              <a:pPr/>
              <a:t>46</a:t>
            </a:fld>
            <a:endParaRPr lang="en-US" altLang="en-US"/>
          </a:p>
        </p:txBody>
      </p:sp>
    </p:spTree>
    <p:extLst>
      <p:ext uri="{BB962C8B-B14F-4D97-AF65-F5344CB8AC3E}">
        <p14:creationId xmlns:p14="http://schemas.microsoft.com/office/powerpoint/2010/main" val="4254227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293E47F6-ED39-FD42-9FC3-3C4471B8B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2AF434EB-6095-F34A-8329-7C2F7E9D7C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5" name="Slide Number Placeholder 3">
            <a:extLst>
              <a:ext uri="{FF2B5EF4-FFF2-40B4-BE49-F238E27FC236}">
                <a16:creationId xmlns:a16="http://schemas.microsoft.com/office/drawing/2014/main" id="{93B0AB67-4A93-4047-B973-2DD58FF74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36AB102-A057-BC4B-9D51-B51750D48FC7}" type="slidenum">
              <a:rPr lang="en-US" altLang="en-US" smtClean="0"/>
              <a:pPr/>
              <a:t>47</a:t>
            </a:fld>
            <a:endParaRPr lang="en-US" altLang="en-US"/>
          </a:p>
        </p:txBody>
      </p:sp>
    </p:spTree>
    <p:extLst>
      <p:ext uri="{BB962C8B-B14F-4D97-AF65-F5344CB8AC3E}">
        <p14:creationId xmlns:p14="http://schemas.microsoft.com/office/powerpoint/2010/main" val="3814939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797E-7A44-8744-9C6C-4EC141BE7B1A}"/>
              </a:ext>
            </a:extLst>
          </p:cNvPr>
          <p:cNvSpPr>
            <a:spLocks noGrp="1"/>
          </p:cNvSpPr>
          <p:nvPr>
            <p:ph type="ctrTitle"/>
          </p:nvPr>
        </p:nvSpPr>
        <p:spPr>
          <a:xfrm>
            <a:off x="1523999" y="1842135"/>
            <a:ext cx="9144000" cy="2387600"/>
          </a:xfrm>
        </p:spPr>
        <p:txBody>
          <a:bodyPr anchor="b"/>
          <a:lstStyle>
            <a:lvl1pPr algn="ctr">
              <a:defRPr sz="6000" b="1">
                <a:solidFill>
                  <a:srgbClr val="16478E"/>
                </a:solidFill>
                <a:latin typeface="Frutiger" panose="020B0500000000000000"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142AADD-D809-3A4A-9EDE-EAB8118184FC}"/>
              </a:ext>
            </a:extLst>
          </p:cNvPr>
          <p:cNvSpPr>
            <a:spLocks noGrp="1"/>
          </p:cNvSpPr>
          <p:nvPr>
            <p:ph type="subTitle" idx="1"/>
          </p:nvPr>
        </p:nvSpPr>
        <p:spPr>
          <a:xfrm>
            <a:off x="1523999" y="4287838"/>
            <a:ext cx="9144000" cy="1655762"/>
          </a:xfrm>
        </p:spPr>
        <p:txBody>
          <a:bodyPr/>
          <a:lstStyle>
            <a:lvl1pPr marL="0" indent="0" algn="ctr">
              <a:buNone/>
              <a:defRPr sz="2400" b="1" i="1">
                <a:solidFill>
                  <a:srgbClr val="C20041"/>
                </a:solidFill>
                <a:latin typeface="Georgia" panose="02040502050405020303" pitchFamily="18" charset="0"/>
                <a:ea typeface="Geneva" panose="020B05030304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90D607C-A4D4-E240-9371-B7444D45AC35}"/>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5" name="Footer Placeholder 4">
            <a:extLst>
              <a:ext uri="{FF2B5EF4-FFF2-40B4-BE49-F238E27FC236}">
                <a16:creationId xmlns:a16="http://schemas.microsoft.com/office/drawing/2014/main" id="{A96D4472-FA00-D94B-84D4-D4F215073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FCA97-D165-454D-AD9B-69E1F29A95C4}"/>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10" name="Picture 9">
            <a:extLst>
              <a:ext uri="{FF2B5EF4-FFF2-40B4-BE49-F238E27FC236}">
                <a16:creationId xmlns:a16="http://schemas.microsoft.com/office/drawing/2014/main" id="{A2167656-2FB4-0D4E-9027-FFAD4E1DD56A}"/>
              </a:ext>
            </a:extLst>
          </p:cNvPr>
          <p:cNvPicPr>
            <a:picLocks noChangeAspect="1"/>
          </p:cNvPicPr>
          <p:nvPr userDrawn="1"/>
        </p:nvPicPr>
        <p:blipFill rotWithShape="1">
          <a:blip r:embed="rId2"/>
          <a:srcRect t="7000" b="76500"/>
          <a:stretch/>
        </p:blipFill>
        <p:spPr>
          <a:xfrm>
            <a:off x="1962446" y="0"/>
            <a:ext cx="8267106" cy="1765270"/>
          </a:xfrm>
          <a:prstGeom prst="rect">
            <a:avLst/>
          </a:prstGeom>
        </p:spPr>
      </p:pic>
    </p:spTree>
    <p:extLst>
      <p:ext uri="{BB962C8B-B14F-4D97-AF65-F5344CB8AC3E}">
        <p14:creationId xmlns:p14="http://schemas.microsoft.com/office/powerpoint/2010/main" val="122660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8F8E-EF5F-814B-BAB4-FF3F7E77FB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AF5EDE-B96A-EA41-A442-5C64C79779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90C7A-5D8B-ED44-94D1-0C597F47461B}"/>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5" name="Footer Placeholder 4">
            <a:extLst>
              <a:ext uri="{FF2B5EF4-FFF2-40B4-BE49-F238E27FC236}">
                <a16:creationId xmlns:a16="http://schemas.microsoft.com/office/drawing/2014/main" id="{23428931-5B70-CB47-88CA-3DDFDD1D6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1252E-9A6C-BA41-8E13-C394F376E49D}"/>
              </a:ext>
            </a:extLst>
          </p:cNvPr>
          <p:cNvSpPr>
            <a:spLocks noGrp="1"/>
          </p:cNvSpPr>
          <p:nvPr>
            <p:ph type="sldNum" sz="quarter" idx="12"/>
          </p:nvPr>
        </p:nvSpPr>
        <p:spPr/>
        <p:txBody>
          <a:bodyPr/>
          <a:lstStyle/>
          <a:p>
            <a:fld id="{0F8F805F-4EC5-3544-8CBF-8C1B6483A3A6}" type="slidenum">
              <a:rPr lang="en-US" smtClean="0"/>
              <a:t>‹#›</a:t>
            </a:fld>
            <a:endParaRPr lang="en-US"/>
          </a:p>
        </p:txBody>
      </p:sp>
    </p:spTree>
    <p:extLst>
      <p:ext uri="{BB962C8B-B14F-4D97-AF65-F5344CB8AC3E}">
        <p14:creationId xmlns:p14="http://schemas.microsoft.com/office/powerpoint/2010/main" val="219873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06837-0553-0744-89B5-EB3BE89592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0AABBB-DC21-DF44-ACA8-3A90DB0DA8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EF842-103F-EF47-B067-3E1769F80398}"/>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5" name="Footer Placeholder 4">
            <a:extLst>
              <a:ext uri="{FF2B5EF4-FFF2-40B4-BE49-F238E27FC236}">
                <a16:creationId xmlns:a16="http://schemas.microsoft.com/office/drawing/2014/main" id="{4CE1D665-381A-8140-A80D-7D02400C8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C6281-7D6D-4046-9A2C-7C3FB8F72392}"/>
              </a:ext>
            </a:extLst>
          </p:cNvPr>
          <p:cNvSpPr>
            <a:spLocks noGrp="1"/>
          </p:cNvSpPr>
          <p:nvPr>
            <p:ph type="sldNum" sz="quarter" idx="12"/>
          </p:nvPr>
        </p:nvSpPr>
        <p:spPr/>
        <p:txBody>
          <a:bodyPr/>
          <a:lstStyle/>
          <a:p>
            <a:fld id="{0F8F805F-4EC5-3544-8CBF-8C1B6483A3A6}" type="slidenum">
              <a:rPr lang="en-US" smtClean="0"/>
              <a:t>‹#›</a:t>
            </a:fld>
            <a:endParaRPr lang="en-US"/>
          </a:p>
        </p:txBody>
      </p:sp>
    </p:spTree>
    <p:extLst>
      <p:ext uri="{BB962C8B-B14F-4D97-AF65-F5344CB8AC3E}">
        <p14:creationId xmlns:p14="http://schemas.microsoft.com/office/powerpoint/2010/main" val="360548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3D4B-64E5-6A4B-AAB4-AC27D445CCB8}"/>
              </a:ext>
            </a:extLst>
          </p:cNvPr>
          <p:cNvSpPr>
            <a:spLocks noGrp="1"/>
          </p:cNvSpPr>
          <p:nvPr>
            <p:ph type="title"/>
          </p:nvPr>
        </p:nvSpPr>
        <p:spPr/>
        <p:txBody>
          <a:bodyPr/>
          <a:lstStyle>
            <a:lvl1pPr>
              <a:defRPr b="1">
                <a:solidFill>
                  <a:srgbClr val="16478E"/>
                </a:solidFill>
                <a:latin typeface="Frutiger" panose="020B0500000000000000"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6A357C-65F2-4146-B704-3D1F982FB3FD}"/>
              </a:ext>
            </a:extLst>
          </p:cNvPr>
          <p:cNvSpPr>
            <a:spLocks noGrp="1"/>
          </p:cNvSpPr>
          <p:nvPr>
            <p:ph idx="1"/>
          </p:nvPr>
        </p:nvSpPr>
        <p:spPr/>
        <p:txBody>
          <a:bodyPr/>
          <a:lstStyle>
            <a:lvl1pPr marL="228600" indent="-228600">
              <a:buClr>
                <a:srgbClr val="C20041"/>
              </a:buClr>
              <a:buFont typeface="Wingdings" pitchFamily="2" charset="2"/>
              <a:buChar char="Ø"/>
              <a:defRPr b="1" i="1">
                <a:solidFill>
                  <a:srgbClr val="C20041"/>
                </a:solidFill>
                <a:latin typeface="Georgia" panose="02040502050405020303" pitchFamily="18" charset="0"/>
              </a:defRPr>
            </a:lvl1pPr>
            <a:lvl2pPr marL="685800" indent="-228600">
              <a:buFont typeface="Courier New" panose="02070309020205020404" pitchFamily="49" charset="0"/>
              <a:buChar char="o"/>
              <a:defRPr b="1">
                <a:solidFill>
                  <a:srgbClr val="16478E"/>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8E8705-D737-694D-B3C9-8A24D8890B98}"/>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5" name="Footer Placeholder 4">
            <a:extLst>
              <a:ext uri="{FF2B5EF4-FFF2-40B4-BE49-F238E27FC236}">
                <a16:creationId xmlns:a16="http://schemas.microsoft.com/office/drawing/2014/main" id="{EB3A719B-3DB6-5940-9AD1-277F67B72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0E830-346B-2048-BD4D-1F0BBC77FC8C}"/>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8" name="Picture 7">
            <a:extLst>
              <a:ext uri="{FF2B5EF4-FFF2-40B4-BE49-F238E27FC236}">
                <a16:creationId xmlns:a16="http://schemas.microsoft.com/office/drawing/2014/main" id="{274930EE-43CC-3348-A225-E22815255C46}"/>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157467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AE6E-5D8D-4E43-822C-D43221843235}"/>
              </a:ext>
            </a:extLst>
          </p:cNvPr>
          <p:cNvSpPr>
            <a:spLocks noGrp="1"/>
          </p:cNvSpPr>
          <p:nvPr>
            <p:ph type="title"/>
          </p:nvPr>
        </p:nvSpPr>
        <p:spPr>
          <a:xfrm>
            <a:off x="831850" y="1709738"/>
            <a:ext cx="10515600" cy="2852737"/>
          </a:xfrm>
        </p:spPr>
        <p:txBody>
          <a:bodyPr anchor="b"/>
          <a:lstStyle>
            <a:lvl1pPr>
              <a:defRPr sz="6000" b="1">
                <a:solidFill>
                  <a:srgbClr val="16478E"/>
                </a:solidFill>
                <a:latin typeface="Frutiger" panose="020B0500000000000000"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81939D-7E6A-9F4D-A99A-D390F7B2E383}"/>
              </a:ext>
            </a:extLst>
          </p:cNvPr>
          <p:cNvSpPr>
            <a:spLocks noGrp="1"/>
          </p:cNvSpPr>
          <p:nvPr>
            <p:ph type="body" idx="1"/>
          </p:nvPr>
        </p:nvSpPr>
        <p:spPr>
          <a:xfrm>
            <a:off x="831850" y="4589463"/>
            <a:ext cx="10515600" cy="1500187"/>
          </a:xfrm>
        </p:spPr>
        <p:txBody>
          <a:bodyPr/>
          <a:lstStyle>
            <a:lvl1pPr marL="0" indent="0">
              <a:buNone/>
              <a:defRPr sz="2400" b="1" i="1">
                <a:solidFill>
                  <a:srgbClr val="C2004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1EFEB7-763F-AA4D-9F04-C3FD187E5688}"/>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5" name="Footer Placeholder 4">
            <a:extLst>
              <a:ext uri="{FF2B5EF4-FFF2-40B4-BE49-F238E27FC236}">
                <a16:creationId xmlns:a16="http://schemas.microsoft.com/office/drawing/2014/main" id="{14C16DAA-41D5-A744-9E6D-27E573C86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9EB22-AE6E-154C-B24E-5B916CE240DC}"/>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7" name="Picture 6">
            <a:extLst>
              <a:ext uri="{FF2B5EF4-FFF2-40B4-BE49-F238E27FC236}">
                <a16:creationId xmlns:a16="http://schemas.microsoft.com/office/drawing/2014/main" id="{830283A9-86E8-E74C-8BF2-9D0E24FEA0C4}"/>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2109517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0911-7F7D-B540-9BE8-8D65DFB64675}"/>
              </a:ext>
            </a:extLst>
          </p:cNvPr>
          <p:cNvSpPr>
            <a:spLocks noGrp="1"/>
          </p:cNvSpPr>
          <p:nvPr>
            <p:ph type="title"/>
          </p:nvPr>
        </p:nvSpPr>
        <p:spPr/>
        <p:txBody>
          <a:bodyPr/>
          <a:lstStyle>
            <a:lvl1pPr>
              <a:defRPr b="1">
                <a:solidFill>
                  <a:srgbClr val="16478E"/>
                </a:solidFill>
                <a:latin typeface="Frutiger" panose="020B0500000000000000"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8A2CC4-B9E1-A545-9E04-D30D9654EBC9}"/>
              </a:ext>
            </a:extLst>
          </p:cNvPr>
          <p:cNvSpPr>
            <a:spLocks noGrp="1"/>
          </p:cNvSpPr>
          <p:nvPr>
            <p:ph sz="half" idx="1"/>
          </p:nvPr>
        </p:nvSpPr>
        <p:spPr>
          <a:xfrm>
            <a:off x="838200" y="1825625"/>
            <a:ext cx="5181600" cy="4351338"/>
          </a:xfrm>
        </p:spPr>
        <p:txBody>
          <a:bodyPr/>
          <a:lstStyle>
            <a:lvl1pPr>
              <a:defRPr b="1" i="1">
                <a:solidFill>
                  <a:srgbClr val="C20041"/>
                </a:solidFill>
                <a:latin typeface="Georgia" panose="02040502050405020303" pitchFamily="18" charset="0"/>
              </a:defRPr>
            </a:lvl1pPr>
            <a:lvl2pPr>
              <a:defRPr>
                <a:solidFill>
                  <a:srgbClr val="16478E"/>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E49B20B-AAAC-5E4E-AE6F-2C8EDC99E6F0}"/>
              </a:ext>
            </a:extLst>
          </p:cNvPr>
          <p:cNvSpPr>
            <a:spLocks noGrp="1"/>
          </p:cNvSpPr>
          <p:nvPr>
            <p:ph sz="half" idx="2"/>
          </p:nvPr>
        </p:nvSpPr>
        <p:spPr>
          <a:xfrm>
            <a:off x="6172200" y="1825625"/>
            <a:ext cx="5181600" cy="4351338"/>
          </a:xfrm>
        </p:spPr>
        <p:txBody>
          <a:bodyPr/>
          <a:lstStyle>
            <a:lvl1pPr>
              <a:defRPr b="1" i="1">
                <a:solidFill>
                  <a:srgbClr val="C20041"/>
                </a:solidFill>
                <a:latin typeface="Georgia" panose="02040502050405020303" pitchFamily="18" charset="0"/>
              </a:defRPr>
            </a:lvl1pPr>
            <a:lvl2pPr>
              <a:defRPr>
                <a:solidFill>
                  <a:srgbClr val="16478E"/>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4FE2C8E-D1F0-784D-843D-D395D97DCE01}"/>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6" name="Footer Placeholder 5">
            <a:extLst>
              <a:ext uri="{FF2B5EF4-FFF2-40B4-BE49-F238E27FC236}">
                <a16:creationId xmlns:a16="http://schemas.microsoft.com/office/drawing/2014/main" id="{A981084B-6BC4-5148-98DF-39FE2D00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06742-4642-EB46-A170-1512E4E29B89}"/>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8" name="Picture 7">
            <a:extLst>
              <a:ext uri="{FF2B5EF4-FFF2-40B4-BE49-F238E27FC236}">
                <a16:creationId xmlns:a16="http://schemas.microsoft.com/office/drawing/2014/main" id="{D4355939-2BE0-C845-B731-E1B98E458DA5}"/>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48453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6C27-0DDB-074C-909C-A681881561B3}"/>
              </a:ext>
            </a:extLst>
          </p:cNvPr>
          <p:cNvSpPr>
            <a:spLocks noGrp="1"/>
          </p:cNvSpPr>
          <p:nvPr>
            <p:ph type="title"/>
          </p:nvPr>
        </p:nvSpPr>
        <p:spPr>
          <a:xfrm>
            <a:off x="839788" y="365125"/>
            <a:ext cx="10515600" cy="1325563"/>
          </a:xfrm>
        </p:spPr>
        <p:txBody>
          <a:bodyPr/>
          <a:lstStyle>
            <a:lvl1pPr>
              <a:defRPr b="1">
                <a:solidFill>
                  <a:srgbClr val="16478E"/>
                </a:solidFill>
                <a:latin typeface="Frutiger" panose="020B0500000000000000"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6FBE1FE-802A-6B40-856A-5AF3C8FF404C}"/>
              </a:ext>
            </a:extLst>
          </p:cNvPr>
          <p:cNvSpPr>
            <a:spLocks noGrp="1"/>
          </p:cNvSpPr>
          <p:nvPr>
            <p:ph type="body" idx="1"/>
          </p:nvPr>
        </p:nvSpPr>
        <p:spPr>
          <a:xfrm>
            <a:off x="839788" y="1681163"/>
            <a:ext cx="5157787" cy="823912"/>
          </a:xfrm>
        </p:spPr>
        <p:txBody>
          <a:bodyPr anchor="b"/>
          <a:lstStyle>
            <a:lvl1pPr marL="0" indent="0">
              <a:buNone/>
              <a:defRPr sz="2400" b="1" i="1">
                <a:solidFill>
                  <a:srgbClr val="C2004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8757DE-C5EB-2A47-872F-D54728891ABA}"/>
              </a:ext>
            </a:extLst>
          </p:cNvPr>
          <p:cNvSpPr>
            <a:spLocks noGrp="1"/>
          </p:cNvSpPr>
          <p:nvPr>
            <p:ph sz="half" idx="2"/>
          </p:nvPr>
        </p:nvSpPr>
        <p:spPr>
          <a:xfrm>
            <a:off x="839788" y="2505075"/>
            <a:ext cx="5157787" cy="3684588"/>
          </a:xfrm>
        </p:spPr>
        <p:txBody>
          <a:bodyPr/>
          <a:lstStyle>
            <a:lvl1pPr>
              <a:defRPr>
                <a:solidFill>
                  <a:srgbClr val="16478E"/>
                </a:solidFill>
                <a:latin typeface="Frutiger" panose="020B0500000000000000" pitchFamily="34" charset="0"/>
              </a:defRPr>
            </a:lvl1pPr>
            <a:lvl2pPr>
              <a:defRPr i="1">
                <a:solidFill>
                  <a:srgbClr val="C20041"/>
                </a:solidFill>
                <a:latin typeface="Georgia" panose="02040502050405020303" pitchFamily="18"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4600E4F-1C57-9346-B4CC-9F78249A8AC9}"/>
              </a:ext>
            </a:extLst>
          </p:cNvPr>
          <p:cNvSpPr>
            <a:spLocks noGrp="1"/>
          </p:cNvSpPr>
          <p:nvPr>
            <p:ph type="body" sz="quarter" idx="3"/>
          </p:nvPr>
        </p:nvSpPr>
        <p:spPr>
          <a:xfrm>
            <a:off x="6172200" y="1681163"/>
            <a:ext cx="5183188" cy="823912"/>
          </a:xfrm>
        </p:spPr>
        <p:txBody>
          <a:bodyPr anchor="b"/>
          <a:lstStyle>
            <a:lvl1pPr marL="0" indent="0">
              <a:buNone/>
              <a:defRPr sz="2400" b="1" i="1">
                <a:solidFill>
                  <a:srgbClr val="C2004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94CFC6-3368-1A43-AC93-2D971FA6C4C8}"/>
              </a:ext>
            </a:extLst>
          </p:cNvPr>
          <p:cNvSpPr>
            <a:spLocks noGrp="1"/>
          </p:cNvSpPr>
          <p:nvPr>
            <p:ph sz="quarter" idx="4"/>
          </p:nvPr>
        </p:nvSpPr>
        <p:spPr>
          <a:xfrm>
            <a:off x="6172200" y="2505075"/>
            <a:ext cx="5183188" cy="3684588"/>
          </a:xfrm>
        </p:spPr>
        <p:txBody>
          <a:bodyPr/>
          <a:lstStyle>
            <a:lvl1pPr>
              <a:defRPr>
                <a:solidFill>
                  <a:srgbClr val="16478E"/>
                </a:solidFill>
                <a:latin typeface="Frutiger" panose="020B0500000000000000" pitchFamily="34" charset="0"/>
              </a:defRPr>
            </a:lvl1pPr>
            <a:lvl2pPr>
              <a:defRPr i="1">
                <a:solidFill>
                  <a:srgbClr val="C20041"/>
                </a:solidFill>
                <a:latin typeface="Georgia" panose="02040502050405020303" pitchFamily="18"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F94235-C13A-BD4E-A2FF-5EEFF90003B2}"/>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8" name="Footer Placeholder 7">
            <a:extLst>
              <a:ext uri="{FF2B5EF4-FFF2-40B4-BE49-F238E27FC236}">
                <a16:creationId xmlns:a16="http://schemas.microsoft.com/office/drawing/2014/main" id="{F6D5C1E8-D371-374C-BE6F-BDB060F223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4B77B-1D2C-F24E-8CFA-C82248B8CDD4}"/>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10" name="Picture 9">
            <a:extLst>
              <a:ext uri="{FF2B5EF4-FFF2-40B4-BE49-F238E27FC236}">
                <a16:creationId xmlns:a16="http://schemas.microsoft.com/office/drawing/2014/main" id="{73D40BE6-027A-DE4E-BD33-80D3D420D1B6}"/>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2638392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CD2D-8B63-DF42-AF20-9EE8210373F2}"/>
              </a:ext>
            </a:extLst>
          </p:cNvPr>
          <p:cNvSpPr>
            <a:spLocks noGrp="1"/>
          </p:cNvSpPr>
          <p:nvPr>
            <p:ph type="title"/>
          </p:nvPr>
        </p:nvSpPr>
        <p:spPr/>
        <p:txBody>
          <a:bodyPr/>
          <a:lstStyle>
            <a:lvl1pPr>
              <a:defRPr b="1">
                <a:solidFill>
                  <a:srgbClr val="16478E"/>
                </a:solidFill>
                <a:latin typeface="Frutiger" panose="020B0500000000000000"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CD1D81-0A4E-5947-B9AC-7B39B1CF911F}"/>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4" name="Footer Placeholder 3">
            <a:extLst>
              <a:ext uri="{FF2B5EF4-FFF2-40B4-BE49-F238E27FC236}">
                <a16:creationId xmlns:a16="http://schemas.microsoft.com/office/drawing/2014/main" id="{4526B4AC-F8B8-AD45-82DF-46AE90D507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6C869-EA20-4C4A-BDF9-511E760AAA56}"/>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6" name="Picture 5">
            <a:extLst>
              <a:ext uri="{FF2B5EF4-FFF2-40B4-BE49-F238E27FC236}">
                <a16:creationId xmlns:a16="http://schemas.microsoft.com/office/drawing/2014/main" id="{0A7366DE-C97C-C644-ADCF-81FD81B3FB27}"/>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212632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09C7E-179E-F74E-8EB4-8B0C4906EB91}"/>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3" name="Footer Placeholder 2">
            <a:extLst>
              <a:ext uri="{FF2B5EF4-FFF2-40B4-BE49-F238E27FC236}">
                <a16:creationId xmlns:a16="http://schemas.microsoft.com/office/drawing/2014/main" id="{02C82348-3294-BA4B-A0EF-C6940EF803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F5E-3BC6-6D46-96C0-B9B0F64942A7}"/>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5" name="Picture 4">
            <a:extLst>
              <a:ext uri="{FF2B5EF4-FFF2-40B4-BE49-F238E27FC236}">
                <a16:creationId xmlns:a16="http://schemas.microsoft.com/office/drawing/2014/main" id="{1AD8F082-11D3-2348-97C1-76D41A52319C}"/>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109529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46BB-09A8-3E4B-BC15-15D9F9015DBC}"/>
              </a:ext>
            </a:extLst>
          </p:cNvPr>
          <p:cNvSpPr>
            <a:spLocks noGrp="1"/>
          </p:cNvSpPr>
          <p:nvPr>
            <p:ph type="title"/>
          </p:nvPr>
        </p:nvSpPr>
        <p:spPr>
          <a:xfrm>
            <a:off x="839788" y="457200"/>
            <a:ext cx="3932237" cy="1600200"/>
          </a:xfrm>
        </p:spPr>
        <p:txBody>
          <a:bodyPr anchor="b"/>
          <a:lstStyle>
            <a:lvl1pPr>
              <a:defRPr sz="3200" b="1">
                <a:solidFill>
                  <a:srgbClr val="16478E"/>
                </a:solidFill>
                <a:latin typeface="Frutiger" panose="020B0500000000000000"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839BEB-992C-8F46-A2EF-0F01346D5F0A}"/>
              </a:ext>
            </a:extLst>
          </p:cNvPr>
          <p:cNvSpPr>
            <a:spLocks noGrp="1"/>
          </p:cNvSpPr>
          <p:nvPr>
            <p:ph idx="1"/>
          </p:nvPr>
        </p:nvSpPr>
        <p:spPr>
          <a:xfrm>
            <a:off x="5181600" y="1027906"/>
            <a:ext cx="6172200" cy="4873625"/>
          </a:xfrm>
        </p:spPr>
        <p:txBody>
          <a:bodyPr/>
          <a:lstStyle>
            <a:lvl1pPr>
              <a:defRPr sz="3200" b="1" i="1">
                <a:solidFill>
                  <a:srgbClr val="C20041"/>
                </a:solidFill>
                <a:latin typeface="Georgia" panose="02040502050405020303" pitchFamily="18" charset="0"/>
              </a:defRPr>
            </a:lvl1pPr>
            <a:lvl2pPr>
              <a:defRPr sz="2800">
                <a:solidFill>
                  <a:srgbClr val="16478E"/>
                </a:solidFill>
                <a:latin typeface="Frutiger" panose="020B0500000000000000" pitchFamily="34" charset="0"/>
              </a:defRPr>
            </a:lvl2pPr>
            <a:lvl3pPr>
              <a:defRPr sz="2400" i="1">
                <a:solidFill>
                  <a:srgbClr val="C20041"/>
                </a:solidFill>
                <a:latin typeface="Georgia" panose="02040502050405020303" pitchFamily="18" charset="0"/>
              </a:defRPr>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EEF8384-AE5A-8749-A497-45746B32C43D}"/>
              </a:ext>
            </a:extLst>
          </p:cNvPr>
          <p:cNvSpPr>
            <a:spLocks noGrp="1"/>
          </p:cNvSpPr>
          <p:nvPr>
            <p:ph type="body" sz="half" idx="2"/>
          </p:nvPr>
        </p:nvSpPr>
        <p:spPr>
          <a:xfrm>
            <a:off x="839788" y="2057400"/>
            <a:ext cx="3932237" cy="3811588"/>
          </a:xfrm>
        </p:spPr>
        <p:txBody>
          <a:bodyPr/>
          <a:lstStyle>
            <a:lvl1pPr marL="0" indent="0">
              <a:buNone/>
              <a:defRPr sz="16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9D831A-8CC9-0640-8E2E-D2101B8DAF5C}"/>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6" name="Footer Placeholder 5">
            <a:extLst>
              <a:ext uri="{FF2B5EF4-FFF2-40B4-BE49-F238E27FC236}">
                <a16:creationId xmlns:a16="http://schemas.microsoft.com/office/drawing/2014/main" id="{47F2290C-23ED-C543-AFA7-735E5748B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07542-6E97-E346-AE29-053368083A3E}"/>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8" name="Picture 7">
            <a:extLst>
              <a:ext uri="{FF2B5EF4-FFF2-40B4-BE49-F238E27FC236}">
                <a16:creationId xmlns:a16="http://schemas.microsoft.com/office/drawing/2014/main" id="{1D8ADCE7-0A95-D545-A99F-7345D8F84974}"/>
              </a:ext>
            </a:extLst>
          </p:cNvPr>
          <p:cNvPicPr>
            <a:picLocks noChangeAspect="1"/>
          </p:cNvPicPr>
          <p:nvPr userDrawn="1"/>
        </p:nvPicPr>
        <p:blipFill>
          <a:blip r:embed="rId2"/>
          <a:stretch>
            <a:fillRect/>
          </a:stretch>
        </p:blipFill>
        <p:spPr>
          <a:xfrm>
            <a:off x="10316511" y="150788"/>
            <a:ext cx="1808491" cy="1754236"/>
          </a:xfrm>
          <a:prstGeom prst="rect">
            <a:avLst/>
          </a:prstGeom>
        </p:spPr>
      </p:pic>
    </p:spTree>
    <p:extLst>
      <p:ext uri="{BB962C8B-B14F-4D97-AF65-F5344CB8AC3E}">
        <p14:creationId xmlns:p14="http://schemas.microsoft.com/office/powerpoint/2010/main" val="118518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29A3-94D4-8C4A-9641-AAC1E0BFE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002BF-6E83-C54D-A8F3-E011ACE36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1001227-7255-4E4F-BC78-2E476B7F6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4CCC36-7B0A-7E43-AFBE-3633DFE1C426}"/>
              </a:ext>
            </a:extLst>
          </p:cNvPr>
          <p:cNvSpPr>
            <a:spLocks noGrp="1"/>
          </p:cNvSpPr>
          <p:nvPr>
            <p:ph type="dt" sz="half" idx="10"/>
          </p:nvPr>
        </p:nvSpPr>
        <p:spPr/>
        <p:txBody>
          <a:bodyPr/>
          <a:lstStyle/>
          <a:p>
            <a:fld id="{E6236930-5314-9B46-B8B0-D9F2750E2C62}" type="datetimeFigureOut">
              <a:rPr lang="en-US" smtClean="0"/>
              <a:t>4/9/21</a:t>
            </a:fld>
            <a:endParaRPr lang="en-US"/>
          </a:p>
        </p:txBody>
      </p:sp>
      <p:sp>
        <p:nvSpPr>
          <p:cNvPr id="6" name="Footer Placeholder 5">
            <a:extLst>
              <a:ext uri="{FF2B5EF4-FFF2-40B4-BE49-F238E27FC236}">
                <a16:creationId xmlns:a16="http://schemas.microsoft.com/office/drawing/2014/main" id="{89004656-6545-F749-9F43-4FDCACBC2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E8C89-0596-294B-B615-73FEA05E6C4B}"/>
              </a:ext>
            </a:extLst>
          </p:cNvPr>
          <p:cNvSpPr>
            <a:spLocks noGrp="1"/>
          </p:cNvSpPr>
          <p:nvPr>
            <p:ph type="sldNum" sz="quarter" idx="12"/>
          </p:nvPr>
        </p:nvSpPr>
        <p:spPr/>
        <p:txBody>
          <a:bodyPr/>
          <a:lstStyle/>
          <a:p>
            <a:fld id="{0F8F805F-4EC5-3544-8CBF-8C1B6483A3A6}" type="slidenum">
              <a:rPr lang="en-US" smtClean="0"/>
              <a:t>‹#›</a:t>
            </a:fld>
            <a:endParaRPr lang="en-US"/>
          </a:p>
        </p:txBody>
      </p:sp>
      <p:pic>
        <p:nvPicPr>
          <p:cNvPr id="8" name="Picture 7">
            <a:extLst>
              <a:ext uri="{FF2B5EF4-FFF2-40B4-BE49-F238E27FC236}">
                <a16:creationId xmlns:a16="http://schemas.microsoft.com/office/drawing/2014/main" id="{5B4B130E-DD1D-BD4D-BE9C-5AE2F3AE7B41}"/>
              </a:ext>
            </a:extLst>
          </p:cNvPr>
          <p:cNvPicPr>
            <a:picLocks noChangeAspect="1"/>
          </p:cNvPicPr>
          <p:nvPr userDrawn="1"/>
        </p:nvPicPr>
        <p:blipFill>
          <a:blip r:embed="rId2"/>
          <a:stretch>
            <a:fillRect/>
          </a:stretch>
        </p:blipFill>
        <p:spPr>
          <a:xfrm>
            <a:off x="9407197" y="150788"/>
            <a:ext cx="1808491" cy="1754236"/>
          </a:xfrm>
          <a:prstGeom prst="rect">
            <a:avLst/>
          </a:prstGeom>
        </p:spPr>
      </p:pic>
    </p:spTree>
    <p:extLst>
      <p:ext uri="{BB962C8B-B14F-4D97-AF65-F5344CB8AC3E}">
        <p14:creationId xmlns:p14="http://schemas.microsoft.com/office/powerpoint/2010/main" val="3210708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617971-5642-7D4F-B064-9EC4E1AE8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2B0E0E-C137-B741-8E0F-C2FEBB1E88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C7FC9A-0D5A-8D49-81BA-84854CADF3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36930-5314-9B46-B8B0-D9F2750E2C62}" type="datetimeFigureOut">
              <a:rPr lang="en-US" smtClean="0"/>
              <a:t>4/9/21</a:t>
            </a:fld>
            <a:endParaRPr lang="en-US"/>
          </a:p>
        </p:txBody>
      </p:sp>
      <p:sp>
        <p:nvSpPr>
          <p:cNvPr id="5" name="Footer Placeholder 4">
            <a:extLst>
              <a:ext uri="{FF2B5EF4-FFF2-40B4-BE49-F238E27FC236}">
                <a16:creationId xmlns:a16="http://schemas.microsoft.com/office/drawing/2014/main" id="{0F41A790-A6FF-3B4B-B100-CA99E588F1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R.I. District 6960</a:t>
            </a:r>
          </a:p>
        </p:txBody>
      </p:sp>
      <p:sp>
        <p:nvSpPr>
          <p:cNvPr id="6" name="Slide Number Placeholder 5">
            <a:extLst>
              <a:ext uri="{FF2B5EF4-FFF2-40B4-BE49-F238E27FC236}">
                <a16:creationId xmlns:a16="http://schemas.microsoft.com/office/drawing/2014/main" id="{6CC4B1D4-8635-C348-A47E-A75407AB5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F805F-4EC5-3544-8CBF-8C1B6483A3A6}" type="slidenum">
              <a:rPr lang="en-US" smtClean="0"/>
              <a:t>‹#›</a:t>
            </a:fld>
            <a:endParaRPr lang="en-US"/>
          </a:p>
        </p:txBody>
      </p:sp>
    </p:spTree>
    <p:extLst>
      <p:ext uri="{BB962C8B-B14F-4D97-AF65-F5344CB8AC3E}">
        <p14:creationId xmlns:p14="http://schemas.microsoft.com/office/powerpoint/2010/main" val="60292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16478E"/>
          </a:solidFill>
          <a:latin typeface="Frutiger"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1" kern="1200">
          <a:solidFill>
            <a:srgbClr val="C2004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478E"/>
          </a:solidFill>
          <a:latin typeface="Frutiger" panose="020B05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C2004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8E"/>
          </a:solidFill>
          <a:latin typeface="Frutiger" panose="020B05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mailto:acrotary@alfredcurrent.com"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commons.wikimedia.org/wiki/file:heart_left-highlight_jon_01.svg"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mailto:christiwv@gmail.co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houstonri2022.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hyperlink" Target="http://www.houstonri2022.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F0CBF8-E207-4144-9A4A-6267993D1B4B}"/>
              </a:ext>
            </a:extLst>
          </p:cNvPr>
          <p:cNvSpPr>
            <a:spLocks noGrp="1"/>
          </p:cNvSpPr>
          <p:nvPr>
            <p:ph type="ctrTitle"/>
          </p:nvPr>
        </p:nvSpPr>
        <p:spPr>
          <a:xfrm>
            <a:off x="1523999" y="1263401"/>
            <a:ext cx="9144000" cy="2387600"/>
          </a:xfrm>
        </p:spPr>
        <p:txBody>
          <a:bodyPr/>
          <a:lstStyle/>
          <a:p>
            <a:r>
              <a:rPr lang="en-US" dirty="0"/>
              <a:t>WELCOME</a:t>
            </a:r>
          </a:p>
        </p:txBody>
      </p:sp>
      <p:sp>
        <p:nvSpPr>
          <p:cNvPr id="8" name="Subtitle 7">
            <a:extLst>
              <a:ext uri="{FF2B5EF4-FFF2-40B4-BE49-F238E27FC236}">
                <a16:creationId xmlns:a16="http://schemas.microsoft.com/office/drawing/2014/main" id="{7BFF7591-07C1-4149-A6E9-AA1A940E033A}"/>
              </a:ext>
            </a:extLst>
          </p:cNvPr>
          <p:cNvSpPr>
            <a:spLocks noGrp="1"/>
          </p:cNvSpPr>
          <p:nvPr>
            <p:ph type="subTitle" idx="1"/>
          </p:nvPr>
        </p:nvSpPr>
        <p:spPr/>
        <p:txBody>
          <a:bodyPr/>
          <a:lstStyle/>
          <a:p>
            <a:endParaRPr lang="en-US" dirty="0"/>
          </a:p>
          <a:p>
            <a:r>
              <a:rPr lang="en-US" dirty="0"/>
              <a:t>PRESIDENT ELECT TRAINING SEMINAR</a:t>
            </a:r>
          </a:p>
        </p:txBody>
      </p:sp>
    </p:spTree>
    <p:extLst>
      <p:ext uri="{BB962C8B-B14F-4D97-AF65-F5344CB8AC3E}">
        <p14:creationId xmlns:p14="http://schemas.microsoft.com/office/powerpoint/2010/main" val="3732023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267D-C210-AD4D-B155-F021EB3D4E32}"/>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02542747-106A-8F4C-A679-B26B4FF7AFFE}"/>
              </a:ext>
            </a:extLst>
          </p:cNvPr>
          <p:cNvSpPr>
            <a:spLocks noGrp="1"/>
          </p:cNvSpPr>
          <p:nvPr>
            <p:ph idx="1"/>
          </p:nvPr>
        </p:nvSpPr>
        <p:spPr/>
        <p:txBody>
          <a:bodyPr/>
          <a:lstStyle/>
          <a:p>
            <a:pPr marL="457200" indent="-457200">
              <a:buFont typeface="+mj-lt"/>
              <a:buAutoNum type="arabicPeriod"/>
              <a:defRPr/>
            </a:pPr>
            <a:r>
              <a:rPr lang="en-US" altLang="en-US" sz="3200" u="sng" dirty="0">
                <a:cs typeface="Geneva" pitchFamily="34" charset="0"/>
              </a:rPr>
              <a:t>Utilize all Rotary / District Tools:</a:t>
            </a:r>
            <a:r>
              <a:rPr lang="en-US" altLang="en-US" sz="3200" dirty="0">
                <a:cs typeface="Geneva" pitchFamily="34" charset="0"/>
              </a:rPr>
              <a:t> </a:t>
            </a:r>
            <a:r>
              <a:rPr lang="en-US" altLang="en-US" sz="3200" i="0" dirty="0" err="1">
                <a:solidFill>
                  <a:srgbClr val="16478E"/>
                </a:solidFill>
                <a:cs typeface="Geneva" pitchFamily="34" charset="0"/>
              </a:rPr>
              <a:t>GrowRotary.org</a:t>
            </a:r>
            <a:r>
              <a:rPr lang="en-US" altLang="en-US" sz="3200" i="0" dirty="0">
                <a:solidFill>
                  <a:srgbClr val="16478E"/>
                </a:solidFill>
                <a:cs typeface="Geneva" pitchFamily="34" charset="0"/>
              </a:rPr>
              <a:t> / Membership Leads</a:t>
            </a:r>
          </a:p>
          <a:p>
            <a:pPr marL="457200" indent="-457200">
              <a:buFont typeface="+mj-lt"/>
              <a:buAutoNum type="arabicPeriod"/>
              <a:defRPr/>
            </a:pPr>
            <a:r>
              <a:rPr lang="en-US" altLang="en-US" sz="3200" u="sng" dirty="0" err="1">
                <a:cs typeface="Geneva" pitchFamily="34" charset="0"/>
              </a:rPr>
              <a:t>Rotarianship</a:t>
            </a:r>
            <a:r>
              <a:rPr lang="en-US" altLang="en-US" sz="3200" u="sng" dirty="0">
                <a:cs typeface="Geneva" pitchFamily="34" charset="0"/>
              </a:rPr>
              <a:t> Program:</a:t>
            </a:r>
            <a:r>
              <a:rPr lang="en-US" altLang="en-US" sz="3200" dirty="0">
                <a:cs typeface="Geneva" pitchFamily="34" charset="0"/>
              </a:rPr>
              <a:t> </a:t>
            </a:r>
            <a:r>
              <a:rPr lang="en-US" altLang="en-US" sz="3200" i="0" dirty="0">
                <a:solidFill>
                  <a:srgbClr val="16478E"/>
                </a:solidFill>
                <a:cs typeface="Geneva" pitchFamily="34" charset="0"/>
              </a:rPr>
              <a:t>Exciting new initiative for clubs and our District</a:t>
            </a:r>
          </a:p>
          <a:p>
            <a:pPr marL="457200" indent="-457200">
              <a:buFont typeface="+mj-lt"/>
              <a:buAutoNum type="arabicPeriod"/>
              <a:defRPr/>
            </a:pPr>
            <a:r>
              <a:rPr lang="en-US" altLang="en-US" sz="3200" u="sng" dirty="0">
                <a:cs typeface="Geneva" pitchFamily="34" charset="0"/>
              </a:rPr>
              <a:t>Partner with me!</a:t>
            </a:r>
            <a:r>
              <a:rPr lang="en-US" altLang="en-US" sz="3200" dirty="0">
                <a:cs typeface="Geneva" pitchFamily="34" charset="0"/>
              </a:rPr>
              <a:t> </a:t>
            </a:r>
            <a:r>
              <a:rPr lang="en-US" altLang="en-US" sz="3200" i="0" dirty="0">
                <a:solidFill>
                  <a:srgbClr val="16478E"/>
                </a:solidFill>
                <a:cs typeface="Geneva" pitchFamily="34" charset="0"/>
              </a:rPr>
              <a:t>The District Membership team is here to assist!</a:t>
            </a:r>
          </a:p>
          <a:p>
            <a:pPr marL="457200" indent="-457200">
              <a:buFont typeface="+mj-lt"/>
              <a:buAutoNum type="arabicPeriod"/>
              <a:defRPr/>
            </a:pPr>
            <a:r>
              <a:rPr lang="en-US" altLang="en-US" sz="3200" u="sng" dirty="0">
                <a:cs typeface="Geneva" pitchFamily="34" charset="0"/>
              </a:rPr>
              <a:t>This is just the beginning!</a:t>
            </a:r>
            <a:r>
              <a:rPr lang="en-US" altLang="en-US" sz="3200" i="0" dirty="0">
                <a:cs typeface="Geneva" pitchFamily="34" charset="0"/>
              </a:rPr>
              <a:t> </a:t>
            </a:r>
            <a:r>
              <a:rPr lang="en-US" altLang="en-US" sz="3200" i="0" dirty="0">
                <a:solidFill>
                  <a:srgbClr val="16478E"/>
                </a:solidFill>
                <a:cs typeface="Geneva" pitchFamily="34" charset="0"/>
              </a:rPr>
              <a:t>Let’s build a solid foundation together!</a:t>
            </a:r>
          </a:p>
          <a:p>
            <a:pPr marL="0" indent="0">
              <a:buNone/>
            </a:pPr>
            <a:endParaRPr lang="en-US" dirty="0"/>
          </a:p>
        </p:txBody>
      </p:sp>
    </p:spTree>
    <p:extLst>
      <p:ext uri="{BB962C8B-B14F-4D97-AF65-F5344CB8AC3E}">
        <p14:creationId xmlns:p14="http://schemas.microsoft.com/office/powerpoint/2010/main" val="196191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a:extLst>
              <a:ext uri="{FF2B5EF4-FFF2-40B4-BE49-F238E27FC236}">
                <a16:creationId xmlns:a16="http://schemas.microsoft.com/office/drawing/2014/main" id="{E7B2ED7F-22D8-466D-B348-0DDADAA50F91}"/>
              </a:ext>
            </a:extLst>
          </p:cNvPr>
          <p:cNvSpPr>
            <a:spLocks noGrp="1" noChangeArrowheads="1"/>
          </p:cNvSpPr>
          <p:nvPr>
            <p:ph type="ctrTitle"/>
          </p:nvPr>
        </p:nvSpPr>
        <p:spPr>
          <a:xfrm>
            <a:off x="1524000" y="1841500"/>
            <a:ext cx="9144000" cy="2387600"/>
          </a:xfrm>
        </p:spPr>
        <p:txBody>
          <a:bodyPr/>
          <a:lstStyle/>
          <a:p>
            <a:pPr eaLnBrk="1" hangingPunct="1"/>
            <a:r>
              <a:rPr lang="en-US" altLang="en-US"/>
              <a:t>The Rotary Foundation</a:t>
            </a:r>
          </a:p>
        </p:txBody>
      </p:sp>
      <p:sp>
        <p:nvSpPr>
          <p:cNvPr id="13315" name="Subtitle 7">
            <a:extLst>
              <a:ext uri="{FF2B5EF4-FFF2-40B4-BE49-F238E27FC236}">
                <a16:creationId xmlns:a16="http://schemas.microsoft.com/office/drawing/2014/main" id="{A8783CA7-A10A-428D-B7BE-C4ED1E5EE7C7}"/>
              </a:ext>
            </a:extLst>
          </p:cNvPr>
          <p:cNvSpPr>
            <a:spLocks noGrp="1" noChangeArrowheads="1"/>
          </p:cNvSpPr>
          <p:nvPr>
            <p:ph type="subTitle" idx="1"/>
          </p:nvPr>
        </p:nvSpPr>
        <p:spPr>
          <a:xfrm>
            <a:off x="1524000" y="4287838"/>
            <a:ext cx="9144000" cy="1655762"/>
          </a:xfrm>
        </p:spPr>
        <p:txBody>
          <a:bodyPr/>
          <a:lstStyle/>
          <a:p>
            <a:pPr eaLnBrk="1" hangingPunct="1"/>
            <a:endParaRPr lang="en-US" altLang="en-US">
              <a:cs typeface="Geneva" pitchFamily="34" charset="0"/>
            </a:endParaRPr>
          </a:p>
          <a:p>
            <a:pPr eaLnBrk="1" hangingPunct="1"/>
            <a:r>
              <a:rPr lang="en-US" altLang="en-US" sz="4800">
                <a:cs typeface="Geneva" pitchFamily="34" charset="0"/>
              </a:rPr>
              <a:t>Serving to change lives</a:t>
            </a:r>
          </a:p>
        </p:txBody>
      </p:sp>
    </p:spTree>
    <p:extLst>
      <p:ext uri="{BB962C8B-B14F-4D97-AF65-F5344CB8AC3E}">
        <p14:creationId xmlns:p14="http://schemas.microsoft.com/office/powerpoint/2010/main" val="4273627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4DEEDE2-2099-4A50-9EAE-009806C455B8}"/>
              </a:ext>
            </a:extLst>
          </p:cNvPr>
          <p:cNvSpPr>
            <a:spLocks noGrp="1" noChangeArrowheads="1"/>
          </p:cNvSpPr>
          <p:nvPr>
            <p:ph type="title"/>
          </p:nvPr>
        </p:nvSpPr>
        <p:spPr>
          <a:xfrm>
            <a:off x="925975" y="1761361"/>
            <a:ext cx="10515600" cy="1325563"/>
          </a:xfrm>
        </p:spPr>
        <p:txBody>
          <a:bodyPr/>
          <a:lstStyle/>
          <a:p>
            <a:pPr eaLnBrk="1" hangingPunct="1"/>
            <a:r>
              <a:rPr lang="en-US" altLang="en-US" sz="4200" dirty="0"/>
              <a:t>Our ‘Why’ is ... how we define our ‘What’.</a:t>
            </a:r>
          </a:p>
        </p:txBody>
      </p:sp>
      <p:sp>
        <p:nvSpPr>
          <p:cNvPr id="16387" name="TextBox 2">
            <a:extLst>
              <a:ext uri="{FF2B5EF4-FFF2-40B4-BE49-F238E27FC236}">
                <a16:creationId xmlns:a16="http://schemas.microsoft.com/office/drawing/2014/main" id="{C9D7B5BD-C23D-4588-90DC-D00025D46FBC}"/>
              </a:ext>
            </a:extLst>
          </p:cNvPr>
          <p:cNvSpPr txBox="1">
            <a:spLocks noChangeArrowheads="1"/>
          </p:cNvSpPr>
          <p:nvPr/>
        </p:nvSpPr>
        <p:spPr bwMode="auto">
          <a:xfrm>
            <a:off x="423722" y="3498870"/>
            <a:ext cx="112934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b="1" i="1">
                <a:solidFill>
                  <a:srgbClr val="C20041"/>
                </a:solidFill>
                <a:latin typeface="Georgia" panose="02040502050405020303" pitchFamily="18" charset="0"/>
              </a:defRPr>
            </a:lvl1pPr>
            <a:lvl2pPr marL="742950" indent="-285750">
              <a:lnSpc>
                <a:spcPct val="90000"/>
              </a:lnSpc>
              <a:spcBef>
                <a:spcPts val="500"/>
              </a:spcBef>
              <a:buFont typeface="Arial" panose="020B0604020202020204" pitchFamily="34" charset="0"/>
              <a:buChar char="•"/>
              <a:defRPr sz="2400">
                <a:solidFill>
                  <a:srgbClr val="16478E"/>
                </a:solidFill>
                <a:latin typeface="Frutiger" pitchFamily="34" charset="0"/>
              </a:defRPr>
            </a:lvl2pPr>
            <a:lvl3pPr marL="1143000" indent="-228600">
              <a:lnSpc>
                <a:spcPct val="90000"/>
              </a:lnSpc>
              <a:spcBef>
                <a:spcPts val="500"/>
              </a:spcBef>
              <a:buFont typeface="Arial" panose="020B0604020202020204" pitchFamily="34" charset="0"/>
              <a:buChar char="•"/>
              <a:defRPr sz="2000" i="1">
                <a:solidFill>
                  <a:srgbClr val="C20041"/>
                </a:solidFill>
                <a:latin typeface="Georgia" panose="02040502050405020303" pitchFamily="18" charset="0"/>
              </a:defRPr>
            </a:lvl3pPr>
            <a:lvl4pPr marL="1600200" indent="-228600">
              <a:lnSpc>
                <a:spcPct val="90000"/>
              </a:lnSpc>
              <a:spcBef>
                <a:spcPts val="500"/>
              </a:spcBef>
              <a:buFont typeface="Arial" panose="020B0604020202020204" pitchFamily="34" charset="0"/>
              <a:buChar char="•"/>
              <a:defRPr>
                <a:solidFill>
                  <a:srgbClr val="16478E"/>
                </a:solidFill>
                <a:latin typeface="Frutiger"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6000" dirty="0">
                <a:solidFill>
                  <a:srgbClr val="C00000"/>
                </a:solidFill>
              </a:rPr>
              <a:t>I want to serve so lives </a:t>
            </a:r>
          </a:p>
          <a:p>
            <a:pPr algn="ctr">
              <a:lnSpc>
                <a:spcPct val="100000"/>
              </a:lnSpc>
              <a:spcBef>
                <a:spcPct val="0"/>
              </a:spcBef>
              <a:buFontTx/>
              <a:buNone/>
            </a:pPr>
            <a:r>
              <a:rPr lang="en-US" altLang="en-US" sz="6000" dirty="0">
                <a:solidFill>
                  <a:srgbClr val="C00000"/>
                </a:solidFill>
              </a:rPr>
              <a:t>are changed for the better.</a:t>
            </a:r>
          </a:p>
        </p:txBody>
      </p:sp>
    </p:spTree>
    <p:extLst>
      <p:ext uri="{BB962C8B-B14F-4D97-AF65-F5344CB8AC3E}">
        <p14:creationId xmlns:p14="http://schemas.microsoft.com/office/powerpoint/2010/main" val="2336570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92FC710-E2CA-4146-8349-DF8B249AAFC5}"/>
              </a:ext>
            </a:extLst>
          </p:cNvPr>
          <p:cNvSpPr>
            <a:spLocks noGrp="1" noChangeArrowheads="1"/>
          </p:cNvSpPr>
          <p:nvPr>
            <p:ph type="title"/>
          </p:nvPr>
        </p:nvSpPr>
        <p:spPr>
          <a:xfrm>
            <a:off x="427038" y="365125"/>
            <a:ext cx="10926762" cy="1325563"/>
          </a:xfrm>
        </p:spPr>
        <p:txBody>
          <a:bodyPr/>
          <a:lstStyle/>
          <a:p>
            <a:pPr eaLnBrk="1" hangingPunct="1"/>
            <a:r>
              <a:rPr lang="en-US" altLang="en-US" sz="4000" dirty="0">
                <a:solidFill>
                  <a:srgbClr val="C20041"/>
                </a:solidFill>
              </a:rPr>
              <a:t>Giving to The Rotary Foundation</a:t>
            </a:r>
            <a:br>
              <a:rPr lang="en-US" altLang="en-US" sz="4000" dirty="0">
                <a:solidFill>
                  <a:srgbClr val="C20041"/>
                </a:solidFill>
              </a:rPr>
            </a:br>
            <a:r>
              <a:rPr lang="en-US" altLang="en-US" sz="4000" dirty="0">
                <a:solidFill>
                  <a:srgbClr val="C20041"/>
                </a:solidFill>
              </a:rPr>
              <a:t>Changes Lives</a:t>
            </a:r>
          </a:p>
        </p:txBody>
      </p:sp>
      <p:sp>
        <p:nvSpPr>
          <p:cNvPr id="15363" name="Content Placeholder 2">
            <a:extLst>
              <a:ext uri="{FF2B5EF4-FFF2-40B4-BE49-F238E27FC236}">
                <a16:creationId xmlns:a16="http://schemas.microsoft.com/office/drawing/2014/main" id="{008FC74D-07B7-41C1-9938-2EDB81E65CD9}"/>
              </a:ext>
            </a:extLst>
          </p:cNvPr>
          <p:cNvSpPr>
            <a:spLocks noGrp="1" noChangeArrowheads="1"/>
          </p:cNvSpPr>
          <p:nvPr>
            <p:ph idx="1"/>
          </p:nvPr>
        </p:nvSpPr>
        <p:spPr>
          <a:xfrm>
            <a:off x="427038" y="2506662"/>
            <a:ext cx="11555412" cy="4351338"/>
          </a:xfrm>
        </p:spPr>
        <p:txBody>
          <a:bodyPr>
            <a:normAutofit/>
          </a:bodyPr>
          <a:lstStyle/>
          <a:p>
            <a:pPr eaLnBrk="1" hangingPunct="1">
              <a:spcAft>
                <a:spcPts val="600"/>
              </a:spcAft>
            </a:pPr>
            <a:r>
              <a:rPr lang="en-US" altLang="en-US" sz="3200" dirty="0">
                <a:solidFill>
                  <a:srgbClr val="16478E"/>
                </a:solidFill>
              </a:rPr>
              <a:t>I believe that the world can live in peace.</a:t>
            </a:r>
          </a:p>
          <a:p>
            <a:pPr eaLnBrk="1" hangingPunct="1">
              <a:spcAft>
                <a:spcPts val="600"/>
              </a:spcAft>
            </a:pPr>
            <a:r>
              <a:rPr lang="en-US" altLang="en-US" sz="3200" dirty="0">
                <a:solidFill>
                  <a:srgbClr val="16478E"/>
                </a:solidFill>
              </a:rPr>
              <a:t>I believe that people should have access to clean water.</a:t>
            </a:r>
          </a:p>
          <a:p>
            <a:pPr eaLnBrk="1" hangingPunct="1">
              <a:spcAft>
                <a:spcPts val="600"/>
              </a:spcAft>
            </a:pPr>
            <a:r>
              <a:rPr lang="en-US" altLang="en-US" sz="3200" dirty="0">
                <a:solidFill>
                  <a:srgbClr val="16478E"/>
                </a:solidFill>
              </a:rPr>
              <a:t>I believe that children should come into the world healthy.</a:t>
            </a:r>
          </a:p>
          <a:p>
            <a:pPr eaLnBrk="1" hangingPunct="1"/>
            <a:r>
              <a:rPr lang="en-US" altLang="en-US" sz="3200" dirty="0">
                <a:solidFill>
                  <a:srgbClr val="16478E"/>
                </a:solidFill>
              </a:rPr>
              <a:t>I believe that people should be able to read.</a:t>
            </a:r>
          </a:p>
          <a:p>
            <a:pPr marL="0" indent="0" eaLnBrk="1" hangingPunct="1">
              <a:buNone/>
            </a:pPr>
            <a:endParaRPr lang="en-US" altLang="en-US" sz="3200" dirty="0">
              <a:solidFill>
                <a:srgbClr val="16478E"/>
              </a:solidFill>
            </a:endParaRPr>
          </a:p>
        </p:txBody>
      </p:sp>
    </p:spTree>
    <p:extLst>
      <p:ext uri="{BB962C8B-B14F-4D97-AF65-F5344CB8AC3E}">
        <p14:creationId xmlns:p14="http://schemas.microsoft.com/office/powerpoint/2010/main" val="2410102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6CFB-8635-564E-9863-D1DAC40D5487}"/>
              </a:ext>
            </a:extLst>
          </p:cNvPr>
          <p:cNvSpPr>
            <a:spLocks noGrp="1"/>
          </p:cNvSpPr>
          <p:nvPr>
            <p:ph type="title"/>
          </p:nvPr>
        </p:nvSpPr>
        <p:spPr/>
        <p:txBody>
          <a:bodyPr/>
          <a:lstStyle/>
          <a:p>
            <a:r>
              <a:rPr lang="en-US" altLang="en-US" dirty="0">
                <a:solidFill>
                  <a:srgbClr val="C20041"/>
                </a:solidFill>
              </a:rPr>
              <a:t>Giving to The Rotary Foundation</a:t>
            </a:r>
            <a:br>
              <a:rPr lang="en-US" altLang="en-US" dirty="0">
                <a:solidFill>
                  <a:srgbClr val="C20041"/>
                </a:solidFill>
              </a:rPr>
            </a:br>
            <a:r>
              <a:rPr lang="en-US" altLang="en-US" dirty="0">
                <a:solidFill>
                  <a:srgbClr val="C20041"/>
                </a:solidFill>
              </a:rPr>
              <a:t>Changes Lives</a:t>
            </a:r>
            <a:endParaRPr lang="en-US" dirty="0"/>
          </a:p>
        </p:txBody>
      </p:sp>
      <p:sp>
        <p:nvSpPr>
          <p:cNvPr id="3" name="Content Placeholder 2">
            <a:extLst>
              <a:ext uri="{FF2B5EF4-FFF2-40B4-BE49-F238E27FC236}">
                <a16:creationId xmlns:a16="http://schemas.microsoft.com/office/drawing/2014/main" id="{420C0AA0-CEDE-4E41-9EA0-FFA2AE3DD000}"/>
              </a:ext>
            </a:extLst>
          </p:cNvPr>
          <p:cNvSpPr>
            <a:spLocks noGrp="1"/>
          </p:cNvSpPr>
          <p:nvPr>
            <p:ph idx="1"/>
          </p:nvPr>
        </p:nvSpPr>
        <p:spPr>
          <a:xfrm>
            <a:off x="838200" y="2079625"/>
            <a:ext cx="10515600" cy="4351338"/>
          </a:xfrm>
        </p:spPr>
        <p:txBody>
          <a:bodyPr>
            <a:noAutofit/>
          </a:bodyPr>
          <a:lstStyle/>
          <a:p>
            <a:r>
              <a:rPr lang="en-US" altLang="en-US" sz="3200" dirty="0">
                <a:solidFill>
                  <a:srgbClr val="16478E"/>
                </a:solidFill>
              </a:rPr>
              <a:t>I believe we should take care of our environment.</a:t>
            </a:r>
          </a:p>
          <a:p>
            <a:r>
              <a:rPr lang="en-US" altLang="en-US" sz="3200" dirty="0">
                <a:solidFill>
                  <a:srgbClr val="16478E"/>
                </a:solidFill>
              </a:rPr>
              <a:t>I believe that communities should be self sustaining.</a:t>
            </a:r>
          </a:p>
          <a:p>
            <a:r>
              <a:rPr lang="en-US" altLang="en-US" sz="3200" dirty="0">
                <a:solidFill>
                  <a:srgbClr val="16478E"/>
                </a:solidFill>
              </a:rPr>
              <a:t>I believe that people helping people help people.</a:t>
            </a:r>
          </a:p>
          <a:p>
            <a:r>
              <a:rPr lang="en-US" altLang="en-US" sz="3200" dirty="0">
                <a:solidFill>
                  <a:srgbClr val="16478E"/>
                </a:solidFill>
              </a:rPr>
              <a:t>I believe that being a Rotarian and using The Rotary Foundation is one of the best ways to change lives.</a:t>
            </a:r>
          </a:p>
          <a:p>
            <a:endParaRPr lang="en-US" sz="3200" dirty="0"/>
          </a:p>
        </p:txBody>
      </p:sp>
    </p:spTree>
    <p:extLst>
      <p:ext uri="{BB962C8B-B14F-4D97-AF65-F5344CB8AC3E}">
        <p14:creationId xmlns:p14="http://schemas.microsoft.com/office/powerpoint/2010/main" val="573532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647D27A-5E02-4921-9DAD-228351D98F66}"/>
              </a:ext>
            </a:extLst>
          </p:cNvPr>
          <p:cNvSpPr>
            <a:spLocks noGrp="1" noChangeArrowheads="1"/>
          </p:cNvSpPr>
          <p:nvPr>
            <p:ph type="title"/>
          </p:nvPr>
        </p:nvSpPr>
        <p:spPr>
          <a:xfrm>
            <a:off x="91602" y="474925"/>
            <a:ext cx="11044238" cy="1325563"/>
          </a:xfrm>
        </p:spPr>
        <p:txBody>
          <a:bodyPr/>
          <a:lstStyle/>
          <a:p>
            <a:pPr eaLnBrk="1" hangingPunct="1"/>
            <a:r>
              <a:rPr lang="en-US" altLang="en-US" dirty="0">
                <a:solidFill>
                  <a:srgbClr val="C00000"/>
                </a:solidFill>
              </a:rPr>
              <a:t>The Value of a ‘</a:t>
            </a:r>
            <a:r>
              <a:rPr lang="en-US" altLang="en-US" u="sng" dirty="0">
                <a:solidFill>
                  <a:srgbClr val="C00000"/>
                </a:solidFill>
              </a:rPr>
              <a:t>MILLION DOLLARS’</a:t>
            </a:r>
            <a:endParaRPr lang="en-US" altLang="en-US" dirty="0">
              <a:solidFill>
                <a:srgbClr val="C00000"/>
              </a:solidFill>
            </a:endParaRPr>
          </a:p>
        </p:txBody>
      </p:sp>
      <p:sp>
        <p:nvSpPr>
          <p:cNvPr id="17411" name="TextBox 2">
            <a:extLst>
              <a:ext uri="{FF2B5EF4-FFF2-40B4-BE49-F238E27FC236}">
                <a16:creationId xmlns:a16="http://schemas.microsoft.com/office/drawing/2014/main" id="{B2D25C48-450C-41E8-9109-5FF2C89C5381}"/>
              </a:ext>
            </a:extLst>
          </p:cNvPr>
          <p:cNvSpPr txBox="1">
            <a:spLocks noChangeArrowheads="1"/>
          </p:cNvSpPr>
          <p:nvPr/>
        </p:nvSpPr>
        <p:spPr bwMode="auto">
          <a:xfrm>
            <a:off x="974264" y="1800488"/>
            <a:ext cx="5350336"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b="1" i="1">
                <a:solidFill>
                  <a:srgbClr val="C20041"/>
                </a:solidFill>
                <a:latin typeface="Georgia" panose="02040502050405020303" pitchFamily="18" charset="0"/>
              </a:defRPr>
            </a:lvl1pPr>
            <a:lvl2pPr marL="742950" indent="-285750">
              <a:lnSpc>
                <a:spcPct val="90000"/>
              </a:lnSpc>
              <a:spcBef>
                <a:spcPts val="500"/>
              </a:spcBef>
              <a:buFont typeface="Arial" panose="020B0604020202020204" pitchFamily="34" charset="0"/>
              <a:buChar char="•"/>
              <a:defRPr sz="2400">
                <a:solidFill>
                  <a:srgbClr val="16478E"/>
                </a:solidFill>
                <a:latin typeface="Frutiger" pitchFamily="34" charset="0"/>
              </a:defRPr>
            </a:lvl2pPr>
            <a:lvl3pPr marL="1143000" indent="-228600">
              <a:lnSpc>
                <a:spcPct val="90000"/>
              </a:lnSpc>
              <a:spcBef>
                <a:spcPts val="500"/>
              </a:spcBef>
              <a:buFont typeface="Arial" panose="020B0604020202020204" pitchFamily="34" charset="0"/>
              <a:buChar char="•"/>
              <a:defRPr sz="2000" i="1">
                <a:solidFill>
                  <a:srgbClr val="C20041"/>
                </a:solidFill>
                <a:latin typeface="Georgia" panose="02040502050405020303" pitchFamily="18" charset="0"/>
              </a:defRPr>
            </a:lvl3pPr>
            <a:lvl4pPr marL="1600200" indent="-228600">
              <a:lnSpc>
                <a:spcPct val="90000"/>
              </a:lnSpc>
              <a:spcBef>
                <a:spcPts val="500"/>
              </a:spcBef>
              <a:buFont typeface="Arial" panose="020B0604020202020204" pitchFamily="34" charset="0"/>
              <a:buChar char="•"/>
              <a:defRPr>
                <a:solidFill>
                  <a:srgbClr val="16478E"/>
                </a:solidFill>
                <a:latin typeface="Frutiger"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 typeface="Wingdings" panose="05000000000000000000" pitchFamily="2" charset="2"/>
              <a:buChar char="q"/>
            </a:pPr>
            <a:r>
              <a:rPr lang="en-US" altLang="en-US" dirty="0">
                <a:solidFill>
                  <a:srgbClr val="16478E"/>
                </a:solidFill>
              </a:rPr>
              <a:t> A Polio-free world</a:t>
            </a:r>
          </a:p>
          <a:p>
            <a:pPr>
              <a:lnSpc>
                <a:spcPct val="150000"/>
              </a:lnSpc>
              <a:spcBef>
                <a:spcPct val="0"/>
              </a:spcBef>
              <a:buFont typeface="Wingdings" panose="05000000000000000000" pitchFamily="2" charset="2"/>
              <a:buChar char="q"/>
            </a:pPr>
            <a:r>
              <a:rPr lang="en-US" altLang="en-US" dirty="0">
                <a:solidFill>
                  <a:srgbClr val="16478E"/>
                </a:solidFill>
              </a:rPr>
              <a:t> A Peaceful planet</a:t>
            </a:r>
          </a:p>
          <a:p>
            <a:pPr>
              <a:lnSpc>
                <a:spcPct val="150000"/>
              </a:lnSpc>
              <a:spcBef>
                <a:spcPct val="0"/>
              </a:spcBef>
              <a:spcAft>
                <a:spcPts val="600"/>
              </a:spcAft>
              <a:buFont typeface="Wingdings" panose="05000000000000000000" pitchFamily="2" charset="2"/>
              <a:buChar char="q"/>
            </a:pPr>
            <a:r>
              <a:rPr lang="en-US" altLang="en-US" dirty="0">
                <a:solidFill>
                  <a:srgbClr val="16478E"/>
                </a:solidFill>
              </a:rPr>
              <a:t> A disease-free world</a:t>
            </a:r>
          </a:p>
          <a:p>
            <a:pPr>
              <a:lnSpc>
                <a:spcPct val="100000"/>
              </a:lnSpc>
              <a:spcBef>
                <a:spcPct val="0"/>
              </a:spcBef>
              <a:spcAft>
                <a:spcPts val="1200"/>
              </a:spcAft>
              <a:buFont typeface="Wingdings" panose="05000000000000000000" pitchFamily="2" charset="2"/>
              <a:buChar char="q"/>
            </a:pPr>
            <a:r>
              <a:rPr lang="en-US" altLang="en-US" dirty="0">
                <a:solidFill>
                  <a:srgbClr val="16478E"/>
                </a:solidFill>
              </a:rPr>
              <a:t> A world that provides clean water for all</a:t>
            </a:r>
          </a:p>
          <a:p>
            <a:pPr>
              <a:lnSpc>
                <a:spcPct val="100000"/>
              </a:lnSpc>
              <a:spcBef>
                <a:spcPct val="0"/>
              </a:spcBef>
              <a:buFont typeface="Wingdings" panose="05000000000000000000" pitchFamily="2" charset="2"/>
              <a:buChar char="q"/>
            </a:pPr>
            <a:r>
              <a:rPr lang="en-US" altLang="en-US" dirty="0">
                <a:solidFill>
                  <a:srgbClr val="16478E"/>
                </a:solidFill>
              </a:rPr>
              <a:t> A community of healthy children and families</a:t>
            </a:r>
          </a:p>
        </p:txBody>
      </p:sp>
      <p:sp>
        <p:nvSpPr>
          <p:cNvPr id="2" name="TextBox 1">
            <a:extLst>
              <a:ext uri="{FF2B5EF4-FFF2-40B4-BE49-F238E27FC236}">
                <a16:creationId xmlns:a16="http://schemas.microsoft.com/office/drawing/2014/main" id="{3A78382A-FD36-6241-AA50-D4222D0B0D04}"/>
              </a:ext>
            </a:extLst>
          </p:cNvPr>
          <p:cNvSpPr txBox="1"/>
          <p:nvPr/>
        </p:nvSpPr>
        <p:spPr>
          <a:xfrm>
            <a:off x="6168181" y="1889388"/>
            <a:ext cx="5324354" cy="4216539"/>
          </a:xfrm>
          <a:prstGeom prst="rect">
            <a:avLst/>
          </a:prstGeom>
          <a:noFill/>
        </p:spPr>
        <p:txBody>
          <a:bodyPr wrap="square" rtlCol="0">
            <a:spAutoFit/>
          </a:bodyPr>
          <a:lstStyle/>
          <a:p>
            <a:pPr marL="457200" indent="-457200">
              <a:lnSpc>
                <a:spcPct val="150000"/>
              </a:lnSpc>
              <a:spcBef>
                <a:spcPts val="600"/>
              </a:spcBef>
              <a:spcAft>
                <a:spcPts val="600"/>
              </a:spcAft>
              <a:buFont typeface="Wingdings" pitchFamily="2" charset="2"/>
              <a:buChar char="q"/>
            </a:pPr>
            <a:r>
              <a:rPr lang="en-US" altLang="en-US" sz="2800" b="1" i="1" dirty="0">
                <a:solidFill>
                  <a:srgbClr val="16478E"/>
                </a:solidFill>
                <a:latin typeface="Georgia" panose="02040502050405020303" pitchFamily="18" charset="0"/>
              </a:rPr>
              <a:t>A literate society</a:t>
            </a:r>
          </a:p>
          <a:p>
            <a:pPr marL="457200" indent="-457200">
              <a:spcBef>
                <a:spcPts val="600"/>
              </a:spcBef>
              <a:spcAft>
                <a:spcPts val="600"/>
              </a:spcAft>
              <a:buFont typeface="Wingdings" pitchFamily="2" charset="2"/>
              <a:buChar char="q"/>
            </a:pPr>
            <a:r>
              <a:rPr lang="en-US" altLang="en-US" sz="2800" b="1" i="1" dirty="0">
                <a:solidFill>
                  <a:srgbClr val="16478E"/>
                </a:solidFill>
                <a:latin typeface="Georgia" panose="02040502050405020303" pitchFamily="18" charset="0"/>
              </a:rPr>
              <a:t>A sustainable environment</a:t>
            </a:r>
          </a:p>
          <a:p>
            <a:pPr marL="457200" indent="-457200">
              <a:spcBef>
                <a:spcPts val="600"/>
              </a:spcBef>
              <a:spcAft>
                <a:spcPts val="600"/>
              </a:spcAft>
              <a:buFont typeface="Wingdings" pitchFamily="2" charset="2"/>
              <a:buChar char="q"/>
            </a:pPr>
            <a:r>
              <a:rPr lang="en-US" altLang="en-US" sz="2800" b="1" i="1" dirty="0">
                <a:solidFill>
                  <a:srgbClr val="16478E"/>
                </a:solidFill>
                <a:latin typeface="Georgia" panose="02040502050405020303" pitchFamily="18" charset="0"/>
              </a:rPr>
              <a:t>A vibrant economic community</a:t>
            </a:r>
          </a:p>
          <a:p>
            <a:pPr marL="457200" indent="-457200">
              <a:spcBef>
                <a:spcPts val="600"/>
              </a:spcBef>
              <a:buFont typeface="Wingdings" pitchFamily="2" charset="2"/>
              <a:buChar char="q"/>
            </a:pPr>
            <a:r>
              <a:rPr lang="en-US" altLang="en-US" sz="2800" b="1" i="1" dirty="0">
                <a:solidFill>
                  <a:srgbClr val="16478E"/>
                </a:solidFill>
                <a:latin typeface="Georgia" panose="02040502050405020303" pitchFamily="18" charset="0"/>
              </a:rPr>
              <a:t>A source of money to recover from a disaster</a:t>
            </a:r>
          </a:p>
          <a:p>
            <a:endParaRPr lang="en-US" sz="2800" i="1" dirty="0">
              <a:solidFill>
                <a:srgbClr val="16478E"/>
              </a:solidFill>
              <a:latin typeface="Georgia" panose="02040502050405020303" pitchFamily="18" charset="0"/>
            </a:endParaRPr>
          </a:p>
        </p:txBody>
      </p:sp>
    </p:spTree>
    <p:extLst>
      <p:ext uri="{BB962C8B-B14F-4D97-AF65-F5344CB8AC3E}">
        <p14:creationId xmlns:p14="http://schemas.microsoft.com/office/powerpoint/2010/main" val="65898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E85BAD0-8C89-4978-8BD2-3DEE138C3DE7}"/>
              </a:ext>
            </a:extLst>
          </p:cNvPr>
          <p:cNvSpPr>
            <a:spLocks noGrp="1" noChangeArrowheads="1"/>
          </p:cNvSpPr>
          <p:nvPr>
            <p:ph type="title"/>
          </p:nvPr>
        </p:nvSpPr>
        <p:spPr>
          <a:xfrm>
            <a:off x="807521" y="1473200"/>
            <a:ext cx="9239003" cy="4283364"/>
          </a:xfrm>
        </p:spPr>
        <p:txBody>
          <a:bodyPr>
            <a:normAutofit fontScale="90000"/>
          </a:bodyPr>
          <a:lstStyle/>
          <a:p>
            <a:pPr algn="ctr"/>
            <a:r>
              <a:rPr lang="en-US" altLang="en-US" sz="4900" dirty="0"/>
              <a:t>If you believe what I believe, </a:t>
            </a:r>
            <a:br>
              <a:rPr lang="en-US" altLang="en-US" sz="4900" dirty="0"/>
            </a:br>
            <a:r>
              <a:rPr lang="en-US" altLang="en-US" sz="4900" dirty="0"/>
              <a:t>will you join me?</a:t>
            </a:r>
            <a:br>
              <a:rPr lang="en-US" altLang="en-US" dirty="0"/>
            </a:br>
            <a:br>
              <a:rPr lang="en-US" altLang="en-US" dirty="0"/>
            </a:br>
            <a:r>
              <a:rPr lang="en-US" altLang="en-US" i="1" dirty="0">
                <a:solidFill>
                  <a:srgbClr val="C20041"/>
                </a:solidFill>
                <a:latin typeface="Georgia" panose="02040502050405020303" pitchFamily="18" charset="0"/>
              </a:rPr>
              <a:t>D6960 </a:t>
            </a:r>
            <a:br>
              <a:rPr lang="en-US" altLang="en-US" i="1" dirty="0">
                <a:solidFill>
                  <a:srgbClr val="C20041"/>
                </a:solidFill>
                <a:latin typeface="Georgia" panose="02040502050405020303" pitchFamily="18" charset="0"/>
              </a:rPr>
            </a:br>
            <a:r>
              <a:rPr lang="en-US" altLang="en-US" i="1" dirty="0">
                <a:solidFill>
                  <a:srgbClr val="C20041"/>
                </a:solidFill>
                <a:latin typeface="Georgia" panose="02040502050405020303" pitchFamily="18" charset="0"/>
              </a:rPr>
              <a:t>Seven Years – One Million Dollars+</a:t>
            </a:r>
            <a:br>
              <a:rPr lang="en-US" altLang="en-US" dirty="0">
                <a:solidFill>
                  <a:srgbClr val="C20041"/>
                </a:solidFill>
              </a:rPr>
            </a:br>
            <a:endParaRPr lang="en-US" altLang="en-US" dirty="0">
              <a:solidFill>
                <a:srgbClr val="C20041"/>
              </a:solidFill>
            </a:endParaRPr>
          </a:p>
        </p:txBody>
      </p:sp>
    </p:spTree>
    <p:extLst>
      <p:ext uri="{BB962C8B-B14F-4D97-AF65-F5344CB8AC3E}">
        <p14:creationId xmlns:p14="http://schemas.microsoft.com/office/powerpoint/2010/main" val="20306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E223-4959-4A80-8474-AFEDB636B34C}"/>
              </a:ext>
            </a:extLst>
          </p:cNvPr>
          <p:cNvSpPr>
            <a:spLocks noGrp="1"/>
          </p:cNvSpPr>
          <p:nvPr>
            <p:ph type="title"/>
          </p:nvPr>
        </p:nvSpPr>
        <p:spPr/>
        <p:txBody>
          <a:bodyPr/>
          <a:lstStyle/>
          <a:p>
            <a:r>
              <a:rPr lang="en-US" u="sng" dirty="0">
                <a:solidFill>
                  <a:srgbClr val="C20041"/>
                </a:solidFill>
              </a:rPr>
              <a:t>FOUNDATION RESOURCES</a:t>
            </a:r>
          </a:p>
        </p:txBody>
      </p:sp>
      <p:sp>
        <p:nvSpPr>
          <p:cNvPr id="9" name="TextBox 8">
            <a:extLst>
              <a:ext uri="{FF2B5EF4-FFF2-40B4-BE49-F238E27FC236}">
                <a16:creationId xmlns:a16="http://schemas.microsoft.com/office/drawing/2014/main" id="{C4E2BE3B-C89A-4978-AE0D-CABEF39C42D8}"/>
              </a:ext>
            </a:extLst>
          </p:cNvPr>
          <p:cNvSpPr txBox="1"/>
          <p:nvPr/>
        </p:nvSpPr>
        <p:spPr>
          <a:xfrm>
            <a:off x="1046543" y="1785833"/>
            <a:ext cx="9509567" cy="4832092"/>
          </a:xfrm>
          <a:prstGeom prst="rect">
            <a:avLst/>
          </a:prstGeom>
          <a:noFill/>
        </p:spPr>
        <p:txBody>
          <a:bodyPr wrap="square" rtlCol="0">
            <a:spAutoFit/>
          </a:bodyPr>
          <a:lstStyle/>
          <a:p>
            <a:r>
              <a:rPr lang="en-US" sz="2800" b="1" i="1" dirty="0">
                <a:solidFill>
                  <a:srgbClr val="C20041"/>
                </a:solidFill>
                <a:latin typeface="Georgia" panose="02040502050405020303" pitchFamily="18" charset="0"/>
              </a:rPr>
              <a:t>District Grant </a:t>
            </a:r>
            <a:r>
              <a:rPr lang="en-US" sz="2800" b="1" i="1" dirty="0">
                <a:solidFill>
                  <a:srgbClr val="16478E"/>
                </a:solidFill>
                <a:latin typeface="Georgia" panose="02040502050405020303" pitchFamily="18" charset="0"/>
              </a:rPr>
              <a:t>Information is found in DACdb under the GRANT icon.</a:t>
            </a:r>
          </a:p>
          <a:p>
            <a:endParaRPr lang="en-US" sz="2800" b="1" i="1" dirty="0">
              <a:solidFill>
                <a:srgbClr val="16478E"/>
              </a:solidFill>
              <a:latin typeface="Georgia" panose="02040502050405020303" pitchFamily="18" charset="0"/>
            </a:endParaRPr>
          </a:p>
          <a:p>
            <a:r>
              <a:rPr lang="en-US" sz="2800" b="1" i="1" dirty="0">
                <a:solidFill>
                  <a:srgbClr val="C20041"/>
                </a:solidFill>
                <a:latin typeface="Georgia" panose="02040502050405020303" pitchFamily="18" charset="0"/>
              </a:rPr>
              <a:t>Global Grant </a:t>
            </a:r>
            <a:r>
              <a:rPr lang="en-US" sz="2800" b="1" i="1" dirty="0">
                <a:solidFill>
                  <a:srgbClr val="16478E"/>
                </a:solidFill>
                <a:latin typeface="Georgia" panose="02040502050405020303" pitchFamily="18" charset="0"/>
              </a:rPr>
              <a:t>Information is found in My.Rotary.org under the FOUNDATION TAB.</a:t>
            </a:r>
          </a:p>
          <a:p>
            <a:endParaRPr lang="en-US" sz="2800" b="1" i="1" dirty="0">
              <a:solidFill>
                <a:srgbClr val="16478E"/>
              </a:solidFill>
              <a:latin typeface="Georgia" panose="02040502050405020303" pitchFamily="18" charset="0"/>
            </a:endParaRPr>
          </a:p>
          <a:p>
            <a:r>
              <a:rPr lang="en-US" sz="2800" b="1" i="1" dirty="0">
                <a:solidFill>
                  <a:srgbClr val="C20041"/>
                </a:solidFill>
                <a:latin typeface="Georgia" panose="02040502050405020303" pitchFamily="18" charset="0"/>
              </a:rPr>
              <a:t>Alfred Current </a:t>
            </a:r>
            <a:r>
              <a:rPr lang="en-US" sz="2800" b="1" i="1" dirty="0">
                <a:solidFill>
                  <a:srgbClr val="16478E"/>
                </a:solidFill>
                <a:latin typeface="Georgia" panose="02040502050405020303" pitchFamily="18" charset="0"/>
              </a:rPr>
              <a:t>– District Rotary Foundation Chair</a:t>
            </a:r>
          </a:p>
          <a:p>
            <a:r>
              <a:rPr lang="en-US" sz="2800" b="1" i="1" dirty="0">
                <a:solidFill>
                  <a:srgbClr val="16478E"/>
                </a:solidFill>
                <a:latin typeface="Georgia" panose="02040502050405020303" pitchFamily="18" charset="0"/>
              </a:rPr>
              <a:t>704.718.0951  |  </a:t>
            </a:r>
            <a:r>
              <a:rPr lang="en-US" sz="2800" b="1" i="1" dirty="0">
                <a:solidFill>
                  <a:srgbClr val="16478E"/>
                </a:solidFill>
                <a:latin typeface="Georgia" panose="02040502050405020303" pitchFamily="18" charset="0"/>
                <a:hlinkClick r:id="rId2">
                  <a:extLst>
                    <a:ext uri="{A12FA001-AC4F-418D-AE19-62706E023703}">
                      <ahyp:hlinkClr xmlns:ahyp="http://schemas.microsoft.com/office/drawing/2018/hyperlinkcolor" val="tx"/>
                    </a:ext>
                  </a:extLst>
                </a:hlinkClick>
              </a:rPr>
              <a:t>acrotary@alfredcurrent.com</a:t>
            </a:r>
            <a:endParaRPr lang="en-US" sz="2800" b="1" i="1" dirty="0">
              <a:solidFill>
                <a:srgbClr val="16478E"/>
              </a:solidFill>
              <a:latin typeface="Georgia" panose="02040502050405020303" pitchFamily="18" charset="0"/>
            </a:endParaRPr>
          </a:p>
          <a:p>
            <a:endParaRPr lang="en-US" sz="2800" b="1" i="1" dirty="0">
              <a:solidFill>
                <a:srgbClr val="16478E"/>
              </a:solidFill>
              <a:latin typeface="Georgia" panose="02040502050405020303" pitchFamily="18" charset="0"/>
            </a:endParaRPr>
          </a:p>
          <a:p>
            <a:endParaRPr lang="en-US" sz="2800" b="1" i="1" dirty="0">
              <a:solidFill>
                <a:srgbClr val="16478E"/>
              </a:solidFill>
              <a:latin typeface="Georgia" panose="02040502050405020303" pitchFamily="18" charset="0"/>
            </a:endParaRPr>
          </a:p>
        </p:txBody>
      </p:sp>
    </p:spTree>
    <p:extLst>
      <p:ext uri="{BB962C8B-B14F-4D97-AF65-F5344CB8AC3E}">
        <p14:creationId xmlns:p14="http://schemas.microsoft.com/office/powerpoint/2010/main" val="289155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56AA-CDF3-4D4D-84F8-4195EA89E103}"/>
              </a:ext>
            </a:extLst>
          </p:cNvPr>
          <p:cNvSpPr>
            <a:spLocks noGrp="1"/>
          </p:cNvSpPr>
          <p:nvPr>
            <p:ph type="title"/>
          </p:nvPr>
        </p:nvSpPr>
        <p:spPr>
          <a:xfrm>
            <a:off x="457201" y="-75535"/>
            <a:ext cx="10515600" cy="1325563"/>
          </a:xfrm>
        </p:spPr>
        <p:txBody>
          <a:bodyPr/>
          <a:lstStyle/>
          <a:p>
            <a:r>
              <a:rPr lang="en-US" dirty="0"/>
              <a:t>$1,000,000 + District 6960</a:t>
            </a:r>
          </a:p>
        </p:txBody>
      </p:sp>
      <p:pic>
        <p:nvPicPr>
          <p:cNvPr id="4" name="Picture 3" descr="Chart&#10;&#10;Description automatically generated">
            <a:extLst>
              <a:ext uri="{FF2B5EF4-FFF2-40B4-BE49-F238E27FC236}">
                <a16:creationId xmlns:a16="http://schemas.microsoft.com/office/drawing/2014/main" id="{49D659D4-1B97-4994-BC9E-E904E4AB23B8}"/>
              </a:ext>
            </a:extLst>
          </p:cNvPr>
          <p:cNvPicPr>
            <a:picLocks noChangeAspect="1"/>
          </p:cNvPicPr>
          <p:nvPr/>
        </p:nvPicPr>
        <p:blipFill rotWithShape="1">
          <a:blip r:embed="rId2"/>
          <a:srcRect l="7077" t="5132" r="3162" b="6219"/>
          <a:stretch/>
        </p:blipFill>
        <p:spPr>
          <a:xfrm>
            <a:off x="248857" y="1273841"/>
            <a:ext cx="9068763" cy="6516103"/>
          </a:xfrm>
          <a:prstGeom prst="rect">
            <a:avLst/>
          </a:prstGeom>
        </p:spPr>
      </p:pic>
    </p:spTree>
    <p:extLst>
      <p:ext uri="{BB962C8B-B14F-4D97-AF65-F5344CB8AC3E}">
        <p14:creationId xmlns:p14="http://schemas.microsoft.com/office/powerpoint/2010/main" val="395009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B46D1BF-A3CD-4383-9A36-6951B9820E06}"/>
              </a:ext>
            </a:extLst>
          </p:cNvPr>
          <p:cNvSpPr>
            <a:spLocks noGrp="1"/>
          </p:cNvSpPr>
          <p:nvPr>
            <p:ph type="title"/>
          </p:nvPr>
        </p:nvSpPr>
        <p:spPr>
          <a:xfrm>
            <a:off x="839788" y="457200"/>
            <a:ext cx="5918200" cy="1600200"/>
          </a:xfrm>
        </p:spPr>
        <p:txBody>
          <a:bodyPr vert="horz" wrap="square" lIns="91440" tIns="45720" rIns="91440" bIns="45720" numCol="1" anchor="b" anchorCtr="0" compatLnSpc="1">
            <a:prstTxWarp prst="textNoShape">
              <a:avLst/>
            </a:prstTxWarp>
            <a:normAutofit/>
          </a:bodyPr>
          <a:lstStyle/>
          <a:p>
            <a:r>
              <a:rPr lang="en-US" sz="4000" b="1" kern="1200" dirty="0">
                <a:latin typeface="Frutiger" panose="020B0500000000000000" pitchFamily="34" charset="0"/>
                <a:ea typeface="+mj-ea"/>
                <a:cs typeface="+mj-cs"/>
              </a:rPr>
              <a:t>Goals are critical</a:t>
            </a:r>
          </a:p>
        </p:txBody>
      </p:sp>
      <p:pic>
        <p:nvPicPr>
          <p:cNvPr id="4" name="Picture 3" descr="Shape, arrow&#10;&#10;Description automatically generated">
            <a:extLst>
              <a:ext uri="{FF2B5EF4-FFF2-40B4-BE49-F238E27FC236}">
                <a16:creationId xmlns:a16="http://schemas.microsoft.com/office/drawing/2014/main" id="{AE118A71-B92A-4B83-9E46-E9EB411A916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22004" y="2835797"/>
            <a:ext cx="3106057" cy="2888633"/>
          </a:xfrm>
          <a:prstGeom prst="rect">
            <a:avLst/>
          </a:prstGeom>
          <a:noFill/>
        </p:spPr>
      </p:pic>
      <p:sp>
        <p:nvSpPr>
          <p:cNvPr id="2" name="TextBox 1">
            <a:extLst>
              <a:ext uri="{FF2B5EF4-FFF2-40B4-BE49-F238E27FC236}">
                <a16:creationId xmlns:a16="http://schemas.microsoft.com/office/drawing/2014/main" id="{78A9C4DE-5E5A-4C42-927B-A3D7CC227852}"/>
              </a:ext>
            </a:extLst>
          </p:cNvPr>
          <p:cNvSpPr txBox="1"/>
          <p:nvPr/>
        </p:nvSpPr>
        <p:spPr bwMode="auto">
          <a:xfrm>
            <a:off x="1245069" y="2416215"/>
            <a:ext cx="6054436" cy="3811588"/>
          </a:xfrm>
          <a:prstGeom prst="rect">
            <a:avLst/>
          </a:prstGeom>
          <a:noFill/>
          <a:ln>
            <a:noFill/>
          </a:ln>
        </p:spPr>
        <p:txBody>
          <a:bodyPr vert="horz" wrap="square" lIns="91440" tIns="45720" rIns="91440" bIns="45720" numCol="1" rtlCol="0" anchor="t" anchorCtr="0" compatLnSpc="1">
            <a:prstTxWarp prst="textNoShape">
              <a:avLst/>
            </a:prstTxWarp>
            <a:normAutofit/>
          </a:bodyPr>
          <a:lstStyle/>
          <a:p>
            <a:pPr>
              <a:lnSpc>
                <a:spcPct val="90000"/>
              </a:lnSpc>
              <a:spcBef>
                <a:spcPts val="1000"/>
              </a:spcBef>
            </a:pPr>
            <a:r>
              <a:rPr lang="en-US" sz="3200" b="1" i="1" kern="1200" dirty="0">
                <a:solidFill>
                  <a:srgbClr val="C30241"/>
                </a:solidFill>
                <a:latin typeface="Georgia" panose="02040502050405020303" pitchFamily="18" charset="0"/>
                <a:ea typeface="+mn-ea"/>
                <a:cs typeface="+mn-cs"/>
              </a:rPr>
              <a:t>You are our future.  Your understanding and actions will determine what we can do in three years.  </a:t>
            </a:r>
          </a:p>
          <a:p>
            <a:pPr>
              <a:lnSpc>
                <a:spcPct val="90000"/>
              </a:lnSpc>
              <a:spcBef>
                <a:spcPts val="1000"/>
              </a:spcBef>
            </a:pPr>
            <a:endParaRPr lang="en-US" sz="3200" b="1" i="1" kern="1200" dirty="0">
              <a:solidFill>
                <a:srgbClr val="C30241"/>
              </a:solidFill>
              <a:latin typeface="Georgia" panose="02040502050405020303" pitchFamily="18" charset="0"/>
              <a:ea typeface="+mn-ea"/>
              <a:cs typeface="+mn-cs"/>
            </a:endParaRPr>
          </a:p>
          <a:p>
            <a:pPr>
              <a:lnSpc>
                <a:spcPct val="90000"/>
              </a:lnSpc>
              <a:spcBef>
                <a:spcPts val="1000"/>
              </a:spcBef>
            </a:pPr>
            <a:r>
              <a:rPr lang="en-US" sz="3200" b="1" i="1" kern="1200" dirty="0">
                <a:solidFill>
                  <a:srgbClr val="C30241"/>
                </a:solidFill>
                <a:latin typeface="Georgia" panose="02040502050405020303" pitchFamily="18" charset="0"/>
                <a:ea typeface="+mn-ea"/>
                <a:cs typeface="+mn-cs"/>
              </a:rPr>
              <a:t>What will be your </a:t>
            </a:r>
          </a:p>
          <a:p>
            <a:pPr>
              <a:lnSpc>
                <a:spcPct val="90000"/>
              </a:lnSpc>
              <a:spcBef>
                <a:spcPts val="1000"/>
              </a:spcBef>
            </a:pPr>
            <a:r>
              <a:rPr lang="en-US" sz="3200" b="1" i="1" kern="1200" dirty="0">
                <a:solidFill>
                  <a:srgbClr val="C30241"/>
                </a:solidFill>
                <a:latin typeface="Georgia" panose="02040502050405020303" pitchFamily="18" charset="0"/>
                <a:ea typeface="+mn-ea"/>
                <a:cs typeface="+mn-cs"/>
              </a:rPr>
              <a:t>Foundation Legacy?</a:t>
            </a:r>
          </a:p>
        </p:txBody>
      </p:sp>
    </p:spTree>
    <p:extLst>
      <p:ext uri="{BB962C8B-B14F-4D97-AF65-F5344CB8AC3E}">
        <p14:creationId xmlns:p14="http://schemas.microsoft.com/office/powerpoint/2010/main" val="84681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6C0AB-338C-6A4D-8A75-0C799B9E4EFB}"/>
              </a:ext>
            </a:extLst>
          </p:cNvPr>
          <p:cNvPicPr>
            <a:picLocks noChangeAspect="1"/>
          </p:cNvPicPr>
          <p:nvPr/>
        </p:nvPicPr>
        <p:blipFill>
          <a:blip r:embed="rId2"/>
          <a:stretch>
            <a:fillRect/>
          </a:stretch>
        </p:blipFill>
        <p:spPr>
          <a:xfrm>
            <a:off x="5916834" y="2247257"/>
            <a:ext cx="5690798" cy="3111822"/>
          </a:xfrm>
          <a:prstGeom prst="rect">
            <a:avLst/>
          </a:prstGeom>
        </p:spPr>
      </p:pic>
      <p:sp>
        <p:nvSpPr>
          <p:cNvPr id="6" name="TextBox 5">
            <a:extLst>
              <a:ext uri="{FF2B5EF4-FFF2-40B4-BE49-F238E27FC236}">
                <a16:creationId xmlns:a16="http://schemas.microsoft.com/office/drawing/2014/main" id="{CC121405-13CD-EA45-A57B-659D8037CB7C}"/>
              </a:ext>
            </a:extLst>
          </p:cNvPr>
          <p:cNvSpPr txBox="1"/>
          <p:nvPr/>
        </p:nvSpPr>
        <p:spPr>
          <a:xfrm>
            <a:off x="1053296" y="729205"/>
            <a:ext cx="3773347" cy="6740307"/>
          </a:xfrm>
          <a:prstGeom prst="rect">
            <a:avLst/>
          </a:prstGeom>
          <a:noFill/>
        </p:spPr>
        <p:txBody>
          <a:bodyPr wrap="square" rtlCol="0">
            <a:spAutoFit/>
          </a:bodyPr>
          <a:lstStyle/>
          <a:p>
            <a:pPr algn="ctr"/>
            <a:r>
              <a:rPr lang="en-US" sz="4800" b="1" dirty="0">
                <a:solidFill>
                  <a:srgbClr val="16478E"/>
                </a:solidFill>
                <a:latin typeface="Frutiger" panose="020B0500000000000000" pitchFamily="34" charset="0"/>
              </a:rPr>
              <a:t>Pledge of Allegiance</a:t>
            </a:r>
          </a:p>
          <a:p>
            <a:pPr algn="ctr"/>
            <a:endParaRPr lang="en-US" sz="4800" b="1" dirty="0">
              <a:solidFill>
                <a:srgbClr val="16478E"/>
              </a:solidFill>
              <a:latin typeface="Frutiger" panose="020B0500000000000000" pitchFamily="34" charset="0"/>
            </a:endParaRPr>
          </a:p>
          <a:p>
            <a:pPr algn="ctr"/>
            <a:r>
              <a:rPr lang="en-US" sz="4800" b="1" dirty="0">
                <a:solidFill>
                  <a:srgbClr val="16478E"/>
                </a:solidFill>
                <a:latin typeface="Frutiger" panose="020B0500000000000000" pitchFamily="34" charset="0"/>
              </a:rPr>
              <a:t>4 Way Test</a:t>
            </a:r>
          </a:p>
          <a:p>
            <a:pPr algn="ctr"/>
            <a:endParaRPr lang="en-US" sz="4800" b="1" dirty="0">
              <a:solidFill>
                <a:srgbClr val="16478E"/>
              </a:solidFill>
              <a:latin typeface="Frutiger" panose="020B0500000000000000" pitchFamily="34" charset="0"/>
            </a:endParaRPr>
          </a:p>
          <a:p>
            <a:pPr algn="ctr"/>
            <a:r>
              <a:rPr lang="en-US" sz="4800" b="1" dirty="0">
                <a:solidFill>
                  <a:srgbClr val="16478E"/>
                </a:solidFill>
                <a:latin typeface="Frutiger" panose="020B0500000000000000" pitchFamily="34" charset="0"/>
              </a:rPr>
              <a:t>Invocation</a:t>
            </a:r>
          </a:p>
          <a:p>
            <a:pPr algn="ctr"/>
            <a:r>
              <a:rPr lang="en-US" sz="4800" b="1" dirty="0">
                <a:solidFill>
                  <a:srgbClr val="16478E"/>
                </a:solidFill>
                <a:latin typeface="Frutiger" panose="020B0500000000000000" pitchFamily="34" charset="0"/>
              </a:rPr>
              <a:t>Ken Kaplan </a:t>
            </a:r>
          </a:p>
          <a:p>
            <a:pPr algn="ctr"/>
            <a:endParaRPr lang="en-US" sz="4800" b="1" dirty="0">
              <a:solidFill>
                <a:srgbClr val="16478E"/>
              </a:solidFill>
              <a:latin typeface="Frutiger" panose="020B0500000000000000" pitchFamily="34" charset="0"/>
            </a:endParaRPr>
          </a:p>
          <a:p>
            <a:pPr algn="ctr"/>
            <a:endParaRPr lang="en-US" sz="4800" b="1" dirty="0">
              <a:solidFill>
                <a:srgbClr val="16478E"/>
              </a:solidFill>
              <a:latin typeface="Frutiger" panose="020B0500000000000000" pitchFamily="34" charset="0"/>
            </a:endParaRPr>
          </a:p>
        </p:txBody>
      </p:sp>
    </p:spTree>
    <p:extLst>
      <p:ext uri="{BB962C8B-B14F-4D97-AF65-F5344CB8AC3E}">
        <p14:creationId xmlns:p14="http://schemas.microsoft.com/office/powerpoint/2010/main" val="236372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4158-8539-4DC6-B0CD-BFD0593C374B}"/>
              </a:ext>
            </a:extLst>
          </p:cNvPr>
          <p:cNvSpPr>
            <a:spLocks noGrp="1"/>
          </p:cNvSpPr>
          <p:nvPr>
            <p:ph type="title"/>
          </p:nvPr>
        </p:nvSpPr>
        <p:spPr/>
        <p:txBody>
          <a:bodyPr/>
          <a:lstStyle/>
          <a:p>
            <a:r>
              <a:rPr lang="en-US" u="sng" dirty="0"/>
              <a:t>Needed District Culture</a:t>
            </a:r>
          </a:p>
        </p:txBody>
      </p:sp>
      <p:sp>
        <p:nvSpPr>
          <p:cNvPr id="3" name="TextBox 2">
            <a:extLst>
              <a:ext uri="{FF2B5EF4-FFF2-40B4-BE49-F238E27FC236}">
                <a16:creationId xmlns:a16="http://schemas.microsoft.com/office/drawing/2014/main" id="{5A9720C4-C5E3-44DF-AB05-84893A7E7A00}"/>
              </a:ext>
            </a:extLst>
          </p:cNvPr>
          <p:cNvSpPr txBox="1"/>
          <p:nvPr/>
        </p:nvSpPr>
        <p:spPr>
          <a:xfrm>
            <a:off x="939799" y="1874728"/>
            <a:ext cx="10510983" cy="4832092"/>
          </a:xfrm>
          <a:prstGeom prst="rect">
            <a:avLst/>
          </a:prstGeom>
          <a:noFill/>
        </p:spPr>
        <p:txBody>
          <a:bodyPr wrap="square" rtlCol="0">
            <a:spAutoFit/>
          </a:bodyPr>
          <a:lstStyle/>
          <a:p>
            <a:pPr marL="457200" indent="-457200">
              <a:spcAft>
                <a:spcPts val="600"/>
              </a:spcAft>
              <a:buFont typeface="Wingdings" panose="05000000000000000000" pitchFamily="2" charset="2"/>
              <a:buChar char="§"/>
            </a:pPr>
            <a:r>
              <a:rPr lang="en-US" sz="3200" b="1" dirty="0">
                <a:solidFill>
                  <a:srgbClr val="16478E"/>
                </a:solidFill>
                <a:latin typeface="Frutiger" panose="020B0500000000000000" pitchFamily="34" charset="0"/>
              </a:rPr>
              <a:t>Goals in Rotary Club Central</a:t>
            </a:r>
            <a:r>
              <a:rPr lang="en-US" sz="3200" b="1" i="1" dirty="0">
                <a:solidFill>
                  <a:srgbClr val="C20041"/>
                </a:solidFill>
                <a:latin typeface="Georgia" panose="02040502050405020303" pitchFamily="18" charset="0"/>
              </a:rPr>
              <a:t> -- Annual Fund &amp; </a:t>
            </a:r>
            <a:r>
              <a:rPr lang="en-US" sz="3200" b="1" i="1" dirty="0" err="1">
                <a:solidFill>
                  <a:srgbClr val="C20041"/>
                </a:solidFill>
                <a:latin typeface="Georgia" panose="02040502050405020303" pitchFamily="18" charset="0"/>
              </a:rPr>
              <a:t>PolioPlus</a:t>
            </a:r>
            <a:r>
              <a:rPr lang="en-US" sz="3200" b="1" i="1" dirty="0">
                <a:solidFill>
                  <a:srgbClr val="C20041"/>
                </a:solidFill>
                <a:latin typeface="Georgia" panose="02040502050405020303" pitchFamily="18" charset="0"/>
              </a:rPr>
              <a:t> </a:t>
            </a:r>
          </a:p>
          <a:p>
            <a:pPr marL="457200" indent="-457200">
              <a:spcAft>
                <a:spcPts val="600"/>
              </a:spcAft>
              <a:buFont typeface="Wingdings" panose="05000000000000000000" pitchFamily="2" charset="2"/>
              <a:buChar char="§"/>
            </a:pPr>
            <a:endParaRPr lang="en-US" sz="3200" b="1" i="1" dirty="0">
              <a:solidFill>
                <a:srgbClr val="C20041"/>
              </a:solidFill>
              <a:latin typeface="Georgia" panose="02040502050405020303" pitchFamily="18" charset="0"/>
            </a:endParaRPr>
          </a:p>
          <a:p>
            <a:pPr marL="457200" indent="-457200">
              <a:spcAft>
                <a:spcPts val="600"/>
              </a:spcAft>
              <a:buFont typeface="Wingdings" panose="05000000000000000000" pitchFamily="2" charset="2"/>
              <a:buChar char="§"/>
            </a:pPr>
            <a:r>
              <a:rPr lang="en-US" sz="3200" b="1" dirty="0">
                <a:solidFill>
                  <a:srgbClr val="16478E"/>
                </a:solidFill>
                <a:latin typeface="Frutiger" panose="020B0500000000000000" pitchFamily="34" charset="0"/>
              </a:rPr>
              <a:t>World Polio Day-October 24</a:t>
            </a:r>
            <a:r>
              <a:rPr lang="en-US" sz="3200" b="1" baseline="30000" dirty="0">
                <a:solidFill>
                  <a:srgbClr val="16478E"/>
                </a:solidFill>
                <a:latin typeface="Frutiger" panose="020B0500000000000000" pitchFamily="34" charset="0"/>
              </a:rPr>
              <a:t>th</a:t>
            </a:r>
            <a:r>
              <a:rPr lang="en-US" sz="3200" b="1" dirty="0">
                <a:solidFill>
                  <a:srgbClr val="16478E"/>
                </a:solidFill>
                <a:latin typeface="Frutiger" panose="020B0500000000000000" pitchFamily="34" charset="0"/>
              </a:rPr>
              <a:t> </a:t>
            </a:r>
            <a:r>
              <a:rPr lang="en-US" sz="3200" b="1" i="1" dirty="0">
                <a:solidFill>
                  <a:srgbClr val="16478E"/>
                </a:solidFill>
                <a:latin typeface="Georgia" panose="02040502050405020303" pitchFamily="18" charset="0"/>
              </a:rPr>
              <a:t>– </a:t>
            </a:r>
            <a:r>
              <a:rPr lang="en-US" sz="3200" b="1" i="1" dirty="0">
                <a:solidFill>
                  <a:srgbClr val="C20041"/>
                </a:solidFill>
                <a:latin typeface="Georgia" panose="02040502050405020303" pitchFamily="18" charset="0"/>
              </a:rPr>
              <a:t>Polio Bike Ride</a:t>
            </a:r>
          </a:p>
          <a:p>
            <a:pPr marL="457200" indent="-457200">
              <a:spcAft>
                <a:spcPts val="600"/>
              </a:spcAft>
              <a:buFont typeface="Wingdings" panose="05000000000000000000" pitchFamily="2" charset="2"/>
              <a:buChar char="§"/>
            </a:pPr>
            <a:endParaRPr lang="en-US" sz="3200" b="1" i="1" dirty="0">
              <a:solidFill>
                <a:srgbClr val="C20041"/>
              </a:solidFill>
              <a:latin typeface="Georgia" panose="02040502050405020303" pitchFamily="18" charset="0"/>
            </a:endParaRPr>
          </a:p>
          <a:p>
            <a:pPr marL="457200" indent="-457200">
              <a:buFont typeface="Wingdings" panose="05000000000000000000" pitchFamily="2" charset="2"/>
              <a:buChar char="§"/>
            </a:pPr>
            <a:r>
              <a:rPr lang="en-US" sz="3200" b="1" dirty="0">
                <a:solidFill>
                  <a:srgbClr val="16478E"/>
                </a:solidFill>
                <a:latin typeface="Frutiger" panose="020B0500000000000000" pitchFamily="34" charset="0"/>
              </a:rPr>
              <a:t>Foundation event </a:t>
            </a:r>
            <a:r>
              <a:rPr lang="en-US" sz="3200" b="1" i="1" dirty="0">
                <a:solidFill>
                  <a:srgbClr val="16478E"/>
                </a:solidFill>
                <a:latin typeface="Georgia" panose="02040502050405020303" pitchFamily="18" charset="0"/>
              </a:rPr>
              <a:t>– </a:t>
            </a:r>
            <a:r>
              <a:rPr lang="en-US" sz="3200" b="1" i="1" dirty="0">
                <a:solidFill>
                  <a:srgbClr val="C20041"/>
                </a:solidFill>
                <a:latin typeface="Georgia" panose="02040502050405020303" pitchFamily="18" charset="0"/>
              </a:rPr>
              <a:t>get all Rotarians to engage</a:t>
            </a:r>
          </a:p>
          <a:p>
            <a:endParaRPr lang="en-US" sz="3200" b="1" i="1" dirty="0">
              <a:solidFill>
                <a:srgbClr val="C20041"/>
              </a:solidFill>
              <a:latin typeface="Georgia" panose="02040502050405020303" pitchFamily="18" charset="0"/>
            </a:endParaRPr>
          </a:p>
          <a:p>
            <a:pPr marL="457200" indent="-457200">
              <a:buFont typeface="Wingdings" panose="05000000000000000000" pitchFamily="2" charset="2"/>
              <a:buChar char="§"/>
            </a:pPr>
            <a:r>
              <a:rPr lang="en-US" sz="3200" b="1" dirty="0">
                <a:solidFill>
                  <a:srgbClr val="16478E"/>
                </a:solidFill>
                <a:latin typeface="Frutiger" panose="020B0500000000000000" pitchFamily="34" charset="0"/>
              </a:rPr>
              <a:t>Send all TRF contributions to The Rotary Foundation in a timely fashion.</a:t>
            </a:r>
          </a:p>
        </p:txBody>
      </p:sp>
    </p:spTree>
    <p:extLst>
      <p:ext uri="{BB962C8B-B14F-4D97-AF65-F5344CB8AC3E}">
        <p14:creationId xmlns:p14="http://schemas.microsoft.com/office/powerpoint/2010/main" val="54431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6EEA-D6C1-2648-BC16-584E5B8AA603}"/>
              </a:ext>
            </a:extLst>
          </p:cNvPr>
          <p:cNvSpPr>
            <a:spLocks noGrp="1"/>
          </p:cNvSpPr>
          <p:nvPr>
            <p:ph type="title"/>
          </p:nvPr>
        </p:nvSpPr>
        <p:spPr/>
        <p:txBody>
          <a:bodyPr/>
          <a:lstStyle/>
          <a:p>
            <a:r>
              <a:rPr lang="en-US" dirty="0"/>
              <a:t>Needed District Culture</a:t>
            </a:r>
          </a:p>
        </p:txBody>
      </p:sp>
      <p:sp>
        <p:nvSpPr>
          <p:cNvPr id="3" name="TextBox 2">
            <a:extLst>
              <a:ext uri="{FF2B5EF4-FFF2-40B4-BE49-F238E27FC236}">
                <a16:creationId xmlns:a16="http://schemas.microsoft.com/office/drawing/2014/main" id="{E99D96F7-85B9-834F-8B71-1AFC910E67DA}"/>
              </a:ext>
            </a:extLst>
          </p:cNvPr>
          <p:cNvSpPr txBox="1"/>
          <p:nvPr/>
        </p:nvSpPr>
        <p:spPr>
          <a:xfrm>
            <a:off x="741217" y="1841242"/>
            <a:ext cx="10612583" cy="5016758"/>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a:solidFill>
                  <a:srgbClr val="16478E"/>
                </a:solidFill>
                <a:latin typeface="Frutiger" panose="020B0500000000000000" pitchFamily="34" charset="0"/>
              </a:rPr>
              <a:t>Send all TRF contributions to The Rotary Foundation in a timely fashion.</a:t>
            </a:r>
          </a:p>
          <a:p>
            <a:pPr marL="457200" indent="-457200">
              <a:buFont typeface="Wingdings" panose="05000000000000000000" pitchFamily="2" charset="2"/>
              <a:buChar char="§"/>
            </a:pPr>
            <a:endParaRPr lang="en-US" sz="3200" b="1" dirty="0">
              <a:solidFill>
                <a:srgbClr val="16478E"/>
              </a:solidFill>
              <a:latin typeface="Frutiger" panose="020B0500000000000000" pitchFamily="34" charset="0"/>
            </a:endParaRPr>
          </a:p>
          <a:p>
            <a:pPr marL="457200" indent="-457200">
              <a:buFont typeface="Wingdings" panose="05000000000000000000" pitchFamily="2" charset="2"/>
              <a:buChar char="§"/>
            </a:pPr>
            <a:r>
              <a:rPr lang="en-US" sz="3200" b="1" dirty="0">
                <a:solidFill>
                  <a:srgbClr val="16478E"/>
                </a:solidFill>
                <a:latin typeface="Frutiger" panose="020B0500000000000000" pitchFamily="34" charset="0"/>
              </a:rPr>
              <a:t>Move each Rotarian to their next pin level</a:t>
            </a:r>
          </a:p>
          <a:p>
            <a:pPr marL="457200" indent="-457200">
              <a:buFont typeface="Wingdings" panose="05000000000000000000" pitchFamily="2" charset="2"/>
              <a:buChar char="§"/>
            </a:pPr>
            <a:endParaRPr lang="en-US" sz="3200" b="1" dirty="0">
              <a:solidFill>
                <a:srgbClr val="16478E"/>
              </a:solidFill>
              <a:latin typeface="Frutiger" panose="020B0500000000000000" pitchFamily="34" charset="0"/>
            </a:endParaRPr>
          </a:p>
          <a:p>
            <a:pPr marL="457200" indent="-457200">
              <a:buFont typeface="Wingdings" panose="05000000000000000000" pitchFamily="2" charset="2"/>
              <a:buChar char="§"/>
            </a:pPr>
            <a:r>
              <a:rPr lang="en-US" sz="3200" b="1" dirty="0">
                <a:solidFill>
                  <a:srgbClr val="16478E"/>
                </a:solidFill>
                <a:latin typeface="Frutiger" panose="020B0500000000000000" pitchFamily="34" charset="0"/>
              </a:rPr>
              <a:t>Communicate weekly with your Foundation Chair - </a:t>
            </a:r>
            <a:r>
              <a:rPr lang="en-US" sz="3200" b="1" i="1" dirty="0">
                <a:solidFill>
                  <a:srgbClr val="C20041"/>
                </a:solidFill>
                <a:latin typeface="Georgia" panose="02040502050405020303" pitchFamily="18" charset="0"/>
              </a:rPr>
              <a:t>know your numbers</a:t>
            </a:r>
          </a:p>
          <a:p>
            <a:pPr marL="457200" indent="-457200">
              <a:buFont typeface="Wingdings" panose="05000000000000000000" pitchFamily="2" charset="2"/>
              <a:buChar char="§"/>
            </a:pPr>
            <a:endParaRPr lang="en-US" sz="3200" b="1" dirty="0">
              <a:solidFill>
                <a:srgbClr val="16478E"/>
              </a:solidFill>
              <a:latin typeface="Frutiger" panose="020B0500000000000000" pitchFamily="34" charset="0"/>
            </a:endParaRPr>
          </a:p>
          <a:p>
            <a:pPr marL="457200" indent="-457200">
              <a:buFont typeface="Wingdings" panose="05000000000000000000" pitchFamily="2" charset="2"/>
              <a:buChar char="§"/>
            </a:pPr>
            <a:r>
              <a:rPr lang="en-US" sz="3200" b="1" dirty="0">
                <a:solidFill>
                  <a:srgbClr val="16478E"/>
                </a:solidFill>
                <a:latin typeface="Frutiger" panose="020B0500000000000000" pitchFamily="34" charset="0"/>
              </a:rPr>
              <a:t>Include a Foundation Moment EACH WEEK </a:t>
            </a:r>
            <a:r>
              <a:rPr lang="en-US" sz="3200" b="1" i="1" dirty="0">
                <a:solidFill>
                  <a:srgbClr val="C20041"/>
                </a:solidFill>
                <a:latin typeface="Georgia" panose="02040502050405020303" pitchFamily="18" charset="0"/>
              </a:rPr>
              <a:t>– teach the story.</a:t>
            </a:r>
          </a:p>
        </p:txBody>
      </p:sp>
    </p:spTree>
    <p:extLst>
      <p:ext uri="{BB962C8B-B14F-4D97-AF65-F5344CB8AC3E}">
        <p14:creationId xmlns:p14="http://schemas.microsoft.com/office/powerpoint/2010/main" val="407929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le 7">
            <a:extLst>
              <a:ext uri="{FF2B5EF4-FFF2-40B4-BE49-F238E27FC236}">
                <a16:creationId xmlns:a16="http://schemas.microsoft.com/office/drawing/2014/main" id="{A8783CA7-A10A-428D-B7BE-C4ED1E5EE7C7}"/>
              </a:ext>
            </a:extLst>
          </p:cNvPr>
          <p:cNvSpPr>
            <a:spLocks noGrp="1" noChangeArrowheads="1"/>
          </p:cNvSpPr>
          <p:nvPr>
            <p:ph type="subTitle" idx="1"/>
          </p:nvPr>
        </p:nvSpPr>
        <p:spPr>
          <a:xfrm>
            <a:off x="1524000" y="3667989"/>
            <a:ext cx="9144000" cy="2947556"/>
          </a:xfrm>
        </p:spPr>
        <p:txBody>
          <a:bodyPr/>
          <a:lstStyle/>
          <a:p>
            <a:pPr eaLnBrk="1" hangingPunct="1"/>
            <a:endParaRPr lang="en-US" altLang="en-US" dirty="0">
              <a:cs typeface="Geneva" pitchFamily="34" charset="0"/>
            </a:endParaRPr>
          </a:p>
          <a:p>
            <a:pPr eaLnBrk="1" hangingPunct="1"/>
            <a:r>
              <a:rPr lang="en-US" altLang="en-US" sz="4800" dirty="0">
                <a:solidFill>
                  <a:srgbClr val="C30241"/>
                </a:solidFill>
                <a:cs typeface="Geneva" pitchFamily="34" charset="0"/>
              </a:rPr>
              <a:t>Serving</a:t>
            </a:r>
            <a:r>
              <a:rPr lang="en-US" altLang="en-US" sz="4800" dirty="0">
                <a:cs typeface="Geneva" pitchFamily="34" charset="0"/>
              </a:rPr>
              <a:t> to change lives</a:t>
            </a:r>
          </a:p>
          <a:p>
            <a:pPr eaLnBrk="1" hangingPunct="1"/>
            <a:endParaRPr lang="en-US" altLang="en-US" sz="4800" dirty="0">
              <a:cs typeface="Geneva" pitchFamily="34" charset="0"/>
            </a:endParaRPr>
          </a:p>
          <a:p>
            <a:pPr eaLnBrk="1" hangingPunct="1"/>
            <a:r>
              <a:rPr lang="en-US" altLang="en-US" sz="4800" dirty="0">
                <a:cs typeface="Geneva" pitchFamily="34" charset="0"/>
              </a:rPr>
              <a:t>Thank you!</a:t>
            </a:r>
          </a:p>
        </p:txBody>
      </p:sp>
      <p:pic>
        <p:nvPicPr>
          <p:cNvPr id="5" name="Picture 4">
            <a:extLst>
              <a:ext uri="{FF2B5EF4-FFF2-40B4-BE49-F238E27FC236}">
                <a16:creationId xmlns:a16="http://schemas.microsoft.com/office/drawing/2014/main" id="{11523077-CD07-3745-9FB7-1D49C01E1DF1}"/>
              </a:ext>
            </a:extLst>
          </p:cNvPr>
          <p:cNvPicPr>
            <a:picLocks noChangeAspect="1"/>
          </p:cNvPicPr>
          <p:nvPr/>
        </p:nvPicPr>
        <p:blipFill>
          <a:blip r:embed="rId2"/>
          <a:stretch>
            <a:fillRect/>
          </a:stretch>
        </p:blipFill>
        <p:spPr>
          <a:xfrm>
            <a:off x="3670300" y="2016889"/>
            <a:ext cx="4851400" cy="1828800"/>
          </a:xfrm>
          <a:prstGeom prst="rect">
            <a:avLst/>
          </a:prstGeom>
        </p:spPr>
      </p:pic>
    </p:spTree>
    <p:extLst>
      <p:ext uri="{BB962C8B-B14F-4D97-AF65-F5344CB8AC3E}">
        <p14:creationId xmlns:p14="http://schemas.microsoft.com/office/powerpoint/2010/main" val="3379172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F0CBF8-E207-4144-9A4A-6267993D1B4B}"/>
              </a:ext>
            </a:extLst>
          </p:cNvPr>
          <p:cNvSpPr>
            <a:spLocks noGrp="1"/>
          </p:cNvSpPr>
          <p:nvPr>
            <p:ph type="ctrTitle"/>
          </p:nvPr>
        </p:nvSpPr>
        <p:spPr>
          <a:xfrm>
            <a:off x="3029067" y="2063330"/>
            <a:ext cx="6081825" cy="1904365"/>
          </a:xfrm>
        </p:spPr>
        <p:txBody>
          <a:bodyPr/>
          <a:lstStyle/>
          <a:p>
            <a:r>
              <a:rPr lang="en-US" dirty="0"/>
              <a:t>Christi Womack Villalobos</a:t>
            </a:r>
          </a:p>
        </p:txBody>
      </p:sp>
      <p:sp>
        <p:nvSpPr>
          <p:cNvPr id="8" name="Subtitle 7">
            <a:extLst>
              <a:ext uri="{FF2B5EF4-FFF2-40B4-BE49-F238E27FC236}">
                <a16:creationId xmlns:a16="http://schemas.microsoft.com/office/drawing/2014/main" id="{7BFF7591-07C1-4149-A6E9-AA1A940E033A}"/>
              </a:ext>
            </a:extLst>
          </p:cNvPr>
          <p:cNvSpPr>
            <a:spLocks noGrp="1"/>
          </p:cNvSpPr>
          <p:nvPr>
            <p:ph type="subTitle" idx="1"/>
          </p:nvPr>
        </p:nvSpPr>
        <p:spPr>
          <a:xfrm>
            <a:off x="0" y="4359347"/>
            <a:ext cx="12192000" cy="2498653"/>
          </a:xfrm>
        </p:spPr>
        <p:txBody>
          <a:bodyPr>
            <a:normAutofit fontScale="70000" lnSpcReduction="20000"/>
          </a:bodyPr>
          <a:lstStyle/>
          <a:p>
            <a:r>
              <a:rPr lang="en-US" sz="3400" dirty="0"/>
              <a:t>2021-22 District </a:t>
            </a:r>
            <a:r>
              <a:rPr lang="en-US" sz="3400" dirty="0" err="1"/>
              <a:t>DACdb</a:t>
            </a:r>
            <a:r>
              <a:rPr lang="en-US" sz="3400" dirty="0"/>
              <a:t> admin</a:t>
            </a:r>
          </a:p>
          <a:p>
            <a:r>
              <a:rPr lang="en-US" sz="3400" dirty="0">
                <a:hlinkClick r:id="rId2"/>
              </a:rPr>
              <a:t>christiwv@gmail.com</a:t>
            </a:r>
            <a:endParaRPr lang="en-US" sz="3400" dirty="0"/>
          </a:p>
          <a:p>
            <a:r>
              <a:rPr lang="en-US" sz="3400" dirty="0"/>
              <a:t>941-315-0635</a:t>
            </a:r>
          </a:p>
          <a:p>
            <a:endParaRPr lang="en-US" dirty="0"/>
          </a:p>
          <a:p>
            <a:r>
              <a:rPr lang="en-US" i="0" dirty="0"/>
              <a:t>Questions always welcome. Email is best. Start with me;  if I can’t help you, I’ll find someone who can.</a:t>
            </a:r>
          </a:p>
          <a:p>
            <a:endParaRPr lang="en-US" i="0" dirty="0"/>
          </a:p>
          <a:p>
            <a:r>
              <a:rPr lang="en-US" i="0" dirty="0"/>
              <a:t>Check your email for a handy how-to guide about the basics to using the powerful dacdb.com tool.</a:t>
            </a:r>
          </a:p>
          <a:p>
            <a:endParaRPr lang="en-US" dirty="0">
              <a:solidFill>
                <a:schemeClr val="tx1"/>
              </a:solidFill>
            </a:endParaRPr>
          </a:p>
          <a:p>
            <a:endParaRPr lang="en-US" dirty="0"/>
          </a:p>
        </p:txBody>
      </p:sp>
      <p:pic>
        <p:nvPicPr>
          <p:cNvPr id="3" name="Picture 2" descr="A person smiling for the camera&#10;&#10;Description automatically generated with medium confidence">
            <a:extLst>
              <a:ext uri="{FF2B5EF4-FFF2-40B4-BE49-F238E27FC236}">
                <a16:creationId xmlns:a16="http://schemas.microsoft.com/office/drawing/2014/main" id="{33C1C3AC-E798-4903-8D28-EC6FD5158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286" y="2074906"/>
            <a:ext cx="1330032" cy="1904364"/>
          </a:xfrm>
          <a:prstGeom prst="rect">
            <a:avLst/>
          </a:prstGeom>
        </p:spPr>
      </p:pic>
    </p:spTree>
    <p:extLst>
      <p:ext uri="{BB962C8B-B14F-4D97-AF65-F5344CB8AC3E}">
        <p14:creationId xmlns:p14="http://schemas.microsoft.com/office/powerpoint/2010/main" val="1221489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7">
            <a:extLst>
              <a:ext uri="{FF2B5EF4-FFF2-40B4-BE49-F238E27FC236}">
                <a16:creationId xmlns:a16="http://schemas.microsoft.com/office/drawing/2014/main" id="{84C3E030-E11E-6A41-90E2-E7356B566CBD}"/>
              </a:ext>
            </a:extLst>
          </p:cNvPr>
          <p:cNvSpPr>
            <a:spLocks noGrp="1" noChangeArrowheads="1"/>
          </p:cNvSpPr>
          <p:nvPr>
            <p:ph type="subTitle" idx="1"/>
          </p:nvPr>
        </p:nvSpPr>
        <p:spPr>
          <a:xfrm>
            <a:off x="1524000" y="4287838"/>
            <a:ext cx="9144000" cy="1655762"/>
          </a:xfrm>
        </p:spPr>
        <p:txBody>
          <a:bodyPr/>
          <a:lstStyle/>
          <a:p>
            <a:pPr eaLnBrk="1" hangingPunct="1"/>
            <a:r>
              <a:rPr lang="en-US" altLang="en-US">
                <a:solidFill>
                  <a:srgbClr val="C30241"/>
                </a:solidFill>
                <a:cs typeface="Geneva" panose="020B0503030404040204" pitchFamily="34" charset="0"/>
              </a:rPr>
              <a:t>The District Depends on </a:t>
            </a:r>
            <a:r>
              <a:rPr lang="en-US" altLang="en-US" u="sng">
                <a:solidFill>
                  <a:srgbClr val="C30241"/>
                </a:solidFill>
                <a:cs typeface="Geneva" panose="020B0503030404040204" pitchFamily="34" charset="0"/>
              </a:rPr>
              <a:t>YOU</a:t>
            </a:r>
          </a:p>
          <a:p>
            <a:pPr eaLnBrk="1" hangingPunct="1"/>
            <a:endParaRPr lang="en-US" altLang="en-US">
              <a:cs typeface="Geneva" panose="020B0503030404040204" pitchFamily="34" charset="0"/>
            </a:endParaRPr>
          </a:p>
        </p:txBody>
      </p:sp>
      <p:sp>
        <p:nvSpPr>
          <p:cNvPr id="13314" name="Title 1">
            <a:extLst>
              <a:ext uri="{FF2B5EF4-FFF2-40B4-BE49-F238E27FC236}">
                <a16:creationId xmlns:a16="http://schemas.microsoft.com/office/drawing/2014/main" id="{19A1093A-A3A7-7C4A-B5C3-465D9352971E}"/>
              </a:ext>
            </a:extLst>
          </p:cNvPr>
          <p:cNvSpPr>
            <a:spLocks noGrp="1" noChangeArrowheads="1"/>
          </p:cNvSpPr>
          <p:nvPr>
            <p:ph type="ctrTitle"/>
          </p:nvPr>
        </p:nvSpPr>
        <p:spPr>
          <a:xfrm>
            <a:off x="2327275" y="1841500"/>
            <a:ext cx="7118350" cy="2387600"/>
          </a:xfrm>
        </p:spPr>
        <p:txBody>
          <a:bodyPr anchor="t"/>
          <a:lstStyle/>
          <a:p>
            <a:pPr eaLnBrk="1" hangingPunct="1"/>
            <a:r>
              <a:rPr lang="en-US" altLang="en-US" sz="4800">
                <a:solidFill>
                  <a:srgbClr val="14478E"/>
                </a:solidFill>
              </a:rPr>
              <a:t>District 6960 </a:t>
            </a:r>
            <a:br>
              <a:rPr lang="en-US" altLang="en-US" sz="4800">
                <a:solidFill>
                  <a:srgbClr val="14478E"/>
                </a:solidFill>
              </a:rPr>
            </a:br>
            <a:r>
              <a:rPr lang="en-US" altLang="en-US" sz="4800">
                <a:solidFill>
                  <a:srgbClr val="14478E"/>
                </a:solidFill>
              </a:rPr>
              <a:t>Disaster Preparedness</a:t>
            </a:r>
          </a:p>
        </p:txBody>
      </p:sp>
    </p:spTree>
    <p:extLst>
      <p:ext uri="{BB962C8B-B14F-4D97-AF65-F5344CB8AC3E}">
        <p14:creationId xmlns:p14="http://schemas.microsoft.com/office/powerpoint/2010/main" val="381063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9A49850-B530-CA40-AD96-0D820B773B7D}"/>
              </a:ext>
            </a:extLst>
          </p:cNvPr>
          <p:cNvSpPr>
            <a:spLocks noGrp="1" noChangeArrowheads="1"/>
          </p:cNvSpPr>
          <p:nvPr>
            <p:ph type="title"/>
          </p:nvPr>
        </p:nvSpPr>
        <p:spPr/>
        <p:txBody>
          <a:bodyPr/>
          <a:lstStyle/>
          <a:p>
            <a:pPr eaLnBrk="1" hangingPunct="1"/>
            <a:r>
              <a:rPr lang="en-US" altLang="en-US">
                <a:solidFill>
                  <a:srgbClr val="14478E"/>
                </a:solidFill>
              </a:rPr>
              <a:t>Why Form a Disaster Committee?</a:t>
            </a:r>
          </a:p>
        </p:txBody>
      </p:sp>
      <p:sp>
        <p:nvSpPr>
          <p:cNvPr id="3" name="Content Placeholder 2">
            <a:extLst>
              <a:ext uri="{FF2B5EF4-FFF2-40B4-BE49-F238E27FC236}">
                <a16:creationId xmlns:a16="http://schemas.microsoft.com/office/drawing/2014/main" id="{EE7291F6-13BE-2C42-A7BE-010FC57CF941}"/>
              </a:ext>
            </a:extLst>
          </p:cNvPr>
          <p:cNvSpPr>
            <a:spLocks noGrp="1"/>
          </p:cNvSpPr>
          <p:nvPr>
            <p:ph idx="1"/>
          </p:nvPr>
        </p:nvSpPr>
        <p:spPr/>
        <p:txBody>
          <a:bodyPr/>
          <a:lstStyle/>
          <a:p>
            <a:pPr marL="628650" indent="-514350" eaLnBrk="1" hangingPunct="1">
              <a:buFont typeface="+mj-lt"/>
              <a:buAutoNum type="arabicPeriod"/>
              <a:defRPr/>
            </a:pPr>
            <a:r>
              <a:rPr lang="en-US" sz="3200" dirty="0">
                <a:solidFill>
                  <a:srgbClr val="C30241"/>
                </a:solidFill>
              </a:rPr>
              <a:t>Rotarians are people of Action</a:t>
            </a:r>
          </a:p>
          <a:p>
            <a:pPr lvl="1" eaLnBrk="1" hangingPunct="1">
              <a:defRPr/>
            </a:pPr>
            <a:r>
              <a:rPr lang="en-US" dirty="0">
                <a:solidFill>
                  <a:srgbClr val="14478E"/>
                </a:solidFill>
                <a:latin typeface="Georgia" panose="02040502050405020303" pitchFamily="18" charset="0"/>
              </a:rPr>
              <a:t>Pre-planning and organization will allow you to act when there is a need </a:t>
            </a:r>
          </a:p>
          <a:p>
            <a:pPr lvl="1" eaLnBrk="1" hangingPunct="1">
              <a:spcBef>
                <a:spcPts val="600"/>
              </a:spcBef>
              <a:defRPr/>
            </a:pPr>
            <a:r>
              <a:rPr lang="en-US" dirty="0">
                <a:solidFill>
                  <a:srgbClr val="14478E"/>
                </a:solidFill>
                <a:latin typeface="Georgia" panose="02040502050405020303" pitchFamily="18" charset="0"/>
              </a:rPr>
              <a:t>It is too late to plan after a disaster occurs</a:t>
            </a:r>
          </a:p>
          <a:p>
            <a:pPr lvl="1" eaLnBrk="1" hangingPunct="1">
              <a:spcBef>
                <a:spcPts val="600"/>
              </a:spcBef>
              <a:defRPr/>
            </a:pPr>
            <a:endParaRPr lang="en-US" dirty="0">
              <a:solidFill>
                <a:srgbClr val="C30241"/>
              </a:solidFill>
            </a:endParaRPr>
          </a:p>
          <a:p>
            <a:pPr lvl="1" eaLnBrk="1" hangingPunct="1">
              <a:spcBef>
                <a:spcPts val="600"/>
              </a:spcBef>
              <a:defRPr/>
            </a:pPr>
            <a:endParaRPr lang="en-US" dirty="0">
              <a:solidFill>
                <a:srgbClr val="C30241"/>
              </a:solidFill>
            </a:endParaRPr>
          </a:p>
          <a:p>
            <a:pPr marL="514350" indent="-514350" eaLnBrk="1" hangingPunct="1">
              <a:spcBef>
                <a:spcPts val="600"/>
              </a:spcBef>
              <a:buFont typeface="+mj-lt"/>
              <a:buAutoNum type="arabicPeriod"/>
              <a:defRPr/>
            </a:pPr>
            <a:r>
              <a:rPr lang="en-US" dirty="0">
                <a:solidFill>
                  <a:srgbClr val="C30241"/>
                </a:solidFill>
              </a:rPr>
              <a:t>Be prepared to address the needs of </a:t>
            </a:r>
            <a:r>
              <a:rPr lang="en-US" u="sng" dirty="0">
                <a:solidFill>
                  <a:srgbClr val="C30241"/>
                </a:solidFill>
              </a:rPr>
              <a:t>your members</a:t>
            </a:r>
            <a:r>
              <a:rPr lang="en-US" dirty="0">
                <a:solidFill>
                  <a:srgbClr val="C30241"/>
                </a:solidFill>
              </a:rPr>
              <a:t> in the event they need help</a:t>
            </a:r>
          </a:p>
          <a:p>
            <a:pPr eaLnBrk="1" hangingPunct="1">
              <a:defRPr/>
            </a:pPr>
            <a:endParaRPr lang="en-US" dirty="0">
              <a:solidFill>
                <a:srgbClr val="C30241"/>
              </a:solidFill>
            </a:endParaRPr>
          </a:p>
          <a:p>
            <a:pPr eaLnBrk="1" hangingPunct="1">
              <a:defRPr/>
            </a:pPr>
            <a:endParaRPr lang="en-US" dirty="0"/>
          </a:p>
        </p:txBody>
      </p:sp>
    </p:spTree>
    <p:extLst>
      <p:ext uri="{BB962C8B-B14F-4D97-AF65-F5344CB8AC3E}">
        <p14:creationId xmlns:p14="http://schemas.microsoft.com/office/powerpoint/2010/main" val="841186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6C3EDF9-9B8F-ED49-8B59-31DA026D4973}"/>
              </a:ext>
            </a:extLst>
          </p:cNvPr>
          <p:cNvSpPr>
            <a:spLocks noGrp="1" noChangeArrowheads="1"/>
          </p:cNvSpPr>
          <p:nvPr>
            <p:ph type="title"/>
          </p:nvPr>
        </p:nvSpPr>
        <p:spPr/>
        <p:txBody>
          <a:bodyPr/>
          <a:lstStyle/>
          <a:p>
            <a:pPr eaLnBrk="1" hangingPunct="1"/>
            <a:r>
              <a:rPr lang="en-US" altLang="en-US">
                <a:solidFill>
                  <a:srgbClr val="14478E"/>
                </a:solidFill>
              </a:rPr>
              <a:t>Why Form a Disaster Committee?</a:t>
            </a:r>
            <a:endParaRPr lang="en-US" altLang="en-US"/>
          </a:p>
        </p:txBody>
      </p:sp>
      <p:sp>
        <p:nvSpPr>
          <p:cNvPr id="26626" name="Content Placeholder 2">
            <a:extLst>
              <a:ext uri="{FF2B5EF4-FFF2-40B4-BE49-F238E27FC236}">
                <a16:creationId xmlns:a16="http://schemas.microsoft.com/office/drawing/2014/main" id="{75CD6201-19AE-B44C-AECF-50704AC9E1BB}"/>
              </a:ext>
            </a:extLst>
          </p:cNvPr>
          <p:cNvSpPr>
            <a:spLocks noGrp="1" noChangeArrowheads="1"/>
          </p:cNvSpPr>
          <p:nvPr>
            <p:ph idx="1"/>
          </p:nvPr>
        </p:nvSpPr>
        <p:spPr>
          <a:xfrm>
            <a:off x="838200" y="2624138"/>
            <a:ext cx="10515600" cy="4351337"/>
          </a:xfrm>
        </p:spPr>
        <p:txBody>
          <a:bodyPr/>
          <a:lstStyle/>
          <a:p>
            <a:pPr marL="514350" indent="-514350" eaLnBrk="1" hangingPunct="1">
              <a:buFont typeface="Calibri Light" panose="020F0302020204030204" pitchFamily="34" charset="0"/>
              <a:buAutoNum type="arabicPeriod" startAt="3"/>
            </a:pPr>
            <a:r>
              <a:rPr lang="en-US" altLang="en-US">
                <a:solidFill>
                  <a:srgbClr val="C30241"/>
                </a:solidFill>
              </a:rPr>
              <a:t>Be prepared to address the needs of </a:t>
            </a:r>
            <a:r>
              <a:rPr lang="en-US" altLang="en-US" u="sng">
                <a:solidFill>
                  <a:srgbClr val="C30241"/>
                </a:solidFill>
              </a:rPr>
              <a:t>other Rotarians within the district </a:t>
            </a:r>
            <a:r>
              <a:rPr lang="en-US" altLang="en-US">
                <a:solidFill>
                  <a:srgbClr val="C30241"/>
                </a:solidFill>
              </a:rPr>
              <a:t>if they need help</a:t>
            </a:r>
          </a:p>
          <a:p>
            <a:pPr marL="514350" indent="-514350" eaLnBrk="1" hangingPunct="1">
              <a:buFont typeface="Calibri Light" panose="020F0302020204030204" pitchFamily="34" charset="0"/>
              <a:buAutoNum type="arabicPeriod" startAt="3"/>
            </a:pPr>
            <a:endParaRPr lang="en-US" altLang="en-US">
              <a:solidFill>
                <a:srgbClr val="C30241"/>
              </a:solidFill>
            </a:endParaRPr>
          </a:p>
          <a:p>
            <a:pPr marL="514350" indent="-514350" eaLnBrk="1" hangingPunct="1">
              <a:buFont typeface="Calibri Light" panose="020F0302020204030204" pitchFamily="34" charset="0"/>
              <a:buAutoNum type="arabicPeriod" startAt="3"/>
            </a:pPr>
            <a:endParaRPr lang="en-US" altLang="en-US">
              <a:solidFill>
                <a:srgbClr val="C30241"/>
              </a:solidFill>
            </a:endParaRPr>
          </a:p>
          <a:p>
            <a:pPr marL="514350" indent="-514350" eaLnBrk="1" hangingPunct="1">
              <a:buFont typeface="Calibri Light" panose="020F0302020204030204" pitchFamily="34" charset="0"/>
              <a:buAutoNum type="arabicPeriod" startAt="3"/>
            </a:pPr>
            <a:r>
              <a:rPr lang="en-US" altLang="en-US">
                <a:solidFill>
                  <a:srgbClr val="C30241"/>
                </a:solidFill>
              </a:rPr>
              <a:t>Ability to organize a team to help as second responders for your members, other Rotarians, your community, or other communities in need.</a:t>
            </a:r>
          </a:p>
        </p:txBody>
      </p:sp>
    </p:spTree>
    <p:extLst>
      <p:ext uri="{BB962C8B-B14F-4D97-AF65-F5344CB8AC3E}">
        <p14:creationId xmlns:p14="http://schemas.microsoft.com/office/powerpoint/2010/main" val="1057495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4015830E-744C-9444-99CD-57E593258839}"/>
              </a:ext>
            </a:extLst>
          </p:cNvPr>
          <p:cNvSpPr>
            <a:spLocks noGrp="1" noChangeArrowheads="1"/>
          </p:cNvSpPr>
          <p:nvPr>
            <p:ph type="title"/>
          </p:nvPr>
        </p:nvSpPr>
        <p:spPr/>
        <p:txBody>
          <a:bodyPr/>
          <a:lstStyle/>
          <a:p>
            <a:pPr eaLnBrk="1" hangingPunct="1"/>
            <a:r>
              <a:rPr lang="en-US" altLang="en-US"/>
              <a:t>We are Not First Responders</a:t>
            </a:r>
          </a:p>
        </p:txBody>
      </p:sp>
      <p:sp>
        <p:nvSpPr>
          <p:cNvPr id="27650" name="Content Placeholder 2">
            <a:extLst>
              <a:ext uri="{FF2B5EF4-FFF2-40B4-BE49-F238E27FC236}">
                <a16:creationId xmlns:a16="http://schemas.microsoft.com/office/drawing/2014/main" id="{D0ABAD8C-EF15-FC4C-843C-AFD58D96A983}"/>
              </a:ext>
            </a:extLst>
          </p:cNvPr>
          <p:cNvSpPr>
            <a:spLocks noGrp="1" noChangeArrowheads="1"/>
          </p:cNvSpPr>
          <p:nvPr>
            <p:ph idx="1"/>
          </p:nvPr>
        </p:nvSpPr>
        <p:spPr>
          <a:xfrm>
            <a:off x="838200" y="1825625"/>
            <a:ext cx="4786313" cy="4351338"/>
          </a:xfrm>
        </p:spPr>
        <p:txBody>
          <a:bodyPr/>
          <a:lstStyle/>
          <a:p>
            <a:pPr eaLnBrk="1" hangingPunct="1"/>
            <a:r>
              <a:rPr lang="en-US" altLang="en-US"/>
              <a:t>But we can….</a:t>
            </a:r>
          </a:p>
          <a:p>
            <a:pPr eaLnBrk="1" hangingPunct="1"/>
            <a:endParaRPr lang="en-US" altLang="en-US"/>
          </a:p>
          <a:p>
            <a:pPr lvl="1" eaLnBrk="1" hangingPunct="1"/>
            <a:r>
              <a:rPr lang="en-US" altLang="en-US" sz="3200"/>
              <a:t>Muck houses</a:t>
            </a:r>
          </a:p>
          <a:p>
            <a:pPr lvl="1" eaLnBrk="1" hangingPunct="1"/>
            <a:endParaRPr lang="en-US" altLang="en-US" sz="3200"/>
          </a:p>
          <a:p>
            <a:pPr lvl="1" eaLnBrk="1" hangingPunct="1"/>
            <a:r>
              <a:rPr lang="en-US" altLang="en-US" sz="3200"/>
              <a:t>Clear debris</a:t>
            </a:r>
          </a:p>
          <a:p>
            <a:pPr lvl="1" eaLnBrk="1" hangingPunct="1"/>
            <a:endParaRPr lang="en-US" altLang="en-US" sz="3200"/>
          </a:p>
          <a:p>
            <a:pPr lvl="1" eaLnBrk="1" hangingPunct="1"/>
            <a:r>
              <a:rPr lang="en-US" altLang="en-US" sz="3200"/>
              <a:t>Pass out water</a:t>
            </a:r>
          </a:p>
        </p:txBody>
      </p:sp>
      <p:sp>
        <p:nvSpPr>
          <p:cNvPr id="27651" name="Content Placeholder 2">
            <a:extLst>
              <a:ext uri="{FF2B5EF4-FFF2-40B4-BE49-F238E27FC236}">
                <a16:creationId xmlns:a16="http://schemas.microsoft.com/office/drawing/2014/main" id="{372BAAE1-EAD1-9D46-BD13-65C1E541F87F}"/>
              </a:ext>
            </a:extLst>
          </p:cNvPr>
          <p:cNvSpPr txBox="1">
            <a:spLocks/>
          </p:cNvSpPr>
          <p:nvPr/>
        </p:nvSpPr>
        <p:spPr bwMode="auto">
          <a:xfrm>
            <a:off x="5273675" y="3133725"/>
            <a:ext cx="478631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b="1" i="1">
                <a:solidFill>
                  <a:srgbClr val="C20041"/>
                </a:solidFill>
                <a:latin typeface="Georgia" panose="02040502050405020303" pitchFamily="18" charset="0"/>
              </a:defRPr>
            </a:lvl1pPr>
            <a:lvl2pPr marL="685800" indent="-228600">
              <a:lnSpc>
                <a:spcPct val="90000"/>
              </a:lnSpc>
              <a:spcBef>
                <a:spcPts val="500"/>
              </a:spcBef>
              <a:buFont typeface="Arial" panose="020B0604020202020204" pitchFamily="34" charset="0"/>
              <a:buChar char="•"/>
              <a:defRPr sz="2400">
                <a:solidFill>
                  <a:srgbClr val="16478E"/>
                </a:solidFill>
                <a:latin typeface="Frutiger" panose="020B0500000000000000" pitchFamily="34" charset="0"/>
              </a:defRPr>
            </a:lvl2pPr>
            <a:lvl3pPr marL="1143000" indent="-228600">
              <a:lnSpc>
                <a:spcPct val="90000"/>
              </a:lnSpc>
              <a:spcBef>
                <a:spcPts val="500"/>
              </a:spcBef>
              <a:buFont typeface="Arial" panose="020B0604020202020204" pitchFamily="34" charset="0"/>
              <a:buChar char="•"/>
              <a:defRPr sz="2000" i="1">
                <a:solidFill>
                  <a:srgbClr val="C20041"/>
                </a:solidFill>
                <a:latin typeface="Georgia" panose="02040502050405020303" pitchFamily="18" charset="0"/>
              </a:defRPr>
            </a:lvl3pPr>
            <a:lvl4pPr marL="1600200" indent="-228600">
              <a:lnSpc>
                <a:spcPct val="90000"/>
              </a:lnSpc>
              <a:spcBef>
                <a:spcPts val="500"/>
              </a:spcBef>
              <a:buFont typeface="Arial" panose="020B0604020202020204" pitchFamily="34" charset="0"/>
              <a:buChar char="•"/>
              <a:defRPr>
                <a:solidFill>
                  <a:srgbClr val="16478E"/>
                </a:solidFill>
                <a:latin typeface="Frutiger"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buFont typeface="Courier New" panose="02070309020205020404" pitchFamily="49" charset="0"/>
              <a:buChar char="o"/>
            </a:pPr>
            <a:r>
              <a:rPr lang="en-US" altLang="en-US" sz="3200" b="1" dirty="0"/>
              <a:t>Provide supplies</a:t>
            </a:r>
          </a:p>
          <a:p>
            <a:pPr lvl="1" eaLnBrk="1" hangingPunct="1">
              <a:buFont typeface="Courier New" panose="02070309020205020404" pitchFamily="49" charset="0"/>
              <a:buChar char="o"/>
            </a:pPr>
            <a:endParaRPr lang="en-US" altLang="en-US" sz="3200" b="1" dirty="0"/>
          </a:p>
          <a:p>
            <a:pPr lvl="1" eaLnBrk="1" hangingPunct="1">
              <a:buFont typeface="Courier New" panose="02070309020205020404" pitchFamily="49" charset="0"/>
              <a:buChar char="o"/>
            </a:pPr>
            <a:r>
              <a:rPr lang="en-US" altLang="en-US" sz="3200" b="1" dirty="0"/>
              <a:t>Provide housing</a:t>
            </a:r>
          </a:p>
        </p:txBody>
      </p:sp>
    </p:spTree>
    <p:extLst>
      <p:ext uri="{BB962C8B-B14F-4D97-AF65-F5344CB8AC3E}">
        <p14:creationId xmlns:p14="http://schemas.microsoft.com/office/powerpoint/2010/main" val="3776046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2C202D03-3068-BF46-9663-1BA4EB441051}"/>
              </a:ext>
            </a:extLst>
          </p:cNvPr>
          <p:cNvSpPr>
            <a:spLocks noGrp="1" noChangeArrowheads="1"/>
          </p:cNvSpPr>
          <p:nvPr>
            <p:ph type="title"/>
          </p:nvPr>
        </p:nvSpPr>
        <p:spPr/>
        <p:txBody>
          <a:bodyPr/>
          <a:lstStyle/>
          <a:p>
            <a:pPr eaLnBrk="1" hangingPunct="1"/>
            <a:r>
              <a:rPr lang="en-US" altLang="en-US"/>
              <a:t>What You Need to Do</a:t>
            </a:r>
          </a:p>
        </p:txBody>
      </p:sp>
      <p:sp>
        <p:nvSpPr>
          <p:cNvPr id="28674" name="Content Placeholder 2">
            <a:extLst>
              <a:ext uri="{FF2B5EF4-FFF2-40B4-BE49-F238E27FC236}">
                <a16:creationId xmlns:a16="http://schemas.microsoft.com/office/drawing/2014/main" id="{AE98D2E2-9B1F-5A4D-884B-FCE48680E4F1}"/>
              </a:ext>
            </a:extLst>
          </p:cNvPr>
          <p:cNvSpPr>
            <a:spLocks noGrp="1" noChangeArrowheads="1"/>
          </p:cNvSpPr>
          <p:nvPr>
            <p:ph idx="1"/>
          </p:nvPr>
        </p:nvSpPr>
        <p:spPr/>
        <p:txBody>
          <a:bodyPr/>
          <a:lstStyle/>
          <a:p>
            <a:pPr eaLnBrk="1" hangingPunct="1"/>
            <a:r>
              <a:rPr lang="en-US" altLang="en-US"/>
              <a:t>  Create a Disaster Preparedness Committee (minimum 2 members)</a:t>
            </a:r>
          </a:p>
          <a:p>
            <a:pPr eaLnBrk="1" hangingPunct="1"/>
            <a:r>
              <a:rPr lang="en-US" altLang="en-US"/>
              <a:t>  Document Disaster Committee Chair in DACdb</a:t>
            </a:r>
          </a:p>
          <a:p>
            <a:pPr eaLnBrk="1" hangingPunct="1"/>
            <a:r>
              <a:rPr lang="en-US" altLang="en-US"/>
              <a:t>  Develop a club communication tree</a:t>
            </a:r>
          </a:p>
          <a:p>
            <a:pPr eaLnBrk="1" hangingPunct="1"/>
            <a:r>
              <a:rPr lang="en-US" altLang="en-US"/>
              <a:t>  Use available technical tools to maintain the contact information of all members. (DACDb is an excellent resource)</a:t>
            </a:r>
          </a:p>
          <a:p>
            <a:pPr eaLnBrk="1" hangingPunct="1"/>
            <a:r>
              <a:rPr lang="en-US" altLang="en-US"/>
              <a:t>  Maintain backup tools (paper) recognizing that technology may fail in the event of a disaster</a:t>
            </a:r>
          </a:p>
          <a:p>
            <a:pPr eaLnBrk="1" hangingPunct="1"/>
            <a:endParaRPr lang="en-US" altLang="en-US"/>
          </a:p>
        </p:txBody>
      </p:sp>
    </p:spTree>
    <p:extLst>
      <p:ext uri="{BB962C8B-B14F-4D97-AF65-F5344CB8AC3E}">
        <p14:creationId xmlns:p14="http://schemas.microsoft.com/office/powerpoint/2010/main" val="520314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1A6C0B9C-D012-0048-AF51-23371612F42C}"/>
              </a:ext>
            </a:extLst>
          </p:cNvPr>
          <p:cNvSpPr>
            <a:spLocks noGrp="1" noChangeArrowheads="1"/>
          </p:cNvSpPr>
          <p:nvPr>
            <p:ph type="title"/>
          </p:nvPr>
        </p:nvSpPr>
        <p:spPr/>
        <p:txBody>
          <a:bodyPr/>
          <a:lstStyle/>
          <a:p>
            <a:pPr eaLnBrk="1" hangingPunct="1"/>
            <a:r>
              <a:rPr lang="en-US" altLang="en-US"/>
              <a:t>District Coordination</a:t>
            </a:r>
          </a:p>
        </p:txBody>
      </p:sp>
      <p:sp>
        <p:nvSpPr>
          <p:cNvPr id="29698" name="Content Placeholder 2">
            <a:extLst>
              <a:ext uri="{FF2B5EF4-FFF2-40B4-BE49-F238E27FC236}">
                <a16:creationId xmlns:a16="http://schemas.microsoft.com/office/drawing/2014/main" id="{91E5112B-554E-1044-9FB0-6EAE4A746624}"/>
              </a:ext>
            </a:extLst>
          </p:cNvPr>
          <p:cNvSpPr>
            <a:spLocks noGrp="1" noChangeArrowheads="1"/>
          </p:cNvSpPr>
          <p:nvPr>
            <p:ph idx="1"/>
          </p:nvPr>
        </p:nvSpPr>
        <p:spPr/>
        <p:txBody>
          <a:bodyPr>
            <a:normAutofit lnSpcReduction="10000"/>
          </a:bodyPr>
          <a:lstStyle/>
          <a:p>
            <a:pPr eaLnBrk="1" hangingPunct="1">
              <a:spcAft>
                <a:spcPts val="600"/>
              </a:spcAft>
            </a:pPr>
            <a:r>
              <a:rPr lang="en-US" altLang="en-US"/>
              <a:t>Phone Tree reports needs/resources/status to Club Disaster Committee</a:t>
            </a:r>
          </a:p>
          <a:p>
            <a:pPr eaLnBrk="1" hangingPunct="1">
              <a:spcAft>
                <a:spcPts val="600"/>
              </a:spcAft>
            </a:pPr>
            <a:r>
              <a:rPr lang="en-US" altLang="en-US"/>
              <a:t>Club Disaster Committee reports needs/resources/status to Club President</a:t>
            </a:r>
          </a:p>
          <a:p>
            <a:pPr eaLnBrk="1" hangingPunct="1">
              <a:spcAft>
                <a:spcPts val="600"/>
              </a:spcAft>
            </a:pPr>
            <a:r>
              <a:rPr lang="en-US" altLang="en-US"/>
              <a:t>Club President reports needs/resources/status to Area Governors</a:t>
            </a:r>
          </a:p>
          <a:p>
            <a:pPr eaLnBrk="1" hangingPunct="1">
              <a:spcAft>
                <a:spcPts val="600"/>
              </a:spcAft>
            </a:pPr>
            <a:r>
              <a:rPr lang="en-US" altLang="en-US"/>
              <a:t>Area Governors reports needs/resources/status to District Governor</a:t>
            </a:r>
          </a:p>
          <a:p>
            <a:pPr eaLnBrk="1" hangingPunct="1"/>
            <a:r>
              <a:rPr lang="en-US" altLang="en-US"/>
              <a:t>District Disaster Committee coordinates resources for and between clubs </a:t>
            </a:r>
          </a:p>
          <a:p>
            <a:pPr eaLnBrk="1" hangingPunct="1"/>
            <a:endParaRPr lang="en-US" altLang="en-US"/>
          </a:p>
        </p:txBody>
      </p:sp>
    </p:spTree>
    <p:extLst>
      <p:ext uri="{BB962C8B-B14F-4D97-AF65-F5344CB8AC3E}">
        <p14:creationId xmlns:p14="http://schemas.microsoft.com/office/powerpoint/2010/main" val="1503494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E202-CC2A-744D-AD15-F140E0803A3C}"/>
              </a:ext>
            </a:extLst>
          </p:cNvPr>
          <p:cNvSpPr>
            <a:spLocks noGrp="1"/>
          </p:cNvSpPr>
          <p:nvPr>
            <p:ph type="title"/>
          </p:nvPr>
        </p:nvSpPr>
        <p:spPr/>
        <p:txBody>
          <a:bodyPr/>
          <a:lstStyle/>
          <a:p>
            <a:r>
              <a:rPr lang="en-US" dirty="0">
                <a:solidFill>
                  <a:srgbClr val="C20041"/>
                </a:solidFill>
              </a:rPr>
              <a:t>Incoming Presidents</a:t>
            </a:r>
          </a:p>
        </p:txBody>
      </p:sp>
      <p:sp>
        <p:nvSpPr>
          <p:cNvPr id="3" name="Content Placeholder 2">
            <a:extLst>
              <a:ext uri="{FF2B5EF4-FFF2-40B4-BE49-F238E27FC236}">
                <a16:creationId xmlns:a16="http://schemas.microsoft.com/office/drawing/2014/main" id="{3B01839D-5854-FD44-848A-228E38D8F469}"/>
              </a:ext>
            </a:extLst>
          </p:cNvPr>
          <p:cNvSpPr>
            <a:spLocks noGrp="1"/>
          </p:cNvSpPr>
          <p:nvPr>
            <p:ph idx="1"/>
          </p:nvPr>
        </p:nvSpPr>
        <p:spPr/>
        <p:txBody>
          <a:bodyPr>
            <a:normAutofit lnSpcReduction="10000"/>
          </a:bodyPr>
          <a:lstStyle/>
          <a:p>
            <a:pPr marL="0" indent="0" algn="ctr">
              <a:buNone/>
            </a:pPr>
            <a:r>
              <a:rPr lang="en-US" dirty="0">
                <a:solidFill>
                  <a:srgbClr val="16478E"/>
                </a:solidFill>
              </a:rPr>
              <a:t>30 Seconds</a:t>
            </a:r>
          </a:p>
          <a:p>
            <a:pPr marL="0" indent="0">
              <a:buNone/>
            </a:pPr>
            <a:r>
              <a:rPr lang="en-US" dirty="0">
                <a:solidFill>
                  <a:srgbClr val="16478E"/>
                </a:solidFill>
              </a:rPr>
              <a:t>Name</a:t>
            </a:r>
          </a:p>
          <a:p>
            <a:pPr marL="0" indent="0">
              <a:buNone/>
            </a:pPr>
            <a:endParaRPr lang="en-US" dirty="0">
              <a:solidFill>
                <a:srgbClr val="16478E"/>
              </a:solidFill>
            </a:endParaRPr>
          </a:p>
          <a:p>
            <a:pPr marL="0" indent="0">
              <a:buNone/>
            </a:pPr>
            <a:r>
              <a:rPr lang="en-US" dirty="0">
                <a:solidFill>
                  <a:srgbClr val="16478E"/>
                </a:solidFill>
              </a:rPr>
              <a:t>Club Name </a:t>
            </a:r>
          </a:p>
          <a:p>
            <a:pPr marL="0" indent="0">
              <a:buNone/>
            </a:pPr>
            <a:endParaRPr lang="en-US" dirty="0">
              <a:solidFill>
                <a:srgbClr val="16478E"/>
              </a:solidFill>
            </a:endParaRPr>
          </a:p>
          <a:p>
            <a:pPr marL="0" indent="0">
              <a:buNone/>
            </a:pPr>
            <a:r>
              <a:rPr lang="en-US" dirty="0">
                <a:solidFill>
                  <a:srgbClr val="16478E"/>
                </a:solidFill>
              </a:rPr>
              <a:t>Signature Project or What is your Club Known For?</a:t>
            </a:r>
          </a:p>
          <a:p>
            <a:pPr marL="0" indent="0">
              <a:buNone/>
            </a:pPr>
            <a:endParaRPr lang="en-US" dirty="0">
              <a:solidFill>
                <a:srgbClr val="16478E"/>
              </a:solidFill>
            </a:endParaRPr>
          </a:p>
          <a:p>
            <a:pPr marL="0" indent="0">
              <a:buNone/>
            </a:pPr>
            <a:r>
              <a:rPr lang="en-US" dirty="0">
                <a:solidFill>
                  <a:srgbClr val="16478E"/>
                </a:solidFill>
              </a:rPr>
              <a:t>When your year is over what would you like to be known for as your year as President?</a:t>
            </a:r>
          </a:p>
        </p:txBody>
      </p:sp>
    </p:spTree>
    <p:extLst>
      <p:ext uri="{BB962C8B-B14F-4D97-AF65-F5344CB8AC3E}">
        <p14:creationId xmlns:p14="http://schemas.microsoft.com/office/powerpoint/2010/main" val="540542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2505A090-5A77-074C-BE96-10B836C3C4D0}"/>
              </a:ext>
            </a:extLst>
          </p:cNvPr>
          <p:cNvSpPr>
            <a:spLocks noGrp="1" noChangeArrowheads="1"/>
          </p:cNvSpPr>
          <p:nvPr>
            <p:ph type="title"/>
          </p:nvPr>
        </p:nvSpPr>
        <p:spPr>
          <a:xfrm>
            <a:off x="838200" y="0"/>
            <a:ext cx="10515600" cy="1325563"/>
          </a:xfrm>
        </p:spPr>
        <p:txBody>
          <a:bodyPr/>
          <a:lstStyle/>
          <a:p>
            <a:pPr eaLnBrk="1" hangingPunct="1"/>
            <a:r>
              <a:rPr lang="en-US" altLang="en-US"/>
              <a:t>Disaster Committee</a:t>
            </a:r>
          </a:p>
        </p:txBody>
      </p:sp>
      <p:sp>
        <p:nvSpPr>
          <p:cNvPr id="30722" name="Content Placeholder 2">
            <a:extLst>
              <a:ext uri="{FF2B5EF4-FFF2-40B4-BE49-F238E27FC236}">
                <a16:creationId xmlns:a16="http://schemas.microsoft.com/office/drawing/2014/main" id="{FB8A2557-14C0-BC44-B6D8-00AB404D7B7D}"/>
              </a:ext>
            </a:extLst>
          </p:cNvPr>
          <p:cNvSpPr>
            <a:spLocks noGrp="1" noChangeArrowheads="1"/>
          </p:cNvSpPr>
          <p:nvPr>
            <p:ph idx="1"/>
          </p:nvPr>
        </p:nvSpPr>
        <p:spPr>
          <a:xfrm>
            <a:off x="1709738" y="1493838"/>
            <a:ext cx="8799512" cy="4860925"/>
          </a:xfrm>
        </p:spPr>
        <p:txBody>
          <a:bodyPr/>
          <a:lstStyle/>
          <a:p>
            <a:pPr eaLnBrk="1" fontAlgn="ctr" hangingPunct="1"/>
            <a:r>
              <a:rPr lang="en-US" altLang="en-US" i="0">
                <a:solidFill>
                  <a:srgbClr val="C30241"/>
                </a:solidFill>
              </a:rPr>
              <a:t>Ken Kaplan </a:t>
            </a:r>
            <a:r>
              <a:rPr lang="en-US" altLang="en-US" i="0">
                <a:solidFill>
                  <a:srgbClr val="14478E"/>
                </a:solidFill>
              </a:rPr>
              <a:t>--  Lakewood Ranch</a:t>
            </a:r>
            <a:endParaRPr lang="en-US" altLang="en-US" b="0" i="0" dirty="0">
              <a:solidFill>
                <a:srgbClr val="14478E"/>
              </a:solidFill>
            </a:endParaRPr>
          </a:p>
          <a:p>
            <a:pPr eaLnBrk="1" fontAlgn="ctr" hangingPunct="1"/>
            <a:r>
              <a:rPr lang="en-US" altLang="en-US" i="0" dirty="0">
                <a:solidFill>
                  <a:srgbClr val="C30241"/>
                </a:solidFill>
              </a:rPr>
              <a:t>Mark </a:t>
            </a:r>
            <a:r>
              <a:rPr lang="en-US" altLang="en-US" i="0" dirty="0" err="1">
                <a:solidFill>
                  <a:srgbClr val="C30241"/>
                </a:solidFill>
              </a:rPr>
              <a:t>Midyett</a:t>
            </a:r>
            <a:r>
              <a:rPr lang="en-US" altLang="en-US" i="0" dirty="0">
                <a:solidFill>
                  <a:srgbClr val="C30241"/>
                </a:solidFill>
              </a:rPr>
              <a:t> </a:t>
            </a:r>
            <a:r>
              <a:rPr lang="en-US" altLang="en-US" i="0" dirty="0">
                <a:solidFill>
                  <a:srgbClr val="14478E"/>
                </a:solidFill>
              </a:rPr>
              <a:t>– Lakewood Ranch</a:t>
            </a:r>
            <a:endParaRPr lang="en-US" altLang="en-US" b="0" i="0" dirty="0">
              <a:solidFill>
                <a:srgbClr val="14478E"/>
              </a:solidFill>
            </a:endParaRPr>
          </a:p>
          <a:p>
            <a:pPr eaLnBrk="1" fontAlgn="ctr" hangingPunct="1"/>
            <a:r>
              <a:rPr lang="en-US" altLang="en-US" i="0" dirty="0">
                <a:solidFill>
                  <a:srgbClr val="C30241"/>
                </a:solidFill>
              </a:rPr>
              <a:t>Bob Pfeiffer </a:t>
            </a:r>
            <a:r>
              <a:rPr lang="en-US" altLang="en-US" i="0" dirty="0">
                <a:solidFill>
                  <a:srgbClr val="14478E"/>
                </a:solidFill>
              </a:rPr>
              <a:t>-- Bradenton</a:t>
            </a:r>
            <a:endParaRPr lang="en-US" altLang="en-US" b="0" i="0" dirty="0">
              <a:solidFill>
                <a:srgbClr val="14478E"/>
              </a:solidFill>
            </a:endParaRPr>
          </a:p>
          <a:p>
            <a:pPr eaLnBrk="1" fontAlgn="ctr" hangingPunct="1"/>
            <a:r>
              <a:rPr lang="en-US" altLang="en-US" i="0" dirty="0">
                <a:solidFill>
                  <a:srgbClr val="C30241"/>
                </a:solidFill>
              </a:rPr>
              <a:t>Jim Colvin </a:t>
            </a:r>
            <a:r>
              <a:rPr lang="en-US" altLang="en-US" i="0" dirty="0">
                <a:solidFill>
                  <a:srgbClr val="14478E"/>
                </a:solidFill>
              </a:rPr>
              <a:t>-- Cape Coral</a:t>
            </a:r>
            <a:endParaRPr lang="en-US" altLang="en-US" b="0" i="0" dirty="0">
              <a:solidFill>
                <a:srgbClr val="14478E"/>
              </a:solidFill>
            </a:endParaRPr>
          </a:p>
          <a:p>
            <a:pPr eaLnBrk="1" fontAlgn="ctr" hangingPunct="1"/>
            <a:r>
              <a:rPr lang="en-US" altLang="en-US" i="0" dirty="0">
                <a:solidFill>
                  <a:srgbClr val="C30241"/>
                </a:solidFill>
              </a:rPr>
              <a:t>John Henshaw </a:t>
            </a:r>
            <a:r>
              <a:rPr lang="en-US" altLang="en-US" i="0" dirty="0">
                <a:solidFill>
                  <a:srgbClr val="14478E"/>
                </a:solidFill>
              </a:rPr>
              <a:t>– Sanibel Captiva</a:t>
            </a:r>
            <a:endParaRPr lang="en-US" altLang="en-US" b="0" i="0" dirty="0">
              <a:solidFill>
                <a:srgbClr val="14478E"/>
              </a:solidFill>
            </a:endParaRPr>
          </a:p>
          <a:p>
            <a:pPr eaLnBrk="1" fontAlgn="ctr" hangingPunct="1"/>
            <a:r>
              <a:rPr lang="en-US" altLang="en-US" i="0" dirty="0">
                <a:solidFill>
                  <a:srgbClr val="C30241"/>
                </a:solidFill>
              </a:rPr>
              <a:t>Darryl Keys </a:t>
            </a:r>
            <a:r>
              <a:rPr lang="en-US" altLang="en-US" i="0" dirty="0">
                <a:solidFill>
                  <a:srgbClr val="14478E"/>
                </a:solidFill>
              </a:rPr>
              <a:t>– Charlotte Harbor Sunset</a:t>
            </a:r>
            <a:endParaRPr lang="en-US" altLang="en-US" b="0" i="0" dirty="0">
              <a:solidFill>
                <a:srgbClr val="14478E"/>
              </a:solidFill>
            </a:endParaRPr>
          </a:p>
          <a:p>
            <a:pPr eaLnBrk="1" fontAlgn="ctr" hangingPunct="1"/>
            <a:r>
              <a:rPr lang="en-US" altLang="en-US" i="0" dirty="0">
                <a:solidFill>
                  <a:srgbClr val="C30241"/>
                </a:solidFill>
              </a:rPr>
              <a:t>Andy Lyman </a:t>
            </a:r>
            <a:r>
              <a:rPr lang="en-US" altLang="en-US" i="0" dirty="0">
                <a:solidFill>
                  <a:srgbClr val="14478E"/>
                </a:solidFill>
              </a:rPr>
              <a:t>– Sarasota Sunrise</a:t>
            </a:r>
            <a:endParaRPr lang="en-US" altLang="en-US" b="0" i="0" dirty="0">
              <a:solidFill>
                <a:srgbClr val="14478E"/>
              </a:solidFill>
            </a:endParaRPr>
          </a:p>
          <a:p>
            <a:pPr eaLnBrk="1" fontAlgn="ctr" hangingPunct="1"/>
            <a:r>
              <a:rPr lang="en-US" altLang="en-US" i="0" dirty="0">
                <a:solidFill>
                  <a:srgbClr val="C30241"/>
                </a:solidFill>
              </a:rPr>
              <a:t>Neil Snyder </a:t>
            </a:r>
            <a:r>
              <a:rPr lang="en-US" altLang="en-US" i="0" dirty="0">
                <a:solidFill>
                  <a:srgbClr val="14478E"/>
                </a:solidFill>
              </a:rPr>
              <a:t>– Marco Island Sunrise</a:t>
            </a:r>
            <a:endParaRPr lang="en-US" altLang="en-US" b="0" i="0" dirty="0">
              <a:solidFill>
                <a:srgbClr val="14478E"/>
              </a:solidFill>
            </a:endParaRPr>
          </a:p>
          <a:p>
            <a:pPr eaLnBrk="1" fontAlgn="ctr" hangingPunct="1"/>
            <a:r>
              <a:rPr lang="en-US" altLang="en-US" i="0" dirty="0">
                <a:solidFill>
                  <a:srgbClr val="C30241"/>
                </a:solidFill>
              </a:rPr>
              <a:t>Rich Kirschner </a:t>
            </a:r>
            <a:r>
              <a:rPr lang="en-US" altLang="en-US" i="0" dirty="0">
                <a:solidFill>
                  <a:srgbClr val="14478E"/>
                </a:solidFill>
              </a:rPr>
              <a:t>-- Naples</a:t>
            </a:r>
            <a:endParaRPr lang="en-US" altLang="en-US" b="0" i="0" dirty="0">
              <a:solidFill>
                <a:srgbClr val="14478E"/>
              </a:solidFill>
            </a:endParaRPr>
          </a:p>
          <a:p>
            <a:pPr eaLnBrk="1" hangingPunct="1"/>
            <a:endParaRPr lang="en-US" altLang="en-US" dirty="0">
              <a:solidFill>
                <a:srgbClr val="14478E"/>
              </a:solidFill>
            </a:endParaRPr>
          </a:p>
        </p:txBody>
      </p:sp>
    </p:spTree>
    <p:extLst>
      <p:ext uri="{BB962C8B-B14F-4D97-AF65-F5344CB8AC3E}">
        <p14:creationId xmlns:p14="http://schemas.microsoft.com/office/powerpoint/2010/main" val="3746808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5">
            <a:extLst>
              <a:ext uri="{FF2B5EF4-FFF2-40B4-BE49-F238E27FC236}">
                <a16:creationId xmlns:a16="http://schemas.microsoft.com/office/drawing/2014/main" id="{A85589BA-A5CF-B141-84AA-C6BF3513708E}"/>
              </a:ext>
            </a:extLst>
          </p:cNvPr>
          <p:cNvSpPr>
            <a:spLocks noGrp="1" noChangeArrowheads="1"/>
          </p:cNvSpPr>
          <p:nvPr>
            <p:ph type="ctrTitle"/>
          </p:nvPr>
        </p:nvSpPr>
        <p:spPr>
          <a:xfrm>
            <a:off x="1524000" y="1841500"/>
            <a:ext cx="9144000" cy="860425"/>
          </a:xfrm>
        </p:spPr>
        <p:txBody>
          <a:bodyPr>
            <a:normAutofit fontScale="90000"/>
          </a:bodyPr>
          <a:lstStyle/>
          <a:p>
            <a:pPr eaLnBrk="1" hangingPunct="1"/>
            <a:r>
              <a:rPr lang="en-US" altLang="en-US"/>
              <a:t>Governor’s Award</a:t>
            </a:r>
          </a:p>
        </p:txBody>
      </p:sp>
      <p:pic>
        <p:nvPicPr>
          <p:cNvPr id="13314" name="Picture 2" descr="Graphical user interface&#10;&#10;Description automatically generated">
            <a:extLst>
              <a:ext uri="{FF2B5EF4-FFF2-40B4-BE49-F238E27FC236}">
                <a16:creationId xmlns:a16="http://schemas.microsoft.com/office/drawing/2014/main" id="{340D6188-C768-A34D-B430-5E617AD33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713" y="2595563"/>
            <a:ext cx="942657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9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C8417A1-ED65-7242-9575-A08CB72E01A4}"/>
              </a:ext>
            </a:extLst>
          </p:cNvPr>
          <p:cNvSpPr>
            <a:spLocks noGrp="1" noChangeArrowheads="1"/>
          </p:cNvSpPr>
          <p:nvPr>
            <p:ph type="title"/>
          </p:nvPr>
        </p:nvSpPr>
        <p:spPr/>
        <p:txBody>
          <a:bodyPr/>
          <a:lstStyle/>
          <a:p>
            <a:r>
              <a:rPr lang="en-US" altLang="en-US"/>
              <a:t>District Awards Page</a:t>
            </a:r>
          </a:p>
        </p:txBody>
      </p:sp>
      <p:pic>
        <p:nvPicPr>
          <p:cNvPr id="14338" name="Picture 6" descr="Graphical user interface, text, application&#10;&#10;Description automatically generated">
            <a:extLst>
              <a:ext uri="{FF2B5EF4-FFF2-40B4-BE49-F238E27FC236}">
                <a16:creationId xmlns:a16="http://schemas.microsoft.com/office/drawing/2014/main" id="{8B1ADDC6-000E-EC40-B22F-7637576C5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 t="-15689" r="-235" b="-8"/>
          <a:stretch>
            <a:fillRect/>
          </a:stretch>
        </p:blipFill>
        <p:spPr bwMode="auto">
          <a:xfrm>
            <a:off x="949325" y="1216025"/>
            <a:ext cx="96075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667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CA52AC1-D08E-E942-9797-CBF01F8FFA7B}"/>
              </a:ext>
            </a:extLst>
          </p:cNvPr>
          <p:cNvSpPr>
            <a:spLocks noGrp="1" noChangeArrowheads="1"/>
          </p:cNvSpPr>
          <p:nvPr>
            <p:ph type="title"/>
          </p:nvPr>
        </p:nvSpPr>
        <p:spPr>
          <a:xfrm>
            <a:off x="711200" y="376238"/>
            <a:ext cx="10515600" cy="1325562"/>
          </a:xfrm>
        </p:spPr>
        <p:txBody>
          <a:bodyPr/>
          <a:lstStyle/>
          <a:p>
            <a:r>
              <a:rPr lang="en-US" altLang="en-US"/>
              <a:t>Points System</a:t>
            </a:r>
          </a:p>
        </p:txBody>
      </p:sp>
      <p:pic>
        <p:nvPicPr>
          <p:cNvPr id="15362" name="Picture 6" descr="Graphical user interface, text, application&#10;&#10;Description automatically generated">
            <a:extLst>
              <a:ext uri="{FF2B5EF4-FFF2-40B4-BE49-F238E27FC236}">
                <a16:creationId xmlns:a16="http://schemas.microsoft.com/office/drawing/2014/main" id="{3BD29669-49AB-B84D-A0A5-1E5A486C3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98" t="59633" r="32816" b="-5305"/>
          <a:stretch>
            <a:fillRect/>
          </a:stretch>
        </p:blipFill>
        <p:spPr bwMode="auto">
          <a:xfrm>
            <a:off x="368300" y="1898650"/>
            <a:ext cx="118237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8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C8B0-A148-B54E-BC84-E1220585D725}"/>
              </a:ext>
            </a:extLst>
          </p:cNvPr>
          <p:cNvSpPr>
            <a:spLocks noGrp="1"/>
          </p:cNvSpPr>
          <p:nvPr>
            <p:ph type="title"/>
          </p:nvPr>
        </p:nvSpPr>
        <p:spPr/>
        <p:txBody>
          <a:bodyPr/>
          <a:lstStyle/>
          <a:p>
            <a:r>
              <a:rPr lang="en-US" dirty="0"/>
              <a:t>Club Dashboard – </a:t>
            </a:r>
            <a:r>
              <a:rPr lang="en-US" dirty="0" err="1"/>
              <a:t>Rotary.org</a:t>
            </a:r>
            <a:endParaRPr lang="en-US" dirty="0"/>
          </a:p>
        </p:txBody>
      </p:sp>
      <p:pic>
        <p:nvPicPr>
          <p:cNvPr id="5" name="Picture 4" descr="Graphical user interface, application, website&#10;&#10;Description automatically generated">
            <a:extLst>
              <a:ext uri="{FF2B5EF4-FFF2-40B4-BE49-F238E27FC236}">
                <a16:creationId xmlns:a16="http://schemas.microsoft.com/office/drawing/2014/main" id="{CBDAB168-BF9D-2844-81D4-D2D0EC55E6C5}"/>
              </a:ext>
            </a:extLst>
          </p:cNvPr>
          <p:cNvPicPr>
            <a:picLocks noChangeAspect="1"/>
          </p:cNvPicPr>
          <p:nvPr/>
        </p:nvPicPr>
        <p:blipFill>
          <a:blip r:embed="rId2"/>
          <a:stretch>
            <a:fillRect/>
          </a:stretch>
        </p:blipFill>
        <p:spPr>
          <a:xfrm>
            <a:off x="1078127" y="1733124"/>
            <a:ext cx="10035746" cy="5124876"/>
          </a:xfrm>
          <a:prstGeom prst="rect">
            <a:avLst/>
          </a:prstGeom>
        </p:spPr>
      </p:pic>
    </p:spTree>
    <p:extLst>
      <p:ext uri="{BB962C8B-B14F-4D97-AF65-F5344CB8AC3E}">
        <p14:creationId xmlns:p14="http://schemas.microsoft.com/office/powerpoint/2010/main" val="3078264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1F278-36EB-7B4C-AD35-ACC7ABBBC2B4}"/>
              </a:ext>
            </a:extLst>
          </p:cNvPr>
          <p:cNvSpPr>
            <a:spLocks noGrp="1"/>
          </p:cNvSpPr>
          <p:nvPr>
            <p:ph type="title"/>
          </p:nvPr>
        </p:nvSpPr>
        <p:spPr/>
        <p:txBody>
          <a:bodyPr/>
          <a:lstStyle/>
          <a:p>
            <a:r>
              <a:rPr lang="en-US" dirty="0"/>
              <a:t>Enter Your Goals - </a:t>
            </a:r>
            <a:r>
              <a:rPr lang="en-US" dirty="0" err="1"/>
              <a:t>Rotary.org</a:t>
            </a:r>
            <a:endParaRPr lang="en-US" dirty="0"/>
          </a:p>
        </p:txBody>
      </p:sp>
      <p:pic>
        <p:nvPicPr>
          <p:cNvPr id="5" name="Picture 4" descr="A screenshot of a computer&#10;&#10;Description automatically generated">
            <a:extLst>
              <a:ext uri="{FF2B5EF4-FFF2-40B4-BE49-F238E27FC236}">
                <a16:creationId xmlns:a16="http://schemas.microsoft.com/office/drawing/2014/main" id="{46CC59E2-666A-FF4E-BEBB-2ECB6F9A7F43}"/>
              </a:ext>
            </a:extLst>
          </p:cNvPr>
          <p:cNvPicPr>
            <a:picLocks noChangeAspect="1"/>
          </p:cNvPicPr>
          <p:nvPr/>
        </p:nvPicPr>
        <p:blipFill>
          <a:blip r:embed="rId2"/>
          <a:stretch>
            <a:fillRect/>
          </a:stretch>
        </p:blipFill>
        <p:spPr>
          <a:xfrm>
            <a:off x="1326292" y="1850323"/>
            <a:ext cx="9539416" cy="4886952"/>
          </a:xfrm>
          <a:prstGeom prst="rect">
            <a:avLst/>
          </a:prstGeom>
        </p:spPr>
      </p:pic>
    </p:spTree>
    <p:extLst>
      <p:ext uri="{BB962C8B-B14F-4D97-AF65-F5344CB8AC3E}">
        <p14:creationId xmlns:p14="http://schemas.microsoft.com/office/powerpoint/2010/main" val="3960604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DA10-6642-7347-B27F-2E79913C6810}"/>
              </a:ext>
            </a:extLst>
          </p:cNvPr>
          <p:cNvSpPr>
            <a:spLocks noGrp="1"/>
          </p:cNvSpPr>
          <p:nvPr>
            <p:ph type="ctrTitle"/>
          </p:nvPr>
        </p:nvSpPr>
        <p:spPr/>
        <p:txBody>
          <a:bodyPr/>
          <a:lstStyle/>
          <a:p>
            <a:r>
              <a:rPr lang="en-US" dirty="0" err="1"/>
              <a:t>Dist</a:t>
            </a:r>
            <a:r>
              <a:rPr lang="en-US" dirty="0"/>
              <a:t> 6960 </a:t>
            </a:r>
            <a:br>
              <a:rPr lang="en-US" dirty="0"/>
            </a:br>
            <a:r>
              <a:rPr lang="en-US" dirty="0"/>
              <a:t>Public Relations</a:t>
            </a:r>
          </a:p>
        </p:txBody>
      </p:sp>
      <p:sp>
        <p:nvSpPr>
          <p:cNvPr id="3" name="Subtitle 2">
            <a:extLst>
              <a:ext uri="{FF2B5EF4-FFF2-40B4-BE49-F238E27FC236}">
                <a16:creationId xmlns:a16="http://schemas.microsoft.com/office/drawing/2014/main" id="{8C245230-5CD5-7744-930B-9C300117E2F8}"/>
              </a:ext>
            </a:extLst>
          </p:cNvPr>
          <p:cNvSpPr>
            <a:spLocks noGrp="1"/>
          </p:cNvSpPr>
          <p:nvPr>
            <p:ph type="subTitle" idx="1"/>
          </p:nvPr>
        </p:nvSpPr>
        <p:spPr/>
        <p:txBody>
          <a:bodyPr>
            <a:normAutofit fontScale="92500" lnSpcReduction="20000"/>
          </a:bodyPr>
          <a:lstStyle/>
          <a:p>
            <a:r>
              <a:rPr lang="en-US" dirty="0"/>
              <a:t>2021-2022</a:t>
            </a:r>
          </a:p>
          <a:p>
            <a:endParaRPr lang="en-US" dirty="0"/>
          </a:p>
          <a:p>
            <a:r>
              <a:rPr lang="en-US" sz="3500" dirty="0" err="1"/>
              <a:t>Vana</a:t>
            </a:r>
            <a:r>
              <a:rPr lang="en-US" sz="3500" dirty="0"/>
              <a:t> Prewitt</a:t>
            </a:r>
          </a:p>
          <a:p>
            <a:r>
              <a:rPr lang="en-US" sz="3500" dirty="0"/>
              <a:t>Incoming PR Chair</a:t>
            </a:r>
          </a:p>
        </p:txBody>
      </p:sp>
    </p:spTree>
    <p:extLst>
      <p:ext uri="{BB962C8B-B14F-4D97-AF65-F5344CB8AC3E}">
        <p14:creationId xmlns:p14="http://schemas.microsoft.com/office/powerpoint/2010/main" val="361175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B44B-5D65-6647-B31D-50ED027546DF}"/>
              </a:ext>
            </a:extLst>
          </p:cNvPr>
          <p:cNvSpPr>
            <a:spLocks noGrp="1"/>
          </p:cNvSpPr>
          <p:nvPr>
            <p:ph type="title"/>
          </p:nvPr>
        </p:nvSpPr>
        <p:spPr/>
        <p:txBody>
          <a:bodyPr/>
          <a:lstStyle/>
          <a:p>
            <a:r>
              <a:rPr lang="en-US" b="1" dirty="0"/>
              <a:t>I Live to Serve</a:t>
            </a:r>
          </a:p>
        </p:txBody>
      </p:sp>
      <p:pic>
        <p:nvPicPr>
          <p:cNvPr id="5" name="Content Placeholder 4">
            <a:extLst>
              <a:ext uri="{FF2B5EF4-FFF2-40B4-BE49-F238E27FC236}">
                <a16:creationId xmlns:a16="http://schemas.microsoft.com/office/drawing/2014/main" id="{5F6F0535-2B4C-4E48-8543-A38A7042DD2D}"/>
              </a:ext>
            </a:extLst>
          </p:cNvPr>
          <p:cNvPicPr>
            <a:picLocks noGrp="1" noChangeAspect="1"/>
          </p:cNvPicPr>
          <p:nvPr>
            <p:ph idx="1"/>
          </p:nvPr>
        </p:nvPicPr>
        <p:blipFill>
          <a:blip r:embed="rId3"/>
          <a:stretch>
            <a:fillRect/>
          </a:stretch>
        </p:blipFill>
        <p:spPr>
          <a:xfrm>
            <a:off x="6693598" y="1971424"/>
            <a:ext cx="4660202" cy="2315446"/>
          </a:xfrm>
        </p:spPr>
      </p:pic>
      <p:sp>
        <p:nvSpPr>
          <p:cNvPr id="3" name="TextBox 2">
            <a:extLst>
              <a:ext uri="{FF2B5EF4-FFF2-40B4-BE49-F238E27FC236}">
                <a16:creationId xmlns:a16="http://schemas.microsoft.com/office/drawing/2014/main" id="{E815B9FB-6ABB-0749-ACD1-EDA5BE90E428}"/>
              </a:ext>
            </a:extLst>
          </p:cNvPr>
          <p:cNvSpPr txBox="1"/>
          <p:nvPr/>
        </p:nvSpPr>
        <p:spPr>
          <a:xfrm>
            <a:off x="838200" y="2244911"/>
            <a:ext cx="7050328" cy="3416320"/>
          </a:xfrm>
          <a:prstGeom prst="rect">
            <a:avLst/>
          </a:prstGeom>
          <a:noFill/>
        </p:spPr>
        <p:txBody>
          <a:bodyPr wrap="none" rtlCol="0">
            <a:spAutoFit/>
          </a:bodyPr>
          <a:lstStyle/>
          <a:p>
            <a:r>
              <a:rPr lang="en-US" sz="3600" b="1" i="1" dirty="0">
                <a:solidFill>
                  <a:srgbClr val="C20041"/>
                </a:solidFill>
                <a:latin typeface="Georgia" panose="02040502050405020303" pitchFamily="18" charset="0"/>
              </a:rPr>
              <a:t>Press</a:t>
            </a:r>
          </a:p>
          <a:p>
            <a:r>
              <a:rPr lang="en-US" sz="3600" b="1" i="1" dirty="0">
                <a:solidFill>
                  <a:srgbClr val="C20041"/>
                </a:solidFill>
                <a:latin typeface="Georgia" panose="02040502050405020303" pitchFamily="18" charset="0"/>
              </a:rPr>
              <a:t>Social Media</a:t>
            </a:r>
          </a:p>
          <a:p>
            <a:r>
              <a:rPr lang="en-US" sz="3600" b="1" i="1" dirty="0">
                <a:solidFill>
                  <a:srgbClr val="C20041"/>
                </a:solidFill>
                <a:latin typeface="Georgia" panose="02040502050405020303" pitchFamily="18" charset="0"/>
              </a:rPr>
              <a:t>Marketing / Publicity</a:t>
            </a:r>
          </a:p>
          <a:p>
            <a:r>
              <a:rPr lang="en-US" sz="3600" b="1" i="1" dirty="0">
                <a:solidFill>
                  <a:srgbClr val="C20041"/>
                </a:solidFill>
                <a:latin typeface="Georgia" panose="02040502050405020303" pitchFamily="18" charset="0"/>
              </a:rPr>
              <a:t>Club Support</a:t>
            </a:r>
          </a:p>
          <a:p>
            <a:r>
              <a:rPr lang="en-US" sz="3600" b="1" i="1" dirty="0">
                <a:solidFill>
                  <a:srgbClr val="C20041"/>
                </a:solidFill>
                <a:latin typeface="Georgia" panose="02040502050405020303" pitchFamily="18" charset="0"/>
              </a:rPr>
              <a:t>PR Events</a:t>
            </a:r>
          </a:p>
          <a:p>
            <a:r>
              <a:rPr lang="en-US" sz="3600" b="1" i="1" dirty="0">
                <a:solidFill>
                  <a:srgbClr val="C20041"/>
                </a:solidFill>
                <a:latin typeface="Georgia" panose="02040502050405020303" pitchFamily="18" charset="0"/>
              </a:rPr>
              <a:t>All District Communications</a:t>
            </a:r>
          </a:p>
        </p:txBody>
      </p:sp>
    </p:spTree>
    <p:extLst>
      <p:ext uri="{BB962C8B-B14F-4D97-AF65-F5344CB8AC3E}">
        <p14:creationId xmlns:p14="http://schemas.microsoft.com/office/powerpoint/2010/main" val="2408558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1FAD-AE3D-F54F-A751-86DE7B3B489E}"/>
              </a:ext>
            </a:extLst>
          </p:cNvPr>
          <p:cNvSpPr>
            <a:spLocks noGrp="1"/>
          </p:cNvSpPr>
          <p:nvPr>
            <p:ph type="title"/>
          </p:nvPr>
        </p:nvSpPr>
        <p:spPr/>
        <p:txBody>
          <a:bodyPr/>
          <a:lstStyle/>
          <a:p>
            <a:r>
              <a:rPr lang="en-US" b="1" dirty="0"/>
              <a:t>PR Team and Leadership Roles</a:t>
            </a:r>
          </a:p>
        </p:txBody>
      </p:sp>
      <p:sp>
        <p:nvSpPr>
          <p:cNvPr id="3" name="Content Placeholder 2">
            <a:extLst>
              <a:ext uri="{FF2B5EF4-FFF2-40B4-BE49-F238E27FC236}">
                <a16:creationId xmlns:a16="http://schemas.microsoft.com/office/drawing/2014/main" id="{D29D09A3-6CC2-8549-98E8-7CFB1B493220}"/>
              </a:ext>
            </a:extLst>
          </p:cNvPr>
          <p:cNvSpPr>
            <a:spLocks noGrp="1"/>
          </p:cNvSpPr>
          <p:nvPr>
            <p:ph idx="1"/>
          </p:nvPr>
        </p:nvSpPr>
        <p:spPr>
          <a:xfrm>
            <a:off x="838200" y="1825625"/>
            <a:ext cx="11645900" cy="4351338"/>
          </a:xfrm>
        </p:spPr>
        <p:txBody>
          <a:bodyPr/>
          <a:lstStyle/>
          <a:p>
            <a:pPr marL="0" indent="0">
              <a:buNone/>
            </a:pPr>
            <a:r>
              <a:rPr lang="en-US" dirty="0"/>
              <a:t>Communication, Communication, Communication</a:t>
            </a:r>
          </a:p>
          <a:p>
            <a:pPr marL="0" indent="0">
              <a:buNone/>
            </a:pPr>
            <a:endParaRPr lang="en-US" sz="3600" dirty="0"/>
          </a:p>
          <a:p>
            <a:pPr marL="0" indent="0">
              <a:buNone/>
            </a:pPr>
            <a:r>
              <a:rPr lang="en-US" sz="3600" dirty="0"/>
              <a:t>PR Team = </a:t>
            </a:r>
            <a:r>
              <a:rPr lang="en-US" sz="3600" dirty="0">
                <a:solidFill>
                  <a:srgbClr val="16478E"/>
                </a:solidFill>
              </a:rPr>
              <a:t>District &amp; Club support</a:t>
            </a:r>
          </a:p>
          <a:p>
            <a:pPr marL="0" indent="0">
              <a:buNone/>
            </a:pPr>
            <a:endParaRPr lang="en-US" sz="3600" dirty="0"/>
          </a:p>
          <a:p>
            <a:pPr marL="0" indent="0">
              <a:buNone/>
            </a:pPr>
            <a:r>
              <a:rPr lang="en-US" sz="3600" dirty="0">
                <a:solidFill>
                  <a:srgbClr val="16478E"/>
                </a:solidFill>
              </a:rPr>
              <a:t>AG &amp; Presidents</a:t>
            </a:r>
          </a:p>
          <a:p>
            <a:pPr marL="0" indent="0">
              <a:buNone/>
            </a:pPr>
            <a:endParaRPr lang="en-US" sz="3600" dirty="0">
              <a:solidFill>
                <a:srgbClr val="16478E"/>
              </a:solidFill>
            </a:endParaRPr>
          </a:p>
          <a:p>
            <a:pPr marL="0" indent="0">
              <a:buNone/>
            </a:pPr>
            <a:r>
              <a:rPr lang="en-US" sz="3600" dirty="0">
                <a:solidFill>
                  <a:srgbClr val="16478E"/>
                </a:solidFill>
              </a:rPr>
              <a:t>Committee Chairs</a:t>
            </a:r>
          </a:p>
          <a:p>
            <a:pPr marL="0" indent="0">
              <a:buNone/>
            </a:pPr>
            <a:endParaRPr lang="en-US" dirty="0"/>
          </a:p>
        </p:txBody>
      </p:sp>
      <p:pic>
        <p:nvPicPr>
          <p:cNvPr id="7" name="Picture 6">
            <a:extLst>
              <a:ext uri="{FF2B5EF4-FFF2-40B4-BE49-F238E27FC236}">
                <a16:creationId xmlns:a16="http://schemas.microsoft.com/office/drawing/2014/main" id="{2B36D722-D518-ED44-9CF3-BE6A7900F217}"/>
              </a:ext>
            </a:extLst>
          </p:cNvPr>
          <p:cNvPicPr>
            <a:picLocks noChangeAspect="1"/>
          </p:cNvPicPr>
          <p:nvPr/>
        </p:nvPicPr>
        <p:blipFill rotWithShape="1">
          <a:blip r:embed="rId3"/>
          <a:srcRect r="28194"/>
          <a:stretch/>
        </p:blipFill>
        <p:spPr>
          <a:xfrm>
            <a:off x="6353644" y="3691499"/>
            <a:ext cx="3205238" cy="2510864"/>
          </a:xfrm>
          <a:prstGeom prst="rect">
            <a:avLst/>
          </a:prstGeom>
          <a:effectLst>
            <a:outerShdw blurRad="50800" dist="38100" dir="5400000" algn="t" rotWithShape="0">
              <a:prstClr val="black">
                <a:alpha val="40000"/>
              </a:prstClr>
            </a:outerShdw>
            <a:softEdge rad="63500"/>
          </a:effectLst>
        </p:spPr>
      </p:pic>
    </p:spTree>
    <p:extLst>
      <p:ext uri="{BB962C8B-B14F-4D97-AF65-F5344CB8AC3E}">
        <p14:creationId xmlns:p14="http://schemas.microsoft.com/office/powerpoint/2010/main" val="347960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496D-48EB-6348-BC33-97A14769A89C}"/>
              </a:ext>
            </a:extLst>
          </p:cNvPr>
          <p:cNvSpPr>
            <a:spLocks noGrp="1"/>
          </p:cNvSpPr>
          <p:nvPr>
            <p:ph type="title"/>
          </p:nvPr>
        </p:nvSpPr>
        <p:spPr/>
        <p:txBody>
          <a:bodyPr/>
          <a:lstStyle/>
          <a:p>
            <a:r>
              <a:rPr lang="en-US" dirty="0"/>
              <a:t>Public Event #1</a:t>
            </a:r>
          </a:p>
        </p:txBody>
      </p:sp>
      <p:sp>
        <p:nvSpPr>
          <p:cNvPr id="3" name="Content Placeholder 2">
            <a:extLst>
              <a:ext uri="{FF2B5EF4-FFF2-40B4-BE49-F238E27FC236}">
                <a16:creationId xmlns:a16="http://schemas.microsoft.com/office/drawing/2014/main" id="{159FC806-15E6-CA4E-9565-0E465B4CE28E}"/>
              </a:ext>
            </a:extLst>
          </p:cNvPr>
          <p:cNvSpPr>
            <a:spLocks noGrp="1"/>
          </p:cNvSpPr>
          <p:nvPr>
            <p:ph idx="1"/>
          </p:nvPr>
        </p:nvSpPr>
        <p:spPr/>
        <p:txBody>
          <a:bodyPr/>
          <a:lstStyle/>
          <a:p>
            <a:pPr marL="0" indent="0">
              <a:buNone/>
            </a:pPr>
            <a:r>
              <a:rPr lang="en-US" dirty="0"/>
              <a:t>Nursing Home Parade			      July 4</a:t>
            </a:r>
            <a:r>
              <a:rPr lang="en-US" baseline="30000" dirty="0"/>
              <a:t>th</a:t>
            </a:r>
            <a:r>
              <a:rPr lang="en-US" dirty="0"/>
              <a:t>, 2021</a:t>
            </a:r>
          </a:p>
          <a:p>
            <a:pPr marL="0" indent="0">
              <a:buNone/>
            </a:pPr>
            <a:r>
              <a:rPr lang="en-US" dirty="0"/>
              <a:t>Participating Rotary Clubs		       </a:t>
            </a:r>
          </a:p>
          <a:p>
            <a:pPr marL="0" indent="0">
              <a:buNone/>
            </a:pPr>
            <a:r>
              <a:rPr lang="en-US" dirty="0"/>
              <a:t>Florida State Ombudsman</a:t>
            </a:r>
          </a:p>
        </p:txBody>
      </p:sp>
      <p:pic>
        <p:nvPicPr>
          <p:cNvPr id="6" name="Picture 5">
            <a:extLst>
              <a:ext uri="{FF2B5EF4-FFF2-40B4-BE49-F238E27FC236}">
                <a16:creationId xmlns:a16="http://schemas.microsoft.com/office/drawing/2014/main" id="{10EFEB96-7060-F048-AC53-7C4832698A3D}"/>
              </a:ext>
            </a:extLst>
          </p:cNvPr>
          <p:cNvPicPr>
            <a:picLocks noChangeAspect="1"/>
          </p:cNvPicPr>
          <p:nvPr/>
        </p:nvPicPr>
        <p:blipFill>
          <a:blip r:embed="rId3"/>
          <a:stretch>
            <a:fillRect/>
          </a:stretch>
        </p:blipFill>
        <p:spPr>
          <a:xfrm>
            <a:off x="917263" y="3413892"/>
            <a:ext cx="5209217" cy="2581959"/>
          </a:xfrm>
          <a:prstGeom prst="rect">
            <a:avLst/>
          </a:prstGeom>
          <a:effectLst>
            <a:softEdge rad="165100"/>
          </a:effectLst>
        </p:spPr>
      </p:pic>
      <p:pic>
        <p:nvPicPr>
          <p:cNvPr id="8" name="Picture 7">
            <a:extLst>
              <a:ext uri="{FF2B5EF4-FFF2-40B4-BE49-F238E27FC236}">
                <a16:creationId xmlns:a16="http://schemas.microsoft.com/office/drawing/2014/main" id="{403DE088-2A53-C147-ABE5-51BF47A021D5}"/>
              </a:ext>
            </a:extLst>
          </p:cNvPr>
          <p:cNvPicPr>
            <a:picLocks noChangeAspect="1"/>
          </p:cNvPicPr>
          <p:nvPr/>
        </p:nvPicPr>
        <p:blipFill>
          <a:blip r:embed="rId4"/>
          <a:stretch>
            <a:fillRect/>
          </a:stretch>
        </p:blipFill>
        <p:spPr>
          <a:xfrm>
            <a:off x="6325578" y="3283493"/>
            <a:ext cx="4829124" cy="2712358"/>
          </a:xfrm>
          <a:prstGeom prst="rect">
            <a:avLst/>
          </a:prstGeom>
          <a:effectLst>
            <a:softEdge rad="330200"/>
          </a:effectLst>
        </p:spPr>
      </p:pic>
    </p:spTree>
    <p:extLst>
      <p:ext uri="{BB962C8B-B14F-4D97-AF65-F5344CB8AC3E}">
        <p14:creationId xmlns:p14="http://schemas.microsoft.com/office/powerpoint/2010/main" val="3651422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8252-9547-BC42-8873-4FBDF58E25BA}"/>
              </a:ext>
            </a:extLst>
          </p:cNvPr>
          <p:cNvSpPr>
            <a:spLocks noGrp="1"/>
          </p:cNvSpPr>
          <p:nvPr>
            <p:ph type="title"/>
          </p:nvPr>
        </p:nvSpPr>
        <p:spPr/>
        <p:txBody>
          <a:bodyPr/>
          <a:lstStyle/>
          <a:p>
            <a:r>
              <a:rPr lang="en-US" dirty="0"/>
              <a:t>Area Governors</a:t>
            </a:r>
          </a:p>
        </p:txBody>
      </p:sp>
      <p:sp>
        <p:nvSpPr>
          <p:cNvPr id="3" name="Content Placeholder 2">
            <a:extLst>
              <a:ext uri="{FF2B5EF4-FFF2-40B4-BE49-F238E27FC236}">
                <a16:creationId xmlns:a16="http://schemas.microsoft.com/office/drawing/2014/main" id="{B7F2D095-F7E9-4644-890A-64192E03636E}"/>
              </a:ext>
            </a:extLst>
          </p:cNvPr>
          <p:cNvSpPr>
            <a:spLocks noGrp="1"/>
          </p:cNvSpPr>
          <p:nvPr>
            <p:ph idx="1"/>
          </p:nvPr>
        </p:nvSpPr>
        <p:spPr>
          <a:xfrm>
            <a:off x="977900" y="2312988"/>
            <a:ext cx="5702300" cy="4351338"/>
          </a:xfrm>
        </p:spPr>
        <p:txBody>
          <a:bodyPr>
            <a:normAutofit/>
          </a:bodyPr>
          <a:lstStyle/>
          <a:p>
            <a:pPr marL="514350" indent="-514350">
              <a:buFont typeface="+mj-lt"/>
              <a:buAutoNum type="arabicPeriod"/>
            </a:pPr>
            <a:r>
              <a:rPr lang="en-US" sz="3200" dirty="0"/>
              <a:t>Mia </a:t>
            </a:r>
            <a:r>
              <a:rPr lang="en-US" sz="3200" dirty="0" err="1"/>
              <a:t>Delk</a:t>
            </a:r>
            <a:endParaRPr lang="en-US" sz="3200" dirty="0"/>
          </a:p>
          <a:p>
            <a:pPr marL="514350" indent="-514350">
              <a:buFont typeface="+mj-lt"/>
              <a:buAutoNum type="arabicPeriod"/>
            </a:pPr>
            <a:r>
              <a:rPr lang="en-US" sz="3200" dirty="0"/>
              <a:t>Chris </a:t>
            </a:r>
            <a:r>
              <a:rPr lang="en-US" sz="3200" dirty="0" err="1"/>
              <a:t>Riesen</a:t>
            </a:r>
            <a:endParaRPr lang="en-US" sz="3200" dirty="0"/>
          </a:p>
          <a:p>
            <a:pPr marL="514350" indent="-514350">
              <a:buFont typeface="+mj-lt"/>
              <a:buAutoNum type="arabicPeriod"/>
            </a:pPr>
            <a:r>
              <a:rPr lang="en-US" sz="3200" dirty="0"/>
              <a:t>Eldon </a:t>
            </a:r>
            <a:r>
              <a:rPr lang="en-US" sz="3200" dirty="0" err="1"/>
              <a:t>Borhofen</a:t>
            </a:r>
            <a:endParaRPr lang="en-US" sz="3200" dirty="0"/>
          </a:p>
          <a:p>
            <a:pPr marL="514350" indent="-514350">
              <a:buFont typeface="+mj-lt"/>
              <a:buAutoNum type="arabicPeriod"/>
            </a:pPr>
            <a:r>
              <a:rPr lang="en-US" sz="3200" dirty="0"/>
              <a:t>Suzanne </a:t>
            </a:r>
            <a:r>
              <a:rPr lang="en-US" sz="3200" dirty="0" err="1"/>
              <a:t>Vasbinder</a:t>
            </a:r>
            <a:endParaRPr lang="en-US" sz="3200" dirty="0"/>
          </a:p>
          <a:p>
            <a:pPr marL="514350" indent="-514350">
              <a:buFont typeface="+mj-lt"/>
              <a:buAutoNum type="arabicPeriod"/>
            </a:pPr>
            <a:r>
              <a:rPr lang="en-US" sz="3200" dirty="0"/>
              <a:t>Sam Gupta</a:t>
            </a:r>
          </a:p>
        </p:txBody>
      </p:sp>
      <p:sp>
        <p:nvSpPr>
          <p:cNvPr id="4" name="Content Placeholder 2">
            <a:extLst>
              <a:ext uri="{FF2B5EF4-FFF2-40B4-BE49-F238E27FC236}">
                <a16:creationId xmlns:a16="http://schemas.microsoft.com/office/drawing/2014/main" id="{FA8BA13C-BFAE-5B4F-BB75-226E9E1E4DA0}"/>
              </a:ext>
            </a:extLst>
          </p:cNvPr>
          <p:cNvSpPr txBox="1">
            <a:spLocks/>
          </p:cNvSpPr>
          <p:nvPr/>
        </p:nvSpPr>
        <p:spPr>
          <a:xfrm>
            <a:off x="7175500" y="2314576"/>
            <a:ext cx="4673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20041"/>
              </a:buClr>
              <a:buFont typeface="Wingdings" pitchFamily="2" charset="2"/>
              <a:buChar char="Ø"/>
              <a:defRPr sz="2800" b="1" i="1" kern="1200">
                <a:solidFill>
                  <a:srgbClr val="C2004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1" kern="1200">
                <a:solidFill>
                  <a:srgbClr val="16478E"/>
                </a:solidFill>
                <a:latin typeface="Frutiger" panose="020B05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C2004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8E"/>
                </a:solidFill>
                <a:latin typeface="Frutiger" panose="020B05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sz="3200" dirty="0"/>
              <a:t>Randall Crouch</a:t>
            </a:r>
          </a:p>
          <a:p>
            <a:pPr marL="514350" indent="-514350">
              <a:buFont typeface="+mj-lt"/>
              <a:buAutoNum type="arabicPeriod" startAt="6"/>
            </a:pPr>
            <a:r>
              <a:rPr lang="en-US" sz="3200" dirty="0"/>
              <a:t>Mallory </a:t>
            </a:r>
            <a:r>
              <a:rPr lang="en-US" sz="3200" dirty="0" err="1"/>
              <a:t>Lasorso</a:t>
            </a:r>
            <a:endParaRPr lang="en-US" sz="3200" dirty="0"/>
          </a:p>
          <a:p>
            <a:pPr marL="514350" indent="-514350">
              <a:buFont typeface="+mj-lt"/>
              <a:buAutoNum type="arabicPeriod" startAt="6"/>
            </a:pPr>
            <a:r>
              <a:rPr lang="en-US" sz="3200" dirty="0"/>
              <a:t>Laura Randall</a:t>
            </a:r>
          </a:p>
          <a:p>
            <a:pPr marL="514350" indent="-514350">
              <a:buFont typeface="+mj-lt"/>
              <a:buAutoNum type="arabicPeriod" startAt="6"/>
            </a:pPr>
            <a:r>
              <a:rPr lang="en-US" sz="3200" dirty="0"/>
              <a:t>Ken Kaplan</a:t>
            </a:r>
          </a:p>
        </p:txBody>
      </p:sp>
    </p:spTree>
    <p:extLst>
      <p:ext uri="{BB962C8B-B14F-4D97-AF65-F5344CB8AC3E}">
        <p14:creationId xmlns:p14="http://schemas.microsoft.com/office/powerpoint/2010/main" val="2190312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6596-68F1-E242-9C5D-F4DFC94FB69B}"/>
              </a:ext>
            </a:extLst>
          </p:cNvPr>
          <p:cNvSpPr>
            <a:spLocks noGrp="1"/>
          </p:cNvSpPr>
          <p:nvPr>
            <p:ph type="title"/>
          </p:nvPr>
        </p:nvSpPr>
        <p:spPr/>
        <p:txBody>
          <a:bodyPr/>
          <a:lstStyle/>
          <a:p>
            <a:r>
              <a:rPr lang="en-US" dirty="0"/>
              <a:t>Youth Service</a:t>
            </a:r>
          </a:p>
        </p:txBody>
      </p:sp>
      <p:pic>
        <p:nvPicPr>
          <p:cNvPr id="1026" name="Picture 2">
            <a:extLst>
              <a:ext uri="{FF2B5EF4-FFF2-40B4-BE49-F238E27FC236}">
                <a16:creationId xmlns:a16="http://schemas.microsoft.com/office/drawing/2014/main" id="{3FBB2519-11A5-E243-AD73-C628C6C3D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416603"/>
            <a:ext cx="1905000" cy="237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BF948B-FDFF-8640-B3B6-C52663CD7E0B}"/>
              </a:ext>
            </a:extLst>
          </p:cNvPr>
          <p:cNvSpPr txBox="1"/>
          <p:nvPr/>
        </p:nvSpPr>
        <p:spPr>
          <a:xfrm>
            <a:off x="3373139" y="5613231"/>
            <a:ext cx="5445722" cy="523220"/>
          </a:xfrm>
          <a:prstGeom prst="rect">
            <a:avLst/>
          </a:prstGeom>
          <a:noFill/>
        </p:spPr>
        <p:txBody>
          <a:bodyPr wrap="none" rtlCol="0">
            <a:spAutoFit/>
          </a:bodyPr>
          <a:lstStyle/>
          <a:p>
            <a:r>
              <a:rPr lang="en-US" sz="2800" dirty="0" err="1">
                <a:solidFill>
                  <a:srgbClr val="C20041"/>
                </a:solidFill>
                <a:latin typeface="Frutiger" panose="020B0500000000000000" pitchFamily="34" charset="0"/>
              </a:rPr>
              <a:t>cdoragh@ironridgeinsurance.com</a:t>
            </a:r>
            <a:endParaRPr lang="en-US" sz="2800" dirty="0">
              <a:solidFill>
                <a:srgbClr val="C20041"/>
              </a:solidFill>
              <a:latin typeface="Frutiger" panose="020B0500000000000000" pitchFamily="34" charset="0"/>
            </a:endParaRPr>
          </a:p>
        </p:txBody>
      </p:sp>
      <p:sp>
        <p:nvSpPr>
          <p:cNvPr id="4" name="TextBox 3">
            <a:extLst>
              <a:ext uri="{FF2B5EF4-FFF2-40B4-BE49-F238E27FC236}">
                <a16:creationId xmlns:a16="http://schemas.microsoft.com/office/drawing/2014/main" id="{BFFFAA24-558A-1348-AF3C-FEB9FCB1B92F}"/>
              </a:ext>
            </a:extLst>
          </p:cNvPr>
          <p:cNvSpPr txBox="1"/>
          <p:nvPr/>
        </p:nvSpPr>
        <p:spPr>
          <a:xfrm>
            <a:off x="4917256" y="4173541"/>
            <a:ext cx="2339102" cy="523220"/>
          </a:xfrm>
          <a:prstGeom prst="rect">
            <a:avLst/>
          </a:prstGeom>
          <a:noFill/>
        </p:spPr>
        <p:txBody>
          <a:bodyPr wrap="none" rtlCol="0">
            <a:spAutoFit/>
          </a:bodyPr>
          <a:lstStyle/>
          <a:p>
            <a:r>
              <a:rPr lang="en-US" sz="2800" dirty="0">
                <a:solidFill>
                  <a:srgbClr val="C20041"/>
                </a:solidFill>
                <a:latin typeface="Frutiger" panose="020B0500000000000000" pitchFamily="34" charset="0"/>
              </a:rPr>
              <a:t>Cyndi Doragh</a:t>
            </a:r>
          </a:p>
        </p:txBody>
      </p:sp>
      <p:sp>
        <p:nvSpPr>
          <p:cNvPr id="6" name="TextBox 5">
            <a:extLst>
              <a:ext uri="{FF2B5EF4-FFF2-40B4-BE49-F238E27FC236}">
                <a16:creationId xmlns:a16="http://schemas.microsoft.com/office/drawing/2014/main" id="{20154888-A33F-DE4E-B510-56250066B407}"/>
              </a:ext>
            </a:extLst>
          </p:cNvPr>
          <p:cNvSpPr txBox="1"/>
          <p:nvPr/>
        </p:nvSpPr>
        <p:spPr>
          <a:xfrm>
            <a:off x="4917256" y="4772511"/>
            <a:ext cx="2287806" cy="523220"/>
          </a:xfrm>
          <a:prstGeom prst="rect">
            <a:avLst/>
          </a:prstGeom>
          <a:noFill/>
        </p:spPr>
        <p:txBody>
          <a:bodyPr wrap="none" rtlCol="0">
            <a:spAutoFit/>
          </a:bodyPr>
          <a:lstStyle/>
          <a:p>
            <a:r>
              <a:rPr lang="en-US" sz="2800" dirty="0">
                <a:solidFill>
                  <a:srgbClr val="C20041"/>
                </a:solidFill>
                <a:latin typeface="Frutiger" panose="020B0500000000000000" pitchFamily="34" charset="0"/>
              </a:rPr>
              <a:t>239-357-5758</a:t>
            </a:r>
          </a:p>
        </p:txBody>
      </p:sp>
    </p:spTree>
    <p:extLst>
      <p:ext uri="{BB962C8B-B14F-4D97-AF65-F5344CB8AC3E}">
        <p14:creationId xmlns:p14="http://schemas.microsoft.com/office/powerpoint/2010/main" val="420202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2676-2803-B64C-AFCA-F7CE8FA66093}"/>
              </a:ext>
            </a:extLst>
          </p:cNvPr>
          <p:cNvSpPr>
            <a:spLocks noGrp="1"/>
          </p:cNvSpPr>
          <p:nvPr>
            <p:ph type="title"/>
          </p:nvPr>
        </p:nvSpPr>
        <p:spPr/>
        <p:txBody>
          <a:bodyPr/>
          <a:lstStyle/>
          <a:p>
            <a:r>
              <a:rPr lang="en-US"/>
              <a:t>Litter Pick Up</a:t>
            </a:r>
          </a:p>
        </p:txBody>
      </p:sp>
      <p:pic>
        <p:nvPicPr>
          <p:cNvPr id="5" name="Picture 4">
            <a:extLst>
              <a:ext uri="{FF2B5EF4-FFF2-40B4-BE49-F238E27FC236}">
                <a16:creationId xmlns:a16="http://schemas.microsoft.com/office/drawing/2014/main" id="{DF6FDF86-EB62-694F-A502-B62FF52D8352}"/>
              </a:ext>
            </a:extLst>
          </p:cNvPr>
          <p:cNvPicPr>
            <a:picLocks noChangeAspect="1"/>
          </p:cNvPicPr>
          <p:nvPr/>
        </p:nvPicPr>
        <p:blipFill rotWithShape="1">
          <a:blip r:embed="rId2"/>
          <a:srcRect l="2727" t="6931" r="-2727" b="20343"/>
          <a:stretch/>
        </p:blipFill>
        <p:spPr>
          <a:xfrm>
            <a:off x="2032000" y="2216727"/>
            <a:ext cx="8128000" cy="4073235"/>
          </a:xfrm>
          <a:prstGeom prst="rect">
            <a:avLst/>
          </a:prstGeom>
        </p:spPr>
      </p:pic>
    </p:spTree>
    <p:extLst>
      <p:ext uri="{BB962C8B-B14F-4D97-AF65-F5344CB8AC3E}">
        <p14:creationId xmlns:p14="http://schemas.microsoft.com/office/powerpoint/2010/main" val="2868606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DB13-4129-C442-AA1B-567F9676F193}"/>
              </a:ext>
            </a:extLst>
          </p:cNvPr>
          <p:cNvSpPr>
            <a:spLocks noGrp="1"/>
          </p:cNvSpPr>
          <p:nvPr>
            <p:ph type="title"/>
          </p:nvPr>
        </p:nvSpPr>
        <p:spPr/>
        <p:txBody>
          <a:bodyPr/>
          <a:lstStyle/>
          <a:p>
            <a:r>
              <a:rPr lang="en-US" dirty="0"/>
              <a:t>District Training – Re-Imagined</a:t>
            </a:r>
          </a:p>
        </p:txBody>
      </p:sp>
      <p:pic>
        <p:nvPicPr>
          <p:cNvPr id="5" name="Picture 4">
            <a:extLst>
              <a:ext uri="{FF2B5EF4-FFF2-40B4-BE49-F238E27FC236}">
                <a16:creationId xmlns:a16="http://schemas.microsoft.com/office/drawing/2014/main" id="{5F5AE963-DF6B-4442-9C2D-0447B75E454D}"/>
              </a:ext>
            </a:extLst>
          </p:cNvPr>
          <p:cNvPicPr>
            <a:picLocks noChangeAspect="1"/>
          </p:cNvPicPr>
          <p:nvPr/>
        </p:nvPicPr>
        <p:blipFill>
          <a:blip r:embed="rId2"/>
          <a:stretch>
            <a:fillRect/>
          </a:stretch>
        </p:blipFill>
        <p:spPr>
          <a:xfrm>
            <a:off x="5167447" y="3334578"/>
            <a:ext cx="6908671" cy="3523422"/>
          </a:xfrm>
          <a:prstGeom prst="rect">
            <a:avLst/>
          </a:prstGeom>
        </p:spPr>
      </p:pic>
      <p:sp>
        <p:nvSpPr>
          <p:cNvPr id="3" name="TextBox 2">
            <a:extLst>
              <a:ext uri="{FF2B5EF4-FFF2-40B4-BE49-F238E27FC236}">
                <a16:creationId xmlns:a16="http://schemas.microsoft.com/office/drawing/2014/main" id="{6328CBD9-A844-CA40-830A-C3862CCE1F4F}"/>
              </a:ext>
            </a:extLst>
          </p:cNvPr>
          <p:cNvSpPr txBox="1"/>
          <p:nvPr/>
        </p:nvSpPr>
        <p:spPr>
          <a:xfrm>
            <a:off x="1572250" y="4086250"/>
            <a:ext cx="2204450" cy="523220"/>
          </a:xfrm>
          <a:prstGeom prst="rect">
            <a:avLst/>
          </a:prstGeom>
          <a:noFill/>
        </p:spPr>
        <p:txBody>
          <a:bodyPr wrap="none" rtlCol="0">
            <a:spAutoFit/>
          </a:bodyPr>
          <a:lstStyle/>
          <a:p>
            <a:r>
              <a:rPr lang="en-US" sz="2800" b="1" dirty="0">
                <a:solidFill>
                  <a:srgbClr val="C20041"/>
                </a:solidFill>
                <a:latin typeface="Frutiger" panose="020B0500000000000000" pitchFamily="34" charset="0"/>
              </a:rPr>
              <a:t>Pete Doragh</a:t>
            </a:r>
          </a:p>
        </p:txBody>
      </p:sp>
      <p:sp>
        <p:nvSpPr>
          <p:cNvPr id="4" name="TextBox 3">
            <a:extLst>
              <a:ext uri="{FF2B5EF4-FFF2-40B4-BE49-F238E27FC236}">
                <a16:creationId xmlns:a16="http://schemas.microsoft.com/office/drawing/2014/main" id="{AD664386-4D0C-3646-9847-0286752ABB86}"/>
              </a:ext>
            </a:extLst>
          </p:cNvPr>
          <p:cNvSpPr txBox="1"/>
          <p:nvPr/>
        </p:nvSpPr>
        <p:spPr>
          <a:xfrm>
            <a:off x="266984" y="4932293"/>
            <a:ext cx="5631670" cy="523220"/>
          </a:xfrm>
          <a:prstGeom prst="rect">
            <a:avLst/>
          </a:prstGeom>
          <a:noFill/>
        </p:spPr>
        <p:txBody>
          <a:bodyPr wrap="none" rtlCol="0">
            <a:spAutoFit/>
          </a:bodyPr>
          <a:lstStyle/>
          <a:p>
            <a:r>
              <a:rPr lang="en-US" sz="2800" b="1" dirty="0" err="1">
                <a:solidFill>
                  <a:srgbClr val="C20041"/>
                </a:solidFill>
                <a:latin typeface="Frutiger" panose="020B0500000000000000" pitchFamily="34" charset="0"/>
              </a:rPr>
              <a:t>pete.doragh@doraghlawfirm.com</a:t>
            </a:r>
            <a:endParaRPr lang="en-US" sz="2800" b="1" dirty="0">
              <a:solidFill>
                <a:srgbClr val="C20041"/>
              </a:solidFill>
              <a:latin typeface="Frutiger" panose="020B0500000000000000" pitchFamily="34" charset="0"/>
            </a:endParaRPr>
          </a:p>
        </p:txBody>
      </p:sp>
      <p:pic>
        <p:nvPicPr>
          <p:cNvPr id="2050" name="Picture 2" descr="Peter D. Doragh ">
            <a:extLst>
              <a:ext uri="{FF2B5EF4-FFF2-40B4-BE49-F238E27FC236}">
                <a16:creationId xmlns:a16="http://schemas.microsoft.com/office/drawing/2014/main" id="{5500FEC5-6ECC-4F41-B4C4-4D6097B15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378" y="1513054"/>
            <a:ext cx="1905000" cy="2374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EC1F0F-574E-C247-9E0A-25B6A396AE07}"/>
              </a:ext>
            </a:extLst>
          </p:cNvPr>
          <p:cNvSpPr txBox="1"/>
          <p:nvPr/>
        </p:nvSpPr>
        <p:spPr>
          <a:xfrm>
            <a:off x="1542975" y="5915419"/>
            <a:ext cx="2287806" cy="523220"/>
          </a:xfrm>
          <a:prstGeom prst="rect">
            <a:avLst/>
          </a:prstGeom>
          <a:noFill/>
        </p:spPr>
        <p:txBody>
          <a:bodyPr wrap="none" rtlCol="0">
            <a:spAutoFit/>
          </a:bodyPr>
          <a:lstStyle/>
          <a:p>
            <a:r>
              <a:rPr lang="en-US" sz="2800" b="1" dirty="0">
                <a:solidFill>
                  <a:srgbClr val="C20041"/>
                </a:solidFill>
                <a:latin typeface="Frutiger" panose="020B0500000000000000" pitchFamily="34" charset="0"/>
              </a:rPr>
              <a:t>239-357-5785</a:t>
            </a:r>
          </a:p>
        </p:txBody>
      </p:sp>
    </p:spTree>
    <p:extLst>
      <p:ext uri="{BB962C8B-B14F-4D97-AF65-F5344CB8AC3E}">
        <p14:creationId xmlns:p14="http://schemas.microsoft.com/office/powerpoint/2010/main" val="2953090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BA8B-9F45-FE40-A02A-DD836C743CE9}"/>
              </a:ext>
            </a:extLst>
          </p:cNvPr>
          <p:cNvSpPr>
            <a:spLocks noGrp="1"/>
          </p:cNvSpPr>
          <p:nvPr>
            <p:ph type="title"/>
          </p:nvPr>
        </p:nvSpPr>
        <p:spPr/>
        <p:txBody>
          <a:bodyPr/>
          <a:lstStyle/>
          <a:p>
            <a:r>
              <a:rPr lang="en-US" dirty="0"/>
              <a:t>7</a:t>
            </a:r>
            <a:r>
              <a:rPr lang="en-US" baseline="30000" dirty="0"/>
              <a:t>th</a:t>
            </a:r>
            <a:r>
              <a:rPr lang="en-US" dirty="0"/>
              <a:t> Area of Focus - Environment</a:t>
            </a:r>
          </a:p>
        </p:txBody>
      </p:sp>
      <p:pic>
        <p:nvPicPr>
          <p:cNvPr id="5" name="Picture 4" descr="A picture containing tree, outdoor, plant&#10;&#10;Description automatically generated">
            <a:extLst>
              <a:ext uri="{FF2B5EF4-FFF2-40B4-BE49-F238E27FC236}">
                <a16:creationId xmlns:a16="http://schemas.microsoft.com/office/drawing/2014/main" id="{4A50F452-9E63-094D-8E5B-0EDCAEBACDF8}"/>
              </a:ext>
            </a:extLst>
          </p:cNvPr>
          <p:cNvPicPr>
            <a:picLocks noChangeAspect="1"/>
          </p:cNvPicPr>
          <p:nvPr/>
        </p:nvPicPr>
        <p:blipFill>
          <a:blip r:embed="rId2"/>
          <a:stretch>
            <a:fillRect/>
          </a:stretch>
        </p:blipFill>
        <p:spPr>
          <a:xfrm>
            <a:off x="308113" y="1834430"/>
            <a:ext cx="11181522" cy="4658445"/>
          </a:xfrm>
          <a:prstGeom prst="rect">
            <a:avLst/>
          </a:prstGeom>
        </p:spPr>
      </p:pic>
    </p:spTree>
    <p:extLst>
      <p:ext uri="{BB962C8B-B14F-4D97-AF65-F5344CB8AC3E}">
        <p14:creationId xmlns:p14="http://schemas.microsoft.com/office/powerpoint/2010/main" val="511389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9C84-F4BD-B04A-BACD-4FFA6A5CBBE4}"/>
              </a:ext>
            </a:extLst>
          </p:cNvPr>
          <p:cNvSpPr>
            <a:spLocks noGrp="1"/>
          </p:cNvSpPr>
          <p:nvPr>
            <p:ph type="title"/>
          </p:nvPr>
        </p:nvSpPr>
        <p:spPr/>
        <p:txBody>
          <a:bodyPr/>
          <a:lstStyle/>
          <a:p>
            <a:r>
              <a:rPr lang="en-US" dirty="0"/>
              <a:t>Rotary Means Business</a:t>
            </a:r>
          </a:p>
        </p:txBody>
      </p:sp>
      <p:pic>
        <p:nvPicPr>
          <p:cNvPr id="4" name="Picture 3" descr="Logo, company name&#10;&#10;Description automatically generated">
            <a:extLst>
              <a:ext uri="{FF2B5EF4-FFF2-40B4-BE49-F238E27FC236}">
                <a16:creationId xmlns:a16="http://schemas.microsoft.com/office/drawing/2014/main" id="{22ED6E08-7BDE-8045-98D9-80A019630535}"/>
              </a:ext>
            </a:extLst>
          </p:cNvPr>
          <p:cNvPicPr>
            <a:picLocks noChangeAspect="1"/>
          </p:cNvPicPr>
          <p:nvPr/>
        </p:nvPicPr>
        <p:blipFill>
          <a:blip r:embed="rId2"/>
          <a:stretch>
            <a:fillRect/>
          </a:stretch>
        </p:blipFill>
        <p:spPr>
          <a:xfrm>
            <a:off x="3166164" y="1594126"/>
            <a:ext cx="5451062" cy="4849841"/>
          </a:xfrm>
          <a:prstGeom prst="rect">
            <a:avLst/>
          </a:prstGeom>
        </p:spPr>
      </p:pic>
    </p:spTree>
    <p:extLst>
      <p:ext uri="{BB962C8B-B14F-4D97-AF65-F5344CB8AC3E}">
        <p14:creationId xmlns:p14="http://schemas.microsoft.com/office/powerpoint/2010/main" val="1265845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a:extLst>
              <a:ext uri="{FF2B5EF4-FFF2-40B4-BE49-F238E27FC236}">
                <a16:creationId xmlns:a16="http://schemas.microsoft.com/office/drawing/2014/main" id="{563BC954-CBD9-8846-9ADA-C4148CE63844}"/>
              </a:ext>
            </a:extLst>
          </p:cNvPr>
          <p:cNvSpPr>
            <a:spLocks noGrp="1" noChangeArrowheads="1"/>
          </p:cNvSpPr>
          <p:nvPr>
            <p:ph type="ctrTitle"/>
          </p:nvPr>
        </p:nvSpPr>
        <p:spPr>
          <a:xfrm>
            <a:off x="1524000" y="1841500"/>
            <a:ext cx="9144000" cy="1254125"/>
          </a:xfrm>
        </p:spPr>
        <p:txBody>
          <a:bodyPr>
            <a:normAutofit fontScale="90000"/>
          </a:bodyPr>
          <a:lstStyle/>
          <a:p>
            <a:pPr eaLnBrk="1" hangingPunct="1"/>
            <a:r>
              <a:rPr lang="en-US" altLang="en-US"/>
              <a:t>District Conference 2022</a:t>
            </a:r>
            <a:br>
              <a:rPr lang="en-US" altLang="en-US" sz="2800"/>
            </a:br>
            <a:r>
              <a:rPr lang="en-US" altLang="en-US" sz="2800"/>
              <a:t>aboard</a:t>
            </a:r>
          </a:p>
        </p:txBody>
      </p:sp>
      <p:sp>
        <p:nvSpPr>
          <p:cNvPr id="2" name="Subtitle 7">
            <a:extLst>
              <a:ext uri="{FF2B5EF4-FFF2-40B4-BE49-F238E27FC236}">
                <a16:creationId xmlns:a16="http://schemas.microsoft.com/office/drawing/2014/main" id="{6C7D6811-FAF0-CE4E-8DDC-87890536FE1A}"/>
              </a:ext>
            </a:extLst>
          </p:cNvPr>
          <p:cNvSpPr>
            <a:spLocks noGrp="1" noChangeArrowheads="1"/>
          </p:cNvSpPr>
          <p:nvPr>
            <p:ph type="subTitle" idx="1"/>
          </p:nvPr>
        </p:nvSpPr>
        <p:spPr>
          <a:xfrm>
            <a:off x="1524000" y="3994150"/>
            <a:ext cx="9144000" cy="2263775"/>
          </a:xfrm>
        </p:spPr>
        <p:txBody>
          <a:bodyPr/>
          <a:lstStyle/>
          <a:p>
            <a:pPr eaLnBrk="1" hangingPunct="1">
              <a:lnSpc>
                <a:spcPct val="100000"/>
              </a:lnSpc>
              <a:spcBef>
                <a:spcPts val="0"/>
              </a:spcBef>
              <a:defRPr/>
            </a:pPr>
            <a:r>
              <a:rPr lang="en-US" altLang="en-US" sz="4800" dirty="0">
                <a:solidFill>
                  <a:schemeClr val="accent1">
                    <a:lumMod val="75000"/>
                  </a:schemeClr>
                </a:solidFill>
                <a:latin typeface="Frutiger" panose="020B0500000000000000"/>
                <a:cs typeface="Geneva" pitchFamily="34" charset="0"/>
              </a:rPr>
              <a:t>Freedom of the Seas</a:t>
            </a:r>
          </a:p>
          <a:p>
            <a:pPr eaLnBrk="1" hangingPunct="1">
              <a:lnSpc>
                <a:spcPct val="100000"/>
              </a:lnSpc>
              <a:spcBef>
                <a:spcPts val="0"/>
              </a:spcBef>
              <a:defRPr/>
            </a:pPr>
            <a:r>
              <a:rPr lang="en-US" altLang="en-US" sz="3600" dirty="0">
                <a:cs typeface="Geneva" pitchFamily="34" charset="0"/>
              </a:rPr>
              <a:t>May 20-23, 2022</a:t>
            </a:r>
          </a:p>
          <a:p>
            <a:pPr eaLnBrk="1" hangingPunct="1">
              <a:lnSpc>
                <a:spcPct val="100000"/>
              </a:lnSpc>
              <a:spcBef>
                <a:spcPts val="0"/>
              </a:spcBef>
              <a:defRPr/>
            </a:pPr>
            <a:r>
              <a:rPr lang="en-US" altLang="en-US" sz="2800" dirty="0">
                <a:solidFill>
                  <a:schemeClr val="accent1">
                    <a:lumMod val="75000"/>
                  </a:schemeClr>
                </a:solidFill>
                <a:cs typeface="Geneva" pitchFamily="34" charset="0"/>
              </a:rPr>
              <a:t>3-Night Bahamas &amp; Perfect Day Cruise</a:t>
            </a:r>
          </a:p>
          <a:p>
            <a:pPr eaLnBrk="1" hangingPunct="1">
              <a:lnSpc>
                <a:spcPct val="100000"/>
              </a:lnSpc>
              <a:spcBef>
                <a:spcPts val="0"/>
              </a:spcBef>
              <a:defRPr/>
            </a:pPr>
            <a:r>
              <a:rPr lang="en-US" altLang="en-US" sz="1800" i="0" dirty="0">
                <a:cs typeface="Geneva" pitchFamily="34" charset="0"/>
              </a:rPr>
              <a:t>Miami – Perfect Day at Coco Bay, Bahamas – Nassau, Bahamas - Miami</a:t>
            </a:r>
          </a:p>
        </p:txBody>
      </p:sp>
      <p:pic>
        <p:nvPicPr>
          <p:cNvPr id="5" name="Graphic 4">
            <a:extLst>
              <a:ext uri="{FF2B5EF4-FFF2-40B4-BE49-F238E27FC236}">
                <a16:creationId xmlns:a16="http://schemas.microsoft.com/office/drawing/2014/main" id="{4A1D26B0-028D-D148-A0F8-AE24FD8EF87C}"/>
              </a:ext>
            </a:extLst>
          </p:cNvPr>
          <p:cNvPicPr>
            <a:picLocks noChangeAspect="1"/>
          </p:cNvPicPr>
          <p:nvPr/>
        </p:nvPicPr>
        <p:blipFill>
          <a:blip r:embed="rId2"/>
          <a:stretch>
            <a:fillRect/>
          </a:stretch>
        </p:blipFill>
        <p:spPr>
          <a:xfrm>
            <a:off x="4468813" y="3095625"/>
            <a:ext cx="3254375" cy="865188"/>
          </a:xfrm>
          <a:prstGeom prst="rect">
            <a:avLst/>
          </a:prstGeom>
        </p:spPr>
      </p:pic>
    </p:spTree>
    <p:extLst>
      <p:ext uri="{BB962C8B-B14F-4D97-AF65-F5344CB8AC3E}">
        <p14:creationId xmlns:p14="http://schemas.microsoft.com/office/powerpoint/2010/main" val="792770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5">
            <a:extLst>
              <a:ext uri="{FF2B5EF4-FFF2-40B4-BE49-F238E27FC236}">
                <a16:creationId xmlns:a16="http://schemas.microsoft.com/office/drawing/2014/main" id="{D8097B59-6E5D-BF44-8463-A1900B312319}"/>
              </a:ext>
            </a:extLst>
          </p:cNvPr>
          <p:cNvSpPr>
            <a:spLocks noGrp="1" noChangeArrowheads="1"/>
          </p:cNvSpPr>
          <p:nvPr>
            <p:ph type="ctrTitle"/>
          </p:nvPr>
        </p:nvSpPr>
        <p:spPr>
          <a:xfrm>
            <a:off x="1524000" y="2319338"/>
            <a:ext cx="9144000" cy="2387600"/>
          </a:xfrm>
        </p:spPr>
        <p:txBody>
          <a:bodyPr/>
          <a:lstStyle/>
          <a:p>
            <a:pPr eaLnBrk="1" hangingPunct="1"/>
            <a:r>
              <a:rPr lang="en-US" altLang="en-US"/>
              <a:t>June 4-8, 2022</a:t>
            </a:r>
            <a:br>
              <a:rPr lang="en-US" altLang="en-US"/>
            </a:br>
            <a:r>
              <a:rPr lang="en-US" altLang="en-US" sz="4800"/>
              <a:t>Houston, TX</a:t>
            </a:r>
          </a:p>
        </p:txBody>
      </p:sp>
      <p:sp>
        <p:nvSpPr>
          <p:cNvPr id="14338" name="Subtitle 7">
            <a:extLst>
              <a:ext uri="{FF2B5EF4-FFF2-40B4-BE49-F238E27FC236}">
                <a16:creationId xmlns:a16="http://schemas.microsoft.com/office/drawing/2014/main" id="{DE87FECF-0BFC-5B49-A091-9534797B8251}"/>
              </a:ext>
            </a:extLst>
          </p:cNvPr>
          <p:cNvSpPr>
            <a:spLocks noGrp="1" noChangeArrowheads="1"/>
          </p:cNvSpPr>
          <p:nvPr>
            <p:ph type="subTitle" idx="1"/>
          </p:nvPr>
        </p:nvSpPr>
        <p:spPr>
          <a:xfrm>
            <a:off x="1524000" y="4706938"/>
            <a:ext cx="9144000" cy="1655762"/>
          </a:xfrm>
        </p:spPr>
        <p:txBody>
          <a:bodyPr/>
          <a:lstStyle/>
          <a:p>
            <a:pPr eaLnBrk="1" hangingPunct="1"/>
            <a:r>
              <a:rPr lang="en-US" altLang="en-US" sz="2800">
                <a:cs typeface="Geneva" panose="020B0503030404040204" pitchFamily="34" charset="0"/>
                <a:hlinkClick r:id="rId3"/>
              </a:rPr>
              <a:t>Houston RI Convention (houstonri2022.org)</a:t>
            </a:r>
            <a:endParaRPr lang="en-US" altLang="en-US" sz="2800">
              <a:cs typeface="Geneva" panose="020B0503030404040204" pitchFamily="34" charset="0"/>
            </a:endParaRPr>
          </a:p>
          <a:p>
            <a:pPr eaLnBrk="1" hangingPunct="1"/>
            <a:r>
              <a:rPr lang="en-US" altLang="en-US">
                <a:cs typeface="Geneva" panose="020B0503030404040204" pitchFamily="34" charset="0"/>
              </a:rPr>
              <a:t>John Smarge, The Rotary Club of Naples</a:t>
            </a:r>
          </a:p>
          <a:p>
            <a:pPr eaLnBrk="1" hangingPunct="1"/>
            <a:r>
              <a:rPr lang="en-US" altLang="en-US">
                <a:cs typeface="Geneva" panose="020B0503030404040204" pitchFamily="34" charset="0"/>
              </a:rPr>
              <a:t>Chairman of the 2022 RI Convention Committee</a:t>
            </a:r>
          </a:p>
        </p:txBody>
      </p:sp>
      <p:pic>
        <p:nvPicPr>
          <p:cNvPr id="14339" name="Picture 2" descr="A picture containing icon&#10;&#10;Description automatically generated">
            <a:extLst>
              <a:ext uri="{FF2B5EF4-FFF2-40B4-BE49-F238E27FC236}">
                <a16:creationId xmlns:a16="http://schemas.microsoft.com/office/drawing/2014/main" id="{80CF8D32-B11E-AE43-BECA-9245ED85B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1841500"/>
            <a:ext cx="6629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478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5740312-02A5-664D-8698-40D5323D8E0D}"/>
              </a:ext>
            </a:extLst>
          </p:cNvPr>
          <p:cNvSpPr>
            <a:spLocks noGrp="1" noChangeArrowheads="1"/>
          </p:cNvSpPr>
          <p:nvPr>
            <p:ph type="title"/>
          </p:nvPr>
        </p:nvSpPr>
        <p:spPr/>
        <p:txBody>
          <a:bodyPr/>
          <a:lstStyle/>
          <a:p>
            <a:r>
              <a:rPr lang="en-US" altLang="en-US"/>
              <a:t>2022 Convention in Houston</a:t>
            </a:r>
          </a:p>
        </p:txBody>
      </p:sp>
      <p:sp>
        <p:nvSpPr>
          <p:cNvPr id="16386" name="Content Placeholder 2">
            <a:extLst>
              <a:ext uri="{FF2B5EF4-FFF2-40B4-BE49-F238E27FC236}">
                <a16:creationId xmlns:a16="http://schemas.microsoft.com/office/drawing/2014/main" id="{67332B54-23A3-D848-85D2-E8B1AC7AC227}"/>
              </a:ext>
            </a:extLst>
          </p:cNvPr>
          <p:cNvSpPr>
            <a:spLocks noGrp="1" noChangeArrowheads="1"/>
          </p:cNvSpPr>
          <p:nvPr>
            <p:ph idx="1"/>
          </p:nvPr>
        </p:nvSpPr>
        <p:spPr/>
        <p:txBody>
          <a:bodyPr>
            <a:normAutofit/>
          </a:bodyPr>
          <a:lstStyle/>
          <a:p>
            <a:r>
              <a:rPr lang="en-US" altLang="en-US" sz="3200" dirty="0"/>
              <a:t>Save the dates June 4-8</a:t>
            </a:r>
          </a:p>
          <a:p>
            <a:endParaRPr lang="en-US" altLang="en-US" sz="3200" dirty="0"/>
          </a:p>
          <a:p>
            <a:r>
              <a:rPr lang="en-US" altLang="en-US" sz="3200" dirty="0"/>
              <a:t>Registration will open up during this year’s 2021 Virtual Convention in Taipei</a:t>
            </a:r>
          </a:p>
          <a:p>
            <a:endParaRPr lang="en-US" altLang="en-US" sz="3200" dirty="0"/>
          </a:p>
          <a:p>
            <a:r>
              <a:rPr lang="en-US" altLang="en-US" sz="3200" dirty="0"/>
              <a:t>Please bookmark </a:t>
            </a:r>
            <a:r>
              <a:rPr lang="en-US" altLang="en-US" sz="3200" dirty="0">
                <a:hlinkClick r:id="rId3"/>
              </a:rPr>
              <a:t>www.houstonri2022.org</a:t>
            </a:r>
            <a:r>
              <a:rPr lang="en-US" altLang="en-US" sz="3200" dirty="0"/>
              <a:t> and check back often for updates!</a:t>
            </a:r>
          </a:p>
        </p:txBody>
      </p:sp>
    </p:spTree>
    <p:extLst>
      <p:ext uri="{BB962C8B-B14F-4D97-AF65-F5344CB8AC3E}">
        <p14:creationId xmlns:p14="http://schemas.microsoft.com/office/powerpoint/2010/main" val="564462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C9A9F7D-E065-BD44-90E0-DC2E4C2C8CBE}"/>
              </a:ext>
            </a:extLst>
          </p:cNvPr>
          <p:cNvPicPr>
            <a:picLocks noChangeAspect="1"/>
          </p:cNvPicPr>
          <p:nvPr/>
        </p:nvPicPr>
        <p:blipFill>
          <a:blip r:embed="rId2"/>
          <a:stretch>
            <a:fillRect/>
          </a:stretch>
        </p:blipFill>
        <p:spPr>
          <a:xfrm>
            <a:off x="1060174" y="23746"/>
            <a:ext cx="8382000" cy="6731000"/>
          </a:xfrm>
          <a:prstGeom prst="rect">
            <a:avLst/>
          </a:prstGeom>
        </p:spPr>
      </p:pic>
    </p:spTree>
    <p:extLst>
      <p:ext uri="{BB962C8B-B14F-4D97-AF65-F5344CB8AC3E}">
        <p14:creationId xmlns:p14="http://schemas.microsoft.com/office/powerpoint/2010/main" val="4213196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8B5D72-34F9-EF4C-A90E-D61407F45A56}"/>
              </a:ext>
            </a:extLst>
          </p:cNvPr>
          <p:cNvPicPr>
            <a:picLocks noChangeAspect="1"/>
          </p:cNvPicPr>
          <p:nvPr/>
        </p:nvPicPr>
        <p:blipFill>
          <a:blip r:embed="rId2"/>
          <a:stretch>
            <a:fillRect/>
          </a:stretch>
        </p:blipFill>
        <p:spPr>
          <a:xfrm>
            <a:off x="463187" y="248710"/>
            <a:ext cx="11223988" cy="6437840"/>
          </a:xfrm>
          <a:prstGeom prst="rect">
            <a:avLst/>
          </a:prstGeom>
        </p:spPr>
      </p:pic>
    </p:spTree>
    <p:extLst>
      <p:ext uri="{BB962C8B-B14F-4D97-AF65-F5344CB8AC3E}">
        <p14:creationId xmlns:p14="http://schemas.microsoft.com/office/powerpoint/2010/main" val="943258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18C7-93E5-7943-91AC-77287CD89446}"/>
              </a:ext>
            </a:extLst>
          </p:cNvPr>
          <p:cNvSpPr>
            <a:spLocks noGrp="1"/>
          </p:cNvSpPr>
          <p:nvPr>
            <p:ph type="title"/>
          </p:nvPr>
        </p:nvSpPr>
        <p:spPr/>
        <p:txBody>
          <a:bodyPr/>
          <a:lstStyle/>
          <a:p>
            <a:r>
              <a:rPr lang="en-US" dirty="0"/>
              <a:t>District Staff</a:t>
            </a:r>
          </a:p>
        </p:txBody>
      </p:sp>
      <p:sp>
        <p:nvSpPr>
          <p:cNvPr id="3" name="Content Placeholder 2">
            <a:extLst>
              <a:ext uri="{FF2B5EF4-FFF2-40B4-BE49-F238E27FC236}">
                <a16:creationId xmlns:a16="http://schemas.microsoft.com/office/drawing/2014/main" id="{9C649DBA-65F6-5644-A965-F37FAF9AA0F7}"/>
              </a:ext>
            </a:extLst>
          </p:cNvPr>
          <p:cNvSpPr>
            <a:spLocks noGrp="1"/>
          </p:cNvSpPr>
          <p:nvPr>
            <p:ph idx="1"/>
          </p:nvPr>
        </p:nvSpPr>
        <p:spPr>
          <a:xfrm>
            <a:off x="2057400" y="1939924"/>
            <a:ext cx="8737600" cy="4689475"/>
          </a:xfrm>
        </p:spPr>
        <p:txBody>
          <a:bodyPr/>
          <a:lstStyle/>
          <a:p>
            <a:pPr marL="0" indent="0">
              <a:buNone/>
            </a:pPr>
            <a:r>
              <a:rPr lang="en-US" dirty="0">
                <a:solidFill>
                  <a:srgbClr val="16478E"/>
                </a:solidFill>
              </a:rPr>
              <a:t>Teresa Taft </a:t>
            </a:r>
            <a:r>
              <a:rPr lang="en-US" dirty="0"/>
              <a:t>– Chief of Staff</a:t>
            </a:r>
            <a:endParaRPr lang="en-US" sz="2000" dirty="0"/>
          </a:p>
          <a:p>
            <a:pPr marL="0" indent="0">
              <a:buNone/>
            </a:pPr>
            <a:r>
              <a:rPr lang="en-US" dirty="0">
                <a:solidFill>
                  <a:srgbClr val="16478E"/>
                </a:solidFill>
              </a:rPr>
              <a:t>Christi Villalobos </a:t>
            </a:r>
            <a:r>
              <a:rPr lang="en-US" dirty="0"/>
              <a:t>-- </a:t>
            </a:r>
            <a:r>
              <a:rPr lang="en-US" dirty="0" err="1"/>
              <a:t>DacDB</a:t>
            </a:r>
            <a:endParaRPr lang="en-US" sz="2000" dirty="0"/>
          </a:p>
          <a:p>
            <a:pPr marL="0" indent="0">
              <a:buNone/>
            </a:pPr>
            <a:r>
              <a:rPr lang="en-US" dirty="0">
                <a:solidFill>
                  <a:srgbClr val="16478E"/>
                </a:solidFill>
              </a:rPr>
              <a:t>Pete </a:t>
            </a:r>
            <a:r>
              <a:rPr lang="en-US" dirty="0" err="1">
                <a:solidFill>
                  <a:srgbClr val="16478E"/>
                </a:solidFill>
              </a:rPr>
              <a:t>Doragh</a:t>
            </a:r>
            <a:r>
              <a:rPr lang="en-US" dirty="0">
                <a:solidFill>
                  <a:srgbClr val="16478E"/>
                </a:solidFill>
              </a:rPr>
              <a:t> </a:t>
            </a:r>
            <a:r>
              <a:rPr lang="en-US" dirty="0"/>
              <a:t>– Training &amp; General Counsel</a:t>
            </a:r>
          </a:p>
          <a:p>
            <a:pPr marL="0" indent="0">
              <a:buNone/>
            </a:pPr>
            <a:r>
              <a:rPr lang="en-US" dirty="0">
                <a:solidFill>
                  <a:srgbClr val="16478E"/>
                </a:solidFill>
              </a:rPr>
              <a:t>Don Snyder </a:t>
            </a:r>
            <a:r>
              <a:rPr lang="en-US" dirty="0"/>
              <a:t>-- Treasurer</a:t>
            </a:r>
          </a:p>
          <a:p>
            <a:pPr marL="0" indent="0">
              <a:buNone/>
            </a:pPr>
            <a:r>
              <a:rPr lang="en-US" dirty="0">
                <a:solidFill>
                  <a:srgbClr val="16478E"/>
                </a:solidFill>
              </a:rPr>
              <a:t>Alfred Current </a:t>
            </a:r>
            <a:r>
              <a:rPr lang="en-US" dirty="0"/>
              <a:t>-- Foundation</a:t>
            </a:r>
          </a:p>
          <a:p>
            <a:pPr marL="0" indent="0">
              <a:buNone/>
            </a:pPr>
            <a:r>
              <a:rPr lang="en-US" dirty="0">
                <a:solidFill>
                  <a:srgbClr val="16478E"/>
                </a:solidFill>
              </a:rPr>
              <a:t>Richard Hall </a:t>
            </a:r>
            <a:r>
              <a:rPr lang="en-US" dirty="0"/>
              <a:t>– District Grants</a:t>
            </a:r>
          </a:p>
          <a:p>
            <a:pPr marL="0" indent="0">
              <a:buNone/>
            </a:pPr>
            <a:r>
              <a:rPr lang="en-US" dirty="0">
                <a:solidFill>
                  <a:srgbClr val="16478E"/>
                </a:solidFill>
              </a:rPr>
              <a:t>David Lusty </a:t>
            </a:r>
            <a:r>
              <a:rPr lang="en-US" dirty="0"/>
              <a:t>– Global Grants</a:t>
            </a:r>
            <a:endParaRPr lang="en-US" dirty="0">
              <a:solidFill>
                <a:srgbClr val="16478E"/>
              </a:solidFill>
            </a:endParaRPr>
          </a:p>
          <a:p>
            <a:pPr marL="0" indent="0">
              <a:buNone/>
            </a:pPr>
            <a:r>
              <a:rPr lang="en-US" dirty="0">
                <a:solidFill>
                  <a:srgbClr val="16478E"/>
                </a:solidFill>
              </a:rPr>
              <a:t>Gerard Sola </a:t>
            </a:r>
            <a:r>
              <a:rPr lang="en-US" dirty="0"/>
              <a:t>-- Membership</a:t>
            </a:r>
          </a:p>
          <a:p>
            <a:pPr marL="0" indent="0">
              <a:buNone/>
            </a:pPr>
            <a:r>
              <a:rPr lang="en-US" dirty="0">
                <a:solidFill>
                  <a:srgbClr val="16478E"/>
                </a:solidFill>
              </a:rPr>
              <a:t>Natalia Armstrong </a:t>
            </a:r>
            <a:r>
              <a:rPr lang="en-US" dirty="0"/>
              <a:t>– Diversity &amp; </a:t>
            </a:r>
            <a:r>
              <a:rPr lang="en-US" dirty="0" err="1"/>
              <a:t>Inclsion</a:t>
            </a:r>
            <a:endParaRPr lang="en-US" dirty="0"/>
          </a:p>
        </p:txBody>
      </p:sp>
    </p:spTree>
    <p:extLst>
      <p:ext uri="{BB962C8B-B14F-4D97-AF65-F5344CB8AC3E}">
        <p14:creationId xmlns:p14="http://schemas.microsoft.com/office/powerpoint/2010/main" val="2207703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C0BBA-882A-1848-9114-2F72A531DBBE}"/>
              </a:ext>
            </a:extLst>
          </p:cNvPr>
          <p:cNvPicPr>
            <a:picLocks noChangeAspect="1"/>
          </p:cNvPicPr>
          <p:nvPr/>
        </p:nvPicPr>
        <p:blipFill rotWithShape="1">
          <a:blip r:embed="rId2"/>
          <a:srcRect b="57912"/>
          <a:stretch/>
        </p:blipFill>
        <p:spPr>
          <a:xfrm>
            <a:off x="444500" y="1557867"/>
            <a:ext cx="9292166" cy="5061093"/>
          </a:xfrm>
          <a:prstGeom prst="rect">
            <a:avLst/>
          </a:prstGeom>
        </p:spPr>
      </p:pic>
    </p:spTree>
    <p:extLst>
      <p:ext uri="{BB962C8B-B14F-4D97-AF65-F5344CB8AC3E}">
        <p14:creationId xmlns:p14="http://schemas.microsoft.com/office/powerpoint/2010/main" val="408957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A28C-AB3A-424F-A0CF-C7C94C7967E7}"/>
              </a:ext>
            </a:extLst>
          </p:cNvPr>
          <p:cNvSpPr>
            <a:spLocks noGrp="1"/>
          </p:cNvSpPr>
          <p:nvPr>
            <p:ph type="title"/>
          </p:nvPr>
        </p:nvSpPr>
        <p:spPr/>
        <p:txBody>
          <a:bodyPr/>
          <a:lstStyle/>
          <a:p>
            <a:r>
              <a:rPr lang="en-US" dirty="0"/>
              <a:t>District Staff</a:t>
            </a:r>
          </a:p>
        </p:txBody>
      </p:sp>
      <p:sp>
        <p:nvSpPr>
          <p:cNvPr id="4" name="Content Placeholder 2">
            <a:extLst>
              <a:ext uri="{FF2B5EF4-FFF2-40B4-BE49-F238E27FC236}">
                <a16:creationId xmlns:a16="http://schemas.microsoft.com/office/drawing/2014/main" id="{6BE07B98-1668-794B-9EE0-B50E33A6C255}"/>
              </a:ext>
            </a:extLst>
          </p:cNvPr>
          <p:cNvSpPr>
            <a:spLocks noGrp="1"/>
          </p:cNvSpPr>
          <p:nvPr>
            <p:ph idx="1"/>
          </p:nvPr>
        </p:nvSpPr>
        <p:spPr>
          <a:xfrm>
            <a:off x="1879600" y="1965325"/>
            <a:ext cx="9029700" cy="4351338"/>
          </a:xfrm>
        </p:spPr>
        <p:txBody>
          <a:bodyPr>
            <a:normAutofit/>
          </a:bodyPr>
          <a:lstStyle/>
          <a:p>
            <a:pPr marL="0" indent="0">
              <a:buNone/>
            </a:pPr>
            <a:r>
              <a:rPr lang="en-US" dirty="0" err="1">
                <a:solidFill>
                  <a:srgbClr val="16478E"/>
                </a:solidFill>
              </a:rPr>
              <a:t>Vana</a:t>
            </a:r>
            <a:r>
              <a:rPr lang="en-US" dirty="0">
                <a:solidFill>
                  <a:srgbClr val="16478E"/>
                </a:solidFill>
              </a:rPr>
              <a:t> Prewitt </a:t>
            </a:r>
            <a:r>
              <a:rPr lang="en-US" dirty="0"/>
              <a:t>– Public Relations / Image</a:t>
            </a:r>
            <a:endParaRPr lang="en-US" dirty="0">
              <a:solidFill>
                <a:srgbClr val="16478E"/>
              </a:solidFill>
            </a:endParaRPr>
          </a:p>
          <a:p>
            <a:pPr marL="0" indent="0">
              <a:buNone/>
            </a:pPr>
            <a:r>
              <a:rPr lang="en-US" dirty="0">
                <a:solidFill>
                  <a:srgbClr val="16478E"/>
                </a:solidFill>
              </a:rPr>
              <a:t>Cyndi </a:t>
            </a:r>
            <a:r>
              <a:rPr lang="en-US" dirty="0" err="1">
                <a:solidFill>
                  <a:srgbClr val="16478E"/>
                </a:solidFill>
              </a:rPr>
              <a:t>Doragh</a:t>
            </a:r>
            <a:r>
              <a:rPr lang="en-US" dirty="0">
                <a:solidFill>
                  <a:srgbClr val="16478E"/>
                </a:solidFill>
              </a:rPr>
              <a:t> </a:t>
            </a:r>
            <a:r>
              <a:rPr lang="en-US" dirty="0"/>
              <a:t>– Youth Services</a:t>
            </a:r>
            <a:endParaRPr lang="en-US" sz="2000" dirty="0"/>
          </a:p>
          <a:p>
            <a:pPr marL="0" indent="0">
              <a:buNone/>
            </a:pPr>
            <a:r>
              <a:rPr lang="en-US" dirty="0">
                <a:solidFill>
                  <a:srgbClr val="16478E"/>
                </a:solidFill>
              </a:rPr>
              <a:t>Bob Pfeiffer </a:t>
            </a:r>
            <a:r>
              <a:rPr lang="en-US" dirty="0"/>
              <a:t>– Disaster Preparedness</a:t>
            </a:r>
            <a:endParaRPr lang="en-US" sz="2000" dirty="0"/>
          </a:p>
          <a:p>
            <a:pPr marL="0" indent="0">
              <a:buNone/>
            </a:pPr>
            <a:r>
              <a:rPr lang="en-US" dirty="0">
                <a:solidFill>
                  <a:srgbClr val="16478E"/>
                </a:solidFill>
              </a:rPr>
              <a:t>Brian Maddox </a:t>
            </a:r>
            <a:r>
              <a:rPr lang="en-US" dirty="0"/>
              <a:t>– Rotary Means Business</a:t>
            </a:r>
          </a:p>
          <a:p>
            <a:pPr marL="0" indent="0">
              <a:buNone/>
            </a:pPr>
            <a:r>
              <a:rPr lang="en-US" dirty="0">
                <a:solidFill>
                  <a:srgbClr val="16478E"/>
                </a:solidFill>
              </a:rPr>
              <a:t>Tim </a:t>
            </a:r>
            <a:r>
              <a:rPr lang="en-US" dirty="0" err="1">
                <a:solidFill>
                  <a:srgbClr val="16478E"/>
                </a:solidFill>
              </a:rPr>
              <a:t>Rumage</a:t>
            </a:r>
            <a:r>
              <a:rPr lang="en-US" dirty="0">
                <a:solidFill>
                  <a:srgbClr val="16478E"/>
                </a:solidFill>
              </a:rPr>
              <a:t> </a:t>
            </a:r>
            <a:r>
              <a:rPr lang="en-US" dirty="0"/>
              <a:t>--  Environment </a:t>
            </a:r>
          </a:p>
          <a:p>
            <a:pPr marL="0" indent="0">
              <a:buNone/>
            </a:pPr>
            <a:r>
              <a:rPr lang="en-US" dirty="0">
                <a:solidFill>
                  <a:srgbClr val="16478E"/>
                </a:solidFill>
              </a:rPr>
              <a:t>Ladd Waldo </a:t>
            </a:r>
            <a:r>
              <a:rPr lang="en-US" dirty="0"/>
              <a:t>– Peace </a:t>
            </a:r>
          </a:p>
          <a:p>
            <a:pPr marL="0" indent="0">
              <a:buNone/>
            </a:pPr>
            <a:r>
              <a:rPr lang="en-US" dirty="0">
                <a:solidFill>
                  <a:srgbClr val="16478E"/>
                </a:solidFill>
              </a:rPr>
              <a:t>Dee Fabry </a:t>
            </a:r>
            <a:r>
              <a:rPr lang="en-US" dirty="0"/>
              <a:t>– Literacy</a:t>
            </a:r>
          </a:p>
          <a:p>
            <a:pPr marL="0" indent="0" algn="ctr">
              <a:buNone/>
            </a:pPr>
            <a:r>
              <a:rPr lang="en-US" dirty="0">
                <a:solidFill>
                  <a:srgbClr val="16478E"/>
                </a:solidFill>
              </a:rPr>
              <a:t>NEEDED – ROTARACT GOVERNOR</a:t>
            </a:r>
          </a:p>
        </p:txBody>
      </p:sp>
    </p:spTree>
    <p:extLst>
      <p:ext uri="{BB962C8B-B14F-4D97-AF65-F5344CB8AC3E}">
        <p14:creationId xmlns:p14="http://schemas.microsoft.com/office/powerpoint/2010/main" val="282601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80BD-FC5A-9C4D-B373-63F0B1E059C9}"/>
              </a:ext>
            </a:extLst>
          </p:cNvPr>
          <p:cNvSpPr>
            <a:spLocks noGrp="1"/>
          </p:cNvSpPr>
          <p:nvPr>
            <p:ph type="title"/>
          </p:nvPr>
        </p:nvSpPr>
        <p:spPr/>
        <p:txBody>
          <a:bodyPr/>
          <a:lstStyle/>
          <a:p>
            <a:r>
              <a:rPr lang="en-US" dirty="0">
                <a:solidFill>
                  <a:srgbClr val="C20041"/>
                </a:solidFill>
              </a:rPr>
              <a:t>2021-2022 Presidential Theme</a:t>
            </a:r>
          </a:p>
        </p:txBody>
      </p:sp>
      <p:pic>
        <p:nvPicPr>
          <p:cNvPr id="5" name="Picture 4">
            <a:extLst>
              <a:ext uri="{FF2B5EF4-FFF2-40B4-BE49-F238E27FC236}">
                <a16:creationId xmlns:a16="http://schemas.microsoft.com/office/drawing/2014/main" id="{E799BCC4-9344-E140-A8AA-AAD8F71E1C7F}"/>
              </a:ext>
            </a:extLst>
          </p:cNvPr>
          <p:cNvPicPr>
            <a:picLocks noChangeAspect="1"/>
          </p:cNvPicPr>
          <p:nvPr/>
        </p:nvPicPr>
        <p:blipFill>
          <a:blip r:embed="rId2"/>
          <a:stretch>
            <a:fillRect/>
          </a:stretch>
        </p:blipFill>
        <p:spPr>
          <a:xfrm>
            <a:off x="3868918" y="1928473"/>
            <a:ext cx="4454163" cy="4182076"/>
          </a:xfrm>
          <a:prstGeom prst="rect">
            <a:avLst/>
          </a:prstGeom>
        </p:spPr>
      </p:pic>
    </p:spTree>
    <p:extLst>
      <p:ext uri="{BB962C8B-B14F-4D97-AF65-F5344CB8AC3E}">
        <p14:creationId xmlns:p14="http://schemas.microsoft.com/office/powerpoint/2010/main" val="2690561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5">
            <a:extLst>
              <a:ext uri="{FF2B5EF4-FFF2-40B4-BE49-F238E27FC236}">
                <a16:creationId xmlns:a16="http://schemas.microsoft.com/office/drawing/2014/main" id="{D78A1FDB-83C7-CE40-BFFE-7FA9EF991207}"/>
              </a:ext>
            </a:extLst>
          </p:cNvPr>
          <p:cNvSpPr>
            <a:spLocks noGrp="1" noChangeArrowheads="1"/>
          </p:cNvSpPr>
          <p:nvPr>
            <p:ph type="ctrTitle"/>
          </p:nvPr>
        </p:nvSpPr>
        <p:spPr>
          <a:xfrm>
            <a:off x="1524000" y="1841500"/>
            <a:ext cx="9144000" cy="2387600"/>
          </a:xfrm>
        </p:spPr>
        <p:txBody>
          <a:bodyPr/>
          <a:lstStyle/>
          <a:p>
            <a:pPr eaLnBrk="1" hangingPunct="1"/>
            <a:r>
              <a:rPr lang="en-US" altLang="en-US"/>
              <a:t>Membership</a:t>
            </a:r>
          </a:p>
        </p:txBody>
      </p:sp>
      <p:sp>
        <p:nvSpPr>
          <p:cNvPr id="13314" name="Subtitle 7">
            <a:extLst>
              <a:ext uri="{FF2B5EF4-FFF2-40B4-BE49-F238E27FC236}">
                <a16:creationId xmlns:a16="http://schemas.microsoft.com/office/drawing/2014/main" id="{8CB5FC31-AA84-4B46-9E89-1EC9743F5AB4}"/>
              </a:ext>
            </a:extLst>
          </p:cNvPr>
          <p:cNvSpPr>
            <a:spLocks noGrp="1" noChangeArrowheads="1"/>
          </p:cNvSpPr>
          <p:nvPr>
            <p:ph type="subTitle" idx="1"/>
          </p:nvPr>
        </p:nvSpPr>
        <p:spPr>
          <a:xfrm>
            <a:off x="1524000" y="4287838"/>
            <a:ext cx="9144000" cy="1655762"/>
          </a:xfrm>
        </p:spPr>
        <p:txBody>
          <a:bodyPr/>
          <a:lstStyle/>
          <a:p>
            <a:pPr eaLnBrk="1" hangingPunct="1"/>
            <a:r>
              <a:rPr lang="en-US" altLang="en-US">
                <a:cs typeface="Geneva" panose="020B0503030404040204" pitchFamily="34" charset="0"/>
              </a:rPr>
              <a:t>Gerard Sola</a:t>
            </a:r>
          </a:p>
          <a:p>
            <a:pPr eaLnBrk="1" hangingPunct="1"/>
            <a:r>
              <a:rPr lang="en-US" altLang="en-US">
                <a:cs typeface="Geneva" panose="020B0503030404040204" pitchFamily="34" charset="0"/>
              </a:rPr>
              <a:t>District Membership Chair: 2021 - 2024</a:t>
            </a:r>
          </a:p>
          <a:p>
            <a:pPr eaLnBrk="1" hangingPunct="1"/>
            <a:r>
              <a:rPr lang="en-US" altLang="en-US">
                <a:cs typeface="Geneva" panose="020B0503030404040204" pitchFamily="34" charset="0"/>
              </a:rPr>
              <a:t>Rotary Club of Bonita Beach Sunset</a:t>
            </a:r>
          </a:p>
        </p:txBody>
      </p:sp>
    </p:spTree>
    <p:extLst>
      <p:ext uri="{BB962C8B-B14F-4D97-AF65-F5344CB8AC3E}">
        <p14:creationId xmlns:p14="http://schemas.microsoft.com/office/powerpoint/2010/main" val="412285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le 7">
            <a:extLst>
              <a:ext uri="{FF2B5EF4-FFF2-40B4-BE49-F238E27FC236}">
                <a16:creationId xmlns:a16="http://schemas.microsoft.com/office/drawing/2014/main" id="{E3C74E25-4529-4DD8-979C-4707DB4C0A77}"/>
              </a:ext>
            </a:extLst>
          </p:cNvPr>
          <p:cNvSpPr>
            <a:spLocks noGrp="1" noChangeArrowheads="1"/>
          </p:cNvSpPr>
          <p:nvPr>
            <p:ph type="subTitle" idx="1"/>
          </p:nvPr>
        </p:nvSpPr>
        <p:spPr>
          <a:xfrm>
            <a:off x="320675" y="1890713"/>
            <a:ext cx="11628438" cy="4695825"/>
          </a:xfrm>
        </p:spPr>
        <p:txBody>
          <a:bodyPr>
            <a:normAutofit lnSpcReduction="10000"/>
          </a:bodyPr>
          <a:lstStyle/>
          <a:p>
            <a:pPr algn="l" eaLnBrk="1" hangingPunct="1">
              <a:lnSpc>
                <a:spcPct val="100000"/>
              </a:lnSpc>
              <a:spcAft>
                <a:spcPts val="600"/>
              </a:spcAft>
              <a:defRPr/>
            </a:pPr>
            <a:r>
              <a:rPr lang="en-US" altLang="en-US" sz="3900" i="0" dirty="0">
                <a:solidFill>
                  <a:srgbClr val="16478E"/>
                </a:solidFill>
                <a:latin typeface="Frutiger" panose="020B0500000000000000" pitchFamily="34" charset="0"/>
                <a:cs typeface="Geneva" pitchFamily="34" charset="0"/>
              </a:rPr>
              <a:t>Strategy</a:t>
            </a:r>
            <a:endParaRPr lang="en-US" altLang="en-US" dirty="0">
              <a:cs typeface="Geneva" pitchFamily="34" charset="0"/>
            </a:endParaRPr>
          </a:p>
          <a:p>
            <a:pPr marL="457200" indent="-457200" algn="l" eaLnBrk="1" hangingPunct="1">
              <a:spcAft>
                <a:spcPts val="600"/>
              </a:spcAft>
              <a:buFont typeface="+mj-lt"/>
              <a:buAutoNum type="arabicPeriod"/>
              <a:defRPr/>
            </a:pPr>
            <a:r>
              <a:rPr lang="en-US" altLang="en-US" sz="3200" u="sng" dirty="0">
                <a:cs typeface="Geneva" pitchFamily="34" charset="0"/>
              </a:rPr>
              <a:t>Visualize your Club Exercise:</a:t>
            </a:r>
            <a:r>
              <a:rPr lang="en-US" altLang="en-US" sz="3200" dirty="0">
                <a:cs typeface="Geneva" pitchFamily="34" charset="0"/>
              </a:rPr>
              <a:t> </a:t>
            </a:r>
            <a:r>
              <a:rPr lang="en-US" altLang="en-US" sz="3200" i="0" dirty="0">
                <a:solidFill>
                  <a:srgbClr val="16478E"/>
                </a:solidFill>
                <a:latin typeface="Frutiger" panose="020B0500000000000000" pitchFamily="34" charset="0"/>
                <a:cs typeface="Geneva" pitchFamily="34" charset="0"/>
              </a:rPr>
              <a:t>Why do members join and existing ones stay?</a:t>
            </a:r>
            <a:r>
              <a:rPr lang="en-US" altLang="en-US" sz="3200" i="0" dirty="0">
                <a:solidFill>
                  <a:srgbClr val="16478E"/>
                </a:solidFill>
                <a:cs typeface="Geneva" pitchFamily="34" charset="0"/>
              </a:rPr>
              <a:t>  </a:t>
            </a:r>
            <a:r>
              <a:rPr lang="en-US" altLang="en-US" sz="3200" b="1" dirty="0">
                <a:cs typeface="Geneva" pitchFamily="34" charset="0"/>
              </a:rPr>
              <a:t>Refer to “Visualize Your Club” handout</a:t>
            </a:r>
          </a:p>
          <a:p>
            <a:pPr marL="457200" indent="-457200" algn="l" eaLnBrk="1" hangingPunct="1">
              <a:spcAft>
                <a:spcPts val="600"/>
              </a:spcAft>
              <a:buFont typeface="+mj-lt"/>
              <a:buAutoNum type="arabicPeriod"/>
              <a:defRPr/>
            </a:pPr>
            <a:r>
              <a:rPr lang="en-US" altLang="en-US" sz="3200" u="sng" dirty="0">
                <a:cs typeface="Geneva" pitchFamily="34" charset="0"/>
              </a:rPr>
              <a:t>Select a strong membership chair and committee </a:t>
            </a:r>
          </a:p>
          <a:p>
            <a:pPr marL="457200" indent="-457200" algn="l" eaLnBrk="1" hangingPunct="1">
              <a:spcAft>
                <a:spcPts val="600"/>
              </a:spcAft>
              <a:buFont typeface="+mj-lt"/>
              <a:buAutoNum type="arabicPeriod"/>
              <a:defRPr/>
            </a:pPr>
            <a:r>
              <a:rPr lang="en-US" altLang="en-US" sz="3200" u="sng" dirty="0">
                <a:cs typeface="Geneva" pitchFamily="34" charset="0"/>
              </a:rPr>
              <a:t>Define your membership goals now:</a:t>
            </a:r>
            <a:r>
              <a:rPr lang="en-US" altLang="en-US" sz="3200" dirty="0">
                <a:cs typeface="Geneva" pitchFamily="34" charset="0"/>
              </a:rPr>
              <a:t> </a:t>
            </a:r>
            <a:r>
              <a:rPr lang="en-US" altLang="en-US" sz="3200" i="0" dirty="0">
                <a:solidFill>
                  <a:srgbClr val="16478E"/>
                </a:solidFill>
                <a:latin typeface="Frutiger" panose="020B0500000000000000" pitchFamily="34" charset="0"/>
                <a:cs typeface="Geneva" pitchFamily="34" charset="0"/>
              </a:rPr>
              <a:t>Don’t wait until July.</a:t>
            </a:r>
          </a:p>
          <a:p>
            <a:pPr marL="457200" indent="-457200" algn="l" eaLnBrk="1" hangingPunct="1">
              <a:buFont typeface="+mj-lt"/>
              <a:buAutoNum type="arabicPeriod"/>
              <a:defRPr/>
            </a:pPr>
            <a:r>
              <a:rPr lang="en-US" altLang="en-US" sz="3200" u="sng" dirty="0">
                <a:cs typeface="Geneva" pitchFamily="34" charset="0"/>
              </a:rPr>
              <a:t>Utilize all Rotary / District Tools:</a:t>
            </a:r>
            <a:r>
              <a:rPr lang="en-US" altLang="en-US" sz="3200" dirty="0">
                <a:cs typeface="Geneva" pitchFamily="34" charset="0"/>
              </a:rPr>
              <a:t> </a:t>
            </a:r>
            <a:r>
              <a:rPr lang="en-US" altLang="en-US" sz="3200" i="0" dirty="0">
                <a:solidFill>
                  <a:srgbClr val="16478E"/>
                </a:solidFill>
                <a:latin typeface="Frutiger" panose="020B0500000000000000" pitchFamily="34" charset="0"/>
                <a:cs typeface="Geneva" pitchFamily="34" charset="0"/>
              </a:rPr>
              <a:t>GrowRotary.org / Membership Leads</a:t>
            </a:r>
          </a:p>
          <a:p>
            <a:pPr algn="l" eaLnBrk="1" hangingPunct="1">
              <a:defRPr/>
            </a:pPr>
            <a:endParaRPr lang="en-US" altLang="en-US" dirty="0">
              <a:solidFill>
                <a:schemeClr val="tx1"/>
              </a:solidFill>
              <a:cs typeface="Geneva" pitchFamily="34" charset="0"/>
            </a:endParaRPr>
          </a:p>
        </p:txBody>
      </p:sp>
    </p:spTree>
    <p:extLst>
      <p:ext uri="{BB962C8B-B14F-4D97-AF65-F5344CB8AC3E}">
        <p14:creationId xmlns:p14="http://schemas.microsoft.com/office/powerpoint/2010/main" val="3435087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TS slide set 3-30" id="{A5FF5105-AA0C-7C49-B277-6D25C233ED7D}" vid="{DC431E58-EC28-BE4C-88C4-341F016992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TotalTime>
  <Words>1825</Words>
  <Application>Microsoft Macintosh PowerPoint</Application>
  <PresentationFormat>Widescreen</PresentationFormat>
  <Paragraphs>285</Paragraphs>
  <Slides>50</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Calibri Light</vt:lpstr>
      <vt:lpstr>Courier New</vt:lpstr>
      <vt:lpstr>Frutiger</vt:lpstr>
      <vt:lpstr>Garamond</vt:lpstr>
      <vt:lpstr>Geneva</vt:lpstr>
      <vt:lpstr>Georgia</vt:lpstr>
      <vt:lpstr>Wingdings</vt:lpstr>
      <vt:lpstr>Office Theme</vt:lpstr>
      <vt:lpstr>WELCOME</vt:lpstr>
      <vt:lpstr>PowerPoint Presentation</vt:lpstr>
      <vt:lpstr>Incoming Presidents</vt:lpstr>
      <vt:lpstr>Area Governors</vt:lpstr>
      <vt:lpstr>District Staff</vt:lpstr>
      <vt:lpstr>District Staff</vt:lpstr>
      <vt:lpstr>2021-2022 Presidential Theme</vt:lpstr>
      <vt:lpstr>Membership</vt:lpstr>
      <vt:lpstr>PowerPoint Presentation</vt:lpstr>
      <vt:lpstr>Strategy</vt:lpstr>
      <vt:lpstr>The Rotary Foundation</vt:lpstr>
      <vt:lpstr>Our ‘Why’ is ... how we define our ‘What’.</vt:lpstr>
      <vt:lpstr>Giving to The Rotary Foundation Changes Lives</vt:lpstr>
      <vt:lpstr>Giving to The Rotary Foundation Changes Lives</vt:lpstr>
      <vt:lpstr>The Value of a ‘MILLION DOLLARS’</vt:lpstr>
      <vt:lpstr>If you believe what I believe,  will you join me?  D6960  Seven Years – One Million Dollars+ </vt:lpstr>
      <vt:lpstr>FOUNDATION RESOURCES</vt:lpstr>
      <vt:lpstr>$1,000,000 + District 6960</vt:lpstr>
      <vt:lpstr>Goals are critical</vt:lpstr>
      <vt:lpstr>Needed District Culture</vt:lpstr>
      <vt:lpstr>Needed District Culture</vt:lpstr>
      <vt:lpstr>PowerPoint Presentation</vt:lpstr>
      <vt:lpstr>Christi Womack Villalobos</vt:lpstr>
      <vt:lpstr>District 6960  Disaster Preparedness</vt:lpstr>
      <vt:lpstr>Why Form a Disaster Committee?</vt:lpstr>
      <vt:lpstr>Why Form a Disaster Committee?</vt:lpstr>
      <vt:lpstr>We are Not First Responders</vt:lpstr>
      <vt:lpstr>What You Need to Do</vt:lpstr>
      <vt:lpstr>District Coordination</vt:lpstr>
      <vt:lpstr>Disaster Committee</vt:lpstr>
      <vt:lpstr>Governor’s Award</vt:lpstr>
      <vt:lpstr>District Awards Page</vt:lpstr>
      <vt:lpstr>Points System</vt:lpstr>
      <vt:lpstr>Club Dashboard – Rotary.org</vt:lpstr>
      <vt:lpstr>Enter Your Goals - Rotary.org</vt:lpstr>
      <vt:lpstr>Dist 6960  Public Relations</vt:lpstr>
      <vt:lpstr>I Live to Serve</vt:lpstr>
      <vt:lpstr>PR Team and Leadership Roles</vt:lpstr>
      <vt:lpstr>Public Event #1</vt:lpstr>
      <vt:lpstr>Youth Service</vt:lpstr>
      <vt:lpstr>Litter Pick Up</vt:lpstr>
      <vt:lpstr>District Training – Re-Imagined</vt:lpstr>
      <vt:lpstr>7th Area of Focus - Environment</vt:lpstr>
      <vt:lpstr>Rotary Means Business</vt:lpstr>
      <vt:lpstr>District Conference 2022 aboard</vt:lpstr>
      <vt:lpstr>June 4-8, 2022 Houston, TX</vt:lpstr>
      <vt:lpstr>2022 Convention in Houston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Microsoft Office User</dc:creator>
  <cp:lastModifiedBy>Microsoft Office User</cp:lastModifiedBy>
  <cp:revision>24</cp:revision>
  <dcterms:created xsi:type="dcterms:W3CDTF">2021-03-31T14:10:52Z</dcterms:created>
  <dcterms:modified xsi:type="dcterms:W3CDTF">2021-04-09T12:19:18Z</dcterms:modified>
</cp:coreProperties>
</file>