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 id="2147483708" r:id="rId3"/>
  </p:sldMasterIdLst>
  <p:notesMasterIdLst>
    <p:notesMasterId r:id="rId21"/>
  </p:notesMasterIdLst>
  <p:sldIdLst>
    <p:sldId id="256" r:id="rId4"/>
    <p:sldId id="269" r:id="rId5"/>
    <p:sldId id="270" r:id="rId6"/>
    <p:sldId id="276" r:id="rId7"/>
    <p:sldId id="257" r:id="rId8"/>
    <p:sldId id="262" r:id="rId9"/>
    <p:sldId id="264" r:id="rId10"/>
    <p:sldId id="265" r:id="rId11"/>
    <p:sldId id="266" r:id="rId12"/>
    <p:sldId id="267" r:id="rId13"/>
    <p:sldId id="268" r:id="rId14"/>
    <p:sldId id="271" r:id="rId15"/>
    <p:sldId id="272" r:id="rId16"/>
    <p:sldId id="273" r:id="rId17"/>
    <p:sldId id="274" r:id="rId18"/>
    <p:sldId id="263" r:id="rId19"/>
    <p:sldId id="275" r:id="rId20"/>
  </p:sldIdLst>
  <p:sldSz cx="9144000" cy="6858000" type="screen4x3"/>
  <p:notesSz cx="6858000" cy="9144000"/>
  <p:custDataLst>
    <p:tags r:id="rId22"/>
  </p:custDataLst>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005DAA"/>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563" autoAdjust="0"/>
  </p:normalViewPr>
  <p:slideViewPr>
    <p:cSldViewPr snapToGrid="0" snapToObjects="1">
      <p:cViewPr varScale="1">
        <p:scale>
          <a:sx n="114" d="100"/>
          <a:sy n="114"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2863C5-FDA7-49DA-869A-0238E104DE1C}" type="datetimeFigureOut">
              <a:rPr lang="en-US" smtClean="0"/>
              <a:t>10/21/2020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A75A7-ABD3-4EAC-83DA-901EC8927DAB}" type="slidenum">
              <a:rPr lang="en-US" smtClean="0"/>
              <a:t>‹#›</a:t>
            </a:fld>
            <a:endParaRPr lang="en-US"/>
          </a:p>
        </p:txBody>
      </p:sp>
    </p:spTree>
    <p:extLst>
      <p:ext uri="{BB962C8B-B14F-4D97-AF65-F5344CB8AC3E}">
        <p14:creationId xmlns:p14="http://schemas.microsoft.com/office/powerpoint/2010/main" val="281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y-cms.rotary.org/en/document/action-plan-flyer"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Lisa </a:t>
            </a:r>
            <a:r>
              <a:rPr lang="en-US" dirty="0"/>
              <a:t>– Hello Everyone and welcome to our presentation about Strategic Planning.</a:t>
            </a:r>
          </a:p>
        </p:txBody>
      </p:sp>
      <p:sp>
        <p:nvSpPr>
          <p:cNvPr id="4" name="Slide Number Placeholder 3"/>
          <p:cNvSpPr>
            <a:spLocks noGrp="1"/>
          </p:cNvSpPr>
          <p:nvPr>
            <p:ph type="sldNum" sz="quarter" idx="5"/>
          </p:nvPr>
        </p:nvSpPr>
        <p:spPr/>
        <p:txBody>
          <a:bodyPr/>
          <a:lstStyle/>
          <a:p>
            <a:fld id="{23CA75A7-ABD3-4EAC-83DA-901EC8927DAB}" type="slidenum">
              <a:rPr lang="en-US" smtClean="0"/>
              <a:t>1</a:t>
            </a:fld>
            <a:endParaRPr lang="en-US"/>
          </a:p>
        </p:txBody>
      </p:sp>
    </p:spTree>
    <p:extLst>
      <p:ext uri="{BB962C8B-B14F-4D97-AF65-F5344CB8AC3E}">
        <p14:creationId xmlns:p14="http://schemas.microsoft.com/office/powerpoint/2010/main" val="3802724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 In addition to what is on your slide, please incorporate Deborah’s idea of each Club member being assigned a month to secure the speakers. Include inviting speakers to join Rotary and become club members. Also talk about posting your speakers on </a:t>
            </a:r>
            <a:r>
              <a:rPr lang="en-US" dirty="0" err="1"/>
              <a:t>DACdb</a:t>
            </a:r>
            <a:r>
              <a:rPr lang="en-US" dirty="0"/>
              <a:t> so other clubs can get ideas or secure these speakers for themselves.</a:t>
            </a:r>
          </a:p>
        </p:txBody>
      </p:sp>
      <p:sp>
        <p:nvSpPr>
          <p:cNvPr id="4" name="Slide Number Placeholder 3"/>
          <p:cNvSpPr>
            <a:spLocks noGrp="1"/>
          </p:cNvSpPr>
          <p:nvPr>
            <p:ph type="sldNum" sz="quarter" idx="5"/>
          </p:nvPr>
        </p:nvSpPr>
        <p:spPr/>
        <p:txBody>
          <a:bodyPr/>
          <a:lstStyle/>
          <a:p>
            <a:fld id="{23CA75A7-ABD3-4EAC-83DA-901EC8927DAB}" type="slidenum">
              <a:rPr lang="en-US" smtClean="0"/>
              <a:t>10</a:t>
            </a:fld>
            <a:endParaRPr lang="en-US"/>
          </a:p>
        </p:txBody>
      </p:sp>
    </p:spTree>
    <p:extLst>
      <p:ext uri="{BB962C8B-B14F-4D97-AF65-F5344CB8AC3E}">
        <p14:creationId xmlns:p14="http://schemas.microsoft.com/office/powerpoint/2010/main" val="521971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mn-lt"/>
              </a:rPr>
              <a:t>Lisa - </a:t>
            </a:r>
            <a:r>
              <a:rPr lang="en-US" sz="1200" b="0" i="0" u="none" strike="noStrike" baseline="0" dirty="0">
                <a:solidFill>
                  <a:srgbClr val="FFFFFF"/>
                </a:solidFill>
                <a:latin typeface="+mn-lt"/>
              </a:rPr>
              <a:t>Just as a map guides people from one location to their destination, a strategic plan that is rooted in action guides an organization through achieving its goals and, ultimately, fulfilling its strategic vision. Strategic plans are extremely important for individual Rotary clubs. Survey results have shown us that clubs that develop and follow a strategic plan are stronger than clubs that don’t because they have more satisfied members who view their clubs and Rotary more positively overall. Set long-term priorities as well as annual goals that support a club’s strategic vision.</a:t>
            </a:r>
            <a:endParaRPr lang="en-US" sz="1200" dirty="0">
              <a:latin typeface="+mn-lt"/>
            </a:endParaRPr>
          </a:p>
        </p:txBody>
      </p:sp>
      <p:sp>
        <p:nvSpPr>
          <p:cNvPr id="4" name="Slide Number Placeholder 3"/>
          <p:cNvSpPr>
            <a:spLocks noGrp="1"/>
          </p:cNvSpPr>
          <p:nvPr>
            <p:ph type="sldNum" sz="quarter" idx="5"/>
          </p:nvPr>
        </p:nvSpPr>
        <p:spPr/>
        <p:txBody>
          <a:bodyPr/>
          <a:lstStyle/>
          <a:p>
            <a:fld id="{23CA75A7-ABD3-4EAC-83DA-901EC8927DAB}" type="slidenum">
              <a:rPr lang="en-US" smtClean="0"/>
              <a:t>11</a:t>
            </a:fld>
            <a:endParaRPr lang="en-US"/>
          </a:p>
        </p:txBody>
      </p:sp>
    </p:spTree>
    <p:extLst>
      <p:ext uri="{BB962C8B-B14F-4D97-AF65-F5344CB8AC3E}">
        <p14:creationId xmlns:p14="http://schemas.microsoft.com/office/powerpoint/2010/main" val="1932447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Brian - </a:t>
            </a:r>
            <a:r>
              <a:rPr lang="en-US" sz="1800" b="0" i="0" u="none" strike="noStrike" baseline="0" dirty="0">
                <a:solidFill>
                  <a:srgbClr val="0388FF"/>
                </a:solidFill>
                <a:latin typeface="FrutigerLTStd-Cn"/>
              </a:rPr>
              <a:t>Before you set your club’s long-term goals, it’s important to:</a:t>
            </a:r>
          </a:p>
          <a:p>
            <a:pPr algn="l"/>
            <a:r>
              <a:rPr lang="en-US" sz="1800" b="0" i="0" u="none" strike="noStrike" baseline="0" dirty="0">
                <a:solidFill>
                  <a:srgbClr val="0388FF"/>
                </a:solidFill>
                <a:latin typeface="FrutigerLTStd-Cn"/>
              </a:rPr>
              <a:t>	• Determine your club’s strengths and weaknesses by gathering comments from members</a:t>
            </a:r>
          </a:p>
          <a:p>
            <a:pPr algn="l"/>
            <a:r>
              <a:rPr lang="en-US" sz="1800" b="0" i="0" u="none" strike="noStrike" baseline="0" dirty="0">
                <a:solidFill>
                  <a:srgbClr val="0388FF"/>
                </a:solidFill>
                <a:latin typeface="FrutigerLTStd-Cn"/>
              </a:rPr>
              <a:t>	• Use the Rotary Club Health Check which was sent to you in our original welcome email</a:t>
            </a:r>
          </a:p>
          <a:p>
            <a:pPr algn="l"/>
            <a:r>
              <a:rPr lang="en-US" sz="1800" b="0" i="0" u="none" strike="noStrike" baseline="0" dirty="0">
                <a:solidFill>
                  <a:srgbClr val="0388FF"/>
                </a:solidFill>
                <a:latin typeface="FrutigerLTStd-Cn"/>
              </a:rPr>
              <a:t>	• Identify opportunities and challenges in the community by meeting with other community leaders</a:t>
            </a:r>
          </a:p>
          <a:p>
            <a:pPr algn="l"/>
            <a:endParaRPr lang="en-US" sz="1800" b="1" i="0" u="none" strike="noStrike" baseline="0" dirty="0">
              <a:solidFill>
                <a:srgbClr val="0388FF"/>
              </a:solidFill>
              <a:latin typeface="FrutigerLTStd-BoldCn"/>
            </a:endParaRPr>
          </a:p>
          <a:p>
            <a:pPr algn="l"/>
            <a:r>
              <a:rPr lang="en-US" sz="1800" b="0" i="0" u="none" strike="noStrike" baseline="0" dirty="0">
                <a:solidFill>
                  <a:srgbClr val="0388FF"/>
                </a:solidFill>
                <a:latin typeface="FrutigerLTStd-BlackCn"/>
              </a:rPr>
              <a:t>IDENTIFY STRATEGIC ISSUES - </a:t>
            </a:r>
            <a:r>
              <a:rPr lang="en-US" sz="1800" b="0" i="0" u="none" strike="noStrike" baseline="0" dirty="0">
                <a:solidFill>
                  <a:srgbClr val="0388FF"/>
                </a:solidFill>
                <a:latin typeface="FrutigerLTStd-Cn"/>
              </a:rPr>
              <a:t>What are the critical issues or concerns the club wants to address? Strategic issues are those critical unknowns that are driving you to embark on a strategic planning process. These</a:t>
            </a:r>
          </a:p>
          <a:p>
            <a:pPr algn="l"/>
            <a:r>
              <a:rPr lang="en-US" sz="1800" b="0" i="0" u="none" strike="noStrike" baseline="0" dirty="0">
                <a:solidFill>
                  <a:srgbClr val="0388FF"/>
                </a:solidFill>
                <a:latin typeface="FrutigerLTStd-Cn"/>
              </a:rPr>
              <a:t>are issues that are looking for a solution or decision. Think about what issues you want to address with this strategic plan.</a:t>
            </a:r>
          </a:p>
          <a:p>
            <a:pPr algn="l"/>
            <a:r>
              <a:rPr lang="en-US" sz="1800" b="0" i="0" u="none" strike="noStrike" baseline="0" dirty="0">
                <a:solidFill>
                  <a:srgbClr val="0388FF"/>
                </a:solidFill>
                <a:latin typeface="FrutigerLTStd-Cn"/>
              </a:rPr>
              <a:t>Potential questions to ask members:</a:t>
            </a:r>
          </a:p>
          <a:p>
            <a:pPr algn="l"/>
            <a:r>
              <a:rPr lang="en-US" sz="1800" b="0" i="0" u="none" strike="noStrike" baseline="0" dirty="0">
                <a:solidFill>
                  <a:srgbClr val="0388FF"/>
                </a:solidFill>
                <a:latin typeface="FrutigerLTStd-Cn"/>
              </a:rPr>
              <a:t>	• How will we increase our membership and engage members in our club?</a:t>
            </a:r>
          </a:p>
          <a:p>
            <a:pPr algn="l"/>
            <a:r>
              <a:rPr lang="en-US" sz="1800" b="0" i="0" u="none" strike="noStrike" baseline="0" dirty="0">
                <a:solidFill>
                  <a:srgbClr val="0388FF"/>
                </a:solidFill>
                <a:latin typeface="FrutigerLTStd-Cn"/>
              </a:rPr>
              <a:t>	• How can we attract a diverse group of members?</a:t>
            </a:r>
          </a:p>
          <a:p>
            <a:pPr algn="l"/>
            <a:r>
              <a:rPr lang="en-US" sz="1800" b="0" i="0" u="none" strike="noStrike" baseline="0" dirty="0">
                <a:solidFill>
                  <a:srgbClr val="0388FF"/>
                </a:solidFill>
                <a:latin typeface="FrutigerLTStd-Cn"/>
              </a:rPr>
              <a:t>	• How can we include more community members in our club activities?</a:t>
            </a:r>
            <a:endParaRPr lang="en-US" dirty="0"/>
          </a:p>
        </p:txBody>
      </p:sp>
      <p:sp>
        <p:nvSpPr>
          <p:cNvPr id="4" name="Slide Number Placeholder 3"/>
          <p:cNvSpPr>
            <a:spLocks noGrp="1"/>
          </p:cNvSpPr>
          <p:nvPr>
            <p:ph type="sldNum" sz="quarter" idx="5"/>
          </p:nvPr>
        </p:nvSpPr>
        <p:spPr/>
        <p:txBody>
          <a:bodyPr/>
          <a:lstStyle/>
          <a:p>
            <a:fld id="{23CA75A7-ABD3-4EAC-83DA-901EC8927DAB}" type="slidenum">
              <a:rPr lang="en-US" smtClean="0"/>
              <a:t>12</a:t>
            </a:fld>
            <a:endParaRPr lang="en-US"/>
          </a:p>
        </p:txBody>
      </p:sp>
    </p:spTree>
    <p:extLst>
      <p:ext uri="{BB962C8B-B14F-4D97-AF65-F5344CB8AC3E}">
        <p14:creationId xmlns:p14="http://schemas.microsoft.com/office/powerpoint/2010/main" val="4030515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mn-lt"/>
              </a:rPr>
              <a:t>Lisa – </a:t>
            </a:r>
          </a:p>
          <a:p>
            <a:pPr algn="l"/>
            <a:endParaRPr lang="en-US" sz="1200" b="0" i="0" u="none" strike="noStrike" baseline="0" dirty="0">
              <a:solidFill>
                <a:srgbClr val="0388FF"/>
              </a:solidFill>
              <a:latin typeface="+mn-lt"/>
            </a:endParaRPr>
          </a:p>
          <a:p>
            <a:pPr algn="l"/>
            <a:r>
              <a:rPr lang="en-US" sz="1200" b="0" i="0" u="none" strike="noStrike" baseline="0" dirty="0">
                <a:solidFill>
                  <a:srgbClr val="0388FF"/>
                </a:solidFill>
                <a:latin typeface="+mn-lt"/>
              </a:rPr>
              <a:t>CLUB CHARACTERISTICS - Rotary’s vision statement asks us to “unite and take action to create lasting change.” List five to seven characteristics you want your club to have within three to five years that will help realize that vision, e.g. fun, service-oriented, innovative, representative of the community, etc.</a:t>
            </a:r>
          </a:p>
          <a:p>
            <a:pPr algn="l"/>
            <a:endParaRPr lang="en-US" sz="1200" b="0" i="0" u="none" strike="noStrike" baseline="0" dirty="0">
              <a:solidFill>
                <a:srgbClr val="0388FF"/>
              </a:solidFill>
              <a:latin typeface="+mn-lt"/>
            </a:endParaRPr>
          </a:p>
          <a:p>
            <a:pPr algn="l"/>
            <a:r>
              <a:rPr lang="en-US" sz="1200" b="0" i="0" u="none" strike="noStrike" baseline="0" dirty="0">
                <a:solidFill>
                  <a:srgbClr val="0388FF"/>
                </a:solidFill>
                <a:latin typeface="+mn-lt"/>
              </a:rPr>
              <a:t>VISION STATEMENT - A vision statement defines your desired future and provides direction for what you want your club to be. Write a one-sentence vision statement with your strategic planning team using the list of club characteristics as a reference. Potential questions to consider:</a:t>
            </a:r>
          </a:p>
          <a:p>
            <a:pPr algn="l"/>
            <a:r>
              <a:rPr lang="en-US" sz="1200" b="0" i="0" u="none" strike="noStrike" baseline="0" dirty="0">
                <a:solidFill>
                  <a:srgbClr val="0388FF"/>
                </a:solidFill>
                <a:latin typeface="+mn-lt"/>
              </a:rPr>
              <a:t>	• What will our club look like in three to five years?</a:t>
            </a:r>
          </a:p>
          <a:p>
            <a:pPr algn="l"/>
            <a:r>
              <a:rPr lang="en-US" sz="1200" b="0" i="0" u="none" strike="noStrike" baseline="0" dirty="0">
                <a:solidFill>
                  <a:srgbClr val="0388FF"/>
                </a:solidFill>
                <a:latin typeface="+mn-lt"/>
              </a:rPr>
              <a:t>	• How will we know we’ve succeeded?</a:t>
            </a:r>
          </a:p>
          <a:p>
            <a:pPr algn="l"/>
            <a:r>
              <a:rPr lang="en-US" sz="1200" b="0" i="0" u="none" strike="noStrike" baseline="0" dirty="0">
                <a:solidFill>
                  <a:srgbClr val="0388FF"/>
                </a:solidFill>
                <a:latin typeface="+mn-lt"/>
              </a:rPr>
              <a:t>	• What do we want to achieve?</a:t>
            </a:r>
          </a:p>
          <a:p>
            <a:pPr algn="l"/>
            <a:r>
              <a:rPr lang="en-US" sz="1200" b="0" i="0" u="none" strike="noStrike" baseline="0" dirty="0">
                <a:solidFill>
                  <a:srgbClr val="0388FF"/>
                </a:solidFill>
                <a:latin typeface="+mn-lt"/>
              </a:rPr>
              <a:t>THE MOST IMPORTANT THING FOR YOU AS AN AG TO REMEMBER IS, NO TWO CLUBS ARE THE SAME. EVERY CLUB IS UNIQUE.</a:t>
            </a:r>
            <a:endParaRPr lang="en-US" sz="1200" dirty="0">
              <a:latin typeface="+mn-lt"/>
            </a:endParaRPr>
          </a:p>
        </p:txBody>
      </p:sp>
      <p:sp>
        <p:nvSpPr>
          <p:cNvPr id="4" name="Slide Number Placeholder 3"/>
          <p:cNvSpPr>
            <a:spLocks noGrp="1"/>
          </p:cNvSpPr>
          <p:nvPr>
            <p:ph type="sldNum" sz="quarter" idx="5"/>
          </p:nvPr>
        </p:nvSpPr>
        <p:spPr/>
        <p:txBody>
          <a:bodyPr/>
          <a:lstStyle/>
          <a:p>
            <a:fld id="{23CA75A7-ABD3-4EAC-83DA-901EC8927DAB}" type="slidenum">
              <a:rPr lang="en-US" smtClean="0"/>
              <a:t>13</a:t>
            </a:fld>
            <a:endParaRPr lang="en-US"/>
          </a:p>
        </p:txBody>
      </p:sp>
    </p:spTree>
    <p:extLst>
      <p:ext uri="{BB962C8B-B14F-4D97-AF65-F5344CB8AC3E}">
        <p14:creationId xmlns:p14="http://schemas.microsoft.com/office/powerpoint/2010/main" val="4075995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mn-lt"/>
              </a:rPr>
              <a:t>Brian - </a:t>
            </a:r>
            <a:r>
              <a:rPr lang="en-US" sz="1200" b="0" i="0" u="none" strike="noStrike" baseline="0" dirty="0">
                <a:solidFill>
                  <a:srgbClr val="0388FF"/>
                </a:solidFill>
                <a:latin typeface="+mn-lt"/>
              </a:rPr>
              <a:t>Your strategic priorities should help you achieve your vision. These priorities answer the question, “How will we succeed?” Develop your most important strategic priorities — those that will have the biggest impact as your club works toward its vision. Consider the following when you develop strategic priorities:</a:t>
            </a:r>
          </a:p>
          <a:p>
            <a:pPr algn="l"/>
            <a:r>
              <a:rPr lang="en-US" sz="1200" b="0" i="0" u="none" strike="noStrike" baseline="0" dirty="0">
                <a:solidFill>
                  <a:srgbClr val="0388FF"/>
                </a:solidFill>
                <a:latin typeface="+mn-lt"/>
              </a:rPr>
              <a:t>• The Rotary vision statement and </a:t>
            </a:r>
            <a:r>
              <a:rPr lang="en-US" sz="1200" b="1" i="0" u="none" strike="noStrike" baseline="0" dirty="0">
                <a:solidFill>
                  <a:srgbClr val="FF9700"/>
                </a:solidFill>
                <a:latin typeface="+mn-lt"/>
              </a:rPr>
              <a:t>strategic plan</a:t>
            </a:r>
          </a:p>
          <a:p>
            <a:pPr algn="l"/>
            <a:r>
              <a:rPr lang="en-US" sz="1200" b="0" i="0" u="none" strike="noStrike" baseline="0" dirty="0">
                <a:solidFill>
                  <a:srgbClr val="0388FF"/>
                </a:solidFill>
                <a:latin typeface="+mn-lt"/>
              </a:rPr>
              <a:t>• Your club’s strengths and weaknesses</a:t>
            </a:r>
          </a:p>
          <a:p>
            <a:pPr algn="l"/>
            <a:r>
              <a:rPr lang="en-US" sz="1200" b="0" i="0" u="none" strike="noStrike" baseline="0" dirty="0">
                <a:solidFill>
                  <a:srgbClr val="0388FF"/>
                </a:solidFill>
                <a:latin typeface="+mn-lt"/>
              </a:rPr>
              <a:t>• Your district’s goals</a:t>
            </a:r>
          </a:p>
          <a:p>
            <a:pPr algn="l"/>
            <a:r>
              <a:rPr lang="en-US" sz="1200" b="0" i="0" u="none" strike="noStrike" baseline="0" dirty="0">
                <a:solidFill>
                  <a:srgbClr val="0388FF"/>
                </a:solidFill>
                <a:latin typeface="+mn-lt"/>
              </a:rPr>
              <a:t>• Your community’s opportunities and challenges</a:t>
            </a:r>
          </a:p>
          <a:p>
            <a:pPr algn="l"/>
            <a:r>
              <a:rPr lang="en-US" sz="1200" b="0" i="0" u="none" strike="noStrike" baseline="0" dirty="0">
                <a:solidFill>
                  <a:srgbClr val="0388FF"/>
                </a:solidFill>
                <a:latin typeface="+mn-lt"/>
              </a:rPr>
              <a:t>• Your club members’ opinions</a:t>
            </a:r>
          </a:p>
          <a:p>
            <a:pPr algn="l"/>
            <a:r>
              <a:rPr lang="en-US" sz="1200" b="0" i="0" u="none" strike="noStrike" baseline="0" dirty="0">
                <a:solidFill>
                  <a:srgbClr val="0388FF"/>
                </a:solidFill>
                <a:latin typeface="+mn-lt"/>
              </a:rPr>
              <a:t>• What you can achieve in three to five years</a:t>
            </a:r>
          </a:p>
          <a:p>
            <a:pPr algn="l"/>
            <a:endParaRPr lang="en-US" sz="1200" b="0" i="0" u="none" strike="noStrike" baseline="0" dirty="0">
              <a:solidFill>
                <a:srgbClr val="0388FF"/>
              </a:solidFill>
              <a:latin typeface="+mn-lt"/>
            </a:endParaRPr>
          </a:p>
          <a:p>
            <a:pPr algn="l"/>
            <a:r>
              <a:rPr lang="en-US" sz="1200" b="0" i="0" u="none" strike="noStrike" baseline="0" dirty="0">
                <a:solidFill>
                  <a:srgbClr val="0388FF"/>
                </a:solidFill>
                <a:latin typeface="+mn-lt"/>
              </a:rPr>
              <a:t>Annual Goals - </a:t>
            </a:r>
            <a:r>
              <a:rPr lang="en-US" sz="1800" b="0" i="0" u="none" strike="noStrike" baseline="0" dirty="0">
                <a:solidFill>
                  <a:srgbClr val="0388FF"/>
                </a:solidFill>
                <a:latin typeface="FrutigerLTStd-Cn"/>
              </a:rPr>
              <a:t>When you have set your strategic priorities, you can develop yearly goals that support them. Write down your strategic priorities. Then list your annual goals, along with the actions you’ll take, the resources you’ll need, and who will lead the effort to meet each goal. Set a timeline for each. </a:t>
            </a:r>
            <a:r>
              <a:rPr lang="en-US" sz="1800" b="1" i="0" u="none" strike="noStrike" baseline="0" dirty="0">
                <a:solidFill>
                  <a:srgbClr val="FF9700"/>
                </a:solidFill>
                <a:latin typeface="FrutigerLTStd-BoldCn"/>
              </a:rPr>
              <a:t>Rotary Club Central </a:t>
            </a:r>
            <a:r>
              <a:rPr lang="en-US" sz="1800" b="0" i="0" u="none" strike="noStrike" baseline="0" dirty="0">
                <a:solidFill>
                  <a:srgbClr val="0388FF"/>
                </a:solidFill>
                <a:latin typeface="FrutigerLTStd-Cn"/>
              </a:rPr>
              <a:t>can also assist you in setting goals and tracking achievements.</a:t>
            </a:r>
          </a:p>
          <a:p>
            <a:pPr algn="l"/>
            <a:endParaRPr lang="en-US" sz="1800" b="0" i="0" u="none" strike="noStrike" baseline="0" dirty="0">
              <a:solidFill>
                <a:srgbClr val="0388FF"/>
              </a:solidFill>
              <a:latin typeface="FrutigerLTStd-Cn"/>
            </a:endParaRPr>
          </a:p>
          <a:p>
            <a:pPr algn="l"/>
            <a:r>
              <a:rPr lang="en-US" sz="1800" b="0" i="0" u="none" strike="noStrike" baseline="0" dirty="0">
                <a:solidFill>
                  <a:srgbClr val="0388FF"/>
                </a:solidFill>
                <a:latin typeface="FrutigerLTStd-Cn"/>
              </a:rPr>
              <a:t>PLAN EARLY!</a:t>
            </a:r>
            <a:endParaRPr lang="en-US" sz="1200" dirty="0">
              <a:latin typeface="+mn-lt"/>
            </a:endParaRPr>
          </a:p>
        </p:txBody>
      </p:sp>
      <p:sp>
        <p:nvSpPr>
          <p:cNvPr id="4" name="Slide Number Placeholder 3"/>
          <p:cNvSpPr>
            <a:spLocks noGrp="1"/>
          </p:cNvSpPr>
          <p:nvPr>
            <p:ph type="sldNum" sz="quarter" idx="5"/>
          </p:nvPr>
        </p:nvSpPr>
        <p:spPr/>
        <p:txBody>
          <a:bodyPr/>
          <a:lstStyle/>
          <a:p>
            <a:fld id="{23CA75A7-ABD3-4EAC-83DA-901EC8927DAB}" type="slidenum">
              <a:rPr lang="en-US" smtClean="0"/>
              <a:t>14</a:t>
            </a:fld>
            <a:endParaRPr lang="en-US"/>
          </a:p>
        </p:txBody>
      </p:sp>
    </p:spTree>
    <p:extLst>
      <p:ext uri="{BB962C8B-B14F-4D97-AF65-F5344CB8AC3E}">
        <p14:creationId xmlns:p14="http://schemas.microsoft.com/office/powerpoint/2010/main" val="209228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mn-lt"/>
              </a:rPr>
              <a:t>Lisa - </a:t>
            </a:r>
            <a:r>
              <a:rPr lang="en-US" sz="1200" b="0" i="0" u="none" strike="noStrike" baseline="0" dirty="0">
                <a:solidFill>
                  <a:srgbClr val="0388FF"/>
                </a:solidFill>
                <a:latin typeface="+mn-lt"/>
              </a:rPr>
              <a:t>MONITOR PROGRESS - You’ll need to track progress toward your annual goals with your strategic planning team and suggest changes to action plans if needed. You may want to try a new approach or allocate more resources to your goals. Consider the following when monitoring progress:</a:t>
            </a:r>
          </a:p>
          <a:p>
            <a:pPr algn="l"/>
            <a:r>
              <a:rPr lang="en-US" sz="1200" b="0" i="0" u="none" strike="noStrike" baseline="0" dirty="0">
                <a:solidFill>
                  <a:srgbClr val="0388FF"/>
                </a:solidFill>
                <a:latin typeface="+mn-lt"/>
              </a:rPr>
              <a:t>• How often should we measure progress toward our goals?</a:t>
            </a:r>
          </a:p>
          <a:p>
            <a:pPr algn="l"/>
            <a:r>
              <a:rPr lang="en-US" sz="1200" b="0" i="0" u="none" strike="noStrike" baseline="0" dirty="0">
                <a:solidFill>
                  <a:srgbClr val="0388FF"/>
                </a:solidFill>
                <a:latin typeface="+mn-lt"/>
              </a:rPr>
              <a:t>• How should we communicate our progress to club members?</a:t>
            </a:r>
          </a:p>
          <a:p>
            <a:pPr algn="l"/>
            <a:r>
              <a:rPr lang="en-US" sz="1200" b="0" i="0" u="none" strike="noStrike" baseline="0" dirty="0">
                <a:solidFill>
                  <a:srgbClr val="0388FF"/>
                </a:solidFill>
                <a:latin typeface="+mn-lt"/>
              </a:rPr>
              <a:t>• Who should approve changes to action plans or annual goals?</a:t>
            </a:r>
          </a:p>
          <a:p>
            <a:pPr algn="l"/>
            <a:endParaRPr lang="en-US" sz="1200" b="0" i="0" u="none" strike="noStrike" baseline="0" dirty="0">
              <a:solidFill>
                <a:srgbClr val="0388FF"/>
              </a:solidFill>
              <a:latin typeface="+mn-lt"/>
            </a:endParaRPr>
          </a:p>
          <a:p>
            <a:pPr algn="l"/>
            <a:r>
              <a:rPr lang="en-US" sz="1800" b="0" i="0" u="none" strike="noStrike" baseline="0" dirty="0">
                <a:solidFill>
                  <a:srgbClr val="0388FF"/>
                </a:solidFill>
                <a:latin typeface="+mn-lt"/>
              </a:rPr>
              <a:t>REVIEW AND ADJUST - As you review the progress you’ve made, list your goals, including any goals that were not met and the reasons why. Determine what adjustments or actions should be taken to achieve those unmet goals. Consider the following when identifying and listing your missed targets:</a:t>
            </a:r>
          </a:p>
          <a:p>
            <a:pPr algn="l"/>
            <a:r>
              <a:rPr lang="en-US" sz="1800" b="0" i="0" u="none" strike="noStrike" baseline="0" dirty="0">
                <a:solidFill>
                  <a:srgbClr val="0388FF"/>
                </a:solidFill>
                <a:latin typeface="+mn-lt"/>
              </a:rPr>
              <a:t>• What goals were met?</a:t>
            </a:r>
          </a:p>
          <a:p>
            <a:pPr algn="l"/>
            <a:r>
              <a:rPr lang="en-US" sz="1800" b="0" i="0" u="none" strike="noStrike" baseline="0" dirty="0">
                <a:solidFill>
                  <a:srgbClr val="0388FF"/>
                </a:solidFill>
                <a:latin typeface="+mn-lt"/>
              </a:rPr>
              <a:t>• What goals were not met?</a:t>
            </a:r>
          </a:p>
          <a:p>
            <a:pPr algn="l"/>
            <a:r>
              <a:rPr lang="en-US" sz="1800" b="0" i="0" u="none" strike="noStrike" baseline="0" dirty="0">
                <a:solidFill>
                  <a:srgbClr val="0388FF"/>
                </a:solidFill>
                <a:latin typeface="+mn-lt"/>
              </a:rPr>
              <a:t>• What are the top reasons we fell short of those goals?</a:t>
            </a:r>
          </a:p>
          <a:p>
            <a:pPr algn="l"/>
            <a:r>
              <a:rPr lang="en-US" sz="1800" b="0" i="0" u="none" strike="noStrike" baseline="0" dirty="0">
                <a:solidFill>
                  <a:srgbClr val="0388FF"/>
                </a:solidFill>
                <a:latin typeface="+mn-lt"/>
              </a:rPr>
              <a:t>• What adjustments need to be made to help us achieve those goals?</a:t>
            </a:r>
            <a:endParaRPr lang="en-US" sz="1200" b="0" i="0" u="none" strike="noStrike" baseline="0" dirty="0">
              <a:solidFill>
                <a:srgbClr val="0388FF"/>
              </a:solidFill>
              <a:latin typeface="+mn-lt"/>
            </a:endParaRPr>
          </a:p>
          <a:p>
            <a:pPr algn="l"/>
            <a:endParaRPr lang="en-US" sz="1200" b="0" i="0" u="none" strike="noStrike" baseline="0" dirty="0">
              <a:solidFill>
                <a:srgbClr val="0388FF"/>
              </a:solidFill>
              <a:latin typeface="+mn-lt"/>
            </a:endParaRPr>
          </a:p>
          <a:p>
            <a:pPr algn="l"/>
            <a:r>
              <a:rPr lang="en-US" sz="1200" b="0" i="0" u="none" strike="noStrike" baseline="0" dirty="0">
                <a:solidFill>
                  <a:srgbClr val="0388FF"/>
                </a:solidFill>
                <a:latin typeface="+mn-lt"/>
              </a:rPr>
              <a:t>Something I want to point out – a strategic plan is very different than by-laws. By-laws are rules and a strategic plan is a vision. That’s why a strategic plan can be altered as information is gathered and best practices are learned. A strategic plan is a living, breathing document and will mature and morph over time. If a strategic plan covers a 3-5 year period, it may change as clubs are handed current situations. I think 2020 is a perfect example of how action plans have to adapt and change.</a:t>
            </a:r>
            <a:endParaRPr lang="en-US" sz="1200" dirty="0">
              <a:latin typeface="+mn-lt"/>
            </a:endParaRPr>
          </a:p>
        </p:txBody>
      </p:sp>
      <p:sp>
        <p:nvSpPr>
          <p:cNvPr id="4" name="Slide Number Placeholder 3"/>
          <p:cNvSpPr>
            <a:spLocks noGrp="1"/>
          </p:cNvSpPr>
          <p:nvPr>
            <p:ph type="sldNum" sz="quarter" idx="5"/>
          </p:nvPr>
        </p:nvSpPr>
        <p:spPr/>
        <p:txBody>
          <a:bodyPr/>
          <a:lstStyle/>
          <a:p>
            <a:fld id="{23CA75A7-ABD3-4EAC-83DA-901EC8927DAB}" type="slidenum">
              <a:rPr lang="en-US" smtClean="0"/>
              <a:t>15</a:t>
            </a:fld>
            <a:endParaRPr lang="en-US"/>
          </a:p>
        </p:txBody>
      </p:sp>
    </p:spTree>
    <p:extLst>
      <p:ext uri="{BB962C8B-B14F-4D97-AF65-F5344CB8AC3E}">
        <p14:creationId xmlns:p14="http://schemas.microsoft.com/office/powerpoint/2010/main" val="3616612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 Remember, every Rotarian helped build the Rotary International Action Plan. That Action Plan will strengthen Rotary so that together we can act boldly to help make the world better for generations to come.</a:t>
            </a:r>
          </a:p>
        </p:txBody>
      </p:sp>
      <p:sp>
        <p:nvSpPr>
          <p:cNvPr id="4" name="Slide Number Placeholder 3"/>
          <p:cNvSpPr>
            <a:spLocks noGrp="1"/>
          </p:cNvSpPr>
          <p:nvPr>
            <p:ph type="sldNum" sz="quarter" idx="5"/>
          </p:nvPr>
        </p:nvSpPr>
        <p:spPr/>
        <p:txBody>
          <a:bodyPr/>
          <a:lstStyle/>
          <a:p>
            <a:fld id="{23CA75A7-ABD3-4EAC-83DA-901EC8927DAB}" type="slidenum">
              <a:rPr lang="en-US" smtClean="0"/>
              <a:t>16</a:t>
            </a:fld>
            <a:endParaRPr lang="en-US"/>
          </a:p>
        </p:txBody>
      </p:sp>
    </p:spTree>
    <p:extLst>
      <p:ext uri="{BB962C8B-B14F-4D97-AF65-F5344CB8AC3E}">
        <p14:creationId xmlns:p14="http://schemas.microsoft.com/office/powerpoint/2010/main" val="3191916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 Here’s our contact information one more time. Please know we’re here to help and if we don’t have the answers to a specific questions, we’ll make sure to find the person who does. Thanks so much for </a:t>
            </a:r>
            <a:r>
              <a:rPr lang="en-US"/>
              <a:t>being here </a:t>
            </a:r>
            <a:r>
              <a:rPr lang="en-US" dirty="0"/>
              <a:t>tonight!</a:t>
            </a:r>
          </a:p>
        </p:txBody>
      </p:sp>
      <p:sp>
        <p:nvSpPr>
          <p:cNvPr id="4" name="Slide Number Placeholder 3"/>
          <p:cNvSpPr>
            <a:spLocks noGrp="1"/>
          </p:cNvSpPr>
          <p:nvPr>
            <p:ph type="sldNum" sz="quarter" idx="5"/>
          </p:nvPr>
        </p:nvSpPr>
        <p:spPr/>
        <p:txBody>
          <a:bodyPr/>
          <a:lstStyle/>
          <a:p>
            <a:fld id="{23CA75A7-ABD3-4EAC-83DA-901EC8927DAB}" type="slidenum">
              <a:rPr lang="en-US" smtClean="0"/>
              <a:t>17</a:t>
            </a:fld>
            <a:endParaRPr lang="en-US"/>
          </a:p>
        </p:txBody>
      </p:sp>
    </p:spTree>
    <p:extLst>
      <p:ext uri="{BB962C8B-B14F-4D97-AF65-F5344CB8AC3E}">
        <p14:creationId xmlns:p14="http://schemas.microsoft.com/office/powerpoint/2010/main" val="296169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 Please tell a little about yourself and then cue Lisa to tell a little about herself.</a:t>
            </a:r>
          </a:p>
        </p:txBody>
      </p:sp>
      <p:sp>
        <p:nvSpPr>
          <p:cNvPr id="4" name="Slide Number Placeholder 3"/>
          <p:cNvSpPr>
            <a:spLocks noGrp="1"/>
          </p:cNvSpPr>
          <p:nvPr>
            <p:ph type="sldNum" sz="quarter" idx="5"/>
          </p:nvPr>
        </p:nvSpPr>
        <p:spPr/>
        <p:txBody>
          <a:bodyPr/>
          <a:lstStyle/>
          <a:p>
            <a:fld id="{23CA75A7-ABD3-4EAC-83DA-901EC8927DAB}" type="slidenum">
              <a:rPr lang="en-US" smtClean="0"/>
              <a:t>2</a:t>
            </a:fld>
            <a:endParaRPr lang="en-US"/>
          </a:p>
        </p:txBody>
      </p:sp>
    </p:spTree>
    <p:extLst>
      <p:ext uri="{BB962C8B-B14F-4D97-AF65-F5344CB8AC3E}">
        <p14:creationId xmlns:p14="http://schemas.microsoft.com/office/powerpoint/2010/main" val="3419912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 When Rotary International began to develop a new strategic plan over two years ago, they started by taking a look in the mirror. They asked hard questions as they performed a thorough self-assessment, all the while acknowledging the changing world around us. Once they identified gaps between who they are and who they want to be, they looked to us. They asked more than a million people from across the world to share their input with their Strategic Planning Committee through focus groups and surveys. Each goal in their plan is based on feedback from these leaders, members, and Rotary participants who want the organization to achieve its vision. The new strategic plan is Rotary International’s </a:t>
            </a:r>
            <a:r>
              <a:rPr lang="en-US" b="1" dirty="0"/>
              <a:t>Action Plan </a:t>
            </a:r>
            <a:r>
              <a:rPr lang="en-US" dirty="0"/>
              <a:t>– the organization’s call to action to work together to build a stronger future. This plan will help us realize what’s truly possible when People of Action unite, connect with others who share our values, and commit to creating change in the world and within ourselves. The Action Plan is not about wiping away our tradition or tried-and-true core principles. It’s about making our organization stronger so our values will last for years to come. It’s about using effective tactics to strengthen the organization at all levels. It’s about ensuring that every person who engages with us has a meaningful, valuable and fulfilling experience. It’s about changing more lives and communities for the better.</a:t>
            </a:r>
          </a:p>
        </p:txBody>
      </p:sp>
      <p:sp>
        <p:nvSpPr>
          <p:cNvPr id="4" name="Slide Number Placeholder 3"/>
          <p:cNvSpPr>
            <a:spLocks noGrp="1"/>
          </p:cNvSpPr>
          <p:nvPr>
            <p:ph type="sldNum" sz="quarter" idx="5"/>
          </p:nvPr>
        </p:nvSpPr>
        <p:spPr/>
        <p:txBody>
          <a:bodyPr/>
          <a:lstStyle/>
          <a:p>
            <a:fld id="{23CA75A7-ABD3-4EAC-83DA-901EC8927DAB}" type="slidenum">
              <a:rPr lang="en-US" smtClean="0"/>
              <a:t>3</a:t>
            </a:fld>
            <a:endParaRPr lang="en-US"/>
          </a:p>
        </p:txBody>
      </p:sp>
    </p:spTree>
    <p:extLst>
      <p:ext uri="{BB962C8B-B14F-4D97-AF65-F5344CB8AC3E}">
        <p14:creationId xmlns:p14="http://schemas.microsoft.com/office/powerpoint/2010/main" val="219703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dirty="0">
                <a:latin typeface="+mn-lt"/>
              </a:rPr>
              <a:t>Lisa - </a:t>
            </a:r>
            <a:r>
              <a:rPr lang="en-US" sz="1200" b="1" i="0" dirty="0">
                <a:solidFill>
                  <a:srgbClr val="333333"/>
                </a:solidFill>
                <a:effectLst/>
                <a:latin typeface="+mn-lt"/>
              </a:rPr>
              <a:t>As People of Action, we share a strong sense of purpose.</a:t>
            </a:r>
            <a:r>
              <a:rPr lang="en-US" sz="1200" b="0" i="0" dirty="0">
                <a:solidFill>
                  <a:srgbClr val="333333"/>
                </a:solidFill>
                <a:effectLst/>
                <a:latin typeface="+mn-lt"/>
              </a:rPr>
              <a:t> More than a century ago, we pioneered a new model of service leadership grounded in person-to-person connections. Today, those connections are a network that spans the globe—bridging cultural, linguistic, generational, and geographic barriers—and shares the vision of a better world. As People of Action, we understand that </a:t>
            </a:r>
            <a:r>
              <a:rPr lang="en-US" sz="1200" b="1" i="0" dirty="0">
                <a:solidFill>
                  <a:srgbClr val="333333"/>
                </a:solidFill>
                <a:effectLst/>
                <a:latin typeface="+mn-lt"/>
              </a:rPr>
              <a:t>fulfilling that vision requires a plan</a:t>
            </a:r>
            <a:r>
              <a:rPr lang="en-US" sz="1200" b="0" i="0" dirty="0">
                <a:solidFill>
                  <a:srgbClr val="333333"/>
                </a:solidFill>
                <a:effectLst/>
                <a:latin typeface="+mn-lt"/>
              </a:rPr>
              <a:t>. This is Rotary’s plan for the next five years: </a:t>
            </a:r>
            <a:r>
              <a:rPr lang="en-US" sz="1200" b="1" i="0" u="sng" dirty="0">
                <a:solidFill>
                  <a:srgbClr val="333333"/>
                </a:solidFill>
                <a:effectLst/>
                <a:latin typeface="+mn-lt"/>
              </a:rPr>
              <a:t>to increase our impact, expand our reach, enhance participant engagement, and increase our ability to adapt</a:t>
            </a:r>
            <a:r>
              <a:rPr lang="en-US" sz="1200" b="0" i="0" dirty="0">
                <a:solidFill>
                  <a:srgbClr val="333333"/>
                </a:solidFill>
                <a:effectLst/>
                <a:latin typeface="+mn-lt"/>
              </a:rPr>
              <a:t>. By helping to realize the goals of this plan, you ensure a stronger and even more effective future for Rotary—a tremendous legacy. Our plan is rooted in our tried-and-true values and builds on the remarkable capabilities and spirit of Rotarians. It is clear-eyed about the challenges that Rotary and the world face. It protects the value of human connection in an age of technology. It lays out a path for bringing great ideas to the forefront of the global imagination of what’s possible. And our plan will provide us with a continuity of vision from year to year, keeping us moving toward fulfilling our shared purpose. This is our </a:t>
            </a:r>
            <a:r>
              <a:rPr lang="en-US" sz="1200" b="1" i="0" u="none" strike="noStrike" dirty="0">
                <a:solidFill>
                  <a:srgbClr val="585858"/>
                </a:solidFill>
                <a:effectLst/>
                <a:latin typeface="+mn-lt"/>
                <a:hlinkClick r:id="rId3">
                  <a:extLst>
                    <a:ext uri="{A12FA001-AC4F-418D-AE19-62706E023703}">
                      <ahyp:hlinkClr xmlns:ahyp="http://schemas.microsoft.com/office/drawing/2018/hyperlinkcolor" val="tx"/>
                    </a:ext>
                  </a:extLst>
                </a:hlinkClick>
              </a:rPr>
              <a:t>Action Plan</a:t>
            </a:r>
            <a:r>
              <a:rPr lang="en-US" sz="1200" b="0" i="0" dirty="0">
                <a:solidFill>
                  <a:srgbClr val="585858"/>
                </a:solidFill>
                <a:effectLst/>
                <a:latin typeface="+mn-lt"/>
              </a:rPr>
              <a:t>.</a:t>
            </a:r>
          </a:p>
          <a:p>
            <a:endParaRPr lang="en-US" dirty="0"/>
          </a:p>
        </p:txBody>
      </p:sp>
      <p:sp>
        <p:nvSpPr>
          <p:cNvPr id="4" name="Slide Number Placeholder 3"/>
          <p:cNvSpPr>
            <a:spLocks noGrp="1"/>
          </p:cNvSpPr>
          <p:nvPr>
            <p:ph type="sldNum" sz="quarter" idx="5"/>
          </p:nvPr>
        </p:nvSpPr>
        <p:spPr/>
        <p:txBody>
          <a:bodyPr/>
          <a:lstStyle/>
          <a:p>
            <a:fld id="{23CA75A7-ABD3-4EAC-83DA-901EC8927DAB}" type="slidenum">
              <a:rPr lang="en-US" smtClean="0"/>
              <a:t>4</a:t>
            </a:fld>
            <a:endParaRPr lang="en-US"/>
          </a:p>
        </p:txBody>
      </p:sp>
    </p:spTree>
    <p:extLst>
      <p:ext uri="{BB962C8B-B14F-4D97-AF65-F5344CB8AC3E}">
        <p14:creationId xmlns:p14="http://schemas.microsoft.com/office/powerpoint/2010/main" val="303311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dirty="0">
                <a:latin typeface="+mn-lt"/>
              </a:rPr>
              <a:t>Brian - </a:t>
            </a:r>
            <a:r>
              <a:rPr lang="en-US" sz="1200" b="1" i="0" dirty="0">
                <a:solidFill>
                  <a:srgbClr val="39424A"/>
                </a:solidFill>
                <a:effectLst/>
                <a:latin typeface="+mn-lt"/>
              </a:rPr>
              <a:t>People of Action are effective problem-solvers.</a:t>
            </a:r>
            <a:r>
              <a:rPr lang="en-US" sz="1200" b="0" i="0" dirty="0">
                <a:solidFill>
                  <a:srgbClr val="39424A"/>
                </a:solidFill>
                <a:effectLst/>
                <a:latin typeface="+mn-lt"/>
              </a:rPr>
              <a:t> Why do Rotarians achieve so much? We invest in relationships. We make decisions grounded in evidence. We know how to mobilize our networks to create solutions that last. And we’re always learning from our experiences in projects, clubs, and careers. Throughout the fight to end polio, we’ve shown what we can do when we draw on our collective strengths. We’ve created solutions that match the people they serve. We’ve evaluated the results to learn from our successes and setbacks. This is a model we will use again and again in pursuit of our audacious goals: educating the world’s children, ensuring equitable access to water and sanitation, helping local economies grow sustainably, and so much more. </a:t>
            </a:r>
            <a:r>
              <a:rPr lang="en-US" sz="1200" b="1" i="0" dirty="0">
                <a:solidFill>
                  <a:srgbClr val="39424A"/>
                </a:solidFill>
                <a:effectLst/>
                <a:latin typeface="+mn-lt"/>
              </a:rPr>
              <a:t>Let’s seek out new ways to translate our expertise into making a difference—in our communities and across the globe. Let’s prove that our impact on the world has only just begun.</a:t>
            </a:r>
            <a:endParaRPr lang="en-US" sz="1200" b="0" i="0" dirty="0">
              <a:solidFill>
                <a:srgbClr val="39424A"/>
              </a:solidFill>
              <a:effectLst/>
              <a:latin typeface="+mn-lt"/>
            </a:endParaRPr>
          </a:p>
          <a:p>
            <a:br>
              <a:rPr lang="en-US" sz="1200" b="0" i="0" dirty="0">
                <a:solidFill>
                  <a:srgbClr val="000000"/>
                </a:solidFill>
                <a:effectLst/>
                <a:latin typeface="+mn-lt"/>
              </a:rPr>
            </a:br>
            <a:endParaRPr lang="en-US" sz="1200" dirty="0">
              <a:latin typeface="+mn-lt"/>
            </a:endParaRPr>
          </a:p>
        </p:txBody>
      </p:sp>
      <p:sp>
        <p:nvSpPr>
          <p:cNvPr id="4" name="Slide Number Placeholder 3"/>
          <p:cNvSpPr>
            <a:spLocks noGrp="1"/>
          </p:cNvSpPr>
          <p:nvPr>
            <p:ph type="sldNum" sz="quarter" idx="5"/>
          </p:nvPr>
        </p:nvSpPr>
        <p:spPr/>
        <p:txBody>
          <a:bodyPr/>
          <a:lstStyle/>
          <a:p>
            <a:fld id="{23CA75A7-ABD3-4EAC-83DA-901EC8927DAB}" type="slidenum">
              <a:rPr lang="en-US" smtClean="0"/>
              <a:t>5</a:t>
            </a:fld>
            <a:endParaRPr lang="en-US"/>
          </a:p>
        </p:txBody>
      </p:sp>
    </p:spTree>
    <p:extLst>
      <p:ext uri="{BB962C8B-B14F-4D97-AF65-F5344CB8AC3E}">
        <p14:creationId xmlns:p14="http://schemas.microsoft.com/office/powerpoint/2010/main" val="85833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dirty="0">
                <a:latin typeface="+mn-lt"/>
              </a:rPr>
              <a:t>Lisa - </a:t>
            </a:r>
            <a:r>
              <a:rPr lang="en-US" sz="1200" b="1" i="0" dirty="0">
                <a:solidFill>
                  <a:srgbClr val="39424A"/>
                </a:solidFill>
                <a:effectLst/>
                <a:latin typeface="+mn-lt"/>
              </a:rPr>
              <a:t>People of Action activate and inspire one another.</a:t>
            </a:r>
            <a:r>
              <a:rPr lang="en-US" sz="1200" b="0" i="0" dirty="0">
                <a:solidFill>
                  <a:srgbClr val="39424A"/>
                </a:solidFill>
                <a:effectLst/>
                <a:latin typeface="+mn-lt"/>
              </a:rPr>
              <a:t> We know that our capacity to make a difference is larger when more people unite with us. We want the world to appreciate our ambitious, compassionate, and inclusive spirit—because when they do, they see that Rotary is the source for the person-to-person involvement so many are seeking. Told widely and emphatically, our stories give people hope that the world can change for the better, inviting listeners to imagine themselves as part of that change, too. </a:t>
            </a:r>
            <a:r>
              <a:rPr lang="en-US" sz="1200" b="1" i="0" dirty="0">
                <a:solidFill>
                  <a:srgbClr val="39424A"/>
                </a:solidFill>
                <a:effectLst/>
                <a:latin typeface="+mn-lt"/>
              </a:rPr>
              <a:t>Let’s build connections and opportunities that will allow people who share our drive to do the same.</a:t>
            </a:r>
            <a:endParaRPr lang="en-US" sz="1200" b="0" i="0" dirty="0">
              <a:solidFill>
                <a:srgbClr val="39424A"/>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23CA75A7-ABD3-4EAC-83DA-901EC8927DAB}" type="slidenum">
              <a:rPr lang="en-US" smtClean="0"/>
              <a:t>6</a:t>
            </a:fld>
            <a:endParaRPr lang="en-US"/>
          </a:p>
        </p:txBody>
      </p:sp>
    </p:spTree>
    <p:extLst>
      <p:ext uri="{BB962C8B-B14F-4D97-AF65-F5344CB8AC3E}">
        <p14:creationId xmlns:p14="http://schemas.microsoft.com/office/powerpoint/2010/main" val="258110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Brian - </a:t>
            </a:r>
            <a:r>
              <a:rPr lang="en-US" sz="1200" b="1" i="0" dirty="0">
                <a:solidFill>
                  <a:srgbClr val="39424A"/>
                </a:solidFill>
                <a:effectLst/>
                <a:latin typeface="+mn-lt"/>
              </a:rPr>
              <a:t>People of Action strive to understand the needs of others.</a:t>
            </a:r>
            <a:r>
              <a:rPr lang="en-US" sz="1200" b="0" i="0" dirty="0">
                <a:solidFill>
                  <a:srgbClr val="39424A"/>
                </a:solidFill>
                <a:effectLst/>
                <a:latin typeface="+mn-lt"/>
              </a:rPr>
              <a:t> Just like the people and communities we serve, our participants need to feel seen and heard. They’re seeking experiences that feel personally and professionally relevant and fulfilling. When they see our dedication to investing in them at every stage of their professional life, our participants are eager to go the distance with us—even at a time when there are many other options for networking and volunteering. </a:t>
            </a:r>
            <a:r>
              <a:rPr lang="en-US" sz="1200" b="1" i="0" dirty="0">
                <a:solidFill>
                  <a:srgbClr val="39424A"/>
                </a:solidFill>
                <a:effectLst/>
                <a:latin typeface="+mn-lt"/>
              </a:rPr>
              <a:t>Let’s recommit to putting the needs, expectations, and growth of our participants at the center of all we do.</a:t>
            </a:r>
          </a:p>
          <a:p>
            <a:pPr algn="l" rtl="0"/>
            <a:endParaRPr lang="en-US" sz="1200" b="1" i="0" dirty="0">
              <a:solidFill>
                <a:srgbClr val="39424A"/>
              </a:solidFill>
              <a:effectLst/>
              <a:latin typeface="+mn-lt"/>
            </a:endParaRPr>
          </a:p>
          <a:p>
            <a:pPr algn="l" rtl="0"/>
            <a:r>
              <a:rPr lang="en-US" sz="1200" b="1" i="0" dirty="0">
                <a:solidFill>
                  <a:srgbClr val="39424A"/>
                </a:solidFill>
                <a:effectLst/>
                <a:latin typeface="+mn-lt"/>
              </a:rPr>
              <a:t>Brian – you’ll want to tie in Diversity, Equity and Inclusion into this slide so everyone sees how we connect the dots to enhance participant engagement.</a:t>
            </a:r>
            <a:endParaRPr lang="en-US" sz="1200" b="0" i="0" dirty="0">
              <a:solidFill>
                <a:srgbClr val="39424A"/>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23CA75A7-ABD3-4EAC-83DA-901EC8927DAB}" type="slidenum">
              <a:rPr lang="en-US" smtClean="0"/>
              <a:t>7</a:t>
            </a:fld>
            <a:endParaRPr lang="en-US"/>
          </a:p>
        </p:txBody>
      </p:sp>
    </p:spTree>
    <p:extLst>
      <p:ext uri="{BB962C8B-B14F-4D97-AF65-F5344CB8AC3E}">
        <p14:creationId xmlns:p14="http://schemas.microsoft.com/office/powerpoint/2010/main" val="3021385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dirty="0">
                <a:solidFill>
                  <a:srgbClr val="39424A"/>
                </a:solidFill>
                <a:effectLst/>
                <a:latin typeface="+mn-lt"/>
              </a:rPr>
              <a:t>Lisa - </a:t>
            </a:r>
            <a:r>
              <a:rPr lang="en-US" sz="1200" b="1" i="0" dirty="0">
                <a:solidFill>
                  <a:srgbClr val="39424A"/>
                </a:solidFill>
                <a:effectLst/>
                <a:latin typeface="+mn-lt"/>
              </a:rPr>
              <a:t>People of Action are inventive, entrepreneurial, and resilient.</a:t>
            </a:r>
            <a:r>
              <a:rPr lang="en-US" sz="1200" b="0" i="0" dirty="0">
                <a:solidFill>
                  <a:srgbClr val="39424A"/>
                </a:solidFill>
                <a:effectLst/>
                <a:latin typeface="+mn-lt"/>
              </a:rPr>
              <a:t> We’ve shown throughout our history that we excel at finding new ways to lead the world to lasting change. And we’ve proven in our own careers that we know how to help organizations of every kind move forward. That’s why new approaches to our organizing principles don’t threaten our sense of who we are. We’re ready to seek out fresh opportunities, create more paths to leadership, open up our conversations to diverse voices, and simplify how we operate—with confidence. </a:t>
            </a:r>
            <a:r>
              <a:rPr lang="en-US" sz="1200" b="1" i="0" dirty="0">
                <a:solidFill>
                  <a:srgbClr val="39424A"/>
                </a:solidFill>
                <a:effectLst/>
                <a:latin typeface="+mn-lt"/>
              </a:rPr>
              <a:t>Let’s stay true to ourselves and stay ahead of change in our next 115 years.</a:t>
            </a:r>
            <a:endParaRPr lang="en-US" sz="1200" b="0" i="0" dirty="0">
              <a:solidFill>
                <a:srgbClr val="39424A"/>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23CA75A7-ABD3-4EAC-83DA-901EC8927DAB}" type="slidenum">
              <a:rPr lang="en-US" smtClean="0"/>
              <a:t>8</a:t>
            </a:fld>
            <a:endParaRPr lang="en-US"/>
          </a:p>
        </p:txBody>
      </p:sp>
    </p:spTree>
    <p:extLst>
      <p:ext uri="{BB962C8B-B14F-4D97-AF65-F5344CB8AC3E}">
        <p14:creationId xmlns:p14="http://schemas.microsoft.com/office/powerpoint/2010/main" val="1120868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Lisa – While the Action Plan created by Rotary International may focus RI and the corporate-level activities that will drive us toward our vision, it also translates to a club and district level. What does this mean for you as an AG? Take into consideration the priorities and ideas in the plan to help make each of the clubs in your area the best they can be. Keep in mind that every Rotary journey is different and every individual’s own journey may be different at different points in their life. Get members involved, listen to their input, opinions and suggestions. Be flexible to members’ needs. As was pointed out last week, some Rotarians are looking for socialization, some are looking for service opportunities, others are looking for networking and the opportunity to build career skills. Still others just want to go to lunch every week and talk to their friends.</a:t>
            </a:r>
          </a:p>
        </p:txBody>
      </p:sp>
      <p:sp>
        <p:nvSpPr>
          <p:cNvPr id="4" name="Slide Number Placeholder 3"/>
          <p:cNvSpPr>
            <a:spLocks noGrp="1"/>
          </p:cNvSpPr>
          <p:nvPr>
            <p:ph type="sldNum" sz="quarter" idx="5"/>
          </p:nvPr>
        </p:nvSpPr>
        <p:spPr/>
        <p:txBody>
          <a:bodyPr/>
          <a:lstStyle/>
          <a:p>
            <a:fld id="{23CA75A7-ABD3-4EAC-83DA-901EC8927DAB}" type="slidenum">
              <a:rPr lang="en-US" smtClean="0"/>
              <a:t>9</a:t>
            </a:fld>
            <a:endParaRPr lang="en-US"/>
          </a:p>
        </p:txBody>
      </p:sp>
    </p:spTree>
    <p:extLst>
      <p:ext uri="{BB962C8B-B14F-4D97-AF65-F5344CB8AC3E}">
        <p14:creationId xmlns:p14="http://schemas.microsoft.com/office/powerpoint/2010/main" val="188093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8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52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9758D-84DC-45BE-8C3A-DE98B4D95C08}"/>
              </a:ext>
            </a:extLst>
          </p:cNvPr>
          <p:cNvSpPr txBox="1"/>
          <p:nvPr userDrawn="1"/>
        </p:nvSpPr>
        <p:spPr>
          <a:xfrm>
            <a:off x="6292734" y="6025322"/>
            <a:ext cx="2743200" cy="400110"/>
          </a:xfrm>
          <a:prstGeom prst="rect">
            <a:avLst/>
          </a:prstGeom>
          <a:noFill/>
        </p:spPr>
        <p:txBody>
          <a:bodyPr wrap="square" rtlCol="0">
            <a:spAutoFit/>
          </a:bodyPr>
          <a:lstStyle/>
          <a:p>
            <a:r>
              <a:rPr lang="en-US" sz="2000" b="1" dirty="0">
                <a:solidFill>
                  <a:srgbClr val="005DAA"/>
                </a:solidFill>
                <a:latin typeface="Arial" panose="020B0604020202020204" pitchFamily="34" charset="0"/>
                <a:cs typeface="Arial" panose="020B0604020202020204" pitchFamily="34" charset="0"/>
              </a:rPr>
              <a:t>Districts 6890 &amp; 6960</a:t>
            </a:r>
          </a:p>
        </p:txBody>
      </p:sp>
    </p:spTree>
    <p:extLst>
      <p:ext uri="{BB962C8B-B14F-4D97-AF65-F5344CB8AC3E}">
        <p14:creationId xmlns:p14="http://schemas.microsoft.com/office/powerpoint/2010/main" val="2538516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MS PGothic" pitchFamily="34" charset="-128"/>
            </a:endParaRPr>
          </a:p>
        </p:txBody>
      </p:sp>
      <p:sp>
        <p:nvSpPr>
          <p:cNvPr id="2" name="TextBox 1">
            <a:extLst>
              <a:ext uri="{FF2B5EF4-FFF2-40B4-BE49-F238E27FC236}">
                <a16:creationId xmlns:a16="http://schemas.microsoft.com/office/drawing/2014/main" id="{70008A51-DD5B-495E-878F-C8369BCA7678}"/>
              </a:ext>
            </a:extLst>
          </p:cNvPr>
          <p:cNvSpPr txBox="1"/>
          <p:nvPr userDrawn="1"/>
        </p:nvSpPr>
        <p:spPr>
          <a:xfrm>
            <a:off x="6292734" y="6025322"/>
            <a:ext cx="2743200" cy="400110"/>
          </a:xfrm>
          <a:prstGeom prst="rect">
            <a:avLst/>
          </a:prstGeom>
          <a:noFill/>
        </p:spPr>
        <p:txBody>
          <a:bodyPr wrap="square" rtlCol="0">
            <a:spAutoFit/>
          </a:bodyPr>
          <a:lstStyle/>
          <a:p>
            <a:r>
              <a:rPr lang="en-US" sz="2000" b="1" dirty="0">
                <a:solidFill>
                  <a:srgbClr val="005DAA"/>
                </a:solidFill>
                <a:latin typeface="Arial" panose="020B0604020202020204" pitchFamily="34" charset="0"/>
                <a:cs typeface="Arial" panose="020B0604020202020204" pitchFamily="34" charset="0"/>
              </a:rPr>
              <a:t>Districts 6890 &amp; 6960</a:t>
            </a:r>
          </a:p>
        </p:txBody>
      </p:sp>
    </p:spTree>
  </p:cSld>
  <p:clrMap bg1="lt1" tx1="dk1" bg2="lt2" tx2="dk2" accent1="accent1" accent2="accent2" accent3="accent3" accent4="accent4" accent5="accent5" accent6="accent6" hlink="hlink" folHlink="folHlink"/>
  <p:sldLayoutIdLst>
    <p:sldLayoutId id="2147483710"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5"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2pPr>
      <a:lvl3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3pPr>
      <a:lvl4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4pPr>
      <a:lvl5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5pPr>
      <a:lvl6pPr marL="457200" algn="ctr" defTabSz="457200" rtl="0" fontAlgn="base">
        <a:spcBef>
          <a:spcPct val="0"/>
        </a:spcBef>
        <a:spcAft>
          <a:spcPct val="0"/>
        </a:spcAft>
        <a:defRPr sz="4400">
          <a:solidFill>
            <a:schemeClr val="tx1"/>
          </a:solidFill>
          <a:latin typeface="Georgia" pitchFamily="18" charset="0"/>
          <a:ea typeface="MS PGothic" pitchFamily="34" charset="-128"/>
        </a:defRPr>
      </a:lvl6pPr>
      <a:lvl7pPr marL="914400" algn="ctr" defTabSz="457200" rtl="0" fontAlgn="base">
        <a:spcBef>
          <a:spcPct val="0"/>
        </a:spcBef>
        <a:spcAft>
          <a:spcPct val="0"/>
        </a:spcAft>
        <a:defRPr sz="4400">
          <a:solidFill>
            <a:schemeClr val="tx1"/>
          </a:solidFill>
          <a:latin typeface="Georgi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Georgi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Georgia" pitchFamily="18"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defRPr sz="3200" kern="1200">
          <a:solidFill>
            <a:srgbClr val="585858"/>
          </a:solidFill>
          <a:latin typeface="+mn-lt"/>
          <a:ea typeface="MS PGothic" pitchFamily="34" charset="-128"/>
          <a:cs typeface="+mn-cs"/>
        </a:defRPr>
      </a:lvl1pPr>
      <a:lvl2pPr marL="457200" algn="l" defTabSz="457200" rtl="0" eaLnBrk="0" fontAlgn="base" hangingPunct="0">
        <a:spcBef>
          <a:spcPct val="20000"/>
        </a:spcBef>
        <a:spcAft>
          <a:spcPct val="0"/>
        </a:spcAft>
        <a:buFont typeface="Arial" pitchFamily="34" charset="0"/>
        <a:defRPr sz="2800" kern="1200">
          <a:solidFill>
            <a:srgbClr val="585858"/>
          </a:solidFill>
          <a:latin typeface="+mn-lt"/>
          <a:ea typeface="MS PGothic" pitchFamily="34" charset="-128"/>
          <a:cs typeface="+mn-cs"/>
        </a:defRPr>
      </a:lvl2pPr>
      <a:lvl3pPr marL="914400" algn="l" defTabSz="457200" rtl="0" eaLnBrk="0" fontAlgn="base" hangingPunct="0">
        <a:spcBef>
          <a:spcPct val="20000"/>
        </a:spcBef>
        <a:spcAft>
          <a:spcPct val="0"/>
        </a:spcAft>
        <a:buFont typeface="Arial" pitchFamily="34" charset="0"/>
        <a:defRPr sz="2400" kern="1200">
          <a:solidFill>
            <a:srgbClr val="585858"/>
          </a:solidFill>
          <a:latin typeface="+mn-lt"/>
          <a:ea typeface="MS PGothic" pitchFamily="34" charset="-128"/>
          <a:cs typeface="+mn-cs"/>
        </a:defRPr>
      </a:lvl3pPr>
      <a:lvl4pPr marL="13716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4pPr>
      <a:lvl5pPr marL="18288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hyperlink" Target="mailto:brianreeves@watsonrealtycorp.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hyperlink" Target="mailto:lisa@madtrave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brianreeves@watsonrealtycorp.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hyperlink" Target="mailto:lisa@madtravel.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95835" y="678426"/>
            <a:ext cx="4866714" cy="344363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5400" b="1" spc="-150" dirty="0">
                <a:solidFill>
                  <a:srgbClr val="FFFFFF"/>
                </a:solidFill>
                <a:latin typeface="Arial Narrow Bold"/>
                <a:cs typeface="Arial Narrow Bold"/>
              </a:rPr>
              <a:t>ROTARY INTERNATIONAL STRATEGIC </a:t>
            </a:r>
          </a:p>
          <a:p>
            <a:pPr algn="l">
              <a:defRPr/>
            </a:pPr>
            <a:r>
              <a:rPr lang="en-US" sz="5400" b="1" spc="-150" dirty="0">
                <a:solidFill>
                  <a:srgbClr val="FFFFFF"/>
                </a:solidFill>
                <a:latin typeface="Arial Narrow Bold"/>
                <a:cs typeface="Arial Narrow Bold"/>
              </a:rPr>
              <a:t>PLAN</a:t>
            </a:r>
          </a:p>
        </p:txBody>
      </p:sp>
      <p:sp>
        <p:nvSpPr>
          <p:cNvPr id="4099" name="Title 1"/>
          <p:cNvSpPr txBox="1">
            <a:spLocks/>
          </p:cNvSpPr>
          <p:nvPr/>
        </p:nvSpPr>
        <p:spPr bwMode="auto">
          <a:xfrm>
            <a:off x="5647044" y="6008656"/>
            <a:ext cx="3257259" cy="44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lvl="0" eaLnBrk="1" hangingPunct="1">
              <a:lnSpc>
                <a:spcPct val="90000"/>
              </a:lnSpc>
            </a:pPr>
            <a:r>
              <a:rPr lang="en-US" sz="2400" b="1" dirty="0">
                <a:solidFill>
                  <a:srgbClr val="FFFFFF"/>
                </a:solidFill>
                <a:latin typeface="Arial" pitchFamily="34" charset="0"/>
                <a:ea typeface="+mn-ea"/>
                <a:cs typeface="Arial" pitchFamily="34" charset="0"/>
              </a:rPr>
              <a:t>Districts 6890 &amp; 6960</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0C5A0-A14F-4905-8B36-96F4D2622D00}"/>
              </a:ext>
            </a:extLst>
          </p:cNvPr>
          <p:cNvSpPr txBox="1">
            <a:spLocks/>
          </p:cNvSpPr>
          <p:nvPr/>
        </p:nvSpPr>
        <p:spPr bwMode="auto">
          <a:xfrm>
            <a:off x="306836" y="1403272"/>
            <a:ext cx="8505265" cy="268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Introduce a 10-minute Presentation Format for Club Members to Share what they do Professionally</a:t>
            </a:r>
          </a:p>
          <a:p>
            <a:pPr marL="1085850" lvl="1"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7-minutes with 3-minute Q&amp;A</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Invite Speakers who Have Not had an Opportunity to Speak at your Club</a:t>
            </a:r>
          </a:p>
        </p:txBody>
      </p:sp>
      <p:sp>
        <p:nvSpPr>
          <p:cNvPr id="5" name="Title 1">
            <a:extLst>
              <a:ext uri="{FF2B5EF4-FFF2-40B4-BE49-F238E27FC236}">
                <a16:creationId xmlns:a16="http://schemas.microsoft.com/office/drawing/2014/main" id="{9ECC0431-8338-484C-8C2F-3B4C1649389A}"/>
              </a:ext>
            </a:extLst>
          </p:cNvPr>
          <p:cNvSpPr txBox="1">
            <a:spLocks/>
          </p:cNvSpPr>
          <p:nvPr/>
        </p:nvSpPr>
        <p:spPr bwMode="auto">
          <a:xfrm>
            <a:off x="357201" y="482794"/>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CREATE NEW CLUB FORMATS</a:t>
            </a:r>
          </a:p>
        </p:txBody>
      </p:sp>
    </p:spTree>
    <p:extLst>
      <p:ext uri="{BB962C8B-B14F-4D97-AF65-F5344CB8AC3E}">
        <p14:creationId xmlns:p14="http://schemas.microsoft.com/office/powerpoint/2010/main" val="98469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A5F459-1E89-48F2-AAE5-7291A3209C8B}"/>
              </a:ext>
            </a:extLst>
          </p:cNvPr>
          <p:cNvSpPr txBox="1">
            <a:spLocks/>
          </p:cNvSpPr>
          <p:nvPr/>
        </p:nvSpPr>
        <p:spPr bwMode="auto">
          <a:xfrm>
            <a:off x="306836" y="1403272"/>
            <a:ext cx="8618383" cy="448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Each Club should have the Same Priorities as the Rotary International Action Plan</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Make each Club and the Experiences of its Members be the Best they can be</a:t>
            </a:r>
          </a:p>
          <a:p>
            <a:pPr marL="342900" indent="-342900" eaLnBrk="1" hangingPunct="1">
              <a:spcBef>
                <a:spcPts val="0"/>
              </a:spcBef>
              <a:spcAft>
                <a:spcPts val="600"/>
              </a:spcAft>
              <a:buFont typeface="Arial" pitchFamily="34" charset="0"/>
              <a:buChar char="•"/>
            </a:pPr>
            <a:r>
              <a:rPr lang="en-US" sz="2400" dirty="0">
                <a:solidFill>
                  <a:srgbClr val="585858"/>
                </a:solidFill>
                <a:latin typeface="Georgia" pitchFamily="18" charset="0"/>
              </a:rPr>
              <a:t>How to Get Started</a:t>
            </a:r>
            <a:endParaRPr lang="en-US" sz="1600" dirty="0">
              <a:solidFill>
                <a:srgbClr val="585858"/>
              </a:solidFill>
              <a:latin typeface="Georgia" panose="02040502050405020303" pitchFamily="18" charset="0"/>
            </a:endParaRPr>
          </a:p>
          <a:p>
            <a:pPr marL="1085850" lvl="1" indent="-342900" eaLnBrk="1" hangingPunct="1">
              <a:spcBef>
                <a:spcPts val="0"/>
              </a:spcBef>
              <a:spcAft>
                <a:spcPts val="600"/>
              </a:spcAft>
              <a:buFont typeface="Arial" pitchFamily="34" charset="0"/>
              <a:buChar char="•"/>
            </a:pPr>
            <a:r>
              <a:rPr lang="en-US" sz="1600" b="0" i="0" u="none" strike="noStrike" baseline="0" dirty="0">
                <a:solidFill>
                  <a:srgbClr val="585858"/>
                </a:solidFill>
                <a:latin typeface="Georgia" panose="02040502050405020303" pitchFamily="18" charset="0"/>
              </a:rPr>
              <a:t>Assemble a strategic planning team made up of past, present, and incoming club leaders to develop the plan and make sure it’s helping your club achieve its goals.</a:t>
            </a:r>
          </a:p>
          <a:p>
            <a:pPr marL="1085850" lvl="1" indent="-342900" eaLnBrk="1" hangingPunct="1">
              <a:spcBef>
                <a:spcPts val="0"/>
              </a:spcBef>
              <a:spcAft>
                <a:spcPts val="600"/>
              </a:spcAft>
              <a:buFont typeface="Arial" pitchFamily="34" charset="0"/>
              <a:buChar char="•"/>
            </a:pPr>
            <a:r>
              <a:rPr lang="en-US" sz="1600" b="0" i="0" u="none" strike="noStrike" baseline="0" dirty="0">
                <a:solidFill>
                  <a:srgbClr val="585858"/>
                </a:solidFill>
                <a:latin typeface="Georgia" panose="02040502050405020303" pitchFamily="18" charset="0"/>
              </a:rPr>
              <a:t>Ask a non-Rotarian/</a:t>
            </a:r>
            <a:r>
              <a:rPr lang="en-US" sz="1600" b="0" i="0" u="none" strike="noStrike" baseline="0" dirty="0" err="1">
                <a:solidFill>
                  <a:srgbClr val="585858"/>
                </a:solidFill>
                <a:latin typeface="Georgia" panose="02040502050405020303" pitchFamily="18" charset="0"/>
              </a:rPr>
              <a:t>Rotaractor</a:t>
            </a:r>
            <a:r>
              <a:rPr lang="en-US" sz="1600" b="0" i="0" u="none" strike="noStrike" baseline="0" dirty="0">
                <a:solidFill>
                  <a:srgbClr val="585858"/>
                </a:solidFill>
                <a:latin typeface="Georgia" panose="02040502050405020303" pitchFamily="18" charset="0"/>
              </a:rPr>
              <a:t> or a club member that is not in a leadership position to facilitate strategic planning meetings.</a:t>
            </a:r>
          </a:p>
          <a:p>
            <a:pPr marL="1085850" lvl="1" indent="-342900" eaLnBrk="1" hangingPunct="1">
              <a:spcBef>
                <a:spcPts val="0"/>
              </a:spcBef>
              <a:spcAft>
                <a:spcPts val="600"/>
              </a:spcAft>
              <a:buFont typeface="Arial" pitchFamily="34" charset="0"/>
              <a:buChar char="•"/>
            </a:pPr>
            <a:r>
              <a:rPr lang="en-US" sz="1600" b="0" i="0" u="none" strike="noStrike" baseline="0" dirty="0">
                <a:solidFill>
                  <a:srgbClr val="585858"/>
                </a:solidFill>
                <a:latin typeface="Georgia" panose="02040502050405020303" pitchFamily="18" charset="0"/>
              </a:rPr>
              <a:t>Get a variety of perspectives by involving club members who have diverse backgrounds and experiences.</a:t>
            </a:r>
          </a:p>
          <a:p>
            <a:pPr marL="1085850" lvl="1" indent="-342900" eaLnBrk="1" hangingPunct="1">
              <a:spcBef>
                <a:spcPts val="0"/>
              </a:spcBef>
              <a:spcAft>
                <a:spcPts val="600"/>
              </a:spcAft>
              <a:buFont typeface="Arial" pitchFamily="34" charset="0"/>
              <a:buChar char="•"/>
            </a:pPr>
            <a:r>
              <a:rPr lang="en-US" sz="1600" b="0" i="0" u="none" strike="noStrike" baseline="0" dirty="0">
                <a:solidFill>
                  <a:srgbClr val="585858"/>
                </a:solidFill>
                <a:latin typeface="Georgia" panose="02040502050405020303" pitchFamily="18" charset="0"/>
              </a:rPr>
              <a:t>Make sure your club’s vision reflects Rotary’s official strategic vision.</a:t>
            </a:r>
          </a:p>
          <a:p>
            <a:pPr marL="1085850" lvl="1" indent="-342900" eaLnBrk="1" hangingPunct="1">
              <a:spcBef>
                <a:spcPts val="0"/>
              </a:spcBef>
              <a:spcAft>
                <a:spcPts val="600"/>
              </a:spcAft>
              <a:buFont typeface="Arial" pitchFamily="34" charset="0"/>
              <a:buChar char="•"/>
            </a:pPr>
            <a:r>
              <a:rPr lang="en-US" sz="1600" b="0" i="0" u="none" strike="noStrike" baseline="0" dirty="0">
                <a:solidFill>
                  <a:srgbClr val="585858"/>
                </a:solidFill>
                <a:latin typeface="Georgia" panose="02040502050405020303" pitchFamily="18" charset="0"/>
              </a:rPr>
              <a:t>Align your club’s goals to reflect those of your district and RI’s </a:t>
            </a:r>
            <a:r>
              <a:rPr lang="en-US" sz="1600" b="1" i="0" u="none" strike="noStrike" baseline="0" dirty="0">
                <a:solidFill>
                  <a:srgbClr val="585858"/>
                </a:solidFill>
                <a:latin typeface="Georgia" panose="02040502050405020303" pitchFamily="18" charset="0"/>
              </a:rPr>
              <a:t>strategic plan.</a:t>
            </a:r>
            <a:endParaRPr lang="en-US" sz="1600" dirty="0">
              <a:solidFill>
                <a:srgbClr val="585858"/>
              </a:solidFill>
              <a:latin typeface="Georgia" panose="02040502050405020303" pitchFamily="18" charset="0"/>
            </a:endParaRPr>
          </a:p>
        </p:txBody>
      </p:sp>
      <p:sp>
        <p:nvSpPr>
          <p:cNvPr id="5" name="Title 1">
            <a:extLst>
              <a:ext uri="{FF2B5EF4-FFF2-40B4-BE49-F238E27FC236}">
                <a16:creationId xmlns:a16="http://schemas.microsoft.com/office/drawing/2014/main" id="{3CE349EC-8B16-4146-97F6-554689E28D9E}"/>
              </a:ext>
            </a:extLst>
          </p:cNvPr>
          <p:cNvSpPr txBox="1">
            <a:spLocks/>
          </p:cNvSpPr>
          <p:nvPr/>
        </p:nvSpPr>
        <p:spPr bwMode="auto">
          <a:xfrm>
            <a:off x="357201" y="269722"/>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HOW DOES THE RI STRATEGIC PLAN LEAD TO A CLUB STRATEGIC PLAN?</a:t>
            </a:r>
          </a:p>
        </p:txBody>
      </p:sp>
    </p:spTree>
    <p:extLst>
      <p:ext uri="{BB962C8B-B14F-4D97-AF65-F5344CB8AC3E}">
        <p14:creationId xmlns:p14="http://schemas.microsoft.com/office/powerpoint/2010/main" val="311524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919DFE-33C0-4E95-91B6-696EEC6E6B5A}"/>
              </a:ext>
            </a:extLst>
          </p:cNvPr>
          <p:cNvSpPr txBox="1">
            <a:spLocks/>
          </p:cNvSpPr>
          <p:nvPr/>
        </p:nvSpPr>
        <p:spPr bwMode="auto">
          <a:xfrm>
            <a:off x="310991" y="1403272"/>
            <a:ext cx="858594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0"/>
              </a:spcAft>
            </a:pPr>
            <a:r>
              <a:rPr lang="en-US" sz="3200" dirty="0">
                <a:solidFill>
                  <a:srgbClr val="585858"/>
                </a:solidFill>
                <a:latin typeface="Arial Narrow Bold" panose="020B0706020202030204" pitchFamily="34" charset="0"/>
              </a:rPr>
              <a:t>PHASE 1 – DETERMINE YOUR STATUS: </a:t>
            </a:r>
          </a:p>
          <a:p>
            <a:pPr eaLnBrk="1" hangingPunct="1">
              <a:spcBef>
                <a:spcPts val="0"/>
              </a:spcBef>
              <a:spcAft>
                <a:spcPts val="1200"/>
              </a:spcAft>
            </a:pPr>
            <a:r>
              <a:rPr lang="en-US" sz="3200" dirty="0">
                <a:solidFill>
                  <a:srgbClr val="585858"/>
                </a:solidFill>
                <a:latin typeface="Arial Narrow Bold" panose="020B0706020202030204" pitchFamily="34" charset="0"/>
              </a:rPr>
              <a:t>	HOW IS YOUR CLUB DOING NOW?</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Identify strategic issues to address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Determine club’s strengths and weaknesses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Assess member satisfaction and needs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Identify opportunities and challenges in the community</a:t>
            </a:r>
          </a:p>
        </p:txBody>
      </p:sp>
      <p:sp>
        <p:nvSpPr>
          <p:cNvPr id="5" name="Title 1">
            <a:extLst>
              <a:ext uri="{FF2B5EF4-FFF2-40B4-BE49-F238E27FC236}">
                <a16:creationId xmlns:a16="http://schemas.microsoft.com/office/drawing/2014/main" id="{5F463877-7635-4769-9F2E-033E620B9CBC}"/>
              </a:ext>
            </a:extLst>
          </p:cNvPr>
          <p:cNvSpPr txBox="1">
            <a:spLocks/>
          </p:cNvSpPr>
          <p:nvPr/>
        </p:nvSpPr>
        <p:spPr bwMode="auto">
          <a:xfrm>
            <a:off x="352860" y="351473"/>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STRATEGIC PLANNING PROCESS OVERVIEW</a:t>
            </a:r>
          </a:p>
        </p:txBody>
      </p:sp>
    </p:spTree>
    <p:extLst>
      <p:ext uri="{BB962C8B-B14F-4D97-AF65-F5344CB8AC3E}">
        <p14:creationId xmlns:p14="http://schemas.microsoft.com/office/powerpoint/2010/main" val="364152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25BC967-434F-45E9-ACC2-1F51B429B72B}"/>
              </a:ext>
            </a:extLst>
          </p:cNvPr>
          <p:cNvSpPr txBox="1">
            <a:spLocks/>
          </p:cNvSpPr>
          <p:nvPr/>
        </p:nvSpPr>
        <p:spPr bwMode="auto">
          <a:xfrm>
            <a:off x="310991" y="1403272"/>
            <a:ext cx="858594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0"/>
              </a:spcAft>
            </a:pPr>
            <a:r>
              <a:rPr lang="en-US" sz="3200" dirty="0">
                <a:solidFill>
                  <a:srgbClr val="585858"/>
                </a:solidFill>
                <a:latin typeface="Arial Narrow Bold" panose="020B0706020202030204" pitchFamily="34" charset="0"/>
              </a:rPr>
              <a:t>PHASE 2 – DEVELOP A VISION: </a:t>
            </a:r>
          </a:p>
          <a:p>
            <a:pPr eaLnBrk="1" hangingPunct="1">
              <a:spcBef>
                <a:spcPts val="0"/>
              </a:spcBef>
              <a:spcAft>
                <a:spcPts val="1200"/>
              </a:spcAft>
            </a:pPr>
            <a:r>
              <a:rPr lang="en-US" sz="3200" dirty="0">
                <a:solidFill>
                  <a:srgbClr val="585858"/>
                </a:solidFill>
                <a:latin typeface="Arial Narrow Bold" panose="020B0706020202030204" pitchFamily="34" charset="0"/>
              </a:rPr>
              <a:t>	WHAT DO YOU WANT YOUR CLUB TO BE LIKE?</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List five to seven characteristics you want your club to have</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Create a vision statement</a:t>
            </a:r>
          </a:p>
        </p:txBody>
      </p:sp>
      <p:sp>
        <p:nvSpPr>
          <p:cNvPr id="11" name="Title 1">
            <a:extLst>
              <a:ext uri="{FF2B5EF4-FFF2-40B4-BE49-F238E27FC236}">
                <a16:creationId xmlns:a16="http://schemas.microsoft.com/office/drawing/2014/main" id="{BDCEA786-75EC-4612-9187-B9453DFDB8CB}"/>
              </a:ext>
            </a:extLst>
          </p:cNvPr>
          <p:cNvSpPr txBox="1">
            <a:spLocks/>
          </p:cNvSpPr>
          <p:nvPr/>
        </p:nvSpPr>
        <p:spPr bwMode="auto">
          <a:xfrm>
            <a:off x="352860" y="351473"/>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STRATEGIC PLANNING PROCESS OVERVIEW</a:t>
            </a:r>
          </a:p>
        </p:txBody>
      </p:sp>
    </p:spTree>
    <p:extLst>
      <p:ext uri="{BB962C8B-B14F-4D97-AF65-F5344CB8AC3E}">
        <p14:creationId xmlns:p14="http://schemas.microsoft.com/office/powerpoint/2010/main" val="1178221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0F021F1-16CA-41C9-B177-FC08EF7266E3}"/>
              </a:ext>
            </a:extLst>
          </p:cNvPr>
          <p:cNvSpPr txBox="1">
            <a:spLocks/>
          </p:cNvSpPr>
          <p:nvPr/>
        </p:nvSpPr>
        <p:spPr bwMode="auto">
          <a:xfrm>
            <a:off x="310991" y="1403272"/>
            <a:ext cx="858594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0"/>
              </a:spcAft>
            </a:pPr>
            <a:r>
              <a:rPr lang="en-US" sz="3200" dirty="0">
                <a:solidFill>
                  <a:srgbClr val="585858"/>
                </a:solidFill>
                <a:latin typeface="Arial Narrow Bold" panose="020B0706020202030204" pitchFamily="34" charset="0"/>
              </a:rPr>
              <a:t>PHASE 3 – MAKE A PLAN: </a:t>
            </a:r>
          </a:p>
          <a:p>
            <a:pPr eaLnBrk="1" hangingPunct="1">
              <a:spcBef>
                <a:spcPts val="0"/>
              </a:spcBef>
              <a:spcAft>
                <a:spcPts val="1200"/>
              </a:spcAft>
            </a:pPr>
            <a:r>
              <a:rPr lang="en-US" sz="3200" dirty="0">
                <a:solidFill>
                  <a:srgbClr val="585858"/>
                </a:solidFill>
                <a:latin typeface="Arial Narrow Bold" panose="020B0706020202030204" pitchFamily="34" charset="0"/>
              </a:rPr>
              <a:t>	HOW CAN YOU ACHIEVE YOUR VISION?</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Set strategic priorities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Set annual goals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List the activities, timeline, and resources you’ll need</a:t>
            </a:r>
          </a:p>
        </p:txBody>
      </p:sp>
      <p:sp>
        <p:nvSpPr>
          <p:cNvPr id="9" name="Title 1">
            <a:extLst>
              <a:ext uri="{FF2B5EF4-FFF2-40B4-BE49-F238E27FC236}">
                <a16:creationId xmlns:a16="http://schemas.microsoft.com/office/drawing/2014/main" id="{B6476C0D-EF72-44E6-ADFB-655E9608DE3B}"/>
              </a:ext>
            </a:extLst>
          </p:cNvPr>
          <p:cNvSpPr txBox="1">
            <a:spLocks/>
          </p:cNvSpPr>
          <p:nvPr/>
        </p:nvSpPr>
        <p:spPr bwMode="auto">
          <a:xfrm>
            <a:off x="352860" y="351473"/>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STRATEGIC PLANNING PROCESS OVERVIEW</a:t>
            </a:r>
          </a:p>
        </p:txBody>
      </p:sp>
    </p:spTree>
    <p:extLst>
      <p:ext uri="{BB962C8B-B14F-4D97-AF65-F5344CB8AC3E}">
        <p14:creationId xmlns:p14="http://schemas.microsoft.com/office/powerpoint/2010/main" val="289529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26A0640-28DC-48B5-AA8A-73DDCFB23A04}"/>
              </a:ext>
            </a:extLst>
          </p:cNvPr>
          <p:cNvSpPr txBox="1">
            <a:spLocks/>
          </p:cNvSpPr>
          <p:nvPr/>
        </p:nvSpPr>
        <p:spPr bwMode="auto">
          <a:xfrm>
            <a:off x="310991" y="1403272"/>
            <a:ext cx="8585947" cy="442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0"/>
              </a:spcAft>
            </a:pPr>
            <a:r>
              <a:rPr lang="en-US" sz="3200" dirty="0">
                <a:solidFill>
                  <a:srgbClr val="585858"/>
                </a:solidFill>
                <a:latin typeface="Arial Narrow Bold" panose="020B0706020202030204" pitchFamily="34" charset="0"/>
              </a:rPr>
              <a:t>PHASE 4 – TRACK PROGRESS: </a:t>
            </a:r>
          </a:p>
          <a:p>
            <a:pPr eaLnBrk="1" hangingPunct="1">
              <a:spcBef>
                <a:spcPts val="0"/>
              </a:spcBef>
              <a:spcAft>
                <a:spcPts val="1200"/>
              </a:spcAft>
            </a:pPr>
            <a:r>
              <a:rPr lang="en-US" sz="3200" dirty="0">
                <a:solidFill>
                  <a:srgbClr val="585858"/>
                </a:solidFill>
                <a:latin typeface="Arial Narrow Bold" panose="020B0706020202030204" pitchFamily="34" charset="0"/>
              </a:rPr>
              <a:t>	HOW CLOSE ARE YOU TO YOUR GOALS?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Monitor progress toward your annual goals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If you missed your targets, determine why</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Adjust your action plans</a:t>
            </a:r>
          </a:p>
        </p:txBody>
      </p:sp>
      <p:sp>
        <p:nvSpPr>
          <p:cNvPr id="9" name="Title 1">
            <a:extLst>
              <a:ext uri="{FF2B5EF4-FFF2-40B4-BE49-F238E27FC236}">
                <a16:creationId xmlns:a16="http://schemas.microsoft.com/office/drawing/2014/main" id="{388F04B0-ED2F-4139-8794-E8E23B6E2E33}"/>
              </a:ext>
            </a:extLst>
          </p:cNvPr>
          <p:cNvSpPr txBox="1">
            <a:spLocks/>
          </p:cNvSpPr>
          <p:nvPr/>
        </p:nvSpPr>
        <p:spPr bwMode="auto">
          <a:xfrm>
            <a:off x="352860" y="351473"/>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STRATEGIC PLANNING PROCESS OVERVIEW</a:t>
            </a:r>
          </a:p>
        </p:txBody>
      </p:sp>
    </p:spTree>
    <p:extLst>
      <p:ext uri="{BB962C8B-B14F-4D97-AF65-F5344CB8AC3E}">
        <p14:creationId xmlns:p14="http://schemas.microsoft.com/office/powerpoint/2010/main" val="201315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1593678" y="2457195"/>
            <a:ext cx="5956644" cy="1943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1200"/>
              </a:spcAft>
            </a:pPr>
            <a:r>
              <a:rPr lang="en-US" sz="2800" dirty="0">
                <a:solidFill>
                  <a:srgbClr val="585858"/>
                </a:solidFill>
                <a:latin typeface="Georgia" pitchFamily="18" charset="0"/>
              </a:rPr>
              <a:t>By helping to realize the goals of this plan, you ensure a stronger and even more effective future for Rotary –    a tremendous legacy.</a:t>
            </a:r>
          </a:p>
        </p:txBody>
      </p:sp>
      <p:sp>
        <p:nvSpPr>
          <p:cNvPr id="5123" name="Title 1"/>
          <p:cNvSpPr txBox="1">
            <a:spLocks/>
          </p:cNvSpPr>
          <p:nvPr/>
        </p:nvSpPr>
        <p:spPr bwMode="auto">
          <a:xfrm>
            <a:off x="352860" y="466887"/>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TAKE ACTION</a:t>
            </a:r>
          </a:p>
        </p:txBody>
      </p:sp>
    </p:spTree>
    <p:custDataLst>
      <p:tags r:id="rId1"/>
    </p:custDataLst>
    <p:extLst>
      <p:ext uri="{BB962C8B-B14F-4D97-AF65-F5344CB8AC3E}">
        <p14:creationId xmlns:p14="http://schemas.microsoft.com/office/powerpoint/2010/main" val="636253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E10458-89F3-4162-8382-633D42640FC2}"/>
              </a:ext>
            </a:extLst>
          </p:cNvPr>
          <p:cNvSpPr txBox="1"/>
          <p:nvPr/>
        </p:nvSpPr>
        <p:spPr>
          <a:xfrm>
            <a:off x="1269506" y="4261281"/>
            <a:ext cx="3639845" cy="1200329"/>
          </a:xfrm>
          <a:prstGeom prst="rect">
            <a:avLst/>
          </a:prstGeom>
          <a:noFill/>
        </p:spPr>
        <p:txBody>
          <a:bodyPr wrap="square" rtlCol="0">
            <a:spAutoFit/>
          </a:bodyPr>
          <a:lstStyle/>
          <a:p>
            <a:r>
              <a:rPr lang="en-US" dirty="0"/>
              <a:t>Brian Reeves</a:t>
            </a:r>
          </a:p>
          <a:p>
            <a:r>
              <a:rPr lang="en-US" dirty="0"/>
              <a:t>District 6890 Trainer</a:t>
            </a:r>
          </a:p>
          <a:p>
            <a:r>
              <a:rPr lang="en-US" dirty="0">
                <a:hlinkClick r:id="rId3"/>
              </a:rPr>
              <a:t>brianreeves@watsonrealtycorp.com</a:t>
            </a:r>
            <a:endParaRPr lang="en-US" dirty="0"/>
          </a:p>
          <a:p>
            <a:r>
              <a:rPr lang="en-US" dirty="0"/>
              <a:t>863-899-1986</a:t>
            </a:r>
          </a:p>
        </p:txBody>
      </p:sp>
      <p:sp>
        <p:nvSpPr>
          <p:cNvPr id="5" name="TextBox 4">
            <a:extLst>
              <a:ext uri="{FF2B5EF4-FFF2-40B4-BE49-F238E27FC236}">
                <a16:creationId xmlns:a16="http://schemas.microsoft.com/office/drawing/2014/main" id="{62327170-2235-4F95-A215-56A5D52D303F}"/>
              </a:ext>
            </a:extLst>
          </p:cNvPr>
          <p:cNvSpPr txBox="1"/>
          <p:nvPr/>
        </p:nvSpPr>
        <p:spPr>
          <a:xfrm>
            <a:off x="5211184" y="4271637"/>
            <a:ext cx="2148397" cy="1200329"/>
          </a:xfrm>
          <a:prstGeom prst="rect">
            <a:avLst/>
          </a:prstGeom>
          <a:noFill/>
        </p:spPr>
        <p:txBody>
          <a:bodyPr wrap="square" rtlCol="0">
            <a:spAutoFit/>
          </a:bodyPr>
          <a:lstStyle/>
          <a:p>
            <a:r>
              <a:rPr lang="en-US" dirty="0"/>
              <a:t>Lisa McCarthy</a:t>
            </a:r>
          </a:p>
          <a:p>
            <a:r>
              <a:rPr lang="en-US" dirty="0"/>
              <a:t>District 6960 Trainer</a:t>
            </a:r>
          </a:p>
          <a:p>
            <a:r>
              <a:rPr lang="en-US" dirty="0">
                <a:hlinkClick r:id="rId4"/>
              </a:rPr>
              <a:t>lisa@madtravel.com</a:t>
            </a:r>
            <a:endParaRPr lang="en-US" dirty="0"/>
          </a:p>
          <a:p>
            <a:r>
              <a:rPr lang="en-US" dirty="0"/>
              <a:t>239-250-8992</a:t>
            </a:r>
          </a:p>
        </p:txBody>
      </p:sp>
      <p:pic>
        <p:nvPicPr>
          <p:cNvPr id="7" name="Picture 6" descr="A person wearing a suit and tie&#10;&#10;Description automatically generated">
            <a:extLst>
              <a:ext uri="{FF2B5EF4-FFF2-40B4-BE49-F238E27FC236}">
                <a16:creationId xmlns:a16="http://schemas.microsoft.com/office/drawing/2014/main" id="{2C7CE74A-2DFB-4C3D-8A5E-77D140276890}"/>
              </a:ext>
            </a:extLst>
          </p:cNvPr>
          <p:cNvPicPr>
            <a:picLocks noChangeAspect="1"/>
          </p:cNvPicPr>
          <p:nvPr/>
        </p:nvPicPr>
        <p:blipFill>
          <a:blip r:embed="rId5"/>
          <a:stretch>
            <a:fillRect/>
          </a:stretch>
        </p:blipFill>
        <p:spPr>
          <a:xfrm>
            <a:off x="1368271" y="1825564"/>
            <a:ext cx="2746555" cy="2329186"/>
          </a:xfrm>
          <a:prstGeom prst="rect">
            <a:avLst/>
          </a:prstGeom>
        </p:spPr>
      </p:pic>
      <p:pic>
        <p:nvPicPr>
          <p:cNvPr id="9" name="Picture 8" descr="A person wearing glasses&#10;&#10;Description automatically generated">
            <a:extLst>
              <a:ext uri="{FF2B5EF4-FFF2-40B4-BE49-F238E27FC236}">
                <a16:creationId xmlns:a16="http://schemas.microsoft.com/office/drawing/2014/main" id="{FB3FE002-0730-43BA-BA94-7494956A95D4}"/>
              </a:ext>
            </a:extLst>
          </p:cNvPr>
          <p:cNvPicPr>
            <a:picLocks noChangeAspect="1"/>
          </p:cNvPicPr>
          <p:nvPr/>
        </p:nvPicPr>
        <p:blipFill>
          <a:blip r:embed="rId6"/>
          <a:stretch>
            <a:fillRect/>
          </a:stretch>
        </p:blipFill>
        <p:spPr>
          <a:xfrm>
            <a:off x="5283323" y="1825564"/>
            <a:ext cx="2345212" cy="2329186"/>
          </a:xfrm>
          <a:prstGeom prst="rect">
            <a:avLst/>
          </a:prstGeom>
        </p:spPr>
      </p:pic>
      <p:sp>
        <p:nvSpPr>
          <p:cNvPr id="11" name="Title 1">
            <a:extLst>
              <a:ext uri="{FF2B5EF4-FFF2-40B4-BE49-F238E27FC236}">
                <a16:creationId xmlns:a16="http://schemas.microsoft.com/office/drawing/2014/main" id="{9DBDEA0B-39F1-4CB4-BB32-EA635253D569}"/>
              </a:ext>
            </a:extLst>
          </p:cNvPr>
          <p:cNvSpPr txBox="1">
            <a:spLocks/>
          </p:cNvSpPr>
          <p:nvPr/>
        </p:nvSpPr>
        <p:spPr bwMode="auto">
          <a:xfrm>
            <a:off x="352860" y="466887"/>
            <a:ext cx="8666629" cy="786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THANK YOU!</a:t>
            </a:r>
          </a:p>
        </p:txBody>
      </p:sp>
    </p:spTree>
    <p:extLst>
      <p:ext uri="{BB962C8B-B14F-4D97-AF65-F5344CB8AC3E}">
        <p14:creationId xmlns:p14="http://schemas.microsoft.com/office/powerpoint/2010/main" val="154565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36963E-A333-4B2E-AEFC-A42612357DF3}"/>
              </a:ext>
            </a:extLst>
          </p:cNvPr>
          <p:cNvSpPr txBox="1"/>
          <p:nvPr/>
        </p:nvSpPr>
        <p:spPr>
          <a:xfrm>
            <a:off x="1269506" y="4261281"/>
            <a:ext cx="3639845" cy="1200329"/>
          </a:xfrm>
          <a:prstGeom prst="rect">
            <a:avLst/>
          </a:prstGeom>
          <a:noFill/>
        </p:spPr>
        <p:txBody>
          <a:bodyPr wrap="square" rtlCol="0">
            <a:spAutoFit/>
          </a:bodyPr>
          <a:lstStyle/>
          <a:p>
            <a:r>
              <a:rPr lang="en-US" dirty="0"/>
              <a:t>Brian Reeves</a:t>
            </a:r>
          </a:p>
          <a:p>
            <a:r>
              <a:rPr lang="en-US" dirty="0"/>
              <a:t>District 6890 Trainer</a:t>
            </a:r>
          </a:p>
          <a:p>
            <a:r>
              <a:rPr lang="en-US" dirty="0">
                <a:hlinkClick r:id="rId3"/>
              </a:rPr>
              <a:t>brianreeves@watsonrealtycorp.com</a:t>
            </a:r>
            <a:endParaRPr lang="en-US" dirty="0"/>
          </a:p>
          <a:p>
            <a:r>
              <a:rPr lang="en-US" dirty="0"/>
              <a:t>863-899-1986</a:t>
            </a:r>
          </a:p>
        </p:txBody>
      </p:sp>
      <p:sp>
        <p:nvSpPr>
          <p:cNvPr id="4" name="TextBox 3">
            <a:extLst>
              <a:ext uri="{FF2B5EF4-FFF2-40B4-BE49-F238E27FC236}">
                <a16:creationId xmlns:a16="http://schemas.microsoft.com/office/drawing/2014/main" id="{18059333-FE27-47C2-AE76-DB7B0005318D}"/>
              </a:ext>
            </a:extLst>
          </p:cNvPr>
          <p:cNvSpPr txBox="1"/>
          <p:nvPr/>
        </p:nvSpPr>
        <p:spPr>
          <a:xfrm>
            <a:off x="5211184" y="4271637"/>
            <a:ext cx="2148397" cy="1200329"/>
          </a:xfrm>
          <a:prstGeom prst="rect">
            <a:avLst/>
          </a:prstGeom>
          <a:noFill/>
        </p:spPr>
        <p:txBody>
          <a:bodyPr wrap="square" rtlCol="0">
            <a:spAutoFit/>
          </a:bodyPr>
          <a:lstStyle/>
          <a:p>
            <a:r>
              <a:rPr lang="en-US" dirty="0"/>
              <a:t>Lisa McCarthy</a:t>
            </a:r>
          </a:p>
          <a:p>
            <a:r>
              <a:rPr lang="en-US" dirty="0"/>
              <a:t>District 6960 Trainer</a:t>
            </a:r>
          </a:p>
          <a:p>
            <a:r>
              <a:rPr lang="en-US" dirty="0">
                <a:hlinkClick r:id="rId4"/>
              </a:rPr>
              <a:t>lisa@madtravel.com</a:t>
            </a:r>
            <a:endParaRPr lang="en-US" dirty="0"/>
          </a:p>
          <a:p>
            <a:r>
              <a:rPr lang="en-US" dirty="0"/>
              <a:t>239-250-8992</a:t>
            </a:r>
          </a:p>
        </p:txBody>
      </p:sp>
      <p:pic>
        <p:nvPicPr>
          <p:cNvPr id="6" name="Picture 5" descr="A person wearing a suit and tie&#10;&#10;Description automatically generated">
            <a:extLst>
              <a:ext uri="{FF2B5EF4-FFF2-40B4-BE49-F238E27FC236}">
                <a16:creationId xmlns:a16="http://schemas.microsoft.com/office/drawing/2014/main" id="{1652FB03-AF1A-48FC-BFD9-A079442B1F17}"/>
              </a:ext>
            </a:extLst>
          </p:cNvPr>
          <p:cNvPicPr>
            <a:picLocks noChangeAspect="1"/>
          </p:cNvPicPr>
          <p:nvPr/>
        </p:nvPicPr>
        <p:blipFill>
          <a:blip r:embed="rId5"/>
          <a:stretch>
            <a:fillRect/>
          </a:stretch>
        </p:blipFill>
        <p:spPr>
          <a:xfrm>
            <a:off x="1368271" y="1825564"/>
            <a:ext cx="2746555" cy="2329186"/>
          </a:xfrm>
          <a:prstGeom prst="rect">
            <a:avLst/>
          </a:prstGeom>
        </p:spPr>
      </p:pic>
      <p:pic>
        <p:nvPicPr>
          <p:cNvPr id="8" name="Picture 7" descr="A person wearing glasses&#10;&#10;Description automatically generated">
            <a:extLst>
              <a:ext uri="{FF2B5EF4-FFF2-40B4-BE49-F238E27FC236}">
                <a16:creationId xmlns:a16="http://schemas.microsoft.com/office/drawing/2014/main" id="{369985E8-EFBF-4376-A67A-3A8155AD405A}"/>
              </a:ext>
            </a:extLst>
          </p:cNvPr>
          <p:cNvPicPr>
            <a:picLocks noChangeAspect="1"/>
          </p:cNvPicPr>
          <p:nvPr/>
        </p:nvPicPr>
        <p:blipFill>
          <a:blip r:embed="rId6"/>
          <a:stretch>
            <a:fillRect/>
          </a:stretch>
        </p:blipFill>
        <p:spPr>
          <a:xfrm>
            <a:off x="5283323" y="1825564"/>
            <a:ext cx="2345212" cy="2329186"/>
          </a:xfrm>
          <a:prstGeom prst="rect">
            <a:avLst/>
          </a:prstGeom>
        </p:spPr>
      </p:pic>
      <p:sp>
        <p:nvSpPr>
          <p:cNvPr id="10" name="Title 1">
            <a:extLst>
              <a:ext uri="{FF2B5EF4-FFF2-40B4-BE49-F238E27FC236}">
                <a16:creationId xmlns:a16="http://schemas.microsoft.com/office/drawing/2014/main" id="{13844BE1-D351-4BE4-83E6-92FA0009E836}"/>
              </a:ext>
            </a:extLst>
          </p:cNvPr>
          <p:cNvSpPr txBox="1">
            <a:spLocks/>
          </p:cNvSpPr>
          <p:nvPr/>
        </p:nvSpPr>
        <p:spPr bwMode="auto">
          <a:xfrm>
            <a:off x="340659" y="465038"/>
            <a:ext cx="8612841"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WHO WE ARE</a:t>
            </a:r>
          </a:p>
        </p:txBody>
      </p:sp>
    </p:spTree>
    <p:extLst>
      <p:ext uri="{BB962C8B-B14F-4D97-AF65-F5344CB8AC3E}">
        <p14:creationId xmlns:p14="http://schemas.microsoft.com/office/powerpoint/2010/main" val="317291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B9E542-65C4-4095-ABA8-8269AE2A60DA}"/>
              </a:ext>
            </a:extLst>
          </p:cNvPr>
          <p:cNvSpPr txBox="1">
            <a:spLocks/>
          </p:cNvSpPr>
          <p:nvPr/>
        </p:nvSpPr>
        <p:spPr bwMode="auto">
          <a:xfrm>
            <a:off x="1604203" y="2566225"/>
            <a:ext cx="6181514" cy="209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spcBef>
                <a:spcPct val="20000"/>
              </a:spcBef>
              <a:spcAft>
                <a:spcPts val="1200"/>
              </a:spcAft>
            </a:pPr>
            <a:r>
              <a:rPr lang="en-US" sz="2800" dirty="0">
                <a:solidFill>
                  <a:srgbClr val="585858"/>
                </a:solidFill>
                <a:latin typeface="Georgia" pitchFamily="18" charset="0"/>
              </a:rPr>
              <a:t>Together, we see a world where people unite and take action to create lasting change – across the globe,      in our communities, and in ourselves.</a:t>
            </a:r>
          </a:p>
        </p:txBody>
      </p:sp>
      <p:sp>
        <p:nvSpPr>
          <p:cNvPr id="5" name="Title 1">
            <a:extLst>
              <a:ext uri="{FF2B5EF4-FFF2-40B4-BE49-F238E27FC236}">
                <a16:creationId xmlns:a16="http://schemas.microsoft.com/office/drawing/2014/main" id="{5F6BB292-9137-4795-B178-CE982126D657}"/>
              </a:ext>
            </a:extLst>
          </p:cNvPr>
          <p:cNvSpPr txBox="1">
            <a:spLocks/>
          </p:cNvSpPr>
          <p:nvPr/>
        </p:nvSpPr>
        <p:spPr bwMode="auto">
          <a:xfrm>
            <a:off x="340659" y="465038"/>
            <a:ext cx="8612841"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ROTARY’S VISION STATEMENT</a:t>
            </a:r>
          </a:p>
        </p:txBody>
      </p:sp>
    </p:spTree>
    <p:extLst>
      <p:ext uri="{BB962C8B-B14F-4D97-AF65-F5344CB8AC3E}">
        <p14:creationId xmlns:p14="http://schemas.microsoft.com/office/powerpoint/2010/main" val="3086564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90CB9E9-4089-455D-AC1C-6DC556DDB656}"/>
              </a:ext>
            </a:extLst>
          </p:cNvPr>
          <p:cNvSpPr txBox="1">
            <a:spLocks/>
          </p:cNvSpPr>
          <p:nvPr/>
        </p:nvSpPr>
        <p:spPr bwMode="auto">
          <a:xfrm>
            <a:off x="340659" y="465038"/>
            <a:ext cx="8612841"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ACTION PLAN</a:t>
            </a:r>
          </a:p>
        </p:txBody>
      </p:sp>
      <p:pic>
        <p:nvPicPr>
          <p:cNvPr id="7" name="Picture 6" descr="A screenshot of a cell phone&#10;&#10;Description automatically generated">
            <a:extLst>
              <a:ext uri="{FF2B5EF4-FFF2-40B4-BE49-F238E27FC236}">
                <a16:creationId xmlns:a16="http://schemas.microsoft.com/office/drawing/2014/main" id="{3330F65B-47C1-46C1-8283-7AC631A120A1}"/>
              </a:ext>
            </a:extLst>
          </p:cNvPr>
          <p:cNvPicPr>
            <a:picLocks noChangeAspect="1"/>
          </p:cNvPicPr>
          <p:nvPr/>
        </p:nvPicPr>
        <p:blipFill>
          <a:blip r:embed="rId3"/>
          <a:stretch>
            <a:fillRect/>
          </a:stretch>
        </p:blipFill>
        <p:spPr>
          <a:xfrm>
            <a:off x="670956" y="1467199"/>
            <a:ext cx="7802088" cy="4394404"/>
          </a:xfrm>
          <a:prstGeom prst="rect">
            <a:avLst/>
          </a:prstGeom>
        </p:spPr>
      </p:pic>
    </p:spTree>
    <p:extLst>
      <p:ext uri="{BB962C8B-B14F-4D97-AF65-F5344CB8AC3E}">
        <p14:creationId xmlns:p14="http://schemas.microsoft.com/office/powerpoint/2010/main" val="64694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316939" y="1519238"/>
            <a:ext cx="8010315" cy="1792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Eradicate Polio and Leverage the Legacy</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Focus our Programs and Offerings</a:t>
            </a:r>
          </a:p>
          <a:p>
            <a:pPr marL="342900" indent="-342900" eaLnBrk="1" hangingPunct="1">
              <a:spcBef>
                <a:spcPct val="20000"/>
              </a:spcBef>
              <a:spcAft>
                <a:spcPts val="1200"/>
              </a:spcAft>
              <a:buFont typeface="Arial" panose="020B0604020202020204" pitchFamily="34" charset="0"/>
              <a:buChar char="•"/>
            </a:pPr>
            <a:r>
              <a:rPr lang="en-US" sz="2400" dirty="0">
                <a:solidFill>
                  <a:srgbClr val="585858"/>
                </a:solidFill>
                <a:latin typeface="Georgia" pitchFamily="18" charset="0"/>
              </a:rPr>
              <a:t>Improve our Ability to Achieve and Measure Impact</a:t>
            </a:r>
          </a:p>
        </p:txBody>
      </p:sp>
      <p:sp>
        <p:nvSpPr>
          <p:cNvPr id="5123" name="Title 1"/>
          <p:cNvSpPr txBox="1">
            <a:spLocks/>
          </p:cNvSpPr>
          <p:nvPr/>
        </p:nvSpPr>
        <p:spPr bwMode="auto">
          <a:xfrm>
            <a:off x="340659" y="465038"/>
            <a:ext cx="8612841"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INCREASE OUR IMPACT</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txBox="1">
            <a:spLocks/>
          </p:cNvSpPr>
          <p:nvPr/>
        </p:nvSpPr>
        <p:spPr bwMode="auto">
          <a:xfrm>
            <a:off x="306836" y="1403272"/>
            <a:ext cx="8505265" cy="268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Grow and Diversify our Membership and Participation</a:t>
            </a:r>
          </a:p>
          <a:p>
            <a:pPr marL="1085850" lvl="1"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Nadege/Rick and Gerard/</a:t>
            </a:r>
            <a:r>
              <a:rPr lang="en-US" sz="2400" dirty="0" err="1">
                <a:solidFill>
                  <a:srgbClr val="585858"/>
                </a:solidFill>
                <a:latin typeface="Georgia" pitchFamily="18" charset="0"/>
              </a:rPr>
              <a:t>Duwane</a:t>
            </a:r>
            <a:r>
              <a:rPr lang="en-US" sz="2400" dirty="0">
                <a:solidFill>
                  <a:srgbClr val="585858"/>
                </a:solidFill>
                <a:latin typeface="Georgia" pitchFamily="18" charset="0"/>
              </a:rPr>
              <a:t> – District Assets</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Create New Channels into Rotary</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Increase Rotary’s Openness and Appeal</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Build Awareness of our Impact and Brand</a:t>
            </a:r>
          </a:p>
        </p:txBody>
      </p:sp>
      <p:sp>
        <p:nvSpPr>
          <p:cNvPr id="5123" name="Title 1"/>
          <p:cNvSpPr txBox="1">
            <a:spLocks/>
          </p:cNvSpPr>
          <p:nvPr/>
        </p:nvSpPr>
        <p:spPr bwMode="auto">
          <a:xfrm>
            <a:off x="357201" y="349624"/>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EXPAND OUR REACH</a:t>
            </a:r>
          </a:p>
        </p:txBody>
      </p:sp>
    </p:spTree>
    <p:custDataLst>
      <p:tags r:id="rId1"/>
    </p:custDataLst>
    <p:extLst>
      <p:ext uri="{BB962C8B-B14F-4D97-AF65-F5344CB8AC3E}">
        <p14:creationId xmlns:p14="http://schemas.microsoft.com/office/powerpoint/2010/main" val="50385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D39DE-C03A-42B3-90EC-63F32AC33B96}"/>
              </a:ext>
            </a:extLst>
          </p:cNvPr>
          <p:cNvSpPr txBox="1">
            <a:spLocks/>
          </p:cNvSpPr>
          <p:nvPr/>
        </p:nvSpPr>
        <p:spPr bwMode="auto">
          <a:xfrm>
            <a:off x="306836" y="1403272"/>
            <a:ext cx="8505265" cy="268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Support Clubs to Better Engage their Members</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Develop a Participants-Centered Approach to Deliver Value</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Offer New Opportunities for Personal and Professional Connection</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Provide Leadership Development and Skills Training</a:t>
            </a:r>
          </a:p>
          <a:p>
            <a:pPr marL="342900" indent="-342900" eaLnBrk="1" hangingPunct="1">
              <a:spcBef>
                <a:spcPts val="0"/>
              </a:spcBef>
              <a:spcAft>
                <a:spcPts val="1200"/>
              </a:spcAft>
              <a:buFont typeface="Arial" pitchFamily="34" charset="0"/>
              <a:buChar char="•"/>
            </a:pPr>
            <a:endParaRPr lang="en-US" sz="2400" dirty="0">
              <a:solidFill>
                <a:srgbClr val="585858"/>
              </a:solidFill>
              <a:latin typeface="Georgia" pitchFamily="18" charset="0"/>
            </a:endParaRPr>
          </a:p>
          <a:p>
            <a:pPr eaLnBrk="1" hangingPunct="1">
              <a:spcBef>
                <a:spcPts val="0"/>
              </a:spcBef>
              <a:spcAft>
                <a:spcPts val="1200"/>
              </a:spcAft>
            </a:pPr>
            <a:endParaRPr lang="en-US" sz="2400" dirty="0">
              <a:solidFill>
                <a:srgbClr val="585858"/>
              </a:solidFill>
              <a:latin typeface="Georgia" pitchFamily="18" charset="0"/>
            </a:endParaRPr>
          </a:p>
        </p:txBody>
      </p:sp>
      <p:sp>
        <p:nvSpPr>
          <p:cNvPr id="5" name="Title 1">
            <a:extLst>
              <a:ext uri="{FF2B5EF4-FFF2-40B4-BE49-F238E27FC236}">
                <a16:creationId xmlns:a16="http://schemas.microsoft.com/office/drawing/2014/main" id="{40066B67-21C2-449E-B59C-31C44C1ADE01}"/>
              </a:ext>
            </a:extLst>
          </p:cNvPr>
          <p:cNvSpPr txBox="1">
            <a:spLocks/>
          </p:cNvSpPr>
          <p:nvPr/>
        </p:nvSpPr>
        <p:spPr bwMode="auto">
          <a:xfrm>
            <a:off x="357201" y="456160"/>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ENHANCE PARTICIPANT ENGAGEMENT</a:t>
            </a:r>
          </a:p>
        </p:txBody>
      </p:sp>
    </p:spTree>
    <p:extLst>
      <p:ext uri="{BB962C8B-B14F-4D97-AF65-F5344CB8AC3E}">
        <p14:creationId xmlns:p14="http://schemas.microsoft.com/office/powerpoint/2010/main" val="240830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D9D106-6274-4011-AB45-A2B8F6641F3F}"/>
              </a:ext>
            </a:extLst>
          </p:cNvPr>
          <p:cNvSpPr txBox="1">
            <a:spLocks/>
          </p:cNvSpPr>
          <p:nvPr/>
        </p:nvSpPr>
        <p:spPr bwMode="auto">
          <a:xfrm>
            <a:off x="306836" y="1403272"/>
            <a:ext cx="8505265" cy="268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Build a Culture of Research, Innovation and Willingness to Take Risks</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Streamline Governance, Structure and Processes</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Review Governance to Foster More Diverse Perspectives in Decision-Making</a:t>
            </a:r>
          </a:p>
        </p:txBody>
      </p:sp>
      <p:sp>
        <p:nvSpPr>
          <p:cNvPr id="5" name="Title 1">
            <a:extLst>
              <a:ext uri="{FF2B5EF4-FFF2-40B4-BE49-F238E27FC236}">
                <a16:creationId xmlns:a16="http://schemas.microsoft.com/office/drawing/2014/main" id="{656F2E85-0B2A-4A82-9ECA-1913E77F1A5E}"/>
              </a:ext>
            </a:extLst>
          </p:cNvPr>
          <p:cNvSpPr txBox="1">
            <a:spLocks/>
          </p:cNvSpPr>
          <p:nvPr/>
        </p:nvSpPr>
        <p:spPr bwMode="auto">
          <a:xfrm>
            <a:off x="357201" y="465038"/>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INCREASE OUR ABILITY TO ADAPT</a:t>
            </a:r>
          </a:p>
        </p:txBody>
      </p:sp>
    </p:spTree>
    <p:extLst>
      <p:ext uri="{BB962C8B-B14F-4D97-AF65-F5344CB8AC3E}">
        <p14:creationId xmlns:p14="http://schemas.microsoft.com/office/powerpoint/2010/main" val="87412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99041-0018-41A7-93A3-03C836CC1D11}"/>
              </a:ext>
            </a:extLst>
          </p:cNvPr>
          <p:cNvSpPr txBox="1">
            <a:spLocks/>
          </p:cNvSpPr>
          <p:nvPr/>
        </p:nvSpPr>
        <p:spPr bwMode="auto">
          <a:xfrm>
            <a:off x="306836" y="1403272"/>
            <a:ext cx="8505265" cy="2687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Get Members Involved, Listen to their Input/Opinions and Suggestions</a:t>
            </a:r>
          </a:p>
          <a:p>
            <a:pPr marL="342900" indent="-342900" eaLnBrk="1" hangingPunct="1">
              <a:spcBef>
                <a:spcPts val="0"/>
              </a:spcBef>
              <a:spcAft>
                <a:spcPts val="1200"/>
              </a:spcAft>
              <a:buFont typeface="Arial" pitchFamily="34" charset="0"/>
              <a:buChar char="•"/>
            </a:pPr>
            <a:r>
              <a:rPr lang="en-US" sz="2400" dirty="0">
                <a:solidFill>
                  <a:srgbClr val="585858"/>
                </a:solidFill>
                <a:latin typeface="Georgia" pitchFamily="18" charset="0"/>
              </a:rPr>
              <a:t>Be Flexible to your Members’ Needs</a:t>
            </a:r>
          </a:p>
        </p:txBody>
      </p:sp>
      <p:sp>
        <p:nvSpPr>
          <p:cNvPr id="5" name="Title 1">
            <a:extLst>
              <a:ext uri="{FF2B5EF4-FFF2-40B4-BE49-F238E27FC236}">
                <a16:creationId xmlns:a16="http://schemas.microsoft.com/office/drawing/2014/main" id="{F62E9E60-F712-4F46-A81E-15B407E339C5}"/>
              </a:ext>
            </a:extLst>
          </p:cNvPr>
          <p:cNvSpPr txBox="1">
            <a:spLocks/>
          </p:cNvSpPr>
          <p:nvPr/>
        </p:nvSpPr>
        <p:spPr bwMode="auto">
          <a:xfrm>
            <a:off x="357201" y="251966"/>
            <a:ext cx="8568018" cy="75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80000"/>
              </a:lnSpc>
            </a:pPr>
            <a:r>
              <a:rPr lang="en-US" sz="3600" b="1" dirty="0">
                <a:solidFill>
                  <a:schemeClr val="bg1"/>
                </a:solidFill>
                <a:latin typeface="Arial Narrow Bold" pitchFamily="-84" charset="0"/>
              </a:rPr>
              <a:t>CREATE A RECIPE FOR A PRODUCTIVE STRATEGIC PLAN WITH YOUR CLUBS</a:t>
            </a:r>
          </a:p>
        </p:txBody>
      </p:sp>
    </p:spTree>
    <p:extLst>
      <p:ext uri="{BB962C8B-B14F-4D97-AF65-F5344CB8AC3E}">
        <p14:creationId xmlns:p14="http://schemas.microsoft.com/office/powerpoint/2010/main" val="5702792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LeadDev-Master_2013-NEW</Template>
  <TotalTime>194</TotalTime>
  <Words>2870</Words>
  <Application>Microsoft Office PowerPoint</Application>
  <PresentationFormat>On-screen Show (4:3)</PresentationFormat>
  <Paragraphs>161</Paragraphs>
  <Slides>17</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Arial Narrow Bold</vt:lpstr>
      <vt:lpstr>Calibri</vt:lpstr>
      <vt:lpstr>FrutigerLTStd-BlackCn</vt:lpstr>
      <vt:lpstr>FrutigerLTStd-BoldCn</vt:lpstr>
      <vt:lpstr>FrutigerLTStd-Cn</vt:lpstr>
      <vt:lpstr>Georgia</vt:lpstr>
      <vt:lpstr>LeadDev-Master_2013-NEW</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Clark</dc:creator>
  <cp:lastModifiedBy>Lee McCarthy - MAD Travel</cp:lastModifiedBy>
  <cp:revision>53</cp:revision>
  <cp:lastPrinted>2013-06-19T15:45:56Z</cp:lastPrinted>
  <dcterms:created xsi:type="dcterms:W3CDTF">2014-10-24T15:47:10Z</dcterms:created>
  <dcterms:modified xsi:type="dcterms:W3CDTF">2020-10-21T23:57:38Z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B9354F32-4051-4CED-903A-DDBFAC4C6D10</vt:lpwstr>
  </property>
  <property fmtid="{D5CDD505-2E9C-101B-9397-08002B2CF9AE}" pid="3" name="ArticulatePath">
    <vt:lpwstr>PETS PowerPoint Template</vt:lpwstr>
  </property>
</Properties>
</file>