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28"/>
  </p:notesMasterIdLst>
  <p:sldIdLst>
    <p:sldId id="256" r:id="rId4"/>
    <p:sldId id="440" r:id="rId5"/>
    <p:sldId id="259" r:id="rId6"/>
    <p:sldId id="257" r:id="rId7"/>
    <p:sldId id="262" r:id="rId8"/>
    <p:sldId id="265" r:id="rId9"/>
    <p:sldId id="266" r:id="rId10"/>
    <p:sldId id="267" r:id="rId11"/>
    <p:sldId id="425" r:id="rId12"/>
    <p:sldId id="263" r:id="rId13"/>
    <p:sldId id="426" r:id="rId14"/>
    <p:sldId id="429" r:id="rId15"/>
    <p:sldId id="430" r:id="rId16"/>
    <p:sldId id="431" r:id="rId17"/>
    <p:sldId id="428" r:id="rId18"/>
    <p:sldId id="432" r:id="rId19"/>
    <p:sldId id="433" r:id="rId20"/>
    <p:sldId id="427" r:id="rId21"/>
    <p:sldId id="434" r:id="rId22"/>
    <p:sldId id="435" r:id="rId23"/>
    <p:sldId id="437" r:id="rId24"/>
    <p:sldId id="438" r:id="rId25"/>
    <p:sldId id="439" r:id="rId26"/>
    <p:sldId id="441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01B4E7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39" y="5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1C0B5-FE3F-45D1-A957-379B2D722EF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EF7EF-544E-4129-8881-1B11E9DA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8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68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873" indent="-285721" defTabSz="931768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2883" indent="-228577" defTabSz="931768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036" indent="-228577" defTabSz="931768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189" indent="-228577" defTabSz="931768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343" indent="-228577" defTabSz="9317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496" indent="-228577" defTabSz="9317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8649" indent="-228577" defTabSz="9317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5802" indent="-228577" defTabSz="9317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r" defTabSz="9317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13C1B3-30A5-2D4F-89A2-C88D12DA31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93176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 Narrow" panose="020B0606020202030204" pitchFamily="34" charset="0"/>
              <a:ea typeface="ヒラギノ角ゴ Pro W3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59758D-84DC-45BE-8C3A-DE98B4D95C08}"/>
              </a:ext>
            </a:extLst>
          </p:cNvPr>
          <p:cNvSpPr txBox="1"/>
          <p:nvPr userDrawn="1"/>
        </p:nvSpPr>
        <p:spPr>
          <a:xfrm>
            <a:off x="6292734" y="602532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6890 &amp; 6960</a:t>
            </a:r>
          </a:p>
        </p:txBody>
      </p:sp>
    </p:spTree>
    <p:extLst>
      <p:ext uri="{BB962C8B-B14F-4D97-AF65-F5344CB8AC3E}">
        <p14:creationId xmlns:p14="http://schemas.microsoft.com/office/powerpoint/2010/main" val="25385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008A51-DD5B-495E-878F-C8369BCA7678}"/>
              </a:ext>
            </a:extLst>
          </p:cNvPr>
          <p:cNvSpPr txBox="1"/>
          <p:nvPr userDrawn="1"/>
        </p:nvSpPr>
        <p:spPr>
          <a:xfrm>
            <a:off x="6292734" y="602532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 6890 &amp; 6960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5835" y="678428"/>
            <a:ext cx="4866714" cy="34436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THE </a:t>
            </a:r>
          </a:p>
          <a:p>
            <a:pPr algn="l">
              <a:defRPr/>
            </a:pPr>
            <a:r>
              <a:rPr lang="en-US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ROTARY FOUNDATION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5647046" y="6008656"/>
            <a:ext cx="3257259" cy="44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Districts 6890 &amp; 6960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558053" y="2137599"/>
            <a:ext cx="8585947" cy="258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Contributions made in the PAST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Contributions promised for the FUTURE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Contributions being made TODAY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Arial Narrow Bold" pitchFamily="-84" charset="0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 RECOGNITIONS (Past, Future, Present)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558053" y="2137599"/>
            <a:ext cx="8585947" cy="258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Paul Harris Fellowship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Major Donor Recognition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Arch </a:t>
            </a:r>
            <a:r>
              <a:rPr lang="en-US" sz="3200" dirty="0" err="1">
                <a:solidFill>
                  <a:srgbClr val="585858"/>
                </a:solidFill>
                <a:latin typeface="Georgia" pitchFamily="18" charset="0"/>
              </a:rPr>
              <a:t>Klumpf</a:t>
            </a: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 Society Recognition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Arial Narrow Bold" pitchFamily="-84" charset="0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 PAST Recognitions </a:t>
            </a:r>
            <a:endParaRPr lang="en-US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54FA5E7-C8AD-4E6F-BA29-9FF96CF3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13943" y="1360168"/>
            <a:ext cx="1975678" cy="197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AF7A2-4173-44A4-A651-232A0488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6988" y="3472201"/>
            <a:ext cx="1097280" cy="1099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A278E-7F01-412C-AA37-63085D707A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66862" y="3472201"/>
            <a:ext cx="1097280" cy="1099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281FD-F0E9-405C-BD9F-1B0E02988B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73128" y="3472497"/>
            <a:ext cx="1097280" cy="1099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5A435-327B-485E-9308-D8C92C44BA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84761" y="3472497"/>
            <a:ext cx="1097280" cy="1099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C0C3C-CE49-4646-840F-FFFB6831F1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08520" y="3465297"/>
            <a:ext cx="1097280" cy="1099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8C7376-19F8-408F-94C2-2CA2D6032C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383904" y="4907394"/>
            <a:ext cx="1097280" cy="1099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15B674-2A53-47AD-AA6E-B1FD6DCF759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034212" y="4938718"/>
            <a:ext cx="1097280" cy="1099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BAA0C-9649-4526-937C-A684A062D24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684520" y="4945916"/>
            <a:ext cx="1097280" cy="1099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6083975-35FD-4AD0-946F-8FF5C1038CD3}"/>
              </a:ext>
            </a:extLst>
          </p:cNvPr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Arial Narrow Bold" pitchFamily="-84" charset="0"/>
              </a:rPr>
              <a:t>1. Paul Harris Fellowship</a:t>
            </a:r>
            <a:endParaRPr lang="en-US" sz="20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6083975-35FD-4AD0-946F-8FF5C1038CD3}"/>
              </a:ext>
            </a:extLst>
          </p:cNvPr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Arial Narrow Bold" pitchFamily="-84" charset="0"/>
              </a:rPr>
              <a:t>2. Major Donor Recognition</a:t>
            </a:r>
            <a:endParaRPr lang="en-US" sz="20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13" name="Content Placeholder 15">
            <a:extLst>
              <a:ext uri="{FF2B5EF4-FFF2-40B4-BE49-F238E27FC236}">
                <a16:creationId xmlns:a16="http://schemas.microsoft.com/office/drawing/2014/main" id="{AB28D56B-CC1F-4A36-8090-28D7B64863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53503" y="1382256"/>
            <a:ext cx="2836994" cy="2871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Content Placeholder 15">
            <a:extLst>
              <a:ext uri="{FF2B5EF4-FFF2-40B4-BE49-F238E27FC236}">
                <a16:creationId xmlns:a16="http://schemas.microsoft.com/office/drawing/2014/main" id="{D59B990A-776E-4E5B-AD64-1865FC8343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2559" y="2307712"/>
            <a:ext cx="1761220" cy="1782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45B135-47B2-4F7D-8EE1-6B0A56B8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43982" y="2307711"/>
            <a:ext cx="1761220" cy="1782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2B573D-CEEF-42ED-A99E-60BFF39E5A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43621" y="4090543"/>
            <a:ext cx="1761220" cy="1782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61AF5B-F28D-4D0C-AE5A-868B05041B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62919" y="4090542"/>
            <a:ext cx="1761220" cy="1782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1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6083975-35FD-4AD0-946F-8FF5C1038CD3}"/>
              </a:ext>
            </a:extLst>
          </p:cNvPr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Arial Narrow Bold" pitchFamily="-84" charset="0"/>
              </a:rPr>
              <a:t>3. Arch </a:t>
            </a:r>
            <a:r>
              <a:rPr lang="en-US" sz="4000" b="1" dirty="0" err="1">
                <a:solidFill>
                  <a:schemeClr val="bg1"/>
                </a:solidFill>
                <a:latin typeface="Arial Narrow Bold" pitchFamily="-84" charset="0"/>
              </a:rPr>
              <a:t>Klumpf</a:t>
            </a:r>
            <a:r>
              <a:rPr lang="en-US" sz="4000" b="1" dirty="0">
                <a:solidFill>
                  <a:schemeClr val="bg1"/>
                </a:solidFill>
                <a:latin typeface="Arial Narrow Bold" pitchFamily="-84" charset="0"/>
              </a:rPr>
              <a:t> Society Recognition</a:t>
            </a:r>
            <a:endParaRPr lang="en-US" sz="20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A699B-3014-4837-8B5B-1F9A08F6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29491" y="1475539"/>
            <a:ext cx="2685017" cy="2494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B45E5CD-FB3B-4E77-A9A0-3A02094160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34948" y="4226312"/>
            <a:ext cx="1674100" cy="1555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A59C1-4713-44F3-8A93-2FF8E237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10350" y="4239492"/>
            <a:ext cx="1677468" cy="1554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26315D-C6E1-4C33-BE7C-7FC0F13FCE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8398" y="4226313"/>
            <a:ext cx="1674100" cy="15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558053" y="2137599"/>
            <a:ext cx="8585947" cy="258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Benefactor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Bequest Society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Arial Narrow Bold" pitchFamily="-8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 FUTURE Recognitions</a:t>
            </a:r>
            <a:endParaRPr lang="en-US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78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6083975-35FD-4AD0-946F-8FF5C1038CD3}"/>
              </a:ext>
            </a:extLst>
          </p:cNvPr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Arial Narrow Bold" pitchFamily="-84" charset="0"/>
              </a:rPr>
              <a:t>1. Benefactor</a:t>
            </a:r>
            <a:endParaRPr lang="en-US" sz="20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021FA23C-0598-4E49-9BC6-1C97C410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8145" y="1853513"/>
            <a:ext cx="2256580" cy="3591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A049A30F-CD9C-42BE-87F0-B7288AD1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2868" y="1853513"/>
            <a:ext cx="2254731" cy="3659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35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6083975-35FD-4AD0-946F-8FF5C1038CD3}"/>
              </a:ext>
            </a:extLst>
          </p:cNvPr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Arial Narrow Bold" pitchFamily="-84" charset="0"/>
              </a:rPr>
              <a:t>2. Bequest Society</a:t>
            </a:r>
            <a:endParaRPr lang="en-US" sz="20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DBBF1-0741-4185-AFFF-784BAD4486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7000" y="4083770"/>
            <a:ext cx="1118426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05112-5ADB-4BE4-B47D-679002719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66874" y="4083770"/>
            <a:ext cx="1118426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38338-90DD-400C-A2C4-CC176432C3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73140" y="4084066"/>
            <a:ext cx="1118426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0969B-AFF2-4F72-AF65-8CD751E1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84773" y="4084066"/>
            <a:ext cx="1118426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943B1-291F-49E8-9E32-4F3343C644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08532" y="4076866"/>
            <a:ext cx="1118426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0E1A50-552F-4B02-8FD9-0E43DF2A36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17646" y="1752600"/>
            <a:ext cx="1708707" cy="167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1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558053" y="2137599"/>
            <a:ext cx="8585947" cy="258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Paul Harris Society</a:t>
            </a:r>
          </a:p>
          <a:p>
            <a:pPr lvl="1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3200" i="1" dirty="0">
                <a:solidFill>
                  <a:srgbClr val="585858"/>
                </a:solidFill>
                <a:latin typeface="Georgia" pitchFamily="18" charset="0"/>
              </a:rPr>
              <a:t>(The ONLY recognition for contributions happening NOW, TODAY)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Arial Narrow Bold" pitchFamily="-84" charset="0"/>
              </a:rPr>
              <a:t>NOW</a:t>
            </a: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 Recognition</a:t>
            </a:r>
            <a:endParaRPr lang="en-US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308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6083975-35FD-4AD0-946F-8FF5C1038CD3}"/>
              </a:ext>
            </a:extLst>
          </p:cNvPr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Arial Narrow Bold" pitchFamily="-84" charset="0"/>
              </a:rPr>
              <a:t>The Paul Harris Society</a:t>
            </a:r>
            <a:endParaRPr lang="en-US" sz="20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11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A4BDB-5607-4AB0-8D60-22D570F9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06" y="1447800"/>
            <a:ext cx="5857388" cy="45259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00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8765C5C-BBEB-483F-BB0F-4DB0AEA4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18" y="1349675"/>
            <a:ext cx="1759181" cy="2677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FAB818D-6DBF-4D0F-BD42-45401B61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7832">
            <a:off x="5940164" y="1500383"/>
            <a:ext cx="1827481" cy="2376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F074B-2D1F-4076-87F6-07E0E0A7E3A8}"/>
              </a:ext>
            </a:extLst>
          </p:cNvPr>
          <p:cNvSpPr txBox="1"/>
          <p:nvPr/>
        </p:nvSpPr>
        <p:spPr>
          <a:xfrm>
            <a:off x="895350" y="32385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 Narrow Bold" panose="020B0706020202030204" pitchFamily="34" charset="0"/>
              </a:rPr>
              <a:t>Your Rotary Foundation Chairs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229C4-B9C6-42B4-819D-2F2836FBB741}"/>
              </a:ext>
            </a:extLst>
          </p:cNvPr>
          <p:cNvSpPr txBox="1"/>
          <p:nvPr/>
        </p:nvSpPr>
        <p:spPr>
          <a:xfrm>
            <a:off x="1163521" y="4324350"/>
            <a:ext cx="2543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Alfred Current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6960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FF83F-03C0-47BB-9E45-A5B0A0DCB944}"/>
              </a:ext>
            </a:extLst>
          </p:cNvPr>
          <p:cNvSpPr txBox="1"/>
          <p:nvPr/>
        </p:nvSpPr>
        <p:spPr>
          <a:xfrm>
            <a:off x="5582317" y="4324349"/>
            <a:ext cx="2543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Tom Wagner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6890</a:t>
            </a:r>
          </a:p>
        </p:txBody>
      </p:sp>
    </p:spTree>
    <p:extLst>
      <p:ext uri="{BB962C8B-B14F-4D97-AF65-F5344CB8AC3E}">
        <p14:creationId xmlns:p14="http://schemas.microsoft.com/office/powerpoint/2010/main" val="402481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6083975-35FD-4AD0-946F-8FF5C1038CD3}"/>
              </a:ext>
            </a:extLst>
          </p:cNvPr>
          <p:cNvSpPr txBox="1">
            <a:spLocks/>
          </p:cNvSpPr>
          <p:nvPr/>
        </p:nvSpPr>
        <p:spPr bwMode="auto">
          <a:xfrm>
            <a:off x="352862" y="351475"/>
            <a:ext cx="8666629" cy="7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Arial Narrow Bold" pitchFamily="-84" charset="0"/>
              </a:rPr>
              <a:t>The Paul Harris Society</a:t>
            </a:r>
            <a:endParaRPr lang="en-US" sz="20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530ABCA-6678-4869-90E7-2DF64B3AA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1" b="12631"/>
          <a:stretch/>
        </p:blipFill>
        <p:spPr>
          <a:xfrm>
            <a:off x="3096862" y="1466849"/>
            <a:ext cx="2950276" cy="4688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729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57201" y="349624"/>
            <a:ext cx="8568018" cy="7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Arial Narrow Bold" pitchFamily="-8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   Ways Receive Funds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36C90BB-7479-4680-9B55-1331FB1C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321" y="1948514"/>
            <a:ext cx="2692580" cy="26925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53D0A00-E414-40E2-B476-38ED755C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100" y="1948514"/>
            <a:ext cx="2692579" cy="269257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6F105BE-C474-43FD-8022-179DEFBD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646" y="4775180"/>
            <a:ext cx="338297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b="1" kern="0" dirty="0">
                <a:solidFill>
                  <a:srgbClr val="0070C0"/>
                </a:solidFill>
                <a:latin typeface="Georgia" pitchFamily="18" charset="0"/>
                <a:cs typeface="Arial"/>
              </a:rPr>
              <a:t>Global Grants</a:t>
            </a:r>
          </a:p>
          <a:p>
            <a:pPr marL="0" indent="0" algn="ctr" eaLnBrk="1" hangingPunct="1">
              <a:buNone/>
              <a:defRPr/>
            </a:pPr>
            <a:endParaRPr lang="en-US" sz="2000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ED2195E-7D13-4AF3-BE2E-E8D1E95E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90" y="4761189"/>
            <a:ext cx="3708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70C0"/>
                </a:solidFill>
                <a:latin typeface="Georgia" pitchFamily="18" charset="0"/>
              </a:rPr>
              <a:t>District Grants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57201" y="349624"/>
            <a:ext cx="8568018" cy="7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1. District Grants</a:t>
            </a:r>
            <a:endParaRPr lang="en-US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5A1092-FB26-4CDE-9821-F6757BC0D590}"/>
              </a:ext>
            </a:extLst>
          </p:cNvPr>
          <p:cNvSpPr txBox="1">
            <a:spLocks/>
          </p:cNvSpPr>
          <p:nvPr/>
        </p:nvSpPr>
        <p:spPr>
          <a:xfrm>
            <a:off x="500040" y="1547044"/>
            <a:ext cx="8425179" cy="43099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Local or international activities</a:t>
            </a:r>
          </a:p>
          <a:p>
            <a:pPr fontAlgn="base">
              <a:spcAft>
                <a:spcPct val="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Local decision making with broader guidelines</a:t>
            </a:r>
          </a:p>
          <a:p>
            <a:pPr fontAlgn="base">
              <a:spcAft>
                <a:spcPct val="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Smaller activities and projects</a:t>
            </a:r>
          </a:p>
          <a:p>
            <a:pPr fontAlgn="base">
              <a:spcAft>
                <a:spcPct val="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Include active Rotarian participation</a:t>
            </a:r>
          </a:p>
          <a:p>
            <a:pPr fontAlgn="base">
              <a:spcAft>
                <a:spcPct val="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Adhere to stewardship guidelines</a:t>
            </a:r>
          </a:p>
          <a:p>
            <a:pPr fontAlgn="base">
              <a:spcAft>
                <a:spcPct val="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Demonstrate cultural sensitivity</a:t>
            </a:r>
          </a:p>
          <a:p>
            <a:pPr fontAlgn="base">
              <a:spcAft>
                <a:spcPct val="0"/>
              </a:spcAft>
            </a:pPr>
            <a:r>
              <a:rPr lang="en-US" sz="2800" dirty="0">
                <a:solidFill>
                  <a:srgbClr val="585858"/>
                </a:solidFill>
                <a:latin typeface="Georgia"/>
                <a:cs typeface="Georgia"/>
              </a:rPr>
              <a:t>Align with the Foundation’s mission</a:t>
            </a:r>
          </a:p>
          <a:p>
            <a:pPr fontAlgn="base">
              <a:spcAft>
                <a:spcPct val="0"/>
              </a:spcAft>
            </a:pPr>
            <a:endParaRPr lang="en-US" sz="2800" dirty="0">
              <a:solidFill>
                <a:srgbClr val="585858"/>
              </a:solidFill>
              <a:latin typeface="Georgia"/>
              <a:cs typeface="Georg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568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57201" y="349624"/>
            <a:ext cx="8568018" cy="7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2. Global Grants</a:t>
            </a:r>
            <a:endParaRPr lang="en-US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173906-B16A-459D-848A-D2E40DBC5066}"/>
              </a:ext>
            </a:extLst>
          </p:cNvPr>
          <p:cNvSpPr txBox="1">
            <a:spLocks/>
          </p:cNvSpPr>
          <p:nvPr/>
        </p:nvSpPr>
        <p:spPr>
          <a:xfrm>
            <a:off x="902768" y="1501101"/>
            <a:ext cx="7476883" cy="43099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000" dirty="0">
                <a:solidFill>
                  <a:srgbClr val="585858"/>
                </a:solidFill>
                <a:latin typeface="Georgia"/>
                <a:cs typeface="Georgia"/>
              </a:rPr>
              <a:t>Align with an area of focus</a:t>
            </a:r>
          </a:p>
          <a:p>
            <a:pPr fontAlgn="base">
              <a:spcAft>
                <a:spcPct val="0"/>
              </a:spcAft>
            </a:pPr>
            <a:r>
              <a:rPr lang="en-US" sz="3000" dirty="0">
                <a:solidFill>
                  <a:srgbClr val="585858"/>
                </a:solidFill>
                <a:latin typeface="Georgia"/>
                <a:cs typeface="Georgia"/>
              </a:rPr>
              <a:t>Respond to a community need</a:t>
            </a:r>
          </a:p>
          <a:p>
            <a:pPr fontAlgn="base">
              <a:spcAft>
                <a:spcPct val="0"/>
              </a:spcAft>
            </a:pPr>
            <a:r>
              <a:rPr lang="en-US" sz="3000" dirty="0">
                <a:solidFill>
                  <a:srgbClr val="585858"/>
                </a:solidFill>
                <a:latin typeface="Georgia"/>
                <a:cs typeface="Georgia"/>
              </a:rPr>
              <a:t>Include active community and Rotarian participation</a:t>
            </a:r>
          </a:p>
          <a:p>
            <a:pPr fontAlgn="base">
              <a:spcAft>
                <a:spcPct val="0"/>
              </a:spcAft>
            </a:pPr>
            <a:r>
              <a:rPr lang="en-US" sz="3000" dirty="0">
                <a:solidFill>
                  <a:srgbClr val="585858"/>
                </a:solidFill>
                <a:latin typeface="Georgia"/>
                <a:cs typeface="Georgia"/>
              </a:rPr>
              <a:t>Strengthen knowledge, skills, resources</a:t>
            </a:r>
          </a:p>
          <a:p>
            <a:pPr fontAlgn="base">
              <a:spcAft>
                <a:spcPct val="0"/>
              </a:spcAft>
            </a:pPr>
            <a:r>
              <a:rPr lang="en-US" sz="3000" dirty="0">
                <a:solidFill>
                  <a:srgbClr val="585858"/>
                </a:solidFill>
                <a:latin typeface="Georgia"/>
                <a:cs typeface="Georgia"/>
              </a:rPr>
              <a:t>Have long-term, sustainable benefits</a:t>
            </a:r>
          </a:p>
          <a:p>
            <a:pPr fontAlgn="base">
              <a:spcAft>
                <a:spcPct val="0"/>
              </a:spcAft>
            </a:pPr>
            <a:r>
              <a:rPr lang="en-US" sz="3000" dirty="0">
                <a:solidFill>
                  <a:srgbClr val="585858"/>
                </a:solidFill>
                <a:latin typeface="Georgia"/>
                <a:cs typeface="Georgia"/>
              </a:rPr>
              <a:t>Have measurable results</a:t>
            </a:r>
          </a:p>
          <a:p>
            <a:pPr fontAlgn="base">
              <a:spcAft>
                <a:spcPct val="0"/>
              </a:spcAft>
            </a:pPr>
            <a:r>
              <a:rPr lang="en-US" sz="3000" dirty="0">
                <a:solidFill>
                  <a:srgbClr val="585858"/>
                </a:solidFill>
                <a:latin typeface="Georgia"/>
                <a:cs typeface="Georgia"/>
              </a:rPr>
              <a:t>Have a budget of at least $30,000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54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8765C5C-BBEB-483F-BB0F-4DB0AEA4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18" y="1349675"/>
            <a:ext cx="1759181" cy="2677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FAB818D-6DBF-4D0F-BD42-45401B61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7832">
            <a:off x="5940164" y="1500383"/>
            <a:ext cx="1827481" cy="2376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F074B-2D1F-4076-87F6-07E0E0A7E3A8}"/>
              </a:ext>
            </a:extLst>
          </p:cNvPr>
          <p:cNvSpPr txBox="1"/>
          <p:nvPr/>
        </p:nvSpPr>
        <p:spPr>
          <a:xfrm>
            <a:off x="895350" y="32385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 Narrow Bold" panose="020B0706020202030204" pitchFamily="34" charset="0"/>
              </a:rPr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229C4-B9C6-42B4-819D-2F2836FBB741}"/>
              </a:ext>
            </a:extLst>
          </p:cNvPr>
          <p:cNvSpPr txBox="1"/>
          <p:nvPr/>
        </p:nvSpPr>
        <p:spPr>
          <a:xfrm>
            <a:off x="768968" y="4324350"/>
            <a:ext cx="33322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Alfred Current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6960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 Narrow Bold" panose="020B0706020202030204" pitchFamily="34" charset="0"/>
              </a:rPr>
              <a:t>alfred@alfredandcharlies.com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FF83F-03C0-47BB-9E45-A5B0A0DCB944}"/>
              </a:ext>
            </a:extLst>
          </p:cNvPr>
          <p:cNvSpPr txBox="1"/>
          <p:nvPr/>
        </p:nvSpPr>
        <p:spPr>
          <a:xfrm>
            <a:off x="5187764" y="4324350"/>
            <a:ext cx="33322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Tom Wagner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Arial Narrow Bold" panose="020B0706020202030204" pitchFamily="34" charset="0"/>
              </a:rPr>
              <a:t>6890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 Narrow Bold" panose="020B0706020202030204" pitchFamily="34" charset="0"/>
              </a:rPr>
              <a:t>tomcwagner6890@outlook.com</a:t>
            </a:r>
          </a:p>
        </p:txBody>
      </p:sp>
    </p:spTree>
    <p:extLst>
      <p:ext uri="{BB962C8B-B14F-4D97-AF65-F5344CB8AC3E}">
        <p14:creationId xmlns:p14="http://schemas.microsoft.com/office/powerpoint/2010/main" val="380717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930" y="2346367"/>
            <a:ext cx="786014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17458F"/>
                </a:solidFill>
                <a:latin typeface="Arial" charset="0"/>
                <a:cs typeface="Arial" charset="0"/>
              </a:rPr>
              <a:t>Foundation Basics</a:t>
            </a:r>
          </a:p>
          <a:p>
            <a:pPr algn="ctr"/>
            <a:r>
              <a:rPr lang="en-US" sz="2800" b="1" i="1" dirty="0">
                <a:solidFill>
                  <a:srgbClr val="17458F"/>
                </a:solidFill>
                <a:latin typeface="Arial" charset="0"/>
                <a:cs typeface="Arial" charset="0"/>
              </a:rPr>
              <a:t>(It’s as Easy as 7-3-2)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139388" y="1519240"/>
            <a:ext cx="843859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Rotary Foundation Basics – Easy to Remember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265581" y="349624"/>
            <a:ext cx="8612841" cy="7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Brought to You by the Numbers 7, 3 &amp; 2 !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F4711-7A83-4F7B-BD59-F27621EB5114}"/>
              </a:ext>
            </a:extLst>
          </p:cNvPr>
          <p:cNvSpPr/>
          <p:nvPr/>
        </p:nvSpPr>
        <p:spPr>
          <a:xfrm>
            <a:off x="2210190" y="1755303"/>
            <a:ext cx="622959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7 3 2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A picture containing shirt, room&#10;&#10;Description automatically generated">
            <a:extLst>
              <a:ext uri="{FF2B5EF4-FFF2-40B4-BE49-F238E27FC236}">
                <a16:creationId xmlns:a16="http://schemas.microsoft.com/office/drawing/2014/main" id="{22AEA04C-B26C-447F-A031-D092DA9F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24" y="2277976"/>
            <a:ext cx="1737364" cy="27249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57201" y="349624"/>
            <a:ext cx="8568018" cy="7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Arial Narrow Bold" pitchFamily="-84" charset="0"/>
              </a:rPr>
              <a:t>7</a:t>
            </a: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   Areas of Focus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DC06A1-2CD1-4C3C-915F-375D7002B51B}"/>
              </a:ext>
            </a:extLst>
          </p:cNvPr>
          <p:cNvSpPr txBox="1">
            <a:spLocks/>
          </p:cNvSpPr>
          <p:nvPr/>
        </p:nvSpPr>
        <p:spPr bwMode="auto">
          <a:xfrm>
            <a:off x="1624617" y="1469548"/>
            <a:ext cx="6921157" cy="37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58585A"/>
                </a:solidFill>
              </a:rPr>
              <a:t>Peace Building &amp; Conflict Prevention</a:t>
            </a:r>
          </a:p>
          <a:p>
            <a:pPr marL="342900" indent="-342900" eaLnBrk="1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58585A"/>
                </a:solidFill>
              </a:rPr>
              <a:t>Disease Prevention &amp; Treatment</a:t>
            </a:r>
          </a:p>
          <a:p>
            <a:pPr marL="342900" indent="-342900" eaLnBrk="1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58585A"/>
                </a:solidFill>
              </a:rPr>
              <a:t>Water, Sanitation &amp; Hygiene</a:t>
            </a:r>
          </a:p>
          <a:p>
            <a:pPr marL="342900" indent="-342900" eaLnBrk="1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58585A"/>
                </a:solidFill>
              </a:rPr>
              <a:t>Maternal &amp; Child Health</a:t>
            </a:r>
          </a:p>
          <a:p>
            <a:pPr marL="342900" indent="-342900" eaLnBrk="1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58585A"/>
                </a:solidFill>
              </a:rPr>
              <a:t>Basic Education &amp; Literacy</a:t>
            </a:r>
          </a:p>
          <a:p>
            <a:pPr marL="342900" indent="-342900" eaLnBrk="1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58585A"/>
                </a:solidFill>
              </a:rPr>
              <a:t>Community Economic Development</a:t>
            </a:r>
          </a:p>
          <a:p>
            <a:pPr marL="342900" indent="-342900" eaLnBrk="1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58585A"/>
                </a:solidFill>
              </a:rPr>
              <a:t>Supporting the Environment</a:t>
            </a:r>
            <a:endParaRPr lang="en-US" altLang="en-US" sz="2400" dirty="0">
              <a:solidFill>
                <a:srgbClr val="58585A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5045BB-6B18-4407-80AA-3E7E0D9AA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11" y="1522590"/>
            <a:ext cx="511529" cy="51152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F6D1533-4DAF-400D-8826-08ED5108D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211" y="2105409"/>
            <a:ext cx="511529" cy="51152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2163CF-E1F9-4AFD-9D29-4BB77C44B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211" y="2688228"/>
            <a:ext cx="511529" cy="511529"/>
          </a:xfrm>
          <a:prstGeom prst="rect">
            <a:avLst/>
          </a:prstGeom>
        </p:spPr>
      </p:pic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FD555B4-C373-44E4-8F89-C3FE713E5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870" y="4573411"/>
            <a:ext cx="511530" cy="511530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45752077-2CD8-446D-B3CE-EC1504EF7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212" y="3950950"/>
            <a:ext cx="511529" cy="51152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E98E999-250F-4C76-9A64-D5484CAED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5210" y="5152879"/>
            <a:ext cx="511530" cy="51153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DA2D50-DC64-46FE-BFDC-CEDEE131EC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560" y="3320433"/>
            <a:ext cx="509841" cy="509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57201" y="349624"/>
            <a:ext cx="8568018" cy="7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Arial Narrow Bold" pitchFamily="-84" charset="0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  Funds to Accept Contributions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27B99A-3F57-4D2A-884F-1AFAE39D4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65" y="2042489"/>
            <a:ext cx="2248151" cy="191725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764DC2E-4BBE-4BBE-B629-FABD78DD8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921" y="2032953"/>
            <a:ext cx="2332214" cy="19267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EA094B6-7B43-4C80-A5BA-D5F5469C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924" y="2032953"/>
            <a:ext cx="2248151" cy="19267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75351FC-2FE8-4A0D-BF5D-949F5E87F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4085318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Georgia" pitchFamily="18" charset="0"/>
                <a:cs typeface="Arial"/>
              </a:rPr>
              <a:t>Endowment Fund</a:t>
            </a:r>
          </a:p>
          <a:p>
            <a:pPr marL="0" indent="0" algn="ctr" eaLnBrk="1" hangingPunct="1">
              <a:buNone/>
              <a:defRPr/>
            </a:pPr>
            <a:r>
              <a:rPr lang="en-US" sz="2000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To Secure Tomorrow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7CA39E3-91BC-409B-BB5F-8BDE9195B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060225"/>
            <a:ext cx="3048000" cy="11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Georgia" pitchFamily="18" charset="0"/>
                <a:cs typeface="Arial"/>
              </a:rPr>
              <a:t>Annual Fund</a:t>
            </a:r>
          </a:p>
          <a:p>
            <a:pPr algn="ctr" eaLnBrk="1" hangingPunct="1">
              <a:buNone/>
              <a:defRPr/>
            </a:pPr>
            <a:r>
              <a:rPr lang="en-US" sz="2000" kern="0" dirty="0">
                <a:solidFill>
                  <a:srgbClr val="585858"/>
                </a:solidFill>
                <a:latin typeface="Georgia" pitchFamily="18" charset="0"/>
                <a:cs typeface="Arial"/>
              </a:rPr>
              <a:t>For Support Today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D0AF872-0150-4B52-943E-D93F998BA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528" y="4060225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70C0"/>
                </a:solidFill>
                <a:latin typeface="Georgia" pitchFamily="18" charset="0"/>
              </a:rPr>
              <a:t>PolioPlus Fund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585858"/>
                </a:solidFill>
                <a:latin typeface="Georgia" pitchFamily="18" charset="0"/>
              </a:rPr>
              <a:t>End Polio Now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5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357201" y="349624"/>
            <a:ext cx="8568018" cy="7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Arial Narrow Bold" pitchFamily="-8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   Ways Receive Funds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36C90BB-7479-4680-9B55-1331FB1C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321" y="1948514"/>
            <a:ext cx="2692580" cy="26925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53D0A00-E414-40E2-B476-38ED755C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6100" y="1948514"/>
            <a:ext cx="2692579" cy="269257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6F105BE-C474-43FD-8022-179DEFBD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646" y="4775180"/>
            <a:ext cx="338297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b="1" kern="0" dirty="0">
                <a:solidFill>
                  <a:srgbClr val="0070C0"/>
                </a:solidFill>
                <a:latin typeface="Georgia" pitchFamily="18" charset="0"/>
                <a:cs typeface="Arial"/>
              </a:rPr>
              <a:t>Global Grants</a:t>
            </a:r>
          </a:p>
          <a:p>
            <a:pPr marL="0" indent="0" algn="ctr" eaLnBrk="1" hangingPunct="1">
              <a:buNone/>
              <a:defRPr/>
            </a:pPr>
            <a:endParaRPr lang="en-US" sz="2000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ED2195E-7D13-4AF3-BE2E-E8D1E95E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90" y="4761189"/>
            <a:ext cx="3708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70C0"/>
                </a:solidFill>
                <a:latin typeface="Georgia" pitchFamily="18" charset="0"/>
              </a:rPr>
              <a:t>District Grants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8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139388" y="1519240"/>
            <a:ext cx="843859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265581" y="349624"/>
            <a:ext cx="8612841" cy="7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Rotary Foundation Basics </a:t>
            </a:r>
            <a:r>
              <a:rPr lang="en-US" sz="3600" b="1">
                <a:solidFill>
                  <a:schemeClr val="bg1"/>
                </a:solidFill>
                <a:latin typeface="Arial Narrow Bold" pitchFamily="-84" charset="0"/>
              </a:rPr>
              <a:t>– 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77615F-893B-482C-9E1C-A4C16B88F652}"/>
              </a:ext>
            </a:extLst>
          </p:cNvPr>
          <p:cNvSpPr txBox="1">
            <a:spLocks/>
          </p:cNvSpPr>
          <p:nvPr/>
        </p:nvSpPr>
        <p:spPr bwMode="auto">
          <a:xfrm>
            <a:off x="139388" y="1519240"/>
            <a:ext cx="843859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Rotary Foundation Basics – Easy to Remember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pic>
        <p:nvPicPr>
          <p:cNvPr id="8" name="Picture 7" descr="A picture containing shirt, room&#10;&#10;Description automatically generated">
            <a:extLst>
              <a:ext uri="{FF2B5EF4-FFF2-40B4-BE49-F238E27FC236}">
                <a16:creationId xmlns:a16="http://schemas.microsoft.com/office/drawing/2014/main" id="{A50CB554-2DE6-4074-BCD7-FDCE9973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810" y="2277976"/>
            <a:ext cx="1737364" cy="2724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99BFD-B924-4039-BE65-5ECEF46652F8}"/>
              </a:ext>
            </a:extLst>
          </p:cNvPr>
          <p:cNvSpPr/>
          <p:nvPr/>
        </p:nvSpPr>
        <p:spPr>
          <a:xfrm>
            <a:off x="566017" y="1788345"/>
            <a:ext cx="622959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7 3 2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78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E2226-A498-44E9-B349-2F10AAFF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50333" y="1095376"/>
            <a:ext cx="10244665" cy="5762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75B42B-89C8-4062-B4B3-159D82D87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" y="66675"/>
            <a:ext cx="8943975" cy="990600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/>
              <a:t>RECOGNITIONS</a:t>
            </a:r>
          </a:p>
        </p:txBody>
      </p:sp>
    </p:spTree>
    <p:extLst>
      <p:ext uri="{BB962C8B-B14F-4D97-AF65-F5344CB8AC3E}">
        <p14:creationId xmlns:p14="http://schemas.microsoft.com/office/powerpoint/2010/main" val="28294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242</TotalTime>
  <Words>316</Words>
  <Application>Microsoft Office PowerPoint</Application>
  <PresentationFormat>On-screen Show (4:3)</PresentationFormat>
  <Paragraphs>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Arial Narrow Bold</vt:lpstr>
      <vt:lpstr>Calibri</vt:lpstr>
      <vt:lpstr>Georgia</vt:lpstr>
      <vt:lpstr>LeadDev-Master_2013-NEW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Tom Wagner</cp:lastModifiedBy>
  <cp:revision>53</cp:revision>
  <cp:lastPrinted>2013-06-19T15:45:56Z</cp:lastPrinted>
  <dcterms:created xsi:type="dcterms:W3CDTF">2014-10-24T15:47:10Z</dcterms:created>
  <dcterms:modified xsi:type="dcterms:W3CDTF">2020-10-15T01:22:53Z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B9354F32-4051-4CED-903A-DDBFAC4C6D10</vt:lpwstr>
  </property>
  <property fmtid="{D5CDD505-2E9C-101B-9397-08002B2CF9AE}" pid="3" name="ArticulatePath">
    <vt:lpwstr>PETS PowerPoint Template</vt:lpwstr>
  </property>
</Properties>
</file>